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oleObject"/>
  <Default Extension="vml" ContentType="application/vnd.openxmlformats-officedocument.vmlDrawi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4" r:id="rId2"/>
    <p:sldId id="275" r:id="rId3"/>
    <p:sldId id="276" r:id="rId4"/>
    <p:sldId id="277" r:id="rId5"/>
    <p:sldId id="278" r:id="rId6"/>
    <p:sldId id="279" r:id="rId7"/>
    <p:sldId id="280" r:id="rId8"/>
    <p:sldId id="257" r:id="rId9"/>
    <p:sldId id="258" r:id="rId10"/>
    <p:sldId id="259" r:id="rId11"/>
    <p:sldId id="260" r:id="rId12"/>
    <p:sldId id="261" r:id="rId13"/>
    <p:sldId id="262" r:id="rId14"/>
    <p:sldId id="263" r:id="rId15"/>
    <p:sldId id="264" r:id="rId16"/>
    <p:sldId id="281" r:id="rId17"/>
    <p:sldId id="265" r:id="rId18"/>
    <p:sldId id="266" r:id="rId19"/>
    <p:sldId id="282" r:id="rId20"/>
    <p:sldId id="283" r:id="rId21"/>
    <p:sldId id="267" r:id="rId22"/>
    <p:sldId id="268" r:id="rId23"/>
    <p:sldId id="269" r:id="rId24"/>
    <p:sldId id="270" r:id="rId25"/>
    <p:sldId id="271" r:id="rId26"/>
    <p:sldId id="272" r:id="rId27"/>
    <p:sldId id="27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14" autoAdjust="0"/>
    <p:restoredTop sz="93151"/>
  </p:normalViewPr>
  <p:slideViewPr>
    <p:cSldViewPr>
      <p:cViewPr varScale="1">
        <p:scale>
          <a:sx n="75" d="100"/>
          <a:sy n="75" d="100"/>
        </p:scale>
        <p:origin x="176" y="5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fontAlgn="base">
              <a:spcBef>
                <a:spcPts val="2000"/>
              </a:spcBef>
              <a:spcAft>
                <a:spcPct val="0"/>
              </a:spcAft>
              <a:buClr>
                <a:srgbClr val="2C7C9F">
                  <a:lumMod val="60000"/>
                  <a:lumOff val="40000"/>
                </a:srgbClr>
              </a:buClr>
              <a:buSzPct val="110000"/>
              <a:buFont typeface="Wingdings 2" pitchFamily="18" charset="2"/>
              <a:buNone/>
            </a:pPr>
            <a:endParaRPr sz="3200">
              <a:solidFill>
                <a:prstClr val="black">
                  <a:lumMod val="65000"/>
                  <a:lumOff val="35000"/>
                </a:prstClr>
              </a:solidFill>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2130425"/>
            <a:ext cx="7767638" cy="1465263"/>
          </a:xfrm>
        </p:spPr>
        <p:txBody>
          <a:bodyPr/>
          <a:lstStyle/>
          <a:p>
            <a:r>
              <a:rPr lang="en-US" smtClean="0"/>
              <a:t>Click to edit Master title style</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685800" y="2130425"/>
            <a:ext cx="7772400" cy="1470025"/>
          </a:xfrm>
        </p:spPr>
        <p:txBody>
          <a:bodyPr/>
          <a:lstStyle>
            <a:lvl1pPr algn="l">
              <a:defRPr/>
            </a:lvl1pPr>
          </a:lstStyle>
          <a:p>
            <a:r>
              <a:rPr lang="en-US" smtClean="0"/>
              <a:t>Click to edit Master title style</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8" name="Footer Placeholder 7"/>
          <p:cNvSpPr>
            <a:spLocks noGrp="1"/>
          </p:cNvSpPr>
          <p:nvPr>
            <p:ph type="ftr" sz="quarter" idx="11"/>
          </p:nvPr>
        </p:nvSpPr>
        <p:spPr/>
        <p:txBody>
          <a:bodyPr/>
          <a:lstStyle/>
          <a:p>
            <a:endParaRPr lang="en-US">
              <a:solidFill>
                <a:prstClr val="white"/>
              </a:solidFill>
            </a:endParaRPr>
          </a:p>
        </p:txBody>
      </p:sp>
      <p:sp>
        <p:nvSpPr>
          <p:cNvPr id="9" name="Slide Number Placeholder 8"/>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4" name="Footer Placeholder 3"/>
          <p:cNvSpPr>
            <a:spLocks noGrp="1"/>
          </p:cNvSpPr>
          <p:nvPr>
            <p:ph type="ftr" sz="quarter" idx="11"/>
          </p:nvPr>
        </p:nvSpPr>
        <p:spPr/>
        <p:txBody>
          <a:bodyPr/>
          <a:lstStyle/>
          <a:p>
            <a:endParaRPr lang="en-US">
              <a:solidFill>
                <a:prstClr val="white"/>
              </a:solidFill>
            </a:endParaRPr>
          </a:p>
        </p:txBody>
      </p:sp>
      <p:sp>
        <p:nvSpPr>
          <p:cNvPr id="5" name="Slide Number Placeholder 4"/>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3" name="Footer Placeholder 2"/>
          <p:cNvSpPr>
            <a:spLocks noGrp="1"/>
          </p:cNvSpPr>
          <p:nvPr>
            <p:ph type="ftr" sz="quarter" idx="11"/>
          </p:nvPr>
        </p:nvSpPr>
        <p:spPr/>
        <p:txBody>
          <a:bodyPr/>
          <a:lstStyle/>
          <a:p>
            <a:endParaRPr lang="en-US">
              <a:solidFill>
                <a:prstClr val="white"/>
              </a:solidFill>
            </a:endParaRPr>
          </a:p>
        </p:txBody>
      </p:sp>
      <p:sp>
        <p:nvSpPr>
          <p:cNvPr id="4" name="Slide Number Placeholder 3"/>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solidFill>
                  <a:prstClr val="white"/>
                </a:solidFill>
              </a:rPr>
              <a:pPr/>
              <a:t>12/23/16</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white"/>
                </a:solidFill>
              </a:rPr>
              <a:pPr/>
              <a:t>‹#›</a:t>
            </a:fld>
            <a:endParaRPr lang="en-US">
              <a:solidFill>
                <a:prstClr val="white"/>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pPr defTabSz="457200" fontAlgn="base">
              <a:spcBef>
                <a:spcPct val="0"/>
              </a:spcBef>
              <a:spcAft>
                <a:spcPct val="0"/>
              </a:spcAft>
              <a:buClr>
                <a:srgbClr val="000000"/>
              </a:buClr>
              <a:buSzPct val="100000"/>
              <a:buFont typeface="Times New Roman" pitchFamily="16" charset="0"/>
              <a:buNone/>
            </a:pPr>
            <a:fld id="{B01F9CA3-105E-4857-9057-6DB6197DA786}" type="datetimeFigureOut">
              <a:rPr lang="en-US" smtClean="0">
                <a:solidFill>
                  <a:prstClr val="white"/>
                </a:solidFill>
                <a:latin typeface="Arial" charset="0"/>
              </a:rPr>
              <a:pPr defTabSz="457200" fontAlgn="base">
                <a:spcBef>
                  <a:spcPct val="0"/>
                </a:spcBef>
                <a:spcAft>
                  <a:spcPct val="0"/>
                </a:spcAft>
                <a:buClr>
                  <a:srgbClr val="000000"/>
                </a:buClr>
                <a:buSzPct val="100000"/>
                <a:buFont typeface="Times New Roman" pitchFamily="16" charset="0"/>
                <a:buNone/>
              </a:pPr>
              <a:t>12/23/16</a:t>
            </a:fld>
            <a:endParaRPr lang="en-US">
              <a:solidFill>
                <a:prstClr val="white"/>
              </a:solidFill>
              <a:latin typeface="Arial" charset="0"/>
            </a:endParaRPr>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pPr defTabSz="457200" fontAlgn="base">
              <a:spcBef>
                <a:spcPct val="0"/>
              </a:spcBef>
              <a:spcAft>
                <a:spcPct val="0"/>
              </a:spcAft>
              <a:buClr>
                <a:srgbClr val="000000"/>
              </a:buClr>
              <a:buSzPct val="100000"/>
              <a:buFont typeface="Times New Roman" pitchFamily="16" charset="0"/>
              <a:buNone/>
            </a:pPr>
            <a:endParaRPr lang="en-US">
              <a:solidFill>
                <a:prstClr val="white"/>
              </a:solidFill>
              <a:latin typeface="Arial" charset="0"/>
            </a:endParaRPr>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pPr defTabSz="457200" fontAlgn="base">
              <a:spcBef>
                <a:spcPct val="0"/>
              </a:spcBef>
              <a:spcAft>
                <a:spcPct val="0"/>
              </a:spcAft>
              <a:buClr>
                <a:srgbClr val="000000"/>
              </a:buClr>
              <a:buSzPct val="100000"/>
              <a:buFont typeface="Times New Roman" pitchFamily="16" charset="0"/>
              <a:buNone/>
            </a:pPr>
            <a:fld id="{7F5CE407-6216-4202-80E4-A30DC2F709B2}" type="slidenum">
              <a:rPr lang="en-US" smtClean="0">
                <a:solidFill>
                  <a:prstClr val="white"/>
                </a:solidFill>
                <a:latin typeface="Arial" charset="0"/>
              </a:rPr>
              <a:pPr defTabSz="457200" fontAlgn="base">
                <a:spcBef>
                  <a:spcPct val="0"/>
                </a:spcBef>
                <a:spcAft>
                  <a:spcPct val="0"/>
                </a:spcAft>
                <a:buClr>
                  <a:srgbClr val="000000"/>
                </a:buClr>
                <a:buSzPct val="100000"/>
                <a:buFont typeface="Times New Roman" pitchFamily="16" charset="0"/>
                <a:buNone/>
              </a:pPr>
              <a:t>‹#›</a:t>
            </a:fld>
            <a:endParaRPr lang="en-US">
              <a:solidFill>
                <a:prstClr val="white"/>
              </a:solidFill>
              <a:latin typeface="Arial" charset="0"/>
            </a:endParaRPr>
          </a:p>
        </p:txBody>
      </p:sp>
    </p:spTree>
    <p:extLst>
      <p:ext uri="{BB962C8B-B14F-4D97-AF65-F5344CB8AC3E}">
        <p14:creationId xmlns:p14="http://schemas.microsoft.com/office/powerpoint/2010/main" val="18590031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2.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D:/Docs/Teaching/Courses/web/htdocs/webcourse/ajax/cd_catalog.xml"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3.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AutoShape 2"/>
          <p:cNvSpPr>
            <a:spLocks noGrp="1" noChangeArrowheads="1"/>
          </p:cNvSpPr>
          <p:nvPr>
            <p:ph type="title"/>
          </p:nvPr>
        </p:nvSpPr>
        <p:spPr/>
        <p:txBody>
          <a:bodyPr/>
          <a:lstStyle/>
          <a:p>
            <a:r>
              <a:rPr lang="en-NZ" altLang="x-none"/>
              <a:t>Ajax</a:t>
            </a:r>
            <a:endParaRPr lang="en-GB" altLang="x-none"/>
          </a:p>
        </p:txBody>
      </p:sp>
      <p:sp>
        <p:nvSpPr>
          <p:cNvPr id="271363" name="Rectangle 3"/>
          <p:cNvSpPr>
            <a:spLocks noGrp="1" noChangeArrowheads="1"/>
          </p:cNvSpPr>
          <p:nvPr>
            <p:ph idx="1"/>
          </p:nvPr>
        </p:nvSpPr>
        <p:spPr/>
        <p:txBody>
          <a:bodyPr/>
          <a:lstStyle/>
          <a:p>
            <a:pPr>
              <a:lnSpc>
                <a:spcPct val="90000"/>
              </a:lnSpc>
            </a:pPr>
            <a:r>
              <a:rPr lang="en-NZ" altLang="x-none" sz="2400"/>
              <a:t>Not a technology but a label, applied by Garrett (2005), to a way of using client side scripts to seamlessly update Web pages.</a:t>
            </a:r>
          </a:p>
          <a:p>
            <a:pPr>
              <a:lnSpc>
                <a:spcPct val="90000"/>
              </a:lnSpc>
            </a:pPr>
            <a:r>
              <a:rPr lang="en-NZ" altLang="x-none" sz="2400"/>
              <a:t>Ajax is a combination of:</a:t>
            </a:r>
            <a:endParaRPr lang="en-GB" altLang="x-none" sz="2400"/>
          </a:p>
          <a:p>
            <a:pPr lvl="1">
              <a:lnSpc>
                <a:spcPct val="90000"/>
              </a:lnSpc>
            </a:pPr>
            <a:r>
              <a:rPr lang="en-NZ" altLang="x-none" sz="2000"/>
              <a:t>Standards based presentation using XHTML and CSS</a:t>
            </a:r>
          </a:p>
          <a:p>
            <a:pPr lvl="1">
              <a:lnSpc>
                <a:spcPct val="90000"/>
              </a:lnSpc>
            </a:pPr>
            <a:r>
              <a:rPr lang="en-NZ" altLang="x-none" sz="2000"/>
              <a:t>Dynamic display and interaction using the Document Object Model</a:t>
            </a:r>
          </a:p>
          <a:p>
            <a:pPr lvl="1">
              <a:lnSpc>
                <a:spcPct val="90000"/>
              </a:lnSpc>
            </a:pPr>
            <a:r>
              <a:rPr lang="en-NZ" altLang="x-none" sz="2000"/>
              <a:t>Data interchange and manipulation using XML and eXtensible Stylesheet Language Transformations (XSLT)</a:t>
            </a:r>
          </a:p>
          <a:p>
            <a:pPr lvl="1">
              <a:lnSpc>
                <a:spcPct val="90000"/>
              </a:lnSpc>
            </a:pPr>
            <a:r>
              <a:rPr lang="en-NZ" altLang="x-none" sz="2000"/>
              <a:t>Asynchronous data retrieval using the ‘XMLHttpRequest’</a:t>
            </a:r>
          </a:p>
          <a:p>
            <a:pPr lvl="1">
              <a:lnSpc>
                <a:spcPct val="90000"/>
              </a:lnSpc>
            </a:pPr>
            <a:r>
              <a:rPr lang="en-NZ" altLang="x-none" sz="2000"/>
              <a:t>JavaScript binding everything together</a:t>
            </a:r>
            <a:endParaRPr lang="en-GB" altLang="x-none" sz="2000"/>
          </a:p>
        </p:txBody>
      </p:sp>
      <p:sp>
        <p:nvSpPr>
          <p:cNvPr id="6" name="Slide Number Placeholder 5"/>
          <p:cNvSpPr>
            <a:spLocks noGrp="1"/>
          </p:cNvSpPr>
          <p:nvPr>
            <p:ph type="sldNum" sz="quarter" idx="12"/>
          </p:nvPr>
        </p:nvSpPr>
        <p:spPr/>
        <p:txBody>
          <a:bodyPr/>
          <a:lstStyle/>
          <a:p>
            <a:fld id="{309E74D6-DCCF-604B-A5F7-A6D7E504DC85}" type="slidenum">
              <a:rPr lang="en-GB" altLang="x-none">
                <a:solidFill>
                  <a:srgbClr val="FFFFFF"/>
                </a:solidFill>
              </a:rPr>
              <a:pPr/>
              <a:t>1</a:t>
            </a:fld>
            <a:endParaRPr lang="en-GB" altLang="x-none">
              <a:solidFill>
                <a:srgbClr val="FFFFFF"/>
              </a:solidFill>
            </a:endParaRPr>
          </a:p>
        </p:txBody>
      </p:sp>
    </p:spTree>
    <p:extLst>
      <p:ext uri="{BB962C8B-B14F-4D97-AF65-F5344CB8AC3E}">
        <p14:creationId xmlns:p14="http://schemas.microsoft.com/office/powerpoint/2010/main" val="2048515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 Requests</a:t>
            </a:r>
            <a:endParaRPr lang="en-US" dirty="0"/>
          </a:p>
        </p:txBody>
      </p:sp>
      <p:sp>
        <p:nvSpPr>
          <p:cNvPr id="3" name="Content Placeholder 2"/>
          <p:cNvSpPr>
            <a:spLocks noGrp="1"/>
          </p:cNvSpPr>
          <p:nvPr>
            <p:ph idx="1"/>
          </p:nvPr>
        </p:nvSpPr>
        <p:spPr/>
        <p:txBody>
          <a:bodyPr/>
          <a:lstStyle/>
          <a:p>
            <a:r>
              <a:rPr lang="en-GB" dirty="0" smtClean="0"/>
              <a:t>If you want to send information with the GET method, add the information to the URL:</a:t>
            </a:r>
          </a:p>
          <a:p>
            <a:pPr indent="17463">
              <a:buNone/>
            </a:pPr>
            <a:r>
              <a:rPr lang="en-GB" dirty="0" err="1" smtClean="0"/>
              <a:t>xmlhttp.open</a:t>
            </a:r>
            <a:r>
              <a:rPr lang="en-GB" dirty="0" smtClean="0"/>
              <a:t>("GET","demo_get2.php?fname=</a:t>
            </a:r>
            <a:r>
              <a:rPr lang="en-GB" dirty="0" err="1" smtClean="0"/>
              <a:t>Henry&amp;lname</a:t>
            </a:r>
            <a:r>
              <a:rPr lang="en-GB" dirty="0" smtClean="0"/>
              <a:t>=</a:t>
            </a:r>
            <a:r>
              <a:rPr lang="en-GB" dirty="0" err="1" smtClean="0"/>
              <a:t>Ford",true</a:t>
            </a:r>
            <a:r>
              <a:rPr lang="en-GB" dirty="0" smtClean="0"/>
              <a:t>);</a:t>
            </a:r>
            <a:br>
              <a:rPr lang="en-GB" dirty="0" smtClean="0"/>
            </a:br>
            <a:r>
              <a:rPr lang="en-GB" dirty="0" err="1" smtClean="0"/>
              <a:t>xmlhttp.send</a:t>
            </a:r>
            <a:r>
              <a:rPr lang="en-GB"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POST Requests</a:t>
            </a:r>
            <a:br>
              <a:rPr lang="en-US" b="1" dirty="0" smtClean="0"/>
            </a:br>
            <a:endParaRPr lang="en-US" dirty="0"/>
          </a:p>
        </p:txBody>
      </p:sp>
      <p:sp>
        <p:nvSpPr>
          <p:cNvPr id="3" name="Content Placeholder 2"/>
          <p:cNvSpPr>
            <a:spLocks noGrp="1"/>
          </p:cNvSpPr>
          <p:nvPr>
            <p:ph idx="1"/>
          </p:nvPr>
        </p:nvSpPr>
        <p:spPr/>
        <p:txBody>
          <a:bodyPr/>
          <a:lstStyle/>
          <a:p>
            <a:r>
              <a:rPr lang="en-US" dirty="0" smtClean="0"/>
              <a:t>A simple POST request:</a:t>
            </a:r>
          </a:p>
          <a:p>
            <a:pPr indent="17463">
              <a:buNone/>
            </a:pPr>
            <a:r>
              <a:rPr lang="en-US" dirty="0" err="1" smtClean="0"/>
              <a:t>xmlhttp.open</a:t>
            </a:r>
            <a:r>
              <a:rPr lang="en-US" dirty="0" smtClean="0"/>
              <a:t>("</a:t>
            </a:r>
            <a:r>
              <a:rPr lang="en-US" dirty="0" err="1" smtClean="0"/>
              <a:t>POST","demo_post.php",true</a:t>
            </a:r>
            <a:r>
              <a:rPr lang="en-US" dirty="0" smtClean="0"/>
              <a:t>);</a:t>
            </a:r>
            <a:br>
              <a:rPr lang="en-US" dirty="0" smtClean="0"/>
            </a:br>
            <a:r>
              <a:rPr lang="en-US" dirty="0" err="1" smtClean="0"/>
              <a:t>xmlhttp.send</a:t>
            </a:r>
            <a:r>
              <a:rPr lang="en-US" dirty="0" smtClean="0"/>
              <a:t>();</a:t>
            </a:r>
          </a:p>
          <a:p>
            <a:pPr indent="17463">
              <a:buNone/>
            </a:pPr>
            <a:r>
              <a:rPr lang="en-GB" dirty="0" smtClean="0"/>
              <a:t>To POST data like an HTML form, add an HTTP header with </a:t>
            </a:r>
            <a:r>
              <a:rPr lang="en-GB" dirty="0" err="1" smtClean="0"/>
              <a:t>setRequestHeader</a:t>
            </a:r>
            <a:r>
              <a:rPr lang="en-GB" dirty="0" smtClean="0"/>
              <a:t>(). Specify the data you want to send in the send() method:</a:t>
            </a:r>
          </a:p>
          <a:p>
            <a:pPr indent="17463">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setRequestHeader</a:t>
            </a:r>
            <a:r>
              <a:rPr lang="en-US" dirty="0" smtClean="0"/>
              <a: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78175540"/>
              </p:ext>
            </p:extLst>
          </p:nvPr>
        </p:nvGraphicFramePr>
        <p:xfrm>
          <a:off x="251520" y="2362200"/>
          <a:ext cx="8892480" cy="3803104"/>
        </p:xfrm>
        <a:graphic>
          <a:graphicData uri="http://schemas.openxmlformats.org/drawingml/2006/table">
            <a:tbl>
              <a:tblPr firstRow="1" bandRow="1">
                <a:tableStyleId>{5C22544A-7EE6-4342-B048-85BDC9FD1C3A}</a:tableStyleId>
              </a:tblPr>
              <a:tblGrid>
                <a:gridCol w="3512543"/>
                <a:gridCol w="5379937"/>
              </a:tblGrid>
              <a:tr h="836174">
                <a:tc>
                  <a:txBody>
                    <a:bodyPr/>
                    <a:lstStyle/>
                    <a:p>
                      <a:pPr algn="l"/>
                      <a:r>
                        <a:rPr lang="en-US" sz="3200" dirty="0"/>
                        <a:t>Method</a:t>
                      </a:r>
                    </a:p>
                  </a:txBody>
                  <a:tcPr marL="0" marR="0" marT="0" marB="0"/>
                </a:tc>
                <a:tc>
                  <a:txBody>
                    <a:bodyPr/>
                    <a:lstStyle/>
                    <a:p>
                      <a:pPr algn="l"/>
                      <a:r>
                        <a:rPr lang="en-US" sz="3200" dirty="0"/>
                        <a:t>Description</a:t>
                      </a:r>
                    </a:p>
                  </a:txBody>
                  <a:tcPr marL="0" marR="0" marT="0" marB="0"/>
                </a:tc>
              </a:tr>
              <a:tr h="2966930">
                <a:tc>
                  <a:txBody>
                    <a:bodyPr/>
                    <a:lstStyle/>
                    <a:p>
                      <a:pPr algn="l"/>
                      <a:r>
                        <a:rPr lang="en-US" sz="3200" dirty="0" err="1" smtClean="0"/>
                        <a:t>setRequestHeader</a:t>
                      </a:r>
                      <a:r>
                        <a:rPr lang="en-US" sz="3200" dirty="0" smtClean="0"/>
                        <a:t> (</a:t>
                      </a:r>
                      <a:r>
                        <a:rPr lang="en-US" sz="3200" i="1" dirty="0" err="1"/>
                        <a:t>header,value</a:t>
                      </a:r>
                      <a:r>
                        <a:rPr lang="en-US" sz="3200" dirty="0"/>
                        <a:t>)</a:t>
                      </a:r>
                    </a:p>
                  </a:txBody>
                  <a:tcPr marL="0" marR="0" marT="0" marB="0"/>
                </a:tc>
                <a:tc>
                  <a:txBody>
                    <a:bodyPr/>
                    <a:lstStyle/>
                    <a:p>
                      <a:pPr algn="l"/>
                      <a:r>
                        <a:rPr lang="en-GB" sz="3200" dirty="0"/>
                        <a:t>Adds HTTP headers to the request.</a:t>
                      </a:r>
                      <a:br>
                        <a:rPr lang="en-GB" sz="3200" dirty="0"/>
                      </a:br>
                      <a:r>
                        <a:rPr lang="en-GB" sz="3200" i="1" dirty="0" smtClean="0"/>
                        <a:t>header</a:t>
                      </a:r>
                      <a:r>
                        <a:rPr lang="en-GB" sz="3200" dirty="0"/>
                        <a:t>: specifies the header name</a:t>
                      </a:r>
                      <a:br>
                        <a:rPr lang="en-GB" sz="3200" dirty="0"/>
                      </a:br>
                      <a:r>
                        <a:rPr lang="en-GB" sz="3200" i="1" dirty="0"/>
                        <a:t>value</a:t>
                      </a:r>
                      <a:r>
                        <a:rPr lang="en-GB" sz="3200" dirty="0"/>
                        <a:t>: specifies the header value</a:t>
                      </a:r>
                    </a:p>
                  </a:txBody>
                  <a:tcPr marL="0" marR="0" marT="0" marB="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POST Requests- Example</a:t>
            </a:r>
            <a:endParaRPr lang="en-US" dirty="0"/>
          </a:p>
        </p:txBody>
      </p:sp>
      <p:sp>
        <p:nvSpPr>
          <p:cNvPr id="3" name="Content Placeholder 2"/>
          <p:cNvSpPr>
            <a:spLocks noGrp="1"/>
          </p:cNvSpPr>
          <p:nvPr>
            <p:ph idx="1"/>
          </p:nvPr>
        </p:nvSpPr>
        <p:spPr/>
        <p:txBody>
          <a:bodyPr/>
          <a:lstStyle/>
          <a:p>
            <a:pPr marL="82550" indent="17463">
              <a:buNone/>
            </a:pPr>
            <a:r>
              <a:rPr lang="en-US" dirty="0" err="1" smtClean="0"/>
              <a:t>xmlhttp.open</a:t>
            </a:r>
            <a:r>
              <a:rPr lang="en-US" dirty="0" smtClean="0"/>
              <a:t>("</a:t>
            </a:r>
            <a:r>
              <a:rPr lang="en-US" dirty="0" err="1" smtClean="0"/>
              <a:t>POST","ajax_test.asp",true</a:t>
            </a:r>
            <a:r>
              <a:rPr lang="en-US" dirty="0" smtClean="0"/>
              <a:t>);</a:t>
            </a:r>
            <a:br>
              <a:rPr lang="en-US" dirty="0" smtClean="0"/>
            </a:br>
            <a:r>
              <a:rPr lang="en-US" dirty="0" err="1" smtClean="0"/>
              <a:t>xmlhttp.setRequestHeader</a:t>
            </a:r>
            <a:r>
              <a:rPr lang="en-US" dirty="0" smtClean="0"/>
              <a:t>("Content-</a:t>
            </a:r>
            <a:r>
              <a:rPr lang="en-US" dirty="0" err="1" smtClean="0"/>
              <a:t>type","application</a:t>
            </a:r>
            <a:r>
              <a:rPr lang="en-US" dirty="0" smtClean="0"/>
              <a:t>/x-www-form-</a:t>
            </a:r>
            <a:r>
              <a:rPr lang="en-US" dirty="0" err="1" smtClean="0"/>
              <a:t>urlencoded</a:t>
            </a:r>
            <a:r>
              <a:rPr lang="en-US" dirty="0" smtClean="0"/>
              <a:t>");</a:t>
            </a:r>
            <a:br>
              <a:rPr lang="en-US" dirty="0" smtClean="0"/>
            </a:br>
            <a:r>
              <a:rPr lang="en-US" dirty="0" err="1" smtClean="0"/>
              <a:t>xmlhttp.send</a:t>
            </a:r>
            <a:r>
              <a:rPr lang="en-US" dirty="0" smtClean="0"/>
              <a:t>("</a:t>
            </a:r>
            <a:r>
              <a:rPr lang="en-US" dirty="0" err="1" smtClean="0"/>
              <a:t>fname</a:t>
            </a:r>
            <a:r>
              <a:rPr lang="en-US" dirty="0" smtClean="0"/>
              <a:t>=</a:t>
            </a:r>
            <a:r>
              <a:rPr lang="en-US" dirty="0" err="1" smtClean="0"/>
              <a:t>Henry&amp;lname</a:t>
            </a:r>
            <a:r>
              <a:rPr lang="en-US" dirty="0" smtClean="0"/>
              <a:t>=Ford");</a:t>
            </a:r>
            <a:br>
              <a:rPr lang="en-US" dirty="0" smtClean="0"/>
            </a:b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The </a:t>
            </a:r>
            <a:r>
              <a:rPr lang="en-GB" b="1" dirty="0" err="1" smtClean="0"/>
              <a:t>url</a:t>
            </a:r>
            <a:r>
              <a:rPr lang="en-GB" b="1" dirty="0" smtClean="0"/>
              <a:t> - A File On a Server</a:t>
            </a:r>
            <a:endParaRPr lang="en-US" dirty="0"/>
          </a:p>
        </p:txBody>
      </p:sp>
      <p:sp>
        <p:nvSpPr>
          <p:cNvPr id="3" name="Content Placeholder 2"/>
          <p:cNvSpPr>
            <a:spLocks noGrp="1"/>
          </p:cNvSpPr>
          <p:nvPr>
            <p:ph idx="1"/>
          </p:nvPr>
        </p:nvSpPr>
        <p:spPr/>
        <p:txBody>
          <a:bodyPr/>
          <a:lstStyle/>
          <a:p>
            <a:r>
              <a:rPr lang="en-GB" dirty="0" smtClean="0"/>
              <a:t>The </a:t>
            </a:r>
            <a:r>
              <a:rPr lang="en-GB" dirty="0" err="1" smtClean="0"/>
              <a:t>url</a:t>
            </a:r>
            <a:r>
              <a:rPr lang="en-GB" dirty="0" smtClean="0"/>
              <a:t> parameter of the open() method, is an address to a file on a server:</a:t>
            </a:r>
          </a:p>
          <a:p>
            <a:r>
              <a:rPr lang="en-GB" dirty="0" err="1" smtClean="0"/>
              <a:t>xmlhttp.open</a:t>
            </a:r>
            <a:r>
              <a:rPr lang="en-GB" dirty="0" smtClean="0"/>
              <a:t>("</a:t>
            </a:r>
            <a:r>
              <a:rPr lang="en-GB" dirty="0" err="1" smtClean="0"/>
              <a:t>GET","ajax_test.php",true</a:t>
            </a:r>
            <a:r>
              <a:rPr lang="en-GB" dirty="0" smtClean="0"/>
              <a:t>); The file can be any kind of file, like .txt and .xml, or server scripting files like .asp and .</a:t>
            </a:r>
            <a:r>
              <a:rPr lang="en-GB" dirty="0" err="1" smtClean="0"/>
              <a:t>php</a:t>
            </a:r>
            <a:r>
              <a:rPr lang="en-GB" dirty="0" smtClean="0"/>
              <a:t> (which can perform actions on the server before sending the response back).</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866800"/>
          </a:xfrm>
        </p:spPr>
        <p:txBody>
          <a:bodyPr>
            <a:normAutofit fontScale="90000"/>
          </a:bodyPr>
          <a:lstStyle/>
          <a:p>
            <a:r>
              <a:rPr lang="en-US" b="1" dirty="0" smtClean="0"/>
              <a:t>Asynchronous - True or False?</a:t>
            </a:r>
            <a:endParaRPr lang="en-US" dirty="0"/>
          </a:p>
        </p:txBody>
      </p:sp>
      <p:sp>
        <p:nvSpPr>
          <p:cNvPr id="3" name="Content Placeholder 2"/>
          <p:cNvSpPr>
            <a:spLocks noGrp="1"/>
          </p:cNvSpPr>
          <p:nvPr>
            <p:ph idx="1"/>
          </p:nvPr>
        </p:nvSpPr>
        <p:spPr>
          <a:xfrm>
            <a:off x="457200" y="2420888"/>
            <a:ext cx="8229600" cy="4176464"/>
          </a:xfrm>
        </p:spPr>
        <p:txBody>
          <a:bodyPr>
            <a:noAutofit/>
          </a:bodyPr>
          <a:lstStyle/>
          <a:p>
            <a:r>
              <a:rPr lang="en-GB" sz="2400" dirty="0" smtClean="0"/>
              <a:t>AJAX stands for Asynchronous JavaScript and XML, and for the </a:t>
            </a:r>
            <a:r>
              <a:rPr lang="en-GB" sz="2400" dirty="0" err="1" smtClean="0"/>
              <a:t>XMLHttpRequest</a:t>
            </a:r>
            <a:r>
              <a:rPr lang="en-GB" sz="2400" dirty="0" smtClean="0"/>
              <a:t> object to behave as AJAX, the </a:t>
            </a:r>
            <a:r>
              <a:rPr lang="en-GB" sz="2400" dirty="0" err="1" smtClean="0"/>
              <a:t>async</a:t>
            </a:r>
            <a:r>
              <a:rPr lang="en-GB" sz="2400" dirty="0" smtClean="0"/>
              <a:t> parameter of the open() method has to be set to true:</a:t>
            </a:r>
          </a:p>
          <a:p>
            <a:r>
              <a:rPr lang="en-GB" sz="2400" dirty="0" err="1" smtClean="0"/>
              <a:t>xmlhttp.open</a:t>
            </a:r>
            <a:r>
              <a:rPr lang="en-GB" sz="2400" dirty="0" smtClean="0"/>
              <a:t>("</a:t>
            </a:r>
            <a:r>
              <a:rPr lang="en-GB" sz="2400" dirty="0" err="1" smtClean="0"/>
              <a:t>GET","ajax_test.php",true</a:t>
            </a:r>
            <a:r>
              <a:rPr lang="en-GB" sz="2400" dirty="0" smtClean="0"/>
              <a:t>); </a:t>
            </a:r>
          </a:p>
          <a:p>
            <a:pPr indent="17463">
              <a:buNone/>
            </a:pPr>
            <a:r>
              <a:rPr lang="en-GB" sz="2400" dirty="0" smtClean="0"/>
              <a:t>Sending asynchronously requests is a huge improvement for web developers. Many of the tasks performed on the server are very time consuming. Before AJAX, this operation could cause the application to hang or stop</a:t>
            </a:r>
            <a:r>
              <a:rPr lang="en-GB" sz="2400" dirty="0" smtClean="0"/>
              <a:t>.</a:t>
            </a:r>
            <a:endParaRPr lang="en-GB"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866800"/>
          </a:xfrm>
        </p:spPr>
        <p:txBody>
          <a:bodyPr>
            <a:normAutofit fontScale="90000"/>
          </a:bodyPr>
          <a:lstStyle/>
          <a:p>
            <a:r>
              <a:rPr lang="en-US" b="1" dirty="0" smtClean="0"/>
              <a:t>Asynchronous - True or False?</a:t>
            </a:r>
            <a:endParaRPr lang="en-US" dirty="0"/>
          </a:p>
        </p:txBody>
      </p:sp>
      <p:sp>
        <p:nvSpPr>
          <p:cNvPr id="3" name="Content Placeholder 2"/>
          <p:cNvSpPr>
            <a:spLocks noGrp="1"/>
          </p:cNvSpPr>
          <p:nvPr>
            <p:ph idx="1"/>
          </p:nvPr>
        </p:nvSpPr>
        <p:spPr>
          <a:xfrm>
            <a:off x="457200" y="2420888"/>
            <a:ext cx="8229600" cy="3600400"/>
          </a:xfrm>
        </p:spPr>
        <p:txBody>
          <a:bodyPr>
            <a:noAutofit/>
          </a:bodyPr>
          <a:lstStyle/>
          <a:p>
            <a:r>
              <a:rPr lang="en-GB" sz="2400" dirty="0" smtClean="0"/>
              <a:t>With </a:t>
            </a:r>
            <a:r>
              <a:rPr lang="en-GB" sz="2400" dirty="0" smtClean="0"/>
              <a:t>AJAX, the JavaScript does not have to wait for the server response, but can instead:</a:t>
            </a:r>
          </a:p>
          <a:p>
            <a:pPr lvl="1"/>
            <a:r>
              <a:rPr lang="en-GB" dirty="0" smtClean="0"/>
              <a:t>execute other scripts while waiting for server response</a:t>
            </a:r>
          </a:p>
          <a:p>
            <a:pPr lvl="1"/>
            <a:r>
              <a:rPr lang="en-GB" dirty="0" smtClean="0"/>
              <a:t>deal with the response when the response ready</a:t>
            </a:r>
          </a:p>
          <a:p>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Async</a:t>
            </a:r>
            <a:r>
              <a:rPr lang="en-US" b="1" dirty="0" smtClean="0"/>
              <a:t>=true</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When using </a:t>
            </a:r>
            <a:r>
              <a:rPr lang="en-GB" dirty="0" err="1" smtClean="0"/>
              <a:t>async</a:t>
            </a:r>
            <a:r>
              <a:rPr lang="en-GB" dirty="0" smtClean="0"/>
              <a:t>=true, specify a function to execute when the response is ready in the </a:t>
            </a:r>
            <a:r>
              <a:rPr lang="en-GB" dirty="0" err="1" smtClean="0"/>
              <a:t>onreadystatechange</a:t>
            </a:r>
            <a:r>
              <a:rPr lang="en-GB" dirty="0" smtClean="0"/>
              <a:t> event:</a:t>
            </a:r>
          </a:p>
          <a:p>
            <a:pPr>
              <a:buNone/>
            </a:pPr>
            <a:r>
              <a:rPr lang="en-GB" dirty="0" err="1" smtClean="0"/>
              <a:t>xmlhttp.onreadystatechange</a:t>
            </a:r>
            <a:r>
              <a:rPr lang="en-GB" dirty="0" smtClean="0"/>
              <a:t>=function()</a:t>
            </a:r>
            <a:br>
              <a:rPr lang="en-GB" dirty="0" smtClean="0"/>
            </a:br>
            <a:r>
              <a:rPr lang="en-GB" dirty="0" smtClean="0"/>
              <a:t>  {</a:t>
            </a:r>
            <a:br>
              <a:rPr lang="en-GB" dirty="0" smtClean="0"/>
            </a:br>
            <a:r>
              <a:rPr lang="en-GB" dirty="0" smtClean="0"/>
              <a:t>  if (</a:t>
            </a:r>
            <a:r>
              <a:rPr lang="en-GB" dirty="0" err="1" smtClean="0"/>
              <a:t>xmlhttp.readyState</a:t>
            </a:r>
            <a:r>
              <a:rPr lang="en-GB" dirty="0" smtClean="0"/>
              <a:t>==4 &amp;&amp; </a:t>
            </a:r>
            <a:r>
              <a:rPr lang="en-GB" dirty="0" err="1" smtClean="0"/>
              <a:t>xmlhttp.status</a:t>
            </a:r>
            <a:r>
              <a:rPr lang="en-GB" dirty="0" smtClean="0"/>
              <a:t>==200)</a:t>
            </a:r>
            <a:br>
              <a:rPr lang="en-GB" dirty="0" smtClean="0"/>
            </a:br>
            <a:r>
              <a:rPr lang="en-GB" dirty="0" smtClean="0"/>
              <a:t>    {</a:t>
            </a:r>
            <a:br>
              <a:rPr lang="en-GB" dirty="0" smtClean="0"/>
            </a:br>
            <a:r>
              <a:rPr lang="en-GB" dirty="0" smtClean="0"/>
              <a:t>    </a:t>
            </a:r>
            <a:r>
              <a:rPr lang="en-GB" dirty="0" err="1" smtClean="0"/>
              <a:t>document.getElementById</a:t>
            </a:r>
            <a:r>
              <a:rPr lang="en-GB" dirty="0" smtClean="0"/>
              <a:t>("</a:t>
            </a:r>
            <a:r>
              <a:rPr lang="en-GB" dirty="0" err="1" smtClean="0"/>
              <a:t>myDiv</a:t>
            </a:r>
            <a:r>
              <a:rPr lang="en-GB" dirty="0" smtClean="0"/>
              <a:t>").</a:t>
            </a:r>
            <a:r>
              <a:rPr lang="en-GB" dirty="0" err="1" smtClean="0"/>
              <a:t>innerHTML</a:t>
            </a:r>
            <a:r>
              <a:rPr lang="en-GB" dirty="0" smtClean="0"/>
              <a:t>=</a:t>
            </a:r>
            <a:r>
              <a:rPr lang="en-GB" dirty="0" err="1" smtClean="0"/>
              <a:t>xmlhttp.responseText</a:t>
            </a:r>
            <a:r>
              <a:rPr lang="en-GB" dirty="0" smtClean="0"/>
              <a:t>;</a:t>
            </a:r>
            <a:br>
              <a:rPr lang="en-GB" dirty="0" smtClean="0"/>
            </a:br>
            <a:r>
              <a:rPr lang="en-GB" dirty="0" smtClean="0"/>
              <a:t>    }</a:t>
            </a:r>
            <a:br>
              <a:rPr lang="en-GB" dirty="0" smtClean="0"/>
            </a:br>
            <a:r>
              <a:rPr lang="en-GB" dirty="0" smtClean="0"/>
              <a:t>  }</a:t>
            </a:r>
            <a:br>
              <a:rPr lang="en-GB" dirty="0" smtClean="0"/>
            </a:br>
            <a:r>
              <a:rPr lang="en-GB" dirty="0" err="1" smtClean="0"/>
              <a:t>xmlhttp.open</a:t>
            </a:r>
            <a:r>
              <a:rPr lang="en-GB" dirty="0" smtClean="0"/>
              <a:t>("</a:t>
            </a:r>
            <a:r>
              <a:rPr lang="en-GB" dirty="0" err="1" smtClean="0"/>
              <a:t>GET","ajax_info.txt",true</a:t>
            </a:r>
            <a:r>
              <a:rPr lang="en-GB" dirty="0" smtClean="0"/>
              <a:t>);</a:t>
            </a:r>
            <a:br>
              <a:rPr lang="en-GB" dirty="0" smtClean="0"/>
            </a:br>
            <a:r>
              <a:rPr lang="en-GB" dirty="0" err="1" smtClean="0"/>
              <a:t>xmlhttp.send</a:t>
            </a:r>
            <a:r>
              <a:rPr lang="en-GB" dirty="0" smtClean="0"/>
              <a:t>();</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Async</a:t>
            </a:r>
            <a:r>
              <a:rPr lang="en-US" b="1" dirty="0" smtClean="0"/>
              <a:t>=false</a:t>
            </a:r>
            <a:endParaRPr lang="en-US" dirty="0"/>
          </a:p>
        </p:txBody>
      </p:sp>
      <p:sp>
        <p:nvSpPr>
          <p:cNvPr id="3" name="Content Placeholder 2"/>
          <p:cNvSpPr>
            <a:spLocks noGrp="1"/>
          </p:cNvSpPr>
          <p:nvPr>
            <p:ph idx="1"/>
          </p:nvPr>
        </p:nvSpPr>
        <p:spPr>
          <a:xfrm>
            <a:off x="490736" y="2348880"/>
            <a:ext cx="8229600" cy="4857403"/>
          </a:xfrm>
        </p:spPr>
        <p:txBody>
          <a:bodyPr>
            <a:noAutofit/>
          </a:bodyPr>
          <a:lstStyle/>
          <a:p>
            <a:r>
              <a:rPr lang="en-GB" sz="2400" dirty="0" smtClean="0"/>
              <a:t>To use </a:t>
            </a:r>
            <a:r>
              <a:rPr lang="en-GB" sz="2400" dirty="0" err="1" smtClean="0"/>
              <a:t>async</a:t>
            </a:r>
            <a:r>
              <a:rPr lang="en-GB" sz="2400" dirty="0" smtClean="0"/>
              <a:t>=false, change the third parameter in the open() method to false:</a:t>
            </a:r>
          </a:p>
          <a:p>
            <a:r>
              <a:rPr lang="en-GB" sz="2400" dirty="0" err="1" smtClean="0"/>
              <a:t>xmlhttp.open</a:t>
            </a:r>
            <a:r>
              <a:rPr lang="en-GB" sz="2400" dirty="0" smtClean="0"/>
              <a:t>("</a:t>
            </a:r>
            <a:r>
              <a:rPr lang="en-GB" sz="2400" dirty="0" err="1" smtClean="0"/>
              <a:t>GET","ajax_info.txt",false</a:t>
            </a:r>
            <a:r>
              <a:rPr lang="en-GB" sz="2400" smtClean="0"/>
              <a:t>); </a:t>
            </a:r>
            <a:endParaRPr lang="en-GB" sz="2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Async</a:t>
            </a:r>
            <a:r>
              <a:rPr lang="en-US" b="1" dirty="0" smtClean="0"/>
              <a:t>=false</a:t>
            </a:r>
            <a:endParaRPr lang="en-US" dirty="0"/>
          </a:p>
        </p:txBody>
      </p:sp>
      <p:sp>
        <p:nvSpPr>
          <p:cNvPr id="3" name="Content Placeholder 2"/>
          <p:cNvSpPr>
            <a:spLocks noGrp="1"/>
          </p:cNvSpPr>
          <p:nvPr>
            <p:ph idx="1"/>
          </p:nvPr>
        </p:nvSpPr>
        <p:spPr>
          <a:xfrm>
            <a:off x="490736" y="2348881"/>
            <a:ext cx="8229600" cy="2880320"/>
          </a:xfrm>
        </p:spPr>
        <p:txBody>
          <a:bodyPr>
            <a:noAutofit/>
          </a:bodyPr>
          <a:lstStyle/>
          <a:p>
            <a:pPr>
              <a:buNone/>
            </a:pPr>
            <a:r>
              <a:rPr lang="en-GB" sz="2400" dirty="0" smtClean="0"/>
              <a:t>Using </a:t>
            </a:r>
            <a:r>
              <a:rPr lang="en-GB" sz="2400" dirty="0" err="1" smtClean="0"/>
              <a:t>async</a:t>
            </a:r>
            <a:r>
              <a:rPr lang="en-GB" sz="2400" dirty="0" smtClean="0"/>
              <a:t>=false is not recommended, but for a few small requests this can be ok.  Remember that the JavaScript will NOT continue to execute, until the server response is ready. If the server is busy or slow, the application will hang or stop</a:t>
            </a:r>
            <a:r>
              <a:rPr lang="en-GB" sz="2400" dirty="0" smtClean="0"/>
              <a:t>.</a:t>
            </a:r>
            <a:endParaRPr lang="en-GB"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AutoShape 2"/>
          <p:cNvSpPr>
            <a:spLocks noGrp="1" noChangeArrowheads="1"/>
          </p:cNvSpPr>
          <p:nvPr>
            <p:ph type="title"/>
          </p:nvPr>
        </p:nvSpPr>
        <p:spPr/>
        <p:txBody>
          <a:bodyPr/>
          <a:lstStyle/>
          <a:p>
            <a:r>
              <a:rPr lang="en-NZ" altLang="x-none"/>
              <a:t>Ajax Interactions (1)</a:t>
            </a:r>
            <a:endParaRPr lang="en-GB" altLang="x-none"/>
          </a:p>
        </p:txBody>
      </p:sp>
      <p:sp>
        <p:nvSpPr>
          <p:cNvPr id="272387" name="Rectangle 3"/>
          <p:cNvSpPr>
            <a:spLocks noGrp="1" noChangeArrowheads="1"/>
          </p:cNvSpPr>
          <p:nvPr>
            <p:ph idx="1"/>
          </p:nvPr>
        </p:nvSpPr>
        <p:spPr/>
        <p:txBody>
          <a:bodyPr/>
          <a:lstStyle/>
          <a:p>
            <a:r>
              <a:rPr lang="en-US" altLang="x-none"/>
              <a:t>The Ajax engine mediates between the user interface and the server</a:t>
            </a:r>
            <a:endParaRPr lang="en-GB" altLang="x-none"/>
          </a:p>
        </p:txBody>
      </p:sp>
      <p:sp>
        <p:nvSpPr>
          <p:cNvPr id="9" name="Slide Number Placeholder 5"/>
          <p:cNvSpPr>
            <a:spLocks noGrp="1"/>
          </p:cNvSpPr>
          <p:nvPr>
            <p:ph type="sldNum" sz="quarter" idx="12"/>
          </p:nvPr>
        </p:nvSpPr>
        <p:spPr/>
        <p:txBody>
          <a:bodyPr/>
          <a:lstStyle/>
          <a:p>
            <a:fld id="{5B5A9577-FE4F-0445-B357-7A849B017A3B}" type="slidenum">
              <a:rPr lang="en-GB" altLang="x-none">
                <a:solidFill>
                  <a:srgbClr val="FFFFFF"/>
                </a:solidFill>
              </a:rPr>
              <a:pPr/>
              <a:t>2</a:t>
            </a:fld>
            <a:endParaRPr lang="en-GB" altLang="x-none">
              <a:solidFill>
                <a:srgbClr val="FFFFFF"/>
              </a:solidFill>
            </a:endParaRPr>
          </a:p>
        </p:txBody>
      </p:sp>
      <p:sp>
        <p:nvSpPr>
          <p:cNvPr id="272389" name="Rectangle 5"/>
          <p:cNvSpPr>
            <a:spLocks noChangeArrowheads="1"/>
          </p:cNvSpPr>
          <p:nvPr/>
        </p:nvSpPr>
        <p:spPr bwMode="auto">
          <a:xfrm>
            <a:off x="0" y="25098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fontAlgn="base">
              <a:spcBef>
                <a:spcPct val="0"/>
              </a:spcBef>
              <a:spcAft>
                <a:spcPct val="0"/>
              </a:spcAft>
            </a:pPr>
            <a:endParaRPr lang="en-US" smtClean="0">
              <a:solidFill>
                <a:srgbClr val="003366"/>
              </a:solidFill>
            </a:endParaRPr>
          </a:p>
        </p:txBody>
      </p:sp>
      <p:graphicFrame>
        <p:nvGraphicFramePr>
          <p:cNvPr id="272388" name="Object 4"/>
          <p:cNvGraphicFramePr>
            <a:graphicFrameLocks noChangeAspect="1"/>
          </p:cNvGraphicFramePr>
          <p:nvPr/>
        </p:nvGraphicFramePr>
        <p:xfrm>
          <a:off x="900113" y="3429000"/>
          <a:ext cx="7200900" cy="2513013"/>
        </p:xfrm>
        <a:graphic>
          <a:graphicData uri="http://schemas.openxmlformats.org/presentationml/2006/ole">
            <mc:AlternateContent xmlns:mc="http://schemas.openxmlformats.org/markup-compatibility/2006">
              <mc:Choice xmlns:v="urn:schemas-microsoft-com:vml" Requires="v">
                <p:oleObj spid="_x0000_s13314" r:id="rId3" imgW="6835521" imgH="2380869" progId="Visio.Drawing.11">
                  <p:embed/>
                </p:oleObj>
              </mc:Choice>
              <mc:Fallback>
                <p:oleObj r:id="rId3" imgW="6835521" imgH="2380869" progId="Visio.Drawing.1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3429000"/>
                        <a:ext cx="7200900" cy="2513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2391" name="Rectangle 7"/>
          <p:cNvSpPr>
            <a:spLocks noChangeArrowheads="1"/>
          </p:cNvSpPr>
          <p:nvPr/>
        </p:nvSpPr>
        <p:spPr bwMode="auto">
          <a:xfrm>
            <a:off x="0" y="2105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fontAlgn="base">
              <a:spcBef>
                <a:spcPct val="0"/>
              </a:spcBef>
              <a:spcAft>
                <a:spcPct val="0"/>
              </a:spcAft>
            </a:pPr>
            <a:endParaRPr lang="en-US" smtClean="0">
              <a:solidFill>
                <a:srgbClr val="003366"/>
              </a:solidFill>
            </a:endParaRPr>
          </a:p>
        </p:txBody>
      </p:sp>
    </p:spTree>
    <p:extLst>
      <p:ext uri="{BB962C8B-B14F-4D97-AF65-F5344CB8AC3E}">
        <p14:creationId xmlns:p14="http://schemas.microsoft.com/office/powerpoint/2010/main" val="942902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Async</a:t>
            </a:r>
            <a:r>
              <a:rPr lang="en-US" b="1" dirty="0" smtClean="0"/>
              <a:t>=false</a:t>
            </a:r>
            <a:endParaRPr lang="en-US" dirty="0"/>
          </a:p>
        </p:txBody>
      </p:sp>
      <p:sp>
        <p:nvSpPr>
          <p:cNvPr id="3" name="Content Placeholder 2"/>
          <p:cNvSpPr>
            <a:spLocks noGrp="1"/>
          </p:cNvSpPr>
          <p:nvPr>
            <p:ph idx="1"/>
          </p:nvPr>
        </p:nvSpPr>
        <p:spPr>
          <a:xfrm>
            <a:off x="490736" y="2348881"/>
            <a:ext cx="8229600" cy="3240360"/>
          </a:xfrm>
        </p:spPr>
        <p:txBody>
          <a:bodyPr>
            <a:noAutofit/>
          </a:bodyPr>
          <a:lstStyle/>
          <a:p>
            <a:r>
              <a:rPr lang="en-GB" sz="2400" smtClean="0"/>
              <a:t>When </a:t>
            </a:r>
            <a:r>
              <a:rPr lang="en-GB" sz="2400" dirty="0" smtClean="0"/>
              <a:t>you use </a:t>
            </a:r>
            <a:r>
              <a:rPr lang="en-GB" sz="2400" dirty="0" err="1" smtClean="0"/>
              <a:t>async</a:t>
            </a:r>
            <a:r>
              <a:rPr lang="en-GB" sz="2400" dirty="0" smtClean="0"/>
              <a:t>=false, do NOT write an </a:t>
            </a:r>
            <a:r>
              <a:rPr lang="en-GB" sz="2400" dirty="0" err="1" smtClean="0"/>
              <a:t>onreadystatechange</a:t>
            </a:r>
            <a:r>
              <a:rPr lang="en-GB" sz="2400" dirty="0" smtClean="0"/>
              <a:t> function - just put the code after the send() statement:</a:t>
            </a:r>
          </a:p>
          <a:p>
            <a:r>
              <a:rPr lang="en-GB" sz="2400" dirty="0" err="1" smtClean="0"/>
              <a:t>xmlhttp.open</a:t>
            </a:r>
            <a:r>
              <a:rPr lang="en-GB" sz="2400" dirty="0" smtClean="0"/>
              <a:t>("</a:t>
            </a:r>
            <a:r>
              <a:rPr lang="en-GB" sz="2400" dirty="0" err="1" smtClean="0"/>
              <a:t>GET","ajax_info.txt",false</a:t>
            </a:r>
            <a:r>
              <a:rPr lang="en-GB" sz="2400" dirty="0" smtClean="0"/>
              <a:t>);</a:t>
            </a:r>
            <a:br>
              <a:rPr lang="en-GB" sz="2400" dirty="0" smtClean="0"/>
            </a:br>
            <a:r>
              <a:rPr lang="en-GB" sz="2400" dirty="0" err="1" smtClean="0"/>
              <a:t>xmlhttp.send</a:t>
            </a:r>
            <a:r>
              <a:rPr lang="en-GB" sz="2400" dirty="0" smtClean="0"/>
              <a:t>();</a:t>
            </a:r>
            <a:br>
              <a:rPr lang="en-GB" sz="2400" dirty="0" smtClean="0"/>
            </a:br>
            <a:r>
              <a:rPr lang="en-GB" sz="2400" dirty="0" err="1" smtClean="0"/>
              <a:t>document.getElementById</a:t>
            </a:r>
            <a:r>
              <a:rPr lang="en-GB" sz="2400" dirty="0" smtClean="0"/>
              <a:t>("</a:t>
            </a:r>
            <a:r>
              <a:rPr lang="en-GB" sz="2400" dirty="0" err="1" smtClean="0"/>
              <a:t>myDiv</a:t>
            </a:r>
            <a:r>
              <a:rPr lang="en-GB" sz="2400" dirty="0" smtClean="0"/>
              <a:t>").</a:t>
            </a:r>
            <a:r>
              <a:rPr lang="en-GB" sz="2400" dirty="0" err="1" smtClean="0"/>
              <a:t>innerHTML</a:t>
            </a:r>
            <a:r>
              <a:rPr lang="en-GB" sz="2400" dirty="0" smtClean="0"/>
              <a:t>=</a:t>
            </a:r>
            <a:r>
              <a:rPr lang="en-GB" sz="2400" dirty="0" err="1" smtClean="0"/>
              <a:t>xmlhttp.responseText</a:t>
            </a:r>
            <a:r>
              <a:rPr lang="en-GB" sz="2400" dirty="0" smtClean="0"/>
              <a:t>;</a:t>
            </a:r>
            <a:br>
              <a:rPr lang="en-GB" sz="2400" dirty="0" smtClean="0"/>
            </a:b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Server Response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4280273"/>
              </p:ext>
            </p:extLst>
          </p:nvPr>
        </p:nvGraphicFramePr>
        <p:xfrm>
          <a:off x="480650" y="3789040"/>
          <a:ext cx="8085584" cy="2736303"/>
        </p:xfrm>
        <a:graphic>
          <a:graphicData uri="http://schemas.openxmlformats.org/drawingml/2006/table">
            <a:tbl>
              <a:tblPr firstRow="1" bandRow="1">
                <a:tableStyleId>{5C22544A-7EE6-4342-B048-85BDC9FD1C3A}</a:tableStyleId>
              </a:tblPr>
              <a:tblGrid>
                <a:gridCol w="2304256"/>
                <a:gridCol w="5781328"/>
              </a:tblGrid>
              <a:tr h="912101">
                <a:tc>
                  <a:txBody>
                    <a:bodyPr/>
                    <a:lstStyle/>
                    <a:p>
                      <a:pPr algn="l"/>
                      <a:r>
                        <a:rPr lang="en-US" sz="3200" dirty="0"/>
                        <a:t>Property</a:t>
                      </a:r>
                    </a:p>
                  </a:txBody>
                  <a:tcPr marL="0" marR="0" marT="0" marB="0"/>
                </a:tc>
                <a:tc>
                  <a:txBody>
                    <a:bodyPr/>
                    <a:lstStyle/>
                    <a:p>
                      <a:pPr algn="l"/>
                      <a:r>
                        <a:rPr lang="en-US" sz="3200" dirty="0"/>
                        <a:t>Description</a:t>
                      </a:r>
                    </a:p>
                  </a:txBody>
                  <a:tcPr marL="0" marR="0" marT="0" marB="0"/>
                </a:tc>
              </a:tr>
              <a:tr h="912101">
                <a:tc>
                  <a:txBody>
                    <a:bodyPr/>
                    <a:lstStyle/>
                    <a:p>
                      <a:pPr algn="l"/>
                      <a:r>
                        <a:rPr lang="en-US" sz="3200" dirty="0" err="1"/>
                        <a:t>responseText</a:t>
                      </a:r>
                      <a:endParaRPr lang="en-US" sz="3200" dirty="0"/>
                    </a:p>
                  </a:txBody>
                  <a:tcPr marL="0" marR="0" marT="0" marB="0"/>
                </a:tc>
                <a:tc>
                  <a:txBody>
                    <a:bodyPr/>
                    <a:lstStyle/>
                    <a:p>
                      <a:pPr algn="l"/>
                      <a:r>
                        <a:rPr lang="en-GB" sz="3200" dirty="0"/>
                        <a:t>get the response data as a string</a:t>
                      </a:r>
                    </a:p>
                  </a:txBody>
                  <a:tcPr marL="0" marR="0" marT="0" marB="0"/>
                </a:tc>
              </a:tr>
              <a:tr h="912101">
                <a:tc>
                  <a:txBody>
                    <a:bodyPr/>
                    <a:lstStyle/>
                    <a:p>
                      <a:pPr algn="l"/>
                      <a:r>
                        <a:rPr lang="en-US" sz="3200"/>
                        <a:t>responseXML</a:t>
                      </a:r>
                    </a:p>
                  </a:txBody>
                  <a:tcPr marL="0" marR="0" marT="0" marB="0"/>
                </a:tc>
                <a:tc>
                  <a:txBody>
                    <a:bodyPr/>
                    <a:lstStyle/>
                    <a:p>
                      <a:pPr algn="l"/>
                      <a:r>
                        <a:rPr lang="en-GB" sz="3200" dirty="0"/>
                        <a:t>get the response data as XML data</a:t>
                      </a:r>
                    </a:p>
                  </a:txBody>
                  <a:tcPr marL="0" marR="0" marT="0" marB="0"/>
                </a:tc>
              </a:tr>
            </a:tbl>
          </a:graphicData>
        </a:graphic>
      </p:graphicFrame>
      <p:sp>
        <p:nvSpPr>
          <p:cNvPr id="5" name="Rectangle 4"/>
          <p:cNvSpPr/>
          <p:nvPr/>
        </p:nvSpPr>
        <p:spPr>
          <a:xfrm>
            <a:off x="862001" y="1939968"/>
            <a:ext cx="7416824" cy="1569660"/>
          </a:xfrm>
          <a:prstGeom prst="rect">
            <a:avLst/>
          </a:prstGeom>
        </p:spPr>
        <p:txBody>
          <a:bodyPr wrap="square">
            <a:spAutoFit/>
          </a:bodyPr>
          <a:lstStyle/>
          <a:p>
            <a:r>
              <a:rPr lang="en-GB" sz="3200" dirty="0" smtClean="0"/>
              <a:t>To get the response from a server, use the </a:t>
            </a:r>
            <a:r>
              <a:rPr lang="en-GB" sz="3200" dirty="0" err="1" smtClean="0"/>
              <a:t>responseText</a:t>
            </a:r>
            <a:r>
              <a:rPr lang="en-GB" sz="3200" dirty="0" smtClean="0"/>
              <a:t> or </a:t>
            </a:r>
            <a:r>
              <a:rPr lang="en-GB" sz="3200" dirty="0" err="1" smtClean="0"/>
              <a:t>responseXML</a:t>
            </a:r>
            <a:r>
              <a:rPr lang="en-GB" sz="3200" dirty="0" smtClean="0"/>
              <a:t> property of the </a:t>
            </a:r>
            <a:r>
              <a:rPr lang="en-GB" sz="3200" dirty="0" err="1" smtClean="0"/>
              <a:t>XMLHttpRequest</a:t>
            </a:r>
            <a:r>
              <a:rPr lang="en-GB" sz="3200" dirty="0" smtClean="0"/>
              <a:t> object.</a:t>
            </a:r>
            <a:endParaRPr lang="en-GB" sz="32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a:t>
            </a:r>
            <a:r>
              <a:rPr lang="en-US" b="1" dirty="0" err="1" smtClean="0"/>
              <a:t>responseText</a:t>
            </a:r>
            <a:r>
              <a:rPr lang="en-US" b="1" dirty="0" smtClean="0"/>
              <a:t> Property</a:t>
            </a:r>
            <a:endParaRPr lang="en-US" dirty="0"/>
          </a:p>
        </p:txBody>
      </p:sp>
      <p:sp>
        <p:nvSpPr>
          <p:cNvPr id="3" name="Content Placeholder 2"/>
          <p:cNvSpPr>
            <a:spLocks noGrp="1"/>
          </p:cNvSpPr>
          <p:nvPr>
            <p:ph idx="1"/>
          </p:nvPr>
        </p:nvSpPr>
        <p:spPr/>
        <p:txBody>
          <a:bodyPr>
            <a:normAutofit/>
          </a:bodyPr>
          <a:lstStyle/>
          <a:p>
            <a:r>
              <a:rPr lang="en-GB" dirty="0" smtClean="0"/>
              <a:t>If the response from the server is not XML, use the </a:t>
            </a:r>
            <a:r>
              <a:rPr lang="en-GB" dirty="0" err="1" smtClean="0"/>
              <a:t>responseText</a:t>
            </a:r>
            <a:r>
              <a:rPr lang="en-GB" dirty="0" smtClean="0"/>
              <a:t> property. The </a:t>
            </a:r>
            <a:r>
              <a:rPr lang="en-GB" dirty="0" err="1" smtClean="0"/>
              <a:t>responseText</a:t>
            </a:r>
            <a:r>
              <a:rPr lang="en-GB" dirty="0" smtClean="0"/>
              <a:t> property returns the response as a string, and you can use it accordingly:</a:t>
            </a:r>
          </a:p>
          <a:p>
            <a:pPr>
              <a:buNone/>
            </a:pPr>
            <a:r>
              <a:rPr lang="en-GB" dirty="0" err="1" smtClean="0"/>
              <a:t>document.getElementById</a:t>
            </a:r>
            <a:r>
              <a:rPr lang="en-GB" dirty="0" smtClean="0"/>
              <a:t>("</a:t>
            </a:r>
            <a:r>
              <a:rPr lang="en-GB" dirty="0" err="1" smtClean="0"/>
              <a:t>myDiv</a:t>
            </a:r>
            <a:r>
              <a:rPr lang="en-GB" dirty="0" smtClean="0"/>
              <a:t>").</a:t>
            </a:r>
            <a:r>
              <a:rPr lang="en-GB" dirty="0" err="1" smtClean="0"/>
              <a:t>innerHTML</a:t>
            </a:r>
            <a:r>
              <a:rPr lang="en-GB" dirty="0" smtClean="0"/>
              <a:t>=</a:t>
            </a:r>
            <a:r>
              <a:rPr lang="en-GB" dirty="0" err="1" smtClean="0"/>
              <a:t>xmlhttp.responseText</a:t>
            </a:r>
            <a:r>
              <a:rPr lang="en-GB" dirty="0" smtClean="0"/>
              <a:t>;</a:t>
            </a:r>
            <a:br>
              <a:rPr lang="en-GB" dirty="0" smtClean="0"/>
            </a:b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a:t>
            </a:r>
            <a:r>
              <a:rPr lang="en-US" b="1" dirty="0" err="1" smtClean="0"/>
              <a:t>responseXML</a:t>
            </a:r>
            <a:r>
              <a:rPr lang="en-US" b="1" dirty="0" smtClean="0"/>
              <a:t> Property</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If the response from the server is XML, and you want to parse it as an XML object, use the </a:t>
            </a:r>
            <a:r>
              <a:rPr lang="en-US" sz="2800" dirty="0" err="1" smtClean="0"/>
              <a:t>responseXML</a:t>
            </a:r>
            <a:r>
              <a:rPr lang="en-US" sz="2800" dirty="0" smtClean="0"/>
              <a:t> property: Request the file </a:t>
            </a:r>
            <a:r>
              <a:rPr lang="en-US" sz="2800" dirty="0" smtClean="0">
                <a:hlinkClick r:id="rId2" action="ppaction://hlinkpres?slideindex=1&amp;slidetitle="/>
              </a:rPr>
              <a:t>cd_catalog.xml </a:t>
            </a:r>
            <a:r>
              <a:rPr lang="en-US" sz="2800" dirty="0" smtClean="0"/>
              <a:t>and parse the response:</a:t>
            </a:r>
          </a:p>
          <a:p>
            <a:pPr>
              <a:buNone/>
            </a:pPr>
            <a:r>
              <a:rPr lang="en-US" sz="2800" dirty="0" err="1" smtClean="0"/>
              <a:t>xmlDoc</a:t>
            </a:r>
            <a:r>
              <a:rPr lang="en-US" sz="2800" dirty="0" smtClean="0"/>
              <a:t>=</a:t>
            </a:r>
            <a:r>
              <a:rPr lang="en-US" sz="2800" dirty="0" err="1" smtClean="0"/>
              <a:t>xmlhttp.responseXML</a:t>
            </a:r>
            <a:r>
              <a:rPr lang="en-US" sz="2800" dirty="0" smtClean="0"/>
              <a:t>;</a:t>
            </a:r>
            <a:br>
              <a:rPr lang="en-US" sz="2800" dirty="0" smtClean="0"/>
            </a:br>
            <a:r>
              <a:rPr lang="en-US" sz="2800" dirty="0" smtClean="0"/>
              <a:t>txt="";</a:t>
            </a:r>
            <a:br>
              <a:rPr lang="en-US" sz="2800" dirty="0" smtClean="0"/>
            </a:br>
            <a:r>
              <a:rPr lang="en-US" sz="2800" dirty="0" smtClean="0"/>
              <a:t>x=</a:t>
            </a:r>
            <a:r>
              <a:rPr lang="en-US" sz="2800" dirty="0" err="1" smtClean="0"/>
              <a:t>xmlDoc.getElementsByTagName</a:t>
            </a:r>
            <a:r>
              <a:rPr lang="en-US" sz="2800" dirty="0" smtClean="0"/>
              <a:t>("ARTIST");</a:t>
            </a:r>
            <a:br>
              <a:rPr lang="en-US" sz="2800" dirty="0" smtClean="0"/>
            </a:br>
            <a:r>
              <a:rPr lang="en-US" sz="2800" dirty="0" smtClean="0"/>
              <a:t>for (</a:t>
            </a:r>
            <a:r>
              <a:rPr lang="en-US" sz="2800" dirty="0" err="1" smtClean="0"/>
              <a:t>i</a:t>
            </a:r>
            <a:r>
              <a:rPr lang="en-US" sz="2800" dirty="0" smtClean="0"/>
              <a:t>=0;i&lt;</a:t>
            </a:r>
            <a:r>
              <a:rPr lang="en-US" sz="2800" dirty="0" err="1" smtClean="0"/>
              <a:t>x.length;i</a:t>
            </a:r>
            <a:r>
              <a:rPr lang="en-US" sz="2800" dirty="0" smtClean="0"/>
              <a:t>++)</a:t>
            </a:r>
            <a:br>
              <a:rPr lang="en-US" sz="2800" dirty="0" smtClean="0"/>
            </a:br>
            <a:r>
              <a:rPr lang="en-US" sz="2800" dirty="0" smtClean="0"/>
              <a:t>  {</a:t>
            </a:r>
            <a:br>
              <a:rPr lang="en-US" sz="2800" dirty="0" smtClean="0"/>
            </a:br>
            <a:r>
              <a:rPr lang="en-US" sz="2800" dirty="0" smtClean="0"/>
              <a:t>  txt=txt + x[</a:t>
            </a:r>
            <a:r>
              <a:rPr lang="en-US" sz="2800" dirty="0" err="1" smtClean="0"/>
              <a:t>i</a:t>
            </a:r>
            <a:r>
              <a:rPr lang="en-US" sz="2800" dirty="0" smtClean="0"/>
              <a:t>].</a:t>
            </a:r>
            <a:r>
              <a:rPr lang="en-US" sz="2800" dirty="0" err="1" smtClean="0"/>
              <a:t>childNodes</a:t>
            </a:r>
            <a:r>
              <a:rPr lang="en-US" sz="2800" dirty="0" smtClean="0"/>
              <a:t>[0].</a:t>
            </a:r>
            <a:r>
              <a:rPr lang="en-US" sz="2800" dirty="0" err="1" smtClean="0"/>
              <a:t>nodeValue</a:t>
            </a:r>
            <a:r>
              <a:rPr lang="en-US" sz="2800" dirty="0" smtClean="0"/>
              <a:t> + "&lt;</a:t>
            </a:r>
            <a:r>
              <a:rPr lang="en-US" sz="2800" dirty="0" err="1" smtClean="0"/>
              <a:t>br</a:t>
            </a:r>
            <a:r>
              <a:rPr lang="en-US" sz="2800" dirty="0" smtClean="0"/>
              <a:t> /&gt;";</a:t>
            </a:r>
            <a:br>
              <a:rPr lang="en-US" sz="2800" dirty="0" smtClean="0"/>
            </a:br>
            <a:r>
              <a:rPr lang="en-US" sz="2800" dirty="0" smtClean="0"/>
              <a:t>  }</a:t>
            </a:r>
            <a:br>
              <a:rPr lang="en-US" sz="2800" dirty="0" smtClean="0"/>
            </a:br>
            <a:r>
              <a:rPr lang="en-US" sz="2800" dirty="0" err="1" smtClean="0"/>
              <a:t>document.getElementById</a:t>
            </a:r>
            <a:r>
              <a:rPr lang="en-US" sz="2800" dirty="0" smtClean="0"/>
              <a:t>("</a:t>
            </a:r>
            <a:r>
              <a:rPr lang="en-US" sz="2800" dirty="0" err="1" smtClean="0"/>
              <a:t>myDiv</a:t>
            </a:r>
            <a:r>
              <a:rPr lang="en-US" sz="2800" dirty="0" smtClean="0"/>
              <a:t>").</a:t>
            </a:r>
            <a:r>
              <a:rPr lang="en-US" sz="2800" dirty="0" err="1" smtClean="0"/>
              <a:t>innerHTML</a:t>
            </a:r>
            <a:r>
              <a:rPr lang="en-US" sz="2800" dirty="0" smtClean="0"/>
              <a:t>=txt;</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a:t>
            </a:r>
            <a:r>
              <a:rPr lang="en-US" b="1" dirty="0" err="1" smtClean="0"/>
              <a:t>onreadystatechange</a:t>
            </a:r>
            <a:r>
              <a:rPr lang="en-US" b="1" dirty="0" smtClean="0"/>
              <a:t> event</a:t>
            </a:r>
            <a:endParaRPr lang="en-US" dirty="0"/>
          </a:p>
        </p:txBody>
      </p:sp>
      <p:sp>
        <p:nvSpPr>
          <p:cNvPr id="3" name="Content Placeholder 2"/>
          <p:cNvSpPr>
            <a:spLocks noGrp="1"/>
          </p:cNvSpPr>
          <p:nvPr>
            <p:ph idx="1"/>
          </p:nvPr>
        </p:nvSpPr>
        <p:spPr/>
        <p:txBody>
          <a:bodyPr/>
          <a:lstStyle/>
          <a:p>
            <a:r>
              <a:rPr lang="en-GB" dirty="0" smtClean="0"/>
              <a:t>When a request to a server is sent, we want to perform some actions based on the response.</a:t>
            </a:r>
          </a:p>
          <a:p>
            <a:r>
              <a:rPr lang="en-GB" dirty="0" smtClean="0"/>
              <a:t>The </a:t>
            </a:r>
            <a:r>
              <a:rPr lang="en-GB" dirty="0" err="1" smtClean="0"/>
              <a:t>onreadystatechange</a:t>
            </a:r>
            <a:r>
              <a:rPr lang="en-GB" dirty="0" smtClean="0"/>
              <a:t> event is triggered every time the </a:t>
            </a:r>
            <a:r>
              <a:rPr lang="en-GB" dirty="0" err="1" smtClean="0"/>
              <a:t>readyState</a:t>
            </a:r>
            <a:r>
              <a:rPr lang="en-GB" dirty="0" smtClean="0"/>
              <a:t> changes.</a:t>
            </a:r>
          </a:p>
          <a:p>
            <a:r>
              <a:rPr lang="en-GB" dirty="0" smtClean="0"/>
              <a:t>The </a:t>
            </a:r>
            <a:r>
              <a:rPr lang="en-GB" dirty="0" err="1" smtClean="0"/>
              <a:t>readyState</a:t>
            </a:r>
            <a:r>
              <a:rPr lang="en-GB" dirty="0" smtClean="0"/>
              <a:t> property holds the status of the </a:t>
            </a:r>
            <a:r>
              <a:rPr lang="en-GB" dirty="0" err="1" smtClean="0"/>
              <a:t>XMLHttpRequest</a:t>
            </a:r>
            <a:r>
              <a:rPr lang="en-GB" dirty="0" smtClean="0"/>
              <a:t>.</a:t>
            </a:r>
          </a:p>
          <a:p>
            <a:r>
              <a:rPr lang="en-GB" dirty="0" smtClean="0"/>
              <a:t>Three important properties of the </a:t>
            </a:r>
            <a:r>
              <a:rPr lang="en-GB" dirty="0" err="1" smtClean="0"/>
              <a:t>XMLHttpRequest</a:t>
            </a:r>
            <a:r>
              <a:rPr lang="en-GB" dirty="0" smtClean="0"/>
              <a:t> object:</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important properties of the </a:t>
            </a:r>
            <a:r>
              <a:rPr lang="en-GB" sz="3200" dirty="0" err="1" smtClean="0"/>
              <a:t>XMLHttpRequest</a:t>
            </a:r>
            <a:r>
              <a:rPr lang="en-GB" sz="3200" dirty="0" smtClean="0"/>
              <a:t> object</a:t>
            </a:r>
            <a:endParaRPr lang="en-US" sz="3200" dirty="0"/>
          </a:p>
        </p:txBody>
      </p:sp>
      <p:graphicFrame>
        <p:nvGraphicFramePr>
          <p:cNvPr id="4" name="Content Placeholder 3"/>
          <p:cNvGraphicFramePr>
            <a:graphicFrameLocks noGrp="1"/>
          </p:cNvGraphicFramePr>
          <p:nvPr>
            <p:ph idx="1"/>
          </p:nvPr>
        </p:nvGraphicFramePr>
        <p:xfrm>
          <a:off x="395536" y="1600200"/>
          <a:ext cx="8291264" cy="4897140"/>
        </p:xfrm>
        <a:graphic>
          <a:graphicData uri="http://schemas.openxmlformats.org/drawingml/2006/table">
            <a:tbl>
              <a:tblPr firstRow="1" bandRow="1">
                <a:tableStyleId>{5C22544A-7EE6-4342-B048-85BDC9FD1C3A}</a:tableStyleId>
              </a:tblPr>
              <a:tblGrid>
                <a:gridCol w="2880320"/>
                <a:gridCol w="5410944"/>
              </a:tblGrid>
              <a:tr h="378431">
                <a:tc>
                  <a:txBody>
                    <a:bodyPr/>
                    <a:lstStyle/>
                    <a:p>
                      <a:pPr algn="l"/>
                      <a:r>
                        <a:rPr lang="en-US" sz="2400" dirty="0"/>
                        <a:t>Property</a:t>
                      </a:r>
                    </a:p>
                  </a:txBody>
                  <a:tcPr marL="0" marR="0" marT="0" marB="0"/>
                </a:tc>
                <a:tc>
                  <a:txBody>
                    <a:bodyPr/>
                    <a:lstStyle/>
                    <a:p>
                      <a:pPr algn="l"/>
                      <a:r>
                        <a:rPr lang="en-US" sz="2400" dirty="0"/>
                        <a:t>Description</a:t>
                      </a:r>
                    </a:p>
                  </a:txBody>
                  <a:tcPr marL="0" marR="0" marT="0" marB="0"/>
                </a:tc>
              </a:tr>
              <a:tr h="1226869">
                <a:tc>
                  <a:txBody>
                    <a:bodyPr/>
                    <a:lstStyle/>
                    <a:p>
                      <a:pPr algn="l"/>
                      <a:r>
                        <a:rPr lang="en-US" sz="2400" dirty="0" err="1"/>
                        <a:t>onreadystatechange</a:t>
                      </a:r>
                      <a:endParaRPr lang="en-US" sz="2400" dirty="0"/>
                    </a:p>
                  </a:txBody>
                  <a:tcPr marL="0" marR="0" marT="0" marB="0"/>
                </a:tc>
                <a:tc>
                  <a:txBody>
                    <a:bodyPr/>
                    <a:lstStyle/>
                    <a:p>
                      <a:pPr algn="l"/>
                      <a:r>
                        <a:rPr lang="en-GB" sz="2400" dirty="0"/>
                        <a:t>Stores a function (or the name of a function) to be called automatically each time the </a:t>
                      </a:r>
                      <a:r>
                        <a:rPr lang="en-GB" sz="2400" dirty="0" err="1"/>
                        <a:t>readyState</a:t>
                      </a:r>
                      <a:r>
                        <a:rPr lang="en-GB" sz="2400" dirty="0"/>
                        <a:t> property changes</a:t>
                      </a:r>
                    </a:p>
                  </a:txBody>
                  <a:tcPr marL="0" marR="0" marT="0" marB="0"/>
                </a:tc>
              </a:tr>
              <a:tr h="2453737">
                <a:tc>
                  <a:txBody>
                    <a:bodyPr/>
                    <a:lstStyle/>
                    <a:p>
                      <a:pPr algn="l"/>
                      <a:r>
                        <a:rPr lang="en-US" sz="2400" dirty="0" err="1"/>
                        <a:t>readyState</a:t>
                      </a:r>
                      <a:endParaRPr lang="en-US" sz="2400" dirty="0"/>
                    </a:p>
                  </a:txBody>
                  <a:tcPr marL="0" marR="0" marT="0" marB="0"/>
                </a:tc>
                <a:tc>
                  <a:txBody>
                    <a:bodyPr/>
                    <a:lstStyle/>
                    <a:p>
                      <a:pPr algn="l"/>
                      <a:r>
                        <a:rPr lang="en-GB" sz="2400" dirty="0"/>
                        <a:t>Holds the status of the </a:t>
                      </a:r>
                      <a:r>
                        <a:rPr lang="en-GB" sz="2400" dirty="0" err="1"/>
                        <a:t>XMLHttpRequest</a:t>
                      </a:r>
                      <a:r>
                        <a:rPr lang="en-GB" sz="2400" dirty="0"/>
                        <a:t>. Changes from 0 to 4: </a:t>
                      </a:r>
                      <a:br>
                        <a:rPr lang="en-GB" sz="2400" dirty="0"/>
                      </a:br>
                      <a:r>
                        <a:rPr lang="en-GB" sz="2400" dirty="0"/>
                        <a:t>0: request not initialized </a:t>
                      </a:r>
                      <a:br>
                        <a:rPr lang="en-GB" sz="2400" dirty="0"/>
                      </a:br>
                      <a:r>
                        <a:rPr lang="en-GB" sz="2400" dirty="0"/>
                        <a:t>1: server connection established</a:t>
                      </a:r>
                      <a:br>
                        <a:rPr lang="en-GB" sz="2400" dirty="0"/>
                      </a:br>
                      <a:r>
                        <a:rPr lang="en-GB" sz="2400" dirty="0"/>
                        <a:t>2: request received </a:t>
                      </a:r>
                      <a:br>
                        <a:rPr lang="en-GB" sz="2400" dirty="0"/>
                      </a:br>
                      <a:r>
                        <a:rPr lang="en-GB" sz="2400" dirty="0"/>
                        <a:t>3: processing request </a:t>
                      </a:r>
                      <a:br>
                        <a:rPr lang="en-GB" sz="2400" dirty="0"/>
                      </a:br>
                      <a:r>
                        <a:rPr lang="en-GB" sz="2400" dirty="0"/>
                        <a:t>4: request finished and response is ready</a:t>
                      </a:r>
                    </a:p>
                  </a:txBody>
                  <a:tcPr marL="0" marR="0" marT="0" marB="0"/>
                </a:tc>
              </a:tr>
              <a:tr h="650083">
                <a:tc>
                  <a:txBody>
                    <a:bodyPr/>
                    <a:lstStyle/>
                    <a:p>
                      <a:pPr algn="l"/>
                      <a:r>
                        <a:rPr lang="en-US" sz="2400" dirty="0"/>
                        <a:t>status</a:t>
                      </a:r>
                    </a:p>
                  </a:txBody>
                  <a:tcPr marL="0" marR="0" marT="0" marB="0"/>
                </a:tc>
                <a:tc>
                  <a:txBody>
                    <a:bodyPr/>
                    <a:lstStyle/>
                    <a:p>
                      <a:pPr algn="l"/>
                      <a:r>
                        <a:rPr lang="en-GB" sz="2400" dirty="0"/>
                        <a:t>200: "OK"</a:t>
                      </a:r>
                      <a:br>
                        <a:rPr lang="en-GB" sz="2400" dirty="0"/>
                      </a:br>
                      <a:r>
                        <a:rPr lang="en-GB" sz="2400" dirty="0"/>
                        <a:t>404: Page not found</a:t>
                      </a:r>
                    </a:p>
                  </a:txBody>
                  <a:tcPr marL="0" marR="0" marT="0" marB="0"/>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Example</a:t>
            </a:r>
            <a:endParaRPr lang="en-US" dirty="0"/>
          </a:p>
        </p:txBody>
      </p:sp>
      <p:sp>
        <p:nvSpPr>
          <p:cNvPr id="3" name="Content Placeholder 2"/>
          <p:cNvSpPr>
            <a:spLocks noGrp="1"/>
          </p:cNvSpPr>
          <p:nvPr>
            <p:ph idx="1"/>
          </p:nvPr>
        </p:nvSpPr>
        <p:spPr/>
        <p:txBody>
          <a:bodyPr>
            <a:normAutofit/>
          </a:bodyPr>
          <a:lstStyle/>
          <a:p>
            <a:pPr>
              <a:buNone/>
            </a:pPr>
            <a:r>
              <a:rPr lang="en-GB" sz="2800" dirty="0" err="1" smtClean="0"/>
              <a:t>xmlhttp.onreadystatechange</a:t>
            </a:r>
            <a:r>
              <a:rPr lang="en-GB" sz="2800" dirty="0" smtClean="0"/>
              <a:t>=</a:t>
            </a:r>
            <a:r>
              <a:rPr lang="en-GB" sz="2800" dirty="0" err="1" smtClean="0"/>
              <a:t>myfunction</a:t>
            </a:r>
            <a:r>
              <a:rPr lang="en-GB" sz="2800" dirty="0" smtClean="0"/>
              <a:t>();</a:t>
            </a:r>
          </a:p>
          <a:p>
            <a:pPr marL="179388" indent="0">
              <a:buNone/>
            </a:pPr>
            <a:r>
              <a:rPr lang="en-GB" sz="2800" dirty="0" smtClean="0"/>
              <a:t>Function </a:t>
            </a:r>
            <a:r>
              <a:rPr lang="en-GB" sz="2800" dirty="0" err="1" smtClean="0"/>
              <a:t>myfunction</a:t>
            </a:r>
            <a:r>
              <a:rPr lang="en-GB" sz="2800" dirty="0" smtClean="0"/>
              <a:t>()</a:t>
            </a:r>
            <a:br>
              <a:rPr lang="en-GB" sz="2800" dirty="0" smtClean="0"/>
            </a:br>
            <a:r>
              <a:rPr lang="en-GB" sz="2800" dirty="0" smtClean="0"/>
              <a:t>  {</a:t>
            </a:r>
            <a:br>
              <a:rPr lang="en-GB" sz="2800" dirty="0" smtClean="0"/>
            </a:br>
            <a:r>
              <a:rPr lang="en-GB" sz="2800" dirty="0" smtClean="0"/>
              <a:t>  if (</a:t>
            </a:r>
            <a:r>
              <a:rPr lang="en-GB" sz="2800" dirty="0" err="1" smtClean="0"/>
              <a:t>xmlhttp.readyState</a:t>
            </a:r>
            <a:r>
              <a:rPr lang="en-GB" sz="2800" dirty="0" smtClean="0"/>
              <a:t>==4 &amp;&amp; </a:t>
            </a:r>
            <a:r>
              <a:rPr lang="en-GB" sz="2800" dirty="0" err="1" smtClean="0"/>
              <a:t>xmlhttp.status</a:t>
            </a:r>
            <a:r>
              <a:rPr lang="en-GB" sz="2800" dirty="0" smtClean="0"/>
              <a:t>==200)</a:t>
            </a:r>
            <a:br>
              <a:rPr lang="en-GB" sz="2800" dirty="0" smtClean="0"/>
            </a:br>
            <a:r>
              <a:rPr lang="en-GB" sz="2800" dirty="0" smtClean="0"/>
              <a:t>    {</a:t>
            </a:r>
            <a:br>
              <a:rPr lang="en-GB" sz="2800" dirty="0" smtClean="0"/>
            </a:br>
            <a:r>
              <a:rPr lang="en-GB" sz="2800" dirty="0" smtClean="0"/>
              <a:t>    </a:t>
            </a:r>
            <a:r>
              <a:rPr lang="en-GB" sz="2800" dirty="0" err="1" smtClean="0"/>
              <a:t>document.getElementById</a:t>
            </a:r>
            <a:r>
              <a:rPr lang="en-GB" sz="2800" dirty="0" smtClean="0"/>
              <a:t>("</a:t>
            </a:r>
            <a:r>
              <a:rPr lang="en-GB" sz="2800" dirty="0" err="1" smtClean="0"/>
              <a:t>myDiv</a:t>
            </a:r>
            <a:r>
              <a:rPr lang="en-GB" sz="2800" dirty="0" smtClean="0"/>
              <a:t>").</a:t>
            </a:r>
            <a:r>
              <a:rPr lang="en-GB" sz="2800" dirty="0" err="1" smtClean="0"/>
              <a:t>innerHTML</a:t>
            </a:r>
            <a:r>
              <a:rPr lang="en-GB" sz="2800" dirty="0" smtClean="0"/>
              <a:t>= 	</a:t>
            </a:r>
            <a:r>
              <a:rPr lang="en-GB" sz="2800" dirty="0" err="1" smtClean="0"/>
              <a:t>xmlhttp.responseText</a:t>
            </a:r>
            <a:r>
              <a:rPr lang="en-GB" sz="2800" dirty="0" smtClean="0"/>
              <a:t>;</a:t>
            </a:r>
            <a:br>
              <a:rPr lang="en-GB" sz="2800" dirty="0" smtClean="0"/>
            </a:br>
            <a:r>
              <a:rPr lang="en-GB" sz="2800" dirty="0" smtClean="0"/>
              <a:t>    }</a:t>
            </a:r>
            <a:br>
              <a:rPr lang="en-GB" sz="2800" dirty="0" smtClean="0"/>
            </a:br>
            <a:r>
              <a:rPr lang="en-GB" sz="2800" dirty="0" smtClean="0"/>
              <a:t>  } </a:t>
            </a: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Using a </a:t>
            </a:r>
            <a:r>
              <a:rPr lang="en-GB" b="1" dirty="0" err="1" smtClean="0"/>
              <a:t>Callback</a:t>
            </a:r>
            <a:r>
              <a:rPr lang="en-GB" b="1" dirty="0" smtClean="0"/>
              <a:t> Function</a:t>
            </a:r>
            <a:endParaRPr lang="en-US" dirty="0"/>
          </a:p>
        </p:txBody>
      </p:sp>
      <p:sp>
        <p:nvSpPr>
          <p:cNvPr id="3" name="Content Placeholder 2"/>
          <p:cNvSpPr>
            <a:spLocks noGrp="1"/>
          </p:cNvSpPr>
          <p:nvPr>
            <p:ph idx="1"/>
          </p:nvPr>
        </p:nvSpPr>
        <p:spPr>
          <a:xfrm>
            <a:off x="457200" y="1600200"/>
            <a:ext cx="8229600" cy="4565104"/>
          </a:xfrm>
        </p:spPr>
        <p:txBody>
          <a:bodyPr>
            <a:normAutofit/>
          </a:bodyPr>
          <a:lstStyle/>
          <a:p>
            <a:r>
              <a:rPr lang="en-GB" dirty="0" smtClean="0"/>
              <a:t>A </a:t>
            </a:r>
            <a:r>
              <a:rPr lang="en-GB" dirty="0" err="1" smtClean="0"/>
              <a:t>callback</a:t>
            </a:r>
            <a:r>
              <a:rPr lang="en-GB" dirty="0" smtClean="0"/>
              <a:t> function is a function passed as a parameter to another function.</a:t>
            </a:r>
          </a:p>
          <a:p>
            <a:r>
              <a:rPr lang="en-GB" dirty="0" smtClean="0"/>
              <a:t>If you have more than one AJAX task on your website, you should create ONE standard function for creating the </a:t>
            </a:r>
            <a:r>
              <a:rPr lang="en-GB" dirty="0" err="1" smtClean="0"/>
              <a:t>XMLHttpRequest</a:t>
            </a:r>
            <a:r>
              <a:rPr lang="en-GB" dirty="0" smtClean="0"/>
              <a:t> object, and call this for each AJAX task.</a:t>
            </a:r>
          </a:p>
          <a:p>
            <a:r>
              <a:rPr lang="en-GB" dirty="0" smtClean="0"/>
              <a:t>The function call should contain the URL and what to do on </a:t>
            </a:r>
            <a:r>
              <a:rPr lang="en-GB" dirty="0" err="1" smtClean="0"/>
              <a:t>onreadystatechange</a:t>
            </a:r>
            <a:r>
              <a:rPr lang="en-GB" dirty="0" smtClean="0"/>
              <a:t> (which is probably different for each call)</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AutoShape 2"/>
          <p:cNvSpPr>
            <a:spLocks noGrp="1" noChangeArrowheads="1"/>
          </p:cNvSpPr>
          <p:nvPr>
            <p:ph type="title"/>
          </p:nvPr>
        </p:nvSpPr>
        <p:spPr/>
        <p:txBody>
          <a:bodyPr/>
          <a:lstStyle/>
          <a:p>
            <a:r>
              <a:rPr lang="en-NZ" altLang="x-none"/>
              <a:t>Ajax Interactions (2)</a:t>
            </a:r>
            <a:endParaRPr lang="en-GB" altLang="x-none"/>
          </a:p>
        </p:txBody>
      </p:sp>
      <p:sp>
        <p:nvSpPr>
          <p:cNvPr id="287747" name="Rectangle 3"/>
          <p:cNvSpPr>
            <a:spLocks noGrp="1" noChangeArrowheads="1"/>
          </p:cNvSpPr>
          <p:nvPr>
            <p:ph idx="1"/>
          </p:nvPr>
        </p:nvSpPr>
        <p:spPr/>
        <p:txBody>
          <a:bodyPr/>
          <a:lstStyle/>
          <a:p>
            <a:r>
              <a:rPr lang="en-US" altLang="x-none"/>
              <a:t>Interactions can be asynchronous</a:t>
            </a:r>
            <a:endParaRPr lang="en-GB" altLang="x-none"/>
          </a:p>
        </p:txBody>
      </p:sp>
      <p:sp>
        <p:nvSpPr>
          <p:cNvPr id="9" name="Slide Number Placeholder 5"/>
          <p:cNvSpPr>
            <a:spLocks noGrp="1"/>
          </p:cNvSpPr>
          <p:nvPr>
            <p:ph type="sldNum" sz="quarter" idx="12"/>
          </p:nvPr>
        </p:nvSpPr>
        <p:spPr/>
        <p:txBody>
          <a:bodyPr/>
          <a:lstStyle/>
          <a:p>
            <a:fld id="{F85E556F-BA11-0A4A-BBB3-5ABA213941BF}" type="slidenum">
              <a:rPr lang="en-GB" altLang="x-none">
                <a:solidFill>
                  <a:srgbClr val="FFFFFF"/>
                </a:solidFill>
              </a:rPr>
              <a:pPr/>
              <a:t>3</a:t>
            </a:fld>
            <a:endParaRPr lang="en-GB" altLang="x-none">
              <a:solidFill>
                <a:srgbClr val="FFFFFF"/>
              </a:solidFill>
            </a:endParaRPr>
          </a:p>
        </p:txBody>
      </p:sp>
      <p:sp>
        <p:nvSpPr>
          <p:cNvPr id="287748" name="Rectangle 4"/>
          <p:cNvSpPr>
            <a:spLocks noChangeArrowheads="1"/>
          </p:cNvSpPr>
          <p:nvPr/>
        </p:nvSpPr>
        <p:spPr bwMode="auto">
          <a:xfrm>
            <a:off x="0" y="25098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fontAlgn="base">
              <a:spcBef>
                <a:spcPct val="0"/>
              </a:spcBef>
              <a:spcAft>
                <a:spcPct val="0"/>
              </a:spcAft>
            </a:pPr>
            <a:endParaRPr lang="en-US" smtClean="0">
              <a:solidFill>
                <a:srgbClr val="003366"/>
              </a:solidFill>
            </a:endParaRPr>
          </a:p>
        </p:txBody>
      </p:sp>
      <p:sp>
        <p:nvSpPr>
          <p:cNvPr id="287750" name="Rectangle 6"/>
          <p:cNvSpPr>
            <a:spLocks noChangeArrowheads="1"/>
          </p:cNvSpPr>
          <p:nvPr/>
        </p:nvSpPr>
        <p:spPr bwMode="auto">
          <a:xfrm>
            <a:off x="0" y="2105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fontAlgn="base">
              <a:spcBef>
                <a:spcPct val="0"/>
              </a:spcBef>
              <a:spcAft>
                <a:spcPct val="0"/>
              </a:spcAft>
            </a:pPr>
            <a:endParaRPr lang="en-US" smtClean="0">
              <a:solidFill>
                <a:srgbClr val="003366"/>
              </a:solidFill>
            </a:endParaRPr>
          </a:p>
        </p:txBody>
      </p:sp>
      <p:graphicFrame>
        <p:nvGraphicFramePr>
          <p:cNvPr id="287751" name="Object 7"/>
          <p:cNvGraphicFramePr>
            <a:graphicFrameLocks noChangeAspect="1"/>
          </p:cNvGraphicFramePr>
          <p:nvPr/>
        </p:nvGraphicFramePr>
        <p:xfrm>
          <a:off x="1116013" y="2997200"/>
          <a:ext cx="6551612" cy="3294063"/>
        </p:xfrm>
        <a:graphic>
          <a:graphicData uri="http://schemas.openxmlformats.org/presentationml/2006/ole">
            <mc:AlternateContent xmlns:mc="http://schemas.openxmlformats.org/markup-compatibility/2006">
              <mc:Choice xmlns:v="urn:schemas-microsoft-com:vml" Requires="v">
                <p:oleObj spid="_x0000_s14338" r:id="rId3" imgW="6720840" imgH="3382518" progId="Visio.Drawing.11">
                  <p:embed/>
                </p:oleObj>
              </mc:Choice>
              <mc:Fallback>
                <p:oleObj r:id="rId3" imgW="6720840" imgH="3382518" progId="Visio.Drawing.1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013" y="2997200"/>
                        <a:ext cx="6551612" cy="3294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80435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AutoShape 2"/>
          <p:cNvSpPr>
            <a:spLocks noGrp="1" noChangeArrowheads="1"/>
          </p:cNvSpPr>
          <p:nvPr>
            <p:ph type="title"/>
          </p:nvPr>
        </p:nvSpPr>
        <p:spPr>
          <a:xfrm>
            <a:off x="722312" y="86519"/>
            <a:ext cx="7924800" cy="1143000"/>
          </a:xfrm>
        </p:spPr>
        <p:txBody>
          <a:bodyPr/>
          <a:lstStyle/>
          <a:p>
            <a:r>
              <a:rPr lang="en-NZ" altLang="x-none" sz="3200"/>
              <a:t>Writing Ajax code with JavaScript</a:t>
            </a:r>
            <a:endParaRPr lang="en-GB" altLang="x-none" sz="3200" dirty="0"/>
          </a:p>
        </p:txBody>
      </p:sp>
      <p:sp>
        <p:nvSpPr>
          <p:cNvPr id="273411" name="Rectangle 3"/>
          <p:cNvSpPr>
            <a:spLocks noGrp="1" noChangeArrowheads="1"/>
          </p:cNvSpPr>
          <p:nvPr>
            <p:ph idx="1"/>
          </p:nvPr>
        </p:nvSpPr>
        <p:spPr>
          <a:xfrm>
            <a:off x="700181" y="1475441"/>
            <a:ext cx="7693025" cy="2763838"/>
          </a:xfrm>
        </p:spPr>
        <p:txBody>
          <a:bodyPr>
            <a:normAutofit/>
          </a:bodyPr>
          <a:lstStyle/>
          <a:p>
            <a:r>
              <a:rPr lang="en-NZ" altLang="x-none" sz="2200" dirty="0"/>
              <a:t>Need a JavaScript function to get an ‘</a:t>
            </a:r>
            <a:r>
              <a:rPr lang="en-NZ" altLang="x-none" sz="2200" dirty="0" err="1"/>
              <a:t>XMLHttpRequest</a:t>
            </a:r>
            <a:r>
              <a:rPr lang="en-NZ" altLang="x-none" sz="2200" dirty="0"/>
              <a:t>’ object</a:t>
            </a:r>
          </a:p>
          <a:p>
            <a:pPr lvl="1"/>
            <a:r>
              <a:rPr lang="en-NZ" altLang="x-none" dirty="0"/>
              <a:t>This function uses properties of the window object to identify which type of ‘</a:t>
            </a:r>
            <a:r>
              <a:rPr lang="en-NZ" altLang="x-none" dirty="0" err="1"/>
              <a:t>XMLHttpRequest</a:t>
            </a:r>
            <a:r>
              <a:rPr lang="en-NZ" altLang="x-none" dirty="0"/>
              <a:t>’ is available.</a:t>
            </a:r>
          </a:p>
          <a:p>
            <a:pPr lvl="2"/>
            <a:r>
              <a:rPr lang="en-NZ" altLang="x-none" sz="2200" dirty="0"/>
              <a:t>Either an ‘</a:t>
            </a:r>
            <a:r>
              <a:rPr lang="en-NZ" altLang="x-none" sz="2200" dirty="0" err="1"/>
              <a:t>XMLHttpRequest</a:t>
            </a:r>
            <a:r>
              <a:rPr lang="en-NZ" altLang="x-none" sz="2200" dirty="0"/>
              <a:t>’ property.</a:t>
            </a:r>
          </a:p>
          <a:p>
            <a:pPr lvl="2"/>
            <a:r>
              <a:rPr lang="en-NZ" altLang="x-none" sz="2200" dirty="0"/>
              <a:t>Or an ‘</a:t>
            </a:r>
            <a:r>
              <a:rPr lang="en-NZ" altLang="x-none" sz="2200" dirty="0" err="1"/>
              <a:t>ActiveXObject</a:t>
            </a:r>
            <a:r>
              <a:rPr lang="en-NZ" altLang="x-none" sz="2200" dirty="0"/>
              <a:t>’ property (older Microsoft Browsers)</a:t>
            </a:r>
          </a:p>
          <a:p>
            <a:pPr lvl="2"/>
            <a:r>
              <a:rPr lang="en-NZ" altLang="x-none" sz="2200" dirty="0"/>
              <a:t>Both ‘false’? No Ajax!</a:t>
            </a:r>
            <a:endParaRPr lang="en" altLang="x-none" sz="2200" dirty="0"/>
          </a:p>
        </p:txBody>
      </p:sp>
      <p:sp>
        <p:nvSpPr>
          <p:cNvPr id="7" name="Slide Number Placeholder 5"/>
          <p:cNvSpPr>
            <a:spLocks noGrp="1"/>
          </p:cNvSpPr>
          <p:nvPr>
            <p:ph type="sldNum" sz="quarter" idx="12"/>
          </p:nvPr>
        </p:nvSpPr>
        <p:spPr/>
        <p:txBody>
          <a:bodyPr/>
          <a:lstStyle/>
          <a:p>
            <a:fld id="{91F9B32E-BBB8-5046-8C8B-D2EC0A689BAB}" type="slidenum">
              <a:rPr lang="en-GB" altLang="x-none">
                <a:solidFill>
                  <a:srgbClr val="FFFFFF"/>
                </a:solidFill>
              </a:rPr>
              <a:pPr/>
              <a:t>4</a:t>
            </a:fld>
            <a:endParaRPr lang="en-GB" altLang="x-none">
              <a:solidFill>
                <a:srgbClr val="FFFFFF"/>
              </a:solidFill>
            </a:endParaRPr>
          </a:p>
        </p:txBody>
      </p:sp>
      <p:sp>
        <p:nvSpPr>
          <p:cNvPr id="273412" name="Text Box 4"/>
          <p:cNvSpPr txBox="1">
            <a:spLocks noChangeArrowheads="1"/>
          </p:cNvSpPr>
          <p:nvPr/>
        </p:nvSpPr>
        <p:spPr bwMode="auto">
          <a:xfrm>
            <a:off x="323528" y="4239279"/>
            <a:ext cx="8564977" cy="2031325"/>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fontAlgn="base">
              <a:spcBef>
                <a:spcPct val="0"/>
              </a:spcBef>
              <a:spcAft>
                <a:spcPct val="0"/>
              </a:spcAft>
            </a:pPr>
            <a:r>
              <a:rPr lang="en" altLang="x-none" dirty="0" smtClean="0">
                <a:solidFill>
                  <a:srgbClr val="003366"/>
                </a:solidFill>
              </a:rPr>
              <a:t>if(</a:t>
            </a:r>
            <a:r>
              <a:rPr lang="en" altLang="x-none" dirty="0" err="1" smtClean="0">
                <a:solidFill>
                  <a:srgbClr val="003366"/>
                </a:solidFill>
              </a:rPr>
              <a:t>window.XMLHttpRequest</a:t>
            </a:r>
            <a:r>
              <a:rPr lang="en" altLang="x-none" dirty="0" smtClean="0">
                <a:solidFill>
                  <a:srgbClr val="003366"/>
                </a:solidFill>
              </a:rPr>
              <a:t>) {</a:t>
            </a:r>
          </a:p>
          <a:p>
            <a:pPr fontAlgn="base">
              <a:spcBef>
                <a:spcPct val="0"/>
              </a:spcBef>
              <a:spcAft>
                <a:spcPct val="0"/>
              </a:spcAft>
            </a:pPr>
            <a:r>
              <a:rPr lang="en" altLang="x-none" dirty="0" smtClean="0">
                <a:solidFill>
                  <a:srgbClr val="003366"/>
                </a:solidFill>
              </a:rPr>
              <a:t> </a:t>
            </a:r>
            <a:r>
              <a:rPr lang="en" altLang="x-none" dirty="0" err="1" smtClean="0">
                <a:solidFill>
                  <a:srgbClr val="003366"/>
                </a:solidFill>
              </a:rPr>
              <a:t>var</a:t>
            </a:r>
            <a:r>
              <a:rPr lang="en" altLang="x-none" dirty="0" smtClean="0">
                <a:solidFill>
                  <a:srgbClr val="003366"/>
                </a:solidFill>
              </a:rPr>
              <a:t> </a:t>
            </a:r>
            <a:r>
              <a:rPr lang="en" altLang="x-none" dirty="0" err="1" smtClean="0">
                <a:solidFill>
                  <a:srgbClr val="003366"/>
                </a:solidFill>
              </a:rPr>
              <a:t>xmlHttp</a:t>
            </a:r>
            <a:r>
              <a:rPr lang="en" altLang="x-none" dirty="0" smtClean="0">
                <a:solidFill>
                  <a:srgbClr val="003366"/>
                </a:solidFill>
              </a:rPr>
              <a:t> = new </a:t>
            </a:r>
            <a:r>
              <a:rPr lang="en" altLang="x-none" dirty="0" err="1" smtClean="0">
                <a:solidFill>
                  <a:srgbClr val="003366"/>
                </a:solidFill>
              </a:rPr>
              <a:t>XMLHttpRequest</a:t>
            </a:r>
            <a:r>
              <a:rPr lang="en" altLang="x-none" dirty="0" smtClean="0">
                <a:solidFill>
                  <a:srgbClr val="003366"/>
                </a:solidFill>
              </a:rPr>
              <a:t>(); // If IE7, Mozilla, Safari, </a:t>
            </a:r>
            <a:r>
              <a:rPr lang="en" altLang="x-none" dirty="0" err="1" smtClean="0">
                <a:solidFill>
                  <a:srgbClr val="003366"/>
                </a:solidFill>
              </a:rPr>
              <a:t>etc</a:t>
            </a:r>
            <a:r>
              <a:rPr lang="en" altLang="x-none" dirty="0" smtClean="0">
                <a:solidFill>
                  <a:srgbClr val="003366"/>
                </a:solidFill>
              </a:rPr>
              <a:t>: Use native object</a:t>
            </a:r>
          </a:p>
          <a:p>
            <a:pPr fontAlgn="base">
              <a:spcBef>
                <a:spcPct val="0"/>
              </a:spcBef>
              <a:spcAft>
                <a:spcPct val="0"/>
              </a:spcAft>
            </a:pPr>
            <a:r>
              <a:rPr lang="en" altLang="x-none" dirty="0" smtClean="0">
                <a:solidFill>
                  <a:srgbClr val="003366"/>
                </a:solidFill>
              </a:rPr>
              <a:t>}</a:t>
            </a:r>
            <a:br>
              <a:rPr lang="en" altLang="x-none" dirty="0" smtClean="0">
                <a:solidFill>
                  <a:srgbClr val="003366"/>
                </a:solidFill>
              </a:rPr>
            </a:br>
            <a:r>
              <a:rPr lang="en" altLang="x-none" dirty="0" smtClean="0">
                <a:solidFill>
                  <a:srgbClr val="003366"/>
                </a:solidFill>
              </a:rPr>
              <a:t>else  {</a:t>
            </a:r>
            <a:br>
              <a:rPr lang="en" altLang="x-none" dirty="0" smtClean="0">
                <a:solidFill>
                  <a:srgbClr val="003366"/>
                </a:solidFill>
              </a:rPr>
            </a:br>
            <a:r>
              <a:rPr lang="en" altLang="x-none" dirty="0" smtClean="0">
                <a:solidFill>
                  <a:srgbClr val="003366"/>
                </a:solidFill>
              </a:rPr>
              <a:t> if(</a:t>
            </a:r>
            <a:r>
              <a:rPr lang="en" altLang="x-none" dirty="0" err="1" smtClean="0">
                <a:solidFill>
                  <a:srgbClr val="003366"/>
                </a:solidFill>
              </a:rPr>
              <a:t>window.ActiveXObject</a:t>
            </a:r>
            <a:r>
              <a:rPr lang="en" altLang="x-none" dirty="0" smtClean="0">
                <a:solidFill>
                  <a:srgbClr val="003366"/>
                </a:solidFill>
              </a:rPr>
              <a:t>) {</a:t>
            </a:r>
          </a:p>
          <a:p>
            <a:pPr fontAlgn="base">
              <a:spcBef>
                <a:spcPct val="0"/>
              </a:spcBef>
              <a:spcAft>
                <a:spcPct val="0"/>
              </a:spcAft>
            </a:pPr>
            <a:r>
              <a:rPr lang="en" altLang="x-none" dirty="0" err="1" smtClean="0">
                <a:solidFill>
                  <a:srgbClr val="003366"/>
                </a:solidFill>
              </a:rPr>
              <a:t>var</a:t>
            </a:r>
            <a:r>
              <a:rPr lang="en" altLang="x-none" dirty="0" smtClean="0">
                <a:solidFill>
                  <a:srgbClr val="003366"/>
                </a:solidFill>
              </a:rPr>
              <a:t> </a:t>
            </a:r>
            <a:r>
              <a:rPr lang="en" altLang="x-none" dirty="0" err="1" smtClean="0">
                <a:solidFill>
                  <a:srgbClr val="003366"/>
                </a:solidFill>
              </a:rPr>
              <a:t>xmlHttp</a:t>
            </a:r>
            <a:r>
              <a:rPr lang="en" altLang="x-none" dirty="0" smtClean="0">
                <a:solidFill>
                  <a:srgbClr val="003366"/>
                </a:solidFill>
              </a:rPr>
              <a:t> = new </a:t>
            </a:r>
            <a:r>
              <a:rPr lang="en" altLang="x-none" dirty="0" err="1" smtClean="0">
                <a:solidFill>
                  <a:srgbClr val="003366"/>
                </a:solidFill>
              </a:rPr>
              <a:t>ActiveXObject</a:t>
            </a:r>
            <a:r>
              <a:rPr lang="en" altLang="x-none" dirty="0" smtClean="0">
                <a:solidFill>
                  <a:srgbClr val="003366"/>
                </a:solidFill>
              </a:rPr>
              <a:t>("</a:t>
            </a:r>
            <a:r>
              <a:rPr lang="en" altLang="x-none" dirty="0" err="1" smtClean="0">
                <a:solidFill>
                  <a:srgbClr val="003366"/>
                </a:solidFill>
              </a:rPr>
              <a:t>Microsoft.XMLHTTP</a:t>
            </a:r>
            <a:r>
              <a:rPr lang="en" altLang="x-none" dirty="0" smtClean="0">
                <a:solidFill>
                  <a:srgbClr val="003366"/>
                </a:solidFill>
              </a:rPr>
              <a:t>"); // otherwise, use ActiveX }</a:t>
            </a:r>
          </a:p>
          <a:p>
            <a:pPr fontAlgn="base">
              <a:spcBef>
                <a:spcPct val="0"/>
              </a:spcBef>
              <a:spcAft>
                <a:spcPct val="0"/>
              </a:spcAft>
            </a:pPr>
            <a:r>
              <a:rPr lang="en" altLang="x-none" dirty="0" smtClean="0">
                <a:solidFill>
                  <a:srgbClr val="003366"/>
                </a:solidFill>
              </a:rPr>
              <a:t>}</a:t>
            </a:r>
            <a:endParaRPr lang="en-GB" altLang="x-none" dirty="0" smtClean="0">
              <a:solidFill>
                <a:srgbClr val="003366"/>
              </a:solidFill>
            </a:endParaRPr>
          </a:p>
        </p:txBody>
      </p:sp>
    </p:spTree>
    <p:extLst>
      <p:ext uri="{BB962C8B-B14F-4D97-AF65-F5344CB8AC3E}">
        <p14:creationId xmlns:p14="http://schemas.microsoft.com/office/powerpoint/2010/main" val="1911364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AutoShape 2"/>
          <p:cNvSpPr>
            <a:spLocks noGrp="1" noChangeArrowheads="1"/>
          </p:cNvSpPr>
          <p:nvPr>
            <p:ph type="title"/>
          </p:nvPr>
        </p:nvSpPr>
        <p:spPr/>
        <p:txBody>
          <a:bodyPr/>
          <a:lstStyle/>
          <a:p>
            <a:r>
              <a:rPr lang="en-NZ" altLang="x-none" dirty="0"/>
              <a:t>Waiting for a State Change</a:t>
            </a:r>
            <a:endParaRPr lang="en-GB" altLang="x-none" dirty="0"/>
          </a:p>
        </p:txBody>
      </p:sp>
      <p:sp>
        <p:nvSpPr>
          <p:cNvPr id="274435" name="Rectangle 3"/>
          <p:cNvSpPr>
            <a:spLocks noGrp="1" noChangeArrowheads="1"/>
          </p:cNvSpPr>
          <p:nvPr>
            <p:ph idx="1"/>
          </p:nvPr>
        </p:nvSpPr>
        <p:spPr>
          <a:xfrm>
            <a:off x="898526" y="1649502"/>
            <a:ext cx="7693025" cy="3724275"/>
          </a:xfrm>
        </p:spPr>
        <p:txBody>
          <a:bodyPr>
            <a:normAutofit/>
          </a:bodyPr>
          <a:lstStyle/>
          <a:p>
            <a:pPr>
              <a:lnSpc>
                <a:spcPct val="80000"/>
              </a:lnSpc>
            </a:pPr>
            <a:r>
              <a:rPr lang="en-NZ" altLang="x-none" dirty="0"/>
              <a:t>Once we have an </a:t>
            </a:r>
            <a:r>
              <a:rPr lang="en-NZ" altLang="x-none" dirty="0" err="1"/>
              <a:t>XMLHttpRequest</a:t>
            </a:r>
            <a:r>
              <a:rPr lang="en-NZ" altLang="x-none" dirty="0"/>
              <a:t>, we need to write a function that waits for it to get a response</a:t>
            </a:r>
          </a:p>
          <a:p>
            <a:pPr>
              <a:lnSpc>
                <a:spcPct val="80000"/>
              </a:lnSpc>
            </a:pPr>
            <a:r>
              <a:rPr lang="en-NZ" altLang="x-none" dirty="0"/>
              <a:t>There are five possible states that the request can be in:</a:t>
            </a:r>
          </a:p>
          <a:p>
            <a:pPr lvl="1">
              <a:lnSpc>
                <a:spcPct val="80000"/>
              </a:lnSpc>
            </a:pPr>
            <a:r>
              <a:rPr lang="en-NZ" altLang="x-none" sz="2400" dirty="0"/>
              <a:t>0 = uninitialized</a:t>
            </a:r>
          </a:p>
          <a:p>
            <a:pPr lvl="1">
              <a:lnSpc>
                <a:spcPct val="80000"/>
              </a:lnSpc>
            </a:pPr>
            <a:r>
              <a:rPr lang="en-NZ" altLang="x-none" sz="2400" dirty="0"/>
              <a:t>1 = loading</a:t>
            </a:r>
          </a:p>
          <a:p>
            <a:pPr lvl="1">
              <a:lnSpc>
                <a:spcPct val="80000"/>
              </a:lnSpc>
            </a:pPr>
            <a:r>
              <a:rPr lang="en-NZ" altLang="x-none" sz="2400" dirty="0"/>
              <a:t>2 = loaded</a:t>
            </a:r>
          </a:p>
          <a:p>
            <a:pPr lvl="1">
              <a:lnSpc>
                <a:spcPct val="80000"/>
              </a:lnSpc>
            </a:pPr>
            <a:r>
              <a:rPr lang="en-NZ" altLang="x-none" sz="2400" dirty="0"/>
              <a:t>3 = interactive</a:t>
            </a:r>
          </a:p>
          <a:p>
            <a:pPr lvl="1">
              <a:lnSpc>
                <a:spcPct val="80000"/>
              </a:lnSpc>
            </a:pPr>
            <a:r>
              <a:rPr lang="en-NZ" altLang="x-none" sz="2400" dirty="0"/>
              <a:t>4 = complete</a:t>
            </a:r>
            <a:endParaRPr lang="en-GB" altLang="x-none" sz="2400" dirty="0"/>
          </a:p>
          <a:p>
            <a:pPr>
              <a:lnSpc>
                <a:spcPct val="80000"/>
              </a:lnSpc>
            </a:pPr>
            <a:r>
              <a:rPr lang="en-NZ" altLang="x-none" dirty="0"/>
              <a:t>A method name is associated with these state changes</a:t>
            </a:r>
          </a:p>
        </p:txBody>
      </p:sp>
      <p:sp>
        <p:nvSpPr>
          <p:cNvPr id="7" name="Slide Number Placeholder 5"/>
          <p:cNvSpPr>
            <a:spLocks noGrp="1"/>
          </p:cNvSpPr>
          <p:nvPr>
            <p:ph type="sldNum" sz="quarter" idx="12"/>
          </p:nvPr>
        </p:nvSpPr>
        <p:spPr/>
        <p:txBody>
          <a:bodyPr/>
          <a:lstStyle/>
          <a:p>
            <a:fld id="{55B1A4E7-5A81-694F-A29D-2691EB78CE04}" type="slidenum">
              <a:rPr lang="en-GB" altLang="x-none">
                <a:solidFill>
                  <a:srgbClr val="FFFFFF"/>
                </a:solidFill>
              </a:rPr>
              <a:pPr/>
              <a:t>5</a:t>
            </a:fld>
            <a:endParaRPr lang="en-GB" altLang="x-none">
              <a:solidFill>
                <a:srgbClr val="FFFFFF"/>
              </a:solidFill>
            </a:endParaRPr>
          </a:p>
        </p:txBody>
      </p:sp>
      <p:sp>
        <p:nvSpPr>
          <p:cNvPr id="274436" name="Text Box 4"/>
          <p:cNvSpPr txBox="1">
            <a:spLocks noChangeArrowheads="1"/>
          </p:cNvSpPr>
          <p:nvPr/>
        </p:nvSpPr>
        <p:spPr bwMode="auto">
          <a:xfrm>
            <a:off x="1813600" y="5640056"/>
            <a:ext cx="5513625" cy="369332"/>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lnSpc>
                <a:spcPct val="90000"/>
              </a:lnSpc>
              <a:spcBef>
                <a:spcPct val="20000"/>
              </a:spcBef>
              <a:spcAft>
                <a:spcPct val="0"/>
              </a:spcAft>
              <a:buClr>
                <a:srgbClr val="666699"/>
              </a:buClr>
              <a:buSzPct val="70000"/>
              <a:buFont typeface="Wingdings" charset="2"/>
              <a:buNone/>
            </a:pPr>
            <a:r>
              <a:rPr lang="en-NZ" altLang="x-none" sz="2000" dirty="0" err="1" smtClean="0">
                <a:solidFill>
                  <a:srgbClr val="003366"/>
                </a:solidFill>
              </a:rPr>
              <a:t>xhrequest.onreadystatechange</a:t>
            </a:r>
            <a:r>
              <a:rPr lang="en-NZ" altLang="x-none" sz="2000" dirty="0" smtClean="0">
                <a:solidFill>
                  <a:srgbClr val="003366"/>
                </a:solidFill>
              </a:rPr>
              <a:t> = </a:t>
            </a:r>
            <a:r>
              <a:rPr lang="en-NZ" altLang="x-none" sz="2000" dirty="0" err="1" smtClean="0">
                <a:solidFill>
                  <a:srgbClr val="003366"/>
                </a:solidFill>
              </a:rPr>
              <a:t>processResponse</a:t>
            </a:r>
            <a:r>
              <a:rPr lang="en-NZ" altLang="x-none" sz="2000" dirty="0" smtClean="0">
                <a:solidFill>
                  <a:srgbClr val="003366"/>
                </a:solidFill>
              </a:rPr>
              <a:t>;</a:t>
            </a:r>
            <a:endParaRPr lang="en-GB" altLang="x-none" sz="2000" dirty="0" smtClean="0">
              <a:solidFill>
                <a:srgbClr val="003366"/>
              </a:solidFill>
            </a:endParaRPr>
          </a:p>
        </p:txBody>
      </p:sp>
    </p:spTree>
    <p:extLst>
      <p:ext uri="{BB962C8B-B14F-4D97-AF65-F5344CB8AC3E}">
        <p14:creationId xmlns:p14="http://schemas.microsoft.com/office/powerpoint/2010/main" val="94889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AutoShape 2"/>
          <p:cNvSpPr>
            <a:spLocks noGrp="1" noChangeArrowheads="1"/>
          </p:cNvSpPr>
          <p:nvPr>
            <p:ph type="title"/>
          </p:nvPr>
        </p:nvSpPr>
        <p:spPr/>
        <p:txBody>
          <a:bodyPr/>
          <a:lstStyle/>
          <a:p>
            <a:r>
              <a:rPr lang="en-NZ" altLang="x-none"/>
              <a:t>Responding to Events</a:t>
            </a:r>
            <a:endParaRPr lang="en-GB" altLang="x-none"/>
          </a:p>
        </p:txBody>
      </p:sp>
      <p:sp>
        <p:nvSpPr>
          <p:cNvPr id="275459" name="Rectangle 3"/>
          <p:cNvSpPr>
            <a:spLocks noGrp="1" noChangeArrowheads="1"/>
          </p:cNvSpPr>
          <p:nvPr>
            <p:ph idx="1"/>
          </p:nvPr>
        </p:nvSpPr>
        <p:spPr>
          <a:xfrm>
            <a:off x="549275" y="1600201"/>
            <a:ext cx="8042276" cy="2915505"/>
          </a:xfrm>
        </p:spPr>
        <p:txBody>
          <a:bodyPr/>
          <a:lstStyle/>
          <a:p>
            <a:r>
              <a:rPr lang="en-NZ" altLang="x-none" dirty="0"/>
              <a:t>In most cases we are not interested in states 0,1,2 or 3, only in state 4 (‘complete’)</a:t>
            </a:r>
          </a:p>
          <a:p>
            <a:r>
              <a:rPr lang="en-NZ" altLang="x-none" dirty="0"/>
              <a:t>We also need to know that the request was successful (http code 200 – ‘OK’)</a:t>
            </a:r>
            <a:endParaRPr lang="en-GB" altLang="x-none" dirty="0"/>
          </a:p>
        </p:txBody>
      </p:sp>
      <p:sp>
        <p:nvSpPr>
          <p:cNvPr id="7" name="Slide Number Placeholder 5"/>
          <p:cNvSpPr>
            <a:spLocks noGrp="1"/>
          </p:cNvSpPr>
          <p:nvPr>
            <p:ph type="sldNum" sz="quarter" idx="12"/>
          </p:nvPr>
        </p:nvSpPr>
        <p:spPr/>
        <p:txBody>
          <a:bodyPr/>
          <a:lstStyle/>
          <a:p>
            <a:fld id="{77E973BE-591F-584A-B4D2-A615A100FF42}" type="slidenum">
              <a:rPr lang="en-GB" altLang="x-none">
                <a:solidFill>
                  <a:srgbClr val="FFFFFF"/>
                </a:solidFill>
              </a:rPr>
              <a:pPr/>
              <a:t>6</a:t>
            </a:fld>
            <a:endParaRPr lang="en-GB" altLang="x-none">
              <a:solidFill>
                <a:srgbClr val="FFFFFF"/>
              </a:solidFill>
            </a:endParaRPr>
          </a:p>
        </p:txBody>
      </p:sp>
      <p:sp>
        <p:nvSpPr>
          <p:cNvPr id="275460" name="Text Box 4"/>
          <p:cNvSpPr txBox="1">
            <a:spLocks noChangeArrowheads="1"/>
          </p:cNvSpPr>
          <p:nvPr/>
        </p:nvSpPr>
        <p:spPr bwMode="auto">
          <a:xfrm>
            <a:off x="1043609" y="4077073"/>
            <a:ext cx="6953422" cy="2246769"/>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fontAlgn="base">
              <a:spcBef>
                <a:spcPct val="0"/>
              </a:spcBef>
              <a:spcAft>
                <a:spcPct val="0"/>
              </a:spcAft>
            </a:pPr>
            <a:r>
              <a:rPr lang="en-NZ" altLang="x-none" sz="2000" dirty="0" smtClean="0">
                <a:solidFill>
                  <a:srgbClr val="003366"/>
                </a:solidFill>
              </a:rPr>
              <a:t>function </a:t>
            </a:r>
            <a:r>
              <a:rPr lang="en-NZ" altLang="x-none" sz="2000" dirty="0" err="1" smtClean="0">
                <a:solidFill>
                  <a:srgbClr val="003366"/>
                </a:solidFill>
              </a:rPr>
              <a:t>processResponse</a:t>
            </a:r>
            <a:r>
              <a:rPr lang="en-NZ" altLang="x-none" sz="2000" dirty="0" smtClean="0">
                <a:solidFill>
                  <a:srgbClr val="003366"/>
                </a:solidFill>
              </a:rPr>
              <a:t>()</a:t>
            </a:r>
          </a:p>
          <a:p>
            <a:pPr fontAlgn="base">
              <a:spcBef>
                <a:spcPct val="0"/>
              </a:spcBef>
              <a:spcAft>
                <a:spcPct val="0"/>
              </a:spcAft>
            </a:pPr>
            <a:r>
              <a:rPr lang="en-NZ" altLang="x-none" sz="2000" dirty="0" smtClean="0">
                <a:solidFill>
                  <a:srgbClr val="003366"/>
                </a:solidFill>
              </a:rPr>
              <a:t>{</a:t>
            </a:r>
          </a:p>
          <a:p>
            <a:pPr fontAlgn="base">
              <a:spcBef>
                <a:spcPct val="0"/>
              </a:spcBef>
              <a:spcAft>
                <a:spcPct val="0"/>
              </a:spcAft>
            </a:pPr>
            <a:r>
              <a:rPr lang="en-NZ" altLang="x-none" sz="2000" dirty="0" smtClean="0">
                <a:solidFill>
                  <a:srgbClr val="003366"/>
                </a:solidFill>
              </a:rPr>
              <a:t> if(</a:t>
            </a:r>
            <a:r>
              <a:rPr lang="en-NZ" altLang="x-none" sz="2000" dirty="0" err="1" smtClean="0">
                <a:solidFill>
                  <a:srgbClr val="003366"/>
                </a:solidFill>
              </a:rPr>
              <a:t>xhrequest.readyState</a:t>
            </a:r>
            <a:r>
              <a:rPr lang="en-NZ" altLang="x-none" sz="2000" dirty="0" smtClean="0">
                <a:solidFill>
                  <a:srgbClr val="003366"/>
                </a:solidFill>
              </a:rPr>
              <a:t> == 4 &amp;&amp; </a:t>
            </a:r>
            <a:r>
              <a:rPr lang="en-NZ" altLang="x-none" sz="2000" dirty="0" err="1" smtClean="0">
                <a:solidFill>
                  <a:srgbClr val="003366"/>
                </a:solidFill>
              </a:rPr>
              <a:t>xhrequest.status</a:t>
            </a:r>
            <a:r>
              <a:rPr lang="en-NZ" altLang="x-none" sz="2000" dirty="0" smtClean="0">
                <a:solidFill>
                  <a:srgbClr val="003366"/>
                </a:solidFill>
              </a:rPr>
              <a:t> == 200)</a:t>
            </a:r>
          </a:p>
          <a:p>
            <a:pPr fontAlgn="base">
              <a:spcBef>
                <a:spcPct val="0"/>
              </a:spcBef>
              <a:spcAft>
                <a:spcPct val="0"/>
              </a:spcAft>
            </a:pPr>
            <a:r>
              <a:rPr lang="en-NZ" altLang="x-none" sz="2000" dirty="0" smtClean="0">
                <a:solidFill>
                  <a:srgbClr val="003366"/>
                </a:solidFill>
              </a:rPr>
              <a:t> {</a:t>
            </a:r>
          </a:p>
          <a:p>
            <a:pPr fontAlgn="base">
              <a:spcBef>
                <a:spcPct val="0"/>
              </a:spcBef>
              <a:spcAft>
                <a:spcPct val="0"/>
              </a:spcAft>
            </a:pPr>
            <a:r>
              <a:rPr lang="en-NZ" altLang="x-none" sz="2000" dirty="0" smtClean="0">
                <a:solidFill>
                  <a:srgbClr val="003366"/>
                </a:solidFill>
              </a:rPr>
              <a:t>  alert("Got Response!");</a:t>
            </a:r>
          </a:p>
          <a:p>
            <a:pPr fontAlgn="base">
              <a:spcBef>
                <a:spcPct val="0"/>
              </a:spcBef>
              <a:spcAft>
                <a:spcPct val="0"/>
              </a:spcAft>
            </a:pPr>
            <a:r>
              <a:rPr lang="en-NZ" altLang="x-none" sz="2000" dirty="0" smtClean="0">
                <a:solidFill>
                  <a:srgbClr val="003366"/>
                </a:solidFill>
              </a:rPr>
              <a:t> }</a:t>
            </a:r>
          </a:p>
          <a:p>
            <a:pPr fontAlgn="base">
              <a:spcBef>
                <a:spcPct val="0"/>
              </a:spcBef>
              <a:spcAft>
                <a:spcPct val="0"/>
              </a:spcAft>
            </a:pPr>
            <a:r>
              <a:rPr lang="en-NZ" altLang="x-none" sz="2000" dirty="0" smtClean="0">
                <a:solidFill>
                  <a:srgbClr val="003366"/>
                </a:solidFill>
              </a:rPr>
              <a:t>}</a:t>
            </a:r>
            <a:endParaRPr lang="en-GB" altLang="x-none" sz="2000" dirty="0" smtClean="0">
              <a:solidFill>
                <a:srgbClr val="003366"/>
              </a:solidFill>
            </a:endParaRPr>
          </a:p>
        </p:txBody>
      </p:sp>
    </p:spTree>
    <p:extLst>
      <p:ext uri="{BB962C8B-B14F-4D97-AF65-F5344CB8AC3E}">
        <p14:creationId xmlns:p14="http://schemas.microsoft.com/office/powerpoint/2010/main" val="1374388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AutoShape 2"/>
          <p:cNvSpPr>
            <a:spLocks noGrp="1" noChangeArrowheads="1"/>
          </p:cNvSpPr>
          <p:nvPr>
            <p:ph type="title"/>
          </p:nvPr>
        </p:nvSpPr>
        <p:spPr/>
        <p:txBody>
          <a:bodyPr/>
          <a:lstStyle/>
          <a:p>
            <a:r>
              <a:rPr lang="en-NZ" altLang="x-none"/>
              <a:t>Sending a Request</a:t>
            </a:r>
            <a:endParaRPr lang="en-GB" altLang="x-none"/>
          </a:p>
        </p:txBody>
      </p:sp>
      <p:sp>
        <p:nvSpPr>
          <p:cNvPr id="276483" name="Rectangle 3"/>
          <p:cNvSpPr>
            <a:spLocks noGrp="1" noChangeArrowheads="1"/>
          </p:cNvSpPr>
          <p:nvPr>
            <p:ph idx="1"/>
          </p:nvPr>
        </p:nvSpPr>
        <p:spPr>
          <a:xfrm>
            <a:off x="549275" y="1600201"/>
            <a:ext cx="8042276" cy="2980927"/>
          </a:xfrm>
        </p:spPr>
        <p:txBody>
          <a:bodyPr/>
          <a:lstStyle/>
          <a:p>
            <a:r>
              <a:rPr lang="en-NZ" altLang="x-none" dirty="0"/>
              <a:t>Once everything is set up, we can send requests to URLs and be ready to get a response</a:t>
            </a:r>
          </a:p>
          <a:p>
            <a:r>
              <a:rPr lang="en-NZ" altLang="x-none" dirty="0"/>
              <a:t>This one sends a ‘GET’ request (asynchronous)</a:t>
            </a:r>
          </a:p>
          <a:p>
            <a:pPr lvl="1"/>
            <a:r>
              <a:rPr lang="en-NZ" altLang="x-none" sz="2400" dirty="0"/>
              <a:t>No parameter data</a:t>
            </a:r>
          </a:p>
          <a:p>
            <a:endParaRPr lang="en-GB" altLang="x-none" dirty="0"/>
          </a:p>
        </p:txBody>
      </p:sp>
      <p:sp>
        <p:nvSpPr>
          <p:cNvPr id="7" name="Slide Number Placeholder 5"/>
          <p:cNvSpPr>
            <a:spLocks noGrp="1"/>
          </p:cNvSpPr>
          <p:nvPr>
            <p:ph type="sldNum" sz="quarter" idx="12"/>
          </p:nvPr>
        </p:nvSpPr>
        <p:spPr/>
        <p:txBody>
          <a:bodyPr/>
          <a:lstStyle/>
          <a:p>
            <a:fld id="{49E9386D-5BBE-7E42-A1CD-6D1CC974AD05}" type="slidenum">
              <a:rPr lang="en-GB" altLang="x-none">
                <a:solidFill>
                  <a:srgbClr val="FFFFFF"/>
                </a:solidFill>
              </a:rPr>
              <a:pPr/>
              <a:t>7</a:t>
            </a:fld>
            <a:endParaRPr lang="en-GB" altLang="x-none">
              <a:solidFill>
                <a:srgbClr val="FFFFFF"/>
              </a:solidFill>
            </a:endParaRPr>
          </a:p>
        </p:txBody>
      </p:sp>
      <p:sp>
        <p:nvSpPr>
          <p:cNvPr id="276484" name="Text Box 4"/>
          <p:cNvSpPr txBox="1">
            <a:spLocks noChangeArrowheads="1"/>
          </p:cNvSpPr>
          <p:nvPr/>
        </p:nvSpPr>
        <p:spPr bwMode="auto">
          <a:xfrm>
            <a:off x="624268" y="4382854"/>
            <a:ext cx="7892289" cy="707886"/>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NZ" altLang="x-none" sz="2000" dirty="0" err="1" smtClean="0">
                <a:solidFill>
                  <a:srgbClr val="003366"/>
                </a:solidFill>
              </a:rPr>
              <a:t>xhrequest.open</a:t>
            </a:r>
            <a:r>
              <a:rPr lang="en-NZ" altLang="x-none" sz="2000" dirty="0" smtClean="0">
                <a:solidFill>
                  <a:srgbClr val="003366"/>
                </a:solidFill>
              </a:rPr>
              <a:t>("GET", "http://</a:t>
            </a:r>
            <a:r>
              <a:rPr lang="en-NZ" altLang="x-none" sz="2000" dirty="0" err="1" smtClean="0">
                <a:solidFill>
                  <a:srgbClr val="003366"/>
                </a:solidFill>
              </a:rPr>
              <a:t>rss.news.yahoo.com</a:t>
            </a:r>
            <a:r>
              <a:rPr lang="en-NZ" altLang="x-none" sz="2000" dirty="0" smtClean="0">
                <a:solidFill>
                  <a:srgbClr val="003366"/>
                </a:solidFill>
              </a:rPr>
              <a:t>/</a:t>
            </a:r>
            <a:r>
              <a:rPr lang="en-NZ" altLang="x-none" sz="2000" dirty="0" err="1" smtClean="0">
                <a:solidFill>
                  <a:srgbClr val="003366"/>
                </a:solidFill>
              </a:rPr>
              <a:t>rss</a:t>
            </a:r>
            <a:r>
              <a:rPr lang="en-NZ" altLang="x-none" sz="2000" dirty="0" smtClean="0">
                <a:solidFill>
                  <a:srgbClr val="003366"/>
                </a:solidFill>
              </a:rPr>
              <a:t>/</a:t>
            </a:r>
            <a:r>
              <a:rPr lang="en-NZ" altLang="x-none" sz="2000" dirty="0" err="1" smtClean="0">
                <a:solidFill>
                  <a:srgbClr val="003366"/>
                </a:solidFill>
              </a:rPr>
              <a:t>topstories</a:t>
            </a:r>
            <a:r>
              <a:rPr lang="en-NZ" altLang="x-none" sz="2000" dirty="0" smtClean="0">
                <a:solidFill>
                  <a:srgbClr val="003366"/>
                </a:solidFill>
              </a:rPr>
              <a:t>", true);</a:t>
            </a:r>
          </a:p>
          <a:p>
            <a:pPr fontAlgn="base">
              <a:spcBef>
                <a:spcPct val="0"/>
              </a:spcBef>
              <a:spcAft>
                <a:spcPct val="0"/>
              </a:spcAft>
            </a:pPr>
            <a:r>
              <a:rPr lang="en-NZ" altLang="x-none" sz="2000" dirty="0" err="1" smtClean="0">
                <a:solidFill>
                  <a:srgbClr val="003366"/>
                </a:solidFill>
              </a:rPr>
              <a:t>xhrequest.send</a:t>
            </a:r>
            <a:r>
              <a:rPr lang="en-NZ" altLang="x-none" sz="2000" dirty="0" smtClean="0">
                <a:solidFill>
                  <a:srgbClr val="003366"/>
                </a:solidFill>
              </a:rPr>
              <a:t>(null);</a:t>
            </a:r>
            <a:endParaRPr lang="en-GB" altLang="x-none" sz="2000" dirty="0" smtClean="0">
              <a:solidFill>
                <a:srgbClr val="003366"/>
              </a:solidFill>
            </a:endParaRPr>
          </a:p>
        </p:txBody>
      </p:sp>
    </p:spTree>
    <p:extLst>
      <p:ext uri="{BB962C8B-B14F-4D97-AF65-F5344CB8AC3E}">
        <p14:creationId xmlns:p14="http://schemas.microsoft.com/office/powerpoint/2010/main" val="1021614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95787155"/>
              </p:ext>
            </p:extLst>
          </p:nvPr>
        </p:nvGraphicFramePr>
        <p:xfrm>
          <a:off x="251520" y="548681"/>
          <a:ext cx="8435280" cy="6125230"/>
        </p:xfrm>
        <a:graphic>
          <a:graphicData uri="http://schemas.openxmlformats.org/drawingml/2006/table">
            <a:tbl>
              <a:tblPr firstRow="1" bandRow="1">
                <a:tableStyleId>{5C22544A-7EE6-4342-B048-85BDC9FD1C3A}</a:tableStyleId>
              </a:tblPr>
              <a:tblGrid>
                <a:gridCol w="3600400"/>
                <a:gridCol w="4834880"/>
              </a:tblGrid>
              <a:tr h="521137">
                <a:tc>
                  <a:txBody>
                    <a:bodyPr/>
                    <a:lstStyle/>
                    <a:p>
                      <a:pPr>
                        <a:lnSpc>
                          <a:spcPct val="115000"/>
                        </a:lnSpc>
                        <a:spcAft>
                          <a:spcPts val="0"/>
                        </a:spcAft>
                      </a:pPr>
                      <a:r>
                        <a:rPr lang="en-US" sz="2400" b="1" dirty="0">
                          <a:solidFill>
                            <a:srgbClr val="000000"/>
                          </a:solidFill>
                          <a:latin typeface="Verdana"/>
                          <a:ea typeface="Times New Roman"/>
                          <a:cs typeface="Times New Roman"/>
                        </a:rPr>
                        <a:t>Method</a:t>
                      </a:r>
                      <a:endParaRPr lang="en-US" sz="2400" dirty="0">
                        <a:latin typeface="Calibri"/>
                        <a:ea typeface="Calibri"/>
                        <a:cs typeface="Arial"/>
                      </a:endParaRPr>
                    </a:p>
                  </a:txBody>
                  <a:tcPr marL="19685" marR="19685" marT="19685" marB="19685"/>
                </a:tc>
                <a:tc>
                  <a:txBody>
                    <a:bodyPr/>
                    <a:lstStyle/>
                    <a:p>
                      <a:pPr>
                        <a:lnSpc>
                          <a:spcPct val="115000"/>
                        </a:lnSpc>
                        <a:spcAft>
                          <a:spcPts val="0"/>
                        </a:spcAft>
                      </a:pPr>
                      <a:r>
                        <a:rPr lang="en-US" sz="2400" b="1">
                          <a:solidFill>
                            <a:srgbClr val="000000"/>
                          </a:solidFill>
                          <a:latin typeface="Verdana"/>
                          <a:ea typeface="Times New Roman"/>
                          <a:cs typeface="Times New Roman"/>
                        </a:rPr>
                        <a:t>Description</a:t>
                      </a:r>
                      <a:endParaRPr lang="en-US" sz="2400">
                        <a:latin typeface="Calibri"/>
                        <a:ea typeface="Calibri"/>
                        <a:cs typeface="Arial"/>
                      </a:endParaRPr>
                    </a:p>
                  </a:txBody>
                  <a:tcPr marL="19685" marR="19685" marT="19685" marB="19685"/>
                </a:tc>
              </a:tr>
              <a:tr h="4066676">
                <a:tc>
                  <a:txBody>
                    <a:bodyPr/>
                    <a:lstStyle/>
                    <a:p>
                      <a:pPr>
                        <a:lnSpc>
                          <a:spcPct val="115000"/>
                        </a:lnSpc>
                        <a:spcAft>
                          <a:spcPts val="0"/>
                        </a:spcAft>
                      </a:pPr>
                      <a:r>
                        <a:rPr lang="en-US" sz="2400" dirty="0">
                          <a:solidFill>
                            <a:srgbClr val="000000"/>
                          </a:solidFill>
                          <a:latin typeface="+mn-lt"/>
                          <a:ea typeface="Times New Roman"/>
                          <a:cs typeface="Times New Roman"/>
                        </a:rPr>
                        <a:t>open(</a:t>
                      </a:r>
                      <a:r>
                        <a:rPr lang="en-US" sz="2400" i="1" dirty="0" err="1">
                          <a:solidFill>
                            <a:srgbClr val="000000"/>
                          </a:solidFill>
                          <a:latin typeface="+mn-lt"/>
                          <a:ea typeface="Times New Roman"/>
                          <a:cs typeface="Times New Roman"/>
                        </a:rPr>
                        <a:t>method,url,async</a:t>
                      </a:r>
                      <a:r>
                        <a:rPr lang="en-US" sz="2400" dirty="0">
                          <a:solidFill>
                            <a:srgbClr val="000000"/>
                          </a:solidFill>
                          <a:latin typeface="+mn-lt"/>
                          <a:ea typeface="Times New Roman"/>
                          <a:cs typeface="Times New Roman"/>
                        </a:rPr>
                        <a:t>)</a:t>
                      </a:r>
                      <a:endParaRPr lang="en-US" sz="2400" dirty="0">
                        <a:latin typeface="+mn-lt"/>
                        <a:ea typeface="Calibri"/>
                        <a:cs typeface="Arial"/>
                      </a:endParaRPr>
                    </a:p>
                  </a:txBody>
                  <a:tcPr marL="19685" marR="19685" marT="19685" marB="19685"/>
                </a:tc>
                <a:tc>
                  <a:txBody>
                    <a:bodyPr/>
                    <a:lstStyle/>
                    <a:p>
                      <a:pPr>
                        <a:lnSpc>
                          <a:spcPct val="115000"/>
                        </a:lnSpc>
                        <a:spcAft>
                          <a:spcPts val="0"/>
                        </a:spcAft>
                      </a:pPr>
                      <a:r>
                        <a:rPr lang="en-US" sz="2400" dirty="0">
                          <a:solidFill>
                            <a:srgbClr val="000000"/>
                          </a:solidFill>
                          <a:latin typeface="+mn-lt"/>
                          <a:ea typeface="Times New Roman"/>
                          <a:cs typeface="Times New Roman"/>
                        </a:rPr>
                        <a:t>Specifies the type of request, the URL, and if the request should be handled asynchronously or not.</a:t>
                      </a:r>
                      <a:endParaRPr lang="en-US" sz="2400" dirty="0">
                        <a:latin typeface="+mn-lt"/>
                        <a:ea typeface="Calibri"/>
                        <a:cs typeface="Arial"/>
                      </a:endParaRPr>
                    </a:p>
                    <a:p>
                      <a:pPr>
                        <a:lnSpc>
                          <a:spcPct val="115000"/>
                        </a:lnSpc>
                        <a:spcAft>
                          <a:spcPts val="0"/>
                        </a:spcAft>
                      </a:pPr>
                      <a:r>
                        <a:rPr lang="en-US" sz="2400" i="1" dirty="0">
                          <a:solidFill>
                            <a:srgbClr val="000000"/>
                          </a:solidFill>
                          <a:latin typeface="+mn-lt"/>
                          <a:ea typeface="Times New Roman"/>
                          <a:cs typeface="Times New Roman"/>
                        </a:rPr>
                        <a:t>method</a:t>
                      </a:r>
                      <a:r>
                        <a:rPr lang="en-US" sz="2400" dirty="0">
                          <a:solidFill>
                            <a:srgbClr val="000000"/>
                          </a:solidFill>
                          <a:latin typeface="+mn-lt"/>
                          <a:ea typeface="Times New Roman"/>
                          <a:cs typeface="Times New Roman"/>
                        </a:rPr>
                        <a:t>: the type of request: GET or POST</a:t>
                      </a:r>
                      <a:endParaRPr lang="en-US" sz="2400" dirty="0">
                        <a:latin typeface="+mn-lt"/>
                        <a:ea typeface="Calibri"/>
                        <a:cs typeface="Arial"/>
                      </a:endParaRPr>
                    </a:p>
                    <a:p>
                      <a:pPr>
                        <a:lnSpc>
                          <a:spcPct val="115000"/>
                        </a:lnSpc>
                        <a:spcAft>
                          <a:spcPts val="0"/>
                        </a:spcAft>
                      </a:pPr>
                      <a:r>
                        <a:rPr lang="en-US" sz="2400" i="1" dirty="0" err="1">
                          <a:solidFill>
                            <a:srgbClr val="000000"/>
                          </a:solidFill>
                          <a:latin typeface="+mn-lt"/>
                          <a:ea typeface="Times New Roman"/>
                          <a:cs typeface="Times New Roman"/>
                        </a:rPr>
                        <a:t>url</a:t>
                      </a:r>
                      <a:r>
                        <a:rPr lang="en-US" sz="2400" dirty="0">
                          <a:solidFill>
                            <a:srgbClr val="000000"/>
                          </a:solidFill>
                          <a:latin typeface="+mn-lt"/>
                          <a:ea typeface="Times New Roman"/>
                          <a:cs typeface="Times New Roman"/>
                        </a:rPr>
                        <a:t>: the location of the file on the server</a:t>
                      </a:r>
                      <a:endParaRPr lang="en-US" sz="2400" dirty="0">
                        <a:latin typeface="+mn-lt"/>
                        <a:ea typeface="Calibri"/>
                        <a:cs typeface="Arial"/>
                      </a:endParaRPr>
                    </a:p>
                    <a:p>
                      <a:pPr>
                        <a:lnSpc>
                          <a:spcPct val="115000"/>
                        </a:lnSpc>
                        <a:spcAft>
                          <a:spcPts val="0"/>
                        </a:spcAft>
                      </a:pPr>
                      <a:r>
                        <a:rPr lang="en-US" sz="2400" i="1" dirty="0" err="1">
                          <a:solidFill>
                            <a:srgbClr val="000000"/>
                          </a:solidFill>
                          <a:latin typeface="+mn-lt"/>
                          <a:ea typeface="Times New Roman"/>
                          <a:cs typeface="Times New Roman"/>
                        </a:rPr>
                        <a:t>async</a:t>
                      </a:r>
                      <a:r>
                        <a:rPr lang="en-US" sz="2400" dirty="0">
                          <a:solidFill>
                            <a:srgbClr val="000000"/>
                          </a:solidFill>
                          <a:latin typeface="+mn-lt"/>
                          <a:ea typeface="Times New Roman"/>
                          <a:cs typeface="Times New Roman"/>
                        </a:rPr>
                        <a:t>: true (asynchronous) or false (synchronous)</a:t>
                      </a:r>
                      <a:endParaRPr lang="en-US" sz="2400" dirty="0">
                        <a:latin typeface="+mn-lt"/>
                        <a:ea typeface="Calibri"/>
                        <a:cs typeface="Arial"/>
                      </a:endParaRPr>
                    </a:p>
                  </a:txBody>
                  <a:tcPr marL="19685" marR="19685" marT="19685" marB="19685"/>
                </a:tc>
              </a:tr>
              <a:tr h="1537417">
                <a:tc>
                  <a:txBody>
                    <a:bodyPr/>
                    <a:lstStyle/>
                    <a:p>
                      <a:pPr>
                        <a:lnSpc>
                          <a:spcPct val="115000"/>
                        </a:lnSpc>
                        <a:spcAft>
                          <a:spcPts val="0"/>
                        </a:spcAft>
                      </a:pPr>
                      <a:r>
                        <a:rPr lang="en-US" sz="2400">
                          <a:solidFill>
                            <a:srgbClr val="000000"/>
                          </a:solidFill>
                          <a:latin typeface="+mn-lt"/>
                          <a:ea typeface="Times New Roman"/>
                          <a:cs typeface="Times New Roman"/>
                        </a:rPr>
                        <a:t>send(</a:t>
                      </a:r>
                      <a:r>
                        <a:rPr lang="en-US" sz="2400" i="1">
                          <a:solidFill>
                            <a:srgbClr val="000000"/>
                          </a:solidFill>
                          <a:latin typeface="+mn-lt"/>
                          <a:ea typeface="Times New Roman"/>
                          <a:cs typeface="Times New Roman"/>
                        </a:rPr>
                        <a:t>string</a:t>
                      </a:r>
                      <a:r>
                        <a:rPr lang="en-US" sz="2400">
                          <a:solidFill>
                            <a:srgbClr val="000000"/>
                          </a:solidFill>
                          <a:latin typeface="+mn-lt"/>
                          <a:ea typeface="Times New Roman"/>
                          <a:cs typeface="Times New Roman"/>
                        </a:rPr>
                        <a:t>)</a:t>
                      </a:r>
                      <a:endParaRPr lang="en-US" sz="2400">
                        <a:latin typeface="+mn-lt"/>
                        <a:ea typeface="Calibri"/>
                        <a:cs typeface="Arial"/>
                      </a:endParaRPr>
                    </a:p>
                  </a:txBody>
                  <a:tcPr marL="19685" marR="19685" marT="19685" marB="19685"/>
                </a:tc>
                <a:tc>
                  <a:txBody>
                    <a:bodyPr/>
                    <a:lstStyle/>
                    <a:p>
                      <a:pPr>
                        <a:lnSpc>
                          <a:spcPct val="115000"/>
                        </a:lnSpc>
                        <a:spcAft>
                          <a:spcPts val="0"/>
                        </a:spcAft>
                      </a:pPr>
                      <a:r>
                        <a:rPr lang="en-US" sz="2400" dirty="0">
                          <a:solidFill>
                            <a:srgbClr val="000000"/>
                          </a:solidFill>
                          <a:latin typeface="+mn-lt"/>
                          <a:ea typeface="Times New Roman"/>
                          <a:cs typeface="Times New Roman"/>
                        </a:rPr>
                        <a:t>Sends the request off to the server.</a:t>
                      </a:r>
                      <a:endParaRPr lang="en-US" sz="2400" dirty="0">
                        <a:latin typeface="+mn-lt"/>
                        <a:ea typeface="Calibri"/>
                        <a:cs typeface="Arial"/>
                      </a:endParaRPr>
                    </a:p>
                    <a:p>
                      <a:pPr>
                        <a:lnSpc>
                          <a:spcPct val="115000"/>
                        </a:lnSpc>
                        <a:spcAft>
                          <a:spcPts val="0"/>
                        </a:spcAft>
                      </a:pPr>
                      <a:r>
                        <a:rPr lang="en-US" sz="2400" i="1" dirty="0">
                          <a:solidFill>
                            <a:srgbClr val="000000"/>
                          </a:solidFill>
                          <a:latin typeface="+mn-lt"/>
                          <a:ea typeface="Times New Roman"/>
                          <a:cs typeface="Times New Roman"/>
                        </a:rPr>
                        <a:t>string</a:t>
                      </a:r>
                      <a:r>
                        <a:rPr lang="en-US" sz="2400" dirty="0">
                          <a:solidFill>
                            <a:srgbClr val="000000"/>
                          </a:solidFill>
                          <a:latin typeface="+mn-lt"/>
                          <a:ea typeface="Times New Roman"/>
                          <a:cs typeface="Times New Roman"/>
                        </a:rPr>
                        <a:t>: Only used for POST requests</a:t>
                      </a:r>
                      <a:endParaRPr lang="en-US" sz="2400" dirty="0">
                        <a:latin typeface="+mn-lt"/>
                        <a:ea typeface="Calibri"/>
                        <a:cs typeface="Arial"/>
                      </a:endParaRPr>
                    </a:p>
                  </a:txBody>
                  <a:tcPr marL="19685" marR="19685" marT="19685" marB="19685"/>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GET Requests</a:t>
            </a:r>
            <a:br>
              <a:rPr lang="en-US" b="1" dirty="0" smtClean="0"/>
            </a:br>
            <a:endParaRPr lang="en-US" dirty="0"/>
          </a:p>
        </p:txBody>
      </p:sp>
      <p:sp>
        <p:nvSpPr>
          <p:cNvPr id="3" name="Content Placeholder 2"/>
          <p:cNvSpPr>
            <a:spLocks noGrp="1"/>
          </p:cNvSpPr>
          <p:nvPr>
            <p:ph idx="1"/>
          </p:nvPr>
        </p:nvSpPr>
        <p:spPr/>
        <p:txBody>
          <a:bodyPr/>
          <a:lstStyle/>
          <a:p>
            <a:r>
              <a:rPr lang="en-GB" dirty="0" smtClean="0"/>
              <a:t>In the example below, you may get a cached result.</a:t>
            </a:r>
          </a:p>
          <a:p>
            <a:pPr indent="17463">
              <a:buNone/>
            </a:pPr>
            <a:r>
              <a:rPr lang="en-US" dirty="0" err="1" smtClean="0"/>
              <a:t>xmlhttp.open</a:t>
            </a:r>
            <a:r>
              <a:rPr lang="en-US" dirty="0" smtClean="0"/>
              <a:t>("</a:t>
            </a:r>
            <a:r>
              <a:rPr lang="en-US" dirty="0" err="1" smtClean="0"/>
              <a:t>GET","demo_get.php",true</a:t>
            </a:r>
            <a:r>
              <a:rPr lang="en-US" dirty="0" smtClean="0"/>
              <a:t>);</a:t>
            </a:r>
            <a:br>
              <a:rPr lang="en-US" dirty="0" smtClean="0"/>
            </a:br>
            <a:r>
              <a:rPr lang="en-US" dirty="0" err="1" smtClean="0"/>
              <a:t>xmlhttp.send</a:t>
            </a:r>
            <a:r>
              <a:rPr lang="en-US" dirty="0" smtClean="0"/>
              <a:t>();</a:t>
            </a:r>
          </a:p>
          <a:p>
            <a:r>
              <a:rPr lang="en-GB" dirty="0" smtClean="0"/>
              <a:t>To avoid this, add a unique ID to the URL:</a:t>
            </a:r>
            <a:endParaRPr lang="en-US" dirty="0"/>
          </a:p>
          <a:p>
            <a:pPr indent="17463">
              <a:buNone/>
            </a:pPr>
            <a:r>
              <a:rPr lang="en-US" dirty="0" err="1" smtClean="0"/>
              <a:t>xmlhttp.open</a:t>
            </a:r>
            <a:r>
              <a:rPr lang="en-US" dirty="0" smtClean="0"/>
              <a:t>("</a:t>
            </a:r>
            <a:r>
              <a:rPr lang="en-US" dirty="0" err="1" smtClean="0"/>
              <a:t>GET","demo_get.php?t</a:t>
            </a:r>
            <a:r>
              <a:rPr lang="en-US" dirty="0" smtClean="0"/>
              <a:t>=" + </a:t>
            </a:r>
            <a:r>
              <a:rPr lang="en-US" dirty="0" err="1" smtClean="0"/>
              <a:t>Math.random</a:t>
            </a:r>
            <a:r>
              <a:rPr lang="en-US" dirty="0" smtClean="0"/>
              <a:t>(),true);</a:t>
            </a:r>
            <a:br>
              <a:rPr lang="en-US" dirty="0" smtClean="0"/>
            </a:br>
            <a:r>
              <a:rPr lang="en-US" dirty="0" err="1" smtClean="0"/>
              <a:t>xmlhttp.send</a:t>
            </a:r>
            <a:r>
              <a:rPr lang="en-US" dirty="0" smtClean="0"/>
              <a: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150</TotalTime>
  <Words>1141</Words>
  <Application>Microsoft Macintosh PowerPoint</Application>
  <PresentationFormat>On-screen Show (4:3)</PresentationFormat>
  <Paragraphs>142</Paragraphs>
  <Slides>27</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5" baseType="lpstr">
      <vt:lpstr>Calibri</vt:lpstr>
      <vt:lpstr>Verdana</vt:lpstr>
      <vt:lpstr>Wingdings 2</vt:lpstr>
      <vt:lpstr>Arial</vt:lpstr>
      <vt:lpstr>Times New Roman</vt:lpstr>
      <vt:lpstr>Wingdings</vt:lpstr>
      <vt:lpstr>Default Theme</vt:lpstr>
      <vt:lpstr>Visio.Drawing.11</vt:lpstr>
      <vt:lpstr>Ajax</vt:lpstr>
      <vt:lpstr>Ajax Interactions (1)</vt:lpstr>
      <vt:lpstr>Ajax Interactions (2)</vt:lpstr>
      <vt:lpstr>Writing Ajax code with JavaScript</vt:lpstr>
      <vt:lpstr>Waiting for a State Change</vt:lpstr>
      <vt:lpstr>Responding to Events</vt:lpstr>
      <vt:lpstr>Sending a Request</vt:lpstr>
      <vt:lpstr>PowerPoint Presentation</vt:lpstr>
      <vt:lpstr>GET Requests </vt:lpstr>
      <vt:lpstr>GET Requests</vt:lpstr>
      <vt:lpstr>POST Requests </vt:lpstr>
      <vt:lpstr>setRequestHeader()</vt:lpstr>
      <vt:lpstr>POST Requests- Example</vt:lpstr>
      <vt:lpstr>The url - A File On a Server</vt:lpstr>
      <vt:lpstr>Asynchronous - True or False?</vt:lpstr>
      <vt:lpstr>Asynchronous - True or False?</vt:lpstr>
      <vt:lpstr>Async=true</vt:lpstr>
      <vt:lpstr>Async=false</vt:lpstr>
      <vt:lpstr>Async=false</vt:lpstr>
      <vt:lpstr>Async=false</vt:lpstr>
      <vt:lpstr>Server Response</vt:lpstr>
      <vt:lpstr>The responseText Property</vt:lpstr>
      <vt:lpstr>The responseXML Property</vt:lpstr>
      <vt:lpstr>The onreadystatechange event</vt:lpstr>
      <vt:lpstr>important properties of the XMLHttpRequest object</vt:lpstr>
      <vt:lpstr>Example</vt:lpstr>
      <vt:lpstr>Using a Callback Function</vt:lpstr>
    </vt:vector>
  </TitlesOfParts>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Yousef Hassouneh</dc:creator>
  <cp:lastModifiedBy>Yousef Hassouneh</cp:lastModifiedBy>
  <cp:revision>7</cp:revision>
  <dcterms:created xsi:type="dcterms:W3CDTF">2011-03-15T17:38:30Z</dcterms:created>
  <dcterms:modified xsi:type="dcterms:W3CDTF">2016-12-23T20:25:21Z</dcterms:modified>
</cp:coreProperties>
</file>