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02" r:id="rId2"/>
    <p:sldId id="315" r:id="rId3"/>
    <p:sldId id="316" r:id="rId4"/>
    <p:sldId id="317" r:id="rId5"/>
    <p:sldId id="318" r:id="rId6"/>
    <p:sldId id="319" r:id="rId7"/>
    <p:sldId id="322" r:id="rId8"/>
    <p:sldId id="320" r:id="rId9"/>
    <p:sldId id="325" r:id="rId10"/>
    <p:sldId id="327" r:id="rId11"/>
    <p:sldId id="326" r:id="rId12"/>
    <p:sldId id="323" r:id="rId13"/>
    <p:sldId id="328" r:id="rId14"/>
    <p:sldId id="330" r:id="rId15"/>
    <p:sldId id="331" r:id="rId16"/>
    <p:sldId id="332" r:id="rId17"/>
    <p:sldId id="333" r:id="rId18"/>
    <p:sldId id="334" r:id="rId19"/>
    <p:sldId id="336" r:id="rId20"/>
    <p:sldId id="335" r:id="rId21"/>
    <p:sldId id="337" r:id="rId22"/>
    <p:sldId id="338" r:id="rId23"/>
    <p:sldId id="340" r:id="rId24"/>
    <p:sldId id="341" r:id="rId25"/>
    <p:sldId id="342" r:id="rId26"/>
    <p:sldId id="343" r:id="rId27"/>
    <p:sldId id="344" r:id="rId28"/>
    <p:sldId id="345" r:id="rId29"/>
    <p:sldId id="346" r:id="rId30"/>
    <p:sldId id="348" r:id="rId31"/>
    <p:sldId id="347" r:id="rId32"/>
    <p:sldId id="349" r:id="rId33"/>
    <p:sldId id="350" r:id="rId34"/>
    <p:sldId id="351" r:id="rId35"/>
    <p:sldId id="352" r:id="rId36"/>
    <p:sldId id="353" r:id="rId37"/>
    <p:sldId id="354" r:id="rId38"/>
    <p:sldId id="270" r:id="rId39"/>
  </p:sldIdLst>
  <p:sldSz cx="12192000" cy="6858000"/>
  <p:notesSz cx="7315200" cy="96012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95373" autoAdjust="0"/>
  </p:normalViewPr>
  <p:slideViewPr>
    <p:cSldViewPr snapToGrid="0">
      <p:cViewPr varScale="1">
        <p:scale>
          <a:sx n="111" d="100"/>
          <a:sy n="111" d="100"/>
        </p:scale>
        <p:origin x="53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1"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DA79A3A-7A80-4051-930F-AE0E1616CA90}" type="datetimeFigureOut">
              <a:rPr lang="en-US" smtClean="0"/>
              <a:t>2/11/2025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0C1B93A-9BD0-430D-A9AD-8E3ADB8BD2BE}" type="slidenum">
              <a:rPr lang="en-US" smtClean="0"/>
              <a:t>‹#›</a:t>
            </a:fld>
            <a:endParaRPr lang="en-US"/>
          </a:p>
        </p:txBody>
      </p:sp>
    </p:spTree>
    <p:extLst>
      <p:ext uri="{BB962C8B-B14F-4D97-AF65-F5344CB8AC3E}">
        <p14:creationId xmlns:p14="http://schemas.microsoft.com/office/powerpoint/2010/main" val="12606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1B93A-9BD0-430D-A9AD-8E3ADB8BD2BE}" type="slidenum">
              <a:rPr lang="en-US" smtClean="0"/>
              <a:t>1</a:t>
            </a:fld>
            <a:endParaRPr lang="en-US"/>
          </a:p>
        </p:txBody>
      </p:sp>
    </p:spTree>
    <p:extLst>
      <p:ext uri="{BB962C8B-B14F-4D97-AF65-F5344CB8AC3E}">
        <p14:creationId xmlns:p14="http://schemas.microsoft.com/office/powerpoint/2010/main" val="122414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1B93A-9BD0-430D-A9AD-8E3ADB8BD2BE}" type="slidenum">
              <a:rPr lang="en-US" smtClean="0"/>
              <a:t>34</a:t>
            </a:fld>
            <a:endParaRPr lang="en-US"/>
          </a:p>
        </p:txBody>
      </p:sp>
    </p:spTree>
    <p:extLst>
      <p:ext uri="{BB962C8B-B14F-4D97-AF65-F5344CB8AC3E}">
        <p14:creationId xmlns:p14="http://schemas.microsoft.com/office/powerpoint/2010/main" val="401816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1B93A-9BD0-430D-A9AD-8E3ADB8BD2BE}" type="slidenum">
              <a:rPr lang="en-US" smtClean="0"/>
              <a:t>25</a:t>
            </a:fld>
            <a:endParaRPr lang="en-US"/>
          </a:p>
        </p:txBody>
      </p:sp>
    </p:spTree>
    <p:extLst>
      <p:ext uri="{BB962C8B-B14F-4D97-AF65-F5344CB8AC3E}">
        <p14:creationId xmlns:p14="http://schemas.microsoft.com/office/powerpoint/2010/main" val="132441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1B93A-9BD0-430D-A9AD-8E3ADB8BD2BE}" type="slidenum">
              <a:rPr lang="en-US" smtClean="0"/>
              <a:t>26</a:t>
            </a:fld>
            <a:endParaRPr lang="en-US"/>
          </a:p>
        </p:txBody>
      </p:sp>
    </p:spTree>
    <p:extLst>
      <p:ext uri="{BB962C8B-B14F-4D97-AF65-F5344CB8AC3E}">
        <p14:creationId xmlns:p14="http://schemas.microsoft.com/office/powerpoint/2010/main" val="243029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1B93A-9BD0-430D-A9AD-8E3ADB8BD2BE}" type="slidenum">
              <a:rPr lang="en-US" smtClean="0"/>
              <a:t>27</a:t>
            </a:fld>
            <a:endParaRPr lang="en-US"/>
          </a:p>
        </p:txBody>
      </p:sp>
    </p:spTree>
    <p:extLst>
      <p:ext uri="{BB962C8B-B14F-4D97-AF65-F5344CB8AC3E}">
        <p14:creationId xmlns:p14="http://schemas.microsoft.com/office/powerpoint/2010/main" val="80152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0F7600-CBA7-0447-1132-873461F37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D269C2E-2CB7-4465-7B3E-2D59308C0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3373F04-3C47-9EE0-8DC3-68C0FF8A4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FA10DDA-F407-8A89-E2DF-3AC4C56C91BC}"/>
              </a:ext>
            </a:extLst>
          </p:cNvPr>
          <p:cNvSpPr>
            <a:spLocks noGrp="1"/>
          </p:cNvSpPr>
          <p:nvPr>
            <p:ph type="sldNum" sz="quarter" idx="5"/>
          </p:nvPr>
        </p:nvSpPr>
        <p:spPr/>
        <p:txBody>
          <a:bodyPr/>
          <a:lstStyle/>
          <a:p>
            <a:fld id="{A0C1B93A-9BD0-430D-A9AD-8E3ADB8BD2BE}" type="slidenum">
              <a:rPr lang="en-US" smtClean="0"/>
              <a:t>28</a:t>
            </a:fld>
            <a:endParaRPr lang="en-US"/>
          </a:p>
        </p:txBody>
      </p:sp>
    </p:spTree>
    <p:extLst>
      <p:ext uri="{BB962C8B-B14F-4D97-AF65-F5344CB8AC3E}">
        <p14:creationId xmlns:p14="http://schemas.microsoft.com/office/powerpoint/2010/main" val="125546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2DC450-0976-0696-E7E2-458D3B70B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19E1F81-7291-35C3-6126-D3343651F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C2631A2-A0B2-FF29-5D3B-B0439BDCC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38FA6D61-05D7-5C68-515A-612111139C1E}"/>
              </a:ext>
            </a:extLst>
          </p:cNvPr>
          <p:cNvSpPr>
            <a:spLocks noGrp="1"/>
          </p:cNvSpPr>
          <p:nvPr>
            <p:ph type="sldNum" sz="quarter" idx="5"/>
          </p:nvPr>
        </p:nvSpPr>
        <p:spPr/>
        <p:txBody>
          <a:bodyPr/>
          <a:lstStyle/>
          <a:p>
            <a:fld id="{A0C1B93A-9BD0-430D-A9AD-8E3ADB8BD2BE}" type="slidenum">
              <a:rPr lang="en-US" smtClean="0"/>
              <a:t>29</a:t>
            </a:fld>
            <a:endParaRPr lang="en-US"/>
          </a:p>
        </p:txBody>
      </p:sp>
    </p:spTree>
    <p:extLst>
      <p:ext uri="{BB962C8B-B14F-4D97-AF65-F5344CB8AC3E}">
        <p14:creationId xmlns:p14="http://schemas.microsoft.com/office/powerpoint/2010/main" val="213827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1B93A-9BD0-430D-A9AD-8E3ADB8BD2BE}" type="slidenum">
              <a:rPr lang="en-US" smtClean="0"/>
              <a:t>30</a:t>
            </a:fld>
            <a:endParaRPr lang="en-US"/>
          </a:p>
        </p:txBody>
      </p:sp>
    </p:spTree>
    <p:extLst>
      <p:ext uri="{BB962C8B-B14F-4D97-AF65-F5344CB8AC3E}">
        <p14:creationId xmlns:p14="http://schemas.microsoft.com/office/powerpoint/2010/main" val="324585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279BBD-E873-52C6-AD9F-67D78C013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239B738-7DF4-822E-0C74-D94579E14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CED8272-2EE5-82AB-B5DC-591F9C108C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7308C40-E125-F80D-3FB2-B7752776D8EB}"/>
              </a:ext>
            </a:extLst>
          </p:cNvPr>
          <p:cNvSpPr>
            <a:spLocks noGrp="1"/>
          </p:cNvSpPr>
          <p:nvPr>
            <p:ph type="sldNum" sz="quarter" idx="5"/>
          </p:nvPr>
        </p:nvSpPr>
        <p:spPr/>
        <p:txBody>
          <a:bodyPr/>
          <a:lstStyle/>
          <a:p>
            <a:fld id="{A0C1B93A-9BD0-430D-A9AD-8E3ADB8BD2BE}" type="slidenum">
              <a:rPr lang="en-US" smtClean="0"/>
              <a:t>31</a:t>
            </a:fld>
            <a:endParaRPr lang="en-US"/>
          </a:p>
        </p:txBody>
      </p:sp>
    </p:spTree>
    <p:extLst>
      <p:ext uri="{BB962C8B-B14F-4D97-AF65-F5344CB8AC3E}">
        <p14:creationId xmlns:p14="http://schemas.microsoft.com/office/powerpoint/2010/main" val="136979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6C6718-EC7B-BEB3-EE65-FF0C3D17E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0CAEE39-5D4C-00E0-368B-4A45D1C97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B323668-7631-DB48-F2B5-4DBA2605F5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0063297-B194-CCED-4060-16DED58CD25A}"/>
              </a:ext>
            </a:extLst>
          </p:cNvPr>
          <p:cNvSpPr>
            <a:spLocks noGrp="1"/>
          </p:cNvSpPr>
          <p:nvPr>
            <p:ph type="sldNum" sz="quarter" idx="5"/>
          </p:nvPr>
        </p:nvSpPr>
        <p:spPr/>
        <p:txBody>
          <a:bodyPr/>
          <a:lstStyle/>
          <a:p>
            <a:fld id="{A0C1B93A-9BD0-430D-A9AD-8E3ADB8BD2BE}" type="slidenum">
              <a:rPr lang="en-US" smtClean="0"/>
              <a:t>32</a:t>
            </a:fld>
            <a:endParaRPr lang="en-US"/>
          </a:p>
        </p:txBody>
      </p:sp>
    </p:spTree>
    <p:extLst>
      <p:ext uri="{BB962C8B-B14F-4D97-AF65-F5344CB8AC3E}">
        <p14:creationId xmlns:p14="http://schemas.microsoft.com/office/powerpoint/2010/main" val="48490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157FA-388A-4F1D-8C66-3A467EDF72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34CEDC8-C05C-43B5-B3D8-1E125845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7B82149-E337-46E6-8623-8E7E563BC849}"/>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5" name="Footer Placeholder 4">
            <a:extLst>
              <a:ext uri="{FF2B5EF4-FFF2-40B4-BE49-F238E27FC236}">
                <a16:creationId xmlns:a16="http://schemas.microsoft.com/office/drawing/2014/main" xmlns="" id="{5E418FCA-E9E7-429B-8814-2E88646EC3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AFE1E2-FEA0-4AE1-88F1-29B87A1E6469}"/>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4139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B52B1-0165-4A79-80A9-25C4A96885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615ADCB-A57C-4896-B0A5-863374CA7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66A99C1-EBE6-4A5C-B030-767B2C99A3CA}"/>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5" name="Footer Placeholder 4">
            <a:extLst>
              <a:ext uri="{FF2B5EF4-FFF2-40B4-BE49-F238E27FC236}">
                <a16:creationId xmlns:a16="http://schemas.microsoft.com/office/drawing/2014/main" xmlns="" id="{A564A186-1C10-47F5-B7CB-0DCFF074D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2571FF-E31C-4A28-8265-D0361C2E8FC8}"/>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14521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0F026EC-540A-4448-8624-5DAEB14E34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49571B3-18DD-4959-ADF9-95E5B3AC0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578944B-E87A-483D-8CE8-D0203B5236B3}"/>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5" name="Footer Placeholder 4">
            <a:extLst>
              <a:ext uri="{FF2B5EF4-FFF2-40B4-BE49-F238E27FC236}">
                <a16:creationId xmlns:a16="http://schemas.microsoft.com/office/drawing/2014/main" xmlns="" id="{345AB3EC-AC8F-4F9B-B807-DF63B98BF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999E7E9-EC77-4836-B528-7C9686ED99B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77224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CF50F-FBE9-433C-8845-B0D4DD7D61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7EB1C21-9778-4F44-8167-372785398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1C309FD-73A8-4D0B-B027-DA9610E81AD2}"/>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5" name="Footer Placeholder 4">
            <a:extLst>
              <a:ext uri="{FF2B5EF4-FFF2-40B4-BE49-F238E27FC236}">
                <a16:creationId xmlns:a16="http://schemas.microsoft.com/office/drawing/2014/main" xmlns="" id="{666F48BA-72D3-4397-B2E3-3ACCE94B9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6BDF3E6-51D0-4BF7-BB07-DF2B8477B467}"/>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2682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F1AB6-BD46-462A-BD0F-33F3EE2C5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9C4680B-B817-44E7-A9F1-EA4F1DBB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6F7A58-C6C7-4DFE-B47F-F9A7C710AD7F}"/>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5" name="Footer Placeholder 4">
            <a:extLst>
              <a:ext uri="{FF2B5EF4-FFF2-40B4-BE49-F238E27FC236}">
                <a16:creationId xmlns:a16="http://schemas.microsoft.com/office/drawing/2014/main" xmlns="" id="{0E97073C-E998-4EC7-BED0-867C436E7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6E01BCD-107E-4AD3-86D0-D0E9C217AE51}"/>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4067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E24B3-FA5B-4632-8831-5E28D58AFB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41EBA79-05EF-4B3A-8A60-AEAB754D5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947732A-725F-416C-95AE-A13D965D38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D0152C6-8345-4214-93CE-E53DB232B76C}"/>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6" name="Footer Placeholder 5">
            <a:extLst>
              <a:ext uri="{FF2B5EF4-FFF2-40B4-BE49-F238E27FC236}">
                <a16:creationId xmlns:a16="http://schemas.microsoft.com/office/drawing/2014/main" xmlns="" id="{0A868815-0281-4112-A2CE-A3958B8BE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D93D908-6C3B-44BF-9096-2627469601AF}"/>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04870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405C7-2E06-4668-A833-2C8384CC2E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FFE6E5B-BB6B-442B-A3C7-F8E03D257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398B44-9412-4E04-8B8A-F5B64C371A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5B1B900-5A7A-43BB-82D4-59B48BE88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CC7C4D0-37A3-409E-9D8F-B4FA20248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2134D93-898C-4F7D-BFF3-1A595867ECE6}"/>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8" name="Footer Placeholder 7">
            <a:extLst>
              <a:ext uri="{FF2B5EF4-FFF2-40B4-BE49-F238E27FC236}">
                <a16:creationId xmlns:a16="http://schemas.microsoft.com/office/drawing/2014/main" xmlns="" id="{1F443909-8796-4F80-8F3F-DBC356C2A1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5986BB5-3221-47FB-9FCC-7164DE494305}"/>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57342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60388-9A91-4C47-BABC-A48994C796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CA5CEA7-843A-4AAA-9CFE-D608512A9A97}"/>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4" name="Footer Placeholder 3">
            <a:extLst>
              <a:ext uri="{FF2B5EF4-FFF2-40B4-BE49-F238E27FC236}">
                <a16:creationId xmlns:a16="http://schemas.microsoft.com/office/drawing/2014/main" xmlns="" id="{377334E2-A511-41D2-A7CF-04BE744065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61A6947-EC22-4ED5-9B62-89C70A830F56}"/>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5162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4039D4-82E9-45E1-9A2C-475731741761}"/>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3" name="Footer Placeholder 2">
            <a:extLst>
              <a:ext uri="{FF2B5EF4-FFF2-40B4-BE49-F238E27FC236}">
                <a16:creationId xmlns:a16="http://schemas.microsoft.com/office/drawing/2014/main" xmlns="" id="{A3B79BF5-A1B3-4140-B632-73579BBA9E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F923283-89E1-44FC-94F2-977A00569D5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10323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CDA63-BDFA-4DB0-A770-58E8457F6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5B1FF40-D997-4DB8-9583-FD02CC0FF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DDA250E-1D17-43E4-A4E7-BFA7E9318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637EF1-47AA-45CF-8061-729C4D481423}"/>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6" name="Footer Placeholder 5">
            <a:extLst>
              <a:ext uri="{FF2B5EF4-FFF2-40B4-BE49-F238E27FC236}">
                <a16:creationId xmlns:a16="http://schemas.microsoft.com/office/drawing/2014/main" xmlns="" id="{98B91345-D733-4468-BB9F-FD26531C27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6AC0610-F351-441B-BB59-D10D1CC4F89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92057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F5451-72E3-4C77-8F0B-63F076286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178CA73-4335-46F0-B2FC-AB635BEAA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604C885-CC65-4C5F-AB64-C4763297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DCD6813-BB44-4E91-AAFB-F2ADF9D219FE}"/>
              </a:ext>
            </a:extLst>
          </p:cNvPr>
          <p:cNvSpPr>
            <a:spLocks noGrp="1"/>
          </p:cNvSpPr>
          <p:nvPr>
            <p:ph type="dt" sz="half" idx="10"/>
          </p:nvPr>
        </p:nvSpPr>
        <p:spPr/>
        <p:txBody>
          <a:bodyPr/>
          <a:lstStyle/>
          <a:p>
            <a:fld id="{1A8C3ECB-7A9D-4997-9CD1-DD8B6DF6636E}" type="datetimeFigureOut">
              <a:rPr lang="en-GB" smtClean="0"/>
              <a:t>11/02/2025</a:t>
            </a:fld>
            <a:endParaRPr lang="en-GB"/>
          </a:p>
        </p:txBody>
      </p:sp>
      <p:sp>
        <p:nvSpPr>
          <p:cNvPr id="6" name="Footer Placeholder 5">
            <a:extLst>
              <a:ext uri="{FF2B5EF4-FFF2-40B4-BE49-F238E27FC236}">
                <a16:creationId xmlns:a16="http://schemas.microsoft.com/office/drawing/2014/main" xmlns="" id="{5D83FD65-D386-4CB3-888A-A46ACB05C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0D8CAC0-EFC8-4ABE-9B10-45CFE5D29E24}"/>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75652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A3D6F50-A0B1-4443-9E6F-2BCFA5CBD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E0CEFB4-DC70-44DC-98CA-5F43861A2D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4C3AEB8-F76A-4466-A6F5-F953E44E8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3ECB-7A9D-4997-9CD1-DD8B6DF6636E}" type="datetimeFigureOut">
              <a:rPr lang="en-GB" smtClean="0"/>
              <a:t>11/02/2025</a:t>
            </a:fld>
            <a:endParaRPr lang="en-GB"/>
          </a:p>
        </p:txBody>
      </p:sp>
      <p:sp>
        <p:nvSpPr>
          <p:cNvPr id="5" name="Footer Placeholder 4">
            <a:extLst>
              <a:ext uri="{FF2B5EF4-FFF2-40B4-BE49-F238E27FC236}">
                <a16:creationId xmlns:a16="http://schemas.microsoft.com/office/drawing/2014/main" xmlns="" id="{6136862D-4397-4B7D-BA3F-A507F43EE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7E4E14D-7E2D-48A1-AD1F-35C9EB2BC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06C23-3B36-41D9-94E5-1FBE3CE277D5}" type="slidenum">
              <a:rPr lang="en-GB" smtClean="0"/>
              <a:t>‹#›</a:t>
            </a:fld>
            <a:endParaRPr lang="en-GB"/>
          </a:p>
        </p:txBody>
      </p:sp>
    </p:spTree>
    <p:extLst>
      <p:ext uri="{BB962C8B-B14F-4D97-AF65-F5344CB8AC3E}">
        <p14:creationId xmlns:p14="http://schemas.microsoft.com/office/powerpoint/2010/main" val="335105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F6808DF-1E93-FD12-BF0E-621910C44371}"/>
              </a:ext>
            </a:extLst>
          </p:cNvPr>
          <p:cNvSpPr>
            <a:spLocks noGrp="1"/>
          </p:cNvSpPr>
          <p:nvPr>
            <p:ph type="subTitle" idx="1"/>
          </p:nvPr>
        </p:nvSpPr>
        <p:spPr/>
        <p:txBody>
          <a:bodyPr/>
          <a:lstStyle/>
          <a:p>
            <a:r>
              <a:rPr lang="en-US" sz="2400" b="1" dirty="0">
                <a:solidFill>
                  <a:schemeClr val="bg1"/>
                </a:solidFill>
              </a:rPr>
              <a:t>Internal Audit (ACCT 337)</a:t>
            </a:r>
            <a:br>
              <a:rPr lang="en-US" sz="2400" b="1" dirty="0">
                <a:solidFill>
                  <a:schemeClr val="bg1"/>
                </a:solidFill>
              </a:rPr>
            </a:br>
            <a:endParaRPr lang="en-US" dirty="0"/>
          </a:p>
        </p:txBody>
      </p:sp>
      <p:sp>
        <p:nvSpPr>
          <p:cNvPr id="4" name="Title 1">
            <a:extLst>
              <a:ext uri="{FF2B5EF4-FFF2-40B4-BE49-F238E27FC236}">
                <a16:creationId xmlns:a16="http://schemas.microsoft.com/office/drawing/2014/main" xmlns="" id="{991C4EB1-F788-562F-6124-ED9C9269404C}"/>
              </a:ext>
            </a:extLst>
          </p:cNvPr>
          <p:cNvSpPr txBox="1">
            <a:spLocks/>
          </p:cNvSpPr>
          <p:nvPr/>
        </p:nvSpPr>
        <p:spPr>
          <a:xfrm>
            <a:off x="3700989" y="5910083"/>
            <a:ext cx="4928128" cy="1135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t>Internal Audit &amp; Risk Management </a:t>
            </a:r>
          </a:p>
          <a:p>
            <a:r>
              <a:rPr lang="en-US" sz="2000" b="1" dirty="0"/>
              <a:t>ACCT 337</a:t>
            </a:r>
            <a:endParaRPr lang="en-US" sz="2000" dirty="0"/>
          </a:p>
        </p:txBody>
      </p:sp>
      <p:sp>
        <p:nvSpPr>
          <p:cNvPr id="6" name="Title 1">
            <a:extLst>
              <a:ext uri="{FF2B5EF4-FFF2-40B4-BE49-F238E27FC236}">
                <a16:creationId xmlns:a16="http://schemas.microsoft.com/office/drawing/2014/main" xmlns="" id="{2DCA4886-EEC9-7DC9-44FF-DB152AC5CC5C}"/>
              </a:ext>
            </a:extLst>
          </p:cNvPr>
          <p:cNvSpPr txBox="1">
            <a:spLocks/>
          </p:cNvSpPr>
          <p:nvPr/>
        </p:nvSpPr>
        <p:spPr>
          <a:xfrm>
            <a:off x="910180" y="1467696"/>
            <a:ext cx="10905066" cy="4393982"/>
          </a:xfrm>
          <a:prstGeom prst="rect">
            <a:avLst/>
          </a:prstGeom>
          <a:solidFill>
            <a:schemeClr val="bg2"/>
          </a:solidFill>
          <a:ln w="57150">
            <a:solidFill>
              <a:srgbClr val="CC0099"/>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Aft>
                <a:spcPts val="600"/>
              </a:spcAft>
            </a:pPr>
            <a:r>
              <a:rPr lang="en-US" sz="2000" b="1" dirty="0">
                <a:solidFill>
                  <a:schemeClr val="tx1"/>
                </a:solidFill>
              </a:rPr>
              <a:t/>
            </a:r>
            <a:br>
              <a:rPr lang="en-US" sz="2000" b="1" dirty="0">
                <a:solidFill>
                  <a:schemeClr val="tx1"/>
                </a:solidFill>
              </a:rPr>
            </a:br>
            <a:r>
              <a:rPr lang="en-US" sz="3200" b="1" dirty="0">
                <a:solidFill>
                  <a:schemeClr val="tx1"/>
                </a:solidFill>
              </a:rPr>
              <a:t>Chapter 12</a:t>
            </a:r>
          </a:p>
          <a:p>
            <a:pPr>
              <a:spcAft>
                <a:spcPts val="600"/>
              </a:spcAft>
            </a:pPr>
            <a:r>
              <a:rPr lang="en-U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r>
            <a:br>
              <a:rPr lang="en-U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n-US" sz="2400" dirty="0">
                <a:ln w="0"/>
                <a:solidFill>
                  <a:schemeClr val="tx1"/>
                </a:solidFill>
                <a:effectLst>
                  <a:outerShdw blurRad="38100" dist="19050" dir="2700000" algn="tl" rotWithShape="0">
                    <a:schemeClr val="dk1">
                      <a:alpha val="40000"/>
                    </a:schemeClr>
                  </a:outerShdw>
                </a:effectLst>
              </a:rPr>
              <a:t>Introduction to the Engagement Process</a:t>
            </a:r>
            <a:endParaRPr lang="en-U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 name="object 10">
            <a:extLst>
              <a:ext uri="{FF2B5EF4-FFF2-40B4-BE49-F238E27FC236}">
                <a16:creationId xmlns:a16="http://schemas.microsoft.com/office/drawing/2014/main" xmlns="" id="{1A6E2AEF-F1AC-D69E-248E-236D4C0C5CF8}"/>
              </a:ext>
            </a:extLst>
          </p:cNvPr>
          <p:cNvPicPr/>
          <p:nvPr/>
        </p:nvPicPr>
        <p:blipFill>
          <a:blip r:embed="rId3" cstate="print"/>
          <a:stretch>
            <a:fillRect/>
          </a:stretch>
        </p:blipFill>
        <p:spPr>
          <a:xfrm>
            <a:off x="4713889" y="3272111"/>
            <a:ext cx="2680137" cy="2186152"/>
          </a:xfrm>
          <a:prstGeom prst="rect">
            <a:avLst/>
          </a:prstGeom>
        </p:spPr>
      </p:pic>
    </p:spTree>
    <p:extLst>
      <p:ext uri="{BB962C8B-B14F-4D97-AF65-F5344CB8AC3E}">
        <p14:creationId xmlns:p14="http://schemas.microsoft.com/office/powerpoint/2010/main" val="144178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D973E0-8977-DB2A-47A6-90645E39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F9EC8EB-C721-5957-ADE5-F7C387B84AD2}"/>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1)</a:t>
            </a:r>
            <a:endParaRPr lang="en-US" dirty="0">
              <a:solidFill>
                <a:schemeClr val="accent1"/>
              </a:solidFill>
            </a:endParaRPr>
          </a:p>
        </p:txBody>
      </p:sp>
      <p:sp>
        <p:nvSpPr>
          <p:cNvPr id="3" name="Content Placeholder 2">
            <a:extLst>
              <a:ext uri="{FF2B5EF4-FFF2-40B4-BE49-F238E27FC236}">
                <a16:creationId xmlns:a16="http://schemas.microsoft.com/office/drawing/2014/main" xmlns="" id="{1EE570D1-2FD5-98B2-DF85-79277424A687}"/>
              </a:ext>
            </a:extLst>
          </p:cNvPr>
          <p:cNvSpPr>
            <a:spLocks noGrp="1"/>
          </p:cNvSpPr>
          <p:nvPr>
            <p:ph idx="1"/>
          </p:nvPr>
        </p:nvSpPr>
        <p:spPr/>
        <p:txBody>
          <a:bodyPr>
            <a:normAutofit lnSpcReduction="10000"/>
          </a:bodyPr>
          <a:lstStyle/>
          <a:p>
            <a:r>
              <a:rPr lang="en-US" b="1" dirty="0"/>
              <a:t>Step 1: </a:t>
            </a:r>
            <a:r>
              <a:rPr lang="en-US" b="1" i="0" dirty="0">
                <a:solidFill>
                  <a:srgbClr val="000000"/>
                </a:solidFill>
                <a:effectLst/>
                <a:latin typeface="LiberationSans_39_4"/>
              </a:rPr>
              <a:t>Determine </a:t>
            </a:r>
            <a:r>
              <a:rPr lang="en-US" b="1" i="0" dirty="0">
                <a:solidFill>
                  <a:schemeClr val="accent1"/>
                </a:solidFill>
                <a:effectLst/>
                <a:latin typeface="LiberationSans_39_4"/>
              </a:rPr>
              <a:t>engagement objectives and scope</a:t>
            </a:r>
            <a:r>
              <a:rPr lang="en-US" b="1" i="0" dirty="0">
                <a:solidFill>
                  <a:srgbClr val="000000"/>
                </a:solidFill>
                <a:effectLst/>
                <a:latin typeface="LiberationSans_39_4"/>
              </a:rPr>
              <a:t>. (Example)</a:t>
            </a:r>
          </a:p>
          <a:p>
            <a:pPr lvl="1">
              <a:buFont typeface="Wingdings" panose="05000000000000000000" pitchFamily="2" charset="2"/>
              <a:buChar char="§"/>
            </a:pPr>
            <a:r>
              <a:rPr lang="en-US" dirty="0"/>
              <a:t>Example: Imagine your internal audit team is conducting an audit of the </a:t>
            </a:r>
            <a:r>
              <a:rPr lang="en-US" b="1" dirty="0"/>
              <a:t>procurement process</a:t>
            </a:r>
            <a:r>
              <a:rPr lang="en-US" dirty="0"/>
              <a:t> in an organization.</a:t>
            </a:r>
          </a:p>
          <a:p>
            <a:pPr lvl="1">
              <a:buFont typeface="Wingdings" panose="05000000000000000000" pitchFamily="2" charset="2"/>
              <a:buChar char="§"/>
            </a:pPr>
            <a:r>
              <a:rPr lang="en-US" b="1" dirty="0"/>
              <a:t>Objective:</a:t>
            </a:r>
            <a:r>
              <a:rPr lang="en-US" dirty="0"/>
              <a:t> The objective defines what the audit aims to achieve.</a:t>
            </a:r>
            <a:br>
              <a:rPr lang="en-US" dirty="0"/>
            </a:br>
            <a:r>
              <a:rPr lang="en-US" i="1" dirty="0"/>
              <a:t>Example:</a:t>
            </a:r>
            <a:r>
              <a:rPr lang="en-US" dirty="0"/>
              <a:t> "To assess whether the procurement process complies with the municipality’s procurement policies and applicable regulations."</a:t>
            </a:r>
          </a:p>
          <a:p>
            <a:pPr lvl="1">
              <a:buFont typeface="Wingdings" panose="05000000000000000000" pitchFamily="2" charset="2"/>
              <a:buChar char="§"/>
            </a:pPr>
            <a:r>
              <a:rPr lang="en-US" b="1" dirty="0"/>
              <a:t>Scope:</a:t>
            </a:r>
            <a:r>
              <a:rPr lang="en-US" dirty="0"/>
              <a:t> The scope defines the boundaries of the audit—what will and will not be included.</a:t>
            </a:r>
            <a:br>
              <a:rPr lang="en-US" dirty="0"/>
            </a:br>
            <a:r>
              <a:rPr lang="en-US" i="1" dirty="0"/>
              <a:t>Example:</a:t>
            </a:r>
            <a:r>
              <a:rPr lang="en-US" dirty="0"/>
              <a:t> "The audit will cover procurement transactions from January to December 2024, focusing on purchase requisitions, approvals, and vendor selection for contracts above $10,000. It will exclude emergency purchases and procurement below $1,000."</a:t>
            </a:r>
          </a:p>
          <a:p>
            <a:endParaRPr lang="en-US" dirty="0"/>
          </a:p>
        </p:txBody>
      </p:sp>
    </p:spTree>
    <p:extLst>
      <p:ext uri="{BB962C8B-B14F-4D97-AF65-F5344CB8AC3E}">
        <p14:creationId xmlns:p14="http://schemas.microsoft.com/office/powerpoint/2010/main" val="111257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4993C-1414-639D-58F3-606389B94A22}"/>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2)</a:t>
            </a:r>
          </a:p>
        </p:txBody>
      </p:sp>
      <p:sp>
        <p:nvSpPr>
          <p:cNvPr id="3" name="Content Placeholder 2">
            <a:extLst>
              <a:ext uri="{FF2B5EF4-FFF2-40B4-BE49-F238E27FC236}">
                <a16:creationId xmlns:a16="http://schemas.microsoft.com/office/drawing/2014/main" xmlns="" id="{4EC5E6D6-2E7E-4E53-FCFD-D695E8830469}"/>
              </a:ext>
            </a:extLst>
          </p:cNvPr>
          <p:cNvSpPr>
            <a:spLocks noGrp="1"/>
          </p:cNvSpPr>
          <p:nvPr>
            <p:ph idx="1"/>
          </p:nvPr>
        </p:nvSpPr>
        <p:spPr/>
        <p:txBody>
          <a:bodyPr/>
          <a:lstStyle/>
          <a:p>
            <a:r>
              <a:rPr lang="en-US" b="1" dirty="0"/>
              <a:t>Step 2: </a:t>
            </a:r>
            <a:r>
              <a:rPr lang="en-US" b="1" i="0" dirty="0">
                <a:solidFill>
                  <a:srgbClr val="000000"/>
                </a:solidFill>
                <a:effectLst/>
                <a:latin typeface="LiberationSans_39_4"/>
              </a:rPr>
              <a:t>Understand the auditee, including </a:t>
            </a:r>
            <a:r>
              <a:rPr lang="en-US" b="1" i="0" dirty="0">
                <a:solidFill>
                  <a:schemeClr val="accent1"/>
                </a:solidFill>
                <a:effectLst/>
                <a:latin typeface="LiberationSans_39_4"/>
              </a:rPr>
              <a:t>auditee objectives and assertions</a:t>
            </a:r>
            <a:r>
              <a:rPr lang="en-US" b="1" i="0" dirty="0">
                <a:solidFill>
                  <a:srgbClr val="000000"/>
                </a:solidFill>
                <a:effectLst/>
                <a:latin typeface="LiberationSans_39_4"/>
              </a:rPr>
              <a:t>.</a:t>
            </a:r>
          </a:p>
          <a:p>
            <a:pPr lvl="1">
              <a:buFont typeface="Wingdings" panose="05000000000000000000" pitchFamily="2" charset="2"/>
              <a:buChar char="§"/>
            </a:pPr>
            <a:r>
              <a:rPr lang="en-US" dirty="0">
                <a:latin typeface="LiberationSans_39_4"/>
              </a:rPr>
              <a:t>A</a:t>
            </a:r>
            <a:r>
              <a:rPr lang="en-US" b="0" i="0" dirty="0">
                <a:effectLst/>
                <a:latin typeface="LiberationSans_39_4"/>
              </a:rPr>
              <a:t>uditee objectives: </a:t>
            </a:r>
            <a:r>
              <a:rPr lang="en-US" dirty="0"/>
              <a:t>what the auditee is striving to achieve</a:t>
            </a:r>
            <a:endParaRPr lang="en-US" b="0" i="0" dirty="0">
              <a:effectLst/>
              <a:latin typeface="LiberationSans_39_4"/>
            </a:endParaRPr>
          </a:p>
          <a:p>
            <a:pPr lvl="1">
              <a:buFont typeface="Wingdings" panose="05000000000000000000" pitchFamily="2" charset="2"/>
              <a:buChar char="§"/>
            </a:pPr>
            <a:r>
              <a:rPr lang="en-US" dirty="0">
                <a:latin typeface="LiberationSans_39_4"/>
              </a:rPr>
              <a:t>Auditee </a:t>
            </a:r>
            <a:r>
              <a:rPr lang="en-US" b="0" i="0" dirty="0">
                <a:effectLst/>
                <a:latin typeface="LiberationSans_39_4"/>
              </a:rPr>
              <a:t>assertions: </a:t>
            </a:r>
            <a:r>
              <a:rPr lang="en-US" dirty="0"/>
              <a:t>after-the-fact statements of what was achieved</a:t>
            </a:r>
          </a:p>
          <a:p>
            <a:pPr lvl="1">
              <a:buFont typeface="Wingdings" panose="05000000000000000000" pitchFamily="2" charset="2"/>
              <a:buChar char="§"/>
            </a:pPr>
            <a:r>
              <a:rPr lang="en-US" dirty="0"/>
              <a:t>From the auditee’s perspective, clear and measurable objectives serve as meaningful targets of performance, and assertions reflect the level of performance achieved. </a:t>
            </a:r>
          </a:p>
          <a:p>
            <a:pPr lvl="1">
              <a:buFont typeface="Wingdings" panose="05000000000000000000" pitchFamily="2" charset="2"/>
              <a:buChar char="§"/>
            </a:pPr>
            <a:r>
              <a:rPr lang="en-US" dirty="0"/>
              <a:t>From an internal auditor’s perspective, the auditee’s objectives and assertions provide a framework for defining the engagement objectives (what the internal auditor wants to achieve).</a:t>
            </a:r>
            <a:endParaRPr lang="en-US" b="0" i="0" dirty="0">
              <a:effectLst/>
              <a:latin typeface="LiberationSans_39_4"/>
            </a:endParaRPr>
          </a:p>
          <a:p>
            <a:endParaRPr lang="en-US" dirty="0"/>
          </a:p>
        </p:txBody>
      </p:sp>
    </p:spTree>
    <p:extLst>
      <p:ext uri="{BB962C8B-B14F-4D97-AF65-F5344CB8AC3E}">
        <p14:creationId xmlns:p14="http://schemas.microsoft.com/office/powerpoint/2010/main" val="304364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4056E-9288-5253-4984-91A6AB717F71}"/>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2)</a:t>
            </a:r>
            <a:endParaRPr lang="en-US" dirty="0">
              <a:solidFill>
                <a:schemeClr val="accent1"/>
              </a:solidFill>
            </a:endParaRPr>
          </a:p>
        </p:txBody>
      </p:sp>
      <p:sp>
        <p:nvSpPr>
          <p:cNvPr id="3" name="Content Placeholder 2">
            <a:extLst>
              <a:ext uri="{FF2B5EF4-FFF2-40B4-BE49-F238E27FC236}">
                <a16:creationId xmlns:a16="http://schemas.microsoft.com/office/drawing/2014/main" xmlns="" id="{8ADDC488-434E-BB3F-FC64-39572285DF8D}"/>
              </a:ext>
            </a:extLst>
          </p:cNvPr>
          <p:cNvSpPr>
            <a:spLocks noGrp="1"/>
          </p:cNvSpPr>
          <p:nvPr>
            <p:ph idx="1"/>
          </p:nvPr>
        </p:nvSpPr>
        <p:spPr/>
        <p:txBody>
          <a:bodyPr>
            <a:normAutofit/>
          </a:bodyPr>
          <a:lstStyle/>
          <a:p>
            <a:r>
              <a:rPr lang="en-US" b="1" dirty="0"/>
              <a:t>Step 2: </a:t>
            </a:r>
            <a:r>
              <a:rPr lang="en-US" b="1" i="0" dirty="0">
                <a:solidFill>
                  <a:srgbClr val="000000"/>
                </a:solidFill>
                <a:effectLst/>
                <a:latin typeface="LiberationSans_39_4"/>
              </a:rPr>
              <a:t>Understand the auditee, including </a:t>
            </a:r>
            <a:r>
              <a:rPr lang="en-US" b="1" i="0" dirty="0">
                <a:solidFill>
                  <a:schemeClr val="accent1"/>
                </a:solidFill>
                <a:effectLst/>
                <a:latin typeface="LiberationSans_39_4"/>
              </a:rPr>
              <a:t>auditee objectives and assertions</a:t>
            </a:r>
            <a:r>
              <a:rPr lang="en-US" b="1" i="0" dirty="0">
                <a:solidFill>
                  <a:srgbClr val="000000"/>
                </a:solidFill>
                <a:effectLst/>
                <a:latin typeface="LiberationSans_39_4"/>
              </a:rPr>
              <a:t>.</a:t>
            </a:r>
          </a:p>
          <a:p>
            <a:pPr lvl="1">
              <a:buFont typeface="Wingdings" panose="05000000000000000000" pitchFamily="2" charset="2"/>
              <a:buChar char="§"/>
            </a:pPr>
            <a:r>
              <a:rPr lang="en-US" dirty="0"/>
              <a:t>Example: The organization’s service department has a written objective of responding to customers’ requests for service within 48 hours after the requests are received. </a:t>
            </a:r>
            <a:r>
              <a:rPr lang="en-US" b="1" i="1" dirty="0"/>
              <a:t>Implicit</a:t>
            </a:r>
            <a:r>
              <a:rPr lang="en-US" dirty="0"/>
              <a:t> in this objective is the assertion that the service department has implemented the controls necessary to provide reasonable assurance that the objective is achieved. The performance report posted in the service department lobby </a:t>
            </a:r>
            <a:r>
              <a:rPr lang="en-US" b="1" i="1" dirty="0"/>
              <a:t>explicitly</a:t>
            </a:r>
            <a:r>
              <a:rPr lang="en-US" dirty="0"/>
              <a:t> asserts that the department met this goal for 92 percent of the customer service requests received over the past three months</a:t>
            </a:r>
          </a:p>
        </p:txBody>
      </p:sp>
    </p:spTree>
    <p:extLst>
      <p:ext uri="{BB962C8B-B14F-4D97-AF65-F5344CB8AC3E}">
        <p14:creationId xmlns:p14="http://schemas.microsoft.com/office/powerpoint/2010/main" val="306876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3A3A49-8CFC-CF72-E48D-46D0BF3B5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5C400E0-DF3F-7789-3190-10DB087C7D5E}"/>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3)</a:t>
            </a:r>
          </a:p>
        </p:txBody>
      </p:sp>
      <p:sp>
        <p:nvSpPr>
          <p:cNvPr id="3" name="Content Placeholder 2">
            <a:extLst>
              <a:ext uri="{FF2B5EF4-FFF2-40B4-BE49-F238E27FC236}">
                <a16:creationId xmlns:a16="http://schemas.microsoft.com/office/drawing/2014/main" xmlns="" id="{175C8EB4-D552-4F0D-6749-2423C5E3A23A}"/>
              </a:ext>
            </a:extLst>
          </p:cNvPr>
          <p:cNvSpPr>
            <a:spLocks noGrp="1"/>
          </p:cNvSpPr>
          <p:nvPr>
            <p:ph idx="1"/>
          </p:nvPr>
        </p:nvSpPr>
        <p:spPr/>
        <p:txBody>
          <a:bodyPr>
            <a:normAutofit fontScale="85000" lnSpcReduction="20000"/>
          </a:bodyPr>
          <a:lstStyle/>
          <a:p>
            <a:r>
              <a:rPr lang="en-US" b="1" dirty="0"/>
              <a:t>Step 3: </a:t>
            </a:r>
            <a:r>
              <a:rPr lang="en-US" b="1" i="0" dirty="0">
                <a:solidFill>
                  <a:srgbClr val="000000"/>
                </a:solidFill>
                <a:effectLst/>
                <a:latin typeface="LiberationSans_39_4"/>
              </a:rPr>
              <a:t>Identify and assess </a:t>
            </a:r>
            <a:r>
              <a:rPr lang="en-US" b="1" i="0" dirty="0">
                <a:solidFill>
                  <a:schemeClr val="accent1"/>
                </a:solidFill>
                <a:effectLst/>
                <a:latin typeface="LiberationSans_39_4"/>
              </a:rPr>
              <a:t>risks</a:t>
            </a:r>
            <a:r>
              <a:rPr lang="en-US" b="1" i="0" dirty="0">
                <a:solidFill>
                  <a:srgbClr val="000000"/>
                </a:solidFill>
                <a:effectLst/>
                <a:latin typeface="LiberationSans_39_4"/>
              </a:rPr>
              <a:t>. </a:t>
            </a:r>
          </a:p>
          <a:p>
            <a:pPr lvl="1">
              <a:buFont typeface="Wingdings" panose="05000000000000000000" pitchFamily="2" charset="2"/>
              <a:buChar char="§"/>
            </a:pPr>
            <a:r>
              <a:rPr lang="en-US" b="0" i="0" dirty="0">
                <a:effectLst/>
                <a:latin typeface="LiberationSans_39_4"/>
              </a:rPr>
              <a:t>The internal audit team must </a:t>
            </a:r>
            <a:r>
              <a:rPr lang="en-US" b="1" i="0" dirty="0">
                <a:solidFill>
                  <a:schemeClr val="accent1"/>
                </a:solidFill>
                <a:effectLst/>
                <a:latin typeface="LiberationSans_39_4"/>
              </a:rPr>
              <a:t>identify and assess the business risks </a:t>
            </a:r>
            <a:r>
              <a:rPr lang="en-US" b="0" i="0" dirty="0">
                <a:effectLst/>
                <a:latin typeface="LiberationSans_39_4"/>
              </a:rPr>
              <a:t>that threaten the achievement of the auditee’s objectives and, ultimately, the organization’s objectives.</a:t>
            </a:r>
          </a:p>
          <a:p>
            <a:pPr lvl="1">
              <a:buFont typeface="Wingdings" panose="05000000000000000000" pitchFamily="2" charset="2"/>
              <a:buChar char="§"/>
            </a:pPr>
            <a:r>
              <a:rPr lang="en-US" b="0" i="0" dirty="0">
                <a:effectLst/>
                <a:latin typeface="LiberationSans_39_4"/>
              </a:rPr>
              <a:t>The internal audit team focuses its attention at this stage of the engagement on </a:t>
            </a:r>
            <a:r>
              <a:rPr lang="en-US" b="1" i="1" dirty="0">
                <a:solidFill>
                  <a:schemeClr val="accent1"/>
                </a:solidFill>
                <a:effectLst/>
                <a:latin typeface="LiberationSans_39_4"/>
              </a:rPr>
              <a:t>inherent risk</a:t>
            </a:r>
            <a:r>
              <a:rPr lang="en-US" b="0" i="0" dirty="0">
                <a:effectLst/>
                <a:latin typeface="LiberationSans_39_4"/>
              </a:rPr>
              <a:t>, that is, the risk to the auditee in the absence of any direct or focused actions by management to alter its severity.</a:t>
            </a:r>
          </a:p>
          <a:p>
            <a:pPr lvl="1">
              <a:buFont typeface="Wingdings" panose="05000000000000000000" pitchFamily="2" charset="2"/>
              <a:buChar char="§"/>
            </a:pPr>
            <a:r>
              <a:rPr lang="en-US" b="0" i="0" dirty="0">
                <a:effectLst/>
                <a:latin typeface="LiberationSans_39_4"/>
              </a:rPr>
              <a:t>Risk assessment involves gauging both the impact of the risk (if it should occur) and the likelihood of the risk occurring.</a:t>
            </a:r>
          </a:p>
          <a:p>
            <a:pPr lvl="1">
              <a:buFont typeface="Wingdings" panose="05000000000000000000" pitchFamily="2" charset="2"/>
              <a:buChar char="§"/>
            </a:pPr>
            <a:r>
              <a:rPr lang="en-US" b="0" i="0" dirty="0">
                <a:effectLst/>
                <a:latin typeface="LiberationSans_39_4"/>
              </a:rPr>
              <a:t>Expressing risks in terms of </a:t>
            </a:r>
            <a:r>
              <a:rPr lang="en-US" b="1" i="0" dirty="0">
                <a:solidFill>
                  <a:schemeClr val="accent1"/>
                </a:solidFill>
                <a:effectLst/>
                <a:latin typeface="LiberationSans_39_4"/>
              </a:rPr>
              <a:t>causes and effects helps the internal auditor</a:t>
            </a:r>
            <a:r>
              <a:rPr lang="en-US" b="0" i="0" dirty="0">
                <a:effectLst/>
                <a:latin typeface="LiberationSans_39_4"/>
              </a:rPr>
              <a:t> assess how big the potential problem is and how likely it is to occur.</a:t>
            </a:r>
          </a:p>
          <a:p>
            <a:pPr lvl="1">
              <a:buFont typeface="Wingdings" panose="05000000000000000000" pitchFamily="2" charset="2"/>
              <a:buChar char="§"/>
            </a:pPr>
            <a:r>
              <a:rPr lang="en-US" b="0" i="0" dirty="0">
                <a:effectLst/>
                <a:latin typeface="LiberationSans_39_4"/>
              </a:rPr>
              <a:t>Take, for example, the following risk: Inefficient processing of vendor invoices for payment (the cause) may result in lost discounts, delays in payment, and vendor dissatisfaction (the effects).</a:t>
            </a:r>
          </a:p>
          <a:p>
            <a:pPr lvl="1">
              <a:buFont typeface="Wingdings" panose="05000000000000000000" pitchFamily="2" charset="2"/>
              <a:buChar char="§"/>
            </a:pPr>
            <a:r>
              <a:rPr lang="en-US" b="0" i="0" dirty="0">
                <a:effectLst/>
                <a:latin typeface="LiberationSans_39_4"/>
              </a:rPr>
              <a:t>The internal audit team also must weigh the assessed risk levels against management’s risk tolerance thresholds and decide whether risks are being managed appropriately.</a:t>
            </a:r>
          </a:p>
          <a:p>
            <a:pPr marL="0" indent="0">
              <a:buNone/>
            </a:pPr>
            <a:endParaRPr lang="en-US" dirty="0"/>
          </a:p>
        </p:txBody>
      </p:sp>
    </p:spTree>
    <p:extLst>
      <p:ext uri="{BB962C8B-B14F-4D97-AF65-F5344CB8AC3E}">
        <p14:creationId xmlns:p14="http://schemas.microsoft.com/office/powerpoint/2010/main" val="195086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67E218-56ED-ECB5-B98C-F03F7CD84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E305DF5-AF7E-EA92-0B60-AFE597930510}"/>
              </a:ext>
            </a:extLst>
          </p:cNvPr>
          <p:cNvSpPr>
            <a:spLocks noGrp="1"/>
          </p:cNvSpPr>
          <p:nvPr>
            <p:ph type="title"/>
          </p:nvPr>
        </p:nvSpPr>
        <p:spPr>
          <a:xfrm>
            <a:off x="228600" y="821"/>
            <a:ext cx="11380076" cy="1325563"/>
          </a:xfrm>
        </p:spPr>
        <p:txBody>
          <a:bodyPr>
            <a:normAutofit fontScale="90000"/>
          </a:bodyPr>
          <a:lstStyle/>
          <a:p>
            <a:r>
              <a:rPr lang="en-US" sz="4800" dirty="0"/>
              <a:t>Overview of the Assurance Engagement Process- </a:t>
            </a:r>
            <a:r>
              <a:rPr lang="en-US" sz="4800" b="1" dirty="0">
                <a:solidFill>
                  <a:schemeClr val="accent1"/>
                </a:solidFill>
              </a:rPr>
              <a:t>Planning</a:t>
            </a:r>
            <a:r>
              <a:rPr lang="en-US" sz="4800" dirty="0"/>
              <a:t> (Step 4 &amp; 5)</a:t>
            </a:r>
          </a:p>
        </p:txBody>
      </p:sp>
      <p:sp>
        <p:nvSpPr>
          <p:cNvPr id="3" name="Content Placeholder 2">
            <a:extLst>
              <a:ext uri="{FF2B5EF4-FFF2-40B4-BE49-F238E27FC236}">
                <a16:creationId xmlns:a16="http://schemas.microsoft.com/office/drawing/2014/main" xmlns="" id="{81965BF7-6418-E781-D5A9-5C6785F3C431}"/>
              </a:ext>
            </a:extLst>
          </p:cNvPr>
          <p:cNvSpPr>
            <a:spLocks noGrp="1"/>
          </p:cNvSpPr>
          <p:nvPr>
            <p:ph idx="1"/>
          </p:nvPr>
        </p:nvSpPr>
        <p:spPr>
          <a:xfrm>
            <a:off x="228600" y="1473529"/>
            <a:ext cx="11574517" cy="5531616"/>
          </a:xfrm>
        </p:spPr>
        <p:txBody>
          <a:bodyPr>
            <a:normAutofit fontScale="25000" lnSpcReduction="20000"/>
          </a:bodyPr>
          <a:lstStyle/>
          <a:p>
            <a:r>
              <a:rPr lang="en-US" sz="6400" b="1" dirty="0"/>
              <a:t>Step </a:t>
            </a:r>
            <a:r>
              <a:rPr lang="en-US" sz="6400" b="1" dirty="0"/>
              <a:t>4</a:t>
            </a:r>
            <a:r>
              <a:rPr lang="en-US" sz="6400" b="1" dirty="0" smtClean="0"/>
              <a:t>: </a:t>
            </a:r>
            <a:r>
              <a:rPr lang="en-US" sz="6400" b="1" i="0" dirty="0">
                <a:solidFill>
                  <a:srgbClr val="000000"/>
                </a:solidFill>
                <a:effectLst/>
                <a:latin typeface="LiberationSans_39_4"/>
              </a:rPr>
              <a:t>Identify </a:t>
            </a:r>
            <a:r>
              <a:rPr lang="en-US" sz="6400" b="1" i="0" dirty="0">
                <a:solidFill>
                  <a:schemeClr val="accent1"/>
                </a:solidFill>
                <a:effectLst/>
                <a:latin typeface="LiberationSans_39_4"/>
              </a:rPr>
              <a:t>key control activities</a:t>
            </a:r>
            <a:r>
              <a:rPr lang="en-US" sz="6400" b="1" i="0" dirty="0">
                <a:solidFill>
                  <a:srgbClr val="000000"/>
                </a:solidFill>
                <a:effectLst/>
                <a:latin typeface="LiberationSans_39_4"/>
              </a:rPr>
              <a:t>. </a:t>
            </a:r>
          </a:p>
          <a:p>
            <a:pPr lvl="1">
              <a:buFont typeface="Wingdings" panose="05000000000000000000" pitchFamily="2" charset="2"/>
              <a:buChar char="§"/>
            </a:pPr>
            <a:r>
              <a:rPr lang="en-US" sz="6400" b="1" dirty="0">
                <a:latin typeface="LiberationSans_39_4"/>
              </a:rPr>
              <a:t>I</a:t>
            </a:r>
            <a:r>
              <a:rPr lang="en-US" sz="6400" b="1" i="0" dirty="0">
                <a:effectLst/>
                <a:latin typeface="LiberationSans_39_4"/>
              </a:rPr>
              <a:t>dentify those controls that are most critical to reducing business key risks </a:t>
            </a:r>
            <a:r>
              <a:rPr lang="en-US" sz="6400" b="0" i="0" dirty="0">
                <a:effectLst/>
                <a:latin typeface="LiberationSans_39_4"/>
              </a:rPr>
              <a:t>to acceptable levels and thus providing assurance that established objectives are achieved.</a:t>
            </a:r>
          </a:p>
          <a:p>
            <a:pPr marL="457200" lvl="1" indent="0">
              <a:buNone/>
            </a:pPr>
            <a:endParaRPr lang="en-US" sz="6400" b="0" i="0" dirty="0">
              <a:effectLst/>
              <a:latin typeface="LiberationSans_39_4"/>
            </a:endParaRPr>
          </a:p>
          <a:p>
            <a:pPr lvl="2">
              <a:buFont typeface="Wingdings" panose="05000000000000000000" pitchFamily="2" charset="2"/>
              <a:buChar char="§"/>
            </a:pPr>
            <a:r>
              <a:rPr lang="en-US" sz="6400" b="1" dirty="0"/>
              <a:t>Procurement Internal Audit Engagement Example:</a:t>
            </a:r>
          </a:p>
          <a:p>
            <a:pPr lvl="2">
              <a:buFont typeface="Wingdings" panose="05000000000000000000" pitchFamily="2" charset="2"/>
              <a:buChar char="§"/>
            </a:pPr>
            <a:r>
              <a:rPr lang="en-US" sz="6400" dirty="0"/>
              <a:t>✅ </a:t>
            </a:r>
            <a:r>
              <a:rPr lang="en-US" sz="6400" b="1" dirty="0"/>
              <a:t>Key Control Identified:</a:t>
            </a:r>
            <a:r>
              <a:rPr lang="en-US" sz="6400" dirty="0"/>
              <a:t/>
            </a:r>
            <a:br>
              <a:rPr lang="en-US" sz="6400" dirty="0"/>
            </a:br>
            <a:r>
              <a:rPr lang="en-US" sz="6400" b="1" dirty="0"/>
              <a:t>Approval Workflow</a:t>
            </a:r>
            <a:r>
              <a:rPr lang="en-US" sz="6400" dirty="0"/>
              <a:t> – All purchase requests above $10,000 must be reviewed and approved by the procurement committee.</a:t>
            </a:r>
          </a:p>
          <a:p>
            <a:pPr marL="457200" lvl="1" indent="0">
              <a:buNone/>
            </a:pPr>
            <a:endParaRPr lang="en-US" sz="6400" b="0" i="0" dirty="0">
              <a:effectLst/>
              <a:latin typeface="LiberationSans_39_4"/>
            </a:endParaRPr>
          </a:p>
          <a:p>
            <a:r>
              <a:rPr lang="en-US" sz="6400" b="1" dirty="0"/>
              <a:t>Step </a:t>
            </a:r>
            <a:r>
              <a:rPr lang="en-US" sz="6400" b="1" dirty="0" smtClean="0"/>
              <a:t>5: </a:t>
            </a:r>
            <a:r>
              <a:rPr lang="en-US" sz="6400" b="1" i="0" dirty="0">
                <a:solidFill>
                  <a:srgbClr val="000000"/>
                </a:solidFill>
                <a:effectLst/>
                <a:latin typeface="LiberationSans_39_4"/>
              </a:rPr>
              <a:t>Evaluate </a:t>
            </a:r>
            <a:r>
              <a:rPr lang="en-US" sz="6400" b="1" i="0" dirty="0">
                <a:solidFill>
                  <a:schemeClr val="accent1"/>
                </a:solidFill>
                <a:effectLst/>
                <a:latin typeface="LiberationSans_39_4"/>
              </a:rPr>
              <a:t>adequacy of</a:t>
            </a:r>
            <a:r>
              <a:rPr lang="en-US" sz="6400" b="1" i="0" dirty="0">
                <a:solidFill>
                  <a:srgbClr val="000000"/>
                </a:solidFill>
                <a:effectLst/>
                <a:latin typeface="LiberationSans_39_4"/>
              </a:rPr>
              <a:t> </a:t>
            </a:r>
            <a:r>
              <a:rPr lang="en-US" sz="6400" b="1" i="0" dirty="0">
                <a:solidFill>
                  <a:schemeClr val="accent1"/>
                </a:solidFill>
                <a:effectLst/>
                <a:latin typeface="LiberationSans_39_4"/>
              </a:rPr>
              <a:t>control design</a:t>
            </a:r>
            <a:r>
              <a:rPr lang="en-US" sz="6400" b="1" i="0" dirty="0">
                <a:solidFill>
                  <a:srgbClr val="000000"/>
                </a:solidFill>
                <a:effectLst/>
                <a:latin typeface="LiberationSans_39_4"/>
              </a:rPr>
              <a:t>. </a:t>
            </a:r>
          </a:p>
          <a:p>
            <a:pPr lvl="1">
              <a:buFont typeface="Wingdings" panose="05000000000000000000" pitchFamily="2" charset="2"/>
              <a:buChar char="§"/>
            </a:pPr>
            <a:r>
              <a:rPr lang="en-US" sz="6400" dirty="0"/>
              <a:t>The internal audit team must then decide whether the identified key controls </a:t>
            </a:r>
            <a:r>
              <a:rPr lang="en-US" sz="6400" b="1" dirty="0"/>
              <a:t>are designed adequately to reduce risks</a:t>
            </a:r>
            <a:r>
              <a:rPr lang="en-US" sz="6400" dirty="0"/>
              <a:t>, both individually and collectively, to acceptable levels, assuming that the controls have been placed in operation and are operating as intended. </a:t>
            </a:r>
          </a:p>
          <a:p>
            <a:pPr lvl="1">
              <a:buFont typeface="Wingdings" panose="05000000000000000000" pitchFamily="2" charset="2"/>
              <a:buChar char="§"/>
            </a:pPr>
            <a:r>
              <a:rPr lang="en-US" sz="6400" dirty="0"/>
              <a:t>Internal auditors need to recognize at this point that </a:t>
            </a:r>
            <a:r>
              <a:rPr lang="en-US" sz="6400" b="1" dirty="0"/>
              <a:t>the relationship between risks and controls is not one-to-one</a:t>
            </a:r>
            <a:r>
              <a:rPr lang="en-US" sz="6400" dirty="0"/>
              <a:t>—one control may help mitigate several risks, and multiple controls may be needed to mitigate one risk effectively.</a:t>
            </a:r>
          </a:p>
          <a:p>
            <a:pPr lvl="2">
              <a:buFont typeface="Wingdings" panose="05000000000000000000" pitchFamily="2" charset="2"/>
              <a:buChar char="§"/>
            </a:pPr>
            <a:r>
              <a:rPr lang="en-US" sz="6400" b="1" dirty="0"/>
              <a:t>Procurement Internal Audit Engagement Example:</a:t>
            </a:r>
          </a:p>
          <a:p>
            <a:pPr lvl="2">
              <a:buFont typeface="Wingdings" panose="05000000000000000000" pitchFamily="2" charset="2"/>
              <a:buChar char="§"/>
            </a:pPr>
            <a:r>
              <a:rPr lang="en-US" sz="6400" dirty="0"/>
              <a:t>✅ </a:t>
            </a:r>
            <a:r>
              <a:rPr lang="en-US" sz="6400" b="1" dirty="0"/>
              <a:t>If Well-Designed:</a:t>
            </a:r>
            <a:r>
              <a:rPr lang="en-US" sz="6400" dirty="0"/>
              <a:t/>
            </a:r>
            <a:br>
              <a:rPr lang="en-US" sz="6400" dirty="0"/>
            </a:br>
            <a:r>
              <a:rPr lang="en-US" sz="6400" dirty="0"/>
              <a:t>✔️ The approval process follows </a:t>
            </a:r>
            <a:r>
              <a:rPr lang="en-US" sz="6400" b="1" dirty="0"/>
              <a:t>clear, documented policies</a:t>
            </a:r>
            <a:r>
              <a:rPr lang="en-US" sz="6400" dirty="0"/>
              <a:t> with defined </a:t>
            </a:r>
            <a:r>
              <a:rPr lang="en-US" sz="6400" b="1" dirty="0"/>
              <a:t>roles and responsibilities</a:t>
            </a:r>
            <a:r>
              <a:rPr lang="en-US" sz="6400" dirty="0"/>
              <a:t> for approvers.</a:t>
            </a:r>
            <a:br>
              <a:rPr lang="en-US" sz="6400" dirty="0"/>
            </a:br>
            <a:r>
              <a:rPr lang="en-US" sz="6400" dirty="0"/>
              <a:t>✔️ Approval is based on </a:t>
            </a:r>
            <a:r>
              <a:rPr lang="en-US" sz="6400" b="1" dirty="0"/>
              <a:t>predefined criteria</a:t>
            </a:r>
            <a:r>
              <a:rPr lang="en-US" sz="6400" dirty="0"/>
              <a:t> such as budget availability, necessity, and market price analysis.</a:t>
            </a:r>
            <a:br>
              <a:rPr lang="en-US" sz="6400" dirty="0"/>
            </a:br>
            <a:r>
              <a:rPr lang="en-US" sz="6400" dirty="0"/>
              <a:t>✔️ Approvals are </a:t>
            </a:r>
            <a:r>
              <a:rPr lang="en-US" sz="6400" b="1" dirty="0"/>
              <a:t>logged in an audit trail</a:t>
            </a:r>
            <a:r>
              <a:rPr lang="en-US" sz="6400" dirty="0"/>
              <a:t>, ensuring accountability and transparency.</a:t>
            </a:r>
          </a:p>
          <a:p>
            <a:pPr marL="914400" lvl="2" indent="0">
              <a:buNone/>
            </a:pPr>
            <a:endParaRPr lang="en-US" sz="6400" dirty="0"/>
          </a:p>
          <a:p>
            <a:pPr lvl="2">
              <a:buFont typeface="Wingdings" panose="05000000000000000000" pitchFamily="2" charset="2"/>
              <a:buChar char="§"/>
            </a:pPr>
            <a:r>
              <a:rPr lang="en-US" sz="6400" dirty="0"/>
              <a:t>❌ </a:t>
            </a:r>
            <a:r>
              <a:rPr lang="en-US" sz="6400" b="1" dirty="0"/>
              <a:t>If Poorly Designed:</a:t>
            </a:r>
            <a:r>
              <a:rPr lang="en-US" sz="6400" dirty="0"/>
              <a:t/>
            </a:r>
            <a:br>
              <a:rPr lang="en-US" sz="6400" dirty="0"/>
            </a:br>
            <a:r>
              <a:rPr lang="en-US" sz="6400" dirty="0"/>
              <a:t>✖️ No </a:t>
            </a:r>
            <a:r>
              <a:rPr lang="en-US" sz="6400" b="1" dirty="0"/>
              <a:t>clear approval criteria</a:t>
            </a:r>
            <a:r>
              <a:rPr lang="en-US" sz="6400" dirty="0"/>
              <a:t>, leading to inconsistent decision-making.</a:t>
            </a:r>
            <a:br>
              <a:rPr lang="en-US" sz="6400" dirty="0"/>
            </a:br>
            <a:r>
              <a:rPr lang="en-US" sz="6400" dirty="0"/>
              <a:t>✖️ The procurement committee </a:t>
            </a:r>
            <a:r>
              <a:rPr lang="en-US" sz="6400" b="1" dirty="0"/>
              <a:t>approves requests without reviewing supporting documents</a:t>
            </a:r>
            <a:r>
              <a:rPr lang="en-US" sz="6400" dirty="0"/>
              <a:t>, increasing the risk of unauthorized spending.</a:t>
            </a:r>
            <a:br>
              <a:rPr lang="en-US" sz="6400" dirty="0"/>
            </a:br>
            <a:r>
              <a:rPr lang="en-US" sz="6400" dirty="0"/>
              <a:t>✖️ Approvals are </a:t>
            </a:r>
            <a:r>
              <a:rPr lang="en-US" sz="6400" b="1" dirty="0"/>
              <a:t>not properly documented</a:t>
            </a:r>
            <a:r>
              <a:rPr lang="en-US" sz="6400" dirty="0"/>
              <a:t>, making it difficult to track accountability.</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26108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79507-E3B0-B0C2-8425-A989EEC52CB4}"/>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6)</a:t>
            </a:r>
          </a:p>
        </p:txBody>
      </p:sp>
      <p:sp>
        <p:nvSpPr>
          <p:cNvPr id="3" name="Content Placeholder 2">
            <a:extLst>
              <a:ext uri="{FF2B5EF4-FFF2-40B4-BE49-F238E27FC236}">
                <a16:creationId xmlns:a16="http://schemas.microsoft.com/office/drawing/2014/main" xmlns="" id="{E6496A76-CC71-F3A4-2472-EB46DD8EE3D0}"/>
              </a:ext>
            </a:extLst>
          </p:cNvPr>
          <p:cNvSpPr>
            <a:spLocks noGrp="1"/>
          </p:cNvSpPr>
          <p:nvPr>
            <p:ph idx="1"/>
          </p:nvPr>
        </p:nvSpPr>
        <p:spPr/>
        <p:txBody>
          <a:bodyPr/>
          <a:lstStyle/>
          <a:p>
            <a:r>
              <a:rPr lang="en-US" b="1" dirty="0"/>
              <a:t>Step 6: </a:t>
            </a:r>
            <a:r>
              <a:rPr lang="en-US" b="1" i="0" dirty="0">
                <a:solidFill>
                  <a:srgbClr val="000000"/>
                </a:solidFill>
                <a:effectLst/>
                <a:latin typeface="LiberationSans_39_4"/>
              </a:rPr>
              <a:t>Create a </a:t>
            </a:r>
            <a:r>
              <a:rPr lang="en-US" b="1" i="0" dirty="0">
                <a:solidFill>
                  <a:schemeClr val="accent1"/>
                </a:solidFill>
                <a:effectLst/>
                <a:latin typeface="LiberationSans_39_4"/>
              </a:rPr>
              <a:t>test</a:t>
            </a:r>
            <a:r>
              <a:rPr lang="en-US" b="1" i="0" dirty="0">
                <a:solidFill>
                  <a:srgbClr val="000000"/>
                </a:solidFill>
                <a:effectLst/>
                <a:latin typeface="LiberationSans_39_4"/>
              </a:rPr>
              <a:t> </a:t>
            </a:r>
            <a:r>
              <a:rPr lang="en-US" b="1" i="0" dirty="0">
                <a:solidFill>
                  <a:schemeClr val="accent1"/>
                </a:solidFill>
                <a:effectLst/>
                <a:latin typeface="LiberationSans-Bold_2__2"/>
              </a:rPr>
              <a:t>plan</a:t>
            </a:r>
            <a:r>
              <a:rPr lang="en-US" b="1" i="0" dirty="0">
                <a:solidFill>
                  <a:srgbClr val="000000"/>
                </a:solidFill>
                <a:effectLst/>
                <a:latin typeface="LiberationSans_39_4"/>
              </a:rPr>
              <a:t>. </a:t>
            </a:r>
          </a:p>
          <a:p>
            <a:pPr lvl="1">
              <a:buFont typeface="Wingdings" panose="05000000000000000000" pitchFamily="2" charset="2"/>
              <a:buChar char="§"/>
            </a:pPr>
            <a:r>
              <a:rPr lang="en-US" dirty="0">
                <a:latin typeface="Times New Roman"/>
                <a:cs typeface="Times New Roman"/>
              </a:rPr>
              <a:t>Creating</a:t>
            </a:r>
            <a:r>
              <a:rPr lang="en-US" spc="-45" dirty="0">
                <a:latin typeface="Times New Roman"/>
                <a:cs typeface="Times New Roman"/>
              </a:rPr>
              <a:t> </a:t>
            </a:r>
            <a:r>
              <a:rPr lang="en-US" dirty="0">
                <a:latin typeface="Times New Roman"/>
                <a:cs typeface="Times New Roman"/>
              </a:rPr>
              <a:t>a</a:t>
            </a:r>
            <a:r>
              <a:rPr lang="en-US" spc="-45" dirty="0">
                <a:latin typeface="Times New Roman"/>
                <a:cs typeface="Times New Roman"/>
              </a:rPr>
              <a:t> </a:t>
            </a:r>
            <a:r>
              <a:rPr lang="en-US" dirty="0">
                <a:latin typeface="Times New Roman"/>
                <a:cs typeface="Times New Roman"/>
              </a:rPr>
              <a:t>test</a:t>
            </a:r>
            <a:r>
              <a:rPr lang="en-US" spc="-50" dirty="0">
                <a:latin typeface="Times New Roman"/>
                <a:cs typeface="Times New Roman"/>
              </a:rPr>
              <a:t> </a:t>
            </a:r>
            <a:r>
              <a:rPr lang="en-US" dirty="0">
                <a:latin typeface="Times New Roman"/>
                <a:cs typeface="Times New Roman"/>
              </a:rPr>
              <a:t>plan</a:t>
            </a:r>
            <a:r>
              <a:rPr lang="en-US" spc="-45" dirty="0">
                <a:latin typeface="Times New Roman"/>
                <a:cs typeface="Times New Roman"/>
              </a:rPr>
              <a:t> </a:t>
            </a:r>
            <a:r>
              <a:rPr lang="en-US" dirty="0">
                <a:latin typeface="Times New Roman"/>
                <a:cs typeface="Times New Roman"/>
              </a:rPr>
              <a:t>involves</a:t>
            </a:r>
            <a:r>
              <a:rPr lang="en-US" spc="-40" dirty="0">
                <a:latin typeface="Times New Roman"/>
                <a:cs typeface="Times New Roman"/>
              </a:rPr>
              <a:t> </a:t>
            </a:r>
            <a:r>
              <a:rPr lang="en-US" spc="-10" dirty="0">
                <a:latin typeface="Times New Roman"/>
                <a:cs typeface="Times New Roman"/>
              </a:rPr>
              <a:t>determining</a:t>
            </a:r>
            <a:r>
              <a:rPr lang="en-US" spc="-45" dirty="0">
                <a:latin typeface="Times New Roman"/>
                <a:cs typeface="Times New Roman"/>
              </a:rPr>
              <a:t> </a:t>
            </a:r>
            <a:r>
              <a:rPr lang="en-US" dirty="0">
                <a:latin typeface="Times New Roman"/>
                <a:cs typeface="Times New Roman"/>
              </a:rPr>
              <a:t>the</a:t>
            </a:r>
            <a:r>
              <a:rPr lang="en-US" spc="-45" dirty="0">
                <a:latin typeface="Times New Roman"/>
                <a:cs typeface="Times New Roman"/>
              </a:rPr>
              <a:t> </a:t>
            </a:r>
            <a:r>
              <a:rPr lang="en-US" dirty="0">
                <a:latin typeface="Times New Roman"/>
                <a:cs typeface="Times New Roman"/>
              </a:rPr>
              <a:t>nature,</a:t>
            </a:r>
            <a:r>
              <a:rPr lang="en-US" spc="-45" dirty="0">
                <a:latin typeface="Times New Roman"/>
                <a:cs typeface="Times New Roman"/>
              </a:rPr>
              <a:t> </a:t>
            </a:r>
            <a:r>
              <a:rPr lang="en-US" dirty="0">
                <a:latin typeface="Times New Roman"/>
                <a:cs typeface="Times New Roman"/>
              </a:rPr>
              <a:t>timing,</a:t>
            </a:r>
            <a:r>
              <a:rPr lang="en-US" spc="-50" dirty="0">
                <a:latin typeface="Times New Roman"/>
                <a:cs typeface="Times New Roman"/>
              </a:rPr>
              <a:t> </a:t>
            </a:r>
            <a:r>
              <a:rPr lang="en-US" dirty="0">
                <a:latin typeface="Times New Roman"/>
                <a:cs typeface="Times New Roman"/>
              </a:rPr>
              <a:t>and</a:t>
            </a:r>
            <a:r>
              <a:rPr lang="en-US" spc="-45" dirty="0">
                <a:latin typeface="Times New Roman"/>
                <a:cs typeface="Times New Roman"/>
              </a:rPr>
              <a:t> </a:t>
            </a:r>
            <a:r>
              <a:rPr lang="en-US" dirty="0">
                <a:latin typeface="Times New Roman"/>
                <a:cs typeface="Times New Roman"/>
              </a:rPr>
              <a:t>extent</a:t>
            </a:r>
            <a:r>
              <a:rPr lang="en-US" spc="-50" dirty="0">
                <a:latin typeface="Times New Roman"/>
                <a:cs typeface="Times New Roman"/>
              </a:rPr>
              <a:t> </a:t>
            </a:r>
            <a:r>
              <a:rPr lang="en-US" dirty="0">
                <a:latin typeface="Times New Roman"/>
                <a:cs typeface="Times New Roman"/>
              </a:rPr>
              <a:t>of</a:t>
            </a:r>
            <a:r>
              <a:rPr lang="en-US" spc="-55" dirty="0">
                <a:latin typeface="Times New Roman"/>
                <a:cs typeface="Times New Roman"/>
              </a:rPr>
              <a:t> </a:t>
            </a:r>
            <a:r>
              <a:rPr lang="en-US" dirty="0">
                <a:latin typeface="Times New Roman"/>
                <a:cs typeface="Times New Roman"/>
              </a:rPr>
              <a:t>the</a:t>
            </a:r>
            <a:r>
              <a:rPr lang="en-US" spc="-50" dirty="0">
                <a:latin typeface="Times New Roman"/>
                <a:cs typeface="Times New Roman"/>
              </a:rPr>
              <a:t> </a:t>
            </a:r>
            <a:r>
              <a:rPr lang="en-US" spc="-10" dirty="0">
                <a:latin typeface="Times New Roman"/>
                <a:cs typeface="Times New Roman"/>
              </a:rPr>
              <a:t>procedures</a:t>
            </a:r>
            <a:r>
              <a:rPr lang="en-US" spc="-45" dirty="0">
                <a:latin typeface="Times New Roman"/>
                <a:cs typeface="Times New Roman"/>
              </a:rPr>
              <a:t> </a:t>
            </a:r>
            <a:r>
              <a:rPr lang="en-US" spc="-10" dirty="0">
                <a:latin typeface="Times New Roman"/>
                <a:cs typeface="Times New Roman"/>
              </a:rPr>
              <a:t>needed </a:t>
            </a:r>
            <a:r>
              <a:rPr lang="en-US" dirty="0">
                <a:latin typeface="Times New Roman"/>
                <a:cs typeface="Times New Roman"/>
              </a:rPr>
              <a:t>to</a:t>
            </a:r>
            <a:r>
              <a:rPr lang="en-US" spc="-50" dirty="0">
                <a:latin typeface="Times New Roman"/>
                <a:cs typeface="Times New Roman"/>
              </a:rPr>
              <a:t> </a:t>
            </a:r>
            <a:r>
              <a:rPr lang="en-US" dirty="0">
                <a:latin typeface="Times New Roman"/>
                <a:cs typeface="Times New Roman"/>
              </a:rPr>
              <a:t>gather</a:t>
            </a:r>
            <a:r>
              <a:rPr lang="en-US" spc="-60" dirty="0">
                <a:latin typeface="Times New Roman"/>
                <a:cs typeface="Times New Roman"/>
              </a:rPr>
              <a:t> </a:t>
            </a:r>
            <a:r>
              <a:rPr lang="en-US" dirty="0">
                <a:latin typeface="Times New Roman"/>
                <a:cs typeface="Times New Roman"/>
              </a:rPr>
              <a:t>the</a:t>
            </a:r>
            <a:r>
              <a:rPr lang="en-US" spc="-50" dirty="0">
                <a:latin typeface="Times New Roman"/>
                <a:cs typeface="Times New Roman"/>
              </a:rPr>
              <a:t> </a:t>
            </a:r>
            <a:r>
              <a:rPr lang="en-US" dirty="0">
                <a:latin typeface="Times New Roman"/>
                <a:cs typeface="Times New Roman"/>
              </a:rPr>
              <a:t>required</a:t>
            </a:r>
            <a:r>
              <a:rPr lang="en-US" spc="-50" dirty="0">
                <a:latin typeface="Times New Roman"/>
                <a:cs typeface="Times New Roman"/>
              </a:rPr>
              <a:t> </a:t>
            </a:r>
            <a:r>
              <a:rPr lang="en-US" dirty="0">
                <a:latin typeface="Times New Roman"/>
                <a:cs typeface="Times New Roman"/>
              </a:rPr>
              <a:t>audit</a:t>
            </a:r>
            <a:r>
              <a:rPr lang="en-US" spc="-55" dirty="0">
                <a:latin typeface="Times New Roman"/>
                <a:cs typeface="Times New Roman"/>
              </a:rPr>
              <a:t> </a:t>
            </a:r>
            <a:r>
              <a:rPr lang="en-US" spc="-10" dirty="0">
                <a:latin typeface="Times New Roman"/>
                <a:cs typeface="Times New Roman"/>
              </a:rPr>
              <a:t>evidence.</a:t>
            </a:r>
            <a:r>
              <a:rPr lang="en-US" spc="-75" dirty="0">
                <a:latin typeface="Times New Roman"/>
                <a:cs typeface="Times New Roman"/>
              </a:rPr>
              <a:t> </a:t>
            </a:r>
          </a:p>
          <a:p>
            <a:pPr lvl="1">
              <a:buFont typeface="Wingdings" panose="05000000000000000000" pitchFamily="2" charset="2"/>
              <a:buChar char="§"/>
            </a:pPr>
            <a:r>
              <a:rPr lang="en-US" spc="-25" dirty="0">
                <a:latin typeface="Times New Roman"/>
                <a:cs typeface="Times New Roman"/>
              </a:rPr>
              <a:t>Test</a:t>
            </a:r>
            <a:r>
              <a:rPr lang="en-US" spc="-55" dirty="0">
                <a:latin typeface="Times New Roman"/>
                <a:cs typeface="Times New Roman"/>
              </a:rPr>
              <a:t> </a:t>
            </a:r>
            <a:r>
              <a:rPr lang="en-US" dirty="0">
                <a:latin typeface="Times New Roman"/>
                <a:cs typeface="Times New Roman"/>
              </a:rPr>
              <a:t>plans</a:t>
            </a:r>
            <a:r>
              <a:rPr lang="en-US" spc="-50" dirty="0">
                <a:latin typeface="Times New Roman"/>
                <a:cs typeface="Times New Roman"/>
              </a:rPr>
              <a:t> </a:t>
            </a:r>
            <a:r>
              <a:rPr lang="en-US" dirty="0">
                <a:latin typeface="Times New Roman"/>
                <a:cs typeface="Times New Roman"/>
              </a:rPr>
              <a:t>may</a:t>
            </a:r>
            <a:r>
              <a:rPr lang="en-US" spc="-50" dirty="0">
                <a:latin typeface="Times New Roman"/>
                <a:cs typeface="Times New Roman"/>
              </a:rPr>
              <a:t> </a:t>
            </a:r>
            <a:r>
              <a:rPr lang="en-US" dirty="0">
                <a:latin typeface="Times New Roman"/>
                <a:cs typeface="Times New Roman"/>
              </a:rPr>
              <a:t>include</a:t>
            </a:r>
            <a:r>
              <a:rPr lang="en-US" spc="-55" dirty="0">
                <a:latin typeface="Times New Roman"/>
                <a:cs typeface="Times New Roman"/>
              </a:rPr>
              <a:t> </a:t>
            </a:r>
            <a:r>
              <a:rPr lang="en-US" dirty="0">
                <a:latin typeface="Times New Roman"/>
                <a:cs typeface="Times New Roman"/>
              </a:rPr>
              <a:t>direct</a:t>
            </a:r>
            <a:r>
              <a:rPr lang="en-US" spc="-55" dirty="0">
                <a:latin typeface="Times New Roman"/>
                <a:cs typeface="Times New Roman"/>
              </a:rPr>
              <a:t> </a:t>
            </a:r>
            <a:r>
              <a:rPr lang="en-US" dirty="0">
                <a:latin typeface="Times New Roman"/>
                <a:cs typeface="Times New Roman"/>
              </a:rPr>
              <a:t>tests</a:t>
            </a:r>
            <a:r>
              <a:rPr lang="en-US" spc="-50" dirty="0">
                <a:latin typeface="Times New Roman"/>
                <a:cs typeface="Times New Roman"/>
              </a:rPr>
              <a:t> </a:t>
            </a:r>
            <a:r>
              <a:rPr lang="en-US" dirty="0">
                <a:latin typeface="Times New Roman"/>
                <a:cs typeface="Times New Roman"/>
              </a:rPr>
              <a:t>of</a:t>
            </a:r>
            <a:r>
              <a:rPr lang="en-US" spc="-50" dirty="0">
                <a:latin typeface="Times New Roman"/>
                <a:cs typeface="Times New Roman"/>
              </a:rPr>
              <a:t> </a:t>
            </a:r>
            <a:r>
              <a:rPr lang="en-US" dirty="0">
                <a:latin typeface="Times New Roman"/>
                <a:cs typeface="Times New Roman"/>
              </a:rPr>
              <a:t>controls,</a:t>
            </a:r>
            <a:r>
              <a:rPr lang="en-US" spc="-55" dirty="0">
                <a:latin typeface="Times New Roman"/>
                <a:cs typeface="Times New Roman"/>
              </a:rPr>
              <a:t> </a:t>
            </a:r>
            <a:r>
              <a:rPr lang="en-US" dirty="0">
                <a:latin typeface="Times New Roman"/>
                <a:cs typeface="Times New Roman"/>
              </a:rPr>
              <a:t>tests</a:t>
            </a:r>
            <a:r>
              <a:rPr lang="en-US" spc="-50" dirty="0">
                <a:latin typeface="Times New Roman"/>
                <a:cs typeface="Times New Roman"/>
              </a:rPr>
              <a:t> </a:t>
            </a:r>
            <a:r>
              <a:rPr lang="en-US" spc="-25" dirty="0">
                <a:latin typeface="Times New Roman"/>
                <a:cs typeface="Times New Roman"/>
              </a:rPr>
              <a:t>of </a:t>
            </a:r>
            <a:r>
              <a:rPr lang="en-US" spc="-10" dirty="0">
                <a:latin typeface="Times New Roman"/>
                <a:cs typeface="Times New Roman"/>
              </a:rPr>
              <a:t>performance</a:t>
            </a:r>
            <a:r>
              <a:rPr lang="en-US" spc="-55" dirty="0">
                <a:latin typeface="Times New Roman"/>
                <a:cs typeface="Times New Roman"/>
              </a:rPr>
              <a:t> </a:t>
            </a:r>
            <a:r>
              <a:rPr lang="en-US" dirty="0">
                <a:latin typeface="Times New Roman"/>
                <a:cs typeface="Times New Roman"/>
              </a:rPr>
              <a:t>that</a:t>
            </a:r>
            <a:r>
              <a:rPr lang="en-US" spc="-55" dirty="0">
                <a:latin typeface="Times New Roman"/>
                <a:cs typeface="Times New Roman"/>
              </a:rPr>
              <a:t> </a:t>
            </a:r>
            <a:r>
              <a:rPr lang="en-US" dirty="0">
                <a:latin typeface="Times New Roman"/>
                <a:cs typeface="Times New Roman"/>
              </a:rPr>
              <a:t>provide</a:t>
            </a:r>
            <a:r>
              <a:rPr lang="en-US" spc="-55" dirty="0">
                <a:latin typeface="Times New Roman"/>
                <a:cs typeface="Times New Roman"/>
              </a:rPr>
              <a:t> </a:t>
            </a:r>
            <a:r>
              <a:rPr lang="en-US" dirty="0">
                <a:latin typeface="Times New Roman"/>
                <a:cs typeface="Times New Roman"/>
              </a:rPr>
              <a:t>indirect</a:t>
            </a:r>
            <a:r>
              <a:rPr lang="en-US" spc="-55" dirty="0">
                <a:latin typeface="Times New Roman"/>
                <a:cs typeface="Times New Roman"/>
              </a:rPr>
              <a:t> </a:t>
            </a:r>
            <a:r>
              <a:rPr lang="en-US" spc="-10" dirty="0">
                <a:latin typeface="Times New Roman"/>
                <a:cs typeface="Times New Roman"/>
              </a:rPr>
              <a:t>evidence</a:t>
            </a:r>
            <a:r>
              <a:rPr lang="en-US" spc="-65" dirty="0">
                <a:latin typeface="Times New Roman"/>
                <a:cs typeface="Times New Roman"/>
              </a:rPr>
              <a:t> </a:t>
            </a:r>
            <a:r>
              <a:rPr lang="en-US" dirty="0">
                <a:latin typeface="Times New Roman"/>
                <a:cs typeface="Times New Roman"/>
              </a:rPr>
              <a:t>regarding</a:t>
            </a:r>
            <a:r>
              <a:rPr lang="en-US" spc="-50" dirty="0">
                <a:latin typeface="Times New Roman"/>
                <a:cs typeface="Times New Roman"/>
              </a:rPr>
              <a:t> </a:t>
            </a:r>
            <a:r>
              <a:rPr lang="en-US" dirty="0">
                <a:latin typeface="Times New Roman"/>
                <a:cs typeface="Times New Roman"/>
              </a:rPr>
              <a:t>the</a:t>
            </a:r>
            <a:r>
              <a:rPr lang="en-US" spc="-65" dirty="0">
                <a:latin typeface="Times New Roman"/>
                <a:cs typeface="Times New Roman"/>
              </a:rPr>
              <a:t> </a:t>
            </a:r>
            <a:r>
              <a:rPr lang="en-US" dirty="0">
                <a:latin typeface="Times New Roman"/>
                <a:cs typeface="Times New Roman"/>
              </a:rPr>
              <a:t>operating</a:t>
            </a:r>
            <a:r>
              <a:rPr lang="en-US" spc="-45" dirty="0">
                <a:latin typeface="Times New Roman"/>
                <a:cs typeface="Times New Roman"/>
              </a:rPr>
              <a:t> </a:t>
            </a:r>
            <a:r>
              <a:rPr lang="en-US" spc="-10" dirty="0">
                <a:latin typeface="Times New Roman"/>
                <a:cs typeface="Times New Roman"/>
              </a:rPr>
              <a:t>effectiveness</a:t>
            </a:r>
            <a:r>
              <a:rPr lang="en-US" spc="-55" dirty="0">
                <a:latin typeface="Times New Roman"/>
                <a:cs typeface="Times New Roman"/>
              </a:rPr>
              <a:t> </a:t>
            </a:r>
            <a:r>
              <a:rPr lang="en-US" dirty="0">
                <a:latin typeface="Times New Roman"/>
                <a:cs typeface="Times New Roman"/>
              </a:rPr>
              <a:t>of</a:t>
            </a:r>
            <a:r>
              <a:rPr lang="en-US" spc="-55" dirty="0">
                <a:latin typeface="Times New Roman"/>
                <a:cs typeface="Times New Roman"/>
              </a:rPr>
              <a:t> </a:t>
            </a:r>
            <a:r>
              <a:rPr lang="en-US" dirty="0">
                <a:latin typeface="Times New Roman"/>
                <a:cs typeface="Times New Roman"/>
              </a:rPr>
              <a:t>controls,</a:t>
            </a:r>
            <a:r>
              <a:rPr lang="en-US" spc="-55" dirty="0">
                <a:latin typeface="Times New Roman"/>
                <a:cs typeface="Times New Roman"/>
              </a:rPr>
              <a:t> </a:t>
            </a:r>
            <a:r>
              <a:rPr lang="en-US" spc="-25" dirty="0">
                <a:latin typeface="Times New Roman"/>
                <a:cs typeface="Times New Roman"/>
              </a:rPr>
              <a:t>or </a:t>
            </a:r>
            <a:r>
              <a:rPr lang="en-US" spc="-10" dirty="0">
                <a:latin typeface="Times New Roman"/>
                <a:cs typeface="Times New Roman"/>
              </a:rPr>
              <a:t>both.</a:t>
            </a:r>
            <a:r>
              <a:rPr lang="en-US" spc="-100" dirty="0">
                <a:latin typeface="Times New Roman"/>
                <a:cs typeface="Times New Roman"/>
              </a:rPr>
              <a:t> </a:t>
            </a:r>
          </a:p>
          <a:p>
            <a:pPr lvl="1">
              <a:buFont typeface="Wingdings" panose="05000000000000000000" pitchFamily="2" charset="2"/>
              <a:buChar char="§"/>
            </a:pPr>
            <a:r>
              <a:rPr lang="en-US" dirty="0">
                <a:latin typeface="Times New Roman"/>
                <a:cs typeface="Times New Roman"/>
              </a:rPr>
              <a:t>A</a:t>
            </a:r>
            <a:r>
              <a:rPr lang="en-US" spc="-100" dirty="0">
                <a:latin typeface="Times New Roman"/>
                <a:cs typeface="Times New Roman"/>
              </a:rPr>
              <a:t> </a:t>
            </a:r>
            <a:r>
              <a:rPr lang="en-US" dirty="0">
                <a:latin typeface="Times New Roman"/>
                <a:cs typeface="Times New Roman"/>
              </a:rPr>
              <a:t>plan</a:t>
            </a:r>
            <a:r>
              <a:rPr lang="en-US" spc="-100" dirty="0">
                <a:latin typeface="Times New Roman"/>
                <a:cs typeface="Times New Roman"/>
              </a:rPr>
              <a:t> </a:t>
            </a:r>
            <a:r>
              <a:rPr lang="en-US" dirty="0">
                <a:latin typeface="Times New Roman"/>
                <a:cs typeface="Times New Roman"/>
              </a:rPr>
              <a:t>for</a:t>
            </a:r>
            <a:r>
              <a:rPr lang="en-US" spc="-55" dirty="0">
                <a:latin typeface="Times New Roman"/>
                <a:cs typeface="Times New Roman"/>
              </a:rPr>
              <a:t> </a:t>
            </a:r>
            <a:r>
              <a:rPr lang="en-US" dirty="0">
                <a:latin typeface="Times New Roman"/>
                <a:cs typeface="Times New Roman"/>
              </a:rPr>
              <a:t>testing</a:t>
            </a:r>
            <a:r>
              <a:rPr lang="en-US" spc="-45" dirty="0">
                <a:latin typeface="Times New Roman"/>
                <a:cs typeface="Times New Roman"/>
              </a:rPr>
              <a:t> </a:t>
            </a:r>
            <a:r>
              <a:rPr lang="en-US" dirty="0">
                <a:latin typeface="Times New Roman"/>
                <a:cs typeface="Times New Roman"/>
              </a:rPr>
              <a:t>controls</a:t>
            </a:r>
            <a:r>
              <a:rPr lang="en-US" spc="-50" dirty="0">
                <a:latin typeface="Times New Roman"/>
                <a:cs typeface="Times New Roman"/>
              </a:rPr>
              <a:t> </a:t>
            </a:r>
            <a:r>
              <a:rPr lang="en-US" dirty="0">
                <a:latin typeface="Times New Roman"/>
                <a:cs typeface="Times New Roman"/>
              </a:rPr>
              <a:t>already</a:t>
            </a:r>
            <a:r>
              <a:rPr lang="en-US" spc="-50" dirty="0">
                <a:latin typeface="Times New Roman"/>
                <a:cs typeface="Times New Roman"/>
              </a:rPr>
              <a:t> </a:t>
            </a:r>
            <a:r>
              <a:rPr lang="en-US" dirty="0">
                <a:latin typeface="Times New Roman"/>
                <a:cs typeface="Times New Roman"/>
              </a:rPr>
              <a:t>placed</a:t>
            </a:r>
            <a:r>
              <a:rPr lang="en-US" spc="-45" dirty="0">
                <a:latin typeface="Times New Roman"/>
                <a:cs typeface="Times New Roman"/>
              </a:rPr>
              <a:t> </a:t>
            </a:r>
            <a:r>
              <a:rPr lang="en-US" dirty="0">
                <a:latin typeface="Times New Roman"/>
                <a:cs typeface="Times New Roman"/>
              </a:rPr>
              <a:t>in</a:t>
            </a:r>
            <a:r>
              <a:rPr lang="en-US" spc="-50" dirty="0">
                <a:latin typeface="Times New Roman"/>
                <a:cs typeface="Times New Roman"/>
              </a:rPr>
              <a:t> </a:t>
            </a:r>
            <a:r>
              <a:rPr lang="en-US" dirty="0">
                <a:latin typeface="Times New Roman"/>
                <a:cs typeface="Times New Roman"/>
              </a:rPr>
              <a:t>operation</a:t>
            </a:r>
            <a:r>
              <a:rPr lang="en-US" spc="-45" dirty="0">
                <a:latin typeface="Times New Roman"/>
                <a:cs typeface="Times New Roman"/>
              </a:rPr>
              <a:t> </a:t>
            </a:r>
            <a:r>
              <a:rPr lang="en-US" dirty="0">
                <a:latin typeface="Times New Roman"/>
                <a:cs typeface="Times New Roman"/>
              </a:rPr>
              <a:t>should</a:t>
            </a:r>
            <a:r>
              <a:rPr lang="en-US" spc="-50" dirty="0">
                <a:latin typeface="Times New Roman"/>
                <a:cs typeface="Times New Roman"/>
              </a:rPr>
              <a:t> </a:t>
            </a:r>
            <a:r>
              <a:rPr lang="en-US" dirty="0">
                <a:latin typeface="Times New Roman"/>
                <a:cs typeface="Times New Roman"/>
              </a:rPr>
              <a:t>ensure</a:t>
            </a:r>
            <a:r>
              <a:rPr lang="en-US" spc="-55" dirty="0">
                <a:latin typeface="Times New Roman"/>
                <a:cs typeface="Times New Roman"/>
              </a:rPr>
              <a:t> </a:t>
            </a:r>
            <a:r>
              <a:rPr lang="en-US" dirty="0">
                <a:latin typeface="Times New Roman"/>
                <a:cs typeface="Times New Roman"/>
              </a:rPr>
              <a:t>that</a:t>
            </a:r>
            <a:r>
              <a:rPr lang="en-US" spc="-55" dirty="0">
                <a:latin typeface="Times New Roman"/>
                <a:cs typeface="Times New Roman"/>
              </a:rPr>
              <a:t> </a:t>
            </a:r>
            <a:r>
              <a:rPr lang="en-US" b="1" spc="-10" dirty="0">
                <a:latin typeface="Times New Roman"/>
                <a:cs typeface="Times New Roman"/>
              </a:rPr>
              <a:t>sufficient appropriate</a:t>
            </a:r>
            <a:r>
              <a:rPr lang="en-US" b="1" spc="-65" dirty="0">
                <a:latin typeface="Times New Roman"/>
                <a:cs typeface="Times New Roman"/>
              </a:rPr>
              <a:t> </a:t>
            </a:r>
            <a:r>
              <a:rPr lang="en-US" b="1" dirty="0">
                <a:latin typeface="Times New Roman"/>
                <a:cs typeface="Times New Roman"/>
              </a:rPr>
              <a:t>evidence</a:t>
            </a:r>
            <a:r>
              <a:rPr lang="en-US" b="1" spc="-60" dirty="0">
                <a:latin typeface="Times New Roman"/>
                <a:cs typeface="Times New Roman"/>
              </a:rPr>
              <a:t> </a:t>
            </a:r>
            <a:r>
              <a:rPr lang="en-US" b="1" dirty="0">
                <a:latin typeface="Times New Roman"/>
                <a:cs typeface="Times New Roman"/>
              </a:rPr>
              <a:t>is</a:t>
            </a:r>
            <a:r>
              <a:rPr lang="en-US" b="1" spc="-55" dirty="0">
                <a:latin typeface="Times New Roman"/>
                <a:cs typeface="Times New Roman"/>
              </a:rPr>
              <a:t> </a:t>
            </a:r>
            <a:r>
              <a:rPr lang="en-US" b="1" dirty="0">
                <a:latin typeface="Times New Roman"/>
                <a:cs typeface="Times New Roman"/>
              </a:rPr>
              <a:t>gathered</a:t>
            </a:r>
            <a:r>
              <a:rPr lang="en-US" b="1" spc="-50" dirty="0">
                <a:latin typeface="Times New Roman"/>
                <a:cs typeface="Times New Roman"/>
              </a:rPr>
              <a:t> </a:t>
            </a:r>
            <a:r>
              <a:rPr lang="en-US" b="1" dirty="0">
                <a:latin typeface="Times New Roman"/>
                <a:cs typeface="Times New Roman"/>
              </a:rPr>
              <a:t>and</a:t>
            </a:r>
            <a:r>
              <a:rPr lang="en-US" b="1" spc="-55" dirty="0">
                <a:latin typeface="Times New Roman"/>
                <a:cs typeface="Times New Roman"/>
              </a:rPr>
              <a:t> </a:t>
            </a:r>
            <a:r>
              <a:rPr lang="en-US" b="1" dirty="0">
                <a:latin typeface="Times New Roman"/>
                <a:cs typeface="Times New Roman"/>
              </a:rPr>
              <a:t>evaluated</a:t>
            </a:r>
            <a:r>
              <a:rPr lang="en-US" b="1" spc="-50" dirty="0">
                <a:latin typeface="Times New Roman"/>
                <a:cs typeface="Times New Roman"/>
              </a:rPr>
              <a:t> </a:t>
            </a:r>
            <a:r>
              <a:rPr lang="en-US" dirty="0">
                <a:latin typeface="Times New Roman"/>
                <a:cs typeface="Times New Roman"/>
              </a:rPr>
              <a:t>to</a:t>
            </a:r>
            <a:r>
              <a:rPr lang="en-US" spc="-45" dirty="0">
                <a:latin typeface="Times New Roman"/>
                <a:cs typeface="Times New Roman"/>
              </a:rPr>
              <a:t> </a:t>
            </a:r>
            <a:r>
              <a:rPr lang="en-US" spc="-10" dirty="0">
                <a:latin typeface="Times New Roman"/>
                <a:cs typeface="Times New Roman"/>
              </a:rPr>
              <a:t>determine</a:t>
            </a:r>
            <a:r>
              <a:rPr lang="en-US" spc="-60" dirty="0">
                <a:latin typeface="Times New Roman"/>
                <a:cs typeface="Times New Roman"/>
              </a:rPr>
              <a:t> </a:t>
            </a:r>
            <a:r>
              <a:rPr lang="en-US" dirty="0">
                <a:latin typeface="Times New Roman"/>
                <a:cs typeface="Times New Roman"/>
              </a:rPr>
              <a:t>whether</a:t>
            </a:r>
            <a:r>
              <a:rPr lang="en-US" spc="-55" dirty="0">
                <a:latin typeface="Times New Roman"/>
                <a:cs typeface="Times New Roman"/>
              </a:rPr>
              <a:t> </a:t>
            </a:r>
            <a:r>
              <a:rPr lang="en-US" dirty="0">
                <a:latin typeface="Times New Roman"/>
                <a:cs typeface="Times New Roman"/>
              </a:rPr>
              <a:t>adequately</a:t>
            </a:r>
            <a:r>
              <a:rPr lang="en-US" spc="-50" dirty="0">
                <a:latin typeface="Times New Roman"/>
                <a:cs typeface="Times New Roman"/>
              </a:rPr>
              <a:t> </a:t>
            </a:r>
            <a:r>
              <a:rPr lang="en-US" spc="-10" dirty="0">
                <a:latin typeface="Times New Roman"/>
                <a:cs typeface="Times New Roman"/>
              </a:rPr>
              <a:t>designed </a:t>
            </a:r>
            <a:r>
              <a:rPr lang="en-US" dirty="0">
                <a:latin typeface="Times New Roman"/>
                <a:cs typeface="Times New Roman"/>
              </a:rPr>
              <a:t>controls</a:t>
            </a:r>
            <a:r>
              <a:rPr lang="en-US" spc="-70" dirty="0">
                <a:latin typeface="Times New Roman"/>
                <a:cs typeface="Times New Roman"/>
              </a:rPr>
              <a:t> </a:t>
            </a:r>
            <a:r>
              <a:rPr lang="en-US" dirty="0">
                <a:latin typeface="Times New Roman"/>
                <a:cs typeface="Times New Roman"/>
              </a:rPr>
              <a:t>are</a:t>
            </a:r>
            <a:r>
              <a:rPr lang="en-US" spc="-65" dirty="0">
                <a:latin typeface="Times New Roman"/>
                <a:cs typeface="Times New Roman"/>
              </a:rPr>
              <a:t> </a:t>
            </a:r>
            <a:r>
              <a:rPr lang="en-US" dirty="0">
                <a:latin typeface="Times New Roman"/>
                <a:cs typeface="Times New Roman"/>
              </a:rPr>
              <a:t>operating</a:t>
            </a:r>
            <a:r>
              <a:rPr lang="en-US" spc="-70" dirty="0">
                <a:latin typeface="Times New Roman"/>
                <a:cs typeface="Times New Roman"/>
              </a:rPr>
              <a:t> </a:t>
            </a:r>
            <a:r>
              <a:rPr lang="en-US" spc="-10" dirty="0">
                <a:latin typeface="Times New Roman"/>
                <a:cs typeface="Times New Roman"/>
              </a:rPr>
              <a:t>effectively.</a:t>
            </a:r>
            <a:endParaRPr lang="en-US" dirty="0">
              <a:latin typeface="Times New Roman"/>
              <a:cs typeface="Times New Roman"/>
            </a:endParaRPr>
          </a:p>
        </p:txBody>
      </p:sp>
    </p:spTree>
    <p:extLst>
      <p:ext uri="{BB962C8B-B14F-4D97-AF65-F5344CB8AC3E}">
        <p14:creationId xmlns:p14="http://schemas.microsoft.com/office/powerpoint/2010/main" val="217372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845079-18BD-65D1-66EA-EBAF61CB9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767D216-5D7C-C15E-EDE7-EA609CC119B8}"/>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7)</a:t>
            </a:r>
          </a:p>
        </p:txBody>
      </p:sp>
      <p:sp>
        <p:nvSpPr>
          <p:cNvPr id="3" name="Content Placeholder 2">
            <a:extLst>
              <a:ext uri="{FF2B5EF4-FFF2-40B4-BE49-F238E27FC236}">
                <a16:creationId xmlns:a16="http://schemas.microsoft.com/office/drawing/2014/main" xmlns="" id="{7487758A-9930-A4C4-8849-05C84E1092B2}"/>
              </a:ext>
            </a:extLst>
          </p:cNvPr>
          <p:cNvSpPr>
            <a:spLocks noGrp="1"/>
          </p:cNvSpPr>
          <p:nvPr>
            <p:ph idx="1"/>
          </p:nvPr>
        </p:nvSpPr>
        <p:spPr/>
        <p:txBody>
          <a:bodyPr>
            <a:normAutofit/>
          </a:bodyPr>
          <a:lstStyle/>
          <a:p>
            <a:r>
              <a:rPr lang="en-US" b="1" dirty="0"/>
              <a:t>Step 7: </a:t>
            </a:r>
            <a:r>
              <a:rPr lang="en-US" b="1" i="0" dirty="0">
                <a:solidFill>
                  <a:srgbClr val="000000"/>
                </a:solidFill>
                <a:effectLst/>
                <a:latin typeface="LiberationSans_39_4"/>
              </a:rPr>
              <a:t>Develop a </a:t>
            </a:r>
            <a:r>
              <a:rPr lang="en-US" b="1" i="0" dirty="0">
                <a:solidFill>
                  <a:schemeClr val="accent1"/>
                </a:solidFill>
                <a:effectLst/>
                <a:latin typeface="LiberationSans_39_4"/>
              </a:rPr>
              <a:t>work program</a:t>
            </a:r>
            <a:r>
              <a:rPr lang="en-US" b="1" i="0" dirty="0">
                <a:solidFill>
                  <a:srgbClr val="000000"/>
                </a:solidFill>
                <a:effectLst/>
                <a:latin typeface="LiberationSans_39_4"/>
              </a:rPr>
              <a:t>. </a:t>
            </a:r>
          </a:p>
          <a:p>
            <a:pPr lvl="1">
              <a:buFont typeface="Wingdings" panose="05000000000000000000" pitchFamily="2" charset="2"/>
              <a:buChar char="§"/>
            </a:pPr>
            <a:r>
              <a:rPr lang="en-US" dirty="0">
                <a:latin typeface="Times New Roman"/>
                <a:cs typeface="Times New Roman"/>
              </a:rPr>
              <a:t>The work program is an extremely important planning device. </a:t>
            </a:r>
          </a:p>
          <a:p>
            <a:pPr lvl="1">
              <a:buFont typeface="Wingdings" panose="05000000000000000000" pitchFamily="2" charset="2"/>
              <a:buChar char="§"/>
            </a:pPr>
            <a:r>
              <a:rPr lang="en-US" dirty="0">
                <a:latin typeface="Times New Roman"/>
                <a:cs typeface="Times New Roman"/>
              </a:rPr>
              <a:t>A structured plan outlining the audit procedures required to meet the engagement objectives. </a:t>
            </a:r>
          </a:p>
          <a:p>
            <a:pPr lvl="1">
              <a:buFont typeface="Wingdings" panose="05000000000000000000" pitchFamily="2" charset="2"/>
              <a:buChar char="§"/>
            </a:pPr>
            <a:r>
              <a:rPr lang="en-US" dirty="0">
                <a:latin typeface="Times New Roman"/>
                <a:cs typeface="Times New Roman"/>
              </a:rPr>
              <a:t>Helps internal auditors to track their progress and sign off completed tasks. </a:t>
            </a:r>
          </a:p>
          <a:p>
            <a:pPr lvl="1">
              <a:buFont typeface="Wingdings" panose="05000000000000000000" pitchFamily="2" charset="2"/>
              <a:buChar char="§"/>
            </a:pPr>
            <a:r>
              <a:rPr lang="en-US" dirty="0">
                <a:latin typeface="Times New Roman"/>
                <a:cs typeface="Times New Roman"/>
              </a:rPr>
              <a:t>Enables engagement team supervisors to review the work that has been finished, monitor the work that remains to be done, and review results.</a:t>
            </a:r>
          </a:p>
          <a:p>
            <a:pPr lvl="1">
              <a:buFont typeface="Wingdings" panose="05000000000000000000" pitchFamily="2" charset="2"/>
              <a:buChar char="§"/>
            </a:pPr>
            <a:r>
              <a:rPr lang="en-US" dirty="0"/>
              <a:t>Serves as a documented record of </a:t>
            </a:r>
            <a:r>
              <a:rPr lang="en-US" dirty="0">
                <a:latin typeface="Times New Roman"/>
                <a:cs typeface="Times New Roman"/>
              </a:rPr>
              <a:t>the work completed and documents who completed the work and when it was completed.</a:t>
            </a:r>
          </a:p>
          <a:p>
            <a:endParaRPr lang="en-US" dirty="0"/>
          </a:p>
        </p:txBody>
      </p:sp>
    </p:spTree>
    <p:extLst>
      <p:ext uri="{BB962C8B-B14F-4D97-AF65-F5344CB8AC3E}">
        <p14:creationId xmlns:p14="http://schemas.microsoft.com/office/powerpoint/2010/main" val="108967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BE70A5-1FEB-26C1-8685-31D1C3E7B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3545631-CA4C-C94D-8701-E4E721568C7F}"/>
              </a:ext>
            </a:extLst>
          </p:cNvPr>
          <p:cNvSpPr>
            <a:spLocks noGrp="1"/>
          </p:cNvSpPr>
          <p:nvPr>
            <p:ph type="title"/>
          </p:nvPr>
        </p:nvSpPr>
        <p:spPr>
          <a:xfrm>
            <a:off x="228600" y="63062"/>
            <a:ext cx="10515600" cy="1325563"/>
          </a:xfrm>
        </p:spPr>
        <p:txBody>
          <a:bodyPr/>
          <a:lstStyle/>
          <a:p>
            <a:r>
              <a:rPr lang="en-US" dirty="0"/>
              <a:t>Overview of the Assurance Engagement Process- </a:t>
            </a:r>
            <a:r>
              <a:rPr lang="en-US" b="1" dirty="0">
                <a:solidFill>
                  <a:schemeClr val="accent1"/>
                </a:solidFill>
              </a:rPr>
              <a:t>Planning</a:t>
            </a:r>
            <a:r>
              <a:rPr lang="en-US" dirty="0"/>
              <a:t> (Step 7)</a:t>
            </a:r>
          </a:p>
        </p:txBody>
      </p:sp>
      <p:sp>
        <p:nvSpPr>
          <p:cNvPr id="3" name="Content Placeholder 2">
            <a:extLst>
              <a:ext uri="{FF2B5EF4-FFF2-40B4-BE49-F238E27FC236}">
                <a16:creationId xmlns:a16="http://schemas.microsoft.com/office/drawing/2014/main" xmlns="" id="{1DF1BD46-8BC1-1146-19F9-CA3165443DA4}"/>
              </a:ext>
            </a:extLst>
          </p:cNvPr>
          <p:cNvSpPr>
            <a:spLocks noGrp="1"/>
          </p:cNvSpPr>
          <p:nvPr>
            <p:ph idx="1"/>
          </p:nvPr>
        </p:nvSpPr>
        <p:spPr>
          <a:xfrm>
            <a:off x="643758" y="3141005"/>
            <a:ext cx="4842642" cy="1462525"/>
          </a:xfrm>
        </p:spPr>
        <p:txBody>
          <a:bodyPr>
            <a:normAutofit fontScale="77500" lnSpcReduction="20000"/>
          </a:bodyPr>
          <a:lstStyle/>
          <a:p>
            <a:r>
              <a:rPr lang="en-US" b="1" dirty="0"/>
              <a:t>Step 7: </a:t>
            </a:r>
            <a:r>
              <a:rPr lang="en-US" b="1" i="0" dirty="0">
                <a:solidFill>
                  <a:srgbClr val="000000"/>
                </a:solidFill>
                <a:effectLst/>
                <a:latin typeface="LiberationSans_39_4"/>
              </a:rPr>
              <a:t>Develop a </a:t>
            </a:r>
            <a:r>
              <a:rPr lang="en-US" b="1" i="0" dirty="0">
                <a:solidFill>
                  <a:schemeClr val="accent1"/>
                </a:solidFill>
                <a:effectLst/>
                <a:latin typeface="LiberationSans_39_4"/>
              </a:rPr>
              <a:t>work program</a:t>
            </a:r>
            <a:r>
              <a:rPr lang="en-US" b="1" i="0" dirty="0">
                <a:solidFill>
                  <a:srgbClr val="000000"/>
                </a:solidFill>
                <a:effectLst/>
                <a:latin typeface="LiberationSans_39_4"/>
              </a:rPr>
              <a:t>. </a:t>
            </a:r>
          </a:p>
          <a:p>
            <a:r>
              <a:rPr lang="en-US" b="0" i="0" dirty="0">
                <a:solidFill>
                  <a:srgbClr val="000000"/>
                </a:solidFill>
                <a:effectLst/>
                <a:latin typeface="LiberationSans_39_4"/>
              </a:rPr>
              <a:t>Example: I</a:t>
            </a:r>
            <a:r>
              <a:rPr lang="en-US" dirty="0"/>
              <a:t>nternal Audit Work Program – Procurement Process Audit</a:t>
            </a:r>
            <a:r>
              <a:rPr lang="en-US" b="0" i="0" dirty="0">
                <a:solidFill>
                  <a:srgbClr val="000000"/>
                </a:solidFill>
                <a:effectLst/>
                <a:latin typeface="LiberationSans_39_4"/>
              </a:rPr>
              <a:t> </a:t>
            </a:r>
          </a:p>
          <a:p>
            <a:pPr marL="0" indent="0">
              <a:buNone/>
            </a:pPr>
            <a:endParaRPr lang="en-US" dirty="0"/>
          </a:p>
          <a:p>
            <a:endParaRPr lang="en-US" dirty="0"/>
          </a:p>
        </p:txBody>
      </p:sp>
      <p:pic>
        <p:nvPicPr>
          <p:cNvPr id="6" name="Picture 5">
            <a:extLst>
              <a:ext uri="{FF2B5EF4-FFF2-40B4-BE49-F238E27FC236}">
                <a16:creationId xmlns:a16="http://schemas.microsoft.com/office/drawing/2014/main" xmlns="" id="{D24152C5-7C42-A1FF-5943-562E0B209B08}"/>
              </a:ext>
            </a:extLst>
          </p:cNvPr>
          <p:cNvPicPr>
            <a:picLocks noChangeAspect="1"/>
          </p:cNvPicPr>
          <p:nvPr/>
        </p:nvPicPr>
        <p:blipFill>
          <a:blip r:embed="rId2"/>
          <a:stretch>
            <a:fillRect/>
          </a:stretch>
        </p:blipFill>
        <p:spPr>
          <a:xfrm>
            <a:off x="6432331" y="888124"/>
            <a:ext cx="5223641" cy="5838497"/>
          </a:xfrm>
          <a:prstGeom prst="rect">
            <a:avLst/>
          </a:prstGeom>
        </p:spPr>
      </p:pic>
    </p:spTree>
    <p:extLst>
      <p:ext uri="{BB962C8B-B14F-4D97-AF65-F5344CB8AC3E}">
        <p14:creationId xmlns:p14="http://schemas.microsoft.com/office/powerpoint/2010/main" val="352689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DFE024-B32E-7D43-8A13-0869931EF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9607B1D-CBC3-6B06-7CFC-56B2B7430912}"/>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8)</a:t>
            </a:r>
          </a:p>
        </p:txBody>
      </p:sp>
      <p:sp>
        <p:nvSpPr>
          <p:cNvPr id="3" name="Content Placeholder 2">
            <a:extLst>
              <a:ext uri="{FF2B5EF4-FFF2-40B4-BE49-F238E27FC236}">
                <a16:creationId xmlns:a16="http://schemas.microsoft.com/office/drawing/2014/main" xmlns="" id="{D40969C3-617A-5F71-A61B-95DC9017379F}"/>
              </a:ext>
            </a:extLst>
          </p:cNvPr>
          <p:cNvSpPr>
            <a:spLocks noGrp="1"/>
          </p:cNvSpPr>
          <p:nvPr>
            <p:ph idx="1"/>
          </p:nvPr>
        </p:nvSpPr>
        <p:spPr/>
        <p:txBody>
          <a:bodyPr>
            <a:normAutofit/>
          </a:bodyPr>
          <a:lstStyle/>
          <a:p>
            <a:r>
              <a:rPr lang="en-US" b="1" dirty="0"/>
              <a:t>Step 8: </a:t>
            </a:r>
            <a:r>
              <a:rPr lang="en-US" b="1" i="0" dirty="0">
                <a:effectLst/>
                <a:latin typeface="LiberationSans_39_4"/>
              </a:rPr>
              <a:t>Allocate </a:t>
            </a:r>
            <a:r>
              <a:rPr lang="en-US" b="1" i="0" dirty="0">
                <a:solidFill>
                  <a:schemeClr val="accent1"/>
                </a:solidFill>
                <a:effectLst/>
                <a:latin typeface="LiberationSans_39_4"/>
              </a:rPr>
              <a:t>resources</a:t>
            </a:r>
            <a:r>
              <a:rPr lang="en-US" b="1" i="0" dirty="0">
                <a:effectLst/>
                <a:latin typeface="LiberationSans_39_4"/>
              </a:rPr>
              <a:t> </a:t>
            </a:r>
            <a:r>
              <a:rPr lang="en-US" b="1" i="0" dirty="0">
                <a:solidFill>
                  <a:srgbClr val="000000"/>
                </a:solidFill>
                <a:effectLst/>
                <a:latin typeface="LiberationSans_39_4"/>
              </a:rPr>
              <a:t>to the engagement.</a:t>
            </a:r>
            <a:endParaRPr lang="en-US" b="1" dirty="0"/>
          </a:p>
          <a:p>
            <a:pPr lvl="1">
              <a:buFont typeface="Wingdings" panose="05000000000000000000" pitchFamily="2" charset="2"/>
              <a:buChar char="§"/>
            </a:pPr>
            <a:r>
              <a:rPr lang="en-US" dirty="0">
                <a:latin typeface="Times New Roman"/>
                <a:cs typeface="Times New Roman"/>
              </a:rPr>
              <a:t>This involves determining</a:t>
            </a:r>
            <a:r>
              <a:rPr lang="en-US" spc="10" dirty="0">
                <a:latin typeface="Times New Roman"/>
                <a:cs typeface="Times New Roman"/>
              </a:rPr>
              <a:t> </a:t>
            </a:r>
            <a:r>
              <a:rPr lang="en-US" dirty="0">
                <a:latin typeface="Times New Roman"/>
                <a:cs typeface="Times New Roman"/>
              </a:rPr>
              <a:t>the audit expertise</a:t>
            </a:r>
            <a:r>
              <a:rPr lang="en-US" spc="-5" dirty="0">
                <a:latin typeface="Times New Roman"/>
                <a:cs typeface="Times New Roman"/>
              </a:rPr>
              <a:t> </a:t>
            </a:r>
            <a:r>
              <a:rPr lang="en-US" dirty="0">
                <a:latin typeface="Times New Roman"/>
                <a:cs typeface="Times New Roman"/>
              </a:rPr>
              <a:t>needed, estimating</a:t>
            </a:r>
            <a:r>
              <a:rPr lang="en-US" spc="5" dirty="0">
                <a:latin typeface="Times New Roman"/>
                <a:cs typeface="Times New Roman"/>
              </a:rPr>
              <a:t> </a:t>
            </a:r>
            <a:r>
              <a:rPr lang="en-US" dirty="0">
                <a:latin typeface="Times New Roman"/>
                <a:cs typeface="Times New Roman"/>
              </a:rPr>
              <a:t>the</a:t>
            </a:r>
            <a:r>
              <a:rPr lang="en-US" spc="-5" dirty="0">
                <a:latin typeface="Times New Roman"/>
                <a:cs typeface="Times New Roman"/>
              </a:rPr>
              <a:t> </a:t>
            </a:r>
            <a:r>
              <a:rPr lang="en-US" dirty="0">
                <a:latin typeface="Times New Roman"/>
                <a:cs typeface="Times New Roman"/>
              </a:rPr>
              <a:t>time </a:t>
            </a:r>
            <a:r>
              <a:rPr lang="en-US" spc="-25" dirty="0">
                <a:latin typeface="Times New Roman"/>
                <a:cs typeface="Times New Roman"/>
              </a:rPr>
              <a:t>it </a:t>
            </a:r>
            <a:r>
              <a:rPr lang="en-US" dirty="0">
                <a:latin typeface="Times New Roman"/>
                <a:cs typeface="Times New Roman"/>
              </a:rPr>
              <a:t>will</a:t>
            </a:r>
            <a:r>
              <a:rPr lang="en-US" spc="-15" dirty="0">
                <a:latin typeface="Times New Roman"/>
                <a:cs typeface="Times New Roman"/>
              </a:rPr>
              <a:t> </a:t>
            </a:r>
            <a:r>
              <a:rPr lang="en-US" dirty="0">
                <a:latin typeface="Times New Roman"/>
                <a:cs typeface="Times New Roman"/>
              </a:rPr>
              <a:t>take to</a:t>
            </a:r>
            <a:r>
              <a:rPr lang="en-US" spc="5" dirty="0">
                <a:latin typeface="Times New Roman"/>
                <a:cs typeface="Times New Roman"/>
              </a:rPr>
              <a:t> </a:t>
            </a:r>
            <a:r>
              <a:rPr lang="en-US" dirty="0">
                <a:latin typeface="Times New Roman"/>
                <a:cs typeface="Times New Roman"/>
              </a:rPr>
              <a:t>complete</a:t>
            </a:r>
            <a:r>
              <a:rPr lang="en-US" spc="-5" dirty="0">
                <a:latin typeface="Times New Roman"/>
                <a:cs typeface="Times New Roman"/>
              </a:rPr>
              <a:t> </a:t>
            </a:r>
            <a:r>
              <a:rPr lang="en-US" dirty="0">
                <a:latin typeface="Times New Roman"/>
                <a:cs typeface="Times New Roman"/>
              </a:rPr>
              <a:t>the engagement,</a:t>
            </a:r>
            <a:r>
              <a:rPr lang="en-US" spc="5" dirty="0">
                <a:latin typeface="Times New Roman"/>
                <a:cs typeface="Times New Roman"/>
              </a:rPr>
              <a:t> </a:t>
            </a:r>
            <a:r>
              <a:rPr lang="en-US" dirty="0">
                <a:latin typeface="Times New Roman"/>
                <a:cs typeface="Times New Roman"/>
              </a:rPr>
              <a:t>assigning</a:t>
            </a:r>
            <a:r>
              <a:rPr lang="en-US" spc="15" dirty="0">
                <a:latin typeface="Times New Roman"/>
                <a:cs typeface="Times New Roman"/>
              </a:rPr>
              <a:t> </a:t>
            </a:r>
            <a:r>
              <a:rPr lang="en-US" dirty="0">
                <a:latin typeface="Times New Roman"/>
                <a:cs typeface="Times New Roman"/>
              </a:rPr>
              <a:t>appropriate</a:t>
            </a:r>
            <a:r>
              <a:rPr lang="en-US" spc="-5" dirty="0">
                <a:latin typeface="Times New Roman"/>
                <a:cs typeface="Times New Roman"/>
              </a:rPr>
              <a:t> </a:t>
            </a:r>
            <a:r>
              <a:rPr lang="en-US" dirty="0">
                <a:latin typeface="Times New Roman"/>
                <a:cs typeface="Times New Roman"/>
              </a:rPr>
              <a:t>internal </a:t>
            </a:r>
            <a:r>
              <a:rPr lang="en-US" spc="-10" dirty="0">
                <a:latin typeface="Times New Roman"/>
                <a:cs typeface="Times New Roman"/>
              </a:rPr>
              <a:t>auditors </a:t>
            </a:r>
            <a:r>
              <a:rPr lang="en-US" dirty="0">
                <a:latin typeface="Times New Roman"/>
                <a:cs typeface="Times New Roman"/>
              </a:rPr>
              <a:t>to the</a:t>
            </a:r>
            <a:r>
              <a:rPr lang="en-US" spc="5" dirty="0">
                <a:latin typeface="Times New Roman"/>
                <a:cs typeface="Times New Roman"/>
              </a:rPr>
              <a:t> </a:t>
            </a:r>
            <a:r>
              <a:rPr lang="en-US" dirty="0">
                <a:latin typeface="Times New Roman"/>
                <a:cs typeface="Times New Roman"/>
              </a:rPr>
              <a:t>engagement,</a:t>
            </a:r>
            <a:r>
              <a:rPr lang="en-US" spc="5" dirty="0">
                <a:latin typeface="Times New Roman"/>
                <a:cs typeface="Times New Roman"/>
              </a:rPr>
              <a:t> </a:t>
            </a:r>
            <a:r>
              <a:rPr lang="en-US" dirty="0">
                <a:latin typeface="Times New Roman"/>
                <a:cs typeface="Times New Roman"/>
              </a:rPr>
              <a:t>and scheduling</a:t>
            </a:r>
            <a:r>
              <a:rPr lang="en-US" spc="5" dirty="0">
                <a:latin typeface="Times New Roman"/>
                <a:cs typeface="Times New Roman"/>
              </a:rPr>
              <a:t> </a:t>
            </a:r>
            <a:r>
              <a:rPr lang="en-US" dirty="0">
                <a:latin typeface="Times New Roman"/>
                <a:cs typeface="Times New Roman"/>
              </a:rPr>
              <a:t>the work</a:t>
            </a:r>
            <a:r>
              <a:rPr lang="en-US" spc="10" dirty="0">
                <a:latin typeface="Times New Roman"/>
                <a:cs typeface="Times New Roman"/>
              </a:rPr>
              <a:t> </a:t>
            </a:r>
            <a:r>
              <a:rPr lang="en-US" dirty="0">
                <a:latin typeface="Times New Roman"/>
                <a:cs typeface="Times New Roman"/>
              </a:rPr>
              <a:t>so</a:t>
            </a:r>
            <a:r>
              <a:rPr lang="en-US" spc="5" dirty="0">
                <a:latin typeface="Times New Roman"/>
                <a:cs typeface="Times New Roman"/>
              </a:rPr>
              <a:t> </a:t>
            </a:r>
            <a:r>
              <a:rPr lang="en-US" dirty="0">
                <a:latin typeface="Times New Roman"/>
                <a:cs typeface="Times New Roman"/>
              </a:rPr>
              <a:t>that</a:t>
            </a:r>
            <a:r>
              <a:rPr lang="en-US" spc="-10" dirty="0">
                <a:latin typeface="Times New Roman"/>
                <a:cs typeface="Times New Roman"/>
              </a:rPr>
              <a:t> </a:t>
            </a:r>
            <a:r>
              <a:rPr lang="en-US" dirty="0">
                <a:latin typeface="Times New Roman"/>
                <a:cs typeface="Times New Roman"/>
              </a:rPr>
              <a:t>it is completed</a:t>
            </a:r>
            <a:r>
              <a:rPr lang="en-US" spc="5" dirty="0">
                <a:latin typeface="Times New Roman"/>
                <a:cs typeface="Times New Roman"/>
              </a:rPr>
              <a:t> </a:t>
            </a:r>
            <a:r>
              <a:rPr lang="en-US" spc="-10" dirty="0">
                <a:latin typeface="Times New Roman"/>
                <a:cs typeface="Times New Roman"/>
              </a:rPr>
              <a:t>timely.</a:t>
            </a:r>
            <a:endParaRPr lang="en-US"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172266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ADFEB7-3F4C-6D41-50B9-E3144552F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9BA3FCB-9FE2-4B9B-AFA7-51FFF6140718}"/>
              </a:ext>
            </a:extLst>
          </p:cNvPr>
          <p:cNvSpPr>
            <a:spLocks noGrp="1"/>
          </p:cNvSpPr>
          <p:nvPr>
            <p:ph type="title"/>
          </p:nvPr>
        </p:nvSpPr>
        <p:spPr/>
        <p:txBody>
          <a:bodyPr/>
          <a:lstStyle/>
          <a:p>
            <a:r>
              <a:rPr lang="en-US" dirty="0"/>
              <a:t>Overview of the Assurance Engagement Process- </a:t>
            </a:r>
            <a:r>
              <a:rPr lang="en-US" b="1" dirty="0">
                <a:solidFill>
                  <a:schemeClr val="accent2"/>
                </a:solidFill>
              </a:rPr>
              <a:t>Performing </a:t>
            </a:r>
            <a:endParaRPr lang="en-US" dirty="0"/>
          </a:p>
        </p:txBody>
      </p:sp>
      <p:sp>
        <p:nvSpPr>
          <p:cNvPr id="3" name="Content Placeholder 2">
            <a:extLst>
              <a:ext uri="{FF2B5EF4-FFF2-40B4-BE49-F238E27FC236}">
                <a16:creationId xmlns:a16="http://schemas.microsoft.com/office/drawing/2014/main" xmlns="" id="{87051F94-C778-F2F0-06B9-7F240119DEA3}"/>
              </a:ext>
            </a:extLst>
          </p:cNvPr>
          <p:cNvSpPr>
            <a:spLocks noGrp="1"/>
          </p:cNvSpPr>
          <p:nvPr>
            <p:ph idx="1"/>
          </p:nvPr>
        </p:nvSpPr>
        <p:spPr/>
        <p:txBody>
          <a:bodyPr>
            <a:normAutofit/>
          </a:bodyPr>
          <a:lstStyle/>
          <a:p>
            <a:r>
              <a:rPr lang="en-US" b="1" i="0" dirty="0">
                <a:solidFill>
                  <a:srgbClr val="000000"/>
                </a:solidFill>
                <a:effectLst/>
                <a:latin typeface="LiberationSans_39_4"/>
              </a:rPr>
              <a:t>Performing (3 steps): </a:t>
            </a:r>
          </a:p>
          <a:p>
            <a:pPr marL="514350" indent="-514350">
              <a:buFont typeface="+mj-lt"/>
              <a:buAutoNum type="arabicPeriod"/>
            </a:pPr>
            <a:r>
              <a:rPr lang="en-US" b="0" i="0" dirty="0">
                <a:solidFill>
                  <a:srgbClr val="000000"/>
                </a:solidFill>
                <a:effectLst/>
                <a:latin typeface="LiberationSans_39_4"/>
              </a:rPr>
              <a:t>Conduct tests to </a:t>
            </a:r>
            <a:r>
              <a:rPr lang="en-US" i="0" dirty="0">
                <a:solidFill>
                  <a:schemeClr val="accent2"/>
                </a:solidFill>
                <a:effectLst/>
                <a:latin typeface="LiberationSans_39_4"/>
              </a:rPr>
              <a:t>gather evidence</a:t>
            </a:r>
            <a:r>
              <a:rPr lang="en-US" b="0" i="0" dirty="0">
                <a:solidFill>
                  <a:srgbClr val="000000"/>
                </a:solidFill>
                <a:effectLst/>
                <a:latin typeface="LiberationSans_39_4"/>
              </a:rPr>
              <a:t>.</a:t>
            </a:r>
          </a:p>
          <a:p>
            <a:pPr marL="514350" indent="-514350">
              <a:buClr>
                <a:schemeClr val="tx1"/>
              </a:buClr>
              <a:buFont typeface="+mj-lt"/>
              <a:buAutoNum type="arabicPeriod"/>
            </a:pPr>
            <a:r>
              <a:rPr lang="en-US" dirty="0">
                <a:solidFill>
                  <a:schemeClr val="accent2"/>
                </a:solidFill>
                <a:latin typeface="LiberationSans_39_4"/>
              </a:rPr>
              <a:t>Evaluate</a:t>
            </a:r>
            <a:r>
              <a:rPr lang="en-US" i="0" dirty="0">
                <a:solidFill>
                  <a:srgbClr val="000000"/>
                </a:solidFill>
                <a:effectLst/>
                <a:latin typeface="LiberationSans_39_4"/>
              </a:rPr>
              <a:t> audit evidence gathered and reach conclusions. </a:t>
            </a:r>
          </a:p>
          <a:p>
            <a:pPr marL="514350" indent="-514350">
              <a:buFont typeface="+mj-lt"/>
              <a:buAutoNum type="arabicPeriod"/>
            </a:pPr>
            <a:r>
              <a:rPr lang="en-US" i="0" dirty="0">
                <a:solidFill>
                  <a:srgbClr val="000000"/>
                </a:solidFill>
                <a:effectLst/>
                <a:latin typeface="LiberationSans_39_4"/>
              </a:rPr>
              <a:t>Develop </a:t>
            </a:r>
            <a:r>
              <a:rPr lang="en-US" i="0" dirty="0">
                <a:solidFill>
                  <a:schemeClr val="accent2"/>
                </a:solidFill>
                <a:effectLst/>
                <a:latin typeface="LiberationSans_39_4"/>
              </a:rPr>
              <a:t>observations</a:t>
            </a:r>
            <a:r>
              <a:rPr lang="en-US" i="0" dirty="0">
                <a:solidFill>
                  <a:srgbClr val="000000"/>
                </a:solidFill>
                <a:effectLst/>
                <a:latin typeface="LiberationSans_39_4"/>
              </a:rPr>
              <a:t> and formulate </a:t>
            </a:r>
            <a:r>
              <a:rPr lang="en-US" i="0" dirty="0">
                <a:solidFill>
                  <a:schemeClr val="accent2"/>
                </a:solidFill>
                <a:effectLst/>
                <a:latin typeface="LiberationSans_39_4"/>
              </a:rPr>
              <a:t>recommendations</a:t>
            </a:r>
            <a:r>
              <a:rPr lang="en-US" i="0" dirty="0">
                <a:solidFill>
                  <a:srgbClr val="000000"/>
                </a:solidFill>
                <a:effectLst/>
                <a:latin typeface="LiberationSans_39_4"/>
              </a:rPr>
              <a:t>.</a:t>
            </a:r>
          </a:p>
          <a:p>
            <a:endParaRPr lang="en-US" dirty="0"/>
          </a:p>
        </p:txBody>
      </p:sp>
    </p:spTree>
    <p:extLst>
      <p:ext uri="{BB962C8B-B14F-4D97-AF65-F5344CB8AC3E}">
        <p14:creationId xmlns:p14="http://schemas.microsoft.com/office/powerpoint/2010/main" val="255399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5FA5F-3A84-8D3D-ED16-4A8A71EC01D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xmlns="" id="{57EF8945-B846-1B7B-B1F3-F0A15C8089B4}"/>
              </a:ext>
            </a:extLst>
          </p:cNvPr>
          <p:cNvSpPr>
            <a:spLocks noGrp="1"/>
          </p:cNvSpPr>
          <p:nvPr>
            <p:ph idx="1"/>
          </p:nvPr>
        </p:nvSpPr>
        <p:spPr/>
        <p:txBody>
          <a:bodyPr/>
          <a:lstStyle/>
          <a:p>
            <a:pPr>
              <a:buFont typeface="Wingdings" panose="05000000000000000000" pitchFamily="2" charset="2"/>
              <a:buChar char="ü"/>
            </a:pPr>
            <a:r>
              <a:rPr lang="en-US" dirty="0"/>
              <a:t>Understand </a:t>
            </a:r>
            <a:r>
              <a:rPr lang="en-US" b="1" dirty="0"/>
              <a:t>the types of engagements</a:t>
            </a:r>
            <a:r>
              <a:rPr lang="en-US" dirty="0"/>
              <a:t> internal auditors perform.</a:t>
            </a:r>
          </a:p>
          <a:p>
            <a:pPr marL="0" indent="0">
              <a:buNone/>
            </a:pPr>
            <a:endParaRPr lang="en-US" dirty="0"/>
          </a:p>
          <a:p>
            <a:pPr>
              <a:buFont typeface="Wingdings" panose="05000000000000000000" pitchFamily="2" charset="2"/>
              <a:buChar char="ü"/>
            </a:pPr>
            <a:r>
              <a:rPr lang="en-US" dirty="0"/>
              <a:t>Understand the key activities involved </a:t>
            </a:r>
            <a:r>
              <a:rPr lang="en-US" b="1" dirty="0"/>
              <a:t>in planning</a:t>
            </a:r>
            <a:r>
              <a:rPr lang="en-US" dirty="0"/>
              <a:t> and </a:t>
            </a:r>
            <a:r>
              <a:rPr lang="en-US" b="1" dirty="0"/>
              <a:t>performing </a:t>
            </a:r>
            <a:r>
              <a:rPr lang="en-US" dirty="0"/>
              <a:t>an assurance engagement and</a:t>
            </a:r>
            <a:r>
              <a:rPr lang="en-US" b="1" dirty="0"/>
              <a:t> reporting</a:t>
            </a:r>
            <a:r>
              <a:rPr lang="en-US" dirty="0"/>
              <a:t> the engagement outcomes.</a:t>
            </a:r>
          </a:p>
          <a:p>
            <a:pPr marL="0" indent="0">
              <a:buNone/>
            </a:pPr>
            <a:endParaRPr lang="en-US" dirty="0"/>
          </a:p>
          <a:p>
            <a:pPr>
              <a:buFont typeface="Wingdings" panose="05000000000000000000" pitchFamily="2" charset="2"/>
              <a:buChar char="ü"/>
            </a:pPr>
            <a:r>
              <a:rPr lang="en-US" dirty="0"/>
              <a:t>Describe how the </a:t>
            </a:r>
            <a:r>
              <a:rPr lang="en-US" b="1" dirty="0"/>
              <a:t>consulting engagement</a:t>
            </a:r>
            <a:r>
              <a:rPr lang="en-US" dirty="0"/>
              <a:t> process </a:t>
            </a:r>
            <a:r>
              <a:rPr lang="en-US" b="1" i="1" dirty="0"/>
              <a:t>differs</a:t>
            </a:r>
            <a:r>
              <a:rPr lang="en-US" dirty="0"/>
              <a:t> from the </a:t>
            </a:r>
            <a:r>
              <a:rPr lang="en-US" b="1" dirty="0"/>
              <a:t>assurance engagement </a:t>
            </a:r>
            <a:r>
              <a:rPr lang="en-US" dirty="0"/>
              <a:t>process.</a:t>
            </a:r>
          </a:p>
        </p:txBody>
      </p:sp>
    </p:spTree>
    <p:extLst>
      <p:ext uri="{BB962C8B-B14F-4D97-AF65-F5344CB8AC3E}">
        <p14:creationId xmlns:p14="http://schemas.microsoft.com/office/powerpoint/2010/main" val="368793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D9A499-D506-B862-7CB5-DA1BA667B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E2B2F51-0D1B-590B-FDBC-47726CA9B183}"/>
              </a:ext>
            </a:extLst>
          </p:cNvPr>
          <p:cNvSpPr>
            <a:spLocks noGrp="1"/>
          </p:cNvSpPr>
          <p:nvPr>
            <p:ph type="title"/>
          </p:nvPr>
        </p:nvSpPr>
        <p:spPr/>
        <p:txBody>
          <a:bodyPr/>
          <a:lstStyle/>
          <a:p>
            <a:r>
              <a:rPr lang="en-US" dirty="0"/>
              <a:t>Overview of the Assurance Engagement Process- </a:t>
            </a:r>
            <a:r>
              <a:rPr lang="en-US" b="1" dirty="0">
                <a:solidFill>
                  <a:schemeClr val="accent2"/>
                </a:solidFill>
              </a:rPr>
              <a:t>Performing </a:t>
            </a:r>
            <a:r>
              <a:rPr lang="en-US" dirty="0"/>
              <a:t>(Step 1)</a:t>
            </a:r>
            <a:endParaRPr lang="en-US" dirty="0">
              <a:solidFill>
                <a:schemeClr val="accent2"/>
              </a:solidFill>
            </a:endParaRPr>
          </a:p>
        </p:txBody>
      </p:sp>
      <p:sp>
        <p:nvSpPr>
          <p:cNvPr id="3" name="Content Placeholder 2">
            <a:extLst>
              <a:ext uri="{FF2B5EF4-FFF2-40B4-BE49-F238E27FC236}">
                <a16:creationId xmlns:a16="http://schemas.microsoft.com/office/drawing/2014/main" xmlns="" id="{613433FD-3244-968C-43F6-856EA1796DB9}"/>
              </a:ext>
            </a:extLst>
          </p:cNvPr>
          <p:cNvSpPr>
            <a:spLocks noGrp="1"/>
          </p:cNvSpPr>
          <p:nvPr>
            <p:ph idx="1"/>
          </p:nvPr>
        </p:nvSpPr>
        <p:spPr/>
        <p:txBody>
          <a:bodyPr>
            <a:normAutofit/>
          </a:bodyPr>
          <a:lstStyle/>
          <a:p>
            <a:r>
              <a:rPr lang="en-US" b="1" dirty="0"/>
              <a:t>Step 1: </a:t>
            </a:r>
            <a:r>
              <a:rPr lang="en-US" b="1" i="0" dirty="0">
                <a:effectLst/>
                <a:latin typeface="LiberationSans_39_4"/>
              </a:rPr>
              <a:t>Conduct tests to gather evidence.</a:t>
            </a:r>
          </a:p>
          <a:p>
            <a:pPr>
              <a:buFont typeface="Wingdings" panose="05000000000000000000" pitchFamily="2" charset="2"/>
              <a:buChar char="§"/>
            </a:pPr>
            <a:r>
              <a:rPr lang="en-US" sz="2800" dirty="0">
                <a:latin typeface="Times New Roman"/>
                <a:cs typeface="Times New Roman"/>
              </a:rPr>
              <a:t>Performing the engagement involves </a:t>
            </a:r>
            <a:r>
              <a:rPr lang="en-US" sz="2800" b="1" dirty="0">
                <a:latin typeface="Times New Roman"/>
                <a:cs typeface="Times New Roman"/>
              </a:rPr>
              <a:t>the application of specific audit procedure</a:t>
            </a:r>
            <a:r>
              <a:rPr lang="en-US" sz="2800" dirty="0">
                <a:latin typeface="Times New Roman"/>
                <a:cs typeface="Times New Roman"/>
              </a:rPr>
              <a:t>s to gather evidence. Procedures include, for example, making inquiries, observing operations, inspecting documents, and analyzing the reasonableness of information.</a:t>
            </a:r>
          </a:p>
          <a:p>
            <a:pPr>
              <a:buFont typeface="Wingdings" panose="05000000000000000000" pitchFamily="2" charset="2"/>
              <a:buChar char="§"/>
            </a:pPr>
            <a:endParaRPr lang="en-US" sz="2800" dirty="0">
              <a:latin typeface="Times New Roman"/>
              <a:cs typeface="Times New Roman"/>
            </a:endParaRPr>
          </a:p>
          <a:p>
            <a:pPr>
              <a:buFont typeface="Wingdings" panose="05000000000000000000" pitchFamily="2" charset="2"/>
              <a:buChar char="§"/>
            </a:pPr>
            <a:r>
              <a:rPr lang="en-US" sz="2800" dirty="0">
                <a:latin typeface="Times New Roman"/>
                <a:cs typeface="Times New Roman"/>
              </a:rPr>
              <a:t>A second important aspect of gathering evidence is documenting the procedures performed and the results of performing the procedures.</a:t>
            </a:r>
          </a:p>
          <a:p>
            <a:pPr marL="0" indent="0">
              <a:buNone/>
            </a:pPr>
            <a:endParaRPr lang="en-US" dirty="0"/>
          </a:p>
        </p:txBody>
      </p:sp>
    </p:spTree>
    <p:extLst>
      <p:ext uri="{BB962C8B-B14F-4D97-AF65-F5344CB8AC3E}">
        <p14:creationId xmlns:p14="http://schemas.microsoft.com/office/powerpoint/2010/main" val="4075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0420A4-1CF4-FDEF-AEA9-A11EB943E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0F3B07D-7229-98D1-9482-748C45F3C02A}"/>
              </a:ext>
            </a:extLst>
          </p:cNvPr>
          <p:cNvSpPr>
            <a:spLocks noGrp="1"/>
          </p:cNvSpPr>
          <p:nvPr>
            <p:ph type="title"/>
          </p:nvPr>
        </p:nvSpPr>
        <p:spPr/>
        <p:txBody>
          <a:bodyPr/>
          <a:lstStyle/>
          <a:p>
            <a:r>
              <a:rPr lang="en-US" dirty="0"/>
              <a:t>Overview of the Assurance Engagement Process- </a:t>
            </a:r>
            <a:r>
              <a:rPr lang="en-US" b="1" dirty="0">
                <a:solidFill>
                  <a:schemeClr val="accent2"/>
                </a:solidFill>
              </a:rPr>
              <a:t>Performing </a:t>
            </a:r>
            <a:r>
              <a:rPr lang="en-US" dirty="0"/>
              <a:t>(Step 2)</a:t>
            </a:r>
            <a:endParaRPr lang="en-US" dirty="0">
              <a:solidFill>
                <a:schemeClr val="accent2"/>
              </a:solidFill>
            </a:endParaRPr>
          </a:p>
        </p:txBody>
      </p:sp>
      <p:sp>
        <p:nvSpPr>
          <p:cNvPr id="3" name="Content Placeholder 2">
            <a:extLst>
              <a:ext uri="{FF2B5EF4-FFF2-40B4-BE49-F238E27FC236}">
                <a16:creationId xmlns:a16="http://schemas.microsoft.com/office/drawing/2014/main" xmlns="" id="{13D929A2-ACD4-D49D-3CE7-4F9ECB59D72F}"/>
              </a:ext>
            </a:extLst>
          </p:cNvPr>
          <p:cNvSpPr>
            <a:spLocks noGrp="1"/>
          </p:cNvSpPr>
          <p:nvPr>
            <p:ph idx="1"/>
          </p:nvPr>
        </p:nvSpPr>
        <p:spPr/>
        <p:txBody>
          <a:bodyPr>
            <a:normAutofit/>
          </a:bodyPr>
          <a:lstStyle/>
          <a:p>
            <a:r>
              <a:rPr lang="en-US" b="1" dirty="0"/>
              <a:t>Step 2: </a:t>
            </a:r>
            <a:r>
              <a:rPr lang="en-US" b="1" i="0" dirty="0">
                <a:effectLst/>
                <a:latin typeface="LiberationSans_39_4"/>
              </a:rPr>
              <a:t>Evaluate audit evidence gathered and reach conclusions. </a:t>
            </a:r>
          </a:p>
          <a:p>
            <a:pPr>
              <a:buFont typeface="Wingdings" panose="05000000000000000000" pitchFamily="2" charset="2"/>
              <a:buChar char="§"/>
            </a:pPr>
            <a:r>
              <a:rPr lang="en-US" sz="2800" dirty="0">
                <a:latin typeface="Times New Roman"/>
                <a:cs typeface="Times New Roman"/>
              </a:rPr>
              <a:t>Evaluating </a:t>
            </a:r>
            <a:r>
              <a:rPr lang="en-US" sz="2800" spc="-25" dirty="0">
                <a:latin typeface="Times New Roman"/>
                <a:cs typeface="Times New Roman"/>
              </a:rPr>
              <a:t>the </a:t>
            </a:r>
            <a:r>
              <a:rPr lang="en-US" sz="2800" dirty="0">
                <a:latin typeface="Times New Roman"/>
                <a:cs typeface="Times New Roman"/>
              </a:rPr>
              <a:t>audit</a:t>
            </a:r>
            <a:r>
              <a:rPr lang="en-US" sz="2800" spc="-5" dirty="0">
                <a:latin typeface="Times New Roman"/>
                <a:cs typeface="Times New Roman"/>
              </a:rPr>
              <a:t> </a:t>
            </a:r>
            <a:r>
              <a:rPr lang="en-US" sz="2800" dirty="0">
                <a:latin typeface="Times New Roman"/>
                <a:cs typeface="Times New Roman"/>
              </a:rPr>
              <a:t>evidence gathered</a:t>
            </a:r>
            <a:r>
              <a:rPr lang="en-US" sz="2800" spc="5" dirty="0">
                <a:latin typeface="Times New Roman"/>
                <a:cs typeface="Times New Roman"/>
              </a:rPr>
              <a:t> </a:t>
            </a:r>
            <a:r>
              <a:rPr lang="en-US" sz="2800" dirty="0">
                <a:latin typeface="Times New Roman"/>
                <a:cs typeface="Times New Roman"/>
              </a:rPr>
              <a:t>to</a:t>
            </a:r>
            <a:r>
              <a:rPr lang="en-US" sz="2800" spc="5" dirty="0">
                <a:latin typeface="Times New Roman"/>
                <a:cs typeface="Times New Roman"/>
              </a:rPr>
              <a:t> </a:t>
            </a:r>
            <a:r>
              <a:rPr lang="en-US" sz="2800" dirty="0">
                <a:latin typeface="Times New Roman"/>
                <a:cs typeface="Times New Roman"/>
              </a:rPr>
              <a:t>determine,</a:t>
            </a:r>
            <a:r>
              <a:rPr lang="en-US" sz="2800" spc="5" dirty="0">
                <a:latin typeface="Times New Roman"/>
                <a:cs typeface="Times New Roman"/>
              </a:rPr>
              <a:t> </a:t>
            </a:r>
            <a:r>
              <a:rPr lang="en-US" sz="2800" dirty="0">
                <a:latin typeface="Times New Roman"/>
                <a:cs typeface="Times New Roman"/>
              </a:rPr>
              <a:t>for example, whether</a:t>
            </a:r>
            <a:r>
              <a:rPr lang="en-US" sz="2800" spc="10" dirty="0">
                <a:latin typeface="Times New Roman"/>
                <a:cs typeface="Times New Roman"/>
              </a:rPr>
              <a:t> </a:t>
            </a:r>
            <a:r>
              <a:rPr lang="en-US" sz="2800" dirty="0">
                <a:latin typeface="Times New Roman"/>
                <a:cs typeface="Times New Roman"/>
              </a:rPr>
              <a:t>controls</a:t>
            </a:r>
            <a:r>
              <a:rPr lang="en-US" sz="2800" spc="5" dirty="0">
                <a:latin typeface="Times New Roman"/>
                <a:cs typeface="Times New Roman"/>
              </a:rPr>
              <a:t> </a:t>
            </a:r>
            <a:r>
              <a:rPr lang="en-US" sz="2800" spc="-25" dirty="0">
                <a:latin typeface="Times New Roman"/>
                <a:cs typeface="Times New Roman"/>
              </a:rPr>
              <a:t>are </a:t>
            </a:r>
            <a:r>
              <a:rPr lang="en-US" sz="2800" dirty="0">
                <a:latin typeface="Times New Roman"/>
                <a:cs typeface="Times New Roman"/>
              </a:rPr>
              <a:t>designed adequately and operating effectively</a:t>
            </a:r>
            <a:r>
              <a:rPr lang="en-US" sz="2800" spc="10" dirty="0">
                <a:latin typeface="Times New Roman"/>
                <a:cs typeface="Times New Roman"/>
              </a:rPr>
              <a:t> </a:t>
            </a:r>
            <a:r>
              <a:rPr lang="en-US" sz="2800" dirty="0">
                <a:latin typeface="Times New Roman"/>
                <a:cs typeface="Times New Roman"/>
              </a:rPr>
              <a:t>requires a</a:t>
            </a:r>
            <a:r>
              <a:rPr lang="en-US" sz="2800" spc="-5" dirty="0">
                <a:latin typeface="Times New Roman"/>
                <a:cs typeface="Times New Roman"/>
              </a:rPr>
              <a:t> </a:t>
            </a:r>
            <a:r>
              <a:rPr lang="en-US" sz="2800" dirty="0">
                <a:latin typeface="Times New Roman"/>
                <a:cs typeface="Times New Roman"/>
              </a:rPr>
              <a:t>significant</a:t>
            </a:r>
            <a:r>
              <a:rPr lang="en-US" sz="2800" spc="-5" dirty="0">
                <a:latin typeface="Times New Roman"/>
                <a:cs typeface="Times New Roman"/>
              </a:rPr>
              <a:t> </a:t>
            </a:r>
            <a:r>
              <a:rPr lang="en-US" sz="2800" dirty="0">
                <a:latin typeface="Times New Roman"/>
                <a:cs typeface="Times New Roman"/>
              </a:rPr>
              <a:t>degree</a:t>
            </a:r>
            <a:r>
              <a:rPr lang="en-US" sz="2800" spc="-5" dirty="0">
                <a:latin typeface="Times New Roman"/>
                <a:cs typeface="Times New Roman"/>
              </a:rPr>
              <a:t> </a:t>
            </a:r>
            <a:r>
              <a:rPr lang="en-US" sz="2800" spc="-25" dirty="0">
                <a:latin typeface="Times New Roman"/>
                <a:cs typeface="Times New Roman"/>
              </a:rPr>
              <a:t>of </a:t>
            </a:r>
            <a:r>
              <a:rPr lang="en-US" sz="2800" dirty="0">
                <a:latin typeface="Times New Roman"/>
                <a:cs typeface="Times New Roman"/>
              </a:rPr>
              <a:t>professional</a:t>
            </a:r>
            <a:r>
              <a:rPr lang="en-US" sz="2800" spc="-5" dirty="0">
                <a:latin typeface="Times New Roman"/>
                <a:cs typeface="Times New Roman"/>
              </a:rPr>
              <a:t> </a:t>
            </a:r>
            <a:r>
              <a:rPr lang="en-US" sz="2800" dirty="0">
                <a:latin typeface="Times New Roman"/>
                <a:cs typeface="Times New Roman"/>
              </a:rPr>
              <a:t>judgment.</a:t>
            </a:r>
            <a:r>
              <a:rPr lang="en-US" sz="2800" spc="-35" dirty="0">
                <a:latin typeface="Times New Roman"/>
                <a:cs typeface="Times New Roman"/>
              </a:rPr>
              <a:t> </a:t>
            </a:r>
            <a:r>
              <a:rPr lang="en-US" sz="2800" dirty="0">
                <a:latin typeface="Times New Roman"/>
                <a:cs typeface="Times New Roman"/>
              </a:rPr>
              <a:t>The internal</a:t>
            </a:r>
            <a:r>
              <a:rPr lang="en-US" sz="2800" spc="-15" dirty="0">
                <a:latin typeface="Times New Roman"/>
                <a:cs typeface="Times New Roman"/>
              </a:rPr>
              <a:t> </a:t>
            </a:r>
            <a:r>
              <a:rPr lang="en-US" sz="2800" dirty="0">
                <a:latin typeface="Times New Roman"/>
                <a:cs typeface="Times New Roman"/>
              </a:rPr>
              <a:t>audit</a:t>
            </a:r>
            <a:r>
              <a:rPr lang="en-US" sz="2800" spc="-10" dirty="0">
                <a:latin typeface="Times New Roman"/>
                <a:cs typeface="Times New Roman"/>
              </a:rPr>
              <a:t> </a:t>
            </a:r>
            <a:r>
              <a:rPr lang="en-US" sz="2800" dirty="0">
                <a:latin typeface="Times New Roman"/>
                <a:cs typeface="Times New Roman"/>
              </a:rPr>
              <a:t>team</a:t>
            </a:r>
            <a:r>
              <a:rPr lang="en-US" sz="2800" spc="10" dirty="0">
                <a:latin typeface="Times New Roman"/>
                <a:cs typeface="Times New Roman"/>
              </a:rPr>
              <a:t> </a:t>
            </a:r>
            <a:r>
              <a:rPr lang="en-US" sz="2800" dirty="0">
                <a:latin typeface="Times New Roman"/>
                <a:cs typeface="Times New Roman"/>
              </a:rPr>
              <a:t>must</a:t>
            </a:r>
            <a:r>
              <a:rPr lang="en-US" sz="2800" spc="-15" dirty="0">
                <a:latin typeface="Times New Roman"/>
                <a:cs typeface="Times New Roman"/>
              </a:rPr>
              <a:t> </a:t>
            </a:r>
            <a:r>
              <a:rPr lang="en-US" sz="2800" dirty="0">
                <a:latin typeface="Times New Roman"/>
                <a:cs typeface="Times New Roman"/>
              </a:rPr>
              <a:t>ultimately</a:t>
            </a:r>
            <a:r>
              <a:rPr lang="en-US" sz="2800" spc="15" dirty="0">
                <a:latin typeface="Times New Roman"/>
                <a:cs typeface="Times New Roman"/>
              </a:rPr>
              <a:t> </a:t>
            </a:r>
            <a:r>
              <a:rPr lang="en-US" sz="2800" dirty="0">
                <a:latin typeface="Times New Roman"/>
                <a:cs typeface="Times New Roman"/>
              </a:rPr>
              <a:t>reach</a:t>
            </a:r>
            <a:r>
              <a:rPr lang="en-US" sz="2800" spc="15" dirty="0">
                <a:latin typeface="Times New Roman"/>
                <a:cs typeface="Times New Roman"/>
              </a:rPr>
              <a:t> </a:t>
            </a:r>
            <a:r>
              <a:rPr lang="en-US" sz="2800" spc="-10" dirty="0">
                <a:latin typeface="Times New Roman"/>
                <a:cs typeface="Times New Roman"/>
              </a:rPr>
              <a:t>logical </a:t>
            </a:r>
            <a:r>
              <a:rPr lang="en-US" sz="2800" dirty="0">
                <a:latin typeface="Times New Roman"/>
                <a:cs typeface="Times New Roman"/>
              </a:rPr>
              <a:t>conclusions</a:t>
            </a:r>
            <a:r>
              <a:rPr lang="en-US" sz="2800" spc="-5" dirty="0">
                <a:latin typeface="Times New Roman"/>
                <a:cs typeface="Times New Roman"/>
              </a:rPr>
              <a:t> </a:t>
            </a:r>
            <a:r>
              <a:rPr lang="en-US" sz="2800" dirty="0">
                <a:latin typeface="Times New Roman"/>
                <a:cs typeface="Times New Roman"/>
              </a:rPr>
              <a:t>(that is,</a:t>
            </a:r>
            <a:r>
              <a:rPr lang="en-US" sz="2800" spc="5" dirty="0">
                <a:latin typeface="Times New Roman"/>
                <a:cs typeface="Times New Roman"/>
              </a:rPr>
              <a:t> </a:t>
            </a:r>
            <a:r>
              <a:rPr lang="en-US" sz="2800" dirty="0">
                <a:latin typeface="Times New Roman"/>
                <a:cs typeface="Times New Roman"/>
              </a:rPr>
              <a:t>make</a:t>
            </a:r>
            <a:r>
              <a:rPr lang="en-US" sz="2800" spc="5" dirty="0">
                <a:latin typeface="Times New Roman"/>
                <a:cs typeface="Times New Roman"/>
              </a:rPr>
              <a:t> </a:t>
            </a:r>
            <a:r>
              <a:rPr lang="en-US" sz="2800" dirty="0">
                <a:latin typeface="Times New Roman"/>
                <a:cs typeface="Times New Roman"/>
              </a:rPr>
              <a:t>informed</a:t>
            </a:r>
            <a:r>
              <a:rPr lang="en-US" sz="2800" spc="5" dirty="0">
                <a:latin typeface="Times New Roman"/>
                <a:cs typeface="Times New Roman"/>
              </a:rPr>
              <a:t> </a:t>
            </a:r>
            <a:r>
              <a:rPr lang="en-US" sz="2800" spc="-10" dirty="0">
                <a:latin typeface="Times New Roman"/>
                <a:cs typeface="Times New Roman"/>
              </a:rPr>
              <a:t>decisions)</a:t>
            </a:r>
            <a:endParaRPr lang="en-US" dirty="0"/>
          </a:p>
        </p:txBody>
      </p:sp>
    </p:spTree>
    <p:extLst>
      <p:ext uri="{BB962C8B-B14F-4D97-AF65-F5344CB8AC3E}">
        <p14:creationId xmlns:p14="http://schemas.microsoft.com/office/powerpoint/2010/main" val="24348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4B9E57-08DE-D952-FD1D-8C011BDD1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7E459CE-61AF-F03C-5CBB-B5EA573C1910}"/>
              </a:ext>
            </a:extLst>
          </p:cNvPr>
          <p:cNvSpPr>
            <a:spLocks noGrp="1"/>
          </p:cNvSpPr>
          <p:nvPr>
            <p:ph type="title"/>
          </p:nvPr>
        </p:nvSpPr>
        <p:spPr/>
        <p:txBody>
          <a:bodyPr/>
          <a:lstStyle/>
          <a:p>
            <a:r>
              <a:rPr lang="en-US" dirty="0"/>
              <a:t>Overview of the Assurance Engagement Process- </a:t>
            </a:r>
            <a:r>
              <a:rPr lang="en-US" b="1" dirty="0">
                <a:solidFill>
                  <a:schemeClr val="accent2"/>
                </a:solidFill>
              </a:rPr>
              <a:t>Performing </a:t>
            </a:r>
            <a:r>
              <a:rPr lang="en-US" dirty="0"/>
              <a:t>(Step 3)</a:t>
            </a:r>
            <a:endParaRPr lang="en-US" dirty="0">
              <a:solidFill>
                <a:schemeClr val="accent2"/>
              </a:solidFill>
            </a:endParaRPr>
          </a:p>
        </p:txBody>
      </p:sp>
      <p:sp>
        <p:nvSpPr>
          <p:cNvPr id="3" name="Content Placeholder 2">
            <a:extLst>
              <a:ext uri="{FF2B5EF4-FFF2-40B4-BE49-F238E27FC236}">
                <a16:creationId xmlns:a16="http://schemas.microsoft.com/office/drawing/2014/main" xmlns="" id="{BEF457FB-BC10-512A-ABE2-575F28583BB0}"/>
              </a:ext>
            </a:extLst>
          </p:cNvPr>
          <p:cNvSpPr>
            <a:spLocks noGrp="1"/>
          </p:cNvSpPr>
          <p:nvPr>
            <p:ph idx="1"/>
          </p:nvPr>
        </p:nvSpPr>
        <p:spPr/>
        <p:txBody>
          <a:bodyPr>
            <a:normAutofit fontScale="92500"/>
          </a:bodyPr>
          <a:lstStyle/>
          <a:p>
            <a:r>
              <a:rPr lang="en-US" b="1" dirty="0"/>
              <a:t>Step 3: </a:t>
            </a:r>
            <a:r>
              <a:rPr lang="en-US" b="1" i="0" dirty="0">
                <a:effectLst/>
                <a:latin typeface="LiberationSans_39_4"/>
              </a:rPr>
              <a:t>Develop observations and formulate recommendations.</a:t>
            </a:r>
          </a:p>
          <a:p>
            <a:pPr>
              <a:buFont typeface="Wingdings" panose="05000000000000000000" pitchFamily="2" charset="2"/>
              <a:buChar char="§"/>
            </a:pPr>
            <a:r>
              <a:rPr lang="en-US" sz="2800" b="1" dirty="0">
                <a:latin typeface="Times New Roman"/>
                <a:cs typeface="Times New Roman"/>
              </a:rPr>
              <a:t>Observations</a:t>
            </a:r>
            <a:r>
              <a:rPr lang="en-US" sz="2800" dirty="0">
                <a:latin typeface="Times New Roman"/>
                <a:cs typeface="Times New Roman"/>
              </a:rPr>
              <a:t> (also referred to as findings) are pertinent statements of fact that emerge when criteria (the correct state) are compared with the condition (the current state). </a:t>
            </a:r>
          </a:p>
          <a:p>
            <a:pPr lvl="1">
              <a:buFont typeface="Wingdings" panose="05000000000000000000" pitchFamily="2" charset="2"/>
              <a:buChar char="§"/>
            </a:pPr>
            <a:r>
              <a:rPr lang="en-US" b="1" dirty="0">
                <a:latin typeface="Times New Roman"/>
                <a:cs typeface="Times New Roman"/>
              </a:rPr>
              <a:t>Well-written audit observations contain the following elements:</a:t>
            </a:r>
          </a:p>
          <a:p>
            <a:pPr lvl="2">
              <a:buFont typeface="Wingdings" panose="05000000000000000000" pitchFamily="2" charset="2"/>
              <a:buChar char="ü"/>
            </a:pPr>
            <a:r>
              <a:rPr lang="en-US" b="1" dirty="0">
                <a:latin typeface="Times New Roman"/>
                <a:cs typeface="Times New Roman"/>
              </a:rPr>
              <a:t>Criteria: </a:t>
            </a:r>
            <a:r>
              <a:rPr lang="en-US" dirty="0">
                <a:latin typeface="Times New Roman"/>
                <a:cs typeface="Times New Roman"/>
              </a:rPr>
              <a:t>Standards, measures, or expectations used in making an evaluation and/or verification of an observation (what should exist).</a:t>
            </a:r>
          </a:p>
          <a:p>
            <a:pPr lvl="2">
              <a:buFont typeface="Wingdings" panose="05000000000000000000" pitchFamily="2" charset="2"/>
              <a:buChar char="ü"/>
            </a:pPr>
            <a:r>
              <a:rPr lang="en-US" b="1" dirty="0">
                <a:latin typeface="Times New Roman"/>
                <a:cs typeface="Times New Roman"/>
              </a:rPr>
              <a:t>Condition: </a:t>
            </a:r>
            <a:r>
              <a:rPr lang="en-US" dirty="0">
                <a:latin typeface="Times New Roman"/>
                <a:cs typeface="Times New Roman"/>
              </a:rPr>
              <a:t>Factual evidence is identified during the course of the engagement (what does exist).</a:t>
            </a:r>
          </a:p>
          <a:p>
            <a:pPr lvl="2">
              <a:buFont typeface="Wingdings" panose="05000000000000000000" pitchFamily="2" charset="2"/>
              <a:buChar char="ü"/>
            </a:pPr>
            <a:r>
              <a:rPr lang="en-US" b="1" dirty="0">
                <a:latin typeface="Times New Roman"/>
                <a:cs typeface="Times New Roman"/>
              </a:rPr>
              <a:t>Cause: </a:t>
            </a:r>
            <a:r>
              <a:rPr lang="en-US" dirty="0">
                <a:latin typeface="Times New Roman"/>
                <a:cs typeface="Times New Roman"/>
              </a:rPr>
              <a:t>Underlying reason for the difference between the criteria and condition (why the difference exists).</a:t>
            </a:r>
          </a:p>
          <a:p>
            <a:pPr lvl="2">
              <a:buFont typeface="Wingdings" panose="05000000000000000000" pitchFamily="2" charset="2"/>
              <a:buChar char="ü"/>
            </a:pPr>
            <a:r>
              <a:rPr lang="en-US" b="1" dirty="0">
                <a:latin typeface="Times New Roman"/>
                <a:cs typeface="Times New Roman"/>
              </a:rPr>
              <a:t>Effect: </a:t>
            </a:r>
            <a:r>
              <a:rPr lang="en-US" dirty="0">
                <a:latin typeface="Times New Roman"/>
                <a:cs typeface="Times New Roman"/>
              </a:rPr>
              <a:t>Risk or exposure encountered because the condition is not consistent with the 	criteria (the consequence of the difference).</a:t>
            </a: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spTree>
    <p:extLst>
      <p:ext uri="{BB962C8B-B14F-4D97-AF65-F5344CB8AC3E}">
        <p14:creationId xmlns:p14="http://schemas.microsoft.com/office/powerpoint/2010/main" val="383520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286909-C2BA-29D3-0980-443B1CFBC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EC13548-1ED0-4210-F8B4-4CEE8C25658B}"/>
              </a:ext>
            </a:extLst>
          </p:cNvPr>
          <p:cNvSpPr>
            <a:spLocks noGrp="1"/>
          </p:cNvSpPr>
          <p:nvPr>
            <p:ph type="title"/>
          </p:nvPr>
        </p:nvSpPr>
        <p:spPr/>
        <p:txBody>
          <a:bodyPr/>
          <a:lstStyle/>
          <a:p>
            <a:r>
              <a:rPr lang="en-US" dirty="0"/>
              <a:t>Overview of the Assurance Engagement Process- </a:t>
            </a:r>
            <a:r>
              <a:rPr lang="en-US" b="1" dirty="0">
                <a:solidFill>
                  <a:schemeClr val="accent2"/>
                </a:solidFill>
              </a:rPr>
              <a:t>Performing </a:t>
            </a:r>
            <a:r>
              <a:rPr lang="en-US" dirty="0"/>
              <a:t>(Step 3)</a:t>
            </a:r>
            <a:endParaRPr lang="en-US" dirty="0">
              <a:solidFill>
                <a:schemeClr val="accent2"/>
              </a:solidFill>
            </a:endParaRPr>
          </a:p>
        </p:txBody>
      </p:sp>
      <p:sp>
        <p:nvSpPr>
          <p:cNvPr id="3" name="Content Placeholder 2">
            <a:extLst>
              <a:ext uri="{FF2B5EF4-FFF2-40B4-BE49-F238E27FC236}">
                <a16:creationId xmlns:a16="http://schemas.microsoft.com/office/drawing/2014/main" xmlns="" id="{6529319E-D114-5EA3-0E7B-D902A04D0A2B}"/>
              </a:ext>
            </a:extLst>
          </p:cNvPr>
          <p:cNvSpPr>
            <a:spLocks noGrp="1"/>
          </p:cNvSpPr>
          <p:nvPr>
            <p:ph idx="1"/>
          </p:nvPr>
        </p:nvSpPr>
        <p:spPr>
          <a:xfrm>
            <a:off x="838200" y="1825624"/>
            <a:ext cx="10515600" cy="4780127"/>
          </a:xfrm>
        </p:spPr>
        <p:txBody>
          <a:bodyPr>
            <a:normAutofit fontScale="85000" lnSpcReduction="20000"/>
          </a:bodyPr>
          <a:lstStyle/>
          <a:p>
            <a:r>
              <a:rPr lang="en-US" b="1" dirty="0"/>
              <a:t>Step 3: </a:t>
            </a:r>
            <a:r>
              <a:rPr lang="en-US" b="1" i="0" dirty="0">
                <a:effectLst/>
                <a:latin typeface="LiberationSans_39_4"/>
              </a:rPr>
              <a:t>Develop observations and formulate recommendations.</a:t>
            </a:r>
          </a:p>
          <a:p>
            <a:pPr>
              <a:buFont typeface="Wingdings" panose="05000000000000000000" pitchFamily="2" charset="2"/>
              <a:buChar char="§"/>
            </a:pPr>
            <a:r>
              <a:rPr lang="en-US" sz="2800" b="1" dirty="0">
                <a:latin typeface="Times New Roman"/>
                <a:cs typeface="Times New Roman"/>
              </a:rPr>
              <a:t>Recommendations</a:t>
            </a:r>
            <a:r>
              <a:rPr lang="en-US" sz="2800" dirty="0">
                <a:latin typeface="Times New Roman"/>
                <a:cs typeface="Times New Roman"/>
              </a:rPr>
              <a:t> are:</a:t>
            </a:r>
          </a:p>
          <a:p>
            <a:pPr lvl="1">
              <a:buFont typeface="Wingdings" panose="05000000000000000000" pitchFamily="2" charset="2"/>
              <a:buChar char="§"/>
            </a:pPr>
            <a:r>
              <a:rPr lang="en-US" dirty="0">
                <a:latin typeface="Times New Roman"/>
                <a:cs typeface="Times New Roman"/>
              </a:rPr>
              <a:t> based on the internal auditor’s observations and conclusions. </a:t>
            </a:r>
          </a:p>
          <a:p>
            <a:pPr lvl="1">
              <a:buFont typeface="Wingdings" panose="05000000000000000000" pitchFamily="2" charset="2"/>
              <a:buChar char="§"/>
            </a:pPr>
            <a:r>
              <a:rPr lang="en-US" dirty="0">
                <a:latin typeface="Times New Roman"/>
                <a:cs typeface="Times New Roman"/>
              </a:rPr>
              <a:t>Also called proposed corrective actions or the fifth C in some frameworks.</a:t>
            </a:r>
          </a:p>
          <a:p>
            <a:pPr lvl="1">
              <a:buFont typeface="Wingdings" panose="05000000000000000000" pitchFamily="2" charset="2"/>
              <a:buChar char="§"/>
            </a:pPr>
            <a:r>
              <a:rPr lang="en-US" dirty="0">
                <a:latin typeface="Times New Roman"/>
                <a:cs typeface="Times New Roman"/>
              </a:rPr>
              <a:t>Documented within the audit observation or separately.</a:t>
            </a:r>
          </a:p>
          <a:p>
            <a:pPr>
              <a:buFont typeface="Wingdings" panose="05000000000000000000" pitchFamily="2" charset="2"/>
              <a:buChar char="§"/>
            </a:pPr>
            <a:r>
              <a:rPr lang="en-US" dirty="0">
                <a:latin typeface="Times New Roman"/>
                <a:cs typeface="Times New Roman"/>
              </a:rPr>
              <a:t>Purpose of Recommendations</a:t>
            </a:r>
          </a:p>
          <a:p>
            <a:pPr lvl="1">
              <a:buFont typeface="Wingdings" panose="05000000000000000000" pitchFamily="2" charset="2"/>
              <a:buChar char="§"/>
            </a:pPr>
            <a:r>
              <a:rPr lang="en-US" dirty="0">
                <a:latin typeface="Times New Roman"/>
                <a:cs typeface="Times New Roman"/>
              </a:rPr>
              <a:t>Close the gap between criteria (expected standard) and condition (actual state).</a:t>
            </a:r>
          </a:p>
          <a:p>
            <a:pPr lvl="1">
              <a:buFont typeface="Wingdings" panose="05000000000000000000" pitchFamily="2" charset="2"/>
              <a:buChar char="§"/>
            </a:pPr>
            <a:r>
              <a:rPr lang="en-US" dirty="0">
                <a:latin typeface="Times New Roman"/>
                <a:cs typeface="Times New Roman"/>
              </a:rPr>
              <a:t>Address root causes of the issue, not just symptoms.</a:t>
            </a:r>
          </a:p>
          <a:p>
            <a:pPr lvl="1">
              <a:buFont typeface="Wingdings" panose="05000000000000000000" pitchFamily="2" charset="2"/>
              <a:buChar char="§"/>
            </a:pPr>
            <a:r>
              <a:rPr lang="en-US" dirty="0">
                <a:latin typeface="Times New Roman"/>
                <a:cs typeface="Times New Roman"/>
              </a:rPr>
              <a:t>Provide long-term solutions rather than short-term fixes.</a:t>
            </a:r>
          </a:p>
          <a:p>
            <a:pPr>
              <a:buFont typeface="Wingdings" panose="05000000000000000000" pitchFamily="2" charset="2"/>
              <a:buChar char="§"/>
            </a:pPr>
            <a:r>
              <a:rPr lang="en-US" b="1" dirty="0"/>
              <a:t>Effective Recommendations Should Be:</a:t>
            </a:r>
          </a:p>
          <a:p>
            <a:pPr marL="0" indent="0">
              <a:buNone/>
            </a:pPr>
            <a:r>
              <a:rPr lang="en-US" dirty="0"/>
              <a:t>✅ </a:t>
            </a:r>
            <a:r>
              <a:rPr lang="en-US" b="1" dirty="0"/>
              <a:t>Root-cause focused</a:t>
            </a:r>
            <a:r>
              <a:rPr lang="en-US" dirty="0"/>
              <a:t> – Solve the actual problem, not just its effects.</a:t>
            </a:r>
            <a:br>
              <a:rPr lang="en-US" dirty="0"/>
            </a:br>
            <a:r>
              <a:rPr lang="en-US" dirty="0"/>
              <a:t>✅ </a:t>
            </a:r>
            <a:r>
              <a:rPr lang="en-US" b="1" dirty="0"/>
              <a:t>Sustainable</a:t>
            </a:r>
            <a:r>
              <a:rPr lang="en-US" dirty="0"/>
              <a:t> – Offer lasting improvements.</a:t>
            </a:r>
            <a:br>
              <a:rPr lang="en-US" dirty="0"/>
            </a:br>
            <a:r>
              <a:rPr lang="en-US" dirty="0"/>
              <a:t>✅ </a:t>
            </a:r>
            <a:r>
              <a:rPr lang="en-US" b="1" dirty="0"/>
              <a:t>Economically feasible</a:t>
            </a:r>
            <a:r>
              <a:rPr lang="en-US" dirty="0"/>
              <a:t> – Benefits outweigh the costs.</a:t>
            </a:r>
          </a:p>
          <a:p>
            <a:pPr marL="0" indent="0">
              <a:buNone/>
            </a:pPr>
            <a:r>
              <a:rPr lang="en-US" dirty="0"/>
              <a:t>⚠️ </a:t>
            </a:r>
            <a:r>
              <a:rPr lang="en-US" b="1" dirty="0"/>
              <a:t>Weak recommendations</a:t>
            </a:r>
            <a:r>
              <a:rPr lang="en-US" dirty="0"/>
              <a:t> only treat symptoms, making them of little value!</a:t>
            </a:r>
            <a:endParaRPr lang="en-US" dirty="0">
              <a:latin typeface="Times New Roman"/>
              <a:cs typeface="Times New Roman"/>
            </a:endParaRPr>
          </a:p>
          <a:p>
            <a:pPr>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spTree>
    <p:extLst>
      <p:ext uri="{BB962C8B-B14F-4D97-AF65-F5344CB8AC3E}">
        <p14:creationId xmlns:p14="http://schemas.microsoft.com/office/powerpoint/2010/main" val="2110134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0DCE0A-90FD-CFCF-0589-006AD4405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F9FE86F-8EAF-F608-43CD-962AD0906348}"/>
              </a:ext>
            </a:extLst>
          </p:cNvPr>
          <p:cNvSpPr>
            <a:spLocks noGrp="1"/>
          </p:cNvSpPr>
          <p:nvPr>
            <p:ph type="title"/>
          </p:nvPr>
        </p:nvSpPr>
        <p:spPr/>
        <p:txBody>
          <a:bodyPr/>
          <a:lstStyle/>
          <a:p>
            <a:r>
              <a:rPr lang="en-US" dirty="0"/>
              <a:t>Overview of the Assurance Engagement Process- </a:t>
            </a:r>
            <a:r>
              <a:rPr lang="en-US" b="1" dirty="0">
                <a:solidFill>
                  <a:schemeClr val="accent2"/>
                </a:solidFill>
              </a:rPr>
              <a:t>Performing </a:t>
            </a:r>
            <a:r>
              <a:rPr lang="en-US" dirty="0"/>
              <a:t>(Step 3)</a:t>
            </a:r>
            <a:endParaRPr lang="en-US" dirty="0">
              <a:solidFill>
                <a:schemeClr val="accent2"/>
              </a:solidFill>
            </a:endParaRPr>
          </a:p>
        </p:txBody>
      </p:sp>
      <p:sp>
        <p:nvSpPr>
          <p:cNvPr id="3" name="Content Placeholder 2">
            <a:extLst>
              <a:ext uri="{FF2B5EF4-FFF2-40B4-BE49-F238E27FC236}">
                <a16:creationId xmlns:a16="http://schemas.microsoft.com/office/drawing/2014/main" xmlns="" id="{DB7AE88F-B2B5-D246-1FA1-26BA00D8917E}"/>
              </a:ext>
            </a:extLst>
          </p:cNvPr>
          <p:cNvSpPr>
            <a:spLocks noGrp="1"/>
          </p:cNvSpPr>
          <p:nvPr>
            <p:ph idx="1"/>
          </p:nvPr>
        </p:nvSpPr>
        <p:spPr>
          <a:xfrm>
            <a:off x="838200" y="1825624"/>
            <a:ext cx="10515600" cy="762301"/>
          </a:xfrm>
        </p:spPr>
        <p:txBody>
          <a:bodyPr>
            <a:normAutofit fontScale="92500"/>
          </a:bodyPr>
          <a:lstStyle/>
          <a:p>
            <a:r>
              <a:rPr lang="en-US" b="1" dirty="0"/>
              <a:t>Step 3: </a:t>
            </a:r>
            <a:r>
              <a:rPr lang="en-US" b="1" i="0" dirty="0">
                <a:effectLst/>
                <a:latin typeface="LiberationSans_39_4"/>
              </a:rPr>
              <a:t>Develop observations and formulate recommendations.</a:t>
            </a:r>
          </a:p>
          <a:p>
            <a:pPr marL="0" indent="0">
              <a:buNone/>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pic>
        <p:nvPicPr>
          <p:cNvPr id="5" name="Picture 4">
            <a:extLst>
              <a:ext uri="{FF2B5EF4-FFF2-40B4-BE49-F238E27FC236}">
                <a16:creationId xmlns:a16="http://schemas.microsoft.com/office/drawing/2014/main" xmlns="" id="{0EBB522D-11FF-8440-76B9-A159C7C7973C}"/>
              </a:ext>
            </a:extLst>
          </p:cNvPr>
          <p:cNvPicPr>
            <a:picLocks noChangeAspect="1"/>
          </p:cNvPicPr>
          <p:nvPr/>
        </p:nvPicPr>
        <p:blipFill>
          <a:blip r:embed="rId2"/>
          <a:stretch>
            <a:fillRect/>
          </a:stretch>
        </p:blipFill>
        <p:spPr>
          <a:xfrm>
            <a:off x="1052143" y="2433629"/>
            <a:ext cx="9442436" cy="4172121"/>
          </a:xfrm>
          <a:prstGeom prst="rect">
            <a:avLst/>
          </a:prstGeom>
        </p:spPr>
      </p:pic>
    </p:spTree>
    <p:extLst>
      <p:ext uri="{BB962C8B-B14F-4D97-AF65-F5344CB8AC3E}">
        <p14:creationId xmlns:p14="http://schemas.microsoft.com/office/powerpoint/2010/main" val="3450639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DCEF906-21E9-FEB2-FBD2-7E48681F0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910E63-9EF0-B3C1-FBF7-E6DDEFBB3F9A}"/>
              </a:ext>
            </a:extLst>
          </p:cNvPr>
          <p:cNvSpPr>
            <a:spLocks noGrp="1"/>
          </p:cNvSpPr>
          <p:nvPr>
            <p:ph type="title"/>
          </p:nvPr>
        </p:nvSpPr>
        <p:spPr/>
        <p:txBody>
          <a:bodyPr/>
          <a:lstStyle/>
          <a:p>
            <a:r>
              <a:rPr lang="en-US" dirty="0"/>
              <a:t>Overview of the Assurance Engagement Process- </a:t>
            </a:r>
            <a:r>
              <a:rPr lang="en-US" b="1" dirty="0">
                <a:solidFill>
                  <a:schemeClr val="accent6"/>
                </a:solidFill>
              </a:rPr>
              <a:t>Communicating</a:t>
            </a:r>
            <a:endParaRPr lang="en-US" dirty="0">
              <a:solidFill>
                <a:schemeClr val="accent6"/>
              </a:solidFill>
            </a:endParaRPr>
          </a:p>
        </p:txBody>
      </p:sp>
      <p:sp>
        <p:nvSpPr>
          <p:cNvPr id="3" name="Content Placeholder 2">
            <a:extLst>
              <a:ext uri="{FF2B5EF4-FFF2-40B4-BE49-F238E27FC236}">
                <a16:creationId xmlns:a16="http://schemas.microsoft.com/office/drawing/2014/main" xmlns="" id="{3A5B5759-FFE6-339E-E1EE-6D7EAED79A0E}"/>
              </a:ext>
            </a:extLst>
          </p:cNvPr>
          <p:cNvSpPr>
            <a:spLocks noGrp="1"/>
          </p:cNvSpPr>
          <p:nvPr>
            <p:ph idx="1"/>
          </p:nvPr>
        </p:nvSpPr>
        <p:spPr/>
        <p:txBody>
          <a:bodyPr>
            <a:normAutofit/>
          </a:bodyPr>
          <a:lstStyle/>
          <a:p>
            <a:r>
              <a:rPr lang="en-US" sz="2800" dirty="0">
                <a:latin typeface="Times New Roman"/>
                <a:cs typeface="Times New Roman"/>
              </a:rPr>
              <a:t>Communication of engagement outcomes “must be accurate, objective, clear, concise, constructive, complete, and timely” </a:t>
            </a:r>
            <a:r>
              <a:rPr lang="en-US" dirty="0"/>
              <a:t>(IIA Standard 2420: Quality of Communications).</a:t>
            </a:r>
          </a:p>
          <a:p>
            <a:r>
              <a:rPr lang="en-US" b="1" i="0" dirty="0">
                <a:solidFill>
                  <a:srgbClr val="000000"/>
                </a:solidFill>
                <a:effectLst/>
                <a:latin typeface="LiberationSans_39_4"/>
              </a:rPr>
              <a:t>Communicating (5 steps): </a:t>
            </a:r>
          </a:p>
          <a:p>
            <a:pPr marL="514350" indent="-514350">
              <a:buFont typeface="+mj-lt"/>
              <a:buAutoNum type="arabicPeriod"/>
            </a:pPr>
            <a:r>
              <a:rPr lang="en-US" dirty="0"/>
              <a:t>Perform </a:t>
            </a:r>
            <a:r>
              <a:rPr lang="en-US" b="1" dirty="0">
                <a:solidFill>
                  <a:schemeClr val="accent6"/>
                </a:solidFill>
              </a:rPr>
              <a:t>observation evaluation and escalation </a:t>
            </a:r>
            <a:r>
              <a:rPr lang="en-US" dirty="0"/>
              <a:t>process. </a:t>
            </a:r>
          </a:p>
          <a:p>
            <a:pPr marL="514350" indent="-514350">
              <a:buFont typeface="+mj-lt"/>
              <a:buAutoNum type="arabicPeriod"/>
            </a:pPr>
            <a:r>
              <a:rPr lang="en-US" dirty="0"/>
              <a:t>Conduct </a:t>
            </a:r>
            <a:r>
              <a:rPr lang="en-US" b="1" dirty="0">
                <a:solidFill>
                  <a:schemeClr val="accent6"/>
                </a:solidFill>
              </a:rPr>
              <a:t>interim and preliminary engagement </a:t>
            </a:r>
            <a:r>
              <a:rPr lang="en-US" dirty="0"/>
              <a:t>communications.</a:t>
            </a:r>
            <a:r>
              <a:rPr lang="en-US" i="0" dirty="0">
                <a:solidFill>
                  <a:srgbClr val="000000"/>
                </a:solidFill>
                <a:effectLst/>
                <a:latin typeface="LiberationSans_39_4"/>
              </a:rPr>
              <a:t> </a:t>
            </a:r>
          </a:p>
          <a:p>
            <a:pPr marL="514350" indent="-514350">
              <a:buFont typeface="+mj-lt"/>
              <a:buAutoNum type="arabicPeriod"/>
            </a:pPr>
            <a:r>
              <a:rPr lang="en-US" dirty="0"/>
              <a:t>Develop </a:t>
            </a:r>
            <a:r>
              <a:rPr lang="en-US" b="1" dirty="0">
                <a:solidFill>
                  <a:schemeClr val="accent6"/>
                </a:solidFill>
              </a:rPr>
              <a:t>final engagement </a:t>
            </a:r>
            <a:r>
              <a:rPr lang="en-US" dirty="0"/>
              <a:t>communications.</a:t>
            </a:r>
          </a:p>
          <a:p>
            <a:pPr marL="514350" indent="-514350">
              <a:buFont typeface="+mj-lt"/>
              <a:buAutoNum type="arabicPeriod"/>
            </a:pPr>
            <a:r>
              <a:rPr lang="en-US" dirty="0"/>
              <a:t>Distribute </a:t>
            </a:r>
            <a:r>
              <a:rPr lang="en-US" b="1" dirty="0">
                <a:solidFill>
                  <a:schemeClr val="accent6"/>
                </a:solidFill>
              </a:rPr>
              <a:t>formal and informal final</a:t>
            </a:r>
            <a:r>
              <a:rPr lang="en-US" b="1" dirty="0"/>
              <a:t> </a:t>
            </a:r>
            <a:r>
              <a:rPr lang="en-US" dirty="0"/>
              <a:t>communications.</a:t>
            </a:r>
          </a:p>
          <a:p>
            <a:pPr marL="514350" indent="-514350">
              <a:buFont typeface="+mj-lt"/>
              <a:buAutoNum type="arabicPeriod"/>
            </a:pPr>
            <a:r>
              <a:rPr lang="en-US" dirty="0"/>
              <a:t>Perform </a:t>
            </a:r>
            <a:r>
              <a:rPr lang="en-US" b="1" dirty="0">
                <a:solidFill>
                  <a:schemeClr val="accent6"/>
                </a:solidFill>
              </a:rPr>
              <a:t>monitoring and follow-up </a:t>
            </a:r>
            <a:r>
              <a:rPr lang="en-US" dirty="0"/>
              <a:t>procedures.</a:t>
            </a:r>
          </a:p>
        </p:txBody>
      </p:sp>
    </p:spTree>
    <p:extLst>
      <p:ext uri="{BB962C8B-B14F-4D97-AF65-F5344CB8AC3E}">
        <p14:creationId xmlns:p14="http://schemas.microsoft.com/office/powerpoint/2010/main" val="886498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613196F-DDB6-8EC7-0633-39892B99C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06A43BD-2800-6BD0-4C81-46346B8939DA}"/>
              </a:ext>
            </a:extLst>
          </p:cNvPr>
          <p:cNvSpPr>
            <a:spLocks noGrp="1"/>
          </p:cNvSpPr>
          <p:nvPr>
            <p:ph type="title"/>
          </p:nvPr>
        </p:nvSpPr>
        <p:spPr/>
        <p:txBody>
          <a:bodyPr/>
          <a:lstStyle/>
          <a:p>
            <a:r>
              <a:rPr lang="en-US" dirty="0"/>
              <a:t>Overview of the Assurance Engagement Process- </a:t>
            </a:r>
            <a:r>
              <a:rPr lang="en-US" b="1" dirty="0">
                <a:solidFill>
                  <a:schemeClr val="accent6"/>
                </a:solidFill>
              </a:rPr>
              <a:t>Communicating </a:t>
            </a:r>
            <a:r>
              <a:rPr lang="en-US" dirty="0"/>
              <a:t>(Step 1)</a:t>
            </a:r>
            <a:endParaRPr lang="en-US" dirty="0">
              <a:solidFill>
                <a:schemeClr val="accent2"/>
              </a:solidFill>
            </a:endParaRPr>
          </a:p>
        </p:txBody>
      </p:sp>
      <p:sp>
        <p:nvSpPr>
          <p:cNvPr id="3" name="Content Placeholder 2">
            <a:extLst>
              <a:ext uri="{FF2B5EF4-FFF2-40B4-BE49-F238E27FC236}">
                <a16:creationId xmlns:a16="http://schemas.microsoft.com/office/drawing/2014/main" xmlns="" id="{60C59B12-1828-C6DC-26D1-869CA91ED391}"/>
              </a:ext>
            </a:extLst>
          </p:cNvPr>
          <p:cNvSpPr>
            <a:spLocks noGrp="1"/>
          </p:cNvSpPr>
          <p:nvPr>
            <p:ph idx="1"/>
          </p:nvPr>
        </p:nvSpPr>
        <p:spPr>
          <a:xfrm>
            <a:off x="838200" y="1825625"/>
            <a:ext cx="10515600" cy="2541423"/>
          </a:xfrm>
        </p:spPr>
        <p:txBody>
          <a:bodyPr>
            <a:normAutofit/>
          </a:bodyPr>
          <a:lstStyle/>
          <a:p>
            <a:r>
              <a:rPr lang="en-US" b="1" dirty="0"/>
              <a:t>Step 1: Perform </a:t>
            </a:r>
            <a:r>
              <a:rPr lang="en-US" b="1" dirty="0">
                <a:solidFill>
                  <a:schemeClr val="accent6"/>
                </a:solidFill>
              </a:rPr>
              <a:t>observation evaluation and escalation </a:t>
            </a:r>
            <a:r>
              <a:rPr lang="en-US" b="1" dirty="0"/>
              <a:t>process. </a:t>
            </a:r>
          </a:p>
          <a:p>
            <a:pPr>
              <a:buFont typeface="Wingdings" panose="05000000000000000000" pitchFamily="2" charset="2"/>
              <a:buChar char="§"/>
            </a:pPr>
            <a:r>
              <a:rPr lang="en-US" sz="2800" dirty="0">
                <a:latin typeface="Times New Roman"/>
                <a:cs typeface="Times New Roman"/>
              </a:rPr>
              <a:t>Once one or more observations are identified, the internal audit team </a:t>
            </a:r>
            <a:r>
              <a:rPr lang="en-US" sz="2800" b="1" dirty="0">
                <a:latin typeface="Times New Roman"/>
                <a:cs typeface="Times New Roman"/>
              </a:rPr>
              <a:t>must assess each observation </a:t>
            </a:r>
            <a:r>
              <a:rPr lang="en-US" sz="2800" dirty="0">
                <a:latin typeface="Times New Roman"/>
                <a:cs typeface="Times New Roman"/>
              </a:rPr>
              <a:t>using an evaluation and escalation process and determine the implications those observations have on the resulting communications for the area (process) under review.</a:t>
            </a: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spTree>
    <p:extLst>
      <p:ext uri="{BB962C8B-B14F-4D97-AF65-F5344CB8AC3E}">
        <p14:creationId xmlns:p14="http://schemas.microsoft.com/office/powerpoint/2010/main" val="206209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6E2BB-9EA6-F333-2562-4E0CA0E61361}"/>
              </a:ext>
            </a:extLst>
          </p:cNvPr>
          <p:cNvSpPr>
            <a:spLocks noGrp="1"/>
          </p:cNvSpPr>
          <p:nvPr>
            <p:ph type="title"/>
          </p:nvPr>
        </p:nvSpPr>
        <p:spPr/>
        <p:txBody>
          <a:bodyPr/>
          <a:lstStyle/>
          <a:p>
            <a:r>
              <a:rPr lang="en-US" dirty="0"/>
              <a:t>Overview of the Assurance Engagement Process- </a:t>
            </a:r>
            <a:r>
              <a:rPr lang="en-US" b="1" dirty="0">
                <a:solidFill>
                  <a:schemeClr val="accent6"/>
                </a:solidFill>
              </a:rPr>
              <a:t>Communicating </a:t>
            </a:r>
            <a:r>
              <a:rPr lang="en-US" dirty="0"/>
              <a:t>(Step 1)</a:t>
            </a:r>
          </a:p>
        </p:txBody>
      </p:sp>
      <p:pic>
        <p:nvPicPr>
          <p:cNvPr id="4" name="object 7">
            <a:extLst>
              <a:ext uri="{FF2B5EF4-FFF2-40B4-BE49-F238E27FC236}">
                <a16:creationId xmlns:a16="http://schemas.microsoft.com/office/drawing/2014/main" xmlns="" id="{385BF0B9-78B7-43E6-C52E-17A0C90129BF}"/>
              </a:ext>
            </a:extLst>
          </p:cNvPr>
          <p:cNvPicPr>
            <a:picLocks noGrp="1"/>
          </p:cNvPicPr>
          <p:nvPr>
            <p:ph idx="1"/>
          </p:nvPr>
        </p:nvPicPr>
        <p:blipFill>
          <a:blip r:embed="rId3" cstate="print"/>
          <a:stretch>
            <a:fillRect/>
          </a:stretch>
        </p:blipFill>
        <p:spPr>
          <a:xfrm>
            <a:off x="2983715" y="1690688"/>
            <a:ext cx="3980611" cy="4802187"/>
          </a:xfrm>
          <a:prstGeom prst="rect">
            <a:avLst/>
          </a:prstGeom>
        </p:spPr>
      </p:pic>
      <p:sp>
        <p:nvSpPr>
          <p:cNvPr id="6" name="TextBox 5">
            <a:extLst>
              <a:ext uri="{FF2B5EF4-FFF2-40B4-BE49-F238E27FC236}">
                <a16:creationId xmlns:a16="http://schemas.microsoft.com/office/drawing/2014/main" xmlns="" id="{3A21D6C7-688C-43E2-0243-61CDF3D15EF0}"/>
              </a:ext>
            </a:extLst>
          </p:cNvPr>
          <p:cNvSpPr txBox="1"/>
          <p:nvPr/>
        </p:nvSpPr>
        <p:spPr>
          <a:xfrm>
            <a:off x="909145" y="1881380"/>
            <a:ext cx="1397876" cy="2031325"/>
          </a:xfrm>
          <a:prstGeom prst="rect">
            <a:avLst/>
          </a:prstGeom>
          <a:noFill/>
        </p:spPr>
        <p:txBody>
          <a:bodyPr wrap="square">
            <a:spAutoFit/>
          </a:bodyPr>
          <a:lstStyle/>
          <a:p>
            <a:r>
              <a:rPr lang="en-US" dirty="0"/>
              <a:t>Step 1: Perform </a:t>
            </a:r>
            <a:r>
              <a:rPr lang="en-US" b="1" dirty="0">
                <a:solidFill>
                  <a:schemeClr val="accent6"/>
                </a:solidFill>
              </a:rPr>
              <a:t>observation evaluation and escalation </a:t>
            </a:r>
            <a:r>
              <a:rPr lang="en-US" dirty="0"/>
              <a:t>process. </a:t>
            </a:r>
          </a:p>
        </p:txBody>
      </p:sp>
      <p:pic>
        <p:nvPicPr>
          <p:cNvPr id="14" name="Picture 13">
            <a:extLst>
              <a:ext uri="{FF2B5EF4-FFF2-40B4-BE49-F238E27FC236}">
                <a16:creationId xmlns:a16="http://schemas.microsoft.com/office/drawing/2014/main" xmlns="" id="{FEF8F8ED-E5B3-0E7D-F0FF-8A962195CDEF}"/>
              </a:ext>
            </a:extLst>
          </p:cNvPr>
          <p:cNvPicPr>
            <a:picLocks noChangeAspect="1"/>
          </p:cNvPicPr>
          <p:nvPr/>
        </p:nvPicPr>
        <p:blipFill>
          <a:blip r:embed="rId4"/>
          <a:stretch>
            <a:fillRect/>
          </a:stretch>
        </p:blipFill>
        <p:spPr>
          <a:xfrm>
            <a:off x="7814441" y="1508234"/>
            <a:ext cx="4048959" cy="5023945"/>
          </a:xfrm>
          <a:prstGeom prst="rect">
            <a:avLst/>
          </a:prstGeom>
        </p:spPr>
      </p:pic>
    </p:spTree>
    <p:extLst>
      <p:ext uri="{BB962C8B-B14F-4D97-AF65-F5344CB8AC3E}">
        <p14:creationId xmlns:p14="http://schemas.microsoft.com/office/powerpoint/2010/main" val="2024980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6721E0-4C02-0230-A622-551835967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6C691BC-9008-5C99-344C-73D0B0D21771}"/>
              </a:ext>
            </a:extLst>
          </p:cNvPr>
          <p:cNvSpPr>
            <a:spLocks noGrp="1"/>
          </p:cNvSpPr>
          <p:nvPr>
            <p:ph type="title"/>
          </p:nvPr>
        </p:nvSpPr>
        <p:spPr/>
        <p:txBody>
          <a:bodyPr/>
          <a:lstStyle/>
          <a:p>
            <a:r>
              <a:rPr lang="en-US" dirty="0"/>
              <a:t>Overview of the Assurance Engagement Process- </a:t>
            </a:r>
            <a:r>
              <a:rPr lang="en-US" b="1" dirty="0">
                <a:solidFill>
                  <a:schemeClr val="accent6"/>
                </a:solidFill>
              </a:rPr>
              <a:t>Communicating </a:t>
            </a:r>
            <a:r>
              <a:rPr lang="en-US" dirty="0"/>
              <a:t>(Step 2)</a:t>
            </a:r>
            <a:endParaRPr lang="en-US" dirty="0">
              <a:solidFill>
                <a:schemeClr val="accent2"/>
              </a:solidFill>
            </a:endParaRPr>
          </a:p>
        </p:txBody>
      </p:sp>
      <p:sp>
        <p:nvSpPr>
          <p:cNvPr id="3" name="Content Placeholder 2">
            <a:extLst>
              <a:ext uri="{FF2B5EF4-FFF2-40B4-BE49-F238E27FC236}">
                <a16:creationId xmlns:a16="http://schemas.microsoft.com/office/drawing/2014/main" xmlns="" id="{9D206D29-8760-6AAE-9FD3-93661FDD303F}"/>
              </a:ext>
            </a:extLst>
          </p:cNvPr>
          <p:cNvSpPr>
            <a:spLocks noGrp="1"/>
          </p:cNvSpPr>
          <p:nvPr>
            <p:ph idx="1"/>
          </p:nvPr>
        </p:nvSpPr>
        <p:spPr>
          <a:xfrm>
            <a:off x="838200" y="1825625"/>
            <a:ext cx="10515600" cy="4667250"/>
          </a:xfrm>
        </p:spPr>
        <p:txBody>
          <a:bodyPr>
            <a:normAutofit fontScale="77500" lnSpcReduction="20000"/>
          </a:bodyPr>
          <a:lstStyle/>
          <a:p>
            <a:r>
              <a:rPr lang="en-US" b="1" dirty="0"/>
              <a:t>Step 2: Conduct </a:t>
            </a:r>
            <a:r>
              <a:rPr lang="en-US" b="1" dirty="0">
                <a:solidFill>
                  <a:schemeClr val="accent6"/>
                </a:solidFill>
              </a:rPr>
              <a:t>interim and preliminary engagement </a:t>
            </a:r>
            <a:r>
              <a:rPr lang="en-US" b="1" dirty="0"/>
              <a:t>communications.</a:t>
            </a:r>
            <a:r>
              <a:rPr lang="en-US" b="1" i="0" dirty="0">
                <a:solidFill>
                  <a:srgbClr val="000000"/>
                </a:solidFill>
                <a:effectLst/>
                <a:latin typeface="LiberationSans_39_4"/>
              </a:rPr>
              <a:t> </a:t>
            </a:r>
          </a:p>
          <a:p>
            <a:pPr>
              <a:buFont typeface="Wingdings" panose="05000000000000000000" pitchFamily="2" charset="2"/>
              <a:buChar char="§"/>
            </a:pPr>
            <a:r>
              <a:rPr lang="en-US" sz="2800" dirty="0">
                <a:latin typeface="Times New Roman"/>
                <a:cs typeface="Times New Roman"/>
              </a:rPr>
              <a:t>Internal audit communications occur throughout the engagement, not just at the end.</a:t>
            </a:r>
          </a:p>
          <a:p>
            <a:pPr>
              <a:buFont typeface="Wingdings" panose="05000000000000000000" pitchFamily="2" charset="2"/>
              <a:buChar char="§"/>
            </a:pPr>
            <a:r>
              <a:rPr lang="en-US" sz="2800" dirty="0">
                <a:latin typeface="Times New Roman"/>
                <a:cs typeface="Times New Roman"/>
              </a:rPr>
              <a:t>Matters often arise during internal audit engagements that warrant management’s immediate or short-term attention.</a:t>
            </a:r>
          </a:p>
          <a:p>
            <a:pPr>
              <a:buFont typeface="Wingdings" panose="05000000000000000000" pitchFamily="2" charset="2"/>
              <a:buChar char="§"/>
            </a:pPr>
            <a:r>
              <a:rPr lang="en-US" sz="2800" dirty="0">
                <a:latin typeface="Times New Roman"/>
                <a:cs typeface="Times New Roman"/>
              </a:rPr>
              <a:t>Timely communication of such matters allows management to address and resolve them sooner, sometimes before the engagement is completed. </a:t>
            </a:r>
          </a:p>
          <a:p>
            <a:pPr lvl="1">
              <a:buFont typeface="Wingdings" panose="05000000000000000000" pitchFamily="2" charset="2"/>
              <a:buChar char="§"/>
            </a:pPr>
            <a:r>
              <a:rPr lang="en-US" b="1" dirty="0"/>
              <a:t>Example:</a:t>
            </a:r>
            <a:r>
              <a:rPr lang="en-US" dirty="0"/>
              <a:t/>
            </a:r>
            <a:br>
              <a:rPr lang="en-US" dirty="0"/>
            </a:br>
            <a:r>
              <a:rPr lang="en-US" dirty="0"/>
              <a:t>Imagine an audit of the payroll process where you discover that some terminated employees are still receiving salaries. Instead of waiting for the final report, you communicate this to management immediately so they can stop the payments and investigate the issue.</a:t>
            </a:r>
            <a:endParaRPr lang="en-US" dirty="0">
              <a:latin typeface="Times New Roman"/>
              <a:cs typeface="Times New Roman"/>
            </a:endParaRPr>
          </a:p>
          <a:p>
            <a:pPr>
              <a:buFont typeface="Wingdings" panose="05000000000000000000" pitchFamily="2" charset="2"/>
              <a:buChar char="§"/>
            </a:pPr>
            <a:r>
              <a:rPr lang="en-US" sz="2800" dirty="0">
                <a:latin typeface="Times New Roman"/>
                <a:cs typeface="Times New Roman"/>
              </a:rPr>
              <a:t>Reviewing draft versions of the report with management provides assurance that they concur with what the internal auditors have said and what they have written in their report.</a:t>
            </a:r>
            <a:r>
              <a:rPr lang="en-US" b="1" dirty="0"/>
              <a:t> </a:t>
            </a:r>
          </a:p>
          <a:p>
            <a:pPr lvl="1">
              <a:buFont typeface="Wingdings" panose="05000000000000000000" pitchFamily="2" charset="2"/>
              <a:buChar char="§"/>
            </a:pPr>
            <a:r>
              <a:rPr lang="en-US" b="1" dirty="0"/>
              <a:t>Example:</a:t>
            </a:r>
            <a:r>
              <a:rPr lang="en-US" dirty="0">
                <a:latin typeface="Times New Roman"/>
                <a:cs typeface="Times New Roman"/>
              </a:rPr>
              <a:t/>
            </a:r>
            <a:br>
              <a:rPr lang="en-US" dirty="0">
                <a:latin typeface="Times New Roman"/>
                <a:cs typeface="Times New Roman"/>
              </a:rPr>
            </a:br>
            <a:r>
              <a:rPr lang="en-US" dirty="0"/>
              <a:t>During an audit, the internal auditor finds several purchase orders missing approval records. Before reporting it as a compliance issue, they meet with management, who provides email approvals that weren’t uploaded to the system. This clarification prevents an inaccurate finding and instead highlights a documentation process gap.</a:t>
            </a: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spTree>
    <p:extLst>
      <p:ext uri="{BB962C8B-B14F-4D97-AF65-F5344CB8AC3E}">
        <p14:creationId xmlns:p14="http://schemas.microsoft.com/office/powerpoint/2010/main" val="569477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193C05-5A92-19CD-74C8-7D36868C6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F5777F5-9AA4-9F55-3F4A-BF2808A100F6}"/>
              </a:ext>
            </a:extLst>
          </p:cNvPr>
          <p:cNvSpPr>
            <a:spLocks noGrp="1"/>
          </p:cNvSpPr>
          <p:nvPr>
            <p:ph type="title"/>
          </p:nvPr>
        </p:nvSpPr>
        <p:spPr/>
        <p:txBody>
          <a:bodyPr/>
          <a:lstStyle/>
          <a:p>
            <a:r>
              <a:rPr lang="en-US" dirty="0"/>
              <a:t>Overview of the Assurance Engagement Process- </a:t>
            </a:r>
            <a:r>
              <a:rPr lang="en-US" b="1" dirty="0">
                <a:solidFill>
                  <a:schemeClr val="accent6"/>
                </a:solidFill>
              </a:rPr>
              <a:t>Communicating </a:t>
            </a:r>
            <a:r>
              <a:rPr lang="en-US" dirty="0"/>
              <a:t>(Step 3)</a:t>
            </a:r>
            <a:endParaRPr lang="en-US" dirty="0">
              <a:solidFill>
                <a:schemeClr val="accent2"/>
              </a:solidFill>
            </a:endParaRPr>
          </a:p>
        </p:txBody>
      </p:sp>
      <p:sp>
        <p:nvSpPr>
          <p:cNvPr id="3" name="Content Placeholder 2">
            <a:extLst>
              <a:ext uri="{FF2B5EF4-FFF2-40B4-BE49-F238E27FC236}">
                <a16:creationId xmlns:a16="http://schemas.microsoft.com/office/drawing/2014/main" xmlns="" id="{E0185ADC-4333-3C3C-2AE5-8F968188DAC2}"/>
              </a:ext>
            </a:extLst>
          </p:cNvPr>
          <p:cNvSpPr>
            <a:spLocks noGrp="1"/>
          </p:cNvSpPr>
          <p:nvPr>
            <p:ph idx="1"/>
          </p:nvPr>
        </p:nvSpPr>
        <p:spPr>
          <a:xfrm>
            <a:off x="838200" y="1825625"/>
            <a:ext cx="10515600" cy="4667250"/>
          </a:xfrm>
        </p:spPr>
        <p:txBody>
          <a:bodyPr>
            <a:normAutofit fontScale="92500" lnSpcReduction="20000"/>
          </a:bodyPr>
          <a:lstStyle/>
          <a:p>
            <a:r>
              <a:rPr lang="en-US" b="1" dirty="0"/>
              <a:t>Step 3: Develop </a:t>
            </a:r>
            <a:r>
              <a:rPr lang="en-US" b="1" dirty="0">
                <a:solidFill>
                  <a:schemeClr val="accent6"/>
                </a:solidFill>
              </a:rPr>
              <a:t>final engagement </a:t>
            </a:r>
            <a:r>
              <a:rPr lang="en-US" b="1" dirty="0"/>
              <a:t>communications.</a:t>
            </a:r>
          </a:p>
          <a:p>
            <a:pPr>
              <a:buFont typeface="Wingdings" panose="05000000000000000000" pitchFamily="2" charset="2"/>
              <a:buChar char="§"/>
            </a:pPr>
            <a:r>
              <a:rPr lang="en-US" sz="2800" dirty="0">
                <a:latin typeface="Times New Roman"/>
                <a:cs typeface="Times New Roman"/>
              </a:rPr>
              <a:t>At this point, the internal audit team is ready to consolidate and synthesize all the evidence gathered during the engagement. </a:t>
            </a:r>
          </a:p>
          <a:p>
            <a:pPr>
              <a:buFont typeface="Wingdings" panose="05000000000000000000" pitchFamily="2" charset="2"/>
              <a:buChar char="§"/>
            </a:pPr>
            <a:r>
              <a:rPr lang="en-US" sz="2800" dirty="0">
                <a:latin typeface="Times New Roman"/>
                <a:cs typeface="Times New Roman"/>
              </a:rPr>
              <a:t>There is no single prescribed way for expressing overall engagement results. </a:t>
            </a:r>
            <a:r>
              <a:rPr lang="en-US" sz="2800" b="1" dirty="0">
                <a:latin typeface="Times New Roman"/>
                <a:cs typeface="Times New Roman"/>
              </a:rPr>
              <a:t>Options include:</a:t>
            </a:r>
          </a:p>
          <a:p>
            <a:pPr marL="914400" lvl="1" indent="-457200">
              <a:buFont typeface="+mj-lt"/>
              <a:buAutoNum type="arabicParenR"/>
            </a:pPr>
            <a:r>
              <a:rPr lang="en-US" b="1" dirty="0">
                <a:latin typeface="Times New Roman"/>
                <a:cs typeface="Times New Roman"/>
              </a:rPr>
              <a:t>No assurance: </a:t>
            </a:r>
            <a:r>
              <a:rPr lang="en-US" dirty="0">
                <a:latin typeface="Times New Roman"/>
                <a:cs typeface="Times New Roman"/>
              </a:rPr>
              <a:t>Listing and prioritizing control observations but stopping short of reaching an overall conclusion or expressing any level of assurance regarding the effectiveness of the auditee’s controls.</a:t>
            </a:r>
          </a:p>
          <a:p>
            <a:pPr marL="914400" lvl="1" indent="-457200">
              <a:buFont typeface="+mj-lt"/>
              <a:buAutoNum type="arabicParenR"/>
            </a:pPr>
            <a:r>
              <a:rPr lang="en-US" b="1" dirty="0">
                <a:latin typeface="Times New Roman"/>
                <a:cs typeface="Times New Roman"/>
              </a:rPr>
              <a:t>Negative Assurance: </a:t>
            </a:r>
            <a:r>
              <a:rPr lang="en-US" dirty="0">
                <a:latin typeface="Times New Roman"/>
                <a:cs typeface="Times New Roman"/>
              </a:rPr>
              <a:t>Reaching a conclusion known as negative assurance (also referred to as limited assurance). Internal auditors express negative assurance when they conclude that nothing has come to their attention that indicates that the auditee’s controls are designed inadequately or operating ineffectively. </a:t>
            </a:r>
          </a:p>
          <a:p>
            <a:pPr marL="914400" lvl="1" indent="-457200">
              <a:buFont typeface="+mj-lt"/>
              <a:buAutoNum type="arabicParenR"/>
            </a:pPr>
            <a:r>
              <a:rPr lang="en-US" b="1" dirty="0">
                <a:latin typeface="Times New Roman"/>
                <a:cs typeface="Times New Roman"/>
              </a:rPr>
              <a:t>Positive Assurance: </a:t>
            </a:r>
            <a:r>
              <a:rPr lang="en-US" dirty="0">
                <a:latin typeface="Times New Roman"/>
                <a:cs typeface="Times New Roman"/>
              </a:rPr>
              <a:t>Reaching a conclusion known as positive assurance (also referred to as reasonable assurance). Internal auditors express positive assurance when they conclude that, in their opinion, the auditee’s controls are designed adequately and operating effectively.</a:t>
            </a: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spTree>
    <p:extLst>
      <p:ext uri="{BB962C8B-B14F-4D97-AF65-F5344CB8AC3E}">
        <p14:creationId xmlns:p14="http://schemas.microsoft.com/office/powerpoint/2010/main" val="291782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13B9-1F42-656E-E91A-E9EB3DE5949C}"/>
              </a:ext>
            </a:extLst>
          </p:cNvPr>
          <p:cNvSpPr>
            <a:spLocks noGrp="1"/>
          </p:cNvSpPr>
          <p:nvPr>
            <p:ph type="title"/>
          </p:nvPr>
        </p:nvSpPr>
        <p:spPr/>
        <p:txBody>
          <a:bodyPr/>
          <a:lstStyle/>
          <a:p>
            <a:r>
              <a:rPr lang="en-US" dirty="0"/>
              <a:t>Types of Internal Audit Engagements</a:t>
            </a:r>
          </a:p>
        </p:txBody>
      </p:sp>
      <p:sp>
        <p:nvSpPr>
          <p:cNvPr id="3" name="Content Placeholder 2">
            <a:extLst>
              <a:ext uri="{FF2B5EF4-FFF2-40B4-BE49-F238E27FC236}">
                <a16:creationId xmlns:a16="http://schemas.microsoft.com/office/drawing/2014/main" xmlns="" id="{2DC719EB-EAB1-77CE-678A-E3105B1AA232}"/>
              </a:ext>
            </a:extLst>
          </p:cNvPr>
          <p:cNvSpPr>
            <a:spLocks noGrp="1"/>
          </p:cNvSpPr>
          <p:nvPr>
            <p:ph idx="1"/>
          </p:nvPr>
        </p:nvSpPr>
        <p:spPr/>
        <p:txBody>
          <a:bodyPr/>
          <a:lstStyle/>
          <a:p>
            <a:r>
              <a:rPr lang="en-US" b="1" dirty="0"/>
              <a:t>The 2 types of engagements internal auditors perform include:</a:t>
            </a:r>
          </a:p>
          <a:p>
            <a:pPr marL="971550" lvl="1" indent="-514350">
              <a:buFont typeface="+mj-lt"/>
              <a:buAutoNum type="arabicParenR"/>
            </a:pPr>
            <a:r>
              <a:rPr lang="en-US" sz="3200" dirty="0"/>
              <a:t>Assurance Services</a:t>
            </a:r>
          </a:p>
          <a:p>
            <a:pPr marL="971550" lvl="1" indent="-514350">
              <a:buFont typeface="+mj-lt"/>
              <a:buAutoNum type="arabicParenR"/>
            </a:pPr>
            <a:endParaRPr lang="en-US" sz="3200" dirty="0"/>
          </a:p>
          <a:p>
            <a:pPr marL="971550" lvl="1" indent="-514350">
              <a:buFont typeface="+mj-lt"/>
              <a:buAutoNum type="arabicParenR"/>
            </a:pPr>
            <a:r>
              <a:rPr lang="en-US" sz="3200" dirty="0"/>
              <a:t>Consulting Services</a:t>
            </a:r>
          </a:p>
        </p:txBody>
      </p:sp>
    </p:spTree>
    <p:extLst>
      <p:ext uri="{BB962C8B-B14F-4D97-AF65-F5344CB8AC3E}">
        <p14:creationId xmlns:p14="http://schemas.microsoft.com/office/powerpoint/2010/main" val="2115893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B5101-5465-9A64-8A7B-8F0B5E7FF45C}"/>
              </a:ext>
            </a:extLst>
          </p:cNvPr>
          <p:cNvSpPr>
            <a:spLocks noGrp="1"/>
          </p:cNvSpPr>
          <p:nvPr>
            <p:ph type="title"/>
          </p:nvPr>
        </p:nvSpPr>
        <p:spPr>
          <a:xfrm>
            <a:off x="123497" y="154918"/>
            <a:ext cx="10515600" cy="1325563"/>
          </a:xfrm>
        </p:spPr>
        <p:txBody>
          <a:bodyPr>
            <a:normAutofit/>
          </a:bodyPr>
          <a:lstStyle/>
          <a:p>
            <a:r>
              <a:rPr lang="en-US" sz="4000" dirty="0"/>
              <a:t>Overview of the Assurance Engagement Process- </a:t>
            </a:r>
            <a:r>
              <a:rPr lang="en-US" sz="4000" b="1" dirty="0">
                <a:solidFill>
                  <a:schemeClr val="accent6"/>
                </a:solidFill>
              </a:rPr>
              <a:t>Communicating </a:t>
            </a:r>
            <a:r>
              <a:rPr lang="en-US" sz="4000" dirty="0"/>
              <a:t>(Step 3)</a:t>
            </a:r>
          </a:p>
        </p:txBody>
      </p:sp>
      <p:pic>
        <p:nvPicPr>
          <p:cNvPr id="5" name="Content Placeholder 4">
            <a:extLst>
              <a:ext uri="{FF2B5EF4-FFF2-40B4-BE49-F238E27FC236}">
                <a16:creationId xmlns:a16="http://schemas.microsoft.com/office/drawing/2014/main" xmlns="" id="{5E33AA25-27CF-B0A2-104F-19F68E1BB3F4}"/>
              </a:ext>
            </a:extLst>
          </p:cNvPr>
          <p:cNvPicPr>
            <a:picLocks noGrp="1" noChangeAspect="1"/>
          </p:cNvPicPr>
          <p:nvPr>
            <p:ph idx="1"/>
          </p:nvPr>
        </p:nvPicPr>
        <p:blipFill>
          <a:blip r:embed="rId3"/>
          <a:stretch>
            <a:fillRect/>
          </a:stretch>
        </p:blipFill>
        <p:spPr>
          <a:xfrm>
            <a:off x="5139559" y="1319048"/>
            <a:ext cx="5948855" cy="5538951"/>
          </a:xfrm>
        </p:spPr>
      </p:pic>
      <p:sp>
        <p:nvSpPr>
          <p:cNvPr id="7" name="TextBox 6">
            <a:extLst>
              <a:ext uri="{FF2B5EF4-FFF2-40B4-BE49-F238E27FC236}">
                <a16:creationId xmlns:a16="http://schemas.microsoft.com/office/drawing/2014/main" xmlns="" id="{40AAA842-71A8-D1F7-669B-6C4F7EED6533}"/>
              </a:ext>
            </a:extLst>
          </p:cNvPr>
          <p:cNvSpPr txBox="1"/>
          <p:nvPr/>
        </p:nvSpPr>
        <p:spPr>
          <a:xfrm>
            <a:off x="945841" y="3246700"/>
            <a:ext cx="4193718" cy="707886"/>
          </a:xfrm>
          <a:prstGeom prst="rect">
            <a:avLst/>
          </a:prstGeom>
          <a:noFill/>
        </p:spPr>
        <p:txBody>
          <a:bodyPr wrap="square">
            <a:spAutoFit/>
          </a:bodyPr>
          <a:lstStyle/>
          <a:p>
            <a:r>
              <a:rPr lang="en-US" sz="2000" b="1" dirty="0"/>
              <a:t>Step 3: Develop </a:t>
            </a:r>
            <a:r>
              <a:rPr lang="en-US" sz="2000" b="1" dirty="0">
                <a:solidFill>
                  <a:schemeClr val="accent6"/>
                </a:solidFill>
              </a:rPr>
              <a:t>final engagement </a:t>
            </a:r>
            <a:r>
              <a:rPr lang="en-US" sz="2000" b="1" dirty="0"/>
              <a:t>communications. (Example)</a:t>
            </a:r>
          </a:p>
        </p:txBody>
      </p:sp>
    </p:spTree>
    <p:extLst>
      <p:ext uri="{BB962C8B-B14F-4D97-AF65-F5344CB8AC3E}">
        <p14:creationId xmlns:p14="http://schemas.microsoft.com/office/powerpoint/2010/main" val="3795287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09DF72-1922-DADC-8271-BBF5FFE4D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EB27AA9-945F-65AB-131B-45C5ABA7CE45}"/>
              </a:ext>
            </a:extLst>
          </p:cNvPr>
          <p:cNvSpPr>
            <a:spLocks noGrp="1"/>
          </p:cNvSpPr>
          <p:nvPr>
            <p:ph type="title"/>
          </p:nvPr>
        </p:nvSpPr>
        <p:spPr/>
        <p:txBody>
          <a:bodyPr/>
          <a:lstStyle/>
          <a:p>
            <a:r>
              <a:rPr lang="en-US" dirty="0"/>
              <a:t>Overview of the Assurance Engagement Process- </a:t>
            </a:r>
            <a:r>
              <a:rPr lang="en-US" b="1" dirty="0">
                <a:solidFill>
                  <a:schemeClr val="accent6"/>
                </a:solidFill>
              </a:rPr>
              <a:t>Communicating </a:t>
            </a:r>
            <a:r>
              <a:rPr lang="en-US" dirty="0"/>
              <a:t>(Step 4)</a:t>
            </a:r>
            <a:endParaRPr lang="en-US" dirty="0">
              <a:solidFill>
                <a:schemeClr val="accent2"/>
              </a:solidFill>
            </a:endParaRPr>
          </a:p>
        </p:txBody>
      </p:sp>
      <p:sp>
        <p:nvSpPr>
          <p:cNvPr id="3" name="Content Placeholder 2">
            <a:extLst>
              <a:ext uri="{FF2B5EF4-FFF2-40B4-BE49-F238E27FC236}">
                <a16:creationId xmlns:a16="http://schemas.microsoft.com/office/drawing/2014/main" xmlns="" id="{80E94A4E-0A3D-0263-B58C-DCB95C574D6B}"/>
              </a:ext>
            </a:extLst>
          </p:cNvPr>
          <p:cNvSpPr>
            <a:spLocks noGrp="1"/>
          </p:cNvSpPr>
          <p:nvPr>
            <p:ph idx="1"/>
          </p:nvPr>
        </p:nvSpPr>
        <p:spPr>
          <a:xfrm>
            <a:off x="838200" y="1825625"/>
            <a:ext cx="10515600" cy="4667250"/>
          </a:xfrm>
        </p:spPr>
        <p:txBody>
          <a:bodyPr>
            <a:normAutofit fontScale="62500" lnSpcReduction="20000"/>
          </a:bodyPr>
          <a:lstStyle/>
          <a:p>
            <a:r>
              <a:rPr lang="en-US" sz="3200" b="1" dirty="0"/>
              <a:t>Step 4: Distribute </a:t>
            </a:r>
            <a:r>
              <a:rPr lang="en-US" sz="3200" b="1" dirty="0">
                <a:solidFill>
                  <a:schemeClr val="accent6"/>
                </a:solidFill>
              </a:rPr>
              <a:t>formal and informal final</a:t>
            </a:r>
            <a:r>
              <a:rPr lang="en-US" sz="3200" b="1" dirty="0"/>
              <a:t> communications.</a:t>
            </a:r>
          </a:p>
          <a:p>
            <a:r>
              <a:rPr lang="en-US" sz="2800" b="1" dirty="0">
                <a:latin typeface="Times New Roman"/>
                <a:cs typeface="Times New Roman"/>
              </a:rPr>
              <a:t>According</a:t>
            </a:r>
            <a:r>
              <a:rPr lang="en-US" sz="2800" b="1" spc="-55" dirty="0">
                <a:latin typeface="Times New Roman"/>
                <a:cs typeface="Times New Roman"/>
              </a:rPr>
              <a:t> </a:t>
            </a:r>
            <a:r>
              <a:rPr lang="en-US" sz="2800" b="1" dirty="0">
                <a:latin typeface="Times New Roman"/>
                <a:cs typeface="Times New Roman"/>
              </a:rPr>
              <a:t>to</a:t>
            </a:r>
            <a:r>
              <a:rPr lang="en-US" sz="2800" b="1" spc="-55" dirty="0">
                <a:latin typeface="Times New Roman"/>
                <a:cs typeface="Times New Roman"/>
              </a:rPr>
              <a:t> </a:t>
            </a:r>
            <a:r>
              <a:rPr lang="en-US" sz="2800" b="1" dirty="0">
                <a:latin typeface="Times New Roman"/>
                <a:cs typeface="Times New Roman"/>
              </a:rPr>
              <a:t>the</a:t>
            </a:r>
            <a:r>
              <a:rPr lang="en-US" sz="2800" b="1" spc="-50" dirty="0">
                <a:latin typeface="Times New Roman"/>
                <a:cs typeface="Times New Roman"/>
              </a:rPr>
              <a:t> </a:t>
            </a:r>
            <a:r>
              <a:rPr lang="en-US" sz="2800" b="1" spc="-30" dirty="0">
                <a:latin typeface="Times New Roman"/>
                <a:cs typeface="Times New Roman"/>
              </a:rPr>
              <a:t>IIA’s</a:t>
            </a:r>
            <a:r>
              <a:rPr lang="en-US" sz="2800" b="1" spc="-55" dirty="0">
                <a:latin typeface="Times New Roman"/>
                <a:cs typeface="Times New Roman"/>
              </a:rPr>
              <a:t> </a:t>
            </a:r>
            <a:r>
              <a:rPr lang="en-US" sz="2800" b="1" spc="-10" dirty="0">
                <a:latin typeface="Times New Roman"/>
                <a:cs typeface="Times New Roman"/>
              </a:rPr>
              <a:t>Standards:</a:t>
            </a:r>
            <a:endParaRPr lang="en-US" sz="2800" dirty="0">
              <a:latin typeface="Times New Roman"/>
              <a:cs typeface="Times New Roman"/>
            </a:endParaRPr>
          </a:p>
          <a:p>
            <a:pPr>
              <a:buFont typeface="Wingdings" panose="05000000000000000000" pitchFamily="2" charset="2"/>
              <a:buChar char="§"/>
            </a:pPr>
            <a:r>
              <a:rPr lang="en-US" dirty="0">
                <a:latin typeface="Times New Roman"/>
                <a:cs typeface="Times New Roman"/>
              </a:rPr>
              <a:t>Communications must include the engagement’s objectives, scope, and results. (</a:t>
            </a:r>
            <a:r>
              <a:rPr lang="en-US" dirty="0"/>
              <a:t>Standard 2410– Criteria for Communicating)</a:t>
            </a:r>
            <a:endParaRPr lang="en-US" dirty="0">
              <a:latin typeface="Times New Roman"/>
              <a:cs typeface="Times New Roman"/>
            </a:endParaRPr>
          </a:p>
          <a:p>
            <a:pPr lvl="1">
              <a:buFont typeface="Wingdings" panose="05000000000000000000" pitchFamily="2" charset="2"/>
              <a:buChar char="§"/>
            </a:pPr>
            <a:r>
              <a:rPr lang="en-US" dirty="0">
                <a:latin typeface="Times New Roman"/>
                <a:cs typeface="Times New Roman"/>
              </a:rPr>
              <a:t>Final communication of engagement results must include applicable conclusions, as well as applicable recommendation and/or action plans. Where appropriate, the internal auditors’ opinion should be provided. An opinion must take into account the expectations of senior management, the board, and other stakeholders and must be supported by sufficient, reliable, relevant, and useful information.(Standard 2410.A1)</a:t>
            </a:r>
          </a:p>
          <a:p>
            <a:pPr lvl="1">
              <a:buFont typeface="Wingdings" panose="05000000000000000000" pitchFamily="2" charset="2"/>
              <a:buChar char="§"/>
            </a:pPr>
            <a:r>
              <a:rPr lang="en-US" dirty="0">
                <a:latin typeface="Times New Roman"/>
                <a:cs typeface="Times New Roman"/>
              </a:rPr>
              <a:t>Internal auditors are encouraged to acknowledge satisfactory performance in engagement communications. .(Standard 2410.A2)</a:t>
            </a:r>
          </a:p>
          <a:p>
            <a:pPr lvl="1">
              <a:buFont typeface="Wingdings" panose="05000000000000000000" pitchFamily="2" charset="2"/>
              <a:buChar char="§"/>
            </a:pPr>
            <a:r>
              <a:rPr lang="en-US" dirty="0">
                <a:latin typeface="Times New Roman"/>
                <a:cs typeface="Times New Roman"/>
              </a:rPr>
              <a:t>When releasing engagement results to parties outside the organization, the communication must include limitations on distribution and use of the results.(Standard 2410.A3)</a:t>
            </a:r>
          </a:p>
          <a:p>
            <a:pPr>
              <a:buFont typeface="Wingdings" panose="05000000000000000000" pitchFamily="2" charset="2"/>
              <a:buChar char="§"/>
            </a:pPr>
            <a:r>
              <a:rPr lang="en-US" dirty="0">
                <a:latin typeface="Times New Roman"/>
                <a:cs typeface="Times New Roman"/>
              </a:rPr>
              <a:t>The chief audit executive must communicate results to the appropriate parties. (</a:t>
            </a:r>
            <a:r>
              <a:rPr lang="en-US" dirty="0"/>
              <a:t>Standard 2440 – Disseminating Results)</a:t>
            </a:r>
            <a:endParaRPr lang="en-US" dirty="0">
              <a:latin typeface="Times New Roman"/>
              <a:cs typeface="Times New Roman"/>
            </a:endParaRPr>
          </a:p>
          <a:p>
            <a:pPr lvl="1">
              <a:buFont typeface="Wingdings" panose="05000000000000000000" pitchFamily="2" charset="2"/>
              <a:buChar char="§"/>
            </a:pPr>
            <a:r>
              <a:rPr lang="en-US" dirty="0">
                <a:latin typeface="Times New Roman"/>
                <a:cs typeface="Times New Roman"/>
              </a:rPr>
              <a:t>The chief audit executive is responsible for communicating the final results to parties who can ensure that the results are given due consideration. (Standard 2440.A1)</a:t>
            </a:r>
          </a:p>
          <a:p>
            <a:pPr lvl="1">
              <a:buFont typeface="Wingdings" panose="05000000000000000000" pitchFamily="2" charset="2"/>
              <a:buChar char="§"/>
            </a:pPr>
            <a:r>
              <a:rPr lang="en-US" dirty="0"/>
              <a:t>If not otherwise mandated by legal, statutory, or regulatory requirements, prior to releasing results to parties outside the organization the chief audit executive must: </a:t>
            </a:r>
            <a:r>
              <a:rPr lang="en-US" dirty="0">
                <a:latin typeface="Times New Roman"/>
                <a:cs typeface="Times New Roman"/>
              </a:rPr>
              <a:t>(Standard 2440.A1)</a:t>
            </a:r>
          </a:p>
          <a:p>
            <a:pPr lvl="2">
              <a:buFont typeface="Wingdings" panose="05000000000000000000" pitchFamily="2" charset="2"/>
              <a:buChar char="§"/>
            </a:pPr>
            <a:r>
              <a:rPr lang="en-US" dirty="0"/>
              <a:t>Assess the potential risk to the organization.</a:t>
            </a:r>
          </a:p>
          <a:p>
            <a:pPr lvl="2">
              <a:buFont typeface="Wingdings" panose="05000000000000000000" pitchFamily="2" charset="2"/>
              <a:buChar char="§"/>
            </a:pPr>
            <a:r>
              <a:rPr lang="en-US" dirty="0"/>
              <a:t>Consult with senior management and/or legal counsel as appropriate. </a:t>
            </a:r>
          </a:p>
          <a:p>
            <a:pPr lvl="2">
              <a:buFont typeface="Wingdings" panose="05000000000000000000" pitchFamily="2" charset="2"/>
              <a:buChar char="§"/>
            </a:pPr>
            <a:r>
              <a:rPr lang="en-US" dirty="0"/>
              <a:t>Control dissemination by restricting the use of the results</a:t>
            </a: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spTree>
    <p:extLst>
      <p:ext uri="{BB962C8B-B14F-4D97-AF65-F5344CB8AC3E}">
        <p14:creationId xmlns:p14="http://schemas.microsoft.com/office/powerpoint/2010/main" val="1617110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40931C-CAFF-8D05-4687-F2AEFBE19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690AD37-239A-7998-BDBF-74EE7DC402D0}"/>
              </a:ext>
            </a:extLst>
          </p:cNvPr>
          <p:cNvSpPr>
            <a:spLocks noGrp="1"/>
          </p:cNvSpPr>
          <p:nvPr>
            <p:ph type="title"/>
          </p:nvPr>
        </p:nvSpPr>
        <p:spPr/>
        <p:txBody>
          <a:bodyPr/>
          <a:lstStyle/>
          <a:p>
            <a:r>
              <a:rPr lang="en-US" dirty="0"/>
              <a:t>Overview of the Assurance Engagement Process- </a:t>
            </a:r>
            <a:r>
              <a:rPr lang="en-US" b="1" dirty="0">
                <a:solidFill>
                  <a:schemeClr val="accent6"/>
                </a:solidFill>
              </a:rPr>
              <a:t>Communicating</a:t>
            </a:r>
            <a:endParaRPr lang="en-US" dirty="0">
              <a:solidFill>
                <a:schemeClr val="accent2"/>
              </a:solidFill>
            </a:endParaRPr>
          </a:p>
        </p:txBody>
      </p:sp>
      <p:sp>
        <p:nvSpPr>
          <p:cNvPr id="3" name="Content Placeholder 2">
            <a:extLst>
              <a:ext uri="{FF2B5EF4-FFF2-40B4-BE49-F238E27FC236}">
                <a16:creationId xmlns:a16="http://schemas.microsoft.com/office/drawing/2014/main" xmlns="" id="{2B5A5F09-B05F-2B9C-B630-B565EF75C5A0}"/>
              </a:ext>
            </a:extLst>
          </p:cNvPr>
          <p:cNvSpPr>
            <a:spLocks noGrp="1"/>
          </p:cNvSpPr>
          <p:nvPr>
            <p:ph idx="1"/>
          </p:nvPr>
        </p:nvSpPr>
        <p:spPr>
          <a:xfrm>
            <a:off x="838200" y="1825625"/>
            <a:ext cx="10515600" cy="4667250"/>
          </a:xfrm>
        </p:spPr>
        <p:txBody>
          <a:bodyPr>
            <a:normAutofit/>
          </a:bodyPr>
          <a:lstStyle/>
          <a:p>
            <a:r>
              <a:rPr lang="en-US" b="1" dirty="0"/>
              <a:t>Step 5: Perform </a:t>
            </a:r>
            <a:r>
              <a:rPr lang="en-US" b="1" dirty="0">
                <a:solidFill>
                  <a:schemeClr val="accent6"/>
                </a:solidFill>
              </a:rPr>
              <a:t>monitoring and follow-up </a:t>
            </a:r>
            <a:r>
              <a:rPr lang="en-US" b="1" dirty="0"/>
              <a:t>procedures.</a:t>
            </a:r>
          </a:p>
          <a:p>
            <a:pPr>
              <a:buFont typeface="Wingdings" panose="05000000000000000000" pitchFamily="2" charset="2"/>
              <a:buChar char="§"/>
            </a:pPr>
            <a:r>
              <a:rPr lang="en-US" sz="2800" dirty="0">
                <a:latin typeface="Times New Roman"/>
                <a:cs typeface="Times New Roman"/>
              </a:rPr>
              <a:t>The assurance engagement process </a:t>
            </a:r>
            <a:r>
              <a:rPr lang="en-US" sz="2800" b="1" dirty="0">
                <a:latin typeface="Times New Roman"/>
                <a:cs typeface="Times New Roman"/>
              </a:rPr>
              <a:t>does not end with reporting</a:t>
            </a:r>
            <a:r>
              <a:rPr lang="en-US" sz="2800" dirty="0">
                <a:latin typeface="Times New Roman"/>
                <a:cs typeface="Times New Roman"/>
              </a:rPr>
              <a:t>.</a:t>
            </a:r>
          </a:p>
          <a:p>
            <a:pPr>
              <a:buFont typeface="Wingdings" panose="05000000000000000000" pitchFamily="2" charset="2"/>
              <a:buChar char="§"/>
            </a:pPr>
            <a:r>
              <a:rPr lang="en-US" sz="2800" dirty="0">
                <a:latin typeface="Times New Roman"/>
                <a:cs typeface="Times New Roman"/>
              </a:rPr>
              <a:t>It is very important for the internal audit function to determine that </a:t>
            </a:r>
            <a:r>
              <a:rPr lang="en-US" sz="2800" b="1" dirty="0">
                <a:latin typeface="Times New Roman"/>
                <a:cs typeface="Times New Roman"/>
              </a:rPr>
              <a:t>corrective actions </a:t>
            </a:r>
            <a:r>
              <a:rPr lang="en-US" sz="2800" dirty="0">
                <a:latin typeface="Times New Roman"/>
                <a:cs typeface="Times New Roman"/>
              </a:rPr>
              <a:t>on engagement observations and recommendations were, in fact, taken by management and that the actions taken remedy the underlying conditions in a timely manner.</a:t>
            </a:r>
          </a:p>
          <a:p>
            <a:pPr>
              <a:buFont typeface="Wingdings" panose="05000000000000000000" pitchFamily="2" charset="2"/>
              <a:buChar char="§"/>
            </a:pPr>
            <a:r>
              <a:rPr lang="en-US" sz="2800" dirty="0">
                <a:latin typeface="Times New Roman"/>
                <a:cs typeface="Times New Roman"/>
              </a:rPr>
              <a:t>The internal audit charter should define the internal audit function’s responsibility for follow-up, and the CAE should determine the nature, timing, and extent of follow up procedures appropriate for a particular engagement.</a:t>
            </a: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a:p>
            <a:pPr lvl="1">
              <a:buFont typeface="Wingdings" panose="05000000000000000000" pitchFamily="2" charset="2"/>
              <a:buChar char="§"/>
            </a:pPr>
            <a:endParaRPr lang="en-US" dirty="0">
              <a:latin typeface="Times New Roman"/>
              <a:cs typeface="Times New Roman"/>
            </a:endParaRPr>
          </a:p>
        </p:txBody>
      </p:sp>
    </p:spTree>
    <p:extLst>
      <p:ext uri="{BB962C8B-B14F-4D97-AF65-F5344CB8AC3E}">
        <p14:creationId xmlns:p14="http://schemas.microsoft.com/office/powerpoint/2010/main" val="251468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60A63-030A-98D8-8D50-519D1A5344AC}"/>
              </a:ext>
            </a:extLst>
          </p:cNvPr>
          <p:cNvSpPr>
            <a:spLocks noGrp="1"/>
          </p:cNvSpPr>
          <p:nvPr>
            <p:ph type="title"/>
          </p:nvPr>
        </p:nvSpPr>
        <p:spPr/>
        <p:txBody>
          <a:bodyPr/>
          <a:lstStyle/>
          <a:p>
            <a:r>
              <a:rPr lang="en-US" dirty="0"/>
              <a:t>Overview of the Consulting Engagement Process</a:t>
            </a:r>
          </a:p>
        </p:txBody>
      </p:sp>
      <p:sp>
        <p:nvSpPr>
          <p:cNvPr id="3" name="Content Placeholder 2">
            <a:extLst>
              <a:ext uri="{FF2B5EF4-FFF2-40B4-BE49-F238E27FC236}">
                <a16:creationId xmlns:a16="http://schemas.microsoft.com/office/drawing/2014/main" xmlns="" id="{E49761FA-7B7E-6B80-9A41-BB5FD41A72FB}"/>
              </a:ext>
            </a:extLst>
          </p:cNvPr>
          <p:cNvSpPr>
            <a:spLocks noGrp="1"/>
          </p:cNvSpPr>
          <p:nvPr>
            <p:ph idx="1"/>
          </p:nvPr>
        </p:nvSpPr>
        <p:spPr>
          <a:xfrm>
            <a:off x="838200" y="1825625"/>
            <a:ext cx="8382456" cy="4351338"/>
          </a:xfrm>
        </p:spPr>
        <p:txBody>
          <a:bodyPr>
            <a:normAutofit fontScale="92500" lnSpcReduction="20000"/>
          </a:bodyPr>
          <a:lstStyle/>
          <a:p>
            <a:pPr marL="266065" marR="5080">
              <a:lnSpc>
                <a:spcPct val="100000"/>
              </a:lnSpc>
            </a:pPr>
            <a:r>
              <a:rPr lang="en-US" sz="2800" dirty="0">
                <a:latin typeface="Times New Roman"/>
                <a:cs typeface="Times New Roman"/>
              </a:rPr>
              <a:t>Internal</a:t>
            </a:r>
            <a:r>
              <a:rPr lang="en-US" sz="2800" spc="-10" dirty="0">
                <a:latin typeface="Times New Roman"/>
                <a:cs typeface="Times New Roman"/>
              </a:rPr>
              <a:t> </a:t>
            </a:r>
            <a:r>
              <a:rPr lang="en-US" sz="2800" dirty="0">
                <a:latin typeface="Times New Roman"/>
                <a:cs typeface="Times New Roman"/>
              </a:rPr>
              <a:t>audit consulting</a:t>
            </a:r>
            <a:r>
              <a:rPr lang="en-US" sz="2800" spc="5" dirty="0">
                <a:latin typeface="Times New Roman"/>
                <a:cs typeface="Times New Roman"/>
              </a:rPr>
              <a:t> </a:t>
            </a:r>
            <a:r>
              <a:rPr lang="en-US" sz="2800" dirty="0">
                <a:latin typeface="Times New Roman"/>
                <a:cs typeface="Times New Roman"/>
              </a:rPr>
              <a:t>engagements differ</a:t>
            </a:r>
            <a:r>
              <a:rPr lang="en-US" sz="2800" spc="10" dirty="0">
                <a:latin typeface="Times New Roman"/>
                <a:cs typeface="Times New Roman"/>
              </a:rPr>
              <a:t> </a:t>
            </a:r>
            <a:r>
              <a:rPr lang="en-US" sz="2800" dirty="0">
                <a:latin typeface="Times New Roman"/>
                <a:cs typeface="Times New Roman"/>
              </a:rPr>
              <a:t>from assurance engagements</a:t>
            </a:r>
            <a:r>
              <a:rPr lang="en-US" sz="2800" spc="10" dirty="0">
                <a:latin typeface="Times New Roman"/>
                <a:cs typeface="Times New Roman"/>
              </a:rPr>
              <a:t> </a:t>
            </a:r>
            <a:r>
              <a:rPr lang="en-US" sz="2800" spc="-25" dirty="0">
                <a:latin typeface="Times New Roman"/>
                <a:cs typeface="Times New Roman"/>
              </a:rPr>
              <a:t>in </a:t>
            </a:r>
            <a:r>
              <a:rPr lang="en-US" sz="2800" dirty="0">
                <a:latin typeface="Times New Roman"/>
                <a:cs typeface="Times New Roman"/>
              </a:rPr>
              <a:t>certain</a:t>
            </a:r>
            <a:r>
              <a:rPr lang="en-US" sz="2800" spc="-5" dirty="0">
                <a:latin typeface="Times New Roman"/>
                <a:cs typeface="Times New Roman"/>
              </a:rPr>
              <a:t> </a:t>
            </a:r>
            <a:r>
              <a:rPr lang="en-US" sz="2800" dirty="0">
                <a:latin typeface="Times New Roman"/>
                <a:cs typeface="Times New Roman"/>
              </a:rPr>
              <a:t>ways,</a:t>
            </a:r>
            <a:r>
              <a:rPr lang="en-US" sz="2800" spc="-5" dirty="0">
                <a:latin typeface="Times New Roman"/>
                <a:cs typeface="Times New Roman"/>
              </a:rPr>
              <a:t> </a:t>
            </a:r>
            <a:r>
              <a:rPr lang="en-US" sz="2800" spc="-10" dirty="0">
                <a:latin typeface="Times New Roman"/>
                <a:cs typeface="Times New Roman"/>
              </a:rPr>
              <a:t>including:</a:t>
            </a:r>
            <a:endParaRPr lang="en-US" sz="2800" dirty="0">
              <a:latin typeface="Times New Roman"/>
              <a:cs typeface="Times New Roman"/>
            </a:endParaRPr>
          </a:p>
          <a:p>
            <a:pPr marL="266065" marR="9525" indent="216535">
              <a:lnSpc>
                <a:spcPct val="100000"/>
              </a:lnSpc>
              <a:spcBef>
                <a:spcPts val="405"/>
              </a:spcBef>
              <a:buChar char="■"/>
              <a:tabLst>
                <a:tab pos="482600" algn="l"/>
              </a:tabLst>
            </a:pPr>
            <a:r>
              <a:rPr lang="en-US" sz="2800" dirty="0">
                <a:latin typeface="Times New Roman"/>
                <a:cs typeface="Times New Roman"/>
              </a:rPr>
              <a:t>Whereas</a:t>
            </a:r>
            <a:r>
              <a:rPr lang="en-US" sz="2800" spc="10" dirty="0">
                <a:latin typeface="Times New Roman"/>
                <a:cs typeface="Times New Roman"/>
              </a:rPr>
              <a:t> </a:t>
            </a:r>
            <a:r>
              <a:rPr lang="en-US" sz="2800" dirty="0">
                <a:latin typeface="Times New Roman"/>
                <a:cs typeface="Times New Roman"/>
              </a:rPr>
              <a:t>the </a:t>
            </a:r>
            <a:r>
              <a:rPr lang="en-US" sz="2800" b="1" dirty="0">
                <a:latin typeface="Times New Roman"/>
                <a:cs typeface="Times New Roman"/>
              </a:rPr>
              <a:t>nature</a:t>
            </a:r>
            <a:r>
              <a:rPr lang="en-US" sz="2800" b="1" spc="5" dirty="0">
                <a:latin typeface="Times New Roman"/>
                <a:cs typeface="Times New Roman"/>
              </a:rPr>
              <a:t> </a:t>
            </a:r>
            <a:r>
              <a:rPr lang="en-US" sz="2800" b="1" dirty="0">
                <a:latin typeface="Times New Roman"/>
                <a:cs typeface="Times New Roman"/>
              </a:rPr>
              <a:t>and</a:t>
            </a:r>
            <a:r>
              <a:rPr lang="en-US" sz="2800" b="1" spc="5" dirty="0">
                <a:latin typeface="Times New Roman"/>
                <a:cs typeface="Times New Roman"/>
              </a:rPr>
              <a:t> </a:t>
            </a:r>
            <a:r>
              <a:rPr lang="en-US" sz="2800" b="1" dirty="0">
                <a:latin typeface="Times New Roman"/>
                <a:cs typeface="Times New Roman"/>
              </a:rPr>
              <a:t>scope</a:t>
            </a:r>
            <a:r>
              <a:rPr lang="en-US" sz="2800" b="1" spc="5" dirty="0">
                <a:latin typeface="Times New Roman"/>
                <a:cs typeface="Times New Roman"/>
              </a:rPr>
              <a:t> </a:t>
            </a:r>
            <a:r>
              <a:rPr lang="en-US" sz="2800" dirty="0">
                <a:latin typeface="Times New Roman"/>
                <a:cs typeface="Times New Roman"/>
              </a:rPr>
              <a:t>of</a:t>
            </a:r>
            <a:r>
              <a:rPr lang="en-US" sz="2800" spc="10" dirty="0">
                <a:latin typeface="Times New Roman"/>
                <a:cs typeface="Times New Roman"/>
              </a:rPr>
              <a:t> </a:t>
            </a:r>
            <a:r>
              <a:rPr lang="en-US" sz="2800" dirty="0">
                <a:latin typeface="Times New Roman"/>
                <a:cs typeface="Times New Roman"/>
              </a:rPr>
              <a:t>an</a:t>
            </a:r>
            <a:r>
              <a:rPr lang="en-US" sz="2800" spc="5" dirty="0">
                <a:latin typeface="Times New Roman"/>
                <a:cs typeface="Times New Roman"/>
              </a:rPr>
              <a:t> </a:t>
            </a:r>
            <a:r>
              <a:rPr lang="en-US" sz="2800" b="1" dirty="0">
                <a:solidFill>
                  <a:schemeClr val="accent1"/>
                </a:solidFill>
                <a:latin typeface="Times New Roman"/>
                <a:cs typeface="Times New Roman"/>
              </a:rPr>
              <a:t>assurance</a:t>
            </a:r>
            <a:r>
              <a:rPr lang="en-US" sz="2800" b="1" spc="5" dirty="0">
                <a:solidFill>
                  <a:schemeClr val="accent1"/>
                </a:solidFill>
                <a:latin typeface="Times New Roman"/>
                <a:cs typeface="Times New Roman"/>
              </a:rPr>
              <a:t> </a:t>
            </a:r>
            <a:r>
              <a:rPr lang="en-US" sz="2800" b="1" dirty="0">
                <a:solidFill>
                  <a:schemeClr val="accent1"/>
                </a:solidFill>
                <a:latin typeface="Times New Roman"/>
                <a:cs typeface="Times New Roman"/>
              </a:rPr>
              <a:t>engagement </a:t>
            </a:r>
            <a:r>
              <a:rPr lang="en-US" sz="2800" dirty="0">
                <a:latin typeface="Times New Roman"/>
                <a:cs typeface="Times New Roman"/>
              </a:rPr>
              <a:t>are</a:t>
            </a:r>
            <a:r>
              <a:rPr lang="en-US" sz="2800" spc="5" dirty="0">
                <a:latin typeface="Times New Roman"/>
                <a:cs typeface="Times New Roman"/>
              </a:rPr>
              <a:t> </a:t>
            </a:r>
            <a:r>
              <a:rPr lang="en-US" sz="2800" b="1" spc="-10" dirty="0">
                <a:latin typeface="Times New Roman"/>
                <a:cs typeface="Times New Roman"/>
              </a:rPr>
              <a:t>determined </a:t>
            </a:r>
            <a:r>
              <a:rPr lang="en-US" sz="2800" b="1" dirty="0">
                <a:latin typeface="Times New Roman"/>
                <a:cs typeface="Times New Roman"/>
              </a:rPr>
              <a:t>by</a:t>
            </a:r>
            <a:r>
              <a:rPr lang="en-US" sz="2800" b="1" spc="5" dirty="0">
                <a:latin typeface="Times New Roman"/>
                <a:cs typeface="Times New Roman"/>
              </a:rPr>
              <a:t> </a:t>
            </a:r>
            <a:r>
              <a:rPr lang="en-US" sz="2800" b="1" dirty="0">
                <a:latin typeface="Times New Roman"/>
                <a:cs typeface="Times New Roman"/>
              </a:rPr>
              <a:t>the</a:t>
            </a:r>
            <a:r>
              <a:rPr lang="en-US" sz="2800" b="1" spc="5" dirty="0">
                <a:latin typeface="Times New Roman"/>
                <a:cs typeface="Times New Roman"/>
              </a:rPr>
              <a:t> </a:t>
            </a:r>
            <a:r>
              <a:rPr lang="en-US" sz="2800" b="1" dirty="0">
                <a:latin typeface="Times New Roman"/>
                <a:cs typeface="Times New Roman"/>
              </a:rPr>
              <a:t>internal</a:t>
            </a:r>
            <a:r>
              <a:rPr lang="en-US" sz="2800" b="1" spc="-10" dirty="0">
                <a:latin typeface="Times New Roman"/>
                <a:cs typeface="Times New Roman"/>
              </a:rPr>
              <a:t> </a:t>
            </a:r>
            <a:r>
              <a:rPr lang="en-US" sz="2800" b="1" dirty="0">
                <a:latin typeface="Times New Roman"/>
                <a:cs typeface="Times New Roman"/>
              </a:rPr>
              <a:t>audit</a:t>
            </a:r>
            <a:r>
              <a:rPr lang="en-US" sz="2800" b="1" spc="5" dirty="0">
                <a:latin typeface="Times New Roman"/>
                <a:cs typeface="Times New Roman"/>
              </a:rPr>
              <a:t> </a:t>
            </a:r>
            <a:r>
              <a:rPr lang="en-US" sz="2800" b="1" dirty="0">
                <a:latin typeface="Times New Roman"/>
                <a:cs typeface="Times New Roman"/>
              </a:rPr>
              <a:t>function</a:t>
            </a:r>
            <a:r>
              <a:rPr lang="en-US" sz="2800" dirty="0">
                <a:latin typeface="Times New Roman"/>
                <a:cs typeface="Times New Roman"/>
              </a:rPr>
              <a:t>,</a:t>
            </a:r>
            <a:r>
              <a:rPr lang="en-US" sz="2800" spc="10" dirty="0">
                <a:latin typeface="Times New Roman"/>
                <a:cs typeface="Times New Roman"/>
              </a:rPr>
              <a:t> </a:t>
            </a:r>
            <a:r>
              <a:rPr lang="en-US" sz="2800" dirty="0">
                <a:latin typeface="Times New Roman"/>
                <a:cs typeface="Times New Roman"/>
              </a:rPr>
              <a:t>the </a:t>
            </a:r>
            <a:r>
              <a:rPr lang="en-US" sz="2800" b="1" dirty="0">
                <a:latin typeface="Times New Roman"/>
                <a:cs typeface="Times New Roman"/>
              </a:rPr>
              <a:t>nature</a:t>
            </a:r>
            <a:r>
              <a:rPr lang="en-US" sz="2800" b="1" spc="5" dirty="0">
                <a:latin typeface="Times New Roman"/>
                <a:cs typeface="Times New Roman"/>
              </a:rPr>
              <a:t> </a:t>
            </a:r>
            <a:r>
              <a:rPr lang="en-US" sz="2800" b="1" dirty="0">
                <a:latin typeface="Times New Roman"/>
                <a:cs typeface="Times New Roman"/>
              </a:rPr>
              <a:t>and</a:t>
            </a:r>
            <a:r>
              <a:rPr lang="en-US" sz="2800" b="1" spc="10" dirty="0">
                <a:latin typeface="Times New Roman"/>
                <a:cs typeface="Times New Roman"/>
              </a:rPr>
              <a:t> </a:t>
            </a:r>
            <a:r>
              <a:rPr lang="en-US" sz="2800" b="1" dirty="0">
                <a:latin typeface="Times New Roman"/>
                <a:cs typeface="Times New Roman"/>
              </a:rPr>
              <a:t>scope</a:t>
            </a:r>
            <a:r>
              <a:rPr lang="en-US" sz="2800" b="1" spc="5" dirty="0">
                <a:latin typeface="Times New Roman"/>
                <a:cs typeface="Times New Roman"/>
              </a:rPr>
              <a:t> </a:t>
            </a:r>
            <a:r>
              <a:rPr lang="en-US" sz="2800" dirty="0">
                <a:latin typeface="Times New Roman"/>
                <a:cs typeface="Times New Roman"/>
              </a:rPr>
              <a:t>of</a:t>
            </a:r>
            <a:r>
              <a:rPr lang="en-US" sz="2800" spc="15" dirty="0">
                <a:latin typeface="Times New Roman"/>
                <a:cs typeface="Times New Roman"/>
              </a:rPr>
              <a:t> </a:t>
            </a:r>
            <a:r>
              <a:rPr lang="en-US" sz="2800" dirty="0">
                <a:latin typeface="Times New Roman"/>
                <a:cs typeface="Times New Roman"/>
              </a:rPr>
              <a:t>a</a:t>
            </a:r>
            <a:r>
              <a:rPr lang="en-US" sz="2800" spc="5" dirty="0">
                <a:latin typeface="Times New Roman"/>
                <a:cs typeface="Times New Roman"/>
              </a:rPr>
              <a:t> </a:t>
            </a:r>
            <a:r>
              <a:rPr lang="en-US" sz="2800" b="1" spc="-10" dirty="0">
                <a:solidFill>
                  <a:schemeClr val="accent1"/>
                </a:solidFill>
                <a:latin typeface="Times New Roman"/>
                <a:cs typeface="Times New Roman"/>
              </a:rPr>
              <a:t>consulting </a:t>
            </a:r>
            <a:r>
              <a:rPr lang="en-US" sz="2800" b="1" dirty="0">
                <a:solidFill>
                  <a:schemeClr val="accent1"/>
                </a:solidFill>
                <a:latin typeface="Times New Roman"/>
                <a:cs typeface="Times New Roman"/>
              </a:rPr>
              <a:t>engagement</a:t>
            </a:r>
            <a:r>
              <a:rPr lang="en-US" sz="2800" dirty="0">
                <a:solidFill>
                  <a:schemeClr val="accent1"/>
                </a:solidFill>
                <a:latin typeface="Times New Roman"/>
                <a:cs typeface="Times New Roman"/>
              </a:rPr>
              <a:t> </a:t>
            </a:r>
            <a:r>
              <a:rPr lang="en-US" sz="2800" dirty="0">
                <a:latin typeface="Times New Roman"/>
                <a:cs typeface="Times New Roman"/>
              </a:rPr>
              <a:t>are subject to</a:t>
            </a:r>
            <a:r>
              <a:rPr lang="en-US" sz="2800" spc="5" dirty="0">
                <a:latin typeface="Times New Roman"/>
                <a:cs typeface="Times New Roman"/>
              </a:rPr>
              <a:t> </a:t>
            </a:r>
            <a:r>
              <a:rPr lang="en-US" sz="2800" dirty="0">
                <a:latin typeface="Times New Roman"/>
                <a:cs typeface="Times New Roman"/>
              </a:rPr>
              <a:t>agreement</a:t>
            </a:r>
            <a:r>
              <a:rPr lang="en-US" sz="2800" spc="-10" dirty="0">
                <a:latin typeface="Times New Roman"/>
                <a:cs typeface="Times New Roman"/>
              </a:rPr>
              <a:t> </a:t>
            </a:r>
            <a:r>
              <a:rPr lang="en-US" sz="2800" dirty="0">
                <a:latin typeface="Times New Roman"/>
                <a:cs typeface="Times New Roman"/>
              </a:rPr>
              <a:t>with</a:t>
            </a:r>
            <a:r>
              <a:rPr lang="en-US" sz="2800" spc="5" dirty="0">
                <a:latin typeface="Times New Roman"/>
                <a:cs typeface="Times New Roman"/>
              </a:rPr>
              <a:t> </a:t>
            </a:r>
            <a:r>
              <a:rPr lang="en-US" sz="2800" dirty="0">
                <a:latin typeface="Times New Roman"/>
                <a:cs typeface="Times New Roman"/>
              </a:rPr>
              <a:t>the </a:t>
            </a:r>
            <a:r>
              <a:rPr lang="en-US" sz="2800" spc="-10" dirty="0">
                <a:latin typeface="Times New Roman"/>
                <a:cs typeface="Times New Roman"/>
              </a:rPr>
              <a:t>engagement client.</a:t>
            </a:r>
            <a:endParaRPr lang="en-US" sz="2800" dirty="0">
              <a:latin typeface="Times New Roman"/>
              <a:cs typeface="Times New Roman"/>
            </a:endParaRPr>
          </a:p>
          <a:p>
            <a:pPr marL="266065" marR="398780" indent="216535">
              <a:lnSpc>
                <a:spcPct val="100200"/>
              </a:lnSpc>
              <a:spcBef>
                <a:spcPts val="395"/>
              </a:spcBef>
              <a:buChar char="■"/>
              <a:tabLst>
                <a:tab pos="482600" algn="l"/>
              </a:tabLst>
            </a:pPr>
            <a:r>
              <a:rPr lang="en-US" sz="2800" dirty="0">
                <a:latin typeface="Times New Roman"/>
                <a:cs typeface="Times New Roman"/>
              </a:rPr>
              <a:t>Consulting</a:t>
            </a:r>
            <a:r>
              <a:rPr lang="en-US" sz="2800" spc="-10" dirty="0">
                <a:latin typeface="Times New Roman"/>
                <a:cs typeface="Times New Roman"/>
              </a:rPr>
              <a:t> </a:t>
            </a:r>
            <a:r>
              <a:rPr lang="en-US" sz="2800" dirty="0">
                <a:latin typeface="Times New Roman"/>
                <a:cs typeface="Times New Roman"/>
              </a:rPr>
              <a:t>engagements</a:t>
            </a:r>
            <a:r>
              <a:rPr lang="en-US" sz="2800" spc="-10" dirty="0">
                <a:latin typeface="Times New Roman"/>
                <a:cs typeface="Times New Roman"/>
              </a:rPr>
              <a:t> </a:t>
            </a:r>
            <a:r>
              <a:rPr lang="en-US" sz="2800" dirty="0">
                <a:latin typeface="Times New Roman"/>
                <a:cs typeface="Times New Roman"/>
              </a:rPr>
              <a:t>are,</a:t>
            </a:r>
            <a:r>
              <a:rPr lang="en-US" sz="2800" spc="-15" dirty="0">
                <a:latin typeface="Times New Roman"/>
                <a:cs typeface="Times New Roman"/>
              </a:rPr>
              <a:t> </a:t>
            </a:r>
            <a:r>
              <a:rPr lang="en-US" sz="2800" dirty="0">
                <a:latin typeface="Times New Roman"/>
                <a:cs typeface="Times New Roman"/>
              </a:rPr>
              <a:t>accordingly,</a:t>
            </a:r>
            <a:r>
              <a:rPr lang="en-US" sz="2800" spc="-15" dirty="0">
                <a:latin typeface="Times New Roman"/>
                <a:cs typeface="Times New Roman"/>
              </a:rPr>
              <a:t> </a:t>
            </a:r>
            <a:r>
              <a:rPr lang="en-US" sz="2800" dirty="0">
                <a:latin typeface="Times New Roman"/>
                <a:cs typeface="Times New Roman"/>
              </a:rPr>
              <a:t>much</a:t>
            </a:r>
            <a:r>
              <a:rPr lang="en-US" sz="2800" spc="-5" dirty="0">
                <a:latin typeface="Times New Roman"/>
                <a:cs typeface="Times New Roman"/>
              </a:rPr>
              <a:t> </a:t>
            </a:r>
            <a:r>
              <a:rPr lang="en-US" sz="2800" dirty="0">
                <a:latin typeface="Times New Roman"/>
                <a:cs typeface="Times New Roman"/>
              </a:rPr>
              <a:t>more</a:t>
            </a:r>
            <a:r>
              <a:rPr lang="en-US" sz="2800" spc="-20" dirty="0">
                <a:latin typeface="Times New Roman"/>
                <a:cs typeface="Times New Roman"/>
              </a:rPr>
              <a:t> </a:t>
            </a:r>
            <a:r>
              <a:rPr lang="en-US" sz="2800" dirty="0">
                <a:latin typeface="Times New Roman"/>
                <a:cs typeface="Times New Roman"/>
              </a:rPr>
              <a:t>discretionary</a:t>
            </a:r>
            <a:r>
              <a:rPr lang="en-US" sz="2800" spc="-15" dirty="0">
                <a:latin typeface="Times New Roman"/>
                <a:cs typeface="Times New Roman"/>
              </a:rPr>
              <a:t> </a:t>
            </a:r>
            <a:r>
              <a:rPr lang="en-US" sz="2800" spc="-25" dirty="0">
                <a:latin typeface="Times New Roman"/>
                <a:cs typeface="Times New Roman"/>
              </a:rPr>
              <a:t>in </a:t>
            </a:r>
            <a:r>
              <a:rPr lang="en-US" sz="2800" dirty="0">
                <a:latin typeface="Times New Roman"/>
                <a:cs typeface="Times New Roman"/>
              </a:rPr>
              <a:t>nature</a:t>
            </a:r>
            <a:r>
              <a:rPr lang="en-US" sz="2800" spc="-5" dirty="0">
                <a:latin typeface="Times New Roman"/>
                <a:cs typeface="Times New Roman"/>
              </a:rPr>
              <a:t> </a:t>
            </a:r>
            <a:r>
              <a:rPr lang="en-US" sz="2800" dirty="0">
                <a:latin typeface="Times New Roman"/>
                <a:cs typeface="Times New Roman"/>
              </a:rPr>
              <a:t>than</a:t>
            </a:r>
            <a:r>
              <a:rPr lang="en-US" sz="2800" spc="5" dirty="0">
                <a:latin typeface="Times New Roman"/>
                <a:cs typeface="Times New Roman"/>
              </a:rPr>
              <a:t> </a:t>
            </a:r>
            <a:r>
              <a:rPr lang="en-US" sz="2800" dirty="0">
                <a:latin typeface="Times New Roman"/>
                <a:cs typeface="Times New Roman"/>
              </a:rPr>
              <a:t>assurance</a:t>
            </a:r>
            <a:r>
              <a:rPr lang="en-US" sz="2800" spc="-5" dirty="0">
                <a:latin typeface="Times New Roman"/>
                <a:cs typeface="Times New Roman"/>
              </a:rPr>
              <a:t> </a:t>
            </a:r>
            <a:r>
              <a:rPr lang="en-US" sz="2800" dirty="0">
                <a:latin typeface="Times New Roman"/>
                <a:cs typeface="Times New Roman"/>
              </a:rPr>
              <a:t>engagements.</a:t>
            </a:r>
            <a:r>
              <a:rPr lang="en-US" sz="2800" spc="-100" dirty="0">
                <a:latin typeface="Times New Roman"/>
                <a:cs typeface="Times New Roman"/>
              </a:rPr>
              <a:t> </a:t>
            </a:r>
            <a:r>
              <a:rPr lang="en-US" sz="2800" dirty="0">
                <a:latin typeface="Times New Roman"/>
                <a:cs typeface="Times New Roman"/>
              </a:rPr>
              <a:t>As indicated in</a:t>
            </a:r>
            <a:r>
              <a:rPr lang="en-US" sz="2800" spc="5" dirty="0">
                <a:latin typeface="Times New Roman"/>
                <a:cs typeface="Times New Roman"/>
              </a:rPr>
              <a:t> </a:t>
            </a:r>
            <a:r>
              <a:rPr lang="en-US" sz="2800" dirty="0">
                <a:latin typeface="Times New Roman"/>
                <a:cs typeface="Times New Roman"/>
              </a:rPr>
              <a:t>the</a:t>
            </a:r>
            <a:r>
              <a:rPr lang="en-US" sz="2800" spc="-5" dirty="0">
                <a:latin typeface="Times New Roman"/>
                <a:cs typeface="Times New Roman"/>
              </a:rPr>
              <a:t> </a:t>
            </a:r>
            <a:r>
              <a:rPr lang="en-US" sz="2800" dirty="0">
                <a:latin typeface="Times New Roman"/>
                <a:cs typeface="Times New Roman"/>
              </a:rPr>
              <a:t>Glossary</a:t>
            </a:r>
            <a:r>
              <a:rPr lang="en-US" sz="2800" spc="5" dirty="0">
                <a:latin typeface="Times New Roman"/>
                <a:cs typeface="Times New Roman"/>
              </a:rPr>
              <a:t> </a:t>
            </a:r>
            <a:r>
              <a:rPr lang="en-US" sz="2800" dirty="0">
                <a:latin typeface="Times New Roman"/>
                <a:cs typeface="Times New Roman"/>
              </a:rPr>
              <a:t>to</a:t>
            </a:r>
            <a:r>
              <a:rPr lang="en-US" sz="2800" spc="5" dirty="0">
                <a:latin typeface="Times New Roman"/>
                <a:cs typeface="Times New Roman"/>
              </a:rPr>
              <a:t> </a:t>
            </a:r>
            <a:r>
              <a:rPr lang="en-US" sz="2800" spc="-25" dirty="0">
                <a:latin typeface="Times New Roman"/>
                <a:cs typeface="Times New Roman"/>
              </a:rPr>
              <a:t>the </a:t>
            </a:r>
            <a:r>
              <a:rPr lang="en-US" sz="2800" i="1" dirty="0">
                <a:latin typeface="Times New Roman"/>
                <a:cs typeface="Times New Roman"/>
              </a:rPr>
              <a:t>Standards,</a:t>
            </a:r>
            <a:r>
              <a:rPr lang="en-US" sz="2800" i="1" spc="5" dirty="0">
                <a:latin typeface="Times New Roman"/>
                <a:cs typeface="Times New Roman"/>
              </a:rPr>
              <a:t> </a:t>
            </a:r>
            <a:r>
              <a:rPr lang="en-US" sz="2800" dirty="0">
                <a:latin typeface="Times New Roman"/>
                <a:cs typeface="Times New Roman"/>
              </a:rPr>
              <a:t>consulting</a:t>
            </a:r>
            <a:r>
              <a:rPr lang="en-US" sz="2800" spc="-5" dirty="0">
                <a:latin typeface="Times New Roman"/>
                <a:cs typeface="Times New Roman"/>
              </a:rPr>
              <a:t> </a:t>
            </a:r>
            <a:r>
              <a:rPr lang="en-US" sz="2800" dirty="0">
                <a:latin typeface="Times New Roman"/>
                <a:cs typeface="Times New Roman"/>
              </a:rPr>
              <a:t>services</a:t>
            </a:r>
            <a:r>
              <a:rPr lang="en-US" sz="2800" spc="-10" dirty="0">
                <a:latin typeface="Times New Roman"/>
                <a:cs typeface="Times New Roman"/>
              </a:rPr>
              <a:t> </a:t>
            </a:r>
            <a:r>
              <a:rPr lang="en-US" sz="2800" dirty="0">
                <a:latin typeface="Times New Roman"/>
                <a:cs typeface="Times New Roman"/>
              </a:rPr>
              <a:t>include</a:t>
            </a:r>
            <a:r>
              <a:rPr lang="en-US" sz="2800" spc="-10" dirty="0">
                <a:latin typeface="Times New Roman"/>
                <a:cs typeface="Times New Roman"/>
              </a:rPr>
              <a:t> </a:t>
            </a:r>
            <a:r>
              <a:rPr lang="en-US" sz="2800" dirty="0">
                <a:latin typeface="Times New Roman"/>
                <a:cs typeface="Times New Roman"/>
              </a:rPr>
              <a:t>“counsel, advice,</a:t>
            </a:r>
            <a:r>
              <a:rPr lang="en-US" sz="2800" spc="-5" dirty="0">
                <a:latin typeface="Times New Roman"/>
                <a:cs typeface="Times New Roman"/>
              </a:rPr>
              <a:t> </a:t>
            </a:r>
            <a:r>
              <a:rPr lang="en-US" sz="2800" dirty="0">
                <a:latin typeface="Times New Roman"/>
                <a:cs typeface="Times New Roman"/>
              </a:rPr>
              <a:t>facilitation,</a:t>
            </a:r>
            <a:r>
              <a:rPr lang="en-US" sz="2800" spc="-5" dirty="0">
                <a:latin typeface="Times New Roman"/>
                <a:cs typeface="Times New Roman"/>
              </a:rPr>
              <a:t> </a:t>
            </a:r>
            <a:r>
              <a:rPr lang="en-US" sz="2800" spc="-25" dirty="0">
                <a:latin typeface="Times New Roman"/>
                <a:cs typeface="Times New Roman"/>
              </a:rPr>
              <a:t>and </a:t>
            </a:r>
            <a:r>
              <a:rPr lang="en-US" sz="2800" spc="-10" dirty="0">
                <a:latin typeface="Times New Roman"/>
                <a:cs typeface="Times New Roman"/>
              </a:rPr>
              <a:t>training.”</a:t>
            </a:r>
            <a:endParaRPr lang="en-US" sz="2800" dirty="0">
              <a:latin typeface="Times New Roman"/>
              <a:cs typeface="Times New Roman"/>
            </a:endParaRPr>
          </a:p>
          <a:p>
            <a:endParaRPr lang="en-US" dirty="0"/>
          </a:p>
        </p:txBody>
      </p:sp>
      <p:pic>
        <p:nvPicPr>
          <p:cNvPr id="4" name="Picture 3">
            <a:extLst>
              <a:ext uri="{FF2B5EF4-FFF2-40B4-BE49-F238E27FC236}">
                <a16:creationId xmlns:a16="http://schemas.microsoft.com/office/drawing/2014/main" xmlns="" id="{3595C22A-345F-7872-29D6-C1669C4CE727}"/>
              </a:ext>
            </a:extLst>
          </p:cNvPr>
          <p:cNvPicPr>
            <a:picLocks noChangeAspect="1"/>
          </p:cNvPicPr>
          <p:nvPr/>
        </p:nvPicPr>
        <p:blipFill>
          <a:blip r:embed="rId2"/>
          <a:stretch>
            <a:fillRect/>
          </a:stretch>
        </p:blipFill>
        <p:spPr>
          <a:xfrm>
            <a:off x="8747941" y="4847845"/>
            <a:ext cx="3382002" cy="1902376"/>
          </a:xfrm>
          <a:prstGeom prst="rect">
            <a:avLst/>
          </a:prstGeom>
        </p:spPr>
      </p:pic>
    </p:spTree>
    <p:extLst>
      <p:ext uri="{BB962C8B-B14F-4D97-AF65-F5344CB8AC3E}">
        <p14:creationId xmlns:p14="http://schemas.microsoft.com/office/powerpoint/2010/main" val="38328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96180-E47E-C49B-8C68-F629D1FA4799}"/>
              </a:ext>
            </a:extLst>
          </p:cNvPr>
          <p:cNvSpPr>
            <a:spLocks noGrp="1"/>
          </p:cNvSpPr>
          <p:nvPr>
            <p:ph type="title"/>
          </p:nvPr>
        </p:nvSpPr>
        <p:spPr/>
        <p:txBody>
          <a:bodyPr/>
          <a:lstStyle/>
          <a:p>
            <a:r>
              <a:rPr lang="en-US" dirty="0"/>
              <a:t>Overview of the Consulting Engagement Process</a:t>
            </a:r>
          </a:p>
        </p:txBody>
      </p:sp>
      <p:sp>
        <p:nvSpPr>
          <p:cNvPr id="3" name="Content Placeholder 2">
            <a:extLst>
              <a:ext uri="{FF2B5EF4-FFF2-40B4-BE49-F238E27FC236}">
                <a16:creationId xmlns:a16="http://schemas.microsoft.com/office/drawing/2014/main" xmlns="" id="{9F7074B1-BCE4-2EFB-462B-B1B704C050E8}"/>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en-US" dirty="0"/>
              <a:t>The consulting engagement process includes </a:t>
            </a:r>
            <a:r>
              <a:rPr lang="en-US" b="1" dirty="0"/>
              <a:t>the same steps </a:t>
            </a:r>
            <a:r>
              <a:rPr lang="en-US" dirty="0"/>
              <a:t>as the assurance engagement process. </a:t>
            </a:r>
          </a:p>
          <a:p>
            <a:pPr>
              <a:buFont typeface="Wingdings" panose="05000000000000000000" pitchFamily="2" charset="2"/>
              <a:buChar char="§"/>
            </a:pPr>
            <a:r>
              <a:rPr lang="en-US" dirty="0"/>
              <a:t>However, the difference is that each step may not be necessary for every consulting engagement, and many of the steps may be conducted differently.</a:t>
            </a:r>
          </a:p>
          <a:p>
            <a:pPr>
              <a:buFont typeface="Wingdings" panose="05000000000000000000" pitchFamily="2" charset="2"/>
              <a:buChar char="§"/>
            </a:pPr>
            <a:r>
              <a:rPr lang="en-US" dirty="0"/>
              <a:t>The three major phases of the engagement:</a:t>
            </a:r>
          </a:p>
          <a:p>
            <a:pPr marL="914400" lvl="1" indent="-457200">
              <a:buFont typeface="+mj-lt"/>
              <a:buAutoNum type="arabicParenR"/>
            </a:pPr>
            <a:r>
              <a:rPr lang="en-US" b="1" dirty="0"/>
              <a:t>Engagement planning</a:t>
            </a:r>
          </a:p>
          <a:p>
            <a:pPr lvl="2"/>
            <a:r>
              <a:rPr lang="en-US" dirty="0"/>
              <a:t>“Internal auditors must develop and document a plan for each [consulting] engagement, including the engagement’s objectives, scope, timing, and resource allocations” (IIA Standard 2200: Engagement Planning). </a:t>
            </a:r>
          </a:p>
          <a:p>
            <a:pPr marL="914400" lvl="1" indent="-457200">
              <a:buFont typeface="+mj-lt"/>
              <a:buAutoNum type="arabicParenR"/>
            </a:pPr>
            <a:r>
              <a:rPr lang="en-US" b="1" dirty="0"/>
              <a:t>Performing the engagement</a:t>
            </a:r>
          </a:p>
          <a:p>
            <a:pPr lvl="2"/>
            <a:r>
              <a:rPr lang="en-US" dirty="0"/>
              <a:t>“Internal auditors must identify, analyze, evaluate, and document sufficient information to achieve the [consulting] engagement’s objectives” (IIA Standard 2300: Performing the Engagement).</a:t>
            </a:r>
          </a:p>
          <a:p>
            <a:pPr marL="914400" lvl="1" indent="-457200">
              <a:buFont typeface="+mj-lt"/>
              <a:buAutoNum type="arabicParenR"/>
            </a:pPr>
            <a:r>
              <a:rPr lang="en-US" b="1" dirty="0"/>
              <a:t>Communicating results</a:t>
            </a:r>
          </a:p>
          <a:p>
            <a:pPr lvl="2"/>
            <a:r>
              <a:rPr lang="en-US" dirty="0"/>
              <a:t>“Internal auditors must communicate the results [consulting] engagements” (IIA Standard 2400: Communicating Results). </a:t>
            </a:r>
          </a:p>
          <a:p>
            <a:pPr lvl="2"/>
            <a:r>
              <a:rPr lang="en-US" dirty="0"/>
              <a:t>However, “communication of the progress and results of consulting engagements will vary in form and content depending upon the nature of the engagement and the needs of the [customer]” (Standard 2410.C1). </a:t>
            </a:r>
          </a:p>
          <a:p>
            <a:pPr marL="457200" lvl="1" indent="0">
              <a:buNone/>
            </a:pPr>
            <a:endParaRPr lang="en-US" dirty="0"/>
          </a:p>
          <a:p>
            <a:endParaRPr lang="en-US" dirty="0"/>
          </a:p>
        </p:txBody>
      </p:sp>
    </p:spTree>
    <p:extLst>
      <p:ext uri="{BB962C8B-B14F-4D97-AF65-F5344CB8AC3E}">
        <p14:creationId xmlns:p14="http://schemas.microsoft.com/office/powerpoint/2010/main" val="3455807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10747-99FD-25C2-F05A-5F485443E83D}"/>
              </a:ext>
            </a:extLst>
          </p:cNvPr>
          <p:cNvSpPr>
            <a:spLocks noGrp="1"/>
          </p:cNvSpPr>
          <p:nvPr>
            <p:ph type="title"/>
          </p:nvPr>
        </p:nvSpPr>
        <p:spPr/>
        <p:txBody>
          <a:bodyPr/>
          <a:lstStyle/>
          <a:p>
            <a:r>
              <a:rPr lang="en-US" dirty="0"/>
              <a:t>Overview of the Consulting Engagement Process-</a:t>
            </a:r>
            <a:r>
              <a:rPr lang="en-US" b="1" dirty="0">
                <a:solidFill>
                  <a:schemeClr val="accent1"/>
                </a:solidFill>
              </a:rPr>
              <a:t>Phase 1: Planning</a:t>
            </a:r>
          </a:p>
        </p:txBody>
      </p:sp>
      <p:sp>
        <p:nvSpPr>
          <p:cNvPr id="3" name="Content Placeholder 2">
            <a:extLst>
              <a:ext uri="{FF2B5EF4-FFF2-40B4-BE49-F238E27FC236}">
                <a16:creationId xmlns:a16="http://schemas.microsoft.com/office/drawing/2014/main" xmlns="" id="{92B7C5F5-CC9B-C9C9-FA46-860AC116390F}"/>
              </a:ext>
            </a:extLst>
          </p:cNvPr>
          <p:cNvSpPr>
            <a:spLocks noGrp="1"/>
          </p:cNvSpPr>
          <p:nvPr>
            <p:ph idx="1"/>
          </p:nvPr>
        </p:nvSpPr>
        <p:spPr/>
        <p:txBody>
          <a:bodyPr>
            <a:normAutofit fontScale="70000" lnSpcReduction="20000"/>
          </a:bodyPr>
          <a:lstStyle/>
          <a:p>
            <a:pPr marL="0" indent="0">
              <a:buNone/>
            </a:pPr>
            <a:r>
              <a:rPr lang="en-US" sz="3400" b="1" dirty="0">
                <a:solidFill>
                  <a:schemeClr val="accent1"/>
                </a:solidFill>
              </a:rPr>
              <a:t>Phase 1: Engagement planning</a:t>
            </a:r>
          </a:p>
          <a:p>
            <a:pPr marL="0" indent="0">
              <a:buNone/>
            </a:pPr>
            <a:r>
              <a:rPr lang="en-US" dirty="0"/>
              <a:t>📌 </a:t>
            </a:r>
            <a:r>
              <a:rPr lang="en-US" b="1" dirty="0"/>
              <a:t>Assurance Engagement:</a:t>
            </a:r>
            <a:endParaRPr lang="en-US" dirty="0"/>
          </a:p>
          <a:p>
            <a:pPr>
              <a:buFont typeface="Wingdings" panose="05000000000000000000" pitchFamily="2" charset="2"/>
              <a:buChar char="§"/>
            </a:pPr>
            <a:r>
              <a:rPr lang="en-US" dirty="0"/>
              <a:t>The auditor sets </a:t>
            </a:r>
            <a:r>
              <a:rPr lang="en-US" b="1" dirty="0"/>
              <a:t>specific objectives</a:t>
            </a:r>
            <a:r>
              <a:rPr lang="en-US" dirty="0"/>
              <a:t> based on </a:t>
            </a:r>
            <a:r>
              <a:rPr lang="en-US" b="1" dirty="0"/>
              <a:t>risk assessments, compliance requirements, and internal controls.</a:t>
            </a:r>
            <a:endParaRPr lang="en-US" dirty="0"/>
          </a:p>
          <a:p>
            <a:pPr>
              <a:buFont typeface="Wingdings" panose="05000000000000000000" pitchFamily="2" charset="2"/>
              <a:buChar char="§"/>
            </a:pPr>
            <a:r>
              <a:rPr lang="en-US" dirty="0"/>
              <a:t>The </a:t>
            </a:r>
            <a:r>
              <a:rPr lang="en-US" b="1" dirty="0"/>
              <a:t>scope is independent</a:t>
            </a:r>
            <a:r>
              <a:rPr lang="en-US" dirty="0"/>
              <a:t> of management's input, ensuring </a:t>
            </a:r>
            <a:r>
              <a:rPr lang="en-US" b="1" dirty="0"/>
              <a:t>objectivity</a:t>
            </a:r>
            <a:r>
              <a:rPr lang="en-US" dirty="0"/>
              <a:t> and alignment with audit standards.</a:t>
            </a:r>
          </a:p>
          <a:p>
            <a:pPr>
              <a:buFont typeface="Wingdings" panose="05000000000000000000" pitchFamily="2" charset="2"/>
              <a:buChar char="§"/>
            </a:pPr>
            <a:r>
              <a:rPr lang="en-US" b="1" dirty="0"/>
              <a:t>Example:</a:t>
            </a:r>
            <a:r>
              <a:rPr lang="en-US" dirty="0"/>
              <a:t> </a:t>
            </a:r>
            <a:r>
              <a:rPr lang="en-US" i="1" dirty="0"/>
              <a:t>The audit team plans to assess the procurement process for compliance with policies and fraud risks.</a:t>
            </a:r>
            <a:endParaRPr lang="en-US" dirty="0"/>
          </a:p>
          <a:p>
            <a:pPr marL="0" indent="0">
              <a:buNone/>
            </a:pPr>
            <a:r>
              <a:rPr lang="en-US" dirty="0"/>
              <a:t>📌 </a:t>
            </a:r>
            <a:r>
              <a:rPr lang="en-US" b="1" dirty="0"/>
              <a:t>Consulting Engagement:</a:t>
            </a:r>
            <a:endParaRPr lang="en-US" dirty="0"/>
          </a:p>
          <a:p>
            <a:pPr>
              <a:buFont typeface="Wingdings" panose="05000000000000000000" pitchFamily="2" charset="2"/>
              <a:buChar char="§"/>
            </a:pPr>
            <a:r>
              <a:rPr lang="en-US" dirty="0"/>
              <a:t>The </a:t>
            </a:r>
            <a:r>
              <a:rPr lang="en-US" b="1" dirty="0"/>
              <a:t>scope and objectives are based on management's request</a:t>
            </a:r>
            <a:r>
              <a:rPr lang="en-US" dirty="0"/>
              <a:t> (e.g., process improvements, efficiency recommendations).</a:t>
            </a:r>
          </a:p>
          <a:p>
            <a:pPr>
              <a:buFont typeface="Wingdings" panose="05000000000000000000" pitchFamily="2" charset="2"/>
              <a:buChar char="§"/>
            </a:pPr>
            <a:r>
              <a:rPr lang="en-US" dirty="0"/>
              <a:t>The engagement is </a:t>
            </a:r>
            <a:r>
              <a:rPr lang="en-US" b="1" dirty="0"/>
              <a:t>more flexible</a:t>
            </a:r>
            <a:r>
              <a:rPr lang="en-US" dirty="0"/>
              <a:t>, allowing adjustments based on discussions with management.</a:t>
            </a:r>
          </a:p>
          <a:p>
            <a:pPr>
              <a:buFont typeface="Wingdings" panose="05000000000000000000" pitchFamily="2" charset="2"/>
              <a:buChar char="§"/>
            </a:pPr>
            <a:r>
              <a:rPr lang="en-US" b="1" dirty="0"/>
              <a:t>Example:</a:t>
            </a:r>
            <a:r>
              <a:rPr lang="en-US" dirty="0"/>
              <a:t> </a:t>
            </a:r>
            <a:r>
              <a:rPr lang="en-US" i="1" dirty="0"/>
              <a:t>Management requests advice on streamlining procurement approval workflows to reduce delays.</a:t>
            </a:r>
            <a:endParaRPr lang="en-US" dirty="0"/>
          </a:p>
          <a:p>
            <a:endParaRPr lang="en-US" dirty="0"/>
          </a:p>
        </p:txBody>
      </p:sp>
    </p:spTree>
    <p:extLst>
      <p:ext uri="{BB962C8B-B14F-4D97-AF65-F5344CB8AC3E}">
        <p14:creationId xmlns:p14="http://schemas.microsoft.com/office/powerpoint/2010/main" val="1515714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EB3375-DBD6-E5E4-F78D-48A8F390E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0A1A5C6-8778-66F0-7C67-F36E64581DF0}"/>
              </a:ext>
            </a:extLst>
          </p:cNvPr>
          <p:cNvSpPr>
            <a:spLocks noGrp="1"/>
          </p:cNvSpPr>
          <p:nvPr>
            <p:ph type="title"/>
          </p:nvPr>
        </p:nvSpPr>
        <p:spPr/>
        <p:txBody>
          <a:bodyPr/>
          <a:lstStyle/>
          <a:p>
            <a:r>
              <a:rPr lang="en-US" dirty="0"/>
              <a:t>Overview of the Consulting Engagement Process- </a:t>
            </a:r>
            <a:r>
              <a:rPr lang="en-US" b="1" dirty="0">
                <a:solidFill>
                  <a:schemeClr val="accent1"/>
                </a:solidFill>
              </a:rPr>
              <a:t>Phase 2: Performing</a:t>
            </a:r>
          </a:p>
        </p:txBody>
      </p:sp>
      <p:sp>
        <p:nvSpPr>
          <p:cNvPr id="3" name="Content Placeholder 2">
            <a:extLst>
              <a:ext uri="{FF2B5EF4-FFF2-40B4-BE49-F238E27FC236}">
                <a16:creationId xmlns:a16="http://schemas.microsoft.com/office/drawing/2014/main" xmlns="" id="{6224360E-409C-EC14-5D42-C787753A15A3}"/>
              </a:ext>
            </a:extLst>
          </p:cNvPr>
          <p:cNvSpPr>
            <a:spLocks noGrp="1"/>
          </p:cNvSpPr>
          <p:nvPr>
            <p:ph idx="1"/>
          </p:nvPr>
        </p:nvSpPr>
        <p:spPr/>
        <p:txBody>
          <a:bodyPr>
            <a:normAutofit fontScale="77500" lnSpcReduction="20000"/>
          </a:bodyPr>
          <a:lstStyle/>
          <a:p>
            <a:pPr marL="0" indent="0">
              <a:buNone/>
            </a:pPr>
            <a:r>
              <a:rPr lang="en-US" sz="3100" b="1" dirty="0">
                <a:solidFill>
                  <a:schemeClr val="accent1"/>
                </a:solidFill>
              </a:rPr>
              <a:t>Phase 2: Performing the engagement</a:t>
            </a:r>
          </a:p>
          <a:p>
            <a:pPr marL="0" indent="0">
              <a:buNone/>
            </a:pPr>
            <a:r>
              <a:rPr lang="en-US" dirty="0"/>
              <a:t>📌 </a:t>
            </a:r>
            <a:r>
              <a:rPr lang="en-US" b="1" dirty="0"/>
              <a:t>Assurance Engagement:</a:t>
            </a:r>
            <a:endParaRPr lang="en-US" dirty="0"/>
          </a:p>
          <a:p>
            <a:pPr>
              <a:buFont typeface="Arial" panose="020B0604020202020204" pitchFamily="34" charset="0"/>
              <a:buChar char="•"/>
            </a:pPr>
            <a:r>
              <a:rPr lang="en-US" dirty="0"/>
              <a:t>The auditor follows </a:t>
            </a:r>
            <a:r>
              <a:rPr lang="en-US" b="1" dirty="0"/>
              <a:t>predefined procedures</a:t>
            </a:r>
            <a:r>
              <a:rPr lang="en-US" dirty="0"/>
              <a:t>, such as </a:t>
            </a:r>
            <a:r>
              <a:rPr lang="en-US" b="1" dirty="0"/>
              <a:t>testing controls, verifying compliance, and identifying risks.</a:t>
            </a:r>
            <a:endParaRPr lang="en-US" dirty="0"/>
          </a:p>
          <a:p>
            <a:pPr>
              <a:buFont typeface="Arial" panose="020B0604020202020204" pitchFamily="34" charset="0"/>
              <a:buChar char="•"/>
            </a:pPr>
            <a:r>
              <a:rPr lang="en-US" dirty="0"/>
              <a:t>The approach is </a:t>
            </a:r>
            <a:r>
              <a:rPr lang="en-US" b="1" dirty="0"/>
              <a:t>formal and evidence-driven</a:t>
            </a:r>
            <a:r>
              <a:rPr lang="en-US" dirty="0"/>
              <a:t>, requiring audit testing and documentation.</a:t>
            </a:r>
          </a:p>
          <a:p>
            <a:pPr>
              <a:buFont typeface="Arial" panose="020B0604020202020204" pitchFamily="34" charset="0"/>
              <a:buChar char="•"/>
            </a:pPr>
            <a:r>
              <a:rPr lang="en-US" b="1" dirty="0"/>
              <a:t>Example:</a:t>
            </a:r>
            <a:r>
              <a:rPr lang="en-US" dirty="0"/>
              <a:t> </a:t>
            </a:r>
            <a:r>
              <a:rPr lang="en-US" i="1" dirty="0"/>
              <a:t>Testing procurement transactions to verify whether approvals were obtained before issuing purchase orders.</a:t>
            </a:r>
            <a:endParaRPr lang="en-US" dirty="0"/>
          </a:p>
          <a:p>
            <a:pPr marL="0" indent="0">
              <a:buNone/>
            </a:pPr>
            <a:r>
              <a:rPr lang="en-US" dirty="0"/>
              <a:t>📌 </a:t>
            </a:r>
            <a:r>
              <a:rPr lang="en-US" b="1" dirty="0"/>
              <a:t>Consulting Engagement:</a:t>
            </a:r>
            <a:endParaRPr lang="en-US" dirty="0"/>
          </a:p>
          <a:p>
            <a:pPr>
              <a:buFont typeface="Arial" panose="020B0604020202020204" pitchFamily="34" charset="0"/>
              <a:buChar char="•"/>
            </a:pPr>
            <a:r>
              <a:rPr lang="en-US" dirty="0"/>
              <a:t>The internal auditor </a:t>
            </a:r>
            <a:r>
              <a:rPr lang="en-US" b="1" dirty="0"/>
              <a:t>collaborates with management</a:t>
            </a:r>
            <a:r>
              <a:rPr lang="en-US" dirty="0"/>
              <a:t>, offering expertise and recommendations </a:t>
            </a:r>
            <a:r>
              <a:rPr lang="en-US" b="1" dirty="0"/>
              <a:t>without performing strict control testing.</a:t>
            </a:r>
            <a:endParaRPr lang="en-US" dirty="0"/>
          </a:p>
          <a:p>
            <a:pPr>
              <a:buFont typeface="Arial" panose="020B0604020202020204" pitchFamily="34" charset="0"/>
              <a:buChar char="•"/>
            </a:pPr>
            <a:r>
              <a:rPr lang="en-US" dirty="0"/>
              <a:t>More </a:t>
            </a:r>
            <a:r>
              <a:rPr lang="en-US" b="1" dirty="0"/>
              <a:t>interactive and problem-solving oriented</a:t>
            </a:r>
            <a:r>
              <a:rPr lang="en-US" dirty="0"/>
              <a:t>, focusing on identifying best practices.</a:t>
            </a:r>
          </a:p>
          <a:p>
            <a:pPr>
              <a:buFont typeface="Arial" panose="020B0604020202020204" pitchFamily="34" charset="0"/>
              <a:buChar char="•"/>
            </a:pPr>
            <a:r>
              <a:rPr lang="en-US" b="1" dirty="0"/>
              <a:t>Example:</a:t>
            </a:r>
            <a:r>
              <a:rPr lang="en-US" dirty="0"/>
              <a:t> </a:t>
            </a:r>
            <a:r>
              <a:rPr lang="en-US" i="1" dirty="0"/>
              <a:t>Interviewing procurement staff and recommending an automated approval workflow for efficiency.</a:t>
            </a:r>
            <a:endParaRPr lang="en-US" dirty="0"/>
          </a:p>
          <a:p>
            <a:endParaRPr lang="en-US" dirty="0"/>
          </a:p>
        </p:txBody>
      </p:sp>
    </p:spTree>
    <p:extLst>
      <p:ext uri="{BB962C8B-B14F-4D97-AF65-F5344CB8AC3E}">
        <p14:creationId xmlns:p14="http://schemas.microsoft.com/office/powerpoint/2010/main" val="1816653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94787A-A1E1-AF9E-A563-6F3B6FAF0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0B59385B-756E-E5A7-7F7A-59FC20EDD60D}"/>
              </a:ext>
            </a:extLst>
          </p:cNvPr>
          <p:cNvSpPr>
            <a:spLocks noGrp="1"/>
          </p:cNvSpPr>
          <p:nvPr>
            <p:ph type="title"/>
          </p:nvPr>
        </p:nvSpPr>
        <p:spPr/>
        <p:txBody>
          <a:bodyPr/>
          <a:lstStyle/>
          <a:p>
            <a:r>
              <a:rPr lang="en-US" dirty="0"/>
              <a:t>Overview of the Consulting Engagement Process</a:t>
            </a:r>
            <a:r>
              <a:rPr lang="en-US" b="1" dirty="0"/>
              <a:t>-</a:t>
            </a:r>
            <a:r>
              <a:rPr lang="en-US" b="1" dirty="0">
                <a:solidFill>
                  <a:schemeClr val="accent1"/>
                </a:solidFill>
              </a:rPr>
              <a:t> Phase 3-Communicating</a:t>
            </a:r>
          </a:p>
        </p:txBody>
      </p:sp>
      <p:sp>
        <p:nvSpPr>
          <p:cNvPr id="3" name="Content Placeholder 2">
            <a:extLst>
              <a:ext uri="{FF2B5EF4-FFF2-40B4-BE49-F238E27FC236}">
                <a16:creationId xmlns:a16="http://schemas.microsoft.com/office/drawing/2014/main" xmlns="" id="{E44DF321-3D47-5994-0FBA-2A7B597DEA5A}"/>
              </a:ext>
            </a:extLst>
          </p:cNvPr>
          <p:cNvSpPr>
            <a:spLocks noGrp="1"/>
          </p:cNvSpPr>
          <p:nvPr>
            <p:ph idx="1"/>
          </p:nvPr>
        </p:nvSpPr>
        <p:spPr/>
        <p:txBody>
          <a:bodyPr>
            <a:normAutofit fontScale="70000" lnSpcReduction="20000"/>
          </a:bodyPr>
          <a:lstStyle/>
          <a:p>
            <a:pPr marL="0" indent="0">
              <a:buNone/>
            </a:pPr>
            <a:r>
              <a:rPr lang="en-US" sz="3400" b="1" dirty="0">
                <a:solidFill>
                  <a:schemeClr val="accent1"/>
                </a:solidFill>
              </a:rPr>
              <a:t>Phase 3: Communicating the engagement</a:t>
            </a:r>
          </a:p>
          <a:p>
            <a:pPr marL="0" indent="0">
              <a:buNone/>
            </a:pPr>
            <a:r>
              <a:rPr lang="en-US" dirty="0"/>
              <a:t>📌 </a:t>
            </a:r>
            <a:r>
              <a:rPr lang="en-US" b="1" dirty="0"/>
              <a:t>Assurance Engagement:</a:t>
            </a:r>
            <a:endParaRPr lang="en-US" dirty="0"/>
          </a:p>
          <a:p>
            <a:pPr>
              <a:buFont typeface="Arial" panose="020B0604020202020204" pitchFamily="34" charset="0"/>
              <a:buChar char="•"/>
            </a:pPr>
            <a:r>
              <a:rPr lang="en-US" dirty="0"/>
              <a:t>The final report contains </a:t>
            </a:r>
            <a:r>
              <a:rPr lang="en-US" b="1" dirty="0"/>
              <a:t>formal conclusions, audit opinions, and recommendations</a:t>
            </a:r>
            <a:r>
              <a:rPr lang="en-US" dirty="0"/>
              <a:t> that management is expected to implement.</a:t>
            </a:r>
          </a:p>
          <a:p>
            <a:pPr>
              <a:buFont typeface="Arial" panose="020B0604020202020204" pitchFamily="34" charset="0"/>
              <a:buChar char="•"/>
            </a:pPr>
            <a:r>
              <a:rPr lang="en-US" dirty="0"/>
              <a:t>The report may be shared with </a:t>
            </a:r>
            <a:r>
              <a:rPr lang="en-US" b="1" dirty="0"/>
              <a:t>governance bodies (e.g., audit committee).</a:t>
            </a:r>
            <a:endParaRPr lang="en-US" dirty="0"/>
          </a:p>
          <a:p>
            <a:pPr>
              <a:buFont typeface="Arial" panose="020B0604020202020204" pitchFamily="34" charset="0"/>
              <a:buChar char="•"/>
            </a:pPr>
            <a:r>
              <a:rPr lang="en-US" b="1" dirty="0"/>
              <a:t>Example:</a:t>
            </a:r>
            <a:r>
              <a:rPr lang="en-US" dirty="0"/>
              <a:t> </a:t>
            </a:r>
            <a:r>
              <a:rPr lang="en-US" i="1" dirty="0"/>
              <a:t>The audit report concludes that procurement controls are weak and recommends implementing a stricter approval matrix.</a:t>
            </a:r>
            <a:endParaRPr lang="en-US" dirty="0"/>
          </a:p>
          <a:p>
            <a:pPr marL="0" indent="0">
              <a:buNone/>
            </a:pPr>
            <a:r>
              <a:rPr lang="en-US" dirty="0"/>
              <a:t>📌 </a:t>
            </a:r>
            <a:r>
              <a:rPr lang="en-US" b="1" dirty="0"/>
              <a:t>Consulting Engagement:</a:t>
            </a:r>
            <a:endParaRPr lang="en-US" dirty="0"/>
          </a:p>
          <a:p>
            <a:pPr>
              <a:buFont typeface="Arial" panose="020B0604020202020204" pitchFamily="34" charset="0"/>
              <a:buChar char="•"/>
            </a:pPr>
            <a:r>
              <a:rPr lang="en-US" dirty="0"/>
              <a:t>The final communication is </a:t>
            </a:r>
            <a:r>
              <a:rPr lang="en-US" b="1" dirty="0"/>
              <a:t>more informal and advisory</a:t>
            </a:r>
            <a:r>
              <a:rPr lang="en-US" dirty="0"/>
              <a:t>, focusing on helping management make improvements.</a:t>
            </a:r>
          </a:p>
          <a:p>
            <a:pPr>
              <a:buFont typeface="Arial" panose="020B0604020202020204" pitchFamily="34" charset="0"/>
              <a:buChar char="•"/>
            </a:pPr>
            <a:r>
              <a:rPr lang="en-US" dirty="0"/>
              <a:t>It may include </a:t>
            </a:r>
            <a:r>
              <a:rPr lang="en-US" b="1" dirty="0"/>
              <a:t>meetings, presentations, or summary reports</a:t>
            </a:r>
            <a:r>
              <a:rPr lang="en-US" dirty="0"/>
              <a:t> with tailored recommendations.</a:t>
            </a:r>
          </a:p>
          <a:p>
            <a:pPr>
              <a:buFont typeface="Arial" panose="020B0604020202020204" pitchFamily="34" charset="0"/>
              <a:buChar char="•"/>
            </a:pPr>
            <a:r>
              <a:rPr lang="en-US" b="1" dirty="0"/>
              <a:t>Example:</a:t>
            </a:r>
            <a:r>
              <a:rPr lang="en-US" dirty="0"/>
              <a:t> </a:t>
            </a:r>
            <a:r>
              <a:rPr lang="en-US" i="1" dirty="0"/>
              <a:t>Providing management with a report suggesting improvements in procurement approval efficiency and offering training on best practices.</a:t>
            </a:r>
            <a:endParaRPr lang="en-US" dirty="0"/>
          </a:p>
        </p:txBody>
      </p:sp>
    </p:spTree>
    <p:extLst>
      <p:ext uri="{BB962C8B-B14F-4D97-AF65-F5344CB8AC3E}">
        <p14:creationId xmlns:p14="http://schemas.microsoft.com/office/powerpoint/2010/main" val="2570157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8D40D-E769-403C-8F80-CE4DF29B3087}"/>
              </a:ext>
            </a:extLst>
          </p:cNvPr>
          <p:cNvSpPr>
            <a:spLocks noGrp="1"/>
          </p:cNvSpPr>
          <p:nvPr>
            <p:ph type="title"/>
          </p:nvPr>
        </p:nvSpPr>
        <p:spPr>
          <a:xfrm>
            <a:off x="776055" y="2766218"/>
            <a:ext cx="10515600" cy="1325563"/>
          </a:xfrm>
        </p:spPr>
        <p:txBody>
          <a:bodyPr>
            <a:normAutofit/>
          </a:bodyPr>
          <a:lstStyle/>
          <a:p>
            <a:pPr algn="ctr"/>
            <a:r>
              <a:rPr lang="en-US" sz="6600" b="1" dirty="0">
                <a:solidFill>
                  <a:schemeClr val="accent1"/>
                </a:solidFill>
              </a:rPr>
              <a:t>End of Chapter</a:t>
            </a:r>
            <a:endParaRPr lang="en-GB" sz="6600" b="1" dirty="0">
              <a:solidFill>
                <a:schemeClr val="accent1"/>
              </a:solidFill>
            </a:endParaRPr>
          </a:p>
        </p:txBody>
      </p:sp>
    </p:spTree>
    <p:extLst>
      <p:ext uri="{BB962C8B-B14F-4D97-AF65-F5344CB8AC3E}">
        <p14:creationId xmlns:p14="http://schemas.microsoft.com/office/powerpoint/2010/main" val="50754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8ADFC-AFCD-745E-5B2A-52EAB7F4FA5C}"/>
              </a:ext>
            </a:extLst>
          </p:cNvPr>
          <p:cNvSpPr>
            <a:spLocks noGrp="1"/>
          </p:cNvSpPr>
          <p:nvPr>
            <p:ph type="title"/>
          </p:nvPr>
        </p:nvSpPr>
        <p:spPr/>
        <p:txBody>
          <a:bodyPr/>
          <a:lstStyle/>
          <a:p>
            <a:r>
              <a:rPr lang="en-US" b="0" i="0" dirty="0">
                <a:solidFill>
                  <a:srgbClr val="000000"/>
                </a:solidFill>
                <a:effectLst/>
                <a:latin typeface="LiberationSans_39_2"/>
              </a:rPr>
              <a:t>Assurance Services</a:t>
            </a:r>
            <a:endParaRPr lang="en-US" dirty="0"/>
          </a:p>
        </p:txBody>
      </p:sp>
      <p:sp>
        <p:nvSpPr>
          <p:cNvPr id="3" name="Content Placeholder 2">
            <a:extLst>
              <a:ext uri="{FF2B5EF4-FFF2-40B4-BE49-F238E27FC236}">
                <a16:creationId xmlns:a16="http://schemas.microsoft.com/office/drawing/2014/main" xmlns="" id="{05E748C2-33B1-54D4-11F0-921E9B0F120F}"/>
              </a:ext>
            </a:extLst>
          </p:cNvPr>
          <p:cNvSpPr>
            <a:spLocks noGrp="1"/>
          </p:cNvSpPr>
          <p:nvPr>
            <p:ph idx="1"/>
          </p:nvPr>
        </p:nvSpPr>
        <p:spPr/>
        <p:txBody>
          <a:bodyPr>
            <a:normAutofit/>
          </a:bodyPr>
          <a:lstStyle/>
          <a:p>
            <a:r>
              <a:rPr lang="en-US" b="0" i="0" dirty="0">
                <a:effectLst/>
                <a:latin typeface="LiberationSans_39_2"/>
              </a:rPr>
              <a:t>An </a:t>
            </a:r>
            <a:r>
              <a:rPr lang="en-US" b="1" i="0" dirty="0">
                <a:effectLst/>
                <a:latin typeface="LiberationSans_39_2"/>
              </a:rPr>
              <a:t>objective examination of evidence </a:t>
            </a:r>
            <a:r>
              <a:rPr lang="en-US" b="0" i="0" dirty="0">
                <a:effectLst/>
                <a:latin typeface="LiberationSans_39_2"/>
              </a:rPr>
              <a:t>for the purpose of providing </a:t>
            </a:r>
            <a:r>
              <a:rPr lang="en-US" b="1" i="0" dirty="0">
                <a:effectLst/>
                <a:latin typeface="LiberationSans_39_2"/>
              </a:rPr>
              <a:t>an independent assessment </a:t>
            </a:r>
            <a:r>
              <a:rPr lang="en-US" b="0" i="0" dirty="0">
                <a:effectLst/>
                <a:latin typeface="LiberationSans_39_2"/>
              </a:rPr>
              <a:t>on governance, risk management, and control processes for the organization.</a:t>
            </a:r>
          </a:p>
          <a:p>
            <a:r>
              <a:rPr lang="en-US" b="0" i="0" dirty="0">
                <a:effectLst/>
                <a:latin typeface="LiberationSans_39_2"/>
              </a:rPr>
              <a:t>Examples (can be financial, performance, compliance, system security, due diligence): </a:t>
            </a:r>
          </a:p>
          <a:p>
            <a:pPr lvl="1">
              <a:buFont typeface="Wingdings" panose="05000000000000000000" pitchFamily="2" charset="2"/>
              <a:buChar char="ü"/>
            </a:pPr>
            <a:r>
              <a:rPr lang="en-US" b="0" i="0" dirty="0">
                <a:effectLst/>
                <a:latin typeface="LiberationSans_39_2"/>
              </a:rPr>
              <a:t>Assess the design adequacy and operating effectiveness of business process controls. </a:t>
            </a:r>
            <a:endParaRPr lang="en-US" dirty="0">
              <a:latin typeface="OpenSymbol_2m_1"/>
            </a:endParaRPr>
          </a:p>
          <a:p>
            <a:pPr lvl="1">
              <a:buFont typeface="Wingdings" panose="05000000000000000000" pitchFamily="2" charset="2"/>
              <a:buChar char="ü"/>
            </a:pPr>
            <a:r>
              <a:rPr lang="en-US" b="0" i="0" dirty="0">
                <a:effectLst/>
                <a:latin typeface="LiberationSans_39_2"/>
              </a:rPr>
              <a:t>Assess the design adequacy and operating effectiveness of information technology (IT) controls. </a:t>
            </a:r>
            <a:endParaRPr lang="en-US" dirty="0">
              <a:latin typeface="OpenSymbol_2m_1"/>
            </a:endParaRPr>
          </a:p>
          <a:p>
            <a:pPr lvl="1">
              <a:buFont typeface="Wingdings" panose="05000000000000000000" pitchFamily="2" charset="2"/>
              <a:buChar char="ü"/>
            </a:pPr>
            <a:r>
              <a:rPr lang="en-US" b="0" i="0" dirty="0">
                <a:effectLst/>
                <a:latin typeface="LiberationSans_39_2"/>
              </a:rPr>
              <a:t>Directly assess business process performance.</a:t>
            </a:r>
            <a:endParaRPr lang="en-US" dirty="0"/>
          </a:p>
        </p:txBody>
      </p:sp>
      <p:pic>
        <p:nvPicPr>
          <p:cNvPr id="4" name="Picture 3">
            <a:extLst>
              <a:ext uri="{FF2B5EF4-FFF2-40B4-BE49-F238E27FC236}">
                <a16:creationId xmlns:a16="http://schemas.microsoft.com/office/drawing/2014/main" xmlns="" id="{A9143B88-8458-FE58-8E56-86D46A43EE38}"/>
              </a:ext>
            </a:extLst>
          </p:cNvPr>
          <p:cNvPicPr>
            <a:picLocks noChangeAspect="1"/>
          </p:cNvPicPr>
          <p:nvPr/>
        </p:nvPicPr>
        <p:blipFill>
          <a:blip r:embed="rId2"/>
          <a:stretch>
            <a:fillRect/>
          </a:stretch>
        </p:blipFill>
        <p:spPr>
          <a:xfrm>
            <a:off x="9646023" y="262541"/>
            <a:ext cx="2488169" cy="1660853"/>
          </a:xfrm>
          <a:prstGeom prst="rect">
            <a:avLst/>
          </a:prstGeom>
        </p:spPr>
      </p:pic>
    </p:spTree>
    <p:extLst>
      <p:ext uri="{BB962C8B-B14F-4D97-AF65-F5344CB8AC3E}">
        <p14:creationId xmlns:p14="http://schemas.microsoft.com/office/powerpoint/2010/main" val="428331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8E952-F270-0D8C-61F9-8E4FD4EAE49D}"/>
              </a:ext>
            </a:extLst>
          </p:cNvPr>
          <p:cNvSpPr>
            <a:spLocks noGrp="1"/>
          </p:cNvSpPr>
          <p:nvPr>
            <p:ph type="title"/>
          </p:nvPr>
        </p:nvSpPr>
        <p:spPr/>
        <p:txBody>
          <a:bodyPr/>
          <a:lstStyle/>
          <a:p>
            <a:r>
              <a:rPr lang="en-US" b="0" i="0" dirty="0">
                <a:solidFill>
                  <a:srgbClr val="000000"/>
                </a:solidFill>
                <a:effectLst/>
                <a:latin typeface="LiberationSans_39_3"/>
              </a:rPr>
              <a:t>Consulting Services</a:t>
            </a:r>
            <a:endParaRPr lang="en-US" dirty="0"/>
          </a:p>
        </p:txBody>
      </p:sp>
      <p:sp>
        <p:nvSpPr>
          <p:cNvPr id="3" name="Content Placeholder 2">
            <a:extLst>
              <a:ext uri="{FF2B5EF4-FFF2-40B4-BE49-F238E27FC236}">
                <a16:creationId xmlns:a16="http://schemas.microsoft.com/office/drawing/2014/main" xmlns="" id="{760C7D35-C03C-BAE0-7583-C18FE8C0B1BF}"/>
              </a:ext>
            </a:extLst>
          </p:cNvPr>
          <p:cNvSpPr>
            <a:spLocks noGrp="1"/>
          </p:cNvSpPr>
          <p:nvPr>
            <p:ph idx="1"/>
          </p:nvPr>
        </p:nvSpPr>
        <p:spPr/>
        <p:txBody>
          <a:bodyPr>
            <a:normAutofit fontScale="92500" lnSpcReduction="10000"/>
          </a:bodyPr>
          <a:lstStyle/>
          <a:p>
            <a:r>
              <a:rPr lang="en-US" b="1" i="0" dirty="0">
                <a:effectLst/>
                <a:latin typeface="LiberationSans_39_3"/>
              </a:rPr>
              <a:t>Advisory</a:t>
            </a:r>
            <a:r>
              <a:rPr lang="en-US" b="0" i="0" dirty="0">
                <a:effectLst/>
                <a:latin typeface="LiberationSans_39_3"/>
              </a:rPr>
              <a:t> and related </a:t>
            </a:r>
            <a:r>
              <a:rPr lang="en-US" b="1" i="0" dirty="0">
                <a:effectLst/>
                <a:latin typeface="LiberationSans_39_3"/>
              </a:rPr>
              <a:t>client service </a:t>
            </a:r>
            <a:r>
              <a:rPr lang="en-US" b="0" i="0" dirty="0">
                <a:effectLst/>
                <a:latin typeface="LiberationSans_39_3"/>
              </a:rPr>
              <a:t>activities, the nature and scope of which are </a:t>
            </a:r>
            <a:r>
              <a:rPr lang="en-US" b="1" i="0" dirty="0">
                <a:effectLst/>
                <a:latin typeface="LiberationSans_39_3"/>
              </a:rPr>
              <a:t>agreed with the client</a:t>
            </a:r>
            <a:r>
              <a:rPr lang="en-US" b="0" i="0" dirty="0">
                <a:effectLst/>
                <a:latin typeface="LiberationSans_39_3"/>
              </a:rPr>
              <a:t>, are intended to add value and improve an organization’s governance, risk management, and control processes without the internal auditor assuming management responsibility. </a:t>
            </a:r>
            <a:endParaRPr lang="en-US" dirty="0">
              <a:latin typeface="OpenSymbol_2m_1"/>
            </a:endParaRPr>
          </a:p>
          <a:p>
            <a:r>
              <a:rPr lang="en-US" b="0" i="0" dirty="0">
                <a:effectLst/>
                <a:latin typeface="LiberationSans_39_3"/>
              </a:rPr>
              <a:t>Examples (may include counsel, advice, facilitation, and training): </a:t>
            </a:r>
            <a:r>
              <a:rPr lang="en-US" b="0" i="0" dirty="0">
                <a:effectLst/>
                <a:latin typeface="OpenSymbol_2m_1"/>
              </a:rPr>
              <a:t> </a:t>
            </a:r>
          </a:p>
          <a:p>
            <a:pPr lvl="1">
              <a:buFont typeface="Wingdings" panose="05000000000000000000" pitchFamily="2" charset="2"/>
              <a:buChar char="ü"/>
            </a:pPr>
            <a:r>
              <a:rPr lang="en-US" b="0" i="0" dirty="0">
                <a:effectLst/>
                <a:latin typeface="LiberationSans_39_3"/>
              </a:rPr>
              <a:t>Provide advice to process owners about how they can streamline their processes to gain operational efficiencies. </a:t>
            </a:r>
            <a:endParaRPr lang="en-US" dirty="0">
              <a:latin typeface="OpenSymbol_2m_1"/>
            </a:endParaRPr>
          </a:p>
          <a:p>
            <a:pPr lvl="1">
              <a:buFont typeface="Wingdings" panose="05000000000000000000" pitchFamily="2" charset="2"/>
              <a:buChar char="ü"/>
            </a:pPr>
            <a:r>
              <a:rPr lang="en-US" b="0" i="0" dirty="0">
                <a:effectLst/>
                <a:latin typeface="LiberationSans_39_3"/>
              </a:rPr>
              <a:t>Facilitate process owners’ assessments of the risks threatening their processes. </a:t>
            </a:r>
            <a:endParaRPr lang="en-US" dirty="0">
              <a:latin typeface="OpenSymbol_2m_1"/>
            </a:endParaRPr>
          </a:p>
          <a:p>
            <a:pPr lvl="1">
              <a:buFont typeface="Wingdings" panose="05000000000000000000" pitchFamily="2" charset="2"/>
              <a:buChar char="ü"/>
            </a:pPr>
            <a:r>
              <a:rPr lang="en-US" b="0" i="0" dirty="0">
                <a:effectLst/>
                <a:latin typeface="LiberationSans_39_3"/>
              </a:rPr>
              <a:t>Conduct in-house training about fundamental governance, risk management, and control concepts.</a:t>
            </a:r>
            <a:endParaRPr lang="en-US" dirty="0"/>
          </a:p>
        </p:txBody>
      </p:sp>
      <p:pic>
        <p:nvPicPr>
          <p:cNvPr id="4098" name="Picture 2" descr="The Consulting Approach of Internal Audit">
            <a:extLst>
              <a:ext uri="{FF2B5EF4-FFF2-40B4-BE49-F238E27FC236}">
                <a16:creationId xmlns:a16="http://schemas.microsoft.com/office/drawing/2014/main" xmlns="" id="{78C7B7D8-57BD-B5E9-D0A7-6C98BD575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835" y="206102"/>
            <a:ext cx="3216165" cy="14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F2B8E-EFEB-83C7-ABA9-8F750CD995C6}"/>
              </a:ext>
            </a:extLst>
          </p:cNvPr>
          <p:cNvSpPr>
            <a:spLocks noGrp="1"/>
          </p:cNvSpPr>
          <p:nvPr>
            <p:ph type="title"/>
          </p:nvPr>
        </p:nvSpPr>
        <p:spPr/>
        <p:txBody>
          <a:bodyPr/>
          <a:lstStyle/>
          <a:p>
            <a:r>
              <a:rPr lang="en-US" dirty="0"/>
              <a:t>Overview of the Assurance Engagement Process</a:t>
            </a:r>
          </a:p>
        </p:txBody>
      </p:sp>
      <p:sp>
        <p:nvSpPr>
          <p:cNvPr id="3" name="Content Placeholder 2">
            <a:extLst>
              <a:ext uri="{FF2B5EF4-FFF2-40B4-BE49-F238E27FC236}">
                <a16:creationId xmlns:a16="http://schemas.microsoft.com/office/drawing/2014/main" xmlns="" id="{FD5663C8-2F50-6C8D-D1EC-883E4A3F894E}"/>
              </a:ext>
            </a:extLst>
          </p:cNvPr>
          <p:cNvSpPr>
            <a:spLocks noGrp="1"/>
          </p:cNvSpPr>
          <p:nvPr>
            <p:ph idx="1"/>
          </p:nvPr>
        </p:nvSpPr>
        <p:spPr/>
        <p:txBody>
          <a:bodyPr/>
          <a:lstStyle/>
          <a:p>
            <a:r>
              <a:rPr lang="en-US" b="0" i="0" dirty="0">
                <a:solidFill>
                  <a:srgbClr val="000000"/>
                </a:solidFill>
                <a:effectLst/>
                <a:latin typeface="LiberationSans_39_4"/>
              </a:rPr>
              <a:t>The three phases of the assurance engagement process:</a:t>
            </a:r>
          </a:p>
          <a:p>
            <a:pPr marL="971550" lvl="1" indent="-514350">
              <a:buFont typeface="+mj-lt"/>
              <a:buAutoNum type="arabicParenR"/>
            </a:pPr>
            <a:r>
              <a:rPr lang="en-US" sz="3200" b="0" i="0" dirty="0">
                <a:solidFill>
                  <a:srgbClr val="000000"/>
                </a:solidFill>
                <a:effectLst/>
                <a:latin typeface="LiberationSans_39_4"/>
              </a:rPr>
              <a:t>Planning (slides 8-18)</a:t>
            </a:r>
            <a:endParaRPr lang="en-US" sz="3200" dirty="0">
              <a:solidFill>
                <a:srgbClr val="CC9900"/>
              </a:solidFill>
              <a:latin typeface="OpenSymbol_2m_1"/>
            </a:endParaRPr>
          </a:p>
          <a:p>
            <a:pPr marL="971550" lvl="1" indent="-514350">
              <a:buFont typeface="+mj-lt"/>
              <a:buAutoNum type="arabicParenR"/>
            </a:pPr>
            <a:r>
              <a:rPr lang="en-US" sz="3200" b="0" i="0" dirty="0">
                <a:solidFill>
                  <a:srgbClr val="000000"/>
                </a:solidFill>
                <a:effectLst/>
                <a:latin typeface="LiberationSans_39_4"/>
              </a:rPr>
              <a:t>Performing (slides 19-24)</a:t>
            </a:r>
            <a:endParaRPr lang="en-US" sz="3200" dirty="0">
              <a:solidFill>
                <a:srgbClr val="CC9900"/>
              </a:solidFill>
              <a:latin typeface="OpenSymbol_2m_1"/>
            </a:endParaRPr>
          </a:p>
          <a:p>
            <a:pPr marL="971550" lvl="1" indent="-514350">
              <a:buFont typeface="+mj-lt"/>
              <a:buAutoNum type="arabicParenR"/>
            </a:pPr>
            <a:r>
              <a:rPr lang="en-US" sz="3200" b="0" i="0" dirty="0">
                <a:solidFill>
                  <a:srgbClr val="000000"/>
                </a:solidFill>
                <a:effectLst/>
                <a:latin typeface="LiberationSans_39_4"/>
              </a:rPr>
              <a:t>Communicating (slides 25-32)</a:t>
            </a:r>
            <a:endParaRPr lang="en-US" sz="3200" dirty="0">
              <a:solidFill>
                <a:srgbClr val="CC9900"/>
              </a:solidFill>
              <a:latin typeface="OpenSymbol_2m_1"/>
            </a:endParaRPr>
          </a:p>
          <a:p>
            <a:endParaRPr lang="en-US" dirty="0">
              <a:solidFill>
                <a:srgbClr val="3B812F"/>
              </a:solidFill>
              <a:latin typeface="OpenSymbol_2m_1"/>
            </a:endParaRPr>
          </a:p>
        </p:txBody>
      </p:sp>
      <p:pic>
        <p:nvPicPr>
          <p:cNvPr id="4" name="Picture 3">
            <a:extLst>
              <a:ext uri="{FF2B5EF4-FFF2-40B4-BE49-F238E27FC236}">
                <a16:creationId xmlns:a16="http://schemas.microsoft.com/office/drawing/2014/main" xmlns="" id="{623EB43B-22BA-6867-8294-F9E444086E23}"/>
              </a:ext>
            </a:extLst>
          </p:cNvPr>
          <p:cNvPicPr>
            <a:picLocks noChangeAspect="1"/>
          </p:cNvPicPr>
          <p:nvPr/>
        </p:nvPicPr>
        <p:blipFill>
          <a:blip r:embed="rId2"/>
          <a:stretch>
            <a:fillRect/>
          </a:stretch>
        </p:blipFill>
        <p:spPr>
          <a:xfrm>
            <a:off x="9532883" y="2888596"/>
            <a:ext cx="2616254" cy="3931529"/>
          </a:xfrm>
          <a:prstGeom prst="rect">
            <a:avLst/>
          </a:prstGeom>
        </p:spPr>
      </p:pic>
    </p:spTree>
    <p:extLst>
      <p:ext uri="{BB962C8B-B14F-4D97-AF65-F5344CB8AC3E}">
        <p14:creationId xmlns:p14="http://schemas.microsoft.com/office/powerpoint/2010/main" val="20995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5">
            <a:extLst>
              <a:ext uri="{FF2B5EF4-FFF2-40B4-BE49-F238E27FC236}">
                <a16:creationId xmlns:a16="http://schemas.microsoft.com/office/drawing/2014/main" xmlns="" id="{D4507C07-40A9-9BE0-3AED-62C90CC49AB8}"/>
              </a:ext>
            </a:extLst>
          </p:cNvPr>
          <p:cNvPicPr/>
          <p:nvPr/>
        </p:nvPicPr>
        <p:blipFill>
          <a:blip r:embed="rId2" cstate="print"/>
          <a:stretch>
            <a:fillRect/>
          </a:stretch>
        </p:blipFill>
        <p:spPr>
          <a:xfrm>
            <a:off x="2671648" y="116556"/>
            <a:ext cx="6585945" cy="5120995"/>
          </a:xfrm>
          <a:prstGeom prst="rect">
            <a:avLst/>
          </a:prstGeom>
        </p:spPr>
      </p:pic>
      <p:sp>
        <p:nvSpPr>
          <p:cNvPr id="9" name="object 6">
            <a:extLst>
              <a:ext uri="{FF2B5EF4-FFF2-40B4-BE49-F238E27FC236}">
                <a16:creationId xmlns:a16="http://schemas.microsoft.com/office/drawing/2014/main" xmlns="" id="{327A376E-6FB1-3423-570E-FEA0722D3136}"/>
              </a:ext>
            </a:extLst>
          </p:cNvPr>
          <p:cNvSpPr txBox="1"/>
          <p:nvPr/>
        </p:nvSpPr>
        <p:spPr>
          <a:xfrm>
            <a:off x="524365" y="5423134"/>
            <a:ext cx="10196187" cy="1010533"/>
          </a:xfrm>
          <a:prstGeom prst="rect">
            <a:avLst/>
          </a:prstGeom>
        </p:spPr>
        <p:txBody>
          <a:bodyPr vert="horz" wrap="square" lIns="0" tIns="12700" rIns="0" bIns="0" rtlCol="0">
            <a:spAutoFit/>
          </a:bodyPr>
          <a:lstStyle/>
          <a:p>
            <a:pPr marL="298450" marR="55244" indent="-285750">
              <a:lnSpc>
                <a:spcPct val="99800"/>
              </a:lnSpc>
              <a:spcBef>
                <a:spcPts val="100"/>
              </a:spcBef>
              <a:buFont typeface="Wingdings" panose="05000000000000000000" pitchFamily="2" charset="2"/>
              <a:buChar char="§"/>
            </a:pPr>
            <a:r>
              <a:rPr sz="1600" dirty="0">
                <a:latin typeface="Calibri"/>
                <a:cs typeface="Calibri"/>
              </a:rPr>
              <a:t>There</a:t>
            </a:r>
            <a:r>
              <a:rPr sz="1600" spc="-55" dirty="0">
                <a:latin typeface="Calibri"/>
                <a:cs typeface="Calibri"/>
              </a:rPr>
              <a:t> </a:t>
            </a:r>
            <a:r>
              <a:rPr sz="1600" dirty="0">
                <a:latin typeface="Calibri"/>
                <a:cs typeface="Calibri"/>
              </a:rPr>
              <a:t>are</a:t>
            </a:r>
            <a:r>
              <a:rPr sz="1600" spc="-50" dirty="0">
                <a:latin typeface="Calibri"/>
                <a:cs typeface="Calibri"/>
              </a:rPr>
              <a:t> </a:t>
            </a:r>
            <a:r>
              <a:rPr sz="1600" dirty="0">
                <a:latin typeface="Calibri"/>
                <a:cs typeface="Calibri"/>
              </a:rPr>
              <a:t>no</a:t>
            </a:r>
            <a:r>
              <a:rPr sz="1600" spc="-55" dirty="0">
                <a:latin typeface="Calibri"/>
                <a:cs typeface="Calibri"/>
              </a:rPr>
              <a:t> </a:t>
            </a:r>
            <a:r>
              <a:rPr sz="1600" dirty="0">
                <a:latin typeface="Calibri"/>
                <a:cs typeface="Calibri"/>
              </a:rPr>
              <a:t>hard</a:t>
            </a:r>
            <a:r>
              <a:rPr sz="1600" spc="-50" dirty="0">
                <a:latin typeface="Calibri"/>
                <a:cs typeface="Calibri"/>
              </a:rPr>
              <a:t> </a:t>
            </a:r>
            <a:r>
              <a:rPr sz="1600" spc="-10" dirty="0">
                <a:latin typeface="Calibri"/>
                <a:cs typeface="Calibri"/>
              </a:rPr>
              <a:t>lines between</a:t>
            </a:r>
            <a:r>
              <a:rPr sz="1600" spc="-15" dirty="0">
                <a:latin typeface="Calibri"/>
                <a:cs typeface="Calibri"/>
              </a:rPr>
              <a:t> </a:t>
            </a:r>
            <a:r>
              <a:rPr sz="1600" spc="-10" dirty="0">
                <a:latin typeface="Calibri"/>
                <a:cs typeface="Calibri"/>
              </a:rPr>
              <a:t>planning,</a:t>
            </a:r>
            <a:r>
              <a:rPr sz="1600" spc="-20" dirty="0">
                <a:latin typeface="Calibri"/>
                <a:cs typeface="Calibri"/>
              </a:rPr>
              <a:t> </a:t>
            </a:r>
            <a:r>
              <a:rPr sz="1600" spc="-10" dirty="0">
                <a:latin typeface="Calibri"/>
                <a:cs typeface="Calibri"/>
              </a:rPr>
              <a:t>performing, </a:t>
            </a:r>
            <a:r>
              <a:rPr sz="1600" dirty="0">
                <a:latin typeface="Calibri"/>
                <a:cs typeface="Calibri"/>
              </a:rPr>
              <a:t>and</a:t>
            </a:r>
            <a:r>
              <a:rPr sz="1600" spc="-30" dirty="0">
                <a:latin typeface="Calibri"/>
                <a:cs typeface="Calibri"/>
              </a:rPr>
              <a:t> </a:t>
            </a:r>
            <a:r>
              <a:rPr sz="1600" spc="-10" dirty="0">
                <a:latin typeface="Calibri"/>
                <a:cs typeface="Calibri"/>
              </a:rPr>
              <a:t>communicating.</a:t>
            </a:r>
            <a:r>
              <a:rPr sz="1600" spc="-25" dirty="0">
                <a:latin typeface="Calibri"/>
                <a:cs typeface="Calibri"/>
              </a:rPr>
              <a:t> </a:t>
            </a:r>
            <a:endParaRPr lang="en-US" sz="1600" spc="-25" dirty="0">
              <a:latin typeface="Calibri"/>
              <a:cs typeface="Calibri"/>
            </a:endParaRPr>
          </a:p>
          <a:p>
            <a:pPr marL="298450" marR="55244" indent="-285750">
              <a:lnSpc>
                <a:spcPct val="99800"/>
              </a:lnSpc>
              <a:spcBef>
                <a:spcPts val="100"/>
              </a:spcBef>
              <a:buFont typeface="Wingdings" panose="05000000000000000000" pitchFamily="2" charset="2"/>
              <a:buChar char="§"/>
            </a:pPr>
            <a:r>
              <a:rPr sz="1600" spc="-20" dirty="0">
                <a:latin typeface="Calibri"/>
                <a:cs typeface="Calibri"/>
              </a:rPr>
              <a:t>Where </a:t>
            </a:r>
            <a:r>
              <a:rPr sz="1600" spc="-10" dirty="0">
                <a:latin typeface="Calibri"/>
                <a:cs typeface="Calibri"/>
              </a:rPr>
              <a:t>engagement</a:t>
            </a:r>
            <a:r>
              <a:rPr lang="en-US" sz="1600" dirty="0">
                <a:latin typeface="Calibri"/>
                <a:cs typeface="Calibri"/>
              </a:rPr>
              <a:t> </a:t>
            </a:r>
            <a:r>
              <a:rPr sz="1600" spc="-10" dirty="0">
                <a:latin typeface="Calibri"/>
                <a:cs typeface="Calibri"/>
              </a:rPr>
              <a:t>planning</a:t>
            </a:r>
            <a:r>
              <a:rPr sz="1600" spc="-35" dirty="0">
                <a:latin typeface="Calibri"/>
                <a:cs typeface="Calibri"/>
              </a:rPr>
              <a:t> </a:t>
            </a:r>
            <a:r>
              <a:rPr sz="1600" dirty="0">
                <a:latin typeface="Calibri"/>
                <a:cs typeface="Calibri"/>
              </a:rPr>
              <a:t>ends</a:t>
            </a:r>
            <a:r>
              <a:rPr sz="1600" spc="-35" dirty="0">
                <a:latin typeface="Calibri"/>
                <a:cs typeface="Calibri"/>
              </a:rPr>
              <a:t> </a:t>
            </a:r>
            <a:r>
              <a:rPr sz="1600" dirty="0">
                <a:latin typeface="Calibri"/>
                <a:cs typeface="Calibri"/>
              </a:rPr>
              <a:t>and</a:t>
            </a:r>
            <a:r>
              <a:rPr sz="1600" spc="-40" dirty="0">
                <a:latin typeface="Calibri"/>
                <a:cs typeface="Calibri"/>
              </a:rPr>
              <a:t> </a:t>
            </a:r>
            <a:r>
              <a:rPr sz="1600" spc="-10" dirty="0">
                <a:latin typeface="Calibri"/>
                <a:cs typeface="Calibri"/>
              </a:rPr>
              <a:t>performance </a:t>
            </a:r>
            <a:r>
              <a:rPr sz="1600" dirty="0">
                <a:latin typeface="Calibri"/>
                <a:cs typeface="Calibri"/>
              </a:rPr>
              <a:t>begins</a:t>
            </a:r>
            <a:r>
              <a:rPr sz="1600" spc="-40" dirty="0">
                <a:latin typeface="Calibri"/>
                <a:cs typeface="Calibri"/>
              </a:rPr>
              <a:t> </a:t>
            </a:r>
            <a:r>
              <a:rPr sz="1600" dirty="0">
                <a:latin typeface="Calibri"/>
                <a:cs typeface="Calibri"/>
              </a:rPr>
              <a:t>is</a:t>
            </a:r>
            <a:r>
              <a:rPr sz="1600" spc="-40" dirty="0">
                <a:latin typeface="Calibri"/>
                <a:cs typeface="Calibri"/>
              </a:rPr>
              <a:t> </a:t>
            </a:r>
            <a:r>
              <a:rPr sz="1600" spc="-10" dirty="0">
                <a:latin typeface="Calibri"/>
                <a:cs typeface="Calibri"/>
              </a:rPr>
              <a:t>debatable.</a:t>
            </a:r>
            <a:r>
              <a:rPr sz="1600" spc="-35" dirty="0">
                <a:latin typeface="Calibri"/>
                <a:cs typeface="Calibri"/>
              </a:rPr>
              <a:t> </a:t>
            </a:r>
            <a:endParaRPr lang="en-US" sz="1600" spc="-35" dirty="0">
              <a:latin typeface="Calibri"/>
              <a:cs typeface="Calibri"/>
            </a:endParaRPr>
          </a:p>
          <a:p>
            <a:pPr marL="298450" marR="5080" indent="-285750">
              <a:lnSpc>
                <a:spcPct val="100000"/>
              </a:lnSpc>
              <a:spcBef>
                <a:spcPts val="5"/>
              </a:spcBef>
              <a:buFont typeface="Wingdings" panose="05000000000000000000" pitchFamily="2" charset="2"/>
              <a:buChar char="§"/>
            </a:pPr>
            <a:r>
              <a:rPr sz="1600" dirty="0">
                <a:latin typeface="Calibri"/>
                <a:cs typeface="Calibri"/>
              </a:rPr>
              <a:t>In</a:t>
            </a:r>
            <a:r>
              <a:rPr sz="1600" spc="-35" dirty="0">
                <a:latin typeface="Calibri"/>
                <a:cs typeface="Calibri"/>
              </a:rPr>
              <a:t> </a:t>
            </a:r>
            <a:r>
              <a:rPr sz="1600" spc="-20" dirty="0">
                <a:latin typeface="Calibri"/>
                <a:cs typeface="Calibri"/>
              </a:rPr>
              <a:t>fact, </a:t>
            </a:r>
            <a:r>
              <a:rPr sz="1600" spc="-10" dirty="0">
                <a:latin typeface="Calibri"/>
                <a:cs typeface="Calibri"/>
              </a:rPr>
              <a:t>planning</a:t>
            </a:r>
            <a:r>
              <a:rPr lang="en-US" sz="1600" dirty="0">
                <a:latin typeface="Calibri"/>
                <a:cs typeface="Calibri"/>
              </a:rPr>
              <a:t> </a:t>
            </a:r>
            <a:r>
              <a:rPr sz="1600" spc="-10" dirty="0">
                <a:latin typeface="Calibri"/>
                <a:cs typeface="Calibri"/>
              </a:rPr>
              <a:t>typically continues throughout </a:t>
            </a:r>
            <a:r>
              <a:rPr sz="1600" dirty="0">
                <a:latin typeface="Calibri"/>
                <a:cs typeface="Calibri"/>
              </a:rPr>
              <a:t>the</a:t>
            </a:r>
            <a:r>
              <a:rPr sz="1600" spc="-55" dirty="0">
                <a:latin typeface="Calibri"/>
                <a:cs typeface="Calibri"/>
              </a:rPr>
              <a:t> </a:t>
            </a:r>
            <a:r>
              <a:rPr sz="1600" spc="-10" dirty="0">
                <a:latin typeface="Calibri"/>
                <a:cs typeface="Calibri"/>
              </a:rPr>
              <a:t>engagement</a:t>
            </a:r>
            <a:r>
              <a:rPr sz="1600" spc="-45" dirty="0">
                <a:latin typeface="Calibri"/>
                <a:cs typeface="Calibri"/>
              </a:rPr>
              <a:t> </a:t>
            </a:r>
            <a:r>
              <a:rPr sz="1600" spc="-10" dirty="0">
                <a:latin typeface="Calibri"/>
                <a:cs typeface="Calibri"/>
              </a:rPr>
              <a:t>because adjustments</a:t>
            </a:r>
            <a:r>
              <a:rPr lang="en-US" sz="1600" spc="-10" dirty="0">
                <a:latin typeface="Calibri"/>
                <a:cs typeface="Calibri"/>
              </a:rPr>
              <a:t> </a:t>
            </a:r>
            <a:r>
              <a:rPr sz="1600" dirty="0">
                <a:latin typeface="Calibri"/>
                <a:cs typeface="Calibri"/>
              </a:rPr>
              <a:t>need</a:t>
            </a:r>
            <a:r>
              <a:rPr sz="1600" spc="-35"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be</a:t>
            </a:r>
            <a:r>
              <a:rPr sz="1600" spc="-35" dirty="0">
                <a:latin typeface="Calibri"/>
                <a:cs typeface="Calibri"/>
              </a:rPr>
              <a:t> </a:t>
            </a:r>
            <a:r>
              <a:rPr sz="1600" dirty="0">
                <a:latin typeface="Calibri"/>
                <a:cs typeface="Calibri"/>
              </a:rPr>
              <a:t>made</a:t>
            </a:r>
            <a:r>
              <a:rPr sz="1600" spc="-45" dirty="0">
                <a:latin typeface="Calibri"/>
                <a:cs typeface="Calibri"/>
              </a:rPr>
              <a:t> </a:t>
            </a:r>
            <a:r>
              <a:rPr sz="1600" dirty="0">
                <a:latin typeface="Calibri"/>
                <a:cs typeface="Calibri"/>
              </a:rPr>
              <a:t>as</a:t>
            </a:r>
            <a:r>
              <a:rPr sz="1600" spc="-40" dirty="0">
                <a:latin typeface="Calibri"/>
                <a:cs typeface="Calibri"/>
              </a:rPr>
              <a:t> </a:t>
            </a:r>
            <a:r>
              <a:rPr sz="1600" spc="-25" dirty="0">
                <a:latin typeface="Calibri"/>
                <a:cs typeface="Calibri"/>
              </a:rPr>
              <a:t>new </a:t>
            </a:r>
            <a:r>
              <a:rPr sz="1600" spc="-10" dirty="0">
                <a:latin typeface="Calibri"/>
                <a:cs typeface="Calibri"/>
              </a:rPr>
              <a:t>evidence</a:t>
            </a:r>
            <a:r>
              <a:rPr sz="1600" spc="-15" dirty="0">
                <a:latin typeface="Calibri"/>
                <a:cs typeface="Calibri"/>
              </a:rPr>
              <a:t> </a:t>
            </a:r>
            <a:r>
              <a:rPr sz="1600" dirty="0">
                <a:latin typeface="Calibri"/>
                <a:cs typeface="Calibri"/>
              </a:rPr>
              <a:t>is</a:t>
            </a:r>
            <a:r>
              <a:rPr sz="1600" spc="-5" dirty="0">
                <a:latin typeface="Calibri"/>
                <a:cs typeface="Calibri"/>
              </a:rPr>
              <a:t> </a:t>
            </a:r>
            <a:r>
              <a:rPr sz="1600" spc="-10" dirty="0">
                <a:latin typeface="Calibri"/>
                <a:cs typeface="Calibri"/>
              </a:rPr>
              <a:t>uncovered.</a:t>
            </a:r>
            <a:endParaRPr sz="1600" dirty="0">
              <a:latin typeface="Calibri"/>
              <a:cs typeface="Calibri"/>
            </a:endParaRPr>
          </a:p>
        </p:txBody>
      </p:sp>
    </p:spTree>
    <p:extLst>
      <p:ext uri="{BB962C8B-B14F-4D97-AF65-F5344CB8AC3E}">
        <p14:creationId xmlns:p14="http://schemas.microsoft.com/office/powerpoint/2010/main" val="250097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9E92F3-F972-DC59-F611-89270CF6F209}"/>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a:t>
            </a:r>
          </a:p>
        </p:txBody>
      </p:sp>
      <p:sp>
        <p:nvSpPr>
          <p:cNvPr id="3" name="Content Placeholder 2">
            <a:extLst>
              <a:ext uri="{FF2B5EF4-FFF2-40B4-BE49-F238E27FC236}">
                <a16:creationId xmlns:a16="http://schemas.microsoft.com/office/drawing/2014/main" xmlns="" id="{81131204-824D-72E8-2156-94666D3E0949}"/>
              </a:ext>
            </a:extLst>
          </p:cNvPr>
          <p:cNvSpPr>
            <a:spLocks noGrp="1"/>
          </p:cNvSpPr>
          <p:nvPr>
            <p:ph idx="1"/>
          </p:nvPr>
        </p:nvSpPr>
        <p:spPr/>
        <p:txBody>
          <a:bodyPr>
            <a:normAutofit fontScale="92500" lnSpcReduction="20000"/>
          </a:bodyPr>
          <a:lstStyle/>
          <a:p>
            <a:pPr marL="0" indent="0" algn="ctr">
              <a:buNone/>
            </a:pPr>
            <a:r>
              <a:rPr lang="en-US" b="1" dirty="0"/>
              <a:t>The 6 Ps: “Proper Prior Planning Prevents Poor Performance.”</a:t>
            </a:r>
            <a:endParaRPr lang="en-US" b="1" i="0" dirty="0">
              <a:effectLst/>
              <a:latin typeface="LiberationSans_39_4"/>
            </a:endParaRPr>
          </a:p>
          <a:p>
            <a:r>
              <a:rPr lang="en-US" b="0" i="0" dirty="0">
                <a:solidFill>
                  <a:srgbClr val="000000"/>
                </a:solidFill>
                <a:effectLst/>
                <a:latin typeface="LiberationSans_39_4"/>
              </a:rPr>
              <a:t>Planning (8 steps): </a:t>
            </a:r>
          </a:p>
          <a:p>
            <a:pPr marL="514350" indent="-514350">
              <a:buFont typeface="+mj-lt"/>
              <a:buAutoNum type="arabicPeriod"/>
            </a:pPr>
            <a:r>
              <a:rPr lang="en-US" b="0" i="0" dirty="0">
                <a:solidFill>
                  <a:srgbClr val="000000"/>
                </a:solidFill>
                <a:effectLst/>
                <a:latin typeface="LiberationSans_39_4"/>
              </a:rPr>
              <a:t>Determine </a:t>
            </a:r>
            <a:r>
              <a:rPr lang="en-US" b="0" i="0" dirty="0">
                <a:solidFill>
                  <a:schemeClr val="accent1"/>
                </a:solidFill>
                <a:effectLst/>
                <a:latin typeface="LiberationSans_39_4"/>
              </a:rPr>
              <a:t>engagement objectives and scope</a:t>
            </a:r>
            <a:r>
              <a:rPr lang="en-US" b="0" i="0" dirty="0">
                <a:solidFill>
                  <a:srgbClr val="000000"/>
                </a:solidFill>
                <a:effectLst/>
                <a:latin typeface="LiberationSans_39_4"/>
              </a:rPr>
              <a:t>. </a:t>
            </a:r>
          </a:p>
          <a:p>
            <a:pPr marL="514350" indent="-514350">
              <a:buFont typeface="+mj-lt"/>
              <a:buAutoNum type="arabicPeriod"/>
            </a:pPr>
            <a:r>
              <a:rPr lang="en-US" b="0" i="0" dirty="0">
                <a:solidFill>
                  <a:srgbClr val="000000"/>
                </a:solidFill>
                <a:effectLst/>
                <a:latin typeface="LiberationSans_39_4"/>
              </a:rPr>
              <a:t>Understand the auditee, including </a:t>
            </a:r>
            <a:r>
              <a:rPr lang="en-US" b="0" i="0" dirty="0">
                <a:solidFill>
                  <a:schemeClr val="accent1"/>
                </a:solidFill>
                <a:effectLst/>
                <a:latin typeface="LiberationSans_39_4"/>
              </a:rPr>
              <a:t>auditee objectives and assertions</a:t>
            </a:r>
            <a:r>
              <a:rPr lang="en-US" b="0" i="0" dirty="0">
                <a:solidFill>
                  <a:srgbClr val="000000"/>
                </a:solidFill>
                <a:effectLst/>
                <a:latin typeface="LiberationSans_39_4"/>
              </a:rPr>
              <a:t>. </a:t>
            </a:r>
          </a:p>
          <a:p>
            <a:pPr marL="514350" indent="-514350">
              <a:buFont typeface="+mj-lt"/>
              <a:buAutoNum type="arabicPeriod"/>
            </a:pPr>
            <a:r>
              <a:rPr lang="en-US" b="0" i="0" dirty="0">
                <a:solidFill>
                  <a:srgbClr val="000000"/>
                </a:solidFill>
                <a:effectLst/>
                <a:latin typeface="LiberationSans_39_4"/>
              </a:rPr>
              <a:t>Identify and assess </a:t>
            </a:r>
            <a:r>
              <a:rPr lang="en-US" b="0" i="0" dirty="0">
                <a:solidFill>
                  <a:schemeClr val="accent1"/>
                </a:solidFill>
                <a:effectLst/>
                <a:latin typeface="LiberationSans_39_4"/>
              </a:rPr>
              <a:t>risks</a:t>
            </a:r>
            <a:r>
              <a:rPr lang="en-US" b="0" i="0" dirty="0">
                <a:solidFill>
                  <a:srgbClr val="000000"/>
                </a:solidFill>
                <a:effectLst/>
                <a:latin typeface="LiberationSans_39_4"/>
              </a:rPr>
              <a:t>. </a:t>
            </a:r>
          </a:p>
          <a:p>
            <a:pPr marL="514350" indent="-514350">
              <a:buFont typeface="+mj-lt"/>
              <a:buAutoNum type="arabicPeriod"/>
            </a:pPr>
            <a:r>
              <a:rPr lang="en-US" b="0" i="0" dirty="0">
                <a:solidFill>
                  <a:srgbClr val="000000"/>
                </a:solidFill>
                <a:effectLst/>
                <a:latin typeface="LiberationSans_39_4"/>
              </a:rPr>
              <a:t>Identify </a:t>
            </a:r>
            <a:r>
              <a:rPr lang="en-US" b="0" i="0" dirty="0">
                <a:solidFill>
                  <a:schemeClr val="accent1"/>
                </a:solidFill>
                <a:effectLst/>
                <a:latin typeface="LiberationSans_39_4"/>
              </a:rPr>
              <a:t>key control activities</a:t>
            </a:r>
            <a:r>
              <a:rPr lang="en-US" b="0" i="0" dirty="0">
                <a:solidFill>
                  <a:srgbClr val="000000"/>
                </a:solidFill>
                <a:effectLst/>
                <a:latin typeface="LiberationSans_39_4"/>
              </a:rPr>
              <a:t>. </a:t>
            </a:r>
          </a:p>
          <a:p>
            <a:pPr marL="514350" indent="-514350">
              <a:buFont typeface="+mj-lt"/>
              <a:buAutoNum type="arabicPeriod"/>
            </a:pPr>
            <a:r>
              <a:rPr lang="en-US" b="0" i="0" dirty="0">
                <a:solidFill>
                  <a:srgbClr val="000000"/>
                </a:solidFill>
                <a:effectLst/>
                <a:latin typeface="LiberationSans_39_4"/>
              </a:rPr>
              <a:t>Evaluate </a:t>
            </a:r>
            <a:r>
              <a:rPr lang="en-US" b="0" i="0" dirty="0">
                <a:solidFill>
                  <a:schemeClr val="accent1"/>
                </a:solidFill>
                <a:effectLst/>
                <a:latin typeface="LiberationSans_39_4"/>
              </a:rPr>
              <a:t>adequacy of</a:t>
            </a:r>
            <a:r>
              <a:rPr lang="en-US" b="0" i="0" dirty="0">
                <a:solidFill>
                  <a:srgbClr val="000000"/>
                </a:solidFill>
                <a:effectLst/>
                <a:latin typeface="LiberationSans_39_4"/>
              </a:rPr>
              <a:t> </a:t>
            </a:r>
            <a:r>
              <a:rPr lang="en-US" b="0" i="0" dirty="0">
                <a:solidFill>
                  <a:schemeClr val="accent1"/>
                </a:solidFill>
                <a:effectLst/>
                <a:latin typeface="LiberationSans_39_4"/>
              </a:rPr>
              <a:t>control design</a:t>
            </a:r>
            <a:r>
              <a:rPr lang="en-US" b="0" i="0" dirty="0">
                <a:solidFill>
                  <a:srgbClr val="000000"/>
                </a:solidFill>
                <a:effectLst/>
                <a:latin typeface="LiberationSans_39_4"/>
              </a:rPr>
              <a:t>. </a:t>
            </a:r>
          </a:p>
          <a:p>
            <a:pPr marL="514350" indent="-514350">
              <a:buFont typeface="+mj-lt"/>
              <a:buAutoNum type="arabicPeriod"/>
            </a:pPr>
            <a:r>
              <a:rPr lang="en-US" b="0" i="0" dirty="0">
                <a:solidFill>
                  <a:srgbClr val="000000"/>
                </a:solidFill>
                <a:effectLst/>
                <a:latin typeface="LiberationSans_39_4"/>
              </a:rPr>
              <a:t>Create a </a:t>
            </a:r>
            <a:r>
              <a:rPr lang="en-US" b="0" i="0" dirty="0">
                <a:solidFill>
                  <a:schemeClr val="accent1"/>
                </a:solidFill>
                <a:effectLst/>
                <a:latin typeface="LiberationSans_39_4"/>
              </a:rPr>
              <a:t>test</a:t>
            </a:r>
            <a:r>
              <a:rPr lang="en-US" b="0" i="0" dirty="0">
                <a:solidFill>
                  <a:srgbClr val="000000"/>
                </a:solidFill>
                <a:effectLst/>
                <a:latin typeface="LiberationSans_39_4"/>
              </a:rPr>
              <a:t> </a:t>
            </a:r>
            <a:r>
              <a:rPr lang="en-US" b="0" i="0" dirty="0">
                <a:solidFill>
                  <a:schemeClr val="accent1"/>
                </a:solidFill>
                <a:effectLst/>
                <a:latin typeface="LiberationSans-Bold_2__2"/>
              </a:rPr>
              <a:t>plan</a:t>
            </a:r>
            <a:r>
              <a:rPr lang="en-US" b="0" i="0" dirty="0">
                <a:solidFill>
                  <a:srgbClr val="000000"/>
                </a:solidFill>
                <a:effectLst/>
                <a:latin typeface="LiberationSans_39_4"/>
              </a:rPr>
              <a:t>. </a:t>
            </a:r>
          </a:p>
          <a:p>
            <a:pPr marL="514350" indent="-514350">
              <a:buFont typeface="+mj-lt"/>
              <a:buAutoNum type="arabicPeriod"/>
            </a:pPr>
            <a:r>
              <a:rPr lang="en-US" b="0" i="0" dirty="0">
                <a:solidFill>
                  <a:srgbClr val="000000"/>
                </a:solidFill>
                <a:effectLst/>
                <a:latin typeface="LiberationSans_39_4"/>
              </a:rPr>
              <a:t>Develop a </a:t>
            </a:r>
            <a:r>
              <a:rPr lang="en-US" b="0" i="0" dirty="0">
                <a:solidFill>
                  <a:schemeClr val="accent1"/>
                </a:solidFill>
                <a:effectLst/>
                <a:latin typeface="LiberationSans_39_4"/>
              </a:rPr>
              <a:t>work program</a:t>
            </a:r>
            <a:r>
              <a:rPr lang="en-US" b="0" i="0" dirty="0">
                <a:solidFill>
                  <a:srgbClr val="000000"/>
                </a:solidFill>
                <a:effectLst/>
                <a:latin typeface="LiberationSans_39_4"/>
              </a:rPr>
              <a:t>. </a:t>
            </a:r>
          </a:p>
          <a:p>
            <a:pPr marL="514350" indent="-514350">
              <a:buFont typeface="+mj-lt"/>
              <a:buAutoNum type="arabicPeriod"/>
            </a:pPr>
            <a:r>
              <a:rPr lang="en-US" b="0" i="0" dirty="0">
                <a:effectLst/>
                <a:latin typeface="LiberationSans_39_4"/>
              </a:rPr>
              <a:t>Allocate </a:t>
            </a:r>
            <a:r>
              <a:rPr lang="en-US" b="0" i="0" dirty="0">
                <a:solidFill>
                  <a:schemeClr val="accent1"/>
                </a:solidFill>
                <a:effectLst/>
                <a:latin typeface="LiberationSans_39_4"/>
              </a:rPr>
              <a:t>resources</a:t>
            </a:r>
            <a:r>
              <a:rPr lang="en-US" b="0" i="0" dirty="0">
                <a:effectLst/>
                <a:latin typeface="LiberationSans_39_4"/>
              </a:rPr>
              <a:t> </a:t>
            </a:r>
            <a:r>
              <a:rPr lang="en-US" b="0" i="0" dirty="0">
                <a:solidFill>
                  <a:srgbClr val="000000"/>
                </a:solidFill>
                <a:effectLst/>
                <a:latin typeface="LiberationSans_39_4"/>
              </a:rPr>
              <a:t>to the engagement.</a:t>
            </a:r>
            <a:endParaRPr lang="en-US" dirty="0"/>
          </a:p>
          <a:p>
            <a:endParaRPr lang="en-US" dirty="0"/>
          </a:p>
        </p:txBody>
      </p:sp>
    </p:spTree>
    <p:extLst>
      <p:ext uri="{BB962C8B-B14F-4D97-AF65-F5344CB8AC3E}">
        <p14:creationId xmlns:p14="http://schemas.microsoft.com/office/powerpoint/2010/main" val="42157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61915-3487-022F-785D-75EBC3ACDF24}"/>
              </a:ext>
            </a:extLst>
          </p:cNvPr>
          <p:cNvSpPr>
            <a:spLocks noGrp="1"/>
          </p:cNvSpPr>
          <p:nvPr>
            <p:ph type="title"/>
          </p:nvPr>
        </p:nvSpPr>
        <p:spPr/>
        <p:txBody>
          <a:bodyPr/>
          <a:lstStyle/>
          <a:p>
            <a:r>
              <a:rPr lang="en-US" dirty="0"/>
              <a:t>Overview of the Assurance Engagement Process- </a:t>
            </a:r>
            <a:r>
              <a:rPr lang="en-US" b="1" dirty="0">
                <a:solidFill>
                  <a:schemeClr val="accent1"/>
                </a:solidFill>
              </a:rPr>
              <a:t>Planning</a:t>
            </a:r>
            <a:r>
              <a:rPr lang="en-US" dirty="0"/>
              <a:t> (Step 1)</a:t>
            </a:r>
          </a:p>
        </p:txBody>
      </p:sp>
      <p:sp>
        <p:nvSpPr>
          <p:cNvPr id="3" name="Content Placeholder 2">
            <a:extLst>
              <a:ext uri="{FF2B5EF4-FFF2-40B4-BE49-F238E27FC236}">
                <a16:creationId xmlns:a16="http://schemas.microsoft.com/office/drawing/2014/main" xmlns="" id="{7656677A-28BB-EB6D-5030-174D878ED90A}"/>
              </a:ext>
            </a:extLst>
          </p:cNvPr>
          <p:cNvSpPr>
            <a:spLocks noGrp="1"/>
          </p:cNvSpPr>
          <p:nvPr>
            <p:ph idx="1"/>
          </p:nvPr>
        </p:nvSpPr>
        <p:spPr/>
        <p:txBody>
          <a:bodyPr>
            <a:normAutofit lnSpcReduction="10000"/>
          </a:bodyPr>
          <a:lstStyle/>
          <a:p>
            <a:r>
              <a:rPr lang="en-US" b="1" dirty="0"/>
              <a:t>Step 1: </a:t>
            </a:r>
            <a:r>
              <a:rPr lang="en-US" b="1" i="0" dirty="0">
                <a:solidFill>
                  <a:srgbClr val="000000"/>
                </a:solidFill>
                <a:effectLst/>
                <a:latin typeface="LiberationSans_39_4"/>
              </a:rPr>
              <a:t>Determine </a:t>
            </a:r>
            <a:r>
              <a:rPr lang="en-US" b="1" i="0" dirty="0">
                <a:solidFill>
                  <a:schemeClr val="accent1"/>
                </a:solidFill>
                <a:effectLst/>
                <a:latin typeface="LiberationSans_39_4"/>
              </a:rPr>
              <a:t>engagement objectives and scope</a:t>
            </a:r>
            <a:r>
              <a:rPr lang="en-US" b="1" i="0" dirty="0">
                <a:solidFill>
                  <a:srgbClr val="000000"/>
                </a:solidFill>
                <a:effectLst/>
                <a:latin typeface="LiberationSans_39_4"/>
              </a:rPr>
              <a:t>.</a:t>
            </a:r>
          </a:p>
          <a:p>
            <a:pPr lvl="1">
              <a:buFont typeface="Wingdings" panose="05000000000000000000" pitchFamily="2" charset="2"/>
              <a:buChar char="§"/>
            </a:pPr>
            <a:r>
              <a:rPr lang="en-US" b="0" i="0" dirty="0">
                <a:effectLst/>
                <a:latin typeface="LiberationSans_39_4"/>
              </a:rPr>
              <a:t>Objectives: </a:t>
            </a:r>
            <a:r>
              <a:rPr lang="en-US" b="0" i="0" dirty="0">
                <a:solidFill>
                  <a:srgbClr val="000000"/>
                </a:solidFill>
                <a:effectLst/>
                <a:latin typeface="LiberationSans_39_5"/>
              </a:rPr>
              <a:t>What the engagement is intended to achieve?</a:t>
            </a:r>
            <a:endParaRPr lang="en-US" b="0" i="0" dirty="0">
              <a:effectLst/>
              <a:latin typeface="LiberationSans_39_4"/>
            </a:endParaRPr>
          </a:p>
          <a:p>
            <a:pPr lvl="1">
              <a:buFont typeface="Wingdings" panose="05000000000000000000" pitchFamily="2" charset="2"/>
              <a:buChar char="§"/>
            </a:pPr>
            <a:r>
              <a:rPr lang="en-US" dirty="0">
                <a:latin typeface="LiberationSans_39_4"/>
              </a:rPr>
              <a:t>S</a:t>
            </a:r>
            <a:r>
              <a:rPr lang="en-US" b="0" i="0" dirty="0">
                <a:effectLst/>
                <a:latin typeface="LiberationSans_39_4"/>
              </a:rPr>
              <a:t>cope: </a:t>
            </a:r>
            <a:r>
              <a:rPr lang="en-US" b="0" i="0" dirty="0">
                <a:solidFill>
                  <a:srgbClr val="000000"/>
                </a:solidFill>
                <a:effectLst/>
                <a:latin typeface="LiberationSans_39_5"/>
              </a:rPr>
              <a:t>What the engagement will and will not cover? </a:t>
            </a:r>
          </a:p>
          <a:p>
            <a:pPr lvl="1">
              <a:buFont typeface="Wingdings" panose="05000000000000000000" pitchFamily="2" charset="2"/>
              <a:buChar char="§"/>
            </a:pPr>
            <a:r>
              <a:rPr lang="en-US" dirty="0"/>
              <a:t>Important considerations:</a:t>
            </a:r>
          </a:p>
          <a:p>
            <a:pPr lvl="2">
              <a:buFont typeface="Wingdings" panose="05000000000000000000" pitchFamily="2" charset="2"/>
              <a:buChar char="§"/>
            </a:pPr>
            <a:r>
              <a:rPr lang="en-US" dirty="0"/>
              <a:t>the type of business objective that is of audit interest (Strategic, financial, operational, reporting and/or compliance)</a:t>
            </a:r>
          </a:p>
          <a:p>
            <a:pPr lvl="2">
              <a:buFont typeface="Wingdings" panose="05000000000000000000" pitchFamily="2" charset="2"/>
              <a:buChar char="§"/>
            </a:pPr>
            <a:r>
              <a:rPr lang="en-US" dirty="0"/>
              <a:t>the deliverables the internal audit team is expected to produce (Ex: the team might be expected to focus on communicating individual control observations that were identified during the engagement to the appropriate levels of management, or might be expected to express an overall opinion on the controls)</a:t>
            </a:r>
          </a:p>
          <a:p>
            <a:pPr lvl="2">
              <a:buFont typeface="Wingdings" panose="05000000000000000000" pitchFamily="2" charset="2"/>
              <a:buChar char="§"/>
            </a:pPr>
            <a:r>
              <a:rPr lang="en-US" dirty="0"/>
              <a:t>the “boundaries” of the engagement (Ex: if the auditee is a business process or subprocess, where does the process or subprocess begin and where does it end? Which specific location(s) will the internal audit team visit and what portion(s) of each business unit will the engagement cover?</a:t>
            </a:r>
            <a:r>
              <a:rPr lang="en-US" dirty="0">
                <a:solidFill>
                  <a:srgbClr val="000000"/>
                </a:solidFill>
                <a:latin typeface="LiberationSans_39_4"/>
              </a:rPr>
              <a:t>)</a:t>
            </a:r>
            <a:endParaRPr lang="en-US" b="0" i="0" dirty="0">
              <a:solidFill>
                <a:srgbClr val="000000"/>
              </a:solidFill>
              <a:effectLst/>
              <a:latin typeface="LiberationSans_39_4"/>
            </a:endParaRPr>
          </a:p>
          <a:p>
            <a:endParaRPr lang="en-US" dirty="0"/>
          </a:p>
        </p:txBody>
      </p:sp>
    </p:spTree>
    <p:extLst>
      <p:ext uri="{BB962C8B-B14F-4D97-AF65-F5344CB8AC3E}">
        <p14:creationId xmlns:p14="http://schemas.microsoft.com/office/powerpoint/2010/main" val="1989427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81,12,Manual Audit Procedur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27316</TotalTime>
  <Words>3253</Words>
  <Application>Microsoft Office PowerPoint</Application>
  <PresentationFormat>Widescreen</PresentationFormat>
  <Paragraphs>253</Paragraphs>
  <Slides>38</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LiberationSans_39_2</vt:lpstr>
      <vt:lpstr>LiberationSans_39_3</vt:lpstr>
      <vt:lpstr>LiberationSans_39_4</vt:lpstr>
      <vt:lpstr>LiberationSans_39_5</vt:lpstr>
      <vt:lpstr>LiberationSans-Bold_2__2</vt:lpstr>
      <vt:lpstr>OpenSymbol_2m_1</vt:lpstr>
      <vt:lpstr>Times New Roman</vt:lpstr>
      <vt:lpstr>Wingdings</vt:lpstr>
      <vt:lpstr>Office Theme</vt:lpstr>
      <vt:lpstr>PowerPoint Presentation</vt:lpstr>
      <vt:lpstr>LEARNING OBJECTIVES</vt:lpstr>
      <vt:lpstr>Types of Internal Audit Engagements</vt:lpstr>
      <vt:lpstr>Assurance Services</vt:lpstr>
      <vt:lpstr>Consulting Services</vt:lpstr>
      <vt:lpstr>Overview of the Assurance Engagement Process</vt:lpstr>
      <vt:lpstr>PowerPoint Presentation</vt:lpstr>
      <vt:lpstr>Overview of the Assurance Engagement Process- Planning </vt:lpstr>
      <vt:lpstr>Overview of the Assurance Engagement Process- Planning (Step 1)</vt:lpstr>
      <vt:lpstr>Overview of the Assurance Engagement Process- Planning (Step 1)</vt:lpstr>
      <vt:lpstr>Overview of the Assurance Engagement Process- Planning (Step 2)</vt:lpstr>
      <vt:lpstr>Overview of the Assurance Engagement Process- Planning (Step 2)</vt:lpstr>
      <vt:lpstr>Overview of the Assurance Engagement Process- Planning (Step 3)</vt:lpstr>
      <vt:lpstr>Overview of the Assurance Engagement Process- Planning (Step 4 &amp; 5)</vt:lpstr>
      <vt:lpstr>Overview of the Assurance Engagement Process- Planning (Step 6)</vt:lpstr>
      <vt:lpstr>Overview of the Assurance Engagement Process- Planning (Step 7)</vt:lpstr>
      <vt:lpstr>Overview of the Assurance Engagement Process- Planning (Step 7)</vt:lpstr>
      <vt:lpstr>Overview of the Assurance Engagement Process- Planning (Step 8)</vt:lpstr>
      <vt:lpstr>Overview of the Assurance Engagement Process- Performing </vt:lpstr>
      <vt:lpstr>Overview of the Assurance Engagement Process- Performing (Step 1)</vt:lpstr>
      <vt:lpstr>Overview of the Assurance Engagement Process- Performing (Step 2)</vt:lpstr>
      <vt:lpstr>Overview of the Assurance Engagement Process- Performing (Step 3)</vt:lpstr>
      <vt:lpstr>Overview of the Assurance Engagement Process- Performing (Step 3)</vt:lpstr>
      <vt:lpstr>Overview of the Assurance Engagement Process- Performing (Step 3)</vt:lpstr>
      <vt:lpstr>Overview of the Assurance Engagement Process- Communicating</vt:lpstr>
      <vt:lpstr>Overview of the Assurance Engagement Process- Communicating (Step 1)</vt:lpstr>
      <vt:lpstr>Overview of the Assurance Engagement Process- Communicating (Step 1)</vt:lpstr>
      <vt:lpstr>Overview of the Assurance Engagement Process- Communicating (Step 2)</vt:lpstr>
      <vt:lpstr>Overview of the Assurance Engagement Process- Communicating (Step 3)</vt:lpstr>
      <vt:lpstr>Overview of the Assurance Engagement Process- Communicating (Step 3)</vt:lpstr>
      <vt:lpstr>Overview of the Assurance Engagement Process- Communicating (Step 4)</vt:lpstr>
      <vt:lpstr>Overview of the Assurance Engagement Process- Communicating</vt:lpstr>
      <vt:lpstr>Overview of the Consulting Engagement Process</vt:lpstr>
      <vt:lpstr>Overview of the Consulting Engagement Process</vt:lpstr>
      <vt:lpstr>Overview of the Consulting Engagement Process-Phase 1: Planning</vt:lpstr>
      <vt:lpstr>Overview of the Consulting Engagement Process- Phase 2: Performing</vt:lpstr>
      <vt:lpstr>Overview of the Consulting Engagement Process- Phase 3-Communicating</vt:lpstr>
      <vt:lpstr>End of Chapter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 (ACCT 337)   Chapter 4 Enterprise Risk Management (ERM)</dc:title>
  <dc:creator>Leila Amer</dc:creator>
  <cp:lastModifiedBy>ليلى عامر</cp:lastModifiedBy>
  <cp:revision>473</cp:revision>
  <dcterms:created xsi:type="dcterms:W3CDTF">2020-03-27T12:42:59Z</dcterms:created>
  <dcterms:modified xsi:type="dcterms:W3CDTF">2025-02-11T07:59:39Z</dcterms:modified>
</cp:coreProperties>
</file>