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0"/>
  </p:notesMasterIdLst>
  <p:sldIdLst>
    <p:sldId id="326" r:id="rId2"/>
    <p:sldId id="375" r:id="rId3"/>
    <p:sldId id="374" r:id="rId4"/>
    <p:sldId id="383" r:id="rId5"/>
    <p:sldId id="356" r:id="rId6"/>
    <p:sldId id="325" r:id="rId7"/>
    <p:sldId id="297" r:id="rId8"/>
    <p:sldId id="298" r:id="rId9"/>
    <p:sldId id="358" r:id="rId10"/>
    <p:sldId id="359" r:id="rId11"/>
    <p:sldId id="360" r:id="rId12"/>
    <p:sldId id="367" r:id="rId13"/>
    <p:sldId id="376" r:id="rId14"/>
    <p:sldId id="417" r:id="rId15"/>
    <p:sldId id="418" r:id="rId16"/>
    <p:sldId id="419" r:id="rId17"/>
    <p:sldId id="380" r:id="rId18"/>
    <p:sldId id="381" r:id="rId19"/>
    <p:sldId id="382" r:id="rId20"/>
    <p:sldId id="302" r:id="rId21"/>
    <p:sldId id="355" r:id="rId22"/>
    <p:sldId id="398" r:id="rId23"/>
    <p:sldId id="337" r:id="rId24"/>
    <p:sldId id="334" r:id="rId25"/>
    <p:sldId id="387" r:id="rId26"/>
    <p:sldId id="388" r:id="rId27"/>
    <p:sldId id="389" r:id="rId28"/>
    <p:sldId id="390" r:id="rId29"/>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36" autoAdjust="0"/>
    <p:restoredTop sz="94629" autoAdjust="0"/>
  </p:normalViewPr>
  <p:slideViewPr>
    <p:cSldViewPr>
      <p:cViewPr varScale="1">
        <p:scale>
          <a:sx n="101" d="100"/>
          <a:sy n="101" d="100"/>
        </p:scale>
        <p:origin x="200" y="224"/>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35813"/>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CE2E6F5-9FF5-9743-B50F-E1FD595DBF48}"/>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9" name="Rectangle 3">
            <a:extLst>
              <a:ext uri="{FF2B5EF4-FFF2-40B4-BE49-F238E27FC236}">
                <a16:creationId xmlns:a16="http://schemas.microsoft.com/office/drawing/2014/main" id="{C9A48332-789F-4545-9EC0-01B90E58434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9B2733A8-DF1F-5143-AEA1-F78E1675D13F}"/>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7107" name="Rectangle 3">
            <a:extLst>
              <a:ext uri="{FF2B5EF4-FFF2-40B4-BE49-F238E27FC236}">
                <a16:creationId xmlns:a16="http://schemas.microsoft.com/office/drawing/2014/main" id="{FEF2E89E-DF08-3548-B8DE-A1CAE62863E2}"/>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17BEC1D-172D-384E-8C5B-67E4B1E9A3B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155" name="Rectangle 3">
            <a:extLst>
              <a:ext uri="{FF2B5EF4-FFF2-40B4-BE49-F238E27FC236}">
                <a16:creationId xmlns:a16="http://schemas.microsoft.com/office/drawing/2014/main" id="{CE563D68-1772-1E44-B61B-A2002E728021}"/>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95D8984C-B75A-674A-8E05-EAD7A33FF758}"/>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3" name="Rectangle 3">
            <a:extLst>
              <a:ext uri="{FF2B5EF4-FFF2-40B4-BE49-F238E27FC236}">
                <a16:creationId xmlns:a16="http://schemas.microsoft.com/office/drawing/2014/main" id="{25C4ADCC-BBB0-D54A-8648-5564F8AC7719}"/>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9931412F-DB5D-DE4A-BD3B-58FE93EEC99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9395" name="Rectangle 3">
            <a:extLst>
              <a:ext uri="{FF2B5EF4-FFF2-40B4-BE49-F238E27FC236}">
                <a16:creationId xmlns:a16="http://schemas.microsoft.com/office/drawing/2014/main" id="{69B72D09-CCB9-DF49-817B-72954DB535BE}"/>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4898E29-A2FA-4347-9A98-BFFB6CEA706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3" name="Rectangle 3">
            <a:extLst>
              <a:ext uri="{FF2B5EF4-FFF2-40B4-BE49-F238E27FC236}">
                <a16:creationId xmlns:a16="http://schemas.microsoft.com/office/drawing/2014/main" id="{D7583F39-212C-A542-902B-B19A51DA67F6}"/>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FBCD791B-5518-C640-991A-1AADA36688E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1" name="Rectangle 3">
            <a:extLst>
              <a:ext uri="{FF2B5EF4-FFF2-40B4-BE49-F238E27FC236}">
                <a16:creationId xmlns:a16="http://schemas.microsoft.com/office/drawing/2014/main" id="{B8394061-75D5-D64C-B37D-C7810658F78A}"/>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A4E7043-E42E-2948-8949-52B356FCA7F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5539" name="Rectangle 3">
            <a:extLst>
              <a:ext uri="{FF2B5EF4-FFF2-40B4-BE49-F238E27FC236}">
                <a16:creationId xmlns:a16="http://schemas.microsoft.com/office/drawing/2014/main" id="{74098374-4504-5746-8AC2-4511FC7B28C8}"/>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19E6FAB7-6F7C-6D4D-B5E3-B3F6B8CDFABA}"/>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7587" name="Rectangle 3">
            <a:extLst>
              <a:ext uri="{FF2B5EF4-FFF2-40B4-BE49-F238E27FC236}">
                <a16:creationId xmlns:a16="http://schemas.microsoft.com/office/drawing/2014/main" id="{00654E63-C7DC-314C-8262-36BA81E17277}"/>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D1352962-B0D4-054C-AD43-16B3601CF0D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683" name="Rectangle 3">
            <a:extLst>
              <a:ext uri="{FF2B5EF4-FFF2-40B4-BE49-F238E27FC236}">
                <a16:creationId xmlns:a16="http://schemas.microsoft.com/office/drawing/2014/main" id="{C7E51A98-7733-0F4C-9471-D9019F40FD36}"/>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A3864E13-5463-0947-87CD-C5EACE2D753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7827" name="Rectangle 3">
            <a:extLst>
              <a:ext uri="{FF2B5EF4-FFF2-40B4-BE49-F238E27FC236}">
                <a16:creationId xmlns:a16="http://schemas.microsoft.com/office/drawing/2014/main" id="{4FE52B53-609E-4F41-9150-F0CDDD102F3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439E707-830B-904A-88E8-D7CEC93C0FD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1" name="Rectangle 3">
            <a:extLst>
              <a:ext uri="{FF2B5EF4-FFF2-40B4-BE49-F238E27FC236}">
                <a16:creationId xmlns:a16="http://schemas.microsoft.com/office/drawing/2014/main" id="{D5A2CA53-E4BC-BC46-8F8E-55B3DD3DF440}"/>
              </a:ext>
            </a:extLst>
          </p:cNvPr>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A3167EE9-D4EB-7746-8CAC-C06DFC7362A9}"/>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19" name="Rectangle 3">
            <a:extLst>
              <a:ext uri="{FF2B5EF4-FFF2-40B4-BE49-F238E27FC236}">
                <a16:creationId xmlns:a16="http://schemas.microsoft.com/office/drawing/2014/main" id="{7B510330-4873-F74D-BCF2-751457E80C63}"/>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52F689A3-A66F-7841-95FC-3C4E2F12669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8067" name="Rectangle 3">
            <a:extLst>
              <a:ext uri="{FF2B5EF4-FFF2-40B4-BE49-F238E27FC236}">
                <a16:creationId xmlns:a16="http://schemas.microsoft.com/office/drawing/2014/main" id="{2547092C-960B-CE47-A440-2FEA5819E185}"/>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D211D860-B8C1-454B-B55A-AD459F2CA155}"/>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0115" name="Rectangle 3">
            <a:extLst>
              <a:ext uri="{FF2B5EF4-FFF2-40B4-BE49-F238E27FC236}">
                <a16:creationId xmlns:a16="http://schemas.microsoft.com/office/drawing/2014/main" id="{8F639CDD-E0F0-2E46-8F33-9A45D5BBCA86}"/>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DC681579-2E7B-2144-8AB5-A8F842CFC53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499" name="Rectangle 3">
            <a:extLst>
              <a:ext uri="{FF2B5EF4-FFF2-40B4-BE49-F238E27FC236}">
                <a16:creationId xmlns:a16="http://schemas.microsoft.com/office/drawing/2014/main" id="{D3FE3B42-AC94-5A41-BD95-107D159EF5D5}"/>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7424DB43-EA07-2B45-8D0F-CD70EDF3BF68}"/>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547" name="Rectangle 3">
            <a:extLst>
              <a:ext uri="{FF2B5EF4-FFF2-40B4-BE49-F238E27FC236}">
                <a16:creationId xmlns:a16="http://schemas.microsoft.com/office/drawing/2014/main" id="{7880957A-0380-AF41-A8D0-87558A9A4D6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C9A2F376-4F69-BF41-B53E-2C6987FB28C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43" name="Rectangle 3">
            <a:extLst>
              <a:ext uri="{FF2B5EF4-FFF2-40B4-BE49-F238E27FC236}">
                <a16:creationId xmlns:a16="http://schemas.microsoft.com/office/drawing/2014/main" id="{ACF7AC70-1E53-EB46-AA44-D5426D93617B}"/>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62371F15-AEA3-8A47-A398-740A4080CB1D}"/>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4691" name="Rectangle 3">
            <a:extLst>
              <a:ext uri="{FF2B5EF4-FFF2-40B4-BE49-F238E27FC236}">
                <a16:creationId xmlns:a16="http://schemas.microsoft.com/office/drawing/2014/main" id="{6BF1B96C-CF2F-FE4A-9024-94C2050604B3}"/>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7E5C379F-2129-6344-9B65-5C097C5DEF6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39" name="Rectangle 3">
            <a:extLst>
              <a:ext uri="{FF2B5EF4-FFF2-40B4-BE49-F238E27FC236}">
                <a16:creationId xmlns:a16="http://schemas.microsoft.com/office/drawing/2014/main" id="{A81CB8C9-AACF-874C-8B1C-078EDB5574E1}"/>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8038C7C1-D4B1-7F45-AB4B-E83086B49EBB}"/>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8787" name="Rectangle 3">
            <a:extLst>
              <a:ext uri="{FF2B5EF4-FFF2-40B4-BE49-F238E27FC236}">
                <a16:creationId xmlns:a16="http://schemas.microsoft.com/office/drawing/2014/main" id="{73C119B1-8CBD-5C46-80BD-F58B81EA5318}"/>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A04AD5-5C84-D647-9492-B08068510D35}"/>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3" name="Rectangle 3">
            <a:extLst>
              <a:ext uri="{FF2B5EF4-FFF2-40B4-BE49-F238E27FC236}">
                <a16:creationId xmlns:a16="http://schemas.microsoft.com/office/drawing/2014/main" id="{501C1DA0-1A41-0646-BC7A-8BDA953A0167}"/>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9540103-9A31-D542-A408-9C637C83D102}"/>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39" name="Rectangle 3">
            <a:extLst>
              <a:ext uri="{FF2B5EF4-FFF2-40B4-BE49-F238E27FC236}">
                <a16:creationId xmlns:a16="http://schemas.microsoft.com/office/drawing/2014/main" id="{55AD22F3-4CC5-E545-9A3B-13BD65A16E6F}"/>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2A77CF4-8E4D-FE47-BDE6-9ABE05CBDAEC}"/>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7" name="Rectangle 3">
            <a:extLst>
              <a:ext uri="{FF2B5EF4-FFF2-40B4-BE49-F238E27FC236}">
                <a16:creationId xmlns:a16="http://schemas.microsoft.com/office/drawing/2014/main" id="{02026722-1BE3-614C-97EF-A27CEADB4C4C}"/>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68E39CF-3810-2145-A8C4-44A58A092821}"/>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3" name="Rectangle 3">
            <a:extLst>
              <a:ext uri="{FF2B5EF4-FFF2-40B4-BE49-F238E27FC236}">
                <a16:creationId xmlns:a16="http://schemas.microsoft.com/office/drawing/2014/main" id="{7F170CD7-0A9B-214A-BC45-95262C06A69A}"/>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3AF2FDD-FF94-4A44-B5E5-F8B5DF03FAE7}"/>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1" name="Rectangle 3">
            <a:extLst>
              <a:ext uri="{FF2B5EF4-FFF2-40B4-BE49-F238E27FC236}">
                <a16:creationId xmlns:a16="http://schemas.microsoft.com/office/drawing/2014/main" id="{F75BC1E7-D877-BC4F-BFB6-EBD71D478B5A}"/>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8245442-7FCD-DD44-8D6E-A6E41050A946}"/>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79" name="Rectangle 3">
            <a:extLst>
              <a:ext uri="{FF2B5EF4-FFF2-40B4-BE49-F238E27FC236}">
                <a16:creationId xmlns:a16="http://schemas.microsoft.com/office/drawing/2014/main" id="{03ACA41F-1EAC-E441-B2A4-66B79CC61B80}"/>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65B4794-91AE-8D43-9C5D-D126D4A06474}"/>
              </a:ext>
            </a:extLst>
          </p:cNvPr>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7" name="Rectangle 3">
            <a:extLst>
              <a:ext uri="{FF2B5EF4-FFF2-40B4-BE49-F238E27FC236}">
                <a16:creationId xmlns:a16="http://schemas.microsoft.com/office/drawing/2014/main" id="{20F195E6-9744-0F40-A981-EF01C689E5F0}"/>
              </a:ext>
            </a:extLst>
          </p:cNvPr>
          <p:cNvSpPr>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4" name="Rectangle 34">
            <a:extLst>
              <a:ext uri="{FF2B5EF4-FFF2-40B4-BE49-F238E27FC236}">
                <a16:creationId xmlns:a16="http://schemas.microsoft.com/office/drawing/2014/main" id="{863F2403-9B4D-004B-A78C-47F001C7B576}"/>
              </a:ext>
            </a:extLst>
          </p:cNvPr>
          <p:cNvSpPr>
            <a:spLocks noGrp="1" noChangeArrowheads="1"/>
          </p:cNvSpPr>
          <p:nvPr>
            <p:ph type="dt" sz="quarter" idx="10"/>
          </p:nvPr>
        </p:nvSpPr>
        <p:spPr/>
        <p:txBody>
          <a:bodyPr/>
          <a:lstStyle>
            <a:lvl1pPr>
              <a:defRPr/>
            </a:lvl1pPr>
          </a:lstStyle>
          <a:p>
            <a:pPr>
              <a:defRPr/>
            </a:pPr>
            <a:endParaRPr lang="en-US"/>
          </a:p>
        </p:txBody>
      </p:sp>
      <p:sp>
        <p:nvSpPr>
          <p:cNvPr id="35" name="Rectangle 35">
            <a:extLst>
              <a:ext uri="{FF2B5EF4-FFF2-40B4-BE49-F238E27FC236}">
                <a16:creationId xmlns:a16="http://schemas.microsoft.com/office/drawing/2014/main" id="{3D939163-24D9-F143-ACC3-CD6D2EC629A5}"/>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eaLnBrk="0" hangingPunct="0">
              <a:defRPr sz="1400">
                <a:cs typeface="+mn-cs"/>
              </a:defRPr>
            </a:lvl1pPr>
          </a:lstStyle>
          <a:p>
            <a:pPr>
              <a:defRPr/>
            </a:pPr>
            <a:r>
              <a:rPr lang="en-US"/>
              <a:t>Liang, Introduction to Java Programming, Eleventh Edition, (c) 2017 Pearson Education, Inc. All rights reserved. </a:t>
            </a:r>
          </a:p>
        </p:txBody>
      </p:sp>
      <p:sp>
        <p:nvSpPr>
          <p:cNvPr id="36" name="Rectangle 36">
            <a:extLst>
              <a:ext uri="{FF2B5EF4-FFF2-40B4-BE49-F238E27FC236}">
                <a16:creationId xmlns:a16="http://schemas.microsoft.com/office/drawing/2014/main" id="{95CE85C9-920B-9644-A88A-605264D640E6}"/>
              </a:ext>
            </a:extLst>
          </p:cNvPr>
          <p:cNvSpPr>
            <a:spLocks noGrp="1" noChangeArrowheads="1"/>
          </p:cNvSpPr>
          <p:nvPr>
            <p:ph type="sldNum" sz="quarter" idx="12"/>
          </p:nvPr>
        </p:nvSpPr>
        <p:spPr>
          <a:xfrm>
            <a:off x="6553200" y="6400800"/>
            <a:ext cx="1905000" cy="457200"/>
          </a:xfrm>
        </p:spPr>
        <p:txBody>
          <a:bodyPr/>
          <a:lstStyle>
            <a:lvl1pPr>
              <a:defRPr/>
            </a:lvl1pPr>
          </a:lstStyle>
          <a:p>
            <a:pPr>
              <a:defRPr/>
            </a:pPr>
            <a:fld id="{FF779CE2-77E8-C945-A156-528E53BC6434}" type="slidenum">
              <a:rPr lang="en-US" altLang="en-US"/>
              <a:pPr>
                <a:defRPr/>
              </a:pPr>
              <a:t>‹#›</a:t>
            </a:fld>
            <a:endParaRPr lang="en-US" altLang="en-US"/>
          </a:p>
        </p:txBody>
      </p:sp>
    </p:spTree>
    <p:extLst>
      <p:ext uri="{BB962C8B-B14F-4D97-AF65-F5344CB8AC3E}">
        <p14:creationId xmlns:p14="http://schemas.microsoft.com/office/powerpoint/2010/main" val="3370157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628A6E83-E66A-154B-84AE-4DDC14DFCDA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E0CE1641-324B-BD47-A9ED-4C01F572A5D2}"/>
              </a:ext>
            </a:extLst>
          </p:cNvPr>
          <p:cNvSpPr>
            <a:spLocks noGrp="1" noChangeArrowheads="1"/>
          </p:cNvSpPr>
          <p:nvPr>
            <p:ph type="sldNum" sz="quarter" idx="11"/>
          </p:nvPr>
        </p:nvSpPr>
        <p:spPr>
          <a:ln/>
        </p:spPr>
        <p:txBody>
          <a:bodyPr/>
          <a:lstStyle>
            <a:lvl1pPr>
              <a:defRPr/>
            </a:lvl1pPr>
          </a:lstStyle>
          <a:p>
            <a:pPr>
              <a:defRPr/>
            </a:pPr>
            <a:fld id="{057E8DD8-6579-904C-85AF-C74BD50694C1}" type="slidenum">
              <a:rPr lang="en-US" altLang="en-US"/>
              <a:pPr>
                <a:defRPr/>
              </a:pPr>
              <a:t>‹#›</a:t>
            </a:fld>
            <a:endParaRPr lang="en-US" altLang="en-US"/>
          </a:p>
        </p:txBody>
      </p:sp>
    </p:spTree>
    <p:extLst>
      <p:ext uri="{BB962C8B-B14F-4D97-AF65-F5344CB8AC3E}">
        <p14:creationId xmlns:p14="http://schemas.microsoft.com/office/powerpoint/2010/main" val="1724181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F88F3132-A2A4-7043-AAD4-51C9909EB0F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349A3619-371F-1F49-AFD6-6F488BFEBA3C}"/>
              </a:ext>
            </a:extLst>
          </p:cNvPr>
          <p:cNvSpPr>
            <a:spLocks noGrp="1" noChangeArrowheads="1"/>
          </p:cNvSpPr>
          <p:nvPr>
            <p:ph type="sldNum" sz="quarter" idx="11"/>
          </p:nvPr>
        </p:nvSpPr>
        <p:spPr>
          <a:ln/>
        </p:spPr>
        <p:txBody>
          <a:bodyPr/>
          <a:lstStyle>
            <a:lvl1pPr>
              <a:defRPr/>
            </a:lvl1pPr>
          </a:lstStyle>
          <a:p>
            <a:pPr>
              <a:defRPr/>
            </a:pPr>
            <a:fld id="{2C41105E-1FEB-4540-ACE3-A1832233AFCD}" type="slidenum">
              <a:rPr lang="en-US" altLang="en-US"/>
              <a:pPr>
                <a:defRPr/>
              </a:pPr>
              <a:t>‹#›</a:t>
            </a:fld>
            <a:endParaRPr lang="en-US" altLang="en-US"/>
          </a:p>
        </p:txBody>
      </p:sp>
    </p:spTree>
    <p:extLst>
      <p:ext uri="{BB962C8B-B14F-4D97-AF65-F5344CB8AC3E}">
        <p14:creationId xmlns:p14="http://schemas.microsoft.com/office/powerpoint/2010/main" val="3237876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BF31846-AF82-6346-AE53-42160411FC83}"/>
              </a:ext>
            </a:extLst>
          </p:cNvPr>
          <p:cNvPicPr>
            <a:picLocks noChangeAspect="1"/>
          </p:cNvPicPr>
          <p:nvPr userDrawn="1"/>
        </p:nvPicPr>
        <p:blipFill>
          <a:blip r:embed="rId2">
            <a:alphaModFix amt="60000"/>
            <a:extLst>
              <a:ext uri="{28A0092B-C50C-407E-A947-70E740481C1C}">
                <a14:useLocalDpi xmlns:a14="http://schemas.microsoft.com/office/drawing/2010/main" val="0"/>
              </a:ext>
            </a:extLst>
          </a:blip>
          <a:stretch>
            <a:fillRect/>
          </a:stretch>
        </p:blipFill>
        <p:spPr>
          <a:xfrm>
            <a:off x="0" y="2088424"/>
            <a:ext cx="3517900" cy="47498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D820397C-6DA3-4949-A67C-7F64F2695A4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2C628730-B46E-F749-9885-428CD3091127}"/>
              </a:ext>
            </a:extLst>
          </p:cNvPr>
          <p:cNvSpPr>
            <a:spLocks noGrp="1" noChangeArrowheads="1"/>
          </p:cNvSpPr>
          <p:nvPr>
            <p:ph type="sldNum" sz="quarter" idx="11"/>
          </p:nvPr>
        </p:nvSpPr>
        <p:spPr>
          <a:ln/>
        </p:spPr>
        <p:txBody>
          <a:bodyPr/>
          <a:lstStyle>
            <a:lvl1pPr>
              <a:defRPr/>
            </a:lvl1pPr>
          </a:lstStyle>
          <a:p>
            <a:pPr>
              <a:defRPr/>
            </a:pPr>
            <a:fld id="{A5374C46-97F4-2341-8A43-7CDC2A46D36A}" type="slidenum">
              <a:rPr lang="en-US" altLang="en-US"/>
              <a:pPr>
                <a:defRPr/>
              </a:pPr>
              <a:t>‹#›</a:t>
            </a:fld>
            <a:endParaRPr lang="en-US" altLang="en-US"/>
          </a:p>
        </p:txBody>
      </p:sp>
      <p:pic>
        <p:nvPicPr>
          <p:cNvPr id="7" name="Picture 6">
            <a:extLst>
              <a:ext uri="{FF2B5EF4-FFF2-40B4-BE49-F238E27FC236}">
                <a16:creationId xmlns:a16="http://schemas.microsoft.com/office/drawing/2014/main" id="{46929852-4EC4-C34A-8A4E-AD7CE5EF667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77200" y="0"/>
            <a:ext cx="1066800" cy="457200"/>
          </a:xfrm>
          <a:prstGeom prst="rect">
            <a:avLst/>
          </a:prstGeom>
        </p:spPr>
      </p:pic>
    </p:spTree>
    <p:extLst>
      <p:ext uri="{BB962C8B-B14F-4D97-AF65-F5344CB8AC3E}">
        <p14:creationId xmlns:p14="http://schemas.microsoft.com/office/powerpoint/2010/main" val="303561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77B4C878-5FAC-314A-B6AB-0CBA5CFEB4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F5E27E2B-BA8E-6548-A628-F3CDA335BC36}"/>
              </a:ext>
            </a:extLst>
          </p:cNvPr>
          <p:cNvSpPr>
            <a:spLocks noGrp="1" noChangeArrowheads="1"/>
          </p:cNvSpPr>
          <p:nvPr>
            <p:ph type="sldNum" sz="quarter" idx="11"/>
          </p:nvPr>
        </p:nvSpPr>
        <p:spPr>
          <a:ln/>
        </p:spPr>
        <p:txBody>
          <a:bodyPr/>
          <a:lstStyle>
            <a:lvl1pPr>
              <a:defRPr/>
            </a:lvl1pPr>
          </a:lstStyle>
          <a:p>
            <a:pPr>
              <a:defRPr/>
            </a:pPr>
            <a:fld id="{8A692B2F-ED97-0846-92F1-A314EDBDACEA}" type="slidenum">
              <a:rPr lang="en-US" altLang="en-US"/>
              <a:pPr>
                <a:defRPr/>
              </a:pPr>
              <a:t>‹#›</a:t>
            </a:fld>
            <a:endParaRPr lang="en-US" altLang="en-US"/>
          </a:p>
        </p:txBody>
      </p:sp>
    </p:spTree>
    <p:extLst>
      <p:ext uri="{BB962C8B-B14F-4D97-AF65-F5344CB8AC3E}">
        <p14:creationId xmlns:p14="http://schemas.microsoft.com/office/powerpoint/2010/main" val="317272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493F7D98-CB0C-7C47-AD8F-3F98788E0C4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02EF9080-F966-004A-9FED-B833C613C62D}"/>
              </a:ext>
            </a:extLst>
          </p:cNvPr>
          <p:cNvSpPr>
            <a:spLocks noGrp="1" noChangeArrowheads="1"/>
          </p:cNvSpPr>
          <p:nvPr>
            <p:ph type="sldNum" sz="quarter" idx="11"/>
          </p:nvPr>
        </p:nvSpPr>
        <p:spPr>
          <a:ln/>
        </p:spPr>
        <p:txBody>
          <a:bodyPr/>
          <a:lstStyle>
            <a:lvl1pPr>
              <a:defRPr/>
            </a:lvl1pPr>
          </a:lstStyle>
          <a:p>
            <a:pPr>
              <a:defRPr/>
            </a:pPr>
            <a:fld id="{C07614E7-24B8-564B-8C52-D5CA48685F27}" type="slidenum">
              <a:rPr lang="en-US" altLang="en-US"/>
              <a:pPr>
                <a:defRPr/>
              </a:pPr>
              <a:t>‹#›</a:t>
            </a:fld>
            <a:endParaRPr lang="en-US" altLang="en-US"/>
          </a:p>
        </p:txBody>
      </p:sp>
    </p:spTree>
    <p:extLst>
      <p:ext uri="{BB962C8B-B14F-4D97-AF65-F5344CB8AC3E}">
        <p14:creationId xmlns:p14="http://schemas.microsoft.com/office/powerpoint/2010/main" val="2550222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761D3149-C09F-1340-9BF1-0C04275122E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4">
            <a:extLst>
              <a:ext uri="{FF2B5EF4-FFF2-40B4-BE49-F238E27FC236}">
                <a16:creationId xmlns:a16="http://schemas.microsoft.com/office/drawing/2014/main" id="{E06D3DF8-F070-BB4B-A9C0-152274D729FC}"/>
              </a:ext>
            </a:extLst>
          </p:cNvPr>
          <p:cNvSpPr>
            <a:spLocks noGrp="1" noChangeArrowheads="1"/>
          </p:cNvSpPr>
          <p:nvPr>
            <p:ph type="sldNum" sz="quarter" idx="11"/>
          </p:nvPr>
        </p:nvSpPr>
        <p:spPr>
          <a:ln/>
        </p:spPr>
        <p:txBody>
          <a:bodyPr/>
          <a:lstStyle>
            <a:lvl1pPr>
              <a:defRPr/>
            </a:lvl1pPr>
          </a:lstStyle>
          <a:p>
            <a:pPr>
              <a:defRPr/>
            </a:pPr>
            <a:fld id="{4987281A-2E04-034A-9385-586DF93F904E}" type="slidenum">
              <a:rPr lang="en-US" altLang="en-US"/>
              <a:pPr>
                <a:defRPr/>
              </a:pPr>
              <a:t>‹#›</a:t>
            </a:fld>
            <a:endParaRPr lang="en-US" altLang="en-US"/>
          </a:p>
        </p:txBody>
      </p:sp>
    </p:spTree>
    <p:extLst>
      <p:ext uri="{BB962C8B-B14F-4D97-AF65-F5344CB8AC3E}">
        <p14:creationId xmlns:p14="http://schemas.microsoft.com/office/powerpoint/2010/main" val="79596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46AA0B0A-46B3-DF44-B833-480A3602C6E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4">
            <a:extLst>
              <a:ext uri="{FF2B5EF4-FFF2-40B4-BE49-F238E27FC236}">
                <a16:creationId xmlns:a16="http://schemas.microsoft.com/office/drawing/2014/main" id="{1988A345-1DAB-1E4D-AB03-195C9745836A}"/>
              </a:ext>
            </a:extLst>
          </p:cNvPr>
          <p:cNvSpPr>
            <a:spLocks noGrp="1" noChangeArrowheads="1"/>
          </p:cNvSpPr>
          <p:nvPr>
            <p:ph type="sldNum" sz="quarter" idx="11"/>
          </p:nvPr>
        </p:nvSpPr>
        <p:spPr>
          <a:ln/>
        </p:spPr>
        <p:txBody>
          <a:bodyPr/>
          <a:lstStyle>
            <a:lvl1pPr>
              <a:defRPr/>
            </a:lvl1pPr>
          </a:lstStyle>
          <a:p>
            <a:pPr>
              <a:defRPr/>
            </a:pPr>
            <a:fld id="{E86C5816-632A-5A4E-A204-37C4C97BD0E7}" type="slidenum">
              <a:rPr lang="en-US" altLang="en-US"/>
              <a:pPr>
                <a:defRPr/>
              </a:pPr>
              <a:t>‹#›</a:t>
            </a:fld>
            <a:endParaRPr lang="en-US" altLang="en-US"/>
          </a:p>
        </p:txBody>
      </p:sp>
    </p:spTree>
    <p:extLst>
      <p:ext uri="{BB962C8B-B14F-4D97-AF65-F5344CB8AC3E}">
        <p14:creationId xmlns:p14="http://schemas.microsoft.com/office/powerpoint/2010/main" val="4050158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5888630A-F206-CA4A-8017-B92274F4387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4">
            <a:extLst>
              <a:ext uri="{FF2B5EF4-FFF2-40B4-BE49-F238E27FC236}">
                <a16:creationId xmlns:a16="http://schemas.microsoft.com/office/drawing/2014/main" id="{3B5BA2FE-50FE-4740-9C47-577BE52AFFD7}"/>
              </a:ext>
            </a:extLst>
          </p:cNvPr>
          <p:cNvSpPr>
            <a:spLocks noGrp="1" noChangeArrowheads="1"/>
          </p:cNvSpPr>
          <p:nvPr>
            <p:ph type="sldNum" sz="quarter" idx="11"/>
          </p:nvPr>
        </p:nvSpPr>
        <p:spPr>
          <a:ln/>
        </p:spPr>
        <p:txBody>
          <a:bodyPr/>
          <a:lstStyle>
            <a:lvl1pPr>
              <a:defRPr/>
            </a:lvl1pPr>
          </a:lstStyle>
          <a:p>
            <a:pPr>
              <a:defRPr/>
            </a:pPr>
            <a:fld id="{0F85AC5A-5229-6643-B773-9E2308406DA3}" type="slidenum">
              <a:rPr lang="en-US" altLang="en-US"/>
              <a:pPr>
                <a:defRPr/>
              </a:pPr>
              <a:t>‹#›</a:t>
            </a:fld>
            <a:endParaRPr lang="en-US" altLang="en-US"/>
          </a:p>
        </p:txBody>
      </p:sp>
    </p:spTree>
    <p:extLst>
      <p:ext uri="{BB962C8B-B14F-4D97-AF65-F5344CB8AC3E}">
        <p14:creationId xmlns:p14="http://schemas.microsoft.com/office/powerpoint/2010/main" val="1278832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9AA9A888-0CD0-524E-A523-64CDF0B639E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FA7F9B27-A1EF-D949-8146-D2F65D1A33BF}"/>
              </a:ext>
            </a:extLst>
          </p:cNvPr>
          <p:cNvSpPr>
            <a:spLocks noGrp="1" noChangeArrowheads="1"/>
          </p:cNvSpPr>
          <p:nvPr>
            <p:ph type="sldNum" sz="quarter" idx="11"/>
          </p:nvPr>
        </p:nvSpPr>
        <p:spPr>
          <a:ln/>
        </p:spPr>
        <p:txBody>
          <a:bodyPr/>
          <a:lstStyle>
            <a:lvl1pPr>
              <a:defRPr/>
            </a:lvl1pPr>
          </a:lstStyle>
          <a:p>
            <a:pPr>
              <a:defRPr/>
            </a:pPr>
            <a:fld id="{B095CA7F-1A76-984A-9C8A-10EAEB6BE6EC}" type="slidenum">
              <a:rPr lang="en-US" altLang="en-US"/>
              <a:pPr>
                <a:defRPr/>
              </a:pPr>
              <a:t>‹#›</a:t>
            </a:fld>
            <a:endParaRPr lang="en-US" altLang="en-US"/>
          </a:p>
        </p:txBody>
      </p:sp>
    </p:spTree>
    <p:extLst>
      <p:ext uri="{BB962C8B-B14F-4D97-AF65-F5344CB8AC3E}">
        <p14:creationId xmlns:p14="http://schemas.microsoft.com/office/powerpoint/2010/main" val="3662267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AF46E16C-805E-C34E-81E2-B1D7EF9C13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3F55D31C-0AFC-AA47-A280-7E945E2D0448}"/>
              </a:ext>
            </a:extLst>
          </p:cNvPr>
          <p:cNvSpPr>
            <a:spLocks noGrp="1" noChangeArrowheads="1"/>
          </p:cNvSpPr>
          <p:nvPr>
            <p:ph type="sldNum" sz="quarter" idx="11"/>
          </p:nvPr>
        </p:nvSpPr>
        <p:spPr>
          <a:ln/>
        </p:spPr>
        <p:txBody>
          <a:bodyPr/>
          <a:lstStyle>
            <a:lvl1pPr>
              <a:defRPr/>
            </a:lvl1pPr>
          </a:lstStyle>
          <a:p>
            <a:pPr>
              <a:defRPr/>
            </a:pPr>
            <a:fld id="{FDDDC36C-FBC2-4A48-B00D-DC692F075FD2}" type="slidenum">
              <a:rPr lang="en-US" altLang="en-US"/>
              <a:pPr>
                <a:defRPr/>
              </a:pPr>
              <a:t>‹#›</a:t>
            </a:fld>
            <a:endParaRPr lang="en-US" altLang="en-US"/>
          </a:p>
        </p:txBody>
      </p:sp>
    </p:spTree>
    <p:extLst>
      <p:ext uri="{BB962C8B-B14F-4D97-AF65-F5344CB8AC3E}">
        <p14:creationId xmlns:p14="http://schemas.microsoft.com/office/powerpoint/2010/main" val="1518999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0">
            <a:extLst>
              <a:ext uri="{FF2B5EF4-FFF2-40B4-BE49-F238E27FC236}">
                <a16:creationId xmlns:a16="http://schemas.microsoft.com/office/drawing/2014/main" id="{61DD772E-C4AE-024E-846A-4861A54D4EBD}"/>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AEF7ED99-D3EA-1A4C-AFEF-B3C0C3CB68EE}"/>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37D4ACD6-26C4-6344-B89C-8AFAE4CBACD8}"/>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1058" name="Rectangle 34">
            <a:extLst>
              <a:ext uri="{FF2B5EF4-FFF2-40B4-BE49-F238E27FC236}">
                <a16:creationId xmlns:a16="http://schemas.microsoft.com/office/drawing/2014/main" id="{BBC7ED26-CB89-1640-9C73-341744490457}"/>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eaLnBrk="0" hangingPunct="0">
              <a:defRPr sz="1400"/>
            </a:lvl1pPr>
          </a:lstStyle>
          <a:p>
            <a:pPr>
              <a:defRPr/>
            </a:pPr>
            <a:fld id="{D23D14C4-E4E0-714A-B59D-2CE3D4DD1EBB}" type="slidenum">
              <a:rPr lang="en-US" altLang="en-US"/>
              <a:pPr>
                <a:defRPr/>
              </a:pPr>
              <a:t>‹#›</a:t>
            </a:fld>
            <a:endParaRPr lang="en-US" altLang="en-US"/>
          </a:p>
        </p:txBody>
      </p:sp>
      <p:sp>
        <p:nvSpPr>
          <p:cNvPr id="1031" name="Rectangle 35">
            <a:extLst>
              <a:ext uri="{FF2B5EF4-FFF2-40B4-BE49-F238E27FC236}">
                <a16:creationId xmlns:a16="http://schemas.microsoft.com/office/drawing/2014/main" id="{3206C3E6-5B66-E24A-9E1E-C64716781604}"/>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Times New Roman" pitchFamily="18" charset="0"/>
                <a:cs typeface="Arial" pitchFamily="34" charset="0"/>
              </a:defRPr>
            </a:lvl1pPr>
            <a:lvl2pPr marL="742950" indent="-285750" eaLnBrk="0" hangingPunct="0">
              <a:defRPr sz="2400">
                <a:solidFill>
                  <a:schemeClr val="tx1"/>
                </a:solidFill>
                <a:latin typeface="Times New Roman" pitchFamily="18" charset="0"/>
                <a:cs typeface="Arial" pitchFamily="34" charset="0"/>
              </a:defRPr>
            </a:lvl2pPr>
            <a:lvl3pPr marL="1143000" indent="-228600" eaLnBrk="0" hangingPunct="0">
              <a:defRPr sz="2400">
                <a:solidFill>
                  <a:schemeClr val="tx1"/>
                </a:solidFill>
                <a:latin typeface="Times New Roman" pitchFamily="18" charset="0"/>
                <a:cs typeface="Arial" pitchFamily="34" charset="0"/>
              </a:defRPr>
            </a:lvl3pPr>
            <a:lvl4pPr marL="1600200" indent="-228600" eaLnBrk="0" hangingPunct="0">
              <a:defRPr sz="2400">
                <a:solidFill>
                  <a:schemeClr val="tx1"/>
                </a:solidFill>
                <a:latin typeface="Times New Roman" pitchFamily="18" charset="0"/>
                <a:cs typeface="Arial" pitchFamily="34" charset="0"/>
              </a:defRPr>
            </a:lvl4pPr>
            <a:lvl5pPr marL="2057400" indent="-228600" eaLnBrk="0" hangingPunct="0">
              <a:defRPr sz="2400">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pitchFamily="34" charset="0"/>
              </a:defRPr>
            </a:lvl9pPr>
          </a:lstStyle>
          <a:p>
            <a:pPr algn="ctr" eaLnBrk="1" hangingPunct="1">
              <a:defRPr/>
            </a:pPr>
            <a:r>
              <a:rPr lang="en-US" altLang="en-US" sz="1000" dirty="0">
                <a:latin typeface="Arial" pitchFamily="34" charset="0"/>
              </a:rPr>
              <a:t>Liang, Introduction to Java Programming, Eleventh Edition, (c) 2017 Pearson Education, Inc. All rights reserved. </a:t>
            </a:r>
          </a:p>
        </p:txBody>
      </p:sp>
    </p:spTree>
  </p:cSld>
  <p:clrMap bg1="lt1" tx1="dk1" bg2="lt2" tx2="dk2" accent1="accent1" accent2="accent2" accent3="accent3" accent4="accent4" accent5="accent5" accent6="accent6" hlink="hlink" folHlink="folHlink"/>
  <p:sldLayoutIdLst>
    <p:sldLayoutId id="2147483947"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9.e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ml/SubtractionQuiz.bat"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liveexample.pearsoncmg.com/html/SubtractionQuiz.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ml/TestBooleanOperators.bat"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liveexample.pearsoncmg.com/html/LeapYear.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ml/LeapYear.bat"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ml/AdditionQuiz.ba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liveexample.pearsoncmg.com/html/AdditionQuiz.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ml/SimpleIfDemo.ba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liveexample.pearsoncmg.com/html/SimpleIfDemo.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5">
            <a:extLst>
              <a:ext uri="{FF2B5EF4-FFF2-40B4-BE49-F238E27FC236}">
                <a16:creationId xmlns:a16="http://schemas.microsoft.com/office/drawing/2014/main" id="{1CA5119A-CF88-464C-82DE-6906DC98EEAF}"/>
              </a:ext>
            </a:extLst>
          </p:cNvPr>
          <p:cNvSpPr>
            <a:spLocks noGrp="1" noChangeArrowheads="1"/>
          </p:cNvSpPr>
          <p:nvPr>
            <p:ph type="ftr" sz="quarter" idx="11"/>
          </p:nvPr>
        </p:nvSpPr>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1400" dirty="0"/>
              <a:t>Liang, Introduction to Java Programming, Eleventh Edition, (c) 2017 Pearson Education, Inc. All rights reserved. </a:t>
            </a:r>
          </a:p>
        </p:txBody>
      </p:sp>
      <p:sp>
        <p:nvSpPr>
          <p:cNvPr id="3075" name="Rectangle 36">
            <a:extLst>
              <a:ext uri="{FF2B5EF4-FFF2-40B4-BE49-F238E27FC236}">
                <a16:creationId xmlns:a16="http://schemas.microsoft.com/office/drawing/2014/main" id="{4F323BE7-4C4A-BE4C-B02E-2336A34D46A8}"/>
              </a:ext>
            </a:extLst>
          </p:cNvPr>
          <p:cNvSpPr>
            <a:spLocks noGrp="1" noChangeArrowheads="1"/>
          </p:cNvSpPr>
          <p:nvPr>
            <p:ph type="sldNum" sz="quarter" idx="12"/>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C7486F7-665B-6343-BB0D-B112E1B5BF4B}" type="slidenum">
              <a:rPr lang="en-US" altLang="en-US" sz="1400" smtClean="0"/>
              <a:pPr>
                <a:spcBef>
                  <a:spcPct val="0"/>
                </a:spcBef>
                <a:buClrTx/>
                <a:buSzTx/>
                <a:buFontTx/>
                <a:buNone/>
              </a:pPr>
              <a:t>1</a:t>
            </a:fld>
            <a:endParaRPr lang="en-US" altLang="en-US" sz="1400"/>
          </a:p>
        </p:txBody>
      </p:sp>
      <p:sp>
        <p:nvSpPr>
          <p:cNvPr id="3076" name="Rectangle 1026">
            <a:extLst>
              <a:ext uri="{FF2B5EF4-FFF2-40B4-BE49-F238E27FC236}">
                <a16:creationId xmlns:a16="http://schemas.microsoft.com/office/drawing/2014/main" id="{C637BAE6-FC13-0648-857A-4DACC1BF94C7}"/>
              </a:ext>
            </a:extLst>
          </p:cNvPr>
          <p:cNvSpPr>
            <a:spLocks noGrp="1" noChangeArrowheads="1"/>
          </p:cNvSpPr>
          <p:nvPr>
            <p:ph type="ctrTitle"/>
          </p:nvPr>
        </p:nvSpPr>
        <p:spPr>
          <a:xfrm>
            <a:off x="615950" y="701675"/>
            <a:ext cx="7772400" cy="838200"/>
          </a:xfrm>
        </p:spPr>
        <p:txBody>
          <a:bodyPr/>
          <a:lstStyle/>
          <a:p>
            <a:r>
              <a:rPr lang="en-US" altLang="en-US" sz="4000"/>
              <a:t>Chapter 3 Selections</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6D3277D0-9BF6-0F45-BE2F-49F38F7DFD8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136137C-1AF7-AB4D-A4E6-B348B747C5B4}" type="slidenum">
              <a:rPr lang="en-US" altLang="en-US" sz="1400" smtClean="0"/>
              <a:pPr>
                <a:spcBef>
                  <a:spcPct val="0"/>
                </a:spcBef>
                <a:buClrTx/>
                <a:buSzTx/>
                <a:buFontTx/>
                <a:buNone/>
              </a:pPr>
              <a:t>10</a:t>
            </a:fld>
            <a:endParaRPr lang="en-US" altLang="en-US" sz="1400"/>
          </a:p>
        </p:txBody>
      </p:sp>
      <p:sp>
        <p:nvSpPr>
          <p:cNvPr id="46083" name="Rectangle 2">
            <a:extLst>
              <a:ext uri="{FF2B5EF4-FFF2-40B4-BE49-F238E27FC236}">
                <a16:creationId xmlns:a16="http://schemas.microsoft.com/office/drawing/2014/main" id="{AD905AB4-748A-3B4E-9CC2-732EFC4A489E}"/>
              </a:ext>
            </a:extLst>
          </p:cNvPr>
          <p:cNvSpPr>
            <a:spLocks noGrp="1" noChangeArrowheads="1"/>
          </p:cNvSpPr>
          <p:nvPr>
            <p:ph type="title"/>
          </p:nvPr>
        </p:nvSpPr>
        <p:spPr>
          <a:xfrm>
            <a:off x="685800" y="0"/>
            <a:ext cx="8001000" cy="914400"/>
          </a:xfrm>
        </p:spPr>
        <p:txBody>
          <a:bodyPr/>
          <a:lstStyle/>
          <a:p>
            <a:r>
              <a:rPr lang="en-US" altLang="en-US"/>
              <a:t>TIP</a:t>
            </a:r>
          </a:p>
        </p:txBody>
      </p:sp>
      <p:sp>
        <p:nvSpPr>
          <p:cNvPr id="46084" name="Rectangle 6">
            <a:extLst>
              <a:ext uri="{FF2B5EF4-FFF2-40B4-BE49-F238E27FC236}">
                <a16:creationId xmlns:a16="http://schemas.microsoft.com/office/drawing/2014/main" id="{966B90B5-662B-0344-A709-891323D72333}"/>
              </a:ext>
            </a:extLst>
          </p:cNvPr>
          <p:cNvSpPr>
            <a:spLocks noChangeArrowheads="1"/>
          </p:cNvSpPr>
          <p:nvPr/>
        </p:nvSpPr>
        <p:spPr bwMode="auto">
          <a:xfrm>
            <a:off x="2928938" y="306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6085" name="Object 5">
            <a:extLst>
              <a:ext uri="{FF2B5EF4-FFF2-40B4-BE49-F238E27FC236}">
                <a16:creationId xmlns:a16="http://schemas.microsoft.com/office/drawing/2014/main" id="{106BF66C-468A-5540-BA0F-1A42D5E164BF}"/>
              </a:ext>
            </a:extLst>
          </p:cNvPr>
          <p:cNvGraphicFramePr>
            <a:graphicFrameLocks noChangeAspect="1"/>
          </p:cNvGraphicFramePr>
          <p:nvPr/>
        </p:nvGraphicFramePr>
        <p:xfrm>
          <a:off x="381000" y="1141413"/>
          <a:ext cx="8458200" cy="1866900"/>
        </p:xfrm>
        <a:graphic>
          <a:graphicData uri="http://schemas.openxmlformats.org/presentationml/2006/ole">
            <mc:AlternateContent xmlns:mc="http://schemas.openxmlformats.org/markup-compatibility/2006">
              <mc:Choice xmlns:v="urn:schemas-microsoft-com:vml" Requires="v">
                <p:oleObj spid="_x0000_s46094" name="Picture" r:id="rId4" imgW="20383500" imgH="4470400" progId="Word.Picture.8">
                  <p:embed/>
                </p:oleObj>
              </mc:Choice>
              <mc:Fallback>
                <p:oleObj name="Picture" r:id="rId4" imgW="20383500" imgH="4470400" progId="Word.Picture.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141413"/>
                        <a:ext cx="84582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4">
            <a:extLst>
              <a:ext uri="{FF2B5EF4-FFF2-40B4-BE49-F238E27FC236}">
                <a16:creationId xmlns:a16="http://schemas.microsoft.com/office/drawing/2014/main" id="{958C0209-90CF-2742-8716-A47C7BBDE05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8DAF028-41F9-D845-94B1-FFF4949FA2EA}" type="slidenum">
              <a:rPr lang="en-US" altLang="en-US" sz="1400" smtClean="0"/>
              <a:pPr>
                <a:spcBef>
                  <a:spcPct val="0"/>
                </a:spcBef>
                <a:buClrTx/>
                <a:buSzTx/>
                <a:buFontTx/>
                <a:buNone/>
              </a:pPr>
              <a:t>11</a:t>
            </a:fld>
            <a:endParaRPr lang="en-US" altLang="en-US" sz="1400"/>
          </a:p>
        </p:txBody>
      </p:sp>
      <p:sp>
        <p:nvSpPr>
          <p:cNvPr id="48131" name="Rectangle 2">
            <a:extLst>
              <a:ext uri="{FF2B5EF4-FFF2-40B4-BE49-F238E27FC236}">
                <a16:creationId xmlns:a16="http://schemas.microsoft.com/office/drawing/2014/main" id="{DB8E46BD-7B09-9240-B3C1-FB78E27F66E0}"/>
              </a:ext>
            </a:extLst>
          </p:cNvPr>
          <p:cNvSpPr>
            <a:spLocks noGrp="1" noChangeArrowheads="1"/>
          </p:cNvSpPr>
          <p:nvPr>
            <p:ph type="title"/>
          </p:nvPr>
        </p:nvSpPr>
        <p:spPr>
          <a:xfrm>
            <a:off x="685800" y="0"/>
            <a:ext cx="8001000" cy="914400"/>
          </a:xfrm>
        </p:spPr>
        <p:txBody>
          <a:bodyPr/>
          <a:lstStyle/>
          <a:p>
            <a:r>
              <a:rPr lang="en-US" altLang="en-US"/>
              <a:t>CAUTION</a:t>
            </a:r>
          </a:p>
        </p:txBody>
      </p:sp>
      <p:sp>
        <p:nvSpPr>
          <p:cNvPr id="48132" name="Rectangle 3">
            <a:extLst>
              <a:ext uri="{FF2B5EF4-FFF2-40B4-BE49-F238E27FC236}">
                <a16:creationId xmlns:a16="http://schemas.microsoft.com/office/drawing/2014/main" id="{6B466056-A6B9-224F-9DA5-566CEB49F003}"/>
              </a:ext>
            </a:extLst>
          </p:cNvPr>
          <p:cNvSpPr>
            <a:spLocks noChangeArrowheads="1"/>
          </p:cNvSpPr>
          <p:nvPr/>
        </p:nvSpPr>
        <p:spPr bwMode="auto">
          <a:xfrm>
            <a:off x="2928938" y="306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8133" name="Rectangle 6">
            <a:extLst>
              <a:ext uri="{FF2B5EF4-FFF2-40B4-BE49-F238E27FC236}">
                <a16:creationId xmlns:a16="http://schemas.microsoft.com/office/drawing/2014/main" id="{761692EB-3134-1D47-A7E8-EC1D7F57F576}"/>
              </a:ext>
            </a:extLst>
          </p:cNvPr>
          <p:cNvSpPr>
            <a:spLocks noChangeArrowheads="1"/>
          </p:cNvSpPr>
          <p:nvPr/>
        </p:nvSpPr>
        <p:spPr bwMode="auto">
          <a:xfrm>
            <a:off x="2771775" y="31194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8134" name="Object 5">
            <a:extLst>
              <a:ext uri="{FF2B5EF4-FFF2-40B4-BE49-F238E27FC236}">
                <a16:creationId xmlns:a16="http://schemas.microsoft.com/office/drawing/2014/main" id="{EFDDEA50-0588-CB44-B32B-614DE8B75F2F}"/>
              </a:ext>
            </a:extLst>
          </p:cNvPr>
          <p:cNvGraphicFramePr>
            <a:graphicFrameLocks noChangeAspect="1"/>
          </p:cNvGraphicFramePr>
          <p:nvPr/>
        </p:nvGraphicFramePr>
        <p:xfrm>
          <a:off x="228600" y="1295400"/>
          <a:ext cx="8915400" cy="1533525"/>
        </p:xfrm>
        <a:graphic>
          <a:graphicData uri="http://schemas.openxmlformats.org/presentationml/2006/ole">
            <mc:AlternateContent xmlns:mc="http://schemas.openxmlformats.org/markup-compatibility/2006">
              <mc:Choice xmlns:v="urn:schemas-microsoft-com:vml" Requires="v">
                <p:oleObj spid="_x0000_s48143" name="Picture" r:id="rId4" imgW="22377400" imgH="3835400" progId="Word.Picture.8">
                  <p:embed/>
                </p:oleObj>
              </mc:Choice>
              <mc:Fallback>
                <p:oleObj name="Picture" r:id="rId4" imgW="22377400" imgH="3835400" progId="Word.Picture.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295400"/>
                        <a:ext cx="89154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1936F04B-A5BB-1742-BA48-3B403CE546E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22F0C74-63ED-8545-9E47-4A8CF1A6474D}" type="slidenum">
              <a:rPr lang="en-US" altLang="en-US" sz="1400" smtClean="0"/>
              <a:pPr>
                <a:spcBef>
                  <a:spcPct val="0"/>
                </a:spcBef>
                <a:buClrTx/>
                <a:buSzTx/>
                <a:buFontTx/>
                <a:buNone/>
              </a:pPr>
              <a:t>12</a:t>
            </a:fld>
            <a:endParaRPr lang="en-US" altLang="en-US" sz="1400"/>
          </a:p>
        </p:txBody>
      </p:sp>
      <p:sp>
        <p:nvSpPr>
          <p:cNvPr id="50179" name="Rectangle 2">
            <a:extLst>
              <a:ext uri="{FF2B5EF4-FFF2-40B4-BE49-F238E27FC236}">
                <a16:creationId xmlns:a16="http://schemas.microsoft.com/office/drawing/2014/main" id="{794E072D-0F82-7741-82BB-789D2DA18CF0}"/>
              </a:ext>
            </a:extLst>
          </p:cNvPr>
          <p:cNvSpPr>
            <a:spLocks noGrp="1" noChangeArrowheads="1"/>
          </p:cNvSpPr>
          <p:nvPr>
            <p:ph type="title"/>
          </p:nvPr>
        </p:nvSpPr>
        <p:spPr>
          <a:xfrm>
            <a:off x="193675" y="241300"/>
            <a:ext cx="8640763" cy="627063"/>
          </a:xfrm>
        </p:spPr>
        <p:txBody>
          <a:bodyPr/>
          <a:lstStyle/>
          <a:p>
            <a:r>
              <a:rPr lang="en-US" altLang="en-US" sz="3600"/>
              <a:t>Problem: An Improved Math Learning Tool</a:t>
            </a:r>
            <a:r>
              <a:rPr lang="en-US" altLang="en-US"/>
              <a:t> </a:t>
            </a:r>
          </a:p>
        </p:txBody>
      </p:sp>
      <p:sp>
        <p:nvSpPr>
          <p:cNvPr id="50180" name="Rectangle 3">
            <a:extLst>
              <a:ext uri="{FF2B5EF4-FFF2-40B4-BE49-F238E27FC236}">
                <a16:creationId xmlns:a16="http://schemas.microsoft.com/office/drawing/2014/main" id="{3AE92F11-AA28-EF4F-8095-BE2EDE2620BA}"/>
              </a:ext>
            </a:extLst>
          </p:cNvPr>
          <p:cNvSpPr>
            <a:spLocks noGrp="1" noChangeArrowheads="1"/>
          </p:cNvSpPr>
          <p:nvPr>
            <p:ph type="body" idx="1"/>
          </p:nvPr>
        </p:nvSpPr>
        <p:spPr>
          <a:xfrm>
            <a:off x="228600" y="1066800"/>
            <a:ext cx="8683625" cy="4513263"/>
          </a:xfrm>
        </p:spPr>
        <p:txBody>
          <a:bodyPr/>
          <a:lstStyle/>
          <a:p>
            <a:pPr marL="0" indent="0">
              <a:buFont typeface="Monotype Sorts" pitchFamily="2" charset="2"/>
              <a:buNone/>
            </a:pPr>
            <a:r>
              <a:rPr lang="en-US" altLang="en-US" sz="3600"/>
              <a:t>This example creates a program to teach a first grade child how to learn subtractions. The program randomly generates two single-digit integers </a:t>
            </a:r>
            <a:r>
              <a:rPr lang="en-US" altLang="en-US" sz="3600" u="sng"/>
              <a:t>number1</a:t>
            </a:r>
            <a:r>
              <a:rPr lang="en-US" altLang="en-US" sz="3600"/>
              <a:t> and </a:t>
            </a:r>
            <a:r>
              <a:rPr lang="en-US" altLang="en-US" sz="3600" u="sng"/>
              <a:t>number2</a:t>
            </a:r>
            <a:r>
              <a:rPr lang="en-US" altLang="en-US" sz="3600"/>
              <a:t> with </a:t>
            </a:r>
            <a:r>
              <a:rPr lang="en-US" altLang="en-US" sz="3600" u="sng"/>
              <a:t>number1 &gt;= number2</a:t>
            </a:r>
            <a:r>
              <a:rPr lang="en-US" altLang="en-US" sz="3600"/>
              <a:t> and displays a question such as “What is 9 – 2?” to the student. After the student types the answer, the program displays whether the answer is correct.</a:t>
            </a:r>
          </a:p>
        </p:txBody>
      </p:sp>
      <p:sp>
        <p:nvSpPr>
          <p:cNvPr id="50181" name="Rectangle 8">
            <a:hlinkClick r:id="rId3"/>
            <a:extLst>
              <a:ext uri="{FF2B5EF4-FFF2-40B4-BE49-F238E27FC236}">
                <a16:creationId xmlns:a16="http://schemas.microsoft.com/office/drawing/2014/main" id="{B8869EFC-D5C3-1343-A221-DF0B5AFA5A12}"/>
              </a:ext>
            </a:extLst>
          </p:cNvPr>
          <p:cNvSpPr>
            <a:spLocks noChangeArrowheads="1"/>
          </p:cNvSpPr>
          <p:nvPr/>
        </p:nvSpPr>
        <p:spPr bwMode="auto">
          <a:xfrm>
            <a:off x="4840288" y="5810250"/>
            <a:ext cx="20066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SubtractionQuiz</a:t>
            </a:r>
            <a:endParaRPr lang="en-US" altLang="en-US" sz="2000" dirty="0"/>
          </a:p>
        </p:txBody>
      </p:sp>
      <p:sp>
        <p:nvSpPr>
          <p:cNvPr id="50182" name="AutoShape 10">
            <a:hlinkClick r:id="rId4" action="ppaction://program" highlightClick="1"/>
            <a:extLst>
              <a:ext uri="{FF2B5EF4-FFF2-40B4-BE49-F238E27FC236}">
                <a16:creationId xmlns:a16="http://schemas.microsoft.com/office/drawing/2014/main" id="{D82CBC6D-8CDD-5D40-85C7-86992B4AADC5}"/>
              </a:ext>
            </a:extLst>
          </p:cNvPr>
          <p:cNvSpPr>
            <a:spLocks noChangeArrowheads="1"/>
          </p:cNvSpPr>
          <p:nvPr/>
        </p:nvSpPr>
        <p:spPr bwMode="auto">
          <a:xfrm>
            <a:off x="6991350" y="5810250"/>
            <a:ext cx="76835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4">
            <a:extLst>
              <a:ext uri="{FF2B5EF4-FFF2-40B4-BE49-F238E27FC236}">
                <a16:creationId xmlns:a16="http://schemas.microsoft.com/office/drawing/2014/main" id="{E5371CB3-F095-FA46-903A-A91E1F4E273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2E1C2E5-01A6-DD4A-B309-D4D1A077D945}" type="slidenum">
              <a:rPr lang="en-US" altLang="en-US" sz="1400" smtClean="0"/>
              <a:pPr>
                <a:spcBef>
                  <a:spcPct val="0"/>
                </a:spcBef>
                <a:buClrTx/>
                <a:buSzTx/>
                <a:buFontTx/>
                <a:buNone/>
              </a:pPr>
              <a:t>13</a:t>
            </a:fld>
            <a:endParaRPr lang="en-US" altLang="en-US" sz="1400"/>
          </a:p>
        </p:txBody>
      </p:sp>
      <p:sp>
        <p:nvSpPr>
          <p:cNvPr id="58371" name="Rectangle 2">
            <a:extLst>
              <a:ext uri="{FF2B5EF4-FFF2-40B4-BE49-F238E27FC236}">
                <a16:creationId xmlns:a16="http://schemas.microsoft.com/office/drawing/2014/main" id="{46799BEC-E569-3D4B-AF2C-A6DE13102FBC}"/>
              </a:ext>
            </a:extLst>
          </p:cNvPr>
          <p:cNvSpPr>
            <a:spLocks noGrp="1" noChangeArrowheads="1"/>
          </p:cNvSpPr>
          <p:nvPr>
            <p:ph type="title"/>
          </p:nvPr>
        </p:nvSpPr>
        <p:spPr>
          <a:xfrm>
            <a:off x="533400" y="0"/>
            <a:ext cx="7772400" cy="1371600"/>
          </a:xfrm>
        </p:spPr>
        <p:txBody>
          <a:bodyPr/>
          <a:lstStyle/>
          <a:p>
            <a:r>
              <a:rPr lang="en-US" altLang="en-US"/>
              <a:t>Logical Operators</a:t>
            </a:r>
          </a:p>
        </p:txBody>
      </p:sp>
      <p:graphicFrame>
        <p:nvGraphicFramePr>
          <p:cNvPr id="2" name="Table 1">
            <a:extLst>
              <a:ext uri="{FF2B5EF4-FFF2-40B4-BE49-F238E27FC236}">
                <a16:creationId xmlns:a16="http://schemas.microsoft.com/office/drawing/2014/main" id="{CFC4A8BC-BB1C-A748-A3FE-DFC39B321839}"/>
              </a:ext>
            </a:extLst>
          </p:cNvPr>
          <p:cNvGraphicFramePr>
            <a:graphicFrameLocks noGrp="1"/>
          </p:cNvGraphicFramePr>
          <p:nvPr/>
        </p:nvGraphicFramePr>
        <p:xfrm>
          <a:off x="269875" y="1355725"/>
          <a:ext cx="8604250" cy="4611690"/>
        </p:xfrm>
        <a:graphic>
          <a:graphicData uri="http://schemas.openxmlformats.org/drawingml/2006/table">
            <a:tbl>
              <a:tblPr/>
              <a:tblGrid>
                <a:gridCol w="2868613">
                  <a:extLst>
                    <a:ext uri="{9D8B030D-6E8A-4147-A177-3AD203B41FA5}">
                      <a16:colId xmlns:a16="http://schemas.microsoft.com/office/drawing/2014/main" val="20000"/>
                    </a:ext>
                  </a:extLst>
                </a:gridCol>
                <a:gridCol w="2867025">
                  <a:extLst>
                    <a:ext uri="{9D8B030D-6E8A-4147-A177-3AD203B41FA5}">
                      <a16:colId xmlns:a16="http://schemas.microsoft.com/office/drawing/2014/main" val="20001"/>
                    </a:ext>
                  </a:extLst>
                </a:gridCol>
                <a:gridCol w="2868612">
                  <a:extLst>
                    <a:ext uri="{9D8B030D-6E8A-4147-A177-3AD203B41FA5}">
                      <a16:colId xmlns:a16="http://schemas.microsoft.com/office/drawing/2014/main" val="20002"/>
                    </a:ext>
                  </a:extLst>
                </a:gridCol>
              </a:tblGrid>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Operator</a:t>
                      </a:r>
                      <a:endParaRPr kumimoji="0" lang="en-US" sz="20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Name</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Description</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not</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negation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&amp;&amp;</a:t>
                      </a:r>
                      <a:endParaRPr kumimoji="0" lang="en-US" sz="2000" b="1" i="0" u="none" strike="noStrike" cap="none" normalizeH="0" baseline="0" dirty="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and</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conjunction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2"/>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or</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disjunction</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922338">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exclusive or</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logical exclusion</a:t>
                      </a:r>
                      <a:endParaRPr kumimoji="0" lang="en-US" sz="24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4">
            <a:extLst>
              <a:ext uri="{FF2B5EF4-FFF2-40B4-BE49-F238E27FC236}">
                <a16:creationId xmlns:a16="http://schemas.microsoft.com/office/drawing/2014/main" id="{FEDF789D-0118-A04E-B0F0-C7F6F54D7B3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7C77E39-6469-1D46-B772-8C71220320F5}" type="slidenum">
              <a:rPr lang="en-US" altLang="en-US" sz="1400" smtClean="0"/>
              <a:pPr>
                <a:spcBef>
                  <a:spcPct val="0"/>
                </a:spcBef>
                <a:buClrTx/>
                <a:buSzTx/>
                <a:buFontTx/>
                <a:buNone/>
              </a:pPr>
              <a:t>14</a:t>
            </a:fld>
            <a:endParaRPr lang="en-US" altLang="en-US" sz="1400"/>
          </a:p>
        </p:txBody>
      </p:sp>
      <p:sp>
        <p:nvSpPr>
          <p:cNvPr id="60419" name="Rectangle 2">
            <a:extLst>
              <a:ext uri="{FF2B5EF4-FFF2-40B4-BE49-F238E27FC236}">
                <a16:creationId xmlns:a16="http://schemas.microsoft.com/office/drawing/2014/main" id="{6C67E236-D7CE-BE44-A6EB-C4429EEE2669}"/>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0420" name="Rectangle 3">
            <a:extLst>
              <a:ext uri="{FF2B5EF4-FFF2-40B4-BE49-F238E27FC236}">
                <a16:creationId xmlns:a16="http://schemas.microsoft.com/office/drawing/2014/main" id="{F3A6DCF2-EE5F-D548-8AF7-9D4C8AFC170F}"/>
              </a:ext>
            </a:extLst>
          </p:cNvPr>
          <p:cNvSpPr>
            <a:spLocks noChangeArrowheads="1"/>
          </p:cNvSpPr>
          <p:nvPr/>
        </p:nvSpPr>
        <p:spPr bwMode="auto">
          <a:xfrm>
            <a:off x="2362200" y="3248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1" name="Rectangle 4">
            <a:extLst>
              <a:ext uri="{FF2B5EF4-FFF2-40B4-BE49-F238E27FC236}">
                <a16:creationId xmlns:a16="http://schemas.microsoft.com/office/drawing/2014/main" id="{AC226F2A-A082-3643-9A59-CD535A164E9B}"/>
              </a:ext>
            </a:extLst>
          </p:cNvPr>
          <p:cNvSpPr>
            <a:spLocks noChangeArrowheads="1"/>
          </p:cNvSpPr>
          <p:nvPr/>
        </p:nvSpPr>
        <p:spPr bwMode="auto">
          <a:xfrm>
            <a:off x="2052638" y="3019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2" name="Rectangle 5">
            <a:extLst>
              <a:ext uri="{FF2B5EF4-FFF2-40B4-BE49-F238E27FC236}">
                <a16:creationId xmlns:a16="http://schemas.microsoft.com/office/drawing/2014/main" id="{D2A21FA7-ADDC-E74B-9CB4-8B69908F1D1A}"/>
              </a:ext>
            </a:extLst>
          </p:cNvPr>
          <p:cNvSpPr>
            <a:spLocks noChangeArrowheads="1"/>
          </p:cNvSpPr>
          <p:nvPr/>
        </p:nvSpPr>
        <p:spPr bwMode="auto">
          <a:xfrm>
            <a:off x="0" y="2971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3" name="Rectangle 6">
            <a:extLst>
              <a:ext uri="{FF2B5EF4-FFF2-40B4-BE49-F238E27FC236}">
                <a16:creationId xmlns:a16="http://schemas.microsoft.com/office/drawing/2014/main" id="{D2B391DC-DF4A-2B45-8106-9575D84AF76E}"/>
              </a:ext>
            </a:extLst>
          </p:cNvPr>
          <p:cNvSpPr>
            <a:spLocks noChangeArrowheads="1"/>
          </p:cNvSpPr>
          <p:nvPr/>
        </p:nvSpPr>
        <p:spPr bwMode="auto">
          <a:xfrm>
            <a:off x="0" y="3021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0424" name="Rectangle 7">
            <a:extLst>
              <a:ext uri="{FF2B5EF4-FFF2-40B4-BE49-F238E27FC236}">
                <a16:creationId xmlns:a16="http://schemas.microsoft.com/office/drawing/2014/main" id="{18321457-783D-524D-AA49-C01F3783FF20}"/>
              </a:ext>
            </a:extLst>
          </p:cNvPr>
          <p:cNvSpPr>
            <a:spLocks noChangeArrowheads="1"/>
          </p:cNvSpPr>
          <p:nvPr/>
        </p:nvSpPr>
        <p:spPr bwMode="auto">
          <a:xfrm>
            <a:off x="0" y="30210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D2F8FACC-87EA-6544-BEEF-122D72B6E1DA}"/>
              </a:ext>
            </a:extLst>
          </p:cNvPr>
          <p:cNvGraphicFramePr>
            <a:graphicFrameLocks noGrp="1"/>
          </p:cNvGraphicFramePr>
          <p:nvPr/>
        </p:nvGraphicFramePr>
        <p:xfrm>
          <a:off x="155575" y="1431925"/>
          <a:ext cx="8718550" cy="4224339"/>
        </p:xfrm>
        <a:graphic>
          <a:graphicData uri="http://schemas.openxmlformats.org/drawingml/2006/table">
            <a:tbl>
              <a:tblPr/>
              <a:tblGrid>
                <a:gridCol w="966788">
                  <a:extLst>
                    <a:ext uri="{9D8B030D-6E8A-4147-A177-3AD203B41FA5}">
                      <a16:colId xmlns:a16="http://schemas.microsoft.com/office/drawing/2014/main" val="20000"/>
                    </a:ext>
                  </a:extLst>
                </a:gridCol>
                <a:gridCol w="966787">
                  <a:extLst>
                    <a:ext uri="{9D8B030D-6E8A-4147-A177-3AD203B41FA5}">
                      <a16:colId xmlns:a16="http://schemas.microsoft.com/office/drawing/2014/main" val="20001"/>
                    </a:ext>
                  </a:extLst>
                </a:gridCol>
                <a:gridCol w="6784975">
                  <a:extLst>
                    <a:ext uri="{9D8B030D-6E8A-4147-A177-3AD203B41FA5}">
                      <a16:colId xmlns:a16="http://schemas.microsoft.com/office/drawing/2014/main" val="20002"/>
                    </a:ext>
                  </a:extLst>
                </a:gridCol>
              </a:tblGrid>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p</a:t>
                      </a:r>
                      <a:endParaRPr kumimoji="0" lang="en-US" sz="24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!p</a:t>
                      </a:r>
                      <a:endParaRPr kumimoji="0" lang="en-US" sz="24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Example (assume age = 24, weight = 140)</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true</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false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!(age &gt; 18) is false, because (age &gt; 18) is true.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4081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1" i="0" u="none" strike="noStrike" cap="none" normalizeH="0" baseline="0">
                          <a:ln>
                            <a:noFill/>
                          </a:ln>
                          <a:solidFill>
                            <a:srgbClr val="FFFFFF"/>
                          </a:solidFill>
                          <a:effectLst/>
                          <a:latin typeface="Times New Roman" pitchFamily="18" charset="0"/>
                          <a:cs typeface="Arial" pitchFamily="34" charset="0"/>
                        </a:rPr>
                        <a:t>false</a:t>
                      </a:r>
                      <a:endParaRPr kumimoji="0" lang="en-US" sz="24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800" b="0" i="0" u="none" strike="noStrike" cap="none" normalizeH="0" baseline="0">
                          <a:ln>
                            <a:noFill/>
                          </a:ln>
                          <a:solidFill>
                            <a:srgbClr val="000000"/>
                          </a:solidFill>
                          <a:effectLst/>
                          <a:latin typeface="Times New Roman" pitchFamily="18" charset="0"/>
                          <a:cs typeface="Arial" pitchFamily="34" charset="0"/>
                        </a:rPr>
                        <a:t>true</a:t>
                      </a:r>
                      <a:endParaRPr kumimoji="0" lang="en-US" sz="24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!(weight == 150)</a:t>
                      </a:r>
                      <a:r>
                        <a:rPr kumimoji="0" lang="en-US" sz="2800" b="0" i="0" u="none" strike="noStrike" cap="none" normalizeH="0" baseline="0">
                          <a:ln>
                            <a:noFill/>
                          </a:ln>
                          <a:solidFill>
                            <a:srgbClr val="000000"/>
                          </a:solidFill>
                          <a:effectLst/>
                          <a:latin typeface="Times New Roman" pitchFamily="18" charset="0"/>
                          <a:cs typeface="Arial" pitchFamily="34" charset="0"/>
                        </a:rPr>
                        <a:t> is </a:t>
                      </a:r>
                      <a:r>
                        <a:rPr kumimoji="0" lang="en-US" sz="2000" b="0" i="0" u="none" strike="noStrike" cap="none" normalizeH="0" baseline="0">
                          <a:ln>
                            <a:noFill/>
                          </a:ln>
                          <a:solidFill>
                            <a:srgbClr val="000000"/>
                          </a:solidFill>
                          <a:effectLst/>
                          <a:latin typeface="Times New Roman" pitchFamily="18" charset="0"/>
                          <a:cs typeface="Arial" pitchFamily="34" charset="0"/>
                        </a:rPr>
                        <a:t>true</a:t>
                      </a:r>
                      <a:r>
                        <a:rPr kumimoji="0" lang="en-US" sz="2800" b="0" i="0" u="none" strike="noStrike" cap="none" normalizeH="0" baseline="0">
                          <a:ln>
                            <a:noFill/>
                          </a:ln>
                          <a:solidFill>
                            <a:srgbClr val="000000"/>
                          </a:solidFill>
                          <a:effectLst/>
                          <a:latin typeface="Times New Roman" pitchFamily="18" charset="0"/>
                          <a:cs typeface="Arial" pitchFamily="34" charset="0"/>
                        </a:rPr>
                        <a:t>, because </a:t>
                      </a:r>
                      <a:r>
                        <a:rPr kumimoji="0" lang="en-US" sz="2000" b="0" i="0" u="none" strike="noStrike" cap="none" normalizeH="0" baseline="0">
                          <a:ln>
                            <a:noFill/>
                          </a:ln>
                          <a:solidFill>
                            <a:srgbClr val="000000"/>
                          </a:solidFill>
                          <a:effectLst/>
                          <a:latin typeface="Times New Roman" pitchFamily="18" charset="0"/>
                          <a:cs typeface="Arial" pitchFamily="34" charset="0"/>
                        </a:rPr>
                        <a:t>(weight == 150)</a:t>
                      </a:r>
                      <a:r>
                        <a:rPr kumimoji="0" lang="en-US" sz="2800" b="0" i="0" u="none" strike="noStrike" cap="none" normalizeH="0" baseline="0">
                          <a:ln>
                            <a:noFill/>
                          </a:ln>
                          <a:solidFill>
                            <a:srgbClr val="000000"/>
                          </a:solidFill>
                          <a:effectLst/>
                          <a:latin typeface="Times New Roman" pitchFamily="18" charset="0"/>
                          <a:cs typeface="Arial" pitchFamily="34" charset="0"/>
                        </a:rPr>
                        <a:t> is </a:t>
                      </a:r>
                      <a:r>
                        <a:rPr kumimoji="0" lang="en-US" sz="2000" b="0" i="0" u="none" strike="noStrike" cap="none" normalizeH="0" baseline="0">
                          <a:ln>
                            <a:noFill/>
                          </a:ln>
                          <a:solidFill>
                            <a:srgbClr val="000000"/>
                          </a:solidFill>
                          <a:effectLst/>
                          <a:latin typeface="Times New Roman" pitchFamily="18" charset="0"/>
                          <a:cs typeface="Arial" pitchFamily="34" charset="0"/>
                        </a:rPr>
                        <a:t>false</a:t>
                      </a:r>
                      <a:r>
                        <a:rPr kumimoji="0" lang="en-US" sz="2800" b="0" i="0" u="none" strike="noStrike" cap="none" normalizeH="0" baseline="0">
                          <a:ln>
                            <a:noFill/>
                          </a:ln>
                          <a:solidFill>
                            <a:srgbClr val="000000"/>
                          </a:solidFill>
                          <a:effectLst/>
                          <a:latin typeface="Times New Roman" pitchFamily="18" charset="0"/>
                          <a:cs typeface="Arial" pitchFamily="34" charset="0"/>
                        </a:rPr>
                        <a:t>.</a:t>
                      </a:r>
                      <a:endParaRPr kumimoji="0" lang="en-US" sz="28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4">
            <a:extLst>
              <a:ext uri="{FF2B5EF4-FFF2-40B4-BE49-F238E27FC236}">
                <a16:creationId xmlns:a16="http://schemas.microsoft.com/office/drawing/2014/main" id="{8017FCC4-7E02-CD4C-9FEB-5326E74F2A5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32F2C7D-8537-DB48-AB57-F0DFBAC3D5F0}" type="slidenum">
              <a:rPr lang="en-US" altLang="en-US" sz="1400" smtClean="0"/>
              <a:pPr>
                <a:spcBef>
                  <a:spcPct val="0"/>
                </a:spcBef>
                <a:buClrTx/>
                <a:buSzTx/>
                <a:buFontTx/>
                <a:buNone/>
              </a:pPr>
              <a:t>15</a:t>
            </a:fld>
            <a:endParaRPr lang="en-US" altLang="en-US" sz="1400"/>
          </a:p>
        </p:txBody>
      </p:sp>
      <p:sp>
        <p:nvSpPr>
          <p:cNvPr id="62467" name="Rectangle 2">
            <a:extLst>
              <a:ext uri="{FF2B5EF4-FFF2-40B4-BE49-F238E27FC236}">
                <a16:creationId xmlns:a16="http://schemas.microsoft.com/office/drawing/2014/main" id="{629C920C-B936-0047-8DB7-FFC762E3CFD6}"/>
              </a:ext>
            </a:extLst>
          </p:cNvPr>
          <p:cNvSpPr>
            <a:spLocks noGrp="1" noChangeArrowheads="1"/>
          </p:cNvSpPr>
          <p:nvPr>
            <p:ph type="title"/>
          </p:nvPr>
        </p:nvSpPr>
        <p:spPr>
          <a:xfrm>
            <a:off x="533400" y="0"/>
            <a:ext cx="7772400" cy="1371600"/>
          </a:xfrm>
        </p:spPr>
        <p:txBody>
          <a:bodyPr/>
          <a:lstStyle/>
          <a:p>
            <a:r>
              <a:rPr lang="en-US" altLang="en-US"/>
              <a:t>Truth Table for Operator &amp;&amp;</a:t>
            </a:r>
          </a:p>
        </p:txBody>
      </p:sp>
      <p:sp>
        <p:nvSpPr>
          <p:cNvPr id="62468" name="Rectangle 3">
            <a:extLst>
              <a:ext uri="{FF2B5EF4-FFF2-40B4-BE49-F238E27FC236}">
                <a16:creationId xmlns:a16="http://schemas.microsoft.com/office/drawing/2014/main" id="{D8494B80-C68A-134D-BFBA-CC728688B81C}"/>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69" name="Rectangle 4">
            <a:extLst>
              <a:ext uri="{FF2B5EF4-FFF2-40B4-BE49-F238E27FC236}">
                <a16:creationId xmlns:a16="http://schemas.microsoft.com/office/drawing/2014/main" id="{EAFE104D-EC29-2D40-9216-E730D6623118}"/>
              </a:ext>
            </a:extLst>
          </p:cNvPr>
          <p:cNvSpPr>
            <a:spLocks noChangeArrowheads="1"/>
          </p:cNvSpPr>
          <p:nvPr/>
        </p:nvSpPr>
        <p:spPr bwMode="auto">
          <a:xfrm>
            <a:off x="0" y="2724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2470" name="Rectangle 5">
            <a:extLst>
              <a:ext uri="{FF2B5EF4-FFF2-40B4-BE49-F238E27FC236}">
                <a16:creationId xmlns:a16="http://schemas.microsoft.com/office/drawing/2014/main" id="{96405D31-5617-3B4F-A8E1-B68DCF62FB34}"/>
              </a:ext>
            </a:extLst>
          </p:cNvPr>
          <p:cNvSpPr>
            <a:spLocks noChangeArrowheads="1"/>
          </p:cNvSpPr>
          <p:nvPr/>
        </p:nvSpPr>
        <p:spPr bwMode="auto">
          <a:xfrm>
            <a:off x="0" y="2811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1B31C991-4C0C-7944-AEA9-3BF983F97612}"/>
              </a:ext>
            </a:extLst>
          </p:cNvPr>
          <p:cNvGraphicFramePr>
            <a:graphicFrameLocks noGrp="1"/>
          </p:cNvGraphicFramePr>
          <p:nvPr/>
        </p:nvGraphicFramePr>
        <p:xfrm>
          <a:off x="250825" y="1239838"/>
          <a:ext cx="8642350" cy="5078414"/>
        </p:xfrm>
        <a:graphic>
          <a:graphicData uri="http://schemas.openxmlformats.org/drawingml/2006/table">
            <a:tbl>
              <a:tblPr/>
              <a:tblGrid>
                <a:gridCol w="828675">
                  <a:extLst>
                    <a:ext uri="{9D8B030D-6E8A-4147-A177-3AD203B41FA5}">
                      <a16:colId xmlns:a16="http://schemas.microsoft.com/office/drawing/2014/main" val="20000"/>
                    </a:ext>
                  </a:extLst>
                </a:gridCol>
                <a:gridCol w="688935">
                  <a:extLst>
                    <a:ext uri="{9D8B030D-6E8A-4147-A177-3AD203B41FA5}">
                      <a16:colId xmlns:a16="http://schemas.microsoft.com/office/drawing/2014/main" val="20001"/>
                    </a:ext>
                  </a:extLst>
                </a:gridCol>
                <a:gridCol w="1212890">
                  <a:extLst>
                    <a:ext uri="{9D8B030D-6E8A-4147-A177-3AD203B41FA5}">
                      <a16:colId xmlns:a16="http://schemas.microsoft.com/office/drawing/2014/main" val="20002"/>
                    </a:ext>
                  </a:extLst>
                </a:gridCol>
                <a:gridCol w="5911850">
                  <a:extLst>
                    <a:ext uri="{9D8B030D-6E8A-4147-A177-3AD203B41FA5}">
                      <a16:colId xmlns:a16="http://schemas.microsoft.com/office/drawing/2014/main" val="20003"/>
                    </a:ext>
                  </a:extLst>
                </a:gridCol>
              </a:tblGrid>
              <a:tr h="728813">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r>
                        <a:rPr kumimoji="0" lang="en-US" sz="2000" b="1" i="0" u="none" strike="noStrike" cap="none" normalizeH="0" baseline="0" dirty="0">
                          <a:ln>
                            <a:noFill/>
                          </a:ln>
                          <a:solidFill>
                            <a:srgbClr val="FFFFFF"/>
                          </a:solidFill>
                          <a:effectLst/>
                          <a:latin typeface="Times New Roman" pitchFamily="18" charset="0"/>
                          <a:cs typeface="Arial" pitchFamily="34" charset="0"/>
                        </a:rPr>
                        <a:t> &amp;&amp; p</a:t>
                      </a:r>
                      <a:r>
                        <a:rPr kumimoji="0" lang="en-US" sz="2000" b="1" i="0" u="none" strike="noStrike" cap="none" normalizeH="0" baseline="-25000" dirty="0">
                          <a:ln>
                            <a:noFill/>
                          </a:ln>
                          <a:solidFill>
                            <a:srgbClr val="FFFFFF"/>
                          </a:solidFill>
                          <a:effectLst/>
                          <a:latin typeface="Times New Roman" pitchFamily="18" charset="0"/>
                          <a:cs typeface="Arial" pitchFamily="34" charset="0"/>
                        </a:rPr>
                        <a:t>2</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Example (assume age = 24, weight = 140)</a:t>
                      </a:r>
                      <a:endParaRPr kumimoji="0" lang="en-US" sz="1800" b="1" i="0" u="none" strike="noStrike" cap="none" normalizeH="0" baseline="0" dirty="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268009">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&lt;= 18) &amp;&amp; (weight &lt; 140) is false, because both conditions are both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64319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21920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&gt; 18) &amp;&amp; (weight &gt; 140) is false, because (weight &gt; 140) is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121920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defRPr/>
                      </a:pPr>
                      <a:r>
                        <a:rPr kumimoji="0" lang="en-US" sz="2000" b="0" i="0" u="none" strike="noStrike" cap="none" normalizeH="0" baseline="0" dirty="0">
                          <a:ln>
                            <a:noFill/>
                          </a:ln>
                          <a:solidFill>
                            <a:srgbClr val="000000"/>
                          </a:solidFill>
                          <a:effectLst/>
                          <a:latin typeface="Times New Roman" pitchFamily="18" charset="0"/>
                          <a:cs typeface="Arial" pitchFamily="34" charset="0"/>
                        </a:rPr>
                        <a:t> (age &gt; 18) &amp;&amp; (weight &gt;= 140) is true, because both (age &gt; 18) and (weight &gt;= 140) are true.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4">
            <a:extLst>
              <a:ext uri="{FF2B5EF4-FFF2-40B4-BE49-F238E27FC236}">
                <a16:creationId xmlns:a16="http://schemas.microsoft.com/office/drawing/2014/main" id="{092360B2-5AEE-CA49-988C-E8C2FCFED91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C4FE8AC-76CB-3B4D-A035-27F1755FFD75}" type="slidenum">
              <a:rPr lang="en-US" altLang="en-US" sz="1400" smtClean="0"/>
              <a:pPr>
                <a:spcBef>
                  <a:spcPct val="0"/>
                </a:spcBef>
                <a:buClrTx/>
                <a:buSzTx/>
                <a:buFontTx/>
                <a:buNone/>
              </a:pPr>
              <a:t>16</a:t>
            </a:fld>
            <a:endParaRPr lang="en-US" altLang="en-US" sz="1400"/>
          </a:p>
        </p:txBody>
      </p:sp>
      <p:sp>
        <p:nvSpPr>
          <p:cNvPr id="64515" name="Rectangle 2">
            <a:extLst>
              <a:ext uri="{FF2B5EF4-FFF2-40B4-BE49-F238E27FC236}">
                <a16:creationId xmlns:a16="http://schemas.microsoft.com/office/drawing/2014/main" id="{BCF30861-D2D2-8A4B-9833-1FC39FC4121F}"/>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4516" name="Rectangle 3">
            <a:extLst>
              <a:ext uri="{FF2B5EF4-FFF2-40B4-BE49-F238E27FC236}">
                <a16:creationId xmlns:a16="http://schemas.microsoft.com/office/drawing/2014/main" id="{41879537-0536-2647-B827-78356C2455A4}"/>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4517" name="Rectangle 4">
            <a:extLst>
              <a:ext uri="{FF2B5EF4-FFF2-40B4-BE49-F238E27FC236}">
                <a16:creationId xmlns:a16="http://schemas.microsoft.com/office/drawing/2014/main" id="{C1D32A94-71A9-FC4F-96CF-72A2EB3AD4CD}"/>
              </a:ext>
            </a:extLst>
          </p:cNvPr>
          <p:cNvSpPr>
            <a:spLocks noChangeArrowheads="1"/>
          </p:cNvSpPr>
          <p:nvPr/>
        </p:nvSpPr>
        <p:spPr bwMode="auto">
          <a:xfrm>
            <a:off x="0" y="2792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4518" name="Rectangle 5">
            <a:extLst>
              <a:ext uri="{FF2B5EF4-FFF2-40B4-BE49-F238E27FC236}">
                <a16:creationId xmlns:a16="http://schemas.microsoft.com/office/drawing/2014/main" id="{EEF373BC-0753-4747-97C0-0EBBD167AC6B}"/>
              </a:ext>
            </a:extLst>
          </p:cNvPr>
          <p:cNvSpPr>
            <a:spLocks noChangeArrowheads="1"/>
          </p:cNvSpPr>
          <p:nvPr/>
        </p:nvSpPr>
        <p:spPr bwMode="auto">
          <a:xfrm>
            <a:off x="0" y="281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547CEA7B-DD65-2842-A1FA-78778A0311A9}"/>
              </a:ext>
            </a:extLst>
          </p:cNvPr>
          <p:cNvGraphicFramePr>
            <a:graphicFrameLocks noGrp="1"/>
          </p:cNvGraphicFramePr>
          <p:nvPr/>
        </p:nvGraphicFramePr>
        <p:xfrm>
          <a:off x="155575" y="1393825"/>
          <a:ext cx="8718550" cy="5080000"/>
        </p:xfrm>
        <a:graphic>
          <a:graphicData uri="http://schemas.openxmlformats.org/drawingml/2006/table">
            <a:tbl>
              <a:tblPr/>
              <a:tblGrid>
                <a:gridCol w="852488">
                  <a:extLst>
                    <a:ext uri="{9D8B030D-6E8A-4147-A177-3AD203B41FA5}">
                      <a16:colId xmlns:a16="http://schemas.microsoft.com/office/drawing/2014/main" val="20000"/>
                    </a:ext>
                  </a:extLst>
                </a:gridCol>
                <a:gridCol w="835025">
                  <a:extLst>
                    <a:ext uri="{9D8B030D-6E8A-4147-A177-3AD203B41FA5}">
                      <a16:colId xmlns:a16="http://schemas.microsoft.com/office/drawing/2014/main" val="20001"/>
                    </a:ext>
                  </a:extLst>
                </a:gridCol>
                <a:gridCol w="1084262">
                  <a:extLst>
                    <a:ext uri="{9D8B030D-6E8A-4147-A177-3AD203B41FA5}">
                      <a16:colId xmlns:a16="http://schemas.microsoft.com/office/drawing/2014/main" val="20002"/>
                    </a:ext>
                  </a:extLst>
                </a:gridCol>
                <a:gridCol w="5946775">
                  <a:extLst>
                    <a:ext uri="{9D8B030D-6E8A-4147-A177-3AD203B41FA5}">
                      <a16:colId xmlns:a16="http://schemas.microsoft.com/office/drawing/2014/main" val="20003"/>
                    </a:ext>
                  </a:extLst>
                </a:gridCol>
              </a:tblGrid>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dirty="0">
                          <a:ln>
                            <a:noFill/>
                          </a:ln>
                          <a:solidFill>
                            <a:srgbClr val="FFFFFF"/>
                          </a:solidFill>
                          <a:effectLst/>
                          <a:latin typeface="Times New Roman" pitchFamily="18" charset="0"/>
                          <a:cs typeface="Arial" pitchFamily="34" charset="0"/>
                        </a:rPr>
                        <a:t>p</a:t>
                      </a:r>
                      <a:r>
                        <a:rPr kumimoji="0" lang="en-US" sz="24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20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p</a:t>
                      </a:r>
                      <a:r>
                        <a:rPr kumimoji="0" lang="en-US" sz="2400" b="1" i="0" u="none" strike="noStrike" cap="none" normalizeH="0" baseline="-25000">
                          <a:ln>
                            <a:noFill/>
                          </a:ln>
                          <a:solidFill>
                            <a:srgbClr val="FFFFFF"/>
                          </a:solidFill>
                          <a:effectLst/>
                          <a:latin typeface="Times New Roman" pitchFamily="18" charset="0"/>
                          <a:cs typeface="Arial" pitchFamily="34" charset="0"/>
                        </a:rPr>
                        <a:t>2</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p</a:t>
                      </a:r>
                      <a:r>
                        <a:rPr kumimoji="0" lang="en-US" sz="2400" b="1" i="0" u="none" strike="noStrike" cap="none" normalizeH="0" baseline="-25000">
                          <a:ln>
                            <a:noFill/>
                          </a:ln>
                          <a:solidFill>
                            <a:srgbClr val="FFFFFF"/>
                          </a:solidFill>
                          <a:effectLst/>
                          <a:latin typeface="Times New Roman" pitchFamily="18" charset="0"/>
                          <a:cs typeface="Arial" pitchFamily="34" charset="0"/>
                        </a:rPr>
                        <a:t>1</a:t>
                      </a:r>
                      <a:r>
                        <a:rPr kumimoji="0" lang="en-US" sz="2400" b="1" i="0" u="none" strike="noStrike" cap="none" normalizeH="0" baseline="0">
                          <a:ln>
                            <a:noFill/>
                          </a:ln>
                          <a:solidFill>
                            <a:srgbClr val="FFFFFF"/>
                          </a:solidFill>
                          <a:effectLst/>
                          <a:latin typeface="Times New Roman" pitchFamily="18" charset="0"/>
                          <a:cs typeface="Arial" pitchFamily="34" charset="0"/>
                        </a:rPr>
                        <a:t> || p</a:t>
                      </a:r>
                      <a:r>
                        <a:rPr kumimoji="0" lang="en-US" sz="2400" b="1" i="0" u="none" strike="noStrike" cap="none" normalizeH="0" baseline="-25000">
                          <a:ln>
                            <a:noFill/>
                          </a:ln>
                          <a:solidFill>
                            <a:srgbClr val="FFFFFF"/>
                          </a:solidFill>
                          <a:effectLst/>
                          <a:latin typeface="Times New Roman" pitchFamily="18" charset="0"/>
                          <a:cs typeface="Arial" pitchFamily="34" charset="0"/>
                        </a:rPr>
                        <a:t>2</a:t>
                      </a:r>
                      <a:endParaRPr kumimoji="0" lang="en-US" sz="20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Example (assume age = 24, weihgt = 140)</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false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341119">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false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 </a:t>
                      </a:r>
                      <a:r>
                        <a:rPr kumimoji="0" lang="en-US" sz="2000" b="0" i="0" u="none" strike="noStrike" cap="none" normalizeH="0" baseline="0" dirty="0">
                          <a:ln>
                            <a:noFill/>
                          </a:ln>
                          <a:solidFill>
                            <a:srgbClr val="000000"/>
                          </a:solidFill>
                          <a:effectLst/>
                          <a:latin typeface="Times New Roman" pitchFamily="18" charset="0"/>
                          <a:cs typeface="Arial" pitchFamily="34" charset="0"/>
                        </a:rPr>
                        <a:t>(age &gt; 34) || (weight &lt;= 140) is true, because (age &gt; 34) </a:t>
                      </a:r>
                      <a:r>
                        <a:rPr kumimoji="0" lang="en-US" sz="2000" b="0" i="0" u="none" strike="noStrike" cap="none" normalizeH="0" baseline="0">
                          <a:ln>
                            <a:noFill/>
                          </a:ln>
                          <a:solidFill>
                            <a:srgbClr val="000000"/>
                          </a:solidFill>
                          <a:effectLst/>
                          <a:latin typeface="Times New Roman" pitchFamily="18" charset="0"/>
                          <a:cs typeface="Arial" pitchFamily="34" charset="0"/>
                        </a:rPr>
                        <a:t>is false, </a:t>
                      </a:r>
                      <a:r>
                        <a:rPr kumimoji="0" lang="en-US" sz="2000" b="0" i="0" u="none" strike="noStrike" cap="none" normalizeH="0" baseline="0" dirty="0">
                          <a:ln>
                            <a:noFill/>
                          </a:ln>
                          <a:solidFill>
                            <a:srgbClr val="000000"/>
                          </a:solidFill>
                          <a:effectLst/>
                          <a:latin typeface="Times New Roman" pitchFamily="18" charset="0"/>
                          <a:cs typeface="Arial" pitchFamily="34" charset="0"/>
                        </a:rPr>
                        <a:t>but (weight &lt;= 140) is true.</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544321">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true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800" b="0" i="0" u="none" strike="noStrike" cap="none" normalizeH="0" baseline="0" dirty="0">
                          <a:ln>
                            <a:noFill/>
                          </a:ln>
                          <a:solidFill>
                            <a:srgbClr val="000000"/>
                          </a:solidFill>
                          <a:effectLst/>
                          <a:latin typeface="Times New Roman" pitchFamily="18" charset="0"/>
                          <a:cs typeface="Arial" pitchFamily="34" charset="0"/>
                        </a:rPr>
                        <a:t>true</a:t>
                      </a:r>
                      <a:endParaRPr kumimoji="0" lang="en-US" sz="2400" b="0" i="0" u="none" strike="noStrike" cap="none" normalizeH="0" baseline="0" dirty="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400" b="0" i="0" u="none" strike="noStrike" cap="none" normalizeH="0" baseline="0" dirty="0">
                          <a:ln>
                            <a:noFill/>
                          </a:ln>
                          <a:solidFill>
                            <a:srgbClr val="000000"/>
                          </a:solidFill>
                          <a:effectLst/>
                          <a:latin typeface="Times New Roman" pitchFamily="18" charset="0"/>
                          <a:cs typeface="Arial" pitchFamily="34" charset="0"/>
                        </a:rPr>
                        <a:t>(age &gt; 14) || (weight &gt;= 150) is false, because (age &gt; 14) is true.</a:t>
                      </a:r>
                      <a:endParaRPr kumimoji="0" lang="en-US" sz="20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731520">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1" i="0" u="none" strike="noStrike" cap="none" normalizeH="0" baseline="0">
                          <a:ln>
                            <a:noFill/>
                          </a:ln>
                          <a:solidFill>
                            <a:srgbClr val="FFFFFF"/>
                          </a:solidFill>
                          <a:effectLst/>
                          <a:latin typeface="Times New Roman" pitchFamily="18" charset="0"/>
                          <a:cs typeface="Arial" pitchFamily="34" charset="0"/>
                        </a:rPr>
                        <a:t>true</a:t>
                      </a:r>
                      <a:endParaRPr kumimoji="0" lang="en-US" sz="20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4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800" b="0" i="0" u="none" strike="noStrike" cap="none" normalizeH="0" baseline="0">
                          <a:ln>
                            <a:noFill/>
                          </a:ln>
                          <a:solidFill>
                            <a:srgbClr val="000000"/>
                          </a:solidFill>
                          <a:effectLst/>
                          <a:latin typeface="Times New Roman" pitchFamily="18" charset="0"/>
                          <a:cs typeface="Arial" pitchFamily="34" charset="0"/>
                        </a:rPr>
                        <a:t>true</a:t>
                      </a:r>
                      <a:endParaRPr kumimoji="0" lang="en-US" sz="24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400" b="0" i="0" u="none" strike="noStrike" cap="none" normalizeH="0" baseline="0">
                          <a:ln>
                            <a:noFill/>
                          </a:ln>
                          <a:solidFill>
                            <a:srgbClr val="000000"/>
                          </a:solidFill>
                          <a:effectLst/>
                          <a:latin typeface="Times New Roman" pitchFamily="18" charset="0"/>
                          <a:cs typeface="Arial" pitchFamily="34" charset="0"/>
                        </a:rPr>
                        <a:t> </a:t>
                      </a:r>
                      <a:endParaRPr kumimoji="0" lang="en-US" sz="3600" b="0" i="0" u="none" strike="noStrike" cap="none" normalizeH="0" baseline="0">
                        <a:ln>
                          <a:noFill/>
                        </a:ln>
                        <a:solidFill>
                          <a:srgbClr val="000080"/>
                        </a:solidFill>
                        <a:effectLst/>
                        <a:latin typeface="Goudy Sans Book"/>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4">
            <a:extLst>
              <a:ext uri="{FF2B5EF4-FFF2-40B4-BE49-F238E27FC236}">
                <a16:creationId xmlns:a16="http://schemas.microsoft.com/office/drawing/2014/main" id="{18F1F6A2-CDC6-6A4E-884A-0647E5E34BE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6496DFD-FD9B-B541-AC11-5A71AE13271A}" type="slidenum">
              <a:rPr lang="en-US" altLang="en-US" sz="1400" smtClean="0"/>
              <a:pPr>
                <a:spcBef>
                  <a:spcPct val="0"/>
                </a:spcBef>
                <a:buClrTx/>
                <a:buSzTx/>
                <a:buFontTx/>
                <a:buNone/>
              </a:pPr>
              <a:t>17</a:t>
            </a:fld>
            <a:endParaRPr lang="en-US" altLang="en-US" sz="1400"/>
          </a:p>
        </p:txBody>
      </p:sp>
      <p:sp>
        <p:nvSpPr>
          <p:cNvPr id="66563" name="Rectangle 2">
            <a:extLst>
              <a:ext uri="{FF2B5EF4-FFF2-40B4-BE49-F238E27FC236}">
                <a16:creationId xmlns:a16="http://schemas.microsoft.com/office/drawing/2014/main" id="{AFC9C553-9886-5A47-A7E6-583EC9D563D6}"/>
              </a:ext>
            </a:extLst>
          </p:cNvPr>
          <p:cNvSpPr>
            <a:spLocks noGrp="1" noChangeArrowheads="1"/>
          </p:cNvSpPr>
          <p:nvPr>
            <p:ph type="title"/>
          </p:nvPr>
        </p:nvSpPr>
        <p:spPr>
          <a:xfrm>
            <a:off x="533400" y="0"/>
            <a:ext cx="7772400" cy="1371600"/>
          </a:xfrm>
        </p:spPr>
        <p:txBody>
          <a:bodyPr/>
          <a:lstStyle/>
          <a:p>
            <a:r>
              <a:rPr lang="en-US" altLang="en-US"/>
              <a:t>Truth Table for Operator ^</a:t>
            </a:r>
          </a:p>
        </p:txBody>
      </p:sp>
      <p:sp>
        <p:nvSpPr>
          <p:cNvPr id="66564" name="Rectangle 3">
            <a:extLst>
              <a:ext uri="{FF2B5EF4-FFF2-40B4-BE49-F238E27FC236}">
                <a16:creationId xmlns:a16="http://schemas.microsoft.com/office/drawing/2014/main" id="{B926D3C7-C77E-794C-8DC8-EE52AA473392}"/>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6565" name="Rectangle 4">
            <a:extLst>
              <a:ext uri="{FF2B5EF4-FFF2-40B4-BE49-F238E27FC236}">
                <a16:creationId xmlns:a16="http://schemas.microsoft.com/office/drawing/2014/main" id="{DBFB2D85-DF07-E244-8932-79E335AEDBB0}"/>
              </a:ext>
            </a:extLst>
          </p:cNvPr>
          <p:cNvSpPr>
            <a:spLocks noChangeArrowheads="1"/>
          </p:cNvSpPr>
          <p:nvPr/>
        </p:nvSpPr>
        <p:spPr bwMode="auto">
          <a:xfrm>
            <a:off x="2052638" y="2795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66566" name="Rectangle 7">
            <a:extLst>
              <a:ext uri="{FF2B5EF4-FFF2-40B4-BE49-F238E27FC236}">
                <a16:creationId xmlns:a16="http://schemas.microsoft.com/office/drawing/2014/main" id="{E9236403-D4D2-9B41-886C-4EFE9C6403C6}"/>
              </a:ext>
            </a:extLst>
          </p:cNvPr>
          <p:cNvSpPr>
            <a:spLocks noChangeArrowheads="1"/>
          </p:cNvSpPr>
          <p:nvPr/>
        </p:nvSpPr>
        <p:spPr bwMode="auto">
          <a:xfrm>
            <a:off x="0" y="2819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2" name="Table 1">
            <a:extLst>
              <a:ext uri="{FF2B5EF4-FFF2-40B4-BE49-F238E27FC236}">
                <a16:creationId xmlns:a16="http://schemas.microsoft.com/office/drawing/2014/main" id="{B3017344-D1C8-0740-8A86-3325A2A92CB2}"/>
              </a:ext>
            </a:extLst>
          </p:cNvPr>
          <p:cNvGraphicFramePr>
            <a:graphicFrameLocks noGrp="1"/>
          </p:cNvGraphicFramePr>
          <p:nvPr/>
        </p:nvGraphicFramePr>
        <p:xfrm>
          <a:off x="193675" y="1316038"/>
          <a:ext cx="8680450" cy="5175250"/>
        </p:xfrm>
        <a:graphic>
          <a:graphicData uri="http://schemas.openxmlformats.org/drawingml/2006/table">
            <a:tbl>
              <a:tblPr/>
              <a:tblGrid>
                <a:gridCol w="831850">
                  <a:extLst>
                    <a:ext uri="{9D8B030D-6E8A-4147-A177-3AD203B41FA5}">
                      <a16:colId xmlns:a16="http://schemas.microsoft.com/office/drawing/2014/main" val="20000"/>
                    </a:ext>
                  </a:extLst>
                </a:gridCol>
                <a:gridCol w="830263">
                  <a:extLst>
                    <a:ext uri="{9D8B030D-6E8A-4147-A177-3AD203B41FA5}">
                      <a16:colId xmlns:a16="http://schemas.microsoft.com/office/drawing/2014/main" val="20001"/>
                    </a:ext>
                  </a:extLst>
                </a:gridCol>
                <a:gridCol w="892175">
                  <a:extLst>
                    <a:ext uri="{9D8B030D-6E8A-4147-A177-3AD203B41FA5}">
                      <a16:colId xmlns:a16="http://schemas.microsoft.com/office/drawing/2014/main" val="20002"/>
                    </a:ext>
                  </a:extLst>
                </a:gridCol>
                <a:gridCol w="6126162">
                  <a:extLst>
                    <a:ext uri="{9D8B030D-6E8A-4147-A177-3AD203B41FA5}">
                      <a16:colId xmlns:a16="http://schemas.microsoft.com/office/drawing/2014/main" val="20003"/>
                    </a:ext>
                  </a:extLst>
                </a:gridCol>
              </a:tblGrid>
              <a:tr h="63190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dirty="0">
                          <a:ln>
                            <a:noFill/>
                          </a:ln>
                          <a:solidFill>
                            <a:srgbClr val="FFFFFF"/>
                          </a:solidFill>
                          <a:effectLst/>
                          <a:latin typeface="Times New Roman" pitchFamily="18" charset="0"/>
                          <a:cs typeface="Arial" pitchFamily="34" charset="0"/>
                        </a:rPr>
                        <a:t>p</a:t>
                      </a:r>
                      <a:r>
                        <a:rPr kumimoji="0" lang="en-US" sz="2000" b="1" i="0" u="none" strike="noStrike" cap="none" normalizeH="0" baseline="-25000" dirty="0">
                          <a:ln>
                            <a:noFill/>
                          </a:ln>
                          <a:solidFill>
                            <a:srgbClr val="FFFFFF"/>
                          </a:solidFill>
                          <a:effectLst/>
                          <a:latin typeface="Times New Roman" pitchFamily="18" charset="0"/>
                          <a:cs typeface="Arial" pitchFamily="34" charset="0"/>
                        </a:rPr>
                        <a:t>1</a:t>
                      </a:r>
                      <a:endParaRPr kumimoji="0" lang="en-US" sz="1800" b="1" i="0" u="none" strike="noStrike" cap="none" normalizeH="0" baseline="0" dirty="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1 </a:t>
                      </a:r>
                      <a:r>
                        <a:rPr kumimoji="0" lang="en-US" sz="2000" b="1" i="0" u="none" strike="noStrike" cap="none" normalizeH="0" baseline="0">
                          <a:ln>
                            <a:noFill/>
                          </a:ln>
                          <a:solidFill>
                            <a:srgbClr val="FFFFFF"/>
                          </a:solidFill>
                          <a:effectLst/>
                          <a:latin typeface="Times New Roman" pitchFamily="18" charset="0"/>
                          <a:cs typeface="Arial" pitchFamily="34" charset="0"/>
                        </a:rPr>
                        <a:t>^</a:t>
                      </a:r>
                      <a:r>
                        <a:rPr kumimoji="0" lang="en-US" sz="2000" b="1" i="0" u="none" strike="noStrike" cap="none" normalizeH="0" baseline="-25000">
                          <a:ln>
                            <a:noFill/>
                          </a:ln>
                          <a:solidFill>
                            <a:srgbClr val="FFFFFF"/>
                          </a:solidFill>
                          <a:effectLst/>
                          <a:latin typeface="Times New Roman" pitchFamily="18" charset="0"/>
                          <a:cs typeface="Arial" pitchFamily="34" charset="0"/>
                        </a:rPr>
                        <a:t> </a:t>
                      </a:r>
                      <a:r>
                        <a:rPr kumimoji="0" lang="en-US" sz="2000" b="1" i="0" u="none" strike="noStrike" cap="none" normalizeH="0" baseline="0">
                          <a:ln>
                            <a:noFill/>
                          </a:ln>
                          <a:solidFill>
                            <a:srgbClr val="FFFFFF"/>
                          </a:solidFill>
                          <a:effectLst/>
                          <a:latin typeface="Times New Roman" pitchFamily="18" charset="0"/>
                          <a:cs typeface="Arial" pitchFamily="34" charset="0"/>
                        </a:rPr>
                        <a:t>p</a:t>
                      </a:r>
                      <a:r>
                        <a:rPr kumimoji="0" lang="en-US" sz="2000" b="1" i="0" u="none" strike="noStrike" cap="none" normalizeH="0" baseline="-25000">
                          <a:ln>
                            <a:noFill/>
                          </a:ln>
                          <a:solidFill>
                            <a:srgbClr val="FFFFFF"/>
                          </a:solidFill>
                          <a:effectLst/>
                          <a:latin typeface="Times New Roman" pitchFamily="18" charset="0"/>
                          <a:cs typeface="Arial" pitchFamily="34" charset="0"/>
                        </a:rPr>
                        <a:t>2</a:t>
                      </a:r>
                      <a:endParaRPr kumimoji="0" lang="en-US" sz="1800" b="1" i="0" u="none" strike="noStrike" cap="none" normalizeH="0" baseline="0">
                        <a:ln>
                          <a:noFill/>
                        </a:ln>
                        <a:solidFill>
                          <a:srgbClr val="FFFFFF"/>
                        </a:solidFill>
                        <a:effectLst/>
                        <a:latin typeface="I Times Italic"/>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Example (assume age = 24, weight = 140)</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37653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defRPr/>
                      </a:pPr>
                      <a:r>
                        <a:rPr kumimoji="0" lang="en-US" sz="1800" b="0" i="0" u="none" strike="noStrike" cap="none" normalizeH="0" baseline="0" dirty="0">
                          <a:ln>
                            <a:noFill/>
                          </a:ln>
                          <a:solidFill>
                            <a:srgbClr val="000000"/>
                          </a:solidFill>
                          <a:effectLst/>
                          <a:latin typeface="Times New Roman" pitchFamily="18" charset="0"/>
                          <a:cs typeface="Arial" pitchFamily="34" charset="0"/>
                        </a:rPr>
                        <a:t>(age &gt; 34) ^ (weight &gt; 140) is true, because (age &gt; 34) is false and (weight &gt; 140) is false.</a:t>
                      </a:r>
                      <a:endParaRPr kumimoji="0" lang="en-US" sz="16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1"/>
                  </a:ext>
                </a:extLst>
              </a:tr>
              <a:tr h="115838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false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defRPr/>
                      </a:pPr>
                      <a:r>
                        <a:rPr kumimoji="0" lang="en-US" sz="2000" b="0" i="0" u="none" strike="noStrike" cap="none" normalizeH="0" baseline="0" dirty="0">
                          <a:ln>
                            <a:noFill/>
                          </a:ln>
                          <a:solidFill>
                            <a:srgbClr val="000000"/>
                          </a:solidFill>
                          <a:effectLst/>
                          <a:latin typeface="Times New Roman" pitchFamily="18" charset="0"/>
                          <a:cs typeface="Arial" pitchFamily="34" charset="0"/>
                        </a:rPr>
                        <a:t> </a:t>
                      </a:r>
                      <a:r>
                        <a:rPr kumimoji="0" lang="en-US" sz="1800" b="0" i="0" u="none" strike="noStrike" cap="none" normalizeH="0" baseline="0" dirty="0">
                          <a:ln>
                            <a:noFill/>
                          </a:ln>
                          <a:solidFill>
                            <a:srgbClr val="000000"/>
                          </a:solidFill>
                          <a:effectLst/>
                          <a:latin typeface="Times New Roman" pitchFamily="18" charset="0"/>
                          <a:cs typeface="Arial" pitchFamily="34" charset="0"/>
                        </a:rPr>
                        <a:t>(age &gt; 34) ^ (weight &gt;= 140) is true, because (age &gt; 34) is false but (weight &gt;= 140) is true.</a:t>
                      </a:r>
                      <a:endParaRPr kumimoji="0" lang="en-US" sz="16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2"/>
                  </a:ext>
                </a:extLst>
              </a:tr>
              <a:tr h="137653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false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true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457200" algn="l"/>
                          <a:tab pos="938213" algn="ctr"/>
                          <a:tab pos="2025650" algn="ctr"/>
                          <a:tab pos="3052763" algn="ctr"/>
                          <a:tab pos="4090988" algn="ctr"/>
                        </a:tabLst>
                      </a:pPr>
                      <a:r>
                        <a:rPr kumimoji="0" lang="en-US" sz="2000" b="0" i="0" u="none" strike="noStrike" cap="none" normalizeH="0" baseline="0" dirty="0">
                          <a:ln>
                            <a:noFill/>
                          </a:ln>
                          <a:solidFill>
                            <a:srgbClr val="000000"/>
                          </a:solidFill>
                          <a:effectLst/>
                          <a:latin typeface="Times New Roman" pitchFamily="18" charset="0"/>
                          <a:cs typeface="Arial" pitchFamily="34" charset="0"/>
                        </a:rPr>
                        <a:t>(age &gt; 14) ^ (weight &gt; 140) is true, because (age &gt; 14) is true and (weight &gt; 140) is false.</a:t>
                      </a:r>
                      <a:endParaRPr kumimoji="0" lang="en-US" sz="1800" b="0" i="0" u="none" strike="noStrike" cap="none" normalizeH="0" baseline="0" dirty="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3"/>
                  </a:ext>
                </a:extLst>
              </a:tr>
              <a:tr h="631902">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1" i="0" u="none" strike="noStrike" cap="none" normalizeH="0" baseline="0">
                          <a:ln>
                            <a:noFill/>
                          </a:ln>
                          <a:solidFill>
                            <a:srgbClr val="FFFFFF"/>
                          </a:solidFill>
                          <a:effectLst/>
                          <a:latin typeface="Times New Roman" pitchFamily="18" charset="0"/>
                          <a:cs typeface="Arial" pitchFamily="34" charset="0"/>
                        </a:rPr>
                        <a:t>true</a:t>
                      </a:r>
                      <a:endParaRPr kumimoji="0" lang="en-US" sz="1800" b="1" i="0" u="none" strike="noStrike" cap="none" normalizeH="0" baseline="0">
                        <a:ln>
                          <a:noFill/>
                        </a:ln>
                        <a:solidFill>
                          <a:srgbClr val="FFFFFF"/>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2000" b="0" i="0" u="none" strike="noStrike" cap="none" normalizeH="0" baseline="0">
                          <a:ln>
                            <a:noFill/>
                          </a:ln>
                          <a:solidFill>
                            <a:srgbClr val="000000"/>
                          </a:solidFill>
                          <a:effectLst/>
                          <a:latin typeface="Times New Roman" pitchFamily="18" charset="0"/>
                          <a:cs typeface="Arial" pitchFamily="34" charset="0"/>
                        </a:rPr>
                        <a:t>true</a:t>
                      </a:r>
                      <a:endParaRPr kumimoji="0" lang="en-US" sz="18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tab pos="938213" algn="ctr"/>
                          <a:tab pos="2025650" algn="ctr"/>
                          <a:tab pos="3052763" algn="ctr"/>
                          <a:tab pos="4090988" algn="ctr"/>
                        </a:tabLst>
                      </a:pPr>
                      <a:r>
                        <a:rPr kumimoji="0" lang="en-US" sz="1600" b="0" i="0" u="none" strike="noStrike" cap="none" normalizeH="0" baseline="0">
                          <a:ln>
                            <a:noFill/>
                          </a:ln>
                          <a:solidFill>
                            <a:srgbClr val="000000"/>
                          </a:solidFill>
                          <a:effectLst/>
                          <a:latin typeface="Times New Roman" pitchFamily="18" charset="0"/>
                          <a:cs typeface="Arial" pitchFamily="34" charset="0"/>
                        </a:rPr>
                        <a:t>false</a:t>
                      </a:r>
                      <a:endParaRPr kumimoji="0" lang="en-US" sz="2000" b="0" i="0" u="none" strike="noStrike" cap="none" normalizeH="0" baseline="0">
                        <a:ln>
                          <a:noFill/>
                        </a:ln>
                        <a:solidFill>
                          <a:srgbClr val="000080"/>
                        </a:solidFill>
                        <a:effectLst/>
                        <a:latin typeface="Goudy Sans Medium"/>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6F6F6"/>
                    </a:solidFill>
                  </a:tcPr>
                </a:tc>
                <a:tc>
                  <a:txBody>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Arial" pitchFamily="34" charset="0"/>
                        </a:rPr>
                        <a:t> </a:t>
                      </a:r>
                      <a:endParaRPr kumimoji="0" lang="en-US" sz="1600" b="0" i="0" u="none" strike="noStrike" cap="none" normalizeH="0" baseline="0">
                        <a:ln>
                          <a:noFill/>
                        </a:ln>
                        <a:solidFill>
                          <a:srgbClr val="000000"/>
                        </a:solidFill>
                        <a:effectLst/>
                        <a:latin typeface="Times"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ECEC"/>
                    </a:solidFill>
                  </a:tcPr>
                </a:tc>
                <a:extLst>
                  <a:ext uri="{0D108BD9-81ED-4DB2-BD59-A6C34878D82A}">
                    <a16:rowId xmlns:a16="http://schemas.microsoft.com/office/drawing/2014/main" val="10004"/>
                  </a:ext>
                </a:extLst>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Number Placeholder 4">
            <a:extLst>
              <a:ext uri="{FF2B5EF4-FFF2-40B4-BE49-F238E27FC236}">
                <a16:creationId xmlns:a16="http://schemas.microsoft.com/office/drawing/2014/main" id="{E7959139-AFF9-394E-AE48-F7357534370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3057299-B3AF-CC49-B246-8A0AB660D842}" type="slidenum">
              <a:rPr lang="en-US" altLang="en-US" sz="1400" smtClean="0"/>
              <a:pPr>
                <a:spcBef>
                  <a:spcPct val="0"/>
                </a:spcBef>
                <a:buClrTx/>
                <a:buSzTx/>
                <a:buFontTx/>
                <a:buNone/>
              </a:pPr>
              <a:t>18</a:t>
            </a:fld>
            <a:endParaRPr lang="en-US" altLang="en-US" sz="1400"/>
          </a:p>
        </p:txBody>
      </p:sp>
      <p:sp>
        <p:nvSpPr>
          <p:cNvPr id="70659" name="Rectangle 2">
            <a:extLst>
              <a:ext uri="{FF2B5EF4-FFF2-40B4-BE49-F238E27FC236}">
                <a16:creationId xmlns:a16="http://schemas.microsoft.com/office/drawing/2014/main" id="{F0F3F8AA-123E-2749-AD93-FFE120A59557}"/>
              </a:ext>
            </a:extLst>
          </p:cNvPr>
          <p:cNvSpPr>
            <a:spLocks noGrp="1" noChangeArrowheads="1"/>
          </p:cNvSpPr>
          <p:nvPr>
            <p:ph type="title"/>
          </p:nvPr>
        </p:nvSpPr>
        <p:spPr>
          <a:xfrm>
            <a:off x="533400" y="0"/>
            <a:ext cx="7772400" cy="1371600"/>
          </a:xfrm>
        </p:spPr>
        <p:txBody>
          <a:bodyPr/>
          <a:lstStyle/>
          <a:p>
            <a:r>
              <a:rPr lang="en-US" altLang="en-US"/>
              <a:t>Examples</a:t>
            </a:r>
          </a:p>
        </p:txBody>
      </p:sp>
      <p:sp>
        <p:nvSpPr>
          <p:cNvPr id="70660" name="Text Box 3">
            <a:extLst>
              <a:ext uri="{FF2B5EF4-FFF2-40B4-BE49-F238E27FC236}">
                <a16:creationId xmlns:a16="http://schemas.microsoft.com/office/drawing/2014/main" id="{0F0F93E1-7A11-8340-9560-3DE5EAF99ECF}"/>
              </a:ext>
            </a:extLst>
          </p:cNvPr>
          <p:cNvSpPr txBox="1">
            <a:spLocks noChangeArrowheads="1"/>
          </p:cNvSpPr>
          <p:nvPr/>
        </p:nvSpPr>
        <p:spPr bwMode="auto">
          <a:xfrm>
            <a:off x="381000" y="1371600"/>
            <a:ext cx="8534400" cy="463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tabLst>
                <a:tab pos="1771650" algn="l"/>
                <a:tab pos="3657600" algn="l"/>
              </a:tabLst>
              <a:defRPr sz="3200">
                <a:solidFill>
                  <a:schemeClr val="tx1"/>
                </a:solidFill>
                <a:latin typeface="Times New Roman" panose="02020603050405020304" pitchFamily="18" charset="0"/>
              </a:defRPr>
            </a:lvl1pPr>
            <a:lvl2pPr marL="742950" indent="-285750">
              <a:spcBef>
                <a:spcPct val="20000"/>
              </a:spcBef>
              <a:buClr>
                <a:schemeClr val="tx1"/>
              </a:buClr>
              <a:buChar char="–"/>
              <a:tabLst>
                <a:tab pos="1771650" algn="l"/>
                <a:tab pos="3657600" algn="l"/>
              </a:tabLst>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tabLst>
                <a:tab pos="1771650" algn="l"/>
                <a:tab pos="3657600" algn="l"/>
              </a:tabLst>
              <a:defRPr sz="2400">
                <a:solidFill>
                  <a:schemeClr val="tx1"/>
                </a:solidFill>
                <a:latin typeface="Times New Roman" panose="02020603050405020304" pitchFamily="18" charset="0"/>
              </a:defRPr>
            </a:lvl3pPr>
            <a:lvl4pPr marL="1600200" indent="-228600">
              <a:spcBef>
                <a:spcPct val="20000"/>
              </a:spcBef>
              <a:buClr>
                <a:schemeClr val="tx1"/>
              </a:buClr>
              <a:buChar char="–"/>
              <a:tabLst>
                <a:tab pos="1771650" algn="l"/>
                <a:tab pos="3657600" algn="l"/>
              </a:tabLst>
              <a:defRPr sz="2000">
                <a:solidFill>
                  <a:schemeClr val="tx1"/>
                </a:solidFill>
                <a:latin typeface="Times New Roman" panose="02020603050405020304" pitchFamily="18" charset="0"/>
              </a:defRPr>
            </a:lvl4pPr>
            <a:lvl5pPr marL="2057400" indent="-228600">
              <a:spcBef>
                <a:spcPct val="20000"/>
              </a:spcBef>
              <a:buClr>
                <a:schemeClr val="tx2"/>
              </a:buClr>
              <a:buChar char="•"/>
              <a:tabLst>
                <a:tab pos="1771650" algn="l"/>
                <a:tab pos="36576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tabLst>
                <a:tab pos="1771650" algn="l"/>
                <a:tab pos="3657600" algn="l"/>
              </a:tabLst>
              <a:defRPr sz="2000">
                <a:solidFill>
                  <a:schemeClr val="tx1"/>
                </a:solidFill>
                <a:latin typeface="Times New Roman" panose="02020603050405020304" pitchFamily="18" charset="0"/>
              </a:defRPr>
            </a:lvl9pPr>
          </a:lstStyle>
          <a:p>
            <a:pPr>
              <a:spcBef>
                <a:spcPct val="50000"/>
              </a:spcBef>
              <a:buClrTx/>
              <a:buSzTx/>
              <a:buFontTx/>
              <a:buNone/>
            </a:pPr>
            <a:r>
              <a:rPr lang="en-US" altLang="en-US" sz="2200"/>
              <a:t>System.out.println("Is " + number + " divisible by 2 and 3? " +</a:t>
            </a:r>
          </a:p>
          <a:p>
            <a:pPr>
              <a:spcBef>
                <a:spcPct val="50000"/>
              </a:spcBef>
              <a:buClrTx/>
              <a:buSzTx/>
              <a:buFontTx/>
              <a:buNone/>
            </a:pPr>
            <a:r>
              <a:rPr lang="en-US" altLang="en-US" sz="2200"/>
              <a:t>  ((number % 2 == 0) &amp;&amp; (number % 3 == 0)));</a:t>
            </a:r>
          </a:p>
          <a:p>
            <a:pPr>
              <a:spcBef>
                <a:spcPct val="50000"/>
              </a:spcBef>
              <a:buClrTx/>
              <a:buSzTx/>
              <a:buFontTx/>
              <a:buNone/>
            </a:pPr>
            <a:r>
              <a:rPr lang="en-US" altLang="en-US" sz="2200"/>
              <a:t>  </a:t>
            </a:r>
          </a:p>
          <a:p>
            <a:pPr>
              <a:spcBef>
                <a:spcPct val="50000"/>
              </a:spcBef>
              <a:buClrTx/>
              <a:buSzTx/>
              <a:buFontTx/>
              <a:buNone/>
            </a:pPr>
            <a:r>
              <a:rPr lang="en-US" altLang="en-US" sz="2200"/>
              <a:t>System.out.println("Is " + num</a:t>
            </a:r>
            <a:r>
              <a:rPr lang="en-US" altLang="en-US" sz="2400"/>
              <a:t>ber</a:t>
            </a:r>
            <a:r>
              <a:rPr lang="en-US" altLang="en-US" sz="2200"/>
              <a:t> + " divisible by 2 or 3? " +</a:t>
            </a:r>
          </a:p>
          <a:p>
            <a:pPr>
              <a:spcBef>
                <a:spcPct val="50000"/>
              </a:spcBef>
              <a:buClrTx/>
              <a:buSzTx/>
              <a:buFontTx/>
              <a:buNone/>
            </a:pPr>
            <a:r>
              <a:rPr lang="en-US" altLang="en-US" sz="2200"/>
              <a:t>  ((num</a:t>
            </a:r>
            <a:r>
              <a:rPr lang="en-US" altLang="en-US" sz="2400"/>
              <a:t>ber</a:t>
            </a:r>
            <a:r>
              <a:rPr lang="en-US" altLang="en-US" sz="2200"/>
              <a:t> % 2 == 0) || (num</a:t>
            </a:r>
            <a:r>
              <a:rPr lang="en-US" altLang="en-US" sz="2400"/>
              <a:t>ber</a:t>
            </a:r>
            <a:r>
              <a:rPr lang="en-US" altLang="en-US" sz="2200"/>
              <a:t> % 3 == 0)));</a:t>
            </a:r>
          </a:p>
          <a:p>
            <a:pPr>
              <a:spcBef>
                <a:spcPct val="50000"/>
              </a:spcBef>
              <a:buClrTx/>
              <a:buSzTx/>
              <a:buFontTx/>
              <a:buNone/>
            </a:pPr>
            <a:r>
              <a:rPr lang="en-US" altLang="en-US" sz="2200"/>
              <a:t> </a:t>
            </a:r>
          </a:p>
          <a:p>
            <a:pPr>
              <a:spcBef>
                <a:spcPct val="50000"/>
              </a:spcBef>
              <a:buClrTx/>
              <a:buSzTx/>
              <a:buFontTx/>
              <a:buNone/>
            </a:pPr>
            <a:r>
              <a:rPr lang="en-US" altLang="en-US" sz="2200"/>
              <a:t> System.out.println("Is " + num</a:t>
            </a:r>
            <a:r>
              <a:rPr lang="en-US" altLang="en-US" sz="2400"/>
              <a:t>ber</a:t>
            </a:r>
            <a:r>
              <a:rPr lang="en-US" altLang="en-US" sz="2200"/>
              <a:t> + </a:t>
            </a:r>
          </a:p>
          <a:p>
            <a:pPr>
              <a:spcBef>
                <a:spcPct val="50000"/>
              </a:spcBef>
              <a:buClrTx/>
              <a:buSzTx/>
              <a:buFontTx/>
              <a:buNone/>
            </a:pPr>
            <a:r>
              <a:rPr lang="en-US" altLang="en-US" sz="2200"/>
              <a:t>   " divisible by 2 or 3, but not both? " +</a:t>
            </a:r>
          </a:p>
          <a:p>
            <a:pPr>
              <a:spcBef>
                <a:spcPct val="50000"/>
              </a:spcBef>
              <a:buClrTx/>
              <a:buSzTx/>
              <a:buFontTx/>
              <a:buNone/>
            </a:pPr>
            <a:r>
              <a:rPr lang="en-US" altLang="en-US" sz="2200"/>
              <a:t>   ((num</a:t>
            </a:r>
            <a:r>
              <a:rPr lang="en-US" altLang="en-US" sz="2400"/>
              <a:t>ber</a:t>
            </a:r>
            <a:r>
              <a:rPr lang="en-US" altLang="en-US" sz="2200"/>
              <a:t> % 2 == 0) ^ (num</a:t>
            </a:r>
            <a:r>
              <a:rPr lang="en-US" altLang="en-US" sz="2400"/>
              <a:t>ber</a:t>
            </a:r>
            <a:r>
              <a:rPr lang="en-US" altLang="en-US" sz="2200"/>
              <a:t> % 3 == 0))); </a:t>
            </a:r>
          </a:p>
        </p:txBody>
      </p:sp>
      <p:sp>
        <p:nvSpPr>
          <p:cNvPr id="70661" name="Rectangle 8">
            <a:hlinkClick r:id="rId3"/>
            <a:extLst>
              <a:ext uri="{FF2B5EF4-FFF2-40B4-BE49-F238E27FC236}">
                <a16:creationId xmlns:a16="http://schemas.microsoft.com/office/drawing/2014/main" id="{BFF6E548-83CD-5A42-A8BD-692ECDF3C874}"/>
              </a:ext>
            </a:extLst>
          </p:cNvPr>
          <p:cNvSpPr>
            <a:spLocks noChangeArrowheads="1"/>
          </p:cNvSpPr>
          <p:nvPr/>
        </p:nvSpPr>
        <p:spPr bwMode="auto">
          <a:xfrm>
            <a:off x="5676900" y="4887913"/>
            <a:ext cx="26209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TestBooleanOperators</a:t>
            </a:r>
          </a:p>
        </p:txBody>
      </p:sp>
      <p:sp>
        <p:nvSpPr>
          <p:cNvPr id="70662" name="AutoShape 10">
            <a:hlinkClick r:id="rId4" action="ppaction://program" highlightClick="1"/>
            <a:extLst>
              <a:ext uri="{FF2B5EF4-FFF2-40B4-BE49-F238E27FC236}">
                <a16:creationId xmlns:a16="http://schemas.microsoft.com/office/drawing/2014/main" id="{AD804668-A7F2-EB4E-9C23-71935A3514CF}"/>
              </a:ext>
            </a:extLst>
          </p:cNvPr>
          <p:cNvSpPr>
            <a:spLocks noChangeArrowheads="1"/>
          </p:cNvSpPr>
          <p:nvPr/>
        </p:nvSpPr>
        <p:spPr bwMode="auto">
          <a:xfrm>
            <a:off x="7529513" y="5426075"/>
            <a:ext cx="76835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Number Placeholder 4">
            <a:extLst>
              <a:ext uri="{FF2B5EF4-FFF2-40B4-BE49-F238E27FC236}">
                <a16:creationId xmlns:a16="http://schemas.microsoft.com/office/drawing/2014/main" id="{5FE2613F-D4B7-6C4B-9994-25B94C9C334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9F52519-58ED-C846-AC14-3F1EFA924DDF}" type="slidenum">
              <a:rPr lang="en-US" altLang="en-US" sz="1400" smtClean="0"/>
              <a:pPr>
                <a:spcBef>
                  <a:spcPct val="0"/>
                </a:spcBef>
                <a:buClrTx/>
                <a:buSzTx/>
                <a:buFontTx/>
                <a:buNone/>
              </a:pPr>
              <a:t>19</a:t>
            </a:fld>
            <a:endParaRPr lang="en-US" altLang="en-US" sz="1400"/>
          </a:p>
        </p:txBody>
      </p:sp>
      <p:sp>
        <p:nvSpPr>
          <p:cNvPr id="76803" name="Rectangle 2">
            <a:extLst>
              <a:ext uri="{FF2B5EF4-FFF2-40B4-BE49-F238E27FC236}">
                <a16:creationId xmlns:a16="http://schemas.microsoft.com/office/drawing/2014/main" id="{4CBBBFD2-09DE-6646-B93E-143D54399B5E}"/>
              </a:ext>
            </a:extLst>
          </p:cNvPr>
          <p:cNvSpPr>
            <a:spLocks noGrp="1" noChangeArrowheads="1"/>
          </p:cNvSpPr>
          <p:nvPr>
            <p:ph type="title"/>
          </p:nvPr>
        </p:nvSpPr>
        <p:spPr>
          <a:xfrm>
            <a:off x="304800" y="304800"/>
            <a:ext cx="8458200" cy="838200"/>
          </a:xfrm>
        </p:spPr>
        <p:txBody>
          <a:bodyPr/>
          <a:lstStyle/>
          <a:p>
            <a:r>
              <a:rPr lang="en-US" altLang="en-US"/>
              <a:t>Problem: Determining </a:t>
            </a:r>
            <a:r>
              <a:rPr lang="en-US" altLang="en-US">
                <a:cs typeface="Times New Roman" panose="02020603050405020304" pitchFamily="18" charset="0"/>
              </a:rPr>
              <a:t>Leap Year?</a:t>
            </a:r>
            <a:endParaRPr lang="en-US" altLang="en-US"/>
          </a:p>
        </p:txBody>
      </p:sp>
      <p:sp>
        <p:nvSpPr>
          <p:cNvPr id="76804" name="Text Box 5">
            <a:extLst>
              <a:ext uri="{FF2B5EF4-FFF2-40B4-BE49-F238E27FC236}">
                <a16:creationId xmlns:a16="http://schemas.microsoft.com/office/drawing/2014/main" id="{A6241B32-1837-DF4E-957D-6F7F24A2B1B1}"/>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76805" name="Text Box 6">
            <a:extLst>
              <a:ext uri="{FF2B5EF4-FFF2-40B4-BE49-F238E27FC236}">
                <a16:creationId xmlns:a16="http://schemas.microsoft.com/office/drawing/2014/main" id="{1FE74A86-5734-3645-AB70-AD7FEEADAF0C}"/>
              </a:ext>
            </a:extLst>
          </p:cNvPr>
          <p:cNvSpPr txBox="1">
            <a:spLocks noChangeArrowheads="1"/>
          </p:cNvSpPr>
          <p:nvPr/>
        </p:nvSpPr>
        <p:spPr bwMode="auto">
          <a:xfrm>
            <a:off x="152400" y="1447800"/>
            <a:ext cx="89916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a:t>This program </a:t>
            </a:r>
            <a:r>
              <a:rPr lang="en-US" altLang="en-US">
                <a:cs typeface="Times New Roman" panose="02020603050405020304" pitchFamily="18" charset="0"/>
              </a:rPr>
              <a:t>first prompts the user to enter a year as an </a:t>
            </a:r>
            <a:r>
              <a:rPr lang="en-US" altLang="en-US" u="sng">
                <a:cs typeface="Times New Roman" panose="02020603050405020304" pitchFamily="18" charset="0"/>
              </a:rPr>
              <a:t>int</a:t>
            </a:r>
            <a:r>
              <a:rPr lang="en-US" altLang="en-US">
                <a:cs typeface="Times New Roman" panose="02020603050405020304" pitchFamily="18" charset="0"/>
              </a:rPr>
              <a:t> value and checks if it is a leap year.</a:t>
            </a:r>
          </a:p>
          <a:p>
            <a:pPr>
              <a:spcBef>
                <a:spcPct val="50000"/>
              </a:spcBef>
              <a:buClrTx/>
              <a:buSzTx/>
              <a:buFontTx/>
              <a:buNone/>
            </a:pPr>
            <a:r>
              <a:rPr lang="en-US" altLang="en-US">
                <a:cs typeface="Times New Roman" panose="02020603050405020304" pitchFamily="18" charset="0"/>
              </a:rPr>
              <a:t>A year is a leap year if it </a:t>
            </a:r>
            <a:r>
              <a:rPr lang="en-US" altLang="en-US">
                <a:solidFill>
                  <a:srgbClr val="FF5050"/>
                </a:solidFill>
                <a:cs typeface="Times New Roman" panose="02020603050405020304" pitchFamily="18" charset="0"/>
              </a:rPr>
              <a:t>is divisible by 4</a:t>
            </a:r>
            <a:r>
              <a:rPr lang="en-US" altLang="en-US">
                <a:cs typeface="Times New Roman" panose="02020603050405020304" pitchFamily="18" charset="0"/>
              </a:rPr>
              <a:t> but </a:t>
            </a:r>
            <a:r>
              <a:rPr lang="en-US" altLang="en-US">
                <a:solidFill>
                  <a:schemeClr val="accent1"/>
                </a:solidFill>
                <a:cs typeface="Times New Roman" panose="02020603050405020304" pitchFamily="18" charset="0"/>
              </a:rPr>
              <a:t>not by 100</a:t>
            </a:r>
            <a:r>
              <a:rPr lang="en-US" altLang="en-US">
                <a:cs typeface="Times New Roman" panose="02020603050405020304" pitchFamily="18" charset="0"/>
              </a:rPr>
              <a:t>, or it is </a:t>
            </a:r>
            <a:r>
              <a:rPr lang="en-US" altLang="en-US">
                <a:solidFill>
                  <a:schemeClr val="tx2"/>
                </a:solidFill>
                <a:cs typeface="Times New Roman" panose="02020603050405020304" pitchFamily="18" charset="0"/>
              </a:rPr>
              <a:t>divisible by 400</a:t>
            </a:r>
            <a:r>
              <a:rPr lang="en-US" altLang="en-US">
                <a:cs typeface="Times New Roman" panose="02020603050405020304" pitchFamily="18" charset="0"/>
              </a:rPr>
              <a:t>.</a:t>
            </a:r>
          </a:p>
          <a:p>
            <a:pPr>
              <a:spcBef>
                <a:spcPct val="50000"/>
              </a:spcBef>
              <a:buClrTx/>
              <a:buSzTx/>
              <a:buFontTx/>
              <a:buNone/>
            </a:pPr>
            <a:r>
              <a:rPr lang="en-US" altLang="en-US">
                <a:cs typeface="Times New Roman" panose="02020603050405020304" pitchFamily="18" charset="0"/>
              </a:rPr>
              <a:t> (</a:t>
            </a:r>
            <a:r>
              <a:rPr lang="en-US" altLang="en-US">
                <a:solidFill>
                  <a:srgbClr val="FF5050"/>
                </a:solidFill>
                <a:cs typeface="Times New Roman" panose="02020603050405020304" pitchFamily="18" charset="0"/>
              </a:rPr>
              <a:t>year % 4 == 0</a:t>
            </a:r>
            <a:r>
              <a:rPr lang="en-US" altLang="en-US">
                <a:cs typeface="Times New Roman" panose="02020603050405020304" pitchFamily="18" charset="0"/>
              </a:rPr>
              <a:t> &amp;&amp; </a:t>
            </a:r>
            <a:r>
              <a:rPr lang="en-US" altLang="en-US">
                <a:solidFill>
                  <a:schemeClr val="accent1"/>
                </a:solidFill>
                <a:cs typeface="Times New Roman" panose="02020603050405020304" pitchFamily="18" charset="0"/>
              </a:rPr>
              <a:t>year % 100 != 0</a:t>
            </a:r>
            <a:r>
              <a:rPr lang="en-US" altLang="en-US">
                <a:cs typeface="Times New Roman" panose="02020603050405020304" pitchFamily="18" charset="0"/>
              </a:rPr>
              <a:t>) || (</a:t>
            </a:r>
            <a:r>
              <a:rPr lang="en-US" altLang="en-US">
                <a:solidFill>
                  <a:schemeClr val="tx2"/>
                </a:solidFill>
                <a:cs typeface="Times New Roman" panose="02020603050405020304" pitchFamily="18" charset="0"/>
              </a:rPr>
              <a:t>year % 400 == 0</a:t>
            </a:r>
            <a:r>
              <a:rPr lang="en-US" altLang="en-US">
                <a:cs typeface="Times New Roman" panose="02020603050405020304" pitchFamily="18" charset="0"/>
              </a:rPr>
              <a:t>)</a:t>
            </a:r>
            <a:endParaRPr lang="en-US" altLang="en-US"/>
          </a:p>
        </p:txBody>
      </p:sp>
      <p:sp>
        <p:nvSpPr>
          <p:cNvPr id="76806" name="Rectangle 8">
            <a:hlinkClick r:id="rId3"/>
            <a:extLst>
              <a:ext uri="{FF2B5EF4-FFF2-40B4-BE49-F238E27FC236}">
                <a16:creationId xmlns:a16="http://schemas.microsoft.com/office/drawing/2014/main" id="{49D56A97-8325-194B-AD28-F4E4F53F9DCF}"/>
              </a:ext>
            </a:extLst>
          </p:cNvPr>
          <p:cNvSpPr>
            <a:spLocks noChangeArrowheads="1"/>
          </p:cNvSpPr>
          <p:nvPr/>
        </p:nvSpPr>
        <p:spPr bwMode="auto">
          <a:xfrm>
            <a:off x="5943600" y="5426075"/>
            <a:ext cx="144145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LeapYear</a:t>
            </a:r>
            <a:endParaRPr lang="en-US" altLang="en-US" sz="2000" dirty="0"/>
          </a:p>
        </p:txBody>
      </p:sp>
      <p:sp>
        <p:nvSpPr>
          <p:cNvPr id="76807" name="AutoShape 10">
            <a:hlinkClick r:id="rId4" action="ppaction://program" highlightClick="1"/>
            <a:extLst>
              <a:ext uri="{FF2B5EF4-FFF2-40B4-BE49-F238E27FC236}">
                <a16:creationId xmlns:a16="http://schemas.microsoft.com/office/drawing/2014/main" id="{85344D1B-2335-7347-8A4F-5235DB62ED00}"/>
              </a:ext>
            </a:extLst>
          </p:cNvPr>
          <p:cNvSpPr>
            <a:spLocks noChangeArrowheads="1"/>
          </p:cNvSpPr>
          <p:nvPr/>
        </p:nvSpPr>
        <p:spPr bwMode="auto">
          <a:xfrm>
            <a:off x="7529513" y="5426075"/>
            <a:ext cx="76835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70" name="Object 6">
            <a:extLst>
              <a:ext uri="{FF2B5EF4-FFF2-40B4-BE49-F238E27FC236}">
                <a16:creationId xmlns:a16="http://schemas.microsoft.com/office/drawing/2014/main" id="{4FB4A90C-01C6-C24E-884E-2FF7216BF261}"/>
              </a:ext>
            </a:extLst>
          </p:cNvPr>
          <p:cNvGraphicFramePr>
            <a:graphicFrameLocks noChangeAspect="1"/>
          </p:cNvGraphicFramePr>
          <p:nvPr>
            <p:extLst>
              <p:ext uri="{D42A27DB-BD31-4B8C-83A1-F6EECF244321}">
                <p14:modId xmlns:p14="http://schemas.microsoft.com/office/powerpoint/2010/main" val="1262273983"/>
              </p:ext>
            </p:extLst>
          </p:nvPr>
        </p:nvGraphicFramePr>
        <p:xfrm>
          <a:off x="193675" y="1431925"/>
          <a:ext cx="8794750" cy="3255963"/>
        </p:xfrm>
        <a:graphic>
          <a:graphicData uri="http://schemas.openxmlformats.org/presentationml/2006/ole">
            <mc:AlternateContent xmlns:mc="http://schemas.openxmlformats.org/markup-compatibility/2006">
              <mc:Choice xmlns:v="urn:schemas-microsoft-com:vml" Requires="v">
                <p:oleObj spid="_x0000_s11279" name="Picture" r:id="rId4" imgW="4229100" imgH="1562100" progId="Word.Picture.8">
                  <p:embed/>
                </p:oleObj>
              </mc:Choice>
              <mc:Fallback>
                <p:oleObj name="Picture" r:id="rId4" imgW="4229100" imgH="1562100" progId="Word.Picture.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675" y="1431925"/>
                        <a:ext cx="8794750" cy="325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6" name="Slide Number Placeholder 4">
            <a:extLst>
              <a:ext uri="{FF2B5EF4-FFF2-40B4-BE49-F238E27FC236}">
                <a16:creationId xmlns:a16="http://schemas.microsoft.com/office/drawing/2014/main" id="{3AA9B17C-ECD3-C747-B949-454C413ACE2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F13CA0C-7CA9-3B47-817A-59CA25384A99}" type="slidenum">
              <a:rPr lang="en-US" altLang="en-US" sz="1400" smtClean="0"/>
              <a:pPr>
                <a:spcBef>
                  <a:spcPct val="0"/>
                </a:spcBef>
                <a:buClrTx/>
                <a:buSzTx/>
                <a:buFontTx/>
                <a:buNone/>
              </a:pPr>
              <a:t>2</a:t>
            </a:fld>
            <a:endParaRPr lang="en-US" altLang="en-US" sz="1400"/>
          </a:p>
        </p:txBody>
      </p:sp>
      <p:sp>
        <p:nvSpPr>
          <p:cNvPr id="11267" name="Rectangle 2">
            <a:extLst>
              <a:ext uri="{FF2B5EF4-FFF2-40B4-BE49-F238E27FC236}">
                <a16:creationId xmlns:a16="http://schemas.microsoft.com/office/drawing/2014/main" id="{81C01961-36BA-334F-875F-E7E8370335B0}"/>
              </a:ext>
            </a:extLst>
          </p:cNvPr>
          <p:cNvSpPr>
            <a:spLocks noGrp="1" noChangeArrowheads="1"/>
          </p:cNvSpPr>
          <p:nvPr>
            <p:ph type="title"/>
          </p:nvPr>
        </p:nvSpPr>
        <p:spPr>
          <a:xfrm>
            <a:off x="533400" y="0"/>
            <a:ext cx="7772400" cy="1371600"/>
          </a:xfrm>
        </p:spPr>
        <p:txBody>
          <a:bodyPr/>
          <a:lstStyle/>
          <a:p>
            <a:r>
              <a:rPr lang="en-US" altLang="en-US"/>
              <a:t>Relational Operators</a:t>
            </a:r>
          </a:p>
        </p:txBody>
      </p:sp>
      <p:sp>
        <p:nvSpPr>
          <p:cNvPr id="11268" name="Rectangle 5">
            <a:extLst>
              <a:ext uri="{FF2B5EF4-FFF2-40B4-BE49-F238E27FC236}">
                <a16:creationId xmlns:a16="http://schemas.microsoft.com/office/drawing/2014/main" id="{5C413586-036F-E045-937A-EA4462C0BD84}"/>
              </a:ext>
            </a:extLst>
          </p:cNvPr>
          <p:cNvSpPr>
            <a:spLocks noChangeArrowheads="1"/>
          </p:cNvSpPr>
          <p:nvPr/>
        </p:nvSpPr>
        <p:spPr bwMode="auto">
          <a:xfrm>
            <a:off x="0" y="2647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69" name="Rectangle 7">
            <a:extLst>
              <a:ext uri="{FF2B5EF4-FFF2-40B4-BE49-F238E27FC236}">
                <a16:creationId xmlns:a16="http://schemas.microsoft.com/office/drawing/2014/main" id="{D484286C-870B-7A4E-AA36-AD88A356ECD2}"/>
              </a:ext>
            </a:extLst>
          </p:cNvPr>
          <p:cNvSpPr>
            <a:spLocks noChangeArrowheads="1"/>
          </p:cNvSpPr>
          <p:nvPr/>
        </p:nvSpPr>
        <p:spPr bwMode="auto">
          <a:xfrm>
            <a:off x="0" y="26479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Number Placeholder 4">
            <a:extLst>
              <a:ext uri="{FF2B5EF4-FFF2-40B4-BE49-F238E27FC236}">
                <a16:creationId xmlns:a16="http://schemas.microsoft.com/office/drawing/2014/main" id="{D6E9A7B6-390B-C54A-A1C1-1EB2E57AF3F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76C8BCA1-E228-F144-833F-EA855E0F0757}" type="slidenum">
              <a:rPr lang="en-US" altLang="en-US" sz="1400" smtClean="0"/>
              <a:pPr>
                <a:spcBef>
                  <a:spcPct val="0"/>
                </a:spcBef>
                <a:buClrTx/>
                <a:buSzTx/>
                <a:buFontTx/>
                <a:buNone/>
              </a:pPr>
              <a:t>20</a:t>
            </a:fld>
            <a:endParaRPr lang="en-US" altLang="en-US" sz="1400"/>
          </a:p>
        </p:txBody>
      </p:sp>
      <p:sp>
        <p:nvSpPr>
          <p:cNvPr id="84995" name="Rectangle 2">
            <a:extLst>
              <a:ext uri="{FF2B5EF4-FFF2-40B4-BE49-F238E27FC236}">
                <a16:creationId xmlns:a16="http://schemas.microsoft.com/office/drawing/2014/main" id="{1706BB73-064B-F247-9FEF-9496ABB44A32}"/>
              </a:ext>
            </a:extLst>
          </p:cNvPr>
          <p:cNvSpPr>
            <a:spLocks noGrp="1" noChangeArrowheads="1"/>
          </p:cNvSpPr>
          <p:nvPr>
            <p:ph type="title"/>
          </p:nvPr>
        </p:nvSpPr>
        <p:spPr>
          <a:xfrm>
            <a:off x="685800" y="0"/>
            <a:ext cx="7772400" cy="762000"/>
          </a:xfrm>
        </p:spPr>
        <p:txBody>
          <a:bodyPr/>
          <a:lstStyle/>
          <a:p>
            <a:r>
              <a:rPr lang="en-US" altLang="en-US" sz="4200">
                <a:latin typeface="Courier New" panose="02070309020205020404" pitchFamily="49" charset="0"/>
              </a:rPr>
              <a:t>switch</a:t>
            </a:r>
            <a:r>
              <a:rPr lang="en-US" altLang="en-US"/>
              <a:t> Statement Rules</a:t>
            </a:r>
          </a:p>
        </p:txBody>
      </p:sp>
      <p:sp>
        <p:nvSpPr>
          <p:cNvPr id="84996" name="Rectangle 5">
            <a:extLst>
              <a:ext uri="{FF2B5EF4-FFF2-40B4-BE49-F238E27FC236}">
                <a16:creationId xmlns:a16="http://schemas.microsoft.com/office/drawing/2014/main" id="{25051388-F8D3-F84B-926B-0800C2E405B0}"/>
              </a:ext>
            </a:extLst>
          </p:cNvPr>
          <p:cNvSpPr>
            <a:spLocks noChangeArrowheads="1"/>
          </p:cNvSpPr>
          <p:nvPr/>
        </p:nvSpPr>
        <p:spPr bwMode="auto">
          <a:xfrm>
            <a:off x="4343400" y="1371600"/>
            <a:ext cx="36576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1900">
                <a:cs typeface="Times New Roman" panose="02020603050405020304" pitchFamily="18" charset="0"/>
              </a:rPr>
              <a:t>switch (switch-expression) {</a:t>
            </a:r>
          </a:p>
          <a:p>
            <a:pPr>
              <a:buFont typeface="Monotype Sorts" pitchFamily="2" charset="2"/>
              <a:buNone/>
            </a:pPr>
            <a:r>
              <a:rPr lang="en-US" altLang="en-US" sz="1900">
                <a:cs typeface="Times New Roman" panose="02020603050405020304" pitchFamily="18" charset="0"/>
              </a:rPr>
              <a:t>  case value1:  statement(s)1;</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case value2: statement(s)2;</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a:t>
            </a:r>
          </a:p>
          <a:p>
            <a:pPr>
              <a:buFont typeface="Monotype Sorts" pitchFamily="2" charset="2"/>
              <a:buNone/>
            </a:pPr>
            <a:r>
              <a:rPr lang="en-US" altLang="en-US" sz="1900">
                <a:cs typeface="Times New Roman" panose="02020603050405020304" pitchFamily="18" charset="0"/>
              </a:rPr>
              <a:t>  case valueN: statement(s)N;</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default: statement(s)-for-default;</a:t>
            </a:r>
          </a:p>
          <a:p>
            <a:pPr>
              <a:buFont typeface="Monotype Sorts" pitchFamily="2" charset="2"/>
              <a:buNone/>
            </a:pPr>
            <a:r>
              <a:rPr lang="en-US" altLang="en-US" sz="1900">
                <a:cs typeface="Times New Roman" panose="02020603050405020304" pitchFamily="18" charset="0"/>
              </a:rPr>
              <a:t>}</a:t>
            </a:r>
          </a:p>
        </p:txBody>
      </p:sp>
      <p:grpSp>
        <p:nvGrpSpPr>
          <p:cNvPr id="52239" name="Group 15">
            <a:extLst>
              <a:ext uri="{FF2B5EF4-FFF2-40B4-BE49-F238E27FC236}">
                <a16:creationId xmlns:a16="http://schemas.microsoft.com/office/drawing/2014/main" id="{58B80D92-2B9C-4346-9E54-011A0EC9DA36}"/>
              </a:ext>
            </a:extLst>
          </p:cNvPr>
          <p:cNvGrpSpPr>
            <a:grpSpLocks/>
          </p:cNvGrpSpPr>
          <p:nvPr/>
        </p:nvGrpSpPr>
        <p:grpSpPr bwMode="auto">
          <a:xfrm>
            <a:off x="762000" y="1066800"/>
            <a:ext cx="4724400" cy="1295400"/>
            <a:chOff x="96" y="384"/>
            <a:chExt cx="2976" cy="816"/>
          </a:xfrm>
        </p:grpSpPr>
        <p:sp>
          <p:nvSpPr>
            <p:cNvPr id="85003" name="Rectangle 6">
              <a:extLst>
                <a:ext uri="{FF2B5EF4-FFF2-40B4-BE49-F238E27FC236}">
                  <a16:creationId xmlns:a16="http://schemas.microsoft.com/office/drawing/2014/main" id="{7DBD8260-B140-B14B-B297-39CC8B4267BA}"/>
                </a:ext>
              </a:extLst>
            </p:cNvPr>
            <p:cNvSpPr>
              <a:spLocks noChangeArrowheads="1"/>
            </p:cNvSpPr>
            <p:nvPr/>
          </p:nvSpPr>
          <p:spPr bwMode="auto">
            <a:xfrm>
              <a:off x="96" y="384"/>
              <a:ext cx="1728" cy="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0"/>
                </a:spcBef>
                <a:buFont typeface="Monotype Sorts" pitchFamily="2" charset="2"/>
                <a:buNone/>
              </a:pPr>
              <a:r>
                <a:rPr lang="en-US" altLang="en-US" sz="1800">
                  <a:solidFill>
                    <a:schemeClr val="tx2"/>
                  </a:solidFill>
                  <a:cs typeface="Times New Roman" panose="02020603050405020304" pitchFamily="18" charset="0"/>
                </a:rPr>
                <a:t>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must yield a value of </a:t>
              </a:r>
              <a:r>
                <a:rPr lang="en-US" altLang="en-US" sz="1800" u="sng">
                  <a:solidFill>
                    <a:schemeClr val="tx2"/>
                  </a:solidFill>
                  <a:cs typeface="Times New Roman" panose="02020603050405020304" pitchFamily="18" charset="0"/>
                </a:rPr>
                <a:t>char</a:t>
              </a:r>
              <a:r>
                <a:rPr lang="en-US" altLang="en-US" sz="1800">
                  <a:solidFill>
                    <a:schemeClr val="tx2"/>
                  </a:solidFill>
                  <a:cs typeface="Times New Roman" panose="02020603050405020304" pitchFamily="18" charset="0"/>
                </a:rPr>
                <a:t>, </a:t>
              </a:r>
              <a:r>
                <a:rPr lang="en-US" altLang="en-US" sz="1800" u="sng">
                  <a:solidFill>
                    <a:schemeClr val="tx2"/>
                  </a:solidFill>
                  <a:cs typeface="Times New Roman" panose="02020603050405020304" pitchFamily="18" charset="0"/>
                </a:rPr>
                <a:t>byte</a:t>
              </a:r>
              <a:r>
                <a:rPr lang="en-US" altLang="en-US" sz="1800">
                  <a:solidFill>
                    <a:schemeClr val="tx2"/>
                  </a:solidFill>
                  <a:cs typeface="Times New Roman" panose="02020603050405020304" pitchFamily="18" charset="0"/>
                </a:rPr>
                <a:t>, </a:t>
              </a:r>
              <a:r>
                <a:rPr lang="en-US" altLang="en-US" sz="1800" u="sng">
                  <a:solidFill>
                    <a:schemeClr val="tx2"/>
                  </a:solidFill>
                  <a:cs typeface="Times New Roman" panose="02020603050405020304" pitchFamily="18" charset="0"/>
                </a:rPr>
                <a:t>short</a:t>
              </a:r>
              <a:r>
                <a:rPr lang="en-US" altLang="en-US" sz="1800">
                  <a:solidFill>
                    <a:schemeClr val="tx2"/>
                  </a:solidFill>
                  <a:cs typeface="Times New Roman" panose="02020603050405020304" pitchFamily="18" charset="0"/>
                </a:rPr>
                <a:t>, or </a:t>
              </a:r>
              <a:r>
                <a:rPr lang="en-US" altLang="en-US" sz="1800" u="sng">
                  <a:solidFill>
                    <a:schemeClr val="tx2"/>
                  </a:solidFill>
                  <a:cs typeface="Times New Roman" panose="02020603050405020304" pitchFamily="18" charset="0"/>
                </a:rPr>
                <a:t>int</a:t>
              </a:r>
              <a:r>
                <a:rPr lang="en-US" altLang="en-US" sz="1800">
                  <a:solidFill>
                    <a:schemeClr val="tx2"/>
                  </a:solidFill>
                  <a:cs typeface="Times New Roman" panose="02020603050405020304" pitchFamily="18" charset="0"/>
                </a:rPr>
                <a:t> type and must always be enclosed in parentheses.</a:t>
              </a:r>
            </a:p>
          </p:txBody>
        </p:sp>
        <p:sp>
          <p:nvSpPr>
            <p:cNvPr id="85004" name="Line 7">
              <a:extLst>
                <a:ext uri="{FF2B5EF4-FFF2-40B4-BE49-F238E27FC236}">
                  <a16:creationId xmlns:a16="http://schemas.microsoft.com/office/drawing/2014/main" id="{196DFF48-A995-7544-B4FF-6BBC2E5B65CF}"/>
                </a:ext>
              </a:extLst>
            </p:cNvPr>
            <p:cNvSpPr>
              <a:spLocks noChangeShapeType="1"/>
            </p:cNvSpPr>
            <p:nvPr/>
          </p:nvSpPr>
          <p:spPr bwMode="auto">
            <a:xfrm>
              <a:off x="1536" y="480"/>
              <a:ext cx="1536" cy="192"/>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2238" name="Group 14">
            <a:extLst>
              <a:ext uri="{FF2B5EF4-FFF2-40B4-BE49-F238E27FC236}">
                <a16:creationId xmlns:a16="http://schemas.microsoft.com/office/drawing/2014/main" id="{22D3B30C-B16A-5748-AF73-B6A97C93F53A}"/>
              </a:ext>
            </a:extLst>
          </p:cNvPr>
          <p:cNvGrpSpPr>
            <a:grpSpLocks/>
          </p:cNvGrpSpPr>
          <p:nvPr/>
        </p:nvGrpSpPr>
        <p:grpSpPr bwMode="auto">
          <a:xfrm>
            <a:off x="685800" y="1981200"/>
            <a:ext cx="4419600" cy="4191000"/>
            <a:chOff x="48" y="960"/>
            <a:chExt cx="2784" cy="2640"/>
          </a:xfrm>
        </p:grpSpPr>
        <p:sp>
          <p:nvSpPr>
            <p:cNvPr id="84999" name="Rectangle 8">
              <a:extLst>
                <a:ext uri="{FF2B5EF4-FFF2-40B4-BE49-F238E27FC236}">
                  <a16:creationId xmlns:a16="http://schemas.microsoft.com/office/drawing/2014/main" id="{20E00A51-CD83-C44B-B266-14432F205EB4}"/>
                </a:ext>
              </a:extLst>
            </p:cNvPr>
            <p:cNvSpPr>
              <a:spLocks noChangeArrowheads="1"/>
            </p:cNvSpPr>
            <p:nvPr/>
          </p:nvSpPr>
          <p:spPr bwMode="auto">
            <a:xfrm>
              <a:off x="48" y="1440"/>
              <a:ext cx="2160" cy="2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1800">
                  <a:solidFill>
                    <a:schemeClr val="tx2"/>
                  </a:solidFill>
                  <a:cs typeface="Times New Roman" panose="02020603050405020304" pitchFamily="18" charset="0"/>
                </a:rPr>
                <a:t>The </a:t>
              </a:r>
              <a:r>
                <a:rPr lang="en-US" altLang="en-US" sz="1800" u="sng">
                  <a:solidFill>
                    <a:schemeClr val="tx2"/>
                  </a:solidFill>
                  <a:cs typeface="Times New Roman" panose="02020603050405020304" pitchFamily="18" charset="0"/>
                </a:rPr>
                <a:t>value1</a:t>
              </a:r>
              <a:r>
                <a:rPr lang="en-US" altLang="en-US" sz="1800">
                  <a:solidFill>
                    <a:schemeClr val="tx2"/>
                  </a:solidFill>
                  <a:cs typeface="Times New Roman" panose="02020603050405020304" pitchFamily="18" charset="0"/>
                </a:rPr>
                <a:t>, ..., and </a:t>
              </a:r>
              <a:r>
                <a:rPr lang="en-US" altLang="en-US" sz="1800" u="sng">
                  <a:solidFill>
                    <a:schemeClr val="tx2"/>
                  </a:solidFill>
                  <a:cs typeface="Times New Roman" panose="02020603050405020304" pitchFamily="18" charset="0"/>
                </a:rPr>
                <a:t>valueN</a:t>
              </a:r>
              <a:r>
                <a:rPr lang="en-US" altLang="en-US" sz="1800">
                  <a:solidFill>
                    <a:schemeClr val="tx2"/>
                  </a:solidFill>
                  <a:cs typeface="Times New Roman" panose="02020603050405020304" pitchFamily="18" charset="0"/>
                </a:rPr>
                <a:t> must have the same data type as the value of 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The resulting statements in the </a:t>
              </a:r>
              <a:r>
                <a:rPr lang="en-US" altLang="en-US" sz="1800" u="sng">
                  <a:solidFill>
                    <a:schemeClr val="tx2"/>
                  </a:solidFill>
                  <a:cs typeface="Times New Roman" panose="02020603050405020304" pitchFamily="18" charset="0"/>
                </a:rPr>
                <a:t>case</a:t>
              </a:r>
              <a:r>
                <a:rPr lang="en-US" altLang="en-US" sz="1800">
                  <a:solidFill>
                    <a:schemeClr val="tx2"/>
                  </a:solidFill>
                  <a:cs typeface="Times New Roman" panose="02020603050405020304" pitchFamily="18" charset="0"/>
                </a:rPr>
                <a:t> statement are executed when the value in the </a:t>
              </a:r>
              <a:r>
                <a:rPr lang="en-US" altLang="en-US" sz="1800" u="sng">
                  <a:solidFill>
                    <a:schemeClr val="tx2"/>
                  </a:solidFill>
                  <a:cs typeface="Times New Roman" panose="02020603050405020304" pitchFamily="18" charset="0"/>
                </a:rPr>
                <a:t>case</a:t>
              </a:r>
              <a:r>
                <a:rPr lang="en-US" altLang="en-US" sz="1800">
                  <a:solidFill>
                    <a:schemeClr val="tx2"/>
                  </a:solidFill>
                  <a:cs typeface="Times New Roman" panose="02020603050405020304" pitchFamily="18" charset="0"/>
                </a:rPr>
                <a:t> statement matches the value of the </a:t>
              </a:r>
              <a:r>
                <a:rPr lang="en-US" altLang="en-US" sz="1800" u="sng">
                  <a:solidFill>
                    <a:schemeClr val="tx2"/>
                  </a:solidFill>
                  <a:cs typeface="Times New Roman" panose="02020603050405020304" pitchFamily="18" charset="0"/>
                </a:rPr>
                <a:t>switch-expression</a:t>
              </a:r>
              <a:r>
                <a:rPr lang="en-US" altLang="en-US" sz="1800">
                  <a:solidFill>
                    <a:schemeClr val="tx2"/>
                  </a:solidFill>
                  <a:cs typeface="Times New Roman" panose="02020603050405020304" pitchFamily="18" charset="0"/>
                </a:rPr>
                <a:t>. Note that </a:t>
              </a:r>
              <a:r>
                <a:rPr lang="en-US" altLang="en-US" sz="1800" u="sng">
                  <a:solidFill>
                    <a:schemeClr val="tx2"/>
                  </a:solidFill>
                  <a:cs typeface="Times New Roman" panose="02020603050405020304" pitchFamily="18" charset="0"/>
                </a:rPr>
                <a:t>value1</a:t>
              </a:r>
              <a:r>
                <a:rPr lang="en-US" altLang="en-US" sz="1800">
                  <a:solidFill>
                    <a:schemeClr val="tx2"/>
                  </a:solidFill>
                  <a:cs typeface="Times New Roman" panose="02020603050405020304" pitchFamily="18" charset="0"/>
                </a:rPr>
                <a:t>, ..., and </a:t>
              </a:r>
              <a:r>
                <a:rPr lang="en-US" altLang="en-US" sz="1800" u="sng">
                  <a:solidFill>
                    <a:schemeClr val="tx2"/>
                  </a:solidFill>
                  <a:cs typeface="Times New Roman" panose="02020603050405020304" pitchFamily="18" charset="0"/>
                </a:rPr>
                <a:t>valueN</a:t>
              </a:r>
              <a:r>
                <a:rPr lang="en-US" altLang="en-US" sz="1800">
                  <a:solidFill>
                    <a:schemeClr val="tx2"/>
                  </a:solidFill>
                  <a:cs typeface="Times New Roman" panose="02020603050405020304" pitchFamily="18" charset="0"/>
                </a:rPr>
                <a:t> are constant expressions, meaning that they cannot contain variables in the expression, such as 1 + </a:t>
              </a:r>
              <a:r>
                <a:rPr lang="en-US" altLang="en-US" sz="1800" u="sng">
                  <a:solidFill>
                    <a:schemeClr val="tx2"/>
                  </a:solidFill>
                  <a:cs typeface="Times New Roman" panose="02020603050405020304" pitchFamily="18" charset="0"/>
                </a:rPr>
                <a:t>x</a:t>
              </a:r>
              <a:r>
                <a:rPr lang="en-US" altLang="en-US" sz="1800">
                  <a:solidFill>
                    <a:schemeClr val="tx2"/>
                  </a:solidFill>
                  <a:cs typeface="Times New Roman" panose="02020603050405020304" pitchFamily="18" charset="0"/>
                </a:rPr>
                <a:t>. </a:t>
              </a:r>
            </a:p>
          </p:txBody>
        </p:sp>
        <p:sp>
          <p:nvSpPr>
            <p:cNvPr id="85000" name="Line 10">
              <a:extLst>
                <a:ext uri="{FF2B5EF4-FFF2-40B4-BE49-F238E27FC236}">
                  <a16:creationId xmlns:a16="http://schemas.microsoft.com/office/drawing/2014/main" id="{BD95FBE8-6AD5-9E4E-9ACF-E7EBF54B4632}"/>
                </a:ext>
              </a:extLst>
            </p:cNvPr>
            <p:cNvSpPr>
              <a:spLocks noChangeShapeType="1"/>
            </p:cNvSpPr>
            <p:nvPr/>
          </p:nvSpPr>
          <p:spPr bwMode="auto">
            <a:xfrm flipV="1">
              <a:off x="2016" y="960"/>
              <a:ext cx="816" cy="672"/>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5001" name="Line 11">
              <a:extLst>
                <a:ext uri="{FF2B5EF4-FFF2-40B4-BE49-F238E27FC236}">
                  <a16:creationId xmlns:a16="http://schemas.microsoft.com/office/drawing/2014/main" id="{A89868D0-EF9A-AD4E-B08D-A15852DB9ACB}"/>
                </a:ext>
              </a:extLst>
            </p:cNvPr>
            <p:cNvSpPr>
              <a:spLocks noChangeShapeType="1"/>
            </p:cNvSpPr>
            <p:nvPr/>
          </p:nvSpPr>
          <p:spPr bwMode="auto">
            <a:xfrm flipV="1">
              <a:off x="2016" y="1392"/>
              <a:ext cx="768" cy="24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5002" name="Line 12">
              <a:extLst>
                <a:ext uri="{FF2B5EF4-FFF2-40B4-BE49-F238E27FC236}">
                  <a16:creationId xmlns:a16="http://schemas.microsoft.com/office/drawing/2014/main" id="{35CF1D57-950E-9349-A47A-5EEE8002008E}"/>
                </a:ext>
              </a:extLst>
            </p:cNvPr>
            <p:cNvSpPr>
              <a:spLocks noChangeShapeType="1"/>
            </p:cNvSpPr>
            <p:nvPr/>
          </p:nvSpPr>
          <p:spPr bwMode="auto">
            <a:xfrm>
              <a:off x="2016" y="1632"/>
              <a:ext cx="768" cy="384"/>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2239"/>
                                        </p:tgtEl>
                                        <p:attrNameLst>
                                          <p:attrName>style.visibility</p:attrName>
                                        </p:attrNameLst>
                                      </p:cBhvr>
                                      <p:to>
                                        <p:strVal val="visible"/>
                                      </p:to>
                                    </p:set>
                                    <p:anim calcmode="lin" valueType="num">
                                      <p:cBhvr additive="base">
                                        <p:cTn id="7" dur="500" fill="hold"/>
                                        <p:tgtEl>
                                          <p:spTgt spid="52239"/>
                                        </p:tgtEl>
                                        <p:attrNameLst>
                                          <p:attrName>ppt_x</p:attrName>
                                        </p:attrNameLst>
                                      </p:cBhvr>
                                      <p:tavLst>
                                        <p:tav tm="0">
                                          <p:val>
                                            <p:strVal val="0-#ppt_w/2"/>
                                          </p:val>
                                        </p:tav>
                                        <p:tav tm="100000">
                                          <p:val>
                                            <p:strVal val="#ppt_x"/>
                                          </p:val>
                                        </p:tav>
                                      </p:tavLst>
                                    </p:anim>
                                    <p:anim calcmode="lin" valueType="num">
                                      <p:cBhvr additive="base">
                                        <p:cTn id="8" dur="500" fill="hold"/>
                                        <p:tgtEl>
                                          <p:spTgt spid="522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2238"/>
                                        </p:tgtEl>
                                        <p:attrNameLst>
                                          <p:attrName>style.visibility</p:attrName>
                                        </p:attrNameLst>
                                      </p:cBhvr>
                                      <p:to>
                                        <p:strVal val="visible"/>
                                      </p:to>
                                    </p:set>
                                    <p:anim calcmode="lin" valueType="num">
                                      <p:cBhvr additive="base">
                                        <p:cTn id="13" dur="500" fill="hold"/>
                                        <p:tgtEl>
                                          <p:spTgt spid="52238"/>
                                        </p:tgtEl>
                                        <p:attrNameLst>
                                          <p:attrName>ppt_x</p:attrName>
                                        </p:attrNameLst>
                                      </p:cBhvr>
                                      <p:tavLst>
                                        <p:tav tm="0">
                                          <p:val>
                                            <p:strVal val="0-#ppt_w/2"/>
                                          </p:val>
                                        </p:tav>
                                        <p:tav tm="100000">
                                          <p:val>
                                            <p:strVal val="#ppt_x"/>
                                          </p:val>
                                        </p:tav>
                                      </p:tavLst>
                                    </p:anim>
                                    <p:anim calcmode="lin" valueType="num">
                                      <p:cBhvr additive="base">
                                        <p:cTn id="14" dur="500" fill="hold"/>
                                        <p:tgtEl>
                                          <p:spTgt spid="522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Slide Number Placeholder 4">
            <a:extLst>
              <a:ext uri="{FF2B5EF4-FFF2-40B4-BE49-F238E27FC236}">
                <a16:creationId xmlns:a16="http://schemas.microsoft.com/office/drawing/2014/main" id="{91A571A8-4CD8-F344-8E77-B5E745B1C02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8EB2768-AF72-CF4E-BC9D-95E997E825E9}" type="slidenum">
              <a:rPr lang="en-US" altLang="en-US" sz="1400" smtClean="0"/>
              <a:pPr>
                <a:spcBef>
                  <a:spcPct val="0"/>
                </a:spcBef>
                <a:buClrTx/>
                <a:buSzTx/>
                <a:buFontTx/>
                <a:buNone/>
              </a:pPr>
              <a:t>21</a:t>
            </a:fld>
            <a:endParaRPr lang="en-US" altLang="en-US" sz="1400"/>
          </a:p>
        </p:txBody>
      </p:sp>
      <p:sp>
        <p:nvSpPr>
          <p:cNvPr id="87043" name="Rectangle 2">
            <a:extLst>
              <a:ext uri="{FF2B5EF4-FFF2-40B4-BE49-F238E27FC236}">
                <a16:creationId xmlns:a16="http://schemas.microsoft.com/office/drawing/2014/main" id="{A257D7BA-57D1-9B46-8D96-3DF033E3166E}"/>
              </a:ext>
            </a:extLst>
          </p:cNvPr>
          <p:cNvSpPr>
            <a:spLocks noGrp="1" noChangeArrowheads="1"/>
          </p:cNvSpPr>
          <p:nvPr>
            <p:ph type="title"/>
          </p:nvPr>
        </p:nvSpPr>
        <p:spPr>
          <a:xfrm>
            <a:off x="685800" y="0"/>
            <a:ext cx="7772400" cy="762000"/>
          </a:xfrm>
        </p:spPr>
        <p:txBody>
          <a:bodyPr/>
          <a:lstStyle/>
          <a:p>
            <a:r>
              <a:rPr lang="en-US" altLang="en-US" sz="4200">
                <a:latin typeface="Courier New" panose="02070309020205020404" pitchFamily="49" charset="0"/>
              </a:rPr>
              <a:t>switch</a:t>
            </a:r>
            <a:r>
              <a:rPr lang="en-US" altLang="en-US"/>
              <a:t> Statement Rules</a:t>
            </a:r>
          </a:p>
        </p:txBody>
      </p:sp>
      <p:sp>
        <p:nvSpPr>
          <p:cNvPr id="114691" name="Rectangle 3">
            <a:extLst>
              <a:ext uri="{FF2B5EF4-FFF2-40B4-BE49-F238E27FC236}">
                <a16:creationId xmlns:a16="http://schemas.microsoft.com/office/drawing/2014/main" id="{87D9BDE5-7746-AA4E-91D4-0291CA7D10A9}"/>
              </a:ext>
            </a:extLst>
          </p:cNvPr>
          <p:cNvSpPr>
            <a:spLocks noGrp="1" noChangeArrowheads="1"/>
          </p:cNvSpPr>
          <p:nvPr>
            <p:ph type="body" idx="1"/>
          </p:nvPr>
        </p:nvSpPr>
        <p:spPr>
          <a:xfrm>
            <a:off x="228600" y="1219200"/>
            <a:ext cx="3048000" cy="2057400"/>
          </a:xfrm>
        </p:spPr>
        <p:txBody>
          <a:bodyPr/>
          <a:lstStyle/>
          <a:p>
            <a:pPr marL="55563" indent="-55563" defTabSz="287338">
              <a:spcBef>
                <a:spcPct val="0"/>
              </a:spcBef>
              <a:buFont typeface="Monotype Sorts" pitchFamily="2" charset="2"/>
              <a:buNone/>
            </a:pPr>
            <a:r>
              <a:rPr lang="en-US" altLang="en-US" sz="2800">
                <a:solidFill>
                  <a:schemeClr val="tx2"/>
                </a:solidFill>
                <a:latin typeface="Courier" pitchFamily="2" charset="0"/>
                <a:cs typeface="Times New Roman" panose="02020603050405020304" pitchFamily="18" charset="0"/>
              </a:rPr>
              <a:t>	</a:t>
            </a:r>
            <a:r>
              <a:rPr lang="en-US" altLang="en-US" sz="1600">
                <a:solidFill>
                  <a:schemeClr val="tx2"/>
                </a:solidFill>
                <a:cs typeface="Times New Roman" panose="02020603050405020304" pitchFamily="18" charset="0"/>
              </a:rPr>
              <a:t>The keyword </a:t>
            </a:r>
            <a:r>
              <a:rPr lang="en-US" altLang="en-US" sz="1600" u="sng">
                <a:solidFill>
                  <a:schemeClr val="tx2"/>
                </a:solidFill>
                <a:cs typeface="Times New Roman" panose="02020603050405020304" pitchFamily="18" charset="0"/>
              </a:rPr>
              <a:t>break</a:t>
            </a:r>
            <a:r>
              <a:rPr lang="en-US" altLang="en-US" sz="1600">
                <a:solidFill>
                  <a:schemeClr val="tx2"/>
                </a:solidFill>
                <a:cs typeface="Times New Roman" panose="02020603050405020304" pitchFamily="18" charset="0"/>
              </a:rPr>
              <a:t> is optional, but it should be used at the end of each case in order to terminate the remainder of the </a:t>
            </a:r>
            <a:r>
              <a:rPr lang="en-US" altLang="en-US" sz="1600" u="sng">
                <a:solidFill>
                  <a:schemeClr val="tx2"/>
                </a:solidFill>
                <a:cs typeface="Times New Roman" panose="02020603050405020304" pitchFamily="18" charset="0"/>
              </a:rPr>
              <a:t>switch</a:t>
            </a:r>
            <a:r>
              <a:rPr lang="en-US" altLang="en-US" sz="1600">
                <a:solidFill>
                  <a:schemeClr val="tx2"/>
                </a:solidFill>
                <a:cs typeface="Times New Roman" panose="02020603050405020304" pitchFamily="18" charset="0"/>
              </a:rPr>
              <a:t> statement. If the </a:t>
            </a:r>
            <a:r>
              <a:rPr lang="en-US" altLang="en-US" sz="1600" u="sng">
                <a:solidFill>
                  <a:schemeClr val="tx2"/>
                </a:solidFill>
                <a:cs typeface="Times New Roman" panose="02020603050405020304" pitchFamily="18" charset="0"/>
              </a:rPr>
              <a:t>break</a:t>
            </a:r>
            <a:r>
              <a:rPr lang="en-US" altLang="en-US" sz="1600">
                <a:solidFill>
                  <a:schemeClr val="tx2"/>
                </a:solidFill>
                <a:cs typeface="Times New Roman" panose="02020603050405020304" pitchFamily="18" charset="0"/>
              </a:rPr>
              <a:t> statement is not present, the next </a:t>
            </a:r>
            <a:r>
              <a:rPr lang="en-US" altLang="en-US" sz="1600" u="sng">
                <a:solidFill>
                  <a:schemeClr val="tx2"/>
                </a:solidFill>
                <a:cs typeface="Times New Roman" panose="02020603050405020304" pitchFamily="18" charset="0"/>
              </a:rPr>
              <a:t>case</a:t>
            </a:r>
            <a:r>
              <a:rPr lang="en-US" altLang="en-US" sz="1600">
                <a:solidFill>
                  <a:schemeClr val="tx2"/>
                </a:solidFill>
                <a:cs typeface="Times New Roman" panose="02020603050405020304" pitchFamily="18" charset="0"/>
              </a:rPr>
              <a:t> statement will be executed.</a:t>
            </a:r>
          </a:p>
        </p:txBody>
      </p:sp>
      <p:sp>
        <p:nvSpPr>
          <p:cNvPr id="87045" name="Rectangle 4">
            <a:extLst>
              <a:ext uri="{FF2B5EF4-FFF2-40B4-BE49-F238E27FC236}">
                <a16:creationId xmlns:a16="http://schemas.microsoft.com/office/drawing/2014/main" id="{5626B293-8A36-6C47-B9AD-65623A034EB7}"/>
              </a:ext>
            </a:extLst>
          </p:cNvPr>
          <p:cNvSpPr>
            <a:spLocks noChangeArrowheads="1"/>
          </p:cNvSpPr>
          <p:nvPr/>
        </p:nvSpPr>
        <p:spPr bwMode="auto">
          <a:xfrm>
            <a:off x="4343400" y="1371600"/>
            <a:ext cx="36576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1900">
                <a:cs typeface="Times New Roman" panose="02020603050405020304" pitchFamily="18" charset="0"/>
              </a:rPr>
              <a:t>switch (switch-expression) {</a:t>
            </a:r>
          </a:p>
          <a:p>
            <a:pPr>
              <a:buFont typeface="Monotype Sorts" pitchFamily="2" charset="2"/>
              <a:buNone/>
            </a:pPr>
            <a:r>
              <a:rPr lang="en-US" altLang="en-US" sz="1900">
                <a:cs typeface="Times New Roman" panose="02020603050405020304" pitchFamily="18" charset="0"/>
              </a:rPr>
              <a:t>  case value1:  statement(s)1;</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case value2: statement(s)2;</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a:t>
            </a:r>
          </a:p>
          <a:p>
            <a:pPr>
              <a:buFont typeface="Monotype Sorts" pitchFamily="2" charset="2"/>
              <a:buNone/>
            </a:pPr>
            <a:r>
              <a:rPr lang="en-US" altLang="en-US" sz="1900">
                <a:cs typeface="Times New Roman" panose="02020603050405020304" pitchFamily="18" charset="0"/>
              </a:rPr>
              <a:t>  case valueN: statement(s)N;</a:t>
            </a:r>
          </a:p>
          <a:p>
            <a:pPr>
              <a:buFont typeface="Monotype Sorts" pitchFamily="2" charset="2"/>
              <a:buNone/>
            </a:pPr>
            <a:r>
              <a:rPr lang="en-US" altLang="en-US" sz="1900">
                <a:cs typeface="Times New Roman" panose="02020603050405020304" pitchFamily="18" charset="0"/>
              </a:rPr>
              <a:t>           break;</a:t>
            </a:r>
          </a:p>
          <a:p>
            <a:pPr>
              <a:buFont typeface="Monotype Sorts" pitchFamily="2" charset="2"/>
              <a:buNone/>
            </a:pPr>
            <a:r>
              <a:rPr lang="en-US" altLang="en-US" sz="1900">
                <a:cs typeface="Times New Roman" panose="02020603050405020304" pitchFamily="18" charset="0"/>
              </a:rPr>
              <a:t>  default: statement(s)-for-default;</a:t>
            </a:r>
          </a:p>
          <a:p>
            <a:pPr>
              <a:buFont typeface="Monotype Sorts" pitchFamily="2" charset="2"/>
              <a:buNone/>
            </a:pPr>
            <a:r>
              <a:rPr lang="en-US" altLang="en-US" sz="1900">
                <a:cs typeface="Times New Roman" panose="02020603050405020304" pitchFamily="18" charset="0"/>
              </a:rPr>
              <a:t>}</a:t>
            </a:r>
          </a:p>
        </p:txBody>
      </p:sp>
      <p:sp>
        <p:nvSpPr>
          <p:cNvPr id="114695" name="Line 7">
            <a:extLst>
              <a:ext uri="{FF2B5EF4-FFF2-40B4-BE49-F238E27FC236}">
                <a16:creationId xmlns:a16="http://schemas.microsoft.com/office/drawing/2014/main" id="{C7D31F67-2C97-AA4B-A442-3C3AFD1553CC}"/>
              </a:ext>
            </a:extLst>
          </p:cNvPr>
          <p:cNvSpPr>
            <a:spLocks noChangeShapeType="1"/>
          </p:cNvSpPr>
          <p:nvPr/>
        </p:nvSpPr>
        <p:spPr bwMode="auto">
          <a:xfrm>
            <a:off x="3200400" y="1981200"/>
            <a:ext cx="1828800" cy="304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701" name="Line 13">
            <a:extLst>
              <a:ext uri="{FF2B5EF4-FFF2-40B4-BE49-F238E27FC236}">
                <a16:creationId xmlns:a16="http://schemas.microsoft.com/office/drawing/2014/main" id="{03FB10E0-7722-F54D-97FF-0FB9A147949F}"/>
              </a:ext>
            </a:extLst>
          </p:cNvPr>
          <p:cNvSpPr>
            <a:spLocks noChangeShapeType="1"/>
          </p:cNvSpPr>
          <p:nvPr/>
        </p:nvSpPr>
        <p:spPr bwMode="auto">
          <a:xfrm>
            <a:off x="3200400" y="1981200"/>
            <a:ext cx="1828800" cy="990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4702" name="Line 14">
            <a:extLst>
              <a:ext uri="{FF2B5EF4-FFF2-40B4-BE49-F238E27FC236}">
                <a16:creationId xmlns:a16="http://schemas.microsoft.com/office/drawing/2014/main" id="{B5EAC2F7-B6CF-204D-AF73-83B39580992E}"/>
              </a:ext>
            </a:extLst>
          </p:cNvPr>
          <p:cNvSpPr>
            <a:spLocks noChangeShapeType="1"/>
          </p:cNvSpPr>
          <p:nvPr/>
        </p:nvSpPr>
        <p:spPr bwMode="auto">
          <a:xfrm>
            <a:off x="3200400" y="1981200"/>
            <a:ext cx="1828800" cy="19812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14706" name="Group 18">
            <a:extLst>
              <a:ext uri="{FF2B5EF4-FFF2-40B4-BE49-F238E27FC236}">
                <a16:creationId xmlns:a16="http://schemas.microsoft.com/office/drawing/2014/main" id="{D8D5A5F0-5143-EC4B-9C57-979ABBAFF775}"/>
              </a:ext>
            </a:extLst>
          </p:cNvPr>
          <p:cNvGrpSpPr>
            <a:grpSpLocks/>
          </p:cNvGrpSpPr>
          <p:nvPr/>
        </p:nvGrpSpPr>
        <p:grpSpPr bwMode="auto">
          <a:xfrm>
            <a:off x="228600" y="3733800"/>
            <a:ext cx="4267200" cy="1524000"/>
            <a:chOff x="144" y="2352"/>
            <a:chExt cx="2688" cy="960"/>
          </a:xfrm>
        </p:grpSpPr>
        <p:sp>
          <p:nvSpPr>
            <p:cNvPr id="87051" name="Rectangle 15">
              <a:extLst>
                <a:ext uri="{FF2B5EF4-FFF2-40B4-BE49-F238E27FC236}">
                  <a16:creationId xmlns:a16="http://schemas.microsoft.com/office/drawing/2014/main" id="{5854598A-3BE7-5E44-A67F-8BD5ED73CB7C}"/>
                </a:ext>
              </a:extLst>
            </p:cNvPr>
            <p:cNvSpPr>
              <a:spLocks noChangeArrowheads="1"/>
            </p:cNvSpPr>
            <p:nvPr/>
          </p:nvSpPr>
          <p:spPr bwMode="auto">
            <a:xfrm>
              <a:off x="144" y="2352"/>
              <a:ext cx="1920" cy="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2800">
                  <a:solidFill>
                    <a:schemeClr val="tx2"/>
                  </a:solidFill>
                  <a:latin typeface="Courier" pitchFamily="2" charset="0"/>
                  <a:cs typeface="Times New Roman" panose="02020603050405020304" pitchFamily="18" charset="0"/>
                </a:rPr>
                <a:t>	</a:t>
              </a:r>
              <a:r>
                <a:rPr lang="en-US" altLang="en-US" sz="1600">
                  <a:solidFill>
                    <a:schemeClr val="tx2"/>
                  </a:solidFill>
                  <a:cs typeface="Times New Roman" panose="02020603050405020304" pitchFamily="18" charset="0"/>
                </a:rPr>
                <a:t>The </a:t>
              </a:r>
              <a:r>
                <a:rPr lang="en-US" altLang="en-US" sz="1600" u="sng">
                  <a:solidFill>
                    <a:schemeClr val="tx2"/>
                  </a:solidFill>
                  <a:cs typeface="Times New Roman" panose="02020603050405020304" pitchFamily="18" charset="0"/>
                </a:rPr>
                <a:t>default</a:t>
              </a:r>
              <a:r>
                <a:rPr lang="en-US" altLang="en-US" sz="1600">
                  <a:solidFill>
                    <a:schemeClr val="tx2"/>
                  </a:solidFill>
                  <a:cs typeface="Times New Roman" panose="02020603050405020304" pitchFamily="18" charset="0"/>
                </a:rPr>
                <a:t> case, which is optional, can be used to perform actions when none of the specified cases matches the </a:t>
              </a:r>
              <a:r>
                <a:rPr lang="en-US" altLang="en-US" sz="1600" u="sng">
                  <a:solidFill>
                    <a:schemeClr val="tx2"/>
                  </a:solidFill>
                  <a:cs typeface="Times New Roman" panose="02020603050405020304" pitchFamily="18" charset="0"/>
                </a:rPr>
                <a:t>switch-expression</a:t>
              </a:r>
              <a:r>
                <a:rPr lang="en-US" altLang="en-US" sz="1600">
                  <a:solidFill>
                    <a:schemeClr val="tx2"/>
                  </a:solidFill>
                  <a:cs typeface="Times New Roman" panose="02020603050405020304" pitchFamily="18" charset="0"/>
                </a:rPr>
                <a:t>.</a:t>
              </a:r>
            </a:p>
          </p:txBody>
        </p:sp>
        <p:sp>
          <p:nvSpPr>
            <p:cNvPr id="87052" name="Line 16">
              <a:extLst>
                <a:ext uri="{FF2B5EF4-FFF2-40B4-BE49-F238E27FC236}">
                  <a16:creationId xmlns:a16="http://schemas.microsoft.com/office/drawing/2014/main" id="{570DBED9-026D-8B4B-A6AC-F41418DD2302}"/>
                </a:ext>
              </a:extLst>
            </p:cNvPr>
            <p:cNvSpPr>
              <a:spLocks noChangeShapeType="1"/>
            </p:cNvSpPr>
            <p:nvPr/>
          </p:nvSpPr>
          <p:spPr bwMode="auto">
            <a:xfrm>
              <a:off x="2016" y="2736"/>
              <a:ext cx="816" cy="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4705" name="Rectangle 17">
            <a:extLst>
              <a:ext uri="{FF2B5EF4-FFF2-40B4-BE49-F238E27FC236}">
                <a16:creationId xmlns:a16="http://schemas.microsoft.com/office/drawing/2014/main" id="{0FBEA2AE-3671-0948-96F7-8901A001F313}"/>
              </a:ext>
            </a:extLst>
          </p:cNvPr>
          <p:cNvSpPr>
            <a:spLocks noChangeArrowheads="1"/>
          </p:cNvSpPr>
          <p:nvPr/>
        </p:nvSpPr>
        <p:spPr bwMode="auto">
          <a:xfrm>
            <a:off x="3581400" y="5003800"/>
            <a:ext cx="5330825"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55563" indent="-55563" defTabSz="287338">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defTabSz="287338">
              <a:spcBef>
                <a:spcPct val="20000"/>
              </a:spcBef>
              <a:buClr>
                <a:schemeClr val="tx1"/>
              </a:buClr>
              <a:buChar char="–"/>
              <a:defRPr sz="2800">
                <a:solidFill>
                  <a:schemeClr val="tx1"/>
                </a:solidFill>
                <a:latin typeface="Times New Roman" panose="02020603050405020304" pitchFamily="18" charset="0"/>
              </a:defRPr>
            </a:lvl2pPr>
            <a:lvl3pPr marL="1143000" indent="-228600" defTabSz="287338">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defTabSz="287338">
              <a:spcBef>
                <a:spcPct val="20000"/>
              </a:spcBef>
              <a:buClr>
                <a:schemeClr val="tx1"/>
              </a:buClr>
              <a:buChar char="–"/>
              <a:defRPr sz="2000">
                <a:solidFill>
                  <a:schemeClr val="tx1"/>
                </a:solidFill>
                <a:latin typeface="Times New Roman" panose="02020603050405020304" pitchFamily="18" charset="0"/>
              </a:defRPr>
            </a:lvl4pPr>
            <a:lvl5pPr marL="2057400" indent="-228600" defTabSz="287338">
              <a:spcBef>
                <a:spcPct val="20000"/>
              </a:spcBef>
              <a:buClr>
                <a:schemeClr val="tx2"/>
              </a:buClr>
              <a:buChar char="•"/>
              <a:defRPr sz="2000">
                <a:solidFill>
                  <a:schemeClr val="tx1"/>
                </a:solidFill>
                <a:latin typeface="Times New Roman" panose="02020603050405020304" pitchFamily="18" charset="0"/>
              </a:defRPr>
            </a:lvl5pPr>
            <a:lvl6pPr marL="25146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defTabSz="287338"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Font typeface="Monotype Sorts" pitchFamily="2" charset="2"/>
              <a:buNone/>
            </a:pPr>
            <a:r>
              <a:rPr lang="en-US" altLang="en-US" sz="1800"/>
              <a:t>When the value in a </a:t>
            </a:r>
            <a:r>
              <a:rPr lang="en-US" altLang="en-US" sz="1800" b="1"/>
              <a:t>case</a:t>
            </a:r>
            <a:r>
              <a:rPr lang="en-US" altLang="en-US" sz="1800"/>
              <a:t> statement matches the value of the </a:t>
            </a:r>
            <a:r>
              <a:rPr lang="en-US" altLang="en-US" sz="1800" b="1"/>
              <a:t>switch-expression</a:t>
            </a:r>
            <a:r>
              <a:rPr lang="en-US" altLang="en-US" sz="1800"/>
              <a:t>,  the statements </a:t>
            </a:r>
            <a:r>
              <a:rPr lang="en-US" altLang="en-US" sz="1800" i="1"/>
              <a:t>starting from this case</a:t>
            </a:r>
            <a:r>
              <a:rPr lang="en-US" altLang="en-US" sz="1800"/>
              <a:t> are executed until either a </a:t>
            </a:r>
            <a:r>
              <a:rPr lang="en-US" altLang="en-US" sz="1800" b="1"/>
              <a:t>break</a:t>
            </a:r>
            <a:r>
              <a:rPr lang="en-US" altLang="en-US" sz="1800"/>
              <a:t> statement or the end of the </a:t>
            </a:r>
            <a:r>
              <a:rPr lang="en-US" altLang="en-US" sz="1800" b="1"/>
              <a:t>switch</a:t>
            </a:r>
            <a:r>
              <a:rPr lang="en-US" altLang="en-US" sz="1800"/>
              <a:t>  statement is reached.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 calcmode="lin" valueType="num">
                                      <p:cBhvr additive="base">
                                        <p:cTn id="7" dur="500" fill="hold"/>
                                        <p:tgtEl>
                                          <p:spTgt spid="1146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46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14695"/>
                                        </p:tgtEl>
                                        <p:attrNameLst>
                                          <p:attrName>style.visibility</p:attrName>
                                        </p:attrNameLst>
                                      </p:cBhvr>
                                      <p:to>
                                        <p:strVal val="visible"/>
                                      </p:to>
                                    </p:set>
                                    <p:anim calcmode="lin" valueType="num">
                                      <p:cBhvr additive="base">
                                        <p:cTn id="13" dur="500" fill="hold"/>
                                        <p:tgtEl>
                                          <p:spTgt spid="114695"/>
                                        </p:tgtEl>
                                        <p:attrNameLst>
                                          <p:attrName>ppt_x</p:attrName>
                                        </p:attrNameLst>
                                      </p:cBhvr>
                                      <p:tavLst>
                                        <p:tav tm="0">
                                          <p:val>
                                            <p:strVal val="0-#ppt_w/2"/>
                                          </p:val>
                                        </p:tav>
                                        <p:tav tm="100000">
                                          <p:val>
                                            <p:strVal val="#ppt_x"/>
                                          </p:val>
                                        </p:tav>
                                      </p:tavLst>
                                    </p:anim>
                                    <p:anim calcmode="lin" valueType="num">
                                      <p:cBhvr additive="base">
                                        <p:cTn id="14" dur="500" fill="hold"/>
                                        <p:tgtEl>
                                          <p:spTgt spid="11469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14701"/>
                                        </p:tgtEl>
                                        <p:attrNameLst>
                                          <p:attrName>style.visibility</p:attrName>
                                        </p:attrNameLst>
                                      </p:cBhvr>
                                      <p:to>
                                        <p:strVal val="visible"/>
                                      </p:to>
                                    </p:set>
                                    <p:anim calcmode="lin" valueType="num">
                                      <p:cBhvr additive="base">
                                        <p:cTn id="19" dur="500" fill="hold"/>
                                        <p:tgtEl>
                                          <p:spTgt spid="114701"/>
                                        </p:tgtEl>
                                        <p:attrNameLst>
                                          <p:attrName>ppt_x</p:attrName>
                                        </p:attrNameLst>
                                      </p:cBhvr>
                                      <p:tavLst>
                                        <p:tav tm="0">
                                          <p:val>
                                            <p:strVal val="0-#ppt_w/2"/>
                                          </p:val>
                                        </p:tav>
                                        <p:tav tm="100000">
                                          <p:val>
                                            <p:strVal val="#ppt_x"/>
                                          </p:val>
                                        </p:tav>
                                      </p:tavLst>
                                    </p:anim>
                                    <p:anim calcmode="lin" valueType="num">
                                      <p:cBhvr additive="base">
                                        <p:cTn id="20" dur="500" fill="hold"/>
                                        <p:tgtEl>
                                          <p:spTgt spid="114701"/>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14702"/>
                                        </p:tgtEl>
                                        <p:attrNameLst>
                                          <p:attrName>style.visibility</p:attrName>
                                        </p:attrNameLst>
                                      </p:cBhvr>
                                      <p:to>
                                        <p:strVal val="visible"/>
                                      </p:to>
                                    </p:set>
                                    <p:anim calcmode="lin" valueType="num">
                                      <p:cBhvr additive="base">
                                        <p:cTn id="25" dur="500" fill="hold"/>
                                        <p:tgtEl>
                                          <p:spTgt spid="114702"/>
                                        </p:tgtEl>
                                        <p:attrNameLst>
                                          <p:attrName>ppt_x</p:attrName>
                                        </p:attrNameLst>
                                      </p:cBhvr>
                                      <p:tavLst>
                                        <p:tav tm="0">
                                          <p:val>
                                            <p:strVal val="0-#ppt_w/2"/>
                                          </p:val>
                                        </p:tav>
                                        <p:tav tm="100000">
                                          <p:val>
                                            <p:strVal val="#ppt_x"/>
                                          </p:val>
                                        </p:tav>
                                      </p:tavLst>
                                    </p:anim>
                                    <p:anim calcmode="lin" valueType="num">
                                      <p:cBhvr additive="base">
                                        <p:cTn id="26" dur="500" fill="hold"/>
                                        <p:tgtEl>
                                          <p:spTgt spid="11470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14706"/>
                                        </p:tgtEl>
                                        <p:attrNameLst>
                                          <p:attrName>style.visibility</p:attrName>
                                        </p:attrNameLst>
                                      </p:cBhvr>
                                      <p:to>
                                        <p:strVal val="visible"/>
                                      </p:to>
                                    </p:set>
                                    <p:anim calcmode="lin" valueType="num">
                                      <p:cBhvr additive="base">
                                        <p:cTn id="31" dur="500" fill="hold"/>
                                        <p:tgtEl>
                                          <p:spTgt spid="114706"/>
                                        </p:tgtEl>
                                        <p:attrNameLst>
                                          <p:attrName>ppt_x</p:attrName>
                                        </p:attrNameLst>
                                      </p:cBhvr>
                                      <p:tavLst>
                                        <p:tav tm="0">
                                          <p:val>
                                            <p:strVal val="0-#ppt_w/2"/>
                                          </p:val>
                                        </p:tav>
                                        <p:tav tm="100000">
                                          <p:val>
                                            <p:strVal val="#ppt_x"/>
                                          </p:val>
                                        </p:tav>
                                      </p:tavLst>
                                    </p:anim>
                                    <p:anim calcmode="lin" valueType="num">
                                      <p:cBhvr additive="base">
                                        <p:cTn id="32" dur="500" fill="hold"/>
                                        <p:tgtEl>
                                          <p:spTgt spid="114706"/>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14705"/>
                                        </p:tgtEl>
                                        <p:attrNameLst>
                                          <p:attrName>style.visibility</p:attrName>
                                        </p:attrNameLst>
                                      </p:cBhvr>
                                      <p:to>
                                        <p:strVal val="visible"/>
                                      </p:to>
                                    </p:set>
                                    <p:anim calcmode="lin" valueType="num">
                                      <p:cBhvr additive="base">
                                        <p:cTn id="37" dur="500" fill="hold"/>
                                        <p:tgtEl>
                                          <p:spTgt spid="114705"/>
                                        </p:tgtEl>
                                        <p:attrNameLst>
                                          <p:attrName>ppt_x</p:attrName>
                                        </p:attrNameLst>
                                      </p:cBhvr>
                                      <p:tavLst>
                                        <p:tav tm="0">
                                          <p:val>
                                            <p:strVal val="0-#ppt_w/2"/>
                                          </p:val>
                                        </p:tav>
                                        <p:tav tm="100000">
                                          <p:val>
                                            <p:strVal val="#ppt_x"/>
                                          </p:val>
                                        </p:tav>
                                      </p:tavLst>
                                    </p:anim>
                                    <p:anim calcmode="lin" valueType="num">
                                      <p:cBhvr additive="base">
                                        <p:cTn id="38" dur="500" fill="hold"/>
                                        <p:tgtEl>
                                          <p:spTgt spid="1147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autoUpdateAnimBg="0"/>
      <p:bldP spid="11470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4">
            <a:extLst>
              <a:ext uri="{FF2B5EF4-FFF2-40B4-BE49-F238E27FC236}">
                <a16:creationId xmlns:a16="http://schemas.microsoft.com/office/drawing/2014/main" id="{E6DB5808-DB9D-F049-84BB-5B9C9236287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C1AE555-E431-374D-9DED-E8200EE86BF2}" type="slidenum">
              <a:rPr lang="en-US" altLang="en-US" sz="1400" smtClean="0"/>
              <a:pPr>
                <a:spcBef>
                  <a:spcPct val="0"/>
                </a:spcBef>
                <a:buClrTx/>
                <a:buSzTx/>
                <a:buFontTx/>
                <a:buNone/>
              </a:pPr>
              <a:t>22</a:t>
            </a:fld>
            <a:endParaRPr lang="en-US" altLang="en-US" sz="1400"/>
          </a:p>
        </p:txBody>
      </p:sp>
      <p:sp>
        <p:nvSpPr>
          <p:cNvPr id="89091" name="Rectangle 2">
            <a:extLst>
              <a:ext uri="{FF2B5EF4-FFF2-40B4-BE49-F238E27FC236}">
                <a16:creationId xmlns:a16="http://schemas.microsoft.com/office/drawing/2014/main" id="{9AA974DA-6A4B-6949-B718-528F2FECDCEF}"/>
              </a:ext>
            </a:extLst>
          </p:cNvPr>
          <p:cNvSpPr>
            <a:spLocks noGrp="1" noChangeArrowheads="1"/>
          </p:cNvSpPr>
          <p:nvPr>
            <p:ph type="title"/>
          </p:nvPr>
        </p:nvSpPr>
        <p:spPr>
          <a:xfrm>
            <a:off x="685800" y="317500"/>
            <a:ext cx="8001000" cy="500063"/>
          </a:xfrm>
        </p:spPr>
        <p:txBody>
          <a:bodyPr/>
          <a:lstStyle/>
          <a:p>
            <a:r>
              <a:rPr lang="en-US" altLang="en-US" sz="4000"/>
              <a:t>Trace switch statement</a:t>
            </a:r>
          </a:p>
        </p:txBody>
      </p:sp>
      <p:sp>
        <p:nvSpPr>
          <p:cNvPr id="89092" name="Rectangle 3">
            <a:extLst>
              <a:ext uri="{FF2B5EF4-FFF2-40B4-BE49-F238E27FC236}">
                <a16:creationId xmlns:a16="http://schemas.microsoft.com/office/drawing/2014/main" id="{AD7C9B4F-8FE8-574D-BE8E-FCD804449567}"/>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89093" name="Text Box 4">
            <a:extLst>
              <a:ext uri="{FF2B5EF4-FFF2-40B4-BE49-F238E27FC236}">
                <a16:creationId xmlns:a16="http://schemas.microsoft.com/office/drawing/2014/main" id="{B59A5593-21EC-234C-B7AC-18A453FE0BC3}"/>
              </a:ext>
            </a:extLst>
          </p:cNvPr>
          <p:cNvSpPr txBox="1">
            <a:spLocks noChangeArrowheads="1"/>
          </p:cNvSpPr>
          <p:nvPr/>
        </p:nvSpPr>
        <p:spPr bwMode="auto">
          <a:xfrm>
            <a:off x="385763" y="2238375"/>
            <a:ext cx="82962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sz="2400" b="1"/>
              <a:t>switch</a:t>
            </a:r>
            <a:r>
              <a:rPr lang="en-US" altLang="en-US" sz="2400"/>
              <a:t> (day) {</a:t>
            </a:r>
            <a:endParaRPr lang="en-US" altLang="en-US" sz="2400" u="sng"/>
          </a:p>
          <a:p>
            <a:pPr>
              <a:spcBef>
                <a:spcPct val="0"/>
              </a:spcBef>
              <a:buClrTx/>
              <a:buSzTx/>
              <a:buFontTx/>
              <a:buNone/>
            </a:pPr>
            <a:r>
              <a:rPr lang="en-US" altLang="en-US" sz="2400"/>
              <a:t>  </a:t>
            </a:r>
            <a:r>
              <a:rPr lang="en-US" altLang="en-US" sz="2400" b="1"/>
              <a:t>case</a:t>
            </a:r>
            <a:r>
              <a:rPr lang="en-US" altLang="en-US" sz="2400"/>
              <a:t> 1: </a:t>
            </a:r>
            <a:endParaRPr lang="en-US" altLang="en-US" sz="2400" u="sng"/>
          </a:p>
          <a:p>
            <a:pPr>
              <a:spcBef>
                <a:spcPct val="0"/>
              </a:spcBef>
              <a:buClrTx/>
              <a:buSzTx/>
              <a:buFontTx/>
              <a:buNone/>
            </a:pPr>
            <a:r>
              <a:rPr lang="en-US" altLang="en-US" sz="2400"/>
              <a:t>  </a:t>
            </a:r>
            <a:r>
              <a:rPr lang="en-US" altLang="en-US" sz="2400" b="1"/>
              <a:t>case</a:t>
            </a:r>
            <a:r>
              <a:rPr lang="en-US" altLang="en-US" sz="2400"/>
              <a:t> 2: </a:t>
            </a:r>
            <a:endParaRPr lang="en-US" altLang="en-US" sz="2400" u="sng"/>
          </a:p>
          <a:p>
            <a:pPr>
              <a:spcBef>
                <a:spcPct val="0"/>
              </a:spcBef>
              <a:buClrTx/>
              <a:buSzTx/>
              <a:buFontTx/>
              <a:buNone/>
            </a:pPr>
            <a:r>
              <a:rPr lang="en-US" altLang="en-US" sz="2400"/>
              <a:t>  </a:t>
            </a:r>
            <a:r>
              <a:rPr lang="en-US" altLang="en-US" sz="2400" b="1"/>
              <a:t>case</a:t>
            </a:r>
            <a:r>
              <a:rPr lang="en-US" altLang="en-US" sz="2400"/>
              <a:t> 3: </a:t>
            </a:r>
            <a:endParaRPr lang="en-US" altLang="en-US" sz="2400" u="sng"/>
          </a:p>
          <a:p>
            <a:pPr>
              <a:spcBef>
                <a:spcPct val="0"/>
              </a:spcBef>
              <a:buClrTx/>
              <a:buSzTx/>
              <a:buFontTx/>
              <a:buNone/>
            </a:pPr>
            <a:r>
              <a:rPr lang="en-US" altLang="en-US" sz="2400"/>
              <a:t>  </a:t>
            </a:r>
            <a:r>
              <a:rPr lang="en-US" altLang="en-US" sz="2400" b="1"/>
              <a:t>case</a:t>
            </a:r>
            <a:r>
              <a:rPr lang="en-US" altLang="en-US" sz="2400"/>
              <a:t> 4: </a:t>
            </a:r>
            <a:endParaRPr lang="en-US" altLang="en-US" sz="2400" u="sng"/>
          </a:p>
          <a:p>
            <a:pPr>
              <a:spcBef>
                <a:spcPct val="0"/>
              </a:spcBef>
              <a:buClrTx/>
              <a:buSzTx/>
              <a:buFontTx/>
              <a:buNone/>
            </a:pPr>
            <a:r>
              <a:rPr lang="en-US" altLang="en-US" sz="2400"/>
              <a:t>  </a:t>
            </a:r>
            <a:r>
              <a:rPr lang="en-US" altLang="en-US" sz="2400" b="1"/>
              <a:t>case</a:t>
            </a:r>
            <a:r>
              <a:rPr lang="en-US" altLang="en-US" sz="2400"/>
              <a:t> 5: System.out.println("Weekday"); </a:t>
            </a:r>
            <a:r>
              <a:rPr lang="en-US" altLang="en-US" sz="2400" b="1"/>
              <a:t>break</a:t>
            </a:r>
            <a:r>
              <a:rPr lang="en-US" altLang="en-US" sz="2400"/>
              <a:t>;</a:t>
            </a:r>
            <a:endParaRPr lang="en-US" altLang="en-US" sz="2400" u="sng"/>
          </a:p>
          <a:p>
            <a:pPr>
              <a:spcBef>
                <a:spcPct val="0"/>
              </a:spcBef>
              <a:buClrTx/>
              <a:buSzTx/>
              <a:buFontTx/>
              <a:buNone/>
            </a:pPr>
            <a:r>
              <a:rPr lang="en-US" altLang="en-US" sz="2400"/>
              <a:t>  </a:t>
            </a:r>
            <a:r>
              <a:rPr lang="en-US" altLang="en-US" sz="2400" b="1"/>
              <a:t>case</a:t>
            </a:r>
            <a:r>
              <a:rPr lang="en-US" altLang="en-US" sz="2400"/>
              <a:t> 0:  </a:t>
            </a:r>
            <a:endParaRPr lang="en-US" altLang="en-US" sz="2400" u="sng"/>
          </a:p>
          <a:p>
            <a:pPr>
              <a:spcBef>
                <a:spcPct val="0"/>
              </a:spcBef>
              <a:buClrTx/>
              <a:buSzTx/>
              <a:buFontTx/>
              <a:buNone/>
            </a:pPr>
            <a:r>
              <a:rPr lang="en-US" altLang="en-US" sz="2400"/>
              <a:t>  </a:t>
            </a:r>
            <a:r>
              <a:rPr lang="en-US" altLang="en-US" sz="2400" b="1"/>
              <a:t>case</a:t>
            </a:r>
            <a:r>
              <a:rPr lang="en-US" altLang="en-US" sz="2400"/>
              <a:t> 6: System.out.println("Weekend"); </a:t>
            </a:r>
            <a:endParaRPr lang="en-US" altLang="en-US" sz="2400" u="sng"/>
          </a:p>
          <a:p>
            <a:pPr>
              <a:spcBef>
                <a:spcPct val="0"/>
              </a:spcBef>
              <a:buClrTx/>
              <a:buSzTx/>
              <a:buFontTx/>
              <a:buNone/>
            </a:pPr>
            <a:r>
              <a:rPr lang="en-US" altLang="en-US" sz="2400"/>
              <a:t>}  </a:t>
            </a:r>
            <a:endParaRPr lang="en-US" altLang="en-US" sz="2400" u="sng"/>
          </a:p>
        </p:txBody>
      </p:sp>
      <p:sp>
        <p:nvSpPr>
          <p:cNvPr id="89094" name="Rectangle 6">
            <a:extLst>
              <a:ext uri="{FF2B5EF4-FFF2-40B4-BE49-F238E27FC236}">
                <a16:creationId xmlns:a16="http://schemas.microsoft.com/office/drawing/2014/main" id="{2A873EEB-C8D6-194C-A97A-9E97C120F0B6}"/>
              </a:ext>
            </a:extLst>
          </p:cNvPr>
          <p:cNvSpPr>
            <a:spLocks noChangeArrowheads="1"/>
          </p:cNvSpPr>
          <p:nvPr/>
        </p:nvSpPr>
        <p:spPr bwMode="auto">
          <a:xfrm>
            <a:off x="1492250" y="2306638"/>
            <a:ext cx="422275" cy="3460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89447" name="AutoShape 7">
            <a:extLst>
              <a:ext uri="{FF2B5EF4-FFF2-40B4-BE49-F238E27FC236}">
                <a16:creationId xmlns:a16="http://schemas.microsoft.com/office/drawing/2014/main" id="{A338568B-7C12-C34C-9E9E-3145208FF1F7}"/>
              </a:ext>
            </a:extLst>
          </p:cNvPr>
          <p:cNvSpPr>
            <a:spLocks noChangeArrowheads="1"/>
          </p:cNvSpPr>
          <p:nvPr/>
        </p:nvSpPr>
        <p:spPr bwMode="auto">
          <a:xfrm>
            <a:off x="654050" y="1123950"/>
            <a:ext cx="2573338" cy="536575"/>
          </a:xfrm>
          <a:prstGeom prst="wedgeRoundRectCallout">
            <a:avLst>
              <a:gd name="adj1" fmla="val -6745"/>
              <a:gd name="adj2" fmla="val 177255"/>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Suppose day is 2: </a:t>
            </a:r>
          </a:p>
        </p:txBody>
      </p:sp>
      <p:sp>
        <p:nvSpPr>
          <p:cNvPr id="89096" name="Rectangle 8">
            <a:extLst>
              <a:ext uri="{FF2B5EF4-FFF2-40B4-BE49-F238E27FC236}">
                <a16:creationId xmlns:a16="http://schemas.microsoft.com/office/drawing/2014/main" id="{8CEAB8B5-1ECA-2B47-99A8-0F880907EF73}"/>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itchFamily="66" charset="0"/>
              </a:rPr>
              <a:t>animation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189447"/>
                                        </p:tgtEl>
                                        <p:attrNameLst>
                                          <p:attrName>style.visibility</p:attrName>
                                        </p:attrNameLst>
                                      </p:cBhvr>
                                      <p:to>
                                        <p:strVal val="visible"/>
                                      </p:to>
                                    </p:set>
                                    <p:anim calcmode="lin" valueType="num">
                                      <p:cBhvr additive="base">
                                        <p:cTn id="7" dur="500" fill="hold"/>
                                        <p:tgtEl>
                                          <p:spTgt spid="189447"/>
                                        </p:tgtEl>
                                        <p:attrNameLst>
                                          <p:attrName>ppt_x</p:attrName>
                                        </p:attrNameLst>
                                      </p:cBhvr>
                                      <p:tavLst>
                                        <p:tav tm="0">
                                          <p:val>
                                            <p:strVal val="0-#ppt_w/2"/>
                                          </p:val>
                                        </p:tav>
                                        <p:tav tm="100000">
                                          <p:val>
                                            <p:strVal val="#ppt_x"/>
                                          </p:val>
                                        </p:tav>
                                      </p:tavLst>
                                    </p:anim>
                                    <p:anim calcmode="lin" valueType="num">
                                      <p:cBhvr additive="base">
                                        <p:cTn id="8" dur="500" fill="hold"/>
                                        <p:tgtEl>
                                          <p:spTgt spid="189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Number Placeholder 4">
            <a:extLst>
              <a:ext uri="{FF2B5EF4-FFF2-40B4-BE49-F238E27FC236}">
                <a16:creationId xmlns:a16="http://schemas.microsoft.com/office/drawing/2014/main" id="{AB222E13-F4A3-BC42-B925-ED61436F180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9D8E007-8B59-8546-B6E3-D85DDCCA2496}" type="slidenum">
              <a:rPr lang="en-US" altLang="en-US" sz="1400" smtClean="0"/>
              <a:pPr>
                <a:spcBef>
                  <a:spcPct val="0"/>
                </a:spcBef>
                <a:buClrTx/>
                <a:buSzTx/>
                <a:buFontTx/>
                <a:buNone/>
              </a:pPr>
              <a:t>23</a:t>
            </a:fld>
            <a:endParaRPr lang="en-US" altLang="en-US" sz="1400"/>
          </a:p>
        </p:txBody>
      </p:sp>
      <p:sp>
        <p:nvSpPr>
          <p:cNvPr id="105475" name="Rectangle 2">
            <a:extLst>
              <a:ext uri="{FF2B5EF4-FFF2-40B4-BE49-F238E27FC236}">
                <a16:creationId xmlns:a16="http://schemas.microsoft.com/office/drawing/2014/main" id="{C8CF589F-3DB2-6A45-8CEC-44006C843B2F}"/>
              </a:ext>
            </a:extLst>
          </p:cNvPr>
          <p:cNvSpPr>
            <a:spLocks noGrp="1" noChangeArrowheads="1"/>
          </p:cNvSpPr>
          <p:nvPr>
            <p:ph type="title"/>
          </p:nvPr>
        </p:nvSpPr>
        <p:spPr>
          <a:xfrm>
            <a:off x="685800" y="228600"/>
            <a:ext cx="7772400" cy="609600"/>
          </a:xfrm>
        </p:spPr>
        <p:txBody>
          <a:bodyPr/>
          <a:lstStyle/>
          <a:p>
            <a:r>
              <a:rPr lang="en-US" altLang="en-US"/>
              <a:t>Conditional Operators</a:t>
            </a:r>
            <a:endParaRPr lang="en-US" altLang="en-US" b="1">
              <a:latin typeface="Book Antiqua" panose="02040602050305030304" pitchFamily="18" charset="0"/>
            </a:endParaRPr>
          </a:p>
        </p:txBody>
      </p:sp>
      <p:sp>
        <p:nvSpPr>
          <p:cNvPr id="105476" name="Rectangle 3">
            <a:extLst>
              <a:ext uri="{FF2B5EF4-FFF2-40B4-BE49-F238E27FC236}">
                <a16:creationId xmlns:a16="http://schemas.microsoft.com/office/drawing/2014/main" id="{6D4F614B-7362-7846-86BA-F7ED4BC12792}"/>
              </a:ext>
            </a:extLst>
          </p:cNvPr>
          <p:cNvSpPr>
            <a:spLocks noGrp="1" noChangeArrowheads="1"/>
          </p:cNvSpPr>
          <p:nvPr>
            <p:ph type="body" idx="1"/>
          </p:nvPr>
        </p:nvSpPr>
        <p:spPr>
          <a:xfrm>
            <a:off x="304800" y="990600"/>
            <a:ext cx="8534400" cy="5334000"/>
          </a:xfrm>
        </p:spPr>
        <p:txBody>
          <a:bodyPr/>
          <a:lstStyle/>
          <a:p>
            <a:pPr>
              <a:lnSpc>
                <a:spcPct val="90000"/>
              </a:lnSpc>
              <a:buFont typeface="Monotype Sorts" pitchFamily="2" charset="2"/>
              <a:buNone/>
            </a:pPr>
            <a:r>
              <a:rPr lang="en-US" altLang="en-US" sz="3000" dirty="0"/>
              <a:t>if (x &gt; 0) </a:t>
            </a:r>
          </a:p>
          <a:p>
            <a:pPr>
              <a:lnSpc>
                <a:spcPct val="90000"/>
              </a:lnSpc>
              <a:buFont typeface="Monotype Sorts" pitchFamily="2" charset="2"/>
              <a:buNone/>
            </a:pPr>
            <a:r>
              <a:rPr lang="en-US" altLang="en-US" sz="3000" dirty="0"/>
              <a:t>  y = 1</a:t>
            </a:r>
          </a:p>
          <a:p>
            <a:pPr>
              <a:lnSpc>
                <a:spcPct val="90000"/>
              </a:lnSpc>
              <a:spcBef>
                <a:spcPct val="0"/>
              </a:spcBef>
              <a:buFont typeface="Monotype Sorts" pitchFamily="2" charset="2"/>
              <a:buNone/>
            </a:pPr>
            <a:r>
              <a:rPr lang="en-US" altLang="en-US" sz="3000" dirty="0"/>
              <a:t>else </a:t>
            </a:r>
          </a:p>
          <a:p>
            <a:pPr>
              <a:lnSpc>
                <a:spcPct val="90000"/>
              </a:lnSpc>
              <a:spcBef>
                <a:spcPct val="0"/>
              </a:spcBef>
              <a:buFont typeface="Monotype Sorts" pitchFamily="2" charset="2"/>
              <a:buNone/>
            </a:pPr>
            <a:r>
              <a:rPr lang="en-US" altLang="en-US" sz="3000" dirty="0"/>
              <a:t>  y = -1;</a:t>
            </a:r>
          </a:p>
          <a:p>
            <a:pPr>
              <a:lnSpc>
                <a:spcPct val="90000"/>
              </a:lnSpc>
              <a:spcBef>
                <a:spcPct val="0"/>
              </a:spcBef>
              <a:buFont typeface="Monotype Sorts" pitchFamily="2" charset="2"/>
              <a:buNone/>
            </a:pPr>
            <a:endParaRPr lang="en-US" altLang="en-US" sz="3000" dirty="0"/>
          </a:p>
          <a:p>
            <a:pPr>
              <a:lnSpc>
                <a:spcPct val="90000"/>
              </a:lnSpc>
              <a:spcBef>
                <a:spcPct val="0"/>
              </a:spcBef>
              <a:buFont typeface="Monotype Sorts" pitchFamily="2" charset="2"/>
              <a:buNone/>
            </a:pPr>
            <a:r>
              <a:rPr lang="en-US" altLang="en-US" sz="3000" dirty="0"/>
              <a:t>is equivalent to</a:t>
            </a:r>
          </a:p>
          <a:p>
            <a:pPr>
              <a:lnSpc>
                <a:spcPct val="90000"/>
              </a:lnSpc>
              <a:spcBef>
                <a:spcPct val="0"/>
              </a:spcBef>
              <a:buFont typeface="Monotype Sorts" pitchFamily="2" charset="2"/>
              <a:buNone/>
            </a:pPr>
            <a:endParaRPr lang="en-US" altLang="en-US" sz="3000" dirty="0"/>
          </a:p>
          <a:p>
            <a:pPr>
              <a:lnSpc>
                <a:spcPct val="90000"/>
              </a:lnSpc>
              <a:spcBef>
                <a:spcPct val="0"/>
              </a:spcBef>
              <a:buFont typeface="Monotype Sorts" pitchFamily="2" charset="2"/>
              <a:buNone/>
            </a:pPr>
            <a:r>
              <a:rPr lang="en-US" altLang="en-US" sz="3000" dirty="0"/>
              <a:t>y = (x &gt; 0) ? 1 : -1;</a:t>
            </a:r>
          </a:p>
          <a:p>
            <a:pPr>
              <a:lnSpc>
                <a:spcPct val="90000"/>
              </a:lnSpc>
              <a:spcBef>
                <a:spcPct val="0"/>
              </a:spcBef>
              <a:buFont typeface="Monotype Sorts" pitchFamily="2" charset="2"/>
              <a:buNone/>
            </a:pPr>
            <a:r>
              <a:rPr lang="en-US" altLang="en-US" sz="3000" dirty="0"/>
              <a:t>(</a:t>
            </a:r>
            <a:r>
              <a:rPr lang="en-US" altLang="en-US" sz="3000" dirty="0" err="1"/>
              <a:t>boolean</a:t>
            </a:r>
            <a:r>
              <a:rPr lang="en-US" altLang="en-US" sz="3000" dirty="0"/>
              <a:t>-expression) ? expression1 : expression2</a:t>
            </a:r>
          </a:p>
          <a:p>
            <a:pPr>
              <a:lnSpc>
                <a:spcPct val="90000"/>
              </a:lnSpc>
              <a:spcBef>
                <a:spcPct val="0"/>
              </a:spcBef>
              <a:buFont typeface="Monotype Sorts" pitchFamily="2" charset="2"/>
              <a:buNone/>
            </a:pPr>
            <a:endParaRPr lang="en-US" altLang="en-US" sz="3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Number Placeholder 4">
            <a:extLst>
              <a:ext uri="{FF2B5EF4-FFF2-40B4-BE49-F238E27FC236}">
                <a16:creationId xmlns:a16="http://schemas.microsoft.com/office/drawing/2014/main" id="{44CB96E7-FBB3-3741-8D75-693B457CA2D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26C812B-BF58-A349-AFEE-A961704D7CC0}" type="slidenum">
              <a:rPr lang="en-US" altLang="en-US" sz="1400" smtClean="0"/>
              <a:pPr>
                <a:spcBef>
                  <a:spcPct val="0"/>
                </a:spcBef>
                <a:buClrTx/>
                <a:buSzTx/>
                <a:buFontTx/>
                <a:buNone/>
              </a:pPr>
              <a:t>24</a:t>
            </a:fld>
            <a:endParaRPr lang="en-US" altLang="en-US" sz="1400"/>
          </a:p>
        </p:txBody>
      </p:sp>
      <p:sp>
        <p:nvSpPr>
          <p:cNvPr id="107523" name="Rectangle 2">
            <a:extLst>
              <a:ext uri="{FF2B5EF4-FFF2-40B4-BE49-F238E27FC236}">
                <a16:creationId xmlns:a16="http://schemas.microsoft.com/office/drawing/2014/main" id="{4FD1C335-85F0-984A-B600-5ACC94201CD2}"/>
              </a:ext>
            </a:extLst>
          </p:cNvPr>
          <p:cNvSpPr>
            <a:spLocks noGrp="1" noChangeArrowheads="1"/>
          </p:cNvSpPr>
          <p:nvPr>
            <p:ph type="title"/>
          </p:nvPr>
        </p:nvSpPr>
        <p:spPr>
          <a:xfrm>
            <a:off x="685800" y="0"/>
            <a:ext cx="7772400" cy="1428750"/>
          </a:xfrm>
        </p:spPr>
        <p:txBody>
          <a:bodyPr/>
          <a:lstStyle/>
          <a:p>
            <a:r>
              <a:rPr lang="en-US" altLang="en-US"/>
              <a:t>Conditional Operator</a:t>
            </a:r>
            <a:endParaRPr lang="en-US" altLang="en-US" b="1">
              <a:latin typeface="Book Antiqua" panose="02040602050305030304" pitchFamily="18" charset="0"/>
            </a:endParaRPr>
          </a:p>
        </p:txBody>
      </p:sp>
      <p:sp>
        <p:nvSpPr>
          <p:cNvPr id="107524" name="Rectangle 3">
            <a:extLst>
              <a:ext uri="{FF2B5EF4-FFF2-40B4-BE49-F238E27FC236}">
                <a16:creationId xmlns:a16="http://schemas.microsoft.com/office/drawing/2014/main" id="{A4817CDC-3DB3-8B48-98E3-FC410A04DB65}"/>
              </a:ext>
            </a:extLst>
          </p:cNvPr>
          <p:cNvSpPr>
            <a:spLocks noGrp="1" noChangeArrowheads="1"/>
          </p:cNvSpPr>
          <p:nvPr>
            <p:ph type="body" idx="1"/>
          </p:nvPr>
        </p:nvSpPr>
        <p:spPr>
          <a:xfrm>
            <a:off x="228600" y="1524000"/>
            <a:ext cx="8915400" cy="4495800"/>
          </a:xfrm>
        </p:spPr>
        <p:txBody>
          <a:bodyPr/>
          <a:lstStyle/>
          <a:p>
            <a:pPr>
              <a:buFont typeface="Monotype Sorts" pitchFamily="2" charset="2"/>
              <a:buNone/>
            </a:pPr>
            <a:r>
              <a:rPr lang="en-US" altLang="en-US" sz="2800" b="1">
                <a:latin typeface="Courier New" panose="02070309020205020404" pitchFamily="49" charset="0"/>
              </a:rPr>
              <a:t>if (num % 2 == 0)</a:t>
            </a:r>
          </a:p>
          <a:p>
            <a:pPr>
              <a:buFont typeface="Monotype Sorts" pitchFamily="2" charset="2"/>
              <a:buNone/>
            </a:pPr>
            <a:r>
              <a:rPr lang="en-US" altLang="en-US" sz="2800" b="1">
                <a:latin typeface="Courier New" panose="02070309020205020404" pitchFamily="49" charset="0"/>
              </a:rPr>
              <a:t>  System.out.println(num + “is even”);</a:t>
            </a:r>
          </a:p>
          <a:p>
            <a:pPr>
              <a:spcBef>
                <a:spcPct val="0"/>
              </a:spcBef>
              <a:buFont typeface="Monotype Sorts" pitchFamily="2" charset="2"/>
              <a:buNone/>
            </a:pPr>
            <a:r>
              <a:rPr lang="en-US" altLang="en-US" sz="2800" b="1">
                <a:latin typeface="Courier New" panose="02070309020205020404" pitchFamily="49" charset="0"/>
              </a:rPr>
              <a:t>else </a:t>
            </a:r>
          </a:p>
          <a:p>
            <a:pPr>
              <a:spcBef>
                <a:spcPct val="0"/>
              </a:spcBef>
              <a:buFont typeface="Monotype Sorts" pitchFamily="2" charset="2"/>
              <a:buNone/>
            </a:pPr>
            <a:r>
              <a:rPr lang="en-US" altLang="en-US" sz="2800" b="1">
                <a:latin typeface="Courier New" panose="02070309020205020404" pitchFamily="49" charset="0"/>
              </a:rPr>
              <a:t>  System.out.println(num + “is odd”);</a:t>
            </a:r>
          </a:p>
          <a:p>
            <a:pPr>
              <a:spcBef>
                <a:spcPct val="0"/>
              </a:spcBef>
              <a:buFont typeface="Monotype Sorts" pitchFamily="2" charset="2"/>
              <a:buNone/>
            </a:pPr>
            <a:endParaRPr lang="en-US" altLang="en-US" sz="2800" b="1">
              <a:latin typeface="Courier New" panose="02070309020205020404" pitchFamily="49" charset="0"/>
            </a:endParaRPr>
          </a:p>
          <a:p>
            <a:pPr>
              <a:spcBef>
                <a:spcPct val="0"/>
              </a:spcBef>
              <a:buFont typeface="Monotype Sorts" pitchFamily="2" charset="2"/>
              <a:buNone/>
            </a:pPr>
            <a:endParaRPr lang="en-US" altLang="en-US" sz="2800" b="1">
              <a:latin typeface="Courier New" panose="02070309020205020404" pitchFamily="49" charset="0"/>
            </a:endParaRPr>
          </a:p>
          <a:p>
            <a:pPr>
              <a:spcBef>
                <a:spcPct val="0"/>
              </a:spcBef>
              <a:buFont typeface="Monotype Sorts" pitchFamily="2" charset="2"/>
              <a:buNone/>
            </a:pPr>
            <a:r>
              <a:rPr lang="en-US" altLang="en-US" sz="2800" b="1">
                <a:latin typeface="Courier New" panose="02070309020205020404" pitchFamily="49" charset="0"/>
              </a:rPr>
              <a:t>System.out.println(</a:t>
            </a:r>
          </a:p>
          <a:p>
            <a:pPr>
              <a:spcBef>
                <a:spcPct val="0"/>
              </a:spcBef>
              <a:buFont typeface="Monotype Sorts" pitchFamily="2" charset="2"/>
              <a:buNone/>
            </a:pPr>
            <a:r>
              <a:rPr lang="en-US" altLang="en-US" sz="2800" b="1">
                <a:latin typeface="Courier New" panose="02070309020205020404" pitchFamily="49" charset="0"/>
              </a:rPr>
              <a:t>  (num % 2 == 0)? num + “is even” :</a:t>
            </a:r>
          </a:p>
          <a:p>
            <a:pPr>
              <a:spcBef>
                <a:spcPct val="0"/>
              </a:spcBef>
              <a:buFont typeface="Monotype Sorts" pitchFamily="2" charset="2"/>
              <a:buNone/>
            </a:pPr>
            <a:r>
              <a:rPr lang="en-US" altLang="en-US" sz="2800" b="1">
                <a:latin typeface="Courier New" panose="02070309020205020404" pitchFamily="49" charset="0"/>
              </a:rPr>
              <a:t>  num + “is odd”);</a:t>
            </a:r>
          </a:p>
          <a:p>
            <a:pPr>
              <a:spcBef>
                <a:spcPct val="0"/>
              </a:spcBef>
              <a:buFont typeface="Monotype Sorts" pitchFamily="2" charset="2"/>
              <a:buNone/>
            </a:pPr>
            <a:endParaRPr lang="en-US" altLang="en-US" sz="2800">
              <a:latin typeface="Courier New" panose="02070309020205020404" pitchFamily="49"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Number Placeholder 4">
            <a:extLst>
              <a:ext uri="{FF2B5EF4-FFF2-40B4-BE49-F238E27FC236}">
                <a16:creationId xmlns:a16="http://schemas.microsoft.com/office/drawing/2014/main" id="{E75E92B4-A805-C94C-BCEC-F811055FDCC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058403D-EF2A-7145-8363-CE3AEEA462A8}" type="slidenum">
              <a:rPr lang="en-US" altLang="en-US" sz="1400" smtClean="0"/>
              <a:pPr>
                <a:spcBef>
                  <a:spcPct val="0"/>
                </a:spcBef>
                <a:buClrTx/>
                <a:buSzTx/>
                <a:buFontTx/>
                <a:buNone/>
              </a:pPr>
              <a:t>25</a:t>
            </a:fld>
            <a:endParaRPr lang="en-US" altLang="en-US" sz="1400"/>
          </a:p>
        </p:txBody>
      </p:sp>
      <p:sp>
        <p:nvSpPr>
          <p:cNvPr id="111619" name="Rectangle 2">
            <a:extLst>
              <a:ext uri="{FF2B5EF4-FFF2-40B4-BE49-F238E27FC236}">
                <a16:creationId xmlns:a16="http://schemas.microsoft.com/office/drawing/2014/main" id="{E4BD380A-3290-2F4B-B0C2-06084A325E54}"/>
              </a:ext>
            </a:extLst>
          </p:cNvPr>
          <p:cNvSpPr>
            <a:spLocks noGrp="1" noChangeArrowheads="1"/>
          </p:cNvSpPr>
          <p:nvPr>
            <p:ph type="title"/>
          </p:nvPr>
        </p:nvSpPr>
        <p:spPr>
          <a:xfrm>
            <a:off x="685800" y="0"/>
            <a:ext cx="7772400" cy="1143000"/>
          </a:xfrm>
        </p:spPr>
        <p:txBody>
          <a:bodyPr/>
          <a:lstStyle/>
          <a:p>
            <a:r>
              <a:rPr lang="en-US" altLang="en-US"/>
              <a:t>Operator Precedence</a:t>
            </a:r>
          </a:p>
        </p:txBody>
      </p:sp>
      <p:sp>
        <p:nvSpPr>
          <p:cNvPr id="128004" name="Rectangle 3">
            <a:extLst>
              <a:ext uri="{FF2B5EF4-FFF2-40B4-BE49-F238E27FC236}">
                <a16:creationId xmlns:a16="http://schemas.microsoft.com/office/drawing/2014/main" id="{08FF0A76-4BE6-694F-ACE7-BC17D0765FF0}"/>
              </a:ext>
            </a:extLst>
          </p:cNvPr>
          <p:cNvSpPr>
            <a:spLocks noGrp="1" noChangeArrowheads="1"/>
          </p:cNvSpPr>
          <p:nvPr>
            <p:ph type="body" idx="1"/>
          </p:nvPr>
        </p:nvSpPr>
        <p:spPr>
          <a:xfrm>
            <a:off x="457200" y="1066800"/>
            <a:ext cx="8458200" cy="5257800"/>
          </a:xfrm>
        </p:spPr>
        <p:txBody>
          <a:bodyPr/>
          <a:lstStyle/>
          <a:p>
            <a:pPr algn="just">
              <a:defRPr/>
            </a:pPr>
            <a:r>
              <a:rPr lang="en-US" sz="2000" b="1" dirty="0" err="1">
                <a:solidFill>
                  <a:schemeClr val="accent4"/>
                </a:solidFill>
                <a:latin typeface="Courier New" pitchFamily="49" charset="0"/>
              </a:rPr>
              <a:t>var</a:t>
            </a:r>
            <a:r>
              <a:rPr lang="en-US" sz="2000" b="1" dirty="0">
                <a:solidFill>
                  <a:schemeClr val="accent4"/>
                </a:solidFill>
                <a:latin typeface="Courier New" pitchFamily="49" charset="0"/>
              </a:rPr>
              <a:t>++, </a:t>
            </a:r>
            <a:r>
              <a:rPr lang="en-US" sz="2000" b="1" dirty="0" err="1">
                <a:solidFill>
                  <a:schemeClr val="accent4"/>
                </a:solidFill>
                <a:latin typeface="Courier New" pitchFamily="49" charset="0"/>
              </a:rPr>
              <a:t>var</a:t>
            </a:r>
            <a:r>
              <a:rPr lang="en-US" sz="2000" b="1" dirty="0">
                <a:solidFill>
                  <a:schemeClr val="accent4"/>
                </a:solidFill>
                <a:latin typeface="Courier New" pitchFamily="49" charset="0"/>
              </a:rPr>
              <a:t>--</a:t>
            </a:r>
          </a:p>
          <a:p>
            <a:pPr algn="just">
              <a:defRPr/>
            </a:pPr>
            <a:r>
              <a:rPr lang="en-US" sz="2000" b="1" dirty="0">
                <a:solidFill>
                  <a:schemeClr val="accent4"/>
                </a:solidFill>
                <a:latin typeface="Courier New" pitchFamily="49" charset="0"/>
              </a:rPr>
              <a:t>+, - (Unary plus and minus), ++</a:t>
            </a:r>
            <a:r>
              <a:rPr lang="en-US" sz="2000" b="1" dirty="0" err="1">
                <a:solidFill>
                  <a:schemeClr val="accent4"/>
                </a:solidFill>
                <a:latin typeface="Courier New" pitchFamily="49" charset="0"/>
              </a:rPr>
              <a:t>var</a:t>
            </a:r>
            <a:r>
              <a:rPr lang="en-US" sz="2000" b="1" dirty="0">
                <a:solidFill>
                  <a:schemeClr val="accent4"/>
                </a:solidFill>
              </a:rPr>
              <a:t>,</a:t>
            </a:r>
            <a:r>
              <a:rPr lang="en-US" sz="2000" b="1" dirty="0">
                <a:solidFill>
                  <a:schemeClr val="accent4"/>
                </a:solidFill>
                <a:latin typeface="Courier New" pitchFamily="49" charset="0"/>
              </a:rPr>
              <a:t>--</a:t>
            </a:r>
            <a:r>
              <a:rPr lang="en-US" sz="2000" b="1" dirty="0" err="1">
                <a:solidFill>
                  <a:schemeClr val="accent4"/>
                </a:solidFill>
                <a:latin typeface="Courier New" pitchFamily="49" charset="0"/>
              </a:rPr>
              <a:t>var</a:t>
            </a:r>
            <a:endParaRPr lang="en-US" sz="2000" b="1" dirty="0">
              <a:solidFill>
                <a:schemeClr val="accent4"/>
              </a:solidFill>
              <a:latin typeface="Courier New" pitchFamily="49" charset="0"/>
            </a:endParaRPr>
          </a:p>
          <a:p>
            <a:pPr algn="just">
              <a:defRPr/>
            </a:pPr>
            <a:r>
              <a:rPr lang="en-US" sz="2000" b="1" dirty="0">
                <a:solidFill>
                  <a:schemeClr val="accent4"/>
                </a:solidFill>
                <a:latin typeface="Courier New" pitchFamily="49" charset="0"/>
              </a:rPr>
              <a:t>(type) Casting</a:t>
            </a:r>
          </a:p>
          <a:p>
            <a:pPr algn="just">
              <a:defRPr/>
            </a:pPr>
            <a:r>
              <a:rPr lang="en-US" sz="2000" b="1" dirty="0">
                <a:solidFill>
                  <a:schemeClr val="accent4"/>
                </a:solidFill>
                <a:latin typeface="Courier New" pitchFamily="49" charset="0"/>
              </a:rPr>
              <a:t>! (Not)</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 (Multiplication, division, and remainder)</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 (Binary addition and subtraction)</a:t>
            </a:r>
          </a:p>
          <a:p>
            <a:pPr algn="just">
              <a:defRPr/>
            </a:pPr>
            <a:r>
              <a:rPr lang="en-US" sz="2000" b="1" dirty="0">
                <a:solidFill>
                  <a:schemeClr val="accent4"/>
                </a:solidFill>
                <a:latin typeface="Courier New" pitchFamily="49" charset="0"/>
              </a:rPr>
              <a:t>&lt;</a:t>
            </a:r>
            <a:r>
              <a:rPr lang="en-US" sz="2000" b="1" dirty="0">
                <a:solidFill>
                  <a:schemeClr val="accent4"/>
                </a:solidFill>
              </a:rPr>
              <a:t>,</a:t>
            </a:r>
            <a:r>
              <a:rPr lang="en-US" sz="2000" b="1" dirty="0">
                <a:solidFill>
                  <a:schemeClr val="accent4"/>
                </a:solidFill>
                <a:latin typeface="Courier New" pitchFamily="49" charset="0"/>
              </a:rPr>
              <a:t> &lt;=</a:t>
            </a:r>
            <a:r>
              <a:rPr lang="en-US" sz="2000" b="1" dirty="0">
                <a:solidFill>
                  <a:schemeClr val="accent4"/>
                </a:solidFill>
              </a:rPr>
              <a:t>,</a:t>
            </a:r>
            <a:r>
              <a:rPr lang="en-US" sz="2000" b="1" dirty="0">
                <a:solidFill>
                  <a:schemeClr val="accent4"/>
                </a:solidFill>
                <a:latin typeface="Courier New" pitchFamily="49" charset="0"/>
              </a:rPr>
              <a:t> &gt;</a:t>
            </a:r>
            <a:r>
              <a:rPr lang="en-US" sz="2000" b="1" dirty="0">
                <a:solidFill>
                  <a:schemeClr val="accent4"/>
                </a:solidFill>
              </a:rPr>
              <a:t>,</a:t>
            </a:r>
            <a:r>
              <a:rPr lang="en-US" sz="2000" b="1" dirty="0">
                <a:solidFill>
                  <a:schemeClr val="accent4"/>
                </a:solidFill>
                <a:latin typeface="Courier New" pitchFamily="49" charset="0"/>
              </a:rPr>
              <a:t> &gt;= (Relational operators)</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 (Equality) </a:t>
            </a:r>
          </a:p>
          <a:p>
            <a:pPr algn="just">
              <a:defRPr/>
            </a:pPr>
            <a:r>
              <a:rPr lang="en-US" sz="2000" b="1" dirty="0">
                <a:solidFill>
                  <a:schemeClr val="accent4"/>
                </a:solidFill>
                <a:latin typeface="Courier New" pitchFamily="49" charset="0"/>
              </a:rPr>
              <a:t>^ (Exclusive OR) </a:t>
            </a:r>
          </a:p>
          <a:p>
            <a:pPr algn="just">
              <a:defRPr/>
            </a:pPr>
            <a:r>
              <a:rPr lang="en-US" sz="2000" b="1" dirty="0">
                <a:solidFill>
                  <a:schemeClr val="accent4"/>
                </a:solidFill>
                <a:latin typeface="Courier New" pitchFamily="49" charset="0"/>
              </a:rPr>
              <a:t>&amp;&amp; (Conditional AND) Short-circuit AND</a:t>
            </a:r>
          </a:p>
          <a:p>
            <a:pPr algn="just">
              <a:defRPr/>
            </a:pPr>
            <a:r>
              <a:rPr lang="en-US" sz="2000" b="1" dirty="0">
                <a:solidFill>
                  <a:schemeClr val="accent4"/>
                </a:solidFill>
                <a:latin typeface="Courier New" pitchFamily="49" charset="0"/>
              </a:rPr>
              <a:t>|| (Conditional OR) Short-circuit OR</a:t>
            </a:r>
          </a:p>
          <a:p>
            <a:pPr algn="just">
              <a:defRPr/>
            </a:pPr>
            <a:r>
              <a:rPr lang="en-US" sz="2000" b="1" dirty="0">
                <a:solidFill>
                  <a:schemeClr val="accent4"/>
                </a:solidFill>
                <a:latin typeface="Courier New" pitchFamily="49" charset="0"/>
              </a:rPr>
              <a:t>=</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a:t>
            </a:r>
            <a:r>
              <a:rPr lang="en-US" sz="2000" b="1" dirty="0">
                <a:solidFill>
                  <a:schemeClr val="accent4"/>
                </a:solidFill>
              </a:rPr>
              <a:t>,</a:t>
            </a:r>
            <a:r>
              <a:rPr lang="en-US" sz="2000" b="1" dirty="0">
                <a:solidFill>
                  <a:schemeClr val="accent4"/>
                </a:solidFill>
                <a:latin typeface="Courier New" pitchFamily="49" charset="0"/>
              </a:rPr>
              <a:t> %= (Assignment operator)</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Number Placeholder 4">
            <a:extLst>
              <a:ext uri="{FF2B5EF4-FFF2-40B4-BE49-F238E27FC236}">
                <a16:creationId xmlns:a16="http://schemas.microsoft.com/office/drawing/2014/main" id="{48B9190A-5341-AF43-9867-FC382F89F24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FE25A8C-1C1A-6C4A-A5F9-592DD476140F}" type="slidenum">
              <a:rPr lang="en-US" altLang="en-US" sz="1400" smtClean="0"/>
              <a:pPr>
                <a:spcBef>
                  <a:spcPct val="0"/>
                </a:spcBef>
                <a:buClrTx/>
                <a:buSzTx/>
                <a:buFontTx/>
                <a:buNone/>
              </a:pPr>
              <a:t>26</a:t>
            </a:fld>
            <a:endParaRPr lang="en-US" altLang="en-US" sz="1400"/>
          </a:p>
        </p:txBody>
      </p:sp>
      <p:sp>
        <p:nvSpPr>
          <p:cNvPr id="113667" name="Rectangle 2">
            <a:extLst>
              <a:ext uri="{FF2B5EF4-FFF2-40B4-BE49-F238E27FC236}">
                <a16:creationId xmlns:a16="http://schemas.microsoft.com/office/drawing/2014/main" id="{F2E93B73-D147-D84F-B47E-0D6865E90C3E}"/>
              </a:ext>
            </a:extLst>
          </p:cNvPr>
          <p:cNvSpPr>
            <a:spLocks noGrp="1" noChangeArrowheads="1"/>
          </p:cNvSpPr>
          <p:nvPr>
            <p:ph type="title"/>
          </p:nvPr>
        </p:nvSpPr>
        <p:spPr>
          <a:xfrm>
            <a:off x="228600" y="228600"/>
            <a:ext cx="8915400" cy="609600"/>
          </a:xfrm>
        </p:spPr>
        <p:txBody>
          <a:bodyPr/>
          <a:lstStyle/>
          <a:p>
            <a:r>
              <a:rPr lang="en-US" altLang="en-US" sz="3200"/>
              <a:t>Operator Precedence and Associativity</a:t>
            </a:r>
          </a:p>
        </p:txBody>
      </p:sp>
      <p:sp>
        <p:nvSpPr>
          <p:cNvPr id="113668" name="Rectangle 3">
            <a:extLst>
              <a:ext uri="{FF2B5EF4-FFF2-40B4-BE49-F238E27FC236}">
                <a16:creationId xmlns:a16="http://schemas.microsoft.com/office/drawing/2014/main" id="{1724CD51-D20B-9A46-B8F3-03ADE027A490}"/>
              </a:ext>
            </a:extLst>
          </p:cNvPr>
          <p:cNvSpPr>
            <a:spLocks noGrp="1" noChangeArrowheads="1"/>
          </p:cNvSpPr>
          <p:nvPr>
            <p:ph type="body" idx="1"/>
          </p:nvPr>
        </p:nvSpPr>
        <p:spPr>
          <a:xfrm>
            <a:off x="304800" y="1066800"/>
            <a:ext cx="8534400" cy="4572000"/>
          </a:xfrm>
        </p:spPr>
        <p:txBody>
          <a:bodyPr/>
          <a:lstStyle/>
          <a:p>
            <a:pPr marL="0" indent="0">
              <a:lnSpc>
                <a:spcPct val="90000"/>
              </a:lnSpc>
              <a:buFont typeface="Monotype Sorts" pitchFamily="2" charset="2"/>
              <a:buNone/>
            </a:pPr>
            <a:r>
              <a:rPr lang="en-US" altLang="en-US" sz="2800">
                <a:cs typeface="Times New Roman" panose="02020603050405020304" pitchFamily="18" charset="0"/>
              </a:rPr>
              <a:t>The expression in the parentheses is evaluated first. (Parentheses can be nested, in which case the expression in the inner parentheses is executed first.) When evaluating an expression without parentheses, the operators are applied according to the precedence rule and the associativity rule.</a:t>
            </a:r>
          </a:p>
          <a:p>
            <a:pPr marL="0" indent="0" algn="just">
              <a:lnSpc>
                <a:spcPct val="90000"/>
              </a:lnSpc>
              <a:buFont typeface="Monotype Sorts" pitchFamily="2" charset="2"/>
              <a:buNone/>
            </a:pPr>
            <a:endParaRPr lang="en-US" altLang="en-US" sz="2800">
              <a:cs typeface="Times New Roman" panose="02020603050405020304" pitchFamily="18" charset="0"/>
            </a:endParaRPr>
          </a:p>
          <a:p>
            <a:pPr marL="0" indent="0">
              <a:lnSpc>
                <a:spcPct val="90000"/>
              </a:lnSpc>
              <a:buFont typeface="Monotype Sorts" pitchFamily="2" charset="2"/>
              <a:buNone/>
            </a:pPr>
            <a:r>
              <a:rPr lang="en-US" altLang="en-US" sz="2800">
                <a:cs typeface="Times New Roman" panose="02020603050405020304" pitchFamily="18" charset="0"/>
              </a:rPr>
              <a:t>If operators with the same precedence are next to each other, their associativity determines the order of evaluation. All binary operators except assignment operators are left-associative.</a:t>
            </a:r>
            <a:r>
              <a:rPr lang="en-US" altLang="en-US" sz="2500">
                <a:latin typeface="Courier New" panose="02070309020205020404" pitchFamily="49" charset="0"/>
                <a:cs typeface="Courier New" panose="02070309020205020404" pitchFamily="49" charset="0"/>
              </a:rPr>
              <a:t>  </a:t>
            </a:r>
          </a:p>
        </p:txBody>
      </p:sp>
      <p:sp>
        <p:nvSpPr>
          <p:cNvPr id="113669" name="Rectangle 4">
            <a:extLst>
              <a:ext uri="{FF2B5EF4-FFF2-40B4-BE49-F238E27FC236}">
                <a16:creationId xmlns:a16="http://schemas.microsoft.com/office/drawing/2014/main" id="{1C2C88B8-2D2D-0140-A905-B9B7AB4662F4}"/>
              </a:ext>
            </a:extLst>
          </p:cNvPr>
          <p:cNvSpPr>
            <a:spLocks noChangeArrowheads="1"/>
          </p:cNvSpPr>
          <p:nvPr/>
        </p:nvSpPr>
        <p:spPr bwMode="auto">
          <a:xfrm>
            <a:off x="2166938" y="2743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Number Placeholder 4">
            <a:extLst>
              <a:ext uri="{FF2B5EF4-FFF2-40B4-BE49-F238E27FC236}">
                <a16:creationId xmlns:a16="http://schemas.microsoft.com/office/drawing/2014/main" id="{F1FC287C-10BD-FD4B-8825-67AD27FF2CE3}"/>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58F971F-1CCA-F74F-8EAE-BC5F51D221EF}" type="slidenum">
              <a:rPr lang="en-US" altLang="en-US" sz="1400" smtClean="0"/>
              <a:pPr>
                <a:spcBef>
                  <a:spcPct val="0"/>
                </a:spcBef>
                <a:buClrTx/>
                <a:buSzTx/>
                <a:buFontTx/>
                <a:buNone/>
              </a:pPr>
              <a:t>27</a:t>
            </a:fld>
            <a:endParaRPr lang="en-US" altLang="en-US" sz="1400"/>
          </a:p>
        </p:txBody>
      </p:sp>
      <p:sp>
        <p:nvSpPr>
          <p:cNvPr id="115715" name="Rectangle 2">
            <a:extLst>
              <a:ext uri="{FF2B5EF4-FFF2-40B4-BE49-F238E27FC236}">
                <a16:creationId xmlns:a16="http://schemas.microsoft.com/office/drawing/2014/main" id="{A869F6BE-CABB-154B-85C8-A41D8384195D}"/>
              </a:ext>
            </a:extLst>
          </p:cNvPr>
          <p:cNvSpPr>
            <a:spLocks noGrp="1" noChangeArrowheads="1"/>
          </p:cNvSpPr>
          <p:nvPr>
            <p:ph type="title"/>
          </p:nvPr>
        </p:nvSpPr>
        <p:spPr>
          <a:xfrm>
            <a:off x="685800" y="0"/>
            <a:ext cx="7772400" cy="1143000"/>
          </a:xfrm>
        </p:spPr>
        <p:txBody>
          <a:bodyPr/>
          <a:lstStyle/>
          <a:p>
            <a:r>
              <a:rPr lang="en-US" altLang="en-US"/>
              <a:t>Operator Associativity</a:t>
            </a:r>
          </a:p>
        </p:txBody>
      </p:sp>
      <p:sp>
        <p:nvSpPr>
          <p:cNvPr id="115716" name="Rectangle 3">
            <a:extLst>
              <a:ext uri="{FF2B5EF4-FFF2-40B4-BE49-F238E27FC236}">
                <a16:creationId xmlns:a16="http://schemas.microsoft.com/office/drawing/2014/main" id="{5372DBD3-717F-CC42-81CE-52BED5EFDACA}"/>
              </a:ext>
            </a:extLst>
          </p:cNvPr>
          <p:cNvSpPr>
            <a:spLocks noGrp="1" noChangeArrowheads="1"/>
          </p:cNvSpPr>
          <p:nvPr>
            <p:ph type="body" idx="1"/>
          </p:nvPr>
        </p:nvSpPr>
        <p:spPr>
          <a:xfrm>
            <a:off x="152400" y="1219200"/>
            <a:ext cx="8763000" cy="4800600"/>
          </a:xfrm>
        </p:spPr>
        <p:txBody>
          <a:bodyPr/>
          <a:lstStyle/>
          <a:p>
            <a:pPr algn="just">
              <a:lnSpc>
                <a:spcPct val="90000"/>
              </a:lnSpc>
              <a:buFont typeface="Monotype Sorts" pitchFamily="2" charset="2"/>
              <a:buNone/>
            </a:pPr>
            <a:r>
              <a:rPr lang="en-US" altLang="en-US" sz="2800">
                <a:cs typeface="Times New Roman" panose="02020603050405020304" pitchFamily="18" charset="0"/>
              </a:rPr>
              <a:t>    </a:t>
            </a:r>
            <a:r>
              <a:rPr lang="en-US" altLang="en-US" sz="3300">
                <a:cs typeface="Times New Roman" panose="02020603050405020304" pitchFamily="18" charset="0"/>
              </a:rPr>
              <a:t>When two operators with the same precedence are evaluated, the </a:t>
            </a:r>
            <a:r>
              <a:rPr lang="en-US" altLang="en-US" sz="3300" i="1">
                <a:cs typeface="Times New Roman" panose="02020603050405020304" pitchFamily="18" charset="0"/>
              </a:rPr>
              <a:t>associativity</a:t>
            </a:r>
            <a:r>
              <a:rPr lang="en-US" altLang="en-US" sz="3300">
                <a:cs typeface="Times New Roman" panose="02020603050405020304" pitchFamily="18" charset="0"/>
              </a:rPr>
              <a:t> of the operators determines the order of evaluation. All binary operators except assignment operators are </a:t>
            </a:r>
            <a:r>
              <a:rPr lang="en-US" altLang="en-US" sz="3300" i="1">
                <a:cs typeface="Times New Roman" panose="02020603050405020304" pitchFamily="18" charset="0"/>
              </a:rPr>
              <a:t>left-associative</a:t>
            </a:r>
            <a:r>
              <a:rPr lang="en-US" altLang="en-US" sz="3300">
                <a:cs typeface="Times New Roman" panose="02020603050405020304" pitchFamily="18" charset="0"/>
              </a:rPr>
              <a:t>.</a:t>
            </a:r>
          </a:p>
          <a:p>
            <a:pPr algn="just">
              <a:lnSpc>
                <a:spcPct val="90000"/>
              </a:lnSpc>
              <a:buFont typeface="Monotype Sorts" pitchFamily="2" charset="2"/>
              <a:buNone/>
            </a:pPr>
            <a:r>
              <a:rPr lang="en-US" altLang="en-US" sz="3300">
                <a:cs typeface="Times New Roman" panose="02020603050405020304" pitchFamily="18" charset="0"/>
              </a:rPr>
              <a:t>    a – b + c – d is equivalent to  ((a – b) + c) – d </a:t>
            </a:r>
          </a:p>
          <a:p>
            <a:pPr algn="just">
              <a:lnSpc>
                <a:spcPct val="90000"/>
              </a:lnSpc>
              <a:buFont typeface="Monotype Sorts" pitchFamily="2" charset="2"/>
              <a:buNone/>
            </a:pPr>
            <a:r>
              <a:rPr lang="en-US" altLang="en-US" sz="3300">
                <a:cs typeface="Times New Roman" panose="02020603050405020304" pitchFamily="18" charset="0"/>
              </a:rPr>
              <a:t>    Assignment operators are </a:t>
            </a:r>
            <a:r>
              <a:rPr lang="en-US" altLang="en-US" sz="3300" i="1">
                <a:cs typeface="Times New Roman" panose="02020603050405020304" pitchFamily="18" charset="0"/>
              </a:rPr>
              <a:t>right-associative</a:t>
            </a:r>
            <a:r>
              <a:rPr lang="en-US" altLang="en-US" sz="3300">
                <a:cs typeface="Times New Roman" panose="02020603050405020304" pitchFamily="18" charset="0"/>
              </a:rPr>
              <a:t>. Therefore, the expression</a:t>
            </a:r>
          </a:p>
          <a:p>
            <a:pPr algn="just">
              <a:lnSpc>
                <a:spcPct val="90000"/>
              </a:lnSpc>
              <a:buFont typeface="Monotype Sorts" pitchFamily="2" charset="2"/>
              <a:buNone/>
            </a:pPr>
            <a:r>
              <a:rPr lang="en-US" altLang="en-US" sz="3300">
                <a:cs typeface="Times New Roman" panose="02020603050405020304" pitchFamily="18" charset="0"/>
              </a:rPr>
              <a:t>    a = b += c = 5 is equivalent to a = (b += (c = 5))</a:t>
            </a:r>
          </a:p>
          <a:p>
            <a:pPr algn="just">
              <a:lnSpc>
                <a:spcPct val="90000"/>
              </a:lnSpc>
              <a:buFont typeface="Monotype Sorts" pitchFamily="2" charset="2"/>
              <a:buNone/>
            </a:pPr>
            <a:endParaRPr lang="en-US" altLang="en-US" sz="3300">
              <a:cs typeface="Times New Roman" panose="02020603050405020304" pitchFamily="18"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Number Placeholder 4">
            <a:extLst>
              <a:ext uri="{FF2B5EF4-FFF2-40B4-BE49-F238E27FC236}">
                <a16:creationId xmlns:a16="http://schemas.microsoft.com/office/drawing/2014/main" id="{E78C0590-DA0D-2344-B7F0-76A47EE9334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905B372-AA5C-EC42-9375-6D281697BE29}" type="slidenum">
              <a:rPr lang="en-US" altLang="en-US" sz="1400" smtClean="0"/>
              <a:pPr>
                <a:spcBef>
                  <a:spcPct val="0"/>
                </a:spcBef>
                <a:buClrTx/>
                <a:buSzTx/>
                <a:buFontTx/>
                <a:buNone/>
              </a:pPr>
              <a:t>28</a:t>
            </a:fld>
            <a:endParaRPr lang="en-US" altLang="en-US" sz="1400"/>
          </a:p>
        </p:txBody>
      </p:sp>
      <p:sp>
        <p:nvSpPr>
          <p:cNvPr id="117763" name="Rectangle 2">
            <a:extLst>
              <a:ext uri="{FF2B5EF4-FFF2-40B4-BE49-F238E27FC236}">
                <a16:creationId xmlns:a16="http://schemas.microsoft.com/office/drawing/2014/main" id="{F8A6BE4D-9C39-7044-A436-065AA55C65BA}"/>
              </a:ext>
            </a:extLst>
          </p:cNvPr>
          <p:cNvSpPr>
            <a:spLocks noGrp="1" noChangeArrowheads="1"/>
          </p:cNvSpPr>
          <p:nvPr>
            <p:ph type="title"/>
          </p:nvPr>
        </p:nvSpPr>
        <p:spPr>
          <a:xfrm>
            <a:off x="685800" y="0"/>
            <a:ext cx="7772400" cy="1143000"/>
          </a:xfrm>
        </p:spPr>
        <p:txBody>
          <a:bodyPr/>
          <a:lstStyle/>
          <a:p>
            <a:r>
              <a:rPr lang="en-US" altLang="en-US"/>
              <a:t>Example</a:t>
            </a:r>
          </a:p>
        </p:txBody>
      </p:sp>
      <p:sp>
        <p:nvSpPr>
          <p:cNvPr id="117764" name="Rectangle 3">
            <a:extLst>
              <a:ext uri="{FF2B5EF4-FFF2-40B4-BE49-F238E27FC236}">
                <a16:creationId xmlns:a16="http://schemas.microsoft.com/office/drawing/2014/main" id="{1E7FDFD8-5F7D-AF47-84D8-2A9CF39DC837}"/>
              </a:ext>
            </a:extLst>
          </p:cNvPr>
          <p:cNvSpPr>
            <a:spLocks noGrp="1" noChangeArrowheads="1"/>
          </p:cNvSpPr>
          <p:nvPr>
            <p:ph type="body" idx="1"/>
          </p:nvPr>
        </p:nvSpPr>
        <p:spPr>
          <a:xfrm>
            <a:off x="304800" y="1066800"/>
            <a:ext cx="8534400" cy="1219200"/>
          </a:xfrm>
        </p:spPr>
        <p:txBody>
          <a:bodyPr/>
          <a:lstStyle/>
          <a:p>
            <a:pPr marL="0" indent="0">
              <a:lnSpc>
                <a:spcPct val="80000"/>
              </a:lnSpc>
              <a:spcBef>
                <a:spcPct val="0"/>
              </a:spcBef>
              <a:buFont typeface="Monotype Sorts" pitchFamily="2" charset="2"/>
              <a:buNone/>
            </a:pPr>
            <a:r>
              <a:rPr lang="en-US" altLang="en-US" sz="2900">
                <a:cs typeface="Times New Roman" panose="02020603050405020304" pitchFamily="18" charset="0"/>
              </a:rPr>
              <a:t>Applying the operator precedence and associativity rule, the expression 3 + 4 * 4 &gt; 5 * (4 + 3) - 1 is evaluated as follows:</a:t>
            </a:r>
          </a:p>
        </p:txBody>
      </p:sp>
      <p:sp>
        <p:nvSpPr>
          <p:cNvPr id="117765" name="Rectangle 4">
            <a:extLst>
              <a:ext uri="{FF2B5EF4-FFF2-40B4-BE49-F238E27FC236}">
                <a16:creationId xmlns:a16="http://schemas.microsoft.com/office/drawing/2014/main" id="{19200A90-7BC8-6B4F-85E4-669E10C96793}"/>
              </a:ext>
            </a:extLst>
          </p:cNvPr>
          <p:cNvSpPr>
            <a:spLocks noChangeArrowheads="1"/>
          </p:cNvSpPr>
          <p:nvPr/>
        </p:nvSpPr>
        <p:spPr bwMode="auto">
          <a:xfrm>
            <a:off x="2414588" y="2409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7766" name="Rectangle 5">
            <a:extLst>
              <a:ext uri="{FF2B5EF4-FFF2-40B4-BE49-F238E27FC236}">
                <a16:creationId xmlns:a16="http://schemas.microsoft.com/office/drawing/2014/main" id="{0BD5EFC1-A03E-8B42-B541-5A493A21B3EC}"/>
              </a:ext>
            </a:extLst>
          </p:cNvPr>
          <p:cNvSpPr>
            <a:spLocks noChangeArrowheads="1"/>
          </p:cNvSpPr>
          <p:nvPr/>
        </p:nvSpPr>
        <p:spPr bwMode="auto">
          <a:xfrm>
            <a:off x="2414588" y="2409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117767" name="Object 6">
            <a:extLst>
              <a:ext uri="{FF2B5EF4-FFF2-40B4-BE49-F238E27FC236}">
                <a16:creationId xmlns:a16="http://schemas.microsoft.com/office/drawing/2014/main" id="{CD377F77-D393-214A-9E87-8749939A0B28}"/>
              </a:ext>
            </a:extLst>
          </p:cNvPr>
          <p:cNvGraphicFramePr>
            <a:graphicFrameLocks noChangeAspect="1"/>
          </p:cNvGraphicFramePr>
          <p:nvPr/>
        </p:nvGraphicFramePr>
        <p:xfrm>
          <a:off x="457200" y="2438400"/>
          <a:ext cx="8382000" cy="3959225"/>
        </p:xfrm>
        <a:graphic>
          <a:graphicData uri="http://schemas.openxmlformats.org/presentationml/2006/ole">
            <mc:AlternateContent xmlns:mc="http://schemas.openxmlformats.org/markup-compatibility/2006">
              <mc:Choice xmlns:v="urn:schemas-microsoft-com:vml" Requires="v">
                <p:oleObj spid="_x0000_s117776" r:id="rId4" imgW="25882600" imgH="12204700" progId="Word.Picture.8">
                  <p:embed/>
                </p:oleObj>
              </mc:Choice>
              <mc:Fallback>
                <p:oleObj r:id="rId4" imgW="25882600" imgH="12204700" progId="Word.Picture.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438400"/>
                        <a:ext cx="8382000" cy="395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a:extLst>
              <a:ext uri="{FF2B5EF4-FFF2-40B4-BE49-F238E27FC236}">
                <a16:creationId xmlns:a16="http://schemas.microsoft.com/office/drawing/2014/main" id="{30047F58-B64A-234B-9154-6856A525342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A014E33-0DB4-9D43-A897-AD3C4F7B6039}" type="slidenum">
              <a:rPr lang="en-US" altLang="en-US" sz="1400" smtClean="0"/>
              <a:pPr>
                <a:spcBef>
                  <a:spcPct val="0"/>
                </a:spcBef>
                <a:buClrTx/>
                <a:buSzTx/>
                <a:buFontTx/>
                <a:buNone/>
              </a:pPr>
              <a:t>3</a:t>
            </a:fld>
            <a:endParaRPr lang="en-US" altLang="en-US" sz="1400"/>
          </a:p>
        </p:txBody>
      </p:sp>
      <p:sp>
        <p:nvSpPr>
          <p:cNvPr id="9219" name="Rectangle 2">
            <a:extLst>
              <a:ext uri="{FF2B5EF4-FFF2-40B4-BE49-F238E27FC236}">
                <a16:creationId xmlns:a16="http://schemas.microsoft.com/office/drawing/2014/main" id="{FE184BF9-D3D8-7045-AE3A-EFCCAB6764F9}"/>
              </a:ext>
            </a:extLst>
          </p:cNvPr>
          <p:cNvSpPr>
            <a:spLocks noGrp="1" noChangeArrowheads="1"/>
          </p:cNvSpPr>
          <p:nvPr>
            <p:ph type="title"/>
          </p:nvPr>
        </p:nvSpPr>
        <p:spPr>
          <a:xfrm>
            <a:off x="685800" y="304800"/>
            <a:ext cx="7772400" cy="533400"/>
          </a:xfrm>
        </p:spPr>
        <p:txBody>
          <a:bodyPr/>
          <a:lstStyle/>
          <a:p>
            <a:r>
              <a:rPr lang="en-US" altLang="en-US" sz="3900"/>
              <a:t>The </a:t>
            </a:r>
            <a:r>
              <a:rPr lang="en-US" altLang="en-US" sz="3900">
                <a:latin typeface="Courier New" panose="02070309020205020404" pitchFamily="49" charset="0"/>
              </a:rPr>
              <a:t>boolean</a:t>
            </a:r>
            <a:r>
              <a:rPr lang="en-US" altLang="en-US" sz="3900"/>
              <a:t> Type and Operators</a:t>
            </a:r>
            <a:endParaRPr lang="en-US" altLang="en-US"/>
          </a:p>
        </p:txBody>
      </p:sp>
      <p:sp>
        <p:nvSpPr>
          <p:cNvPr id="9220" name="Rectangle 3">
            <a:extLst>
              <a:ext uri="{FF2B5EF4-FFF2-40B4-BE49-F238E27FC236}">
                <a16:creationId xmlns:a16="http://schemas.microsoft.com/office/drawing/2014/main" id="{B5244798-D17F-5644-93AD-8A211E817D35}"/>
              </a:ext>
            </a:extLst>
          </p:cNvPr>
          <p:cNvSpPr>
            <a:spLocks noGrp="1" noChangeArrowheads="1"/>
          </p:cNvSpPr>
          <p:nvPr>
            <p:ph type="body" idx="1"/>
          </p:nvPr>
        </p:nvSpPr>
        <p:spPr>
          <a:xfrm>
            <a:off x="457200" y="1066800"/>
            <a:ext cx="8305800" cy="4051300"/>
          </a:xfrm>
        </p:spPr>
        <p:txBody>
          <a:bodyPr/>
          <a:lstStyle/>
          <a:p>
            <a:pPr marL="0" indent="0">
              <a:spcBef>
                <a:spcPct val="100000"/>
              </a:spcBef>
              <a:buFont typeface="Monotype Sorts" pitchFamily="2" charset="2"/>
              <a:buNone/>
            </a:pPr>
            <a:r>
              <a:rPr lang="en-US" altLang="en-US"/>
              <a:t>Often in a program you need to compare two values, such as whether i is greater than j. Java provides six comparison operators (also known as relational operators) that can be used to compare two values. The result of the comparison is a Boolean value: true or false. </a:t>
            </a:r>
          </a:p>
          <a:p>
            <a:pPr marL="0" indent="0">
              <a:spcBef>
                <a:spcPct val="100000"/>
              </a:spcBef>
              <a:buFont typeface="Monotype Sorts" pitchFamily="2" charset="2"/>
              <a:buNone/>
            </a:pPr>
            <a:r>
              <a:rPr lang="en-US" altLang="en-US" sz="3000" b="1">
                <a:latin typeface="Courier New" panose="02070309020205020404" pitchFamily="49" charset="0"/>
              </a:rPr>
              <a:t>boolean b = (1 &gt; 2);</a:t>
            </a:r>
            <a:r>
              <a:rPr lang="en-US" altLang="en-US" b="1">
                <a:latin typeface="Book Antiqua" panose="02040602050305030304" pitchFamily="18" charset="0"/>
              </a:rPr>
              <a:t> </a:t>
            </a:r>
            <a:endParaRPr lang="en-US" altLang="en-US" b="1"/>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a:extLst>
              <a:ext uri="{FF2B5EF4-FFF2-40B4-BE49-F238E27FC236}">
                <a16:creationId xmlns:a16="http://schemas.microsoft.com/office/drawing/2014/main" id="{703FD7C3-2994-6E40-BEF7-FFA22D69529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2BC752E-76E0-9642-81C9-C063EF3B7045}" type="slidenum">
              <a:rPr lang="en-US" altLang="en-US" sz="1400" smtClean="0"/>
              <a:pPr>
                <a:spcBef>
                  <a:spcPct val="0"/>
                </a:spcBef>
                <a:buClrTx/>
                <a:buSzTx/>
                <a:buFontTx/>
                <a:buNone/>
              </a:pPr>
              <a:t>4</a:t>
            </a:fld>
            <a:endParaRPr lang="en-US" altLang="en-US" sz="1400"/>
          </a:p>
        </p:txBody>
      </p:sp>
      <p:sp>
        <p:nvSpPr>
          <p:cNvPr id="13315" name="Rectangle 2">
            <a:extLst>
              <a:ext uri="{FF2B5EF4-FFF2-40B4-BE49-F238E27FC236}">
                <a16:creationId xmlns:a16="http://schemas.microsoft.com/office/drawing/2014/main" id="{6E45760F-CAE2-9042-AE00-C6B9B2809833}"/>
              </a:ext>
            </a:extLst>
          </p:cNvPr>
          <p:cNvSpPr>
            <a:spLocks noGrp="1" noChangeArrowheads="1"/>
          </p:cNvSpPr>
          <p:nvPr>
            <p:ph type="title"/>
          </p:nvPr>
        </p:nvSpPr>
        <p:spPr>
          <a:xfrm>
            <a:off x="304800" y="304800"/>
            <a:ext cx="8458200" cy="838200"/>
          </a:xfrm>
        </p:spPr>
        <p:txBody>
          <a:bodyPr/>
          <a:lstStyle/>
          <a:p>
            <a:r>
              <a:rPr lang="en-US" altLang="en-US" sz="4000"/>
              <a:t>Problem: A Simple Math Learning Tool</a:t>
            </a:r>
          </a:p>
        </p:txBody>
      </p:sp>
      <p:sp>
        <p:nvSpPr>
          <p:cNvPr id="13316" name="AutoShape 4">
            <a:hlinkClick r:id="rId3" action="ppaction://program" highlightClick="1"/>
            <a:extLst>
              <a:ext uri="{FF2B5EF4-FFF2-40B4-BE49-F238E27FC236}">
                <a16:creationId xmlns:a16="http://schemas.microsoft.com/office/drawing/2014/main" id="{E99A1C56-8D8B-634B-BF29-79291E1DBB60}"/>
              </a:ext>
            </a:extLst>
          </p:cNvPr>
          <p:cNvSpPr>
            <a:spLocks noChangeArrowheads="1"/>
          </p:cNvSpPr>
          <p:nvPr/>
        </p:nvSpPr>
        <p:spPr bwMode="auto">
          <a:xfrm>
            <a:off x="7913688" y="5927725"/>
            <a:ext cx="80645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13317" name="Text Box 5">
            <a:extLst>
              <a:ext uri="{FF2B5EF4-FFF2-40B4-BE49-F238E27FC236}">
                <a16:creationId xmlns:a16="http://schemas.microsoft.com/office/drawing/2014/main" id="{D60D96E4-AF4E-8D4D-AD8F-C13F2821070C}"/>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13318" name="Text Box 6">
            <a:extLst>
              <a:ext uri="{FF2B5EF4-FFF2-40B4-BE49-F238E27FC236}">
                <a16:creationId xmlns:a16="http://schemas.microsoft.com/office/drawing/2014/main" id="{8CD302D1-34A8-D847-8B34-554500B06B41}"/>
              </a:ext>
            </a:extLst>
          </p:cNvPr>
          <p:cNvSpPr txBox="1">
            <a:spLocks noChangeArrowheads="1"/>
          </p:cNvSpPr>
          <p:nvPr/>
        </p:nvSpPr>
        <p:spPr bwMode="auto">
          <a:xfrm>
            <a:off x="231775" y="1277938"/>
            <a:ext cx="8607425" cy="354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r>
              <a:rPr lang="en-US" altLang="en-US"/>
              <a:t>This example creates a program to let a first grader practice additions. The program randomly generates two single-digit integers number1 and number2 and displays a question such as “What is 7 + 9?” to the student. After the student types the answer, the program displays a message to indicate whether the answer is true or false.</a:t>
            </a:r>
          </a:p>
        </p:txBody>
      </p:sp>
      <p:sp>
        <p:nvSpPr>
          <p:cNvPr id="13320" name="Rectangle 10">
            <a:hlinkClick r:id="rId4"/>
            <a:extLst>
              <a:ext uri="{FF2B5EF4-FFF2-40B4-BE49-F238E27FC236}">
                <a16:creationId xmlns:a16="http://schemas.microsoft.com/office/drawing/2014/main" id="{F58C14ED-44CE-5F4A-A8FB-4ABD3E65157A}"/>
              </a:ext>
            </a:extLst>
          </p:cNvPr>
          <p:cNvSpPr>
            <a:spLocks noChangeArrowheads="1"/>
          </p:cNvSpPr>
          <p:nvPr/>
        </p:nvSpPr>
        <p:spPr bwMode="auto">
          <a:xfrm>
            <a:off x="5800725" y="5927725"/>
            <a:ext cx="200818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a:t>AdditionQuiz</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a:extLst>
              <a:ext uri="{FF2B5EF4-FFF2-40B4-BE49-F238E27FC236}">
                <a16:creationId xmlns:a16="http://schemas.microsoft.com/office/drawing/2014/main" id="{121A955D-1326-C74D-AB44-30740AF43FD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5383100-88CD-9A4E-AC2F-5FB7C305F8F1}" type="slidenum">
              <a:rPr lang="en-US" altLang="en-US" sz="1400" smtClean="0"/>
              <a:pPr>
                <a:spcBef>
                  <a:spcPct val="0"/>
                </a:spcBef>
                <a:buClrTx/>
                <a:buSzTx/>
                <a:buFontTx/>
                <a:buNone/>
              </a:pPr>
              <a:t>5</a:t>
            </a:fld>
            <a:endParaRPr lang="en-US" altLang="en-US" sz="1400"/>
          </a:p>
        </p:txBody>
      </p:sp>
      <p:sp>
        <p:nvSpPr>
          <p:cNvPr id="15363" name="Rectangle 2">
            <a:extLst>
              <a:ext uri="{FF2B5EF4-FFF2-40B4-BE49-F238E27FC236}">
                <a16:creationId xmlns:a16="http://schemas.microsoft.com/office/drawing/2014/main" id="{B54EA4A7-44EA-D84C-B434-916D3FB3FAF6}"/>
              </a:ext>
            </a:extLst>
          </p:cNvPr>
          <p:cNvSpPr>
            <a:spLocks noGrp="1" noChangeArrowheads="1"/>
          </p:cNvSpPr>
          <p:nvPr>
            <p:ph type="title"/>
          </p:nvPr>
        </p:nvSpPr>
        <p:spPr>
          <a:xfrm>
            <a:off x="685800" y="152400"/>
            <a:ext cx="7772400" cy="533400"/>
          </a:xfrm>
        </p:spPr>
        <p:txBody>
          <a:bodyPr/>
          <a:lstStyle/>
          <a:p>
            <a:r>
              <a:rPr lang="en-US" altLang="en-US"/>
              <a:t>One-way </a:t>
            </a:r>
            <a:r>
              <a:rPr lang="en-US" altLang="en-US" sz="4200">
                <a:latin typeface="Courier New" panose="02070309020205020404" pitchFamily="49" charset="0"/>
              </a:rPr>
              <a:t>if</a:t>
            </a:r>
            <a:r>
              <a:rPr lang="en-US" altLang="en-US"/>
              <a:t> Statements</a:t>
            </a:r>
            <a:endParaRPr lang="en-US" altLang="en-US" sz="5400"/>
          </a:p>
        </p:txBody>
      </p:sp>
      <p:sp>
        <p:nvSpPr>
          <p:cNvPr id="15364" name="Rectangle 6">
            <a:extLst>
              <a:ext uri="{FF2B5EF4-FFF2-40B4-BE49-F238E27FC236}">
                <a16:creationId xmlns:a16="http://schemas.microsoft.com/office/drawing/2014/main" id="{6D4F2B40-7D02-834C-87BC-B9EE17337B9B}"/>
              </a:ext>
            </a:extLst>
          </p:cNvPr>
          <p:cNvSpPr>
            <a:spLocks noChangeArrowheads="1"/>
          </p:cNvSpPr>
          <p:nvPr/>
        </p:nvSpPr>
        <p:spPr bwMode="auto">
          <a:xfrm>
            <a:off x="1995488" y="2071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5365" name="Rectangle 7">
            <a:extLst>
              <a:ext uri="{FF2B5EF4-FFF2-40B4-BE49-F238E27FC236}">
                <a16:creationId xmlns:a16="http://schemas.microsoft.com/office/drawing/2014/main" id="{9F5E20B6-8830-1C40-B93E-DDCB0AE3A2F7}"/>
              </a:ext>
            </a:extLst>
          </p:cNvPr>
          <p:cNvSpPr>
            <a:spLocks noGrp="1" noChangeArrowheads="1"/>
          </p:cNvSpPr>
          <p:nvPr>
            <p:ph type="body" idx="1"/>
          </p:nvPr>
        </p:nvSpPr>
        <p:spPr>
          <a:xfrm>
            <a:off x="304800" y="1752600"/>
            <a:ext cx="3886200" cy="914400"/>
          </a:xfrm>
        </p:spPr>
        <p:txBody>
          <a:bodyPr/>
          <a:lstStyle/>
          <a:p>
            <a:pPr>
              <a:lnSpc>
                <a:spcPct val="90000"/>
              </a:lnSpc>
              <a:buFont typeface="Monotype Sorts" pitchFamily="2" charset="2"/>
              <a:buNone/>
            </a:pPr>
            <a:r>
              <a:rPr lang="en-US" altLang="en-US" sz="2400"/>
              <a:t>if (boolean-expression) { </a:t>
            </a:r>
          </a:p>
          <a:p>
            <a:pPr>
              <a:lnSpc>
                <a:spcPct val="90000"/>
              </a:lnSpc>
              <a:spcBef>
                <a:spcPct val="0"/>
              </a:spcBef>
              <a:buFont typeface="Monotype Sorts" pitchFamily="2" charset="2"/>
              <a:buNone/>
            </a:pPr>
            <a:r>
              <a:rPr lang="en-US" altLang="en-US" sz="2400"/>
              <a:t>  statement(s);</a:t>
            </a:r>
          </a:p>
          <a:p>
            <a:pPr>
              <a:lnSpc>
                <a:spcPct val="90000"/>
              </a:lnSpc>
              <a:spcBef>
                <a:spcPct val="0"/>
              </a:spcBef>
              <a:buFont typeface="Monotype Sorts" pitchFamily="2" charset="2"/>
              <a:buNone/>
            </a:pPr>
            <a:r>
              <a:rPr lang="en-US" altLang="en-US" sz="2400"/>
              <a:t>}</a:t>
            </a:r>
          </a:p>
        </p:txBody>
      </p:sp>
      <p:pic>
        <p:nvPicPr>
          <p:cNvPr id="15366" name="Picture 10">
            <a:extLst>
              <a:ext uri="{FF2B5EF4-FFF2-40B4-BE49-F238E27FC236}">
                <a16:creationId xmlns:a16="http://schemas.microsoft.com/office/drawing/2014/main" id="{B44E8334-62BC-3D4A-9153-3F935ED1B8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3925" y="3098800"/>
            <a:ext cx="2460625" cy="341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7" name="Line 10">
            <a:extLst>
              <a:ext uri="{FF2B5EF4-FFF2-40B4-BE49-F238E27FC236}">
                <a16:creationId xmlns:a16="http://schemas.microsoft.com/office/drawing/2014/main" id="{A5BAD294-ED33-544A-BA2F-21A79F3C7DC7}"/>
              </a:ext>
            </a:extLst>
          </p:cNvPr>
          <p:cNvSpPr>
            <a:spLocks noChangeShapeType="1"/>
          </p:cNvSpPr>
          <p:nvPr/>
        </p:nvSpPr>
        <p:spPr bwMode="auto">
          <a:xfrm>
            <a:off x="1038225" y="2590800"/>
            <a:ext cx="654050" cy="1066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5368" name="Picture 11">
            <a:extLst>
              <a:ext uri="{FF2B5EF4-FFF2-40B4-BE49-F238E27FC236}">
                <a16:creationId xmlns:a16="http://schemas.microsoft.com/office/drawing/2014/main" id="{A28C43EA-A973-5F4A-9E35-D943662482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7450" y="3155950"/>
            <a:ext cx="5003800" cy="3155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369" name="Line 11">
            <a:extLst>
              <a:ext uri="{FF2B5EF4-FFF2-40B4-BE49-F238E27FC236}">
                <a16:creationId xmlns:a16="http://schemas.microsoft.com/office/drawing/2014/main" id="{B97E2242-A5F9-6042-9B5D-701175AD0B65}"/>
              </a:ext>
            </a:extLst>
          </p:cNvPr>
          <p:cNvSpPr>
            <a:spLocks noChangeShapeType="1"/>
          </p:cNvSpPr>
          <p:nvPr/>
        </p:nvSpPr>
        <p:spPr bwMode="auto">
          <a:xfrm>
            <a:off x="4918075" y="2540000"/>
            <a:ext cx="533400" cy="11176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70" name="Rectangle 9">
            <a:extLst>
              <a:ext uri="{FF2B5EF4-FFF2-40B4-BE49-F238E27FC236}">
                <a16:creationId xmlns:a16="http://schemas.microsoft.com/office/drawing/2014/main" id="{C4FE8BED-4488-5E48-8E88-2E65D37E0110}"/>
              </a:ext>
            </a:extLst>
          </p:cNvPr>
          <p:cNvSpPr>
            <a:spLocks noChangeArrowheads="1"/>
          </p:cNvSpPr>
          <p:nvPr/>
        </p:nvSpPr>
        <p:spPr bwMode="auto">
          <a:xfrm>
            <a:off x="4800600" y="838200"/>
            <a:ext cx="4191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cs typeface="Times New Roman" panose="02020603050405020304" pitchFamily="18" charset="0"/>
              </a:rPr>
              <a:t>if (radius &gt;= 0) {</a:t>
            </a:r>
          </a:p>
          <a:p>
            <a:pPr>
              <a:buFont typeface="Monotype Sorts" pitchFamily="2" charset="2"/>
              <a:buNone/>
            </a:pPr>
            <a:r>
              <a:rPr lang="en-US" altLang="en-US" sz="2400">
                <a:cs typeface="Times New Roman" panose="02020603050405020304" pitchFamily="18" charset="0"/>
              </a:rPr>
              <a:t>  area = radius * radius * PI;</a:t>
            </a:r>
          </a:p>
          <a:p>
            <a:pPr>
              <a:buFont typeface="Monotype Sorts" pitchFamily="2" charset="2"/>
              <a:buNone/>
            </a:pPr>
            <a:r>
              <a:rPr lang="en-US" altLang="en-US" sz="2400">
                <a:cs typeface="Times New Roman" panose="02020603050405020304" pitchFamily="18" charset="0"/>
              </a:rPr>
              <a:t>  System.out.println("The area"     </a:t>
            </a:r>
          </a:p>
          <a:p>
            <a:pPr>
              <a:buFont typeface="Monotype Sorts" pitchFamily="2" charset="2"/>
              <a:buNone/>
            </a:pPr>
            <a:r>
              <a:rPr lang="en-US" altLang="en-US" sz="2400">
                <a:cs typeface="Times New Roman" panose="02020603050405020304" pitchFamily="18" charset="0"/>
              </a:rPr>
              <a:t>    + " for the circle of radius " </a:t>
            </a:r>
          </a:p>
          <a:p>
            <a:pPr>
              <a:buFont typeface="Monotype Sorts" pitchFamily="2" charset="2"/>
              <a:buNone/>
            </a:pPr>
            <a:r>
              <a:rPr lang="en-US" altLang="en-US" sz="2400">
                <a:cs typeface="Times New Roman" panose="02020603050405020304" pitchFamily="18" charset="0"/>
              </a:rPr>
              <a:t>    + radius + " is " + area);</a:t>
            </a:r>
          </a:p>
          <a:p>
            <a:pPr>
              <a:buFont typeface="Monotype Sorts" pitchFamily="2" charset="2"/>
              <a:buNone/>
            </a:pPr>
            <a:r>
              <a:rPr lang="en-US" altLang="en-US" sz="2400">
                <a:cs typeface="Times New Roman" panose="02020603050405020304"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a:extLst>
              <a:ext uri="{FF2B5EF4-FFF2-40B4-BE49-F238E27FC236}">
                <a16:creationId xmlns:a16="http://schemas.microsoft.com/office/drawing/2014/main" id="{E3FD61D6-B6EC-8844-BE22-13D7656E3F2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CABD777-3E6B-F045-92F5-6629D652310D}" type="slidenum">
              <a:rPr lang="en-US" altLang="en-US" sz="1400" smtClean="0"/>
              <a:pPr>
                <a:spcBef>
                  <a:spcPct val="0"/>
                </a:spcBef>
                <a:buClrTx/>
                <a:buSzTx/>
                <a:buFontTx/>
                <a:buNone/>
              </a:pPr>
              <a:t>6</a:t>
            </a:fld>
            <a:endParaRPr lang="en-US" altLang="en-US" sz="1400"/>
          </a:p>
        </p:txBody>
      </p:sp>
      <p:sp>
        <p:nvSpPr>
          <p:cNvPr id="19459" name="Rectangle 2">
            <a:extLst>
              <a:ext uri="{FF2B5EF4-FFF2-40B4-BE49-F238E27FC236}">
                <a16:creationId xmlns:a16="http://schemas.microsoft.com/office/drawing/2014/main" id="{C51F0B23-B71B-7A4B-9408-E0841D50ED13}"/>
              </a:ext>
            </a:extLst>
          </p:cNvPr>
          <p:cNvSpPr>
            <a:spLocks noGrp="1" noChangeArrowheads="1"/>
          </p:cNvSpPr>
          <p:nvPr>
            <p:ph type="title"/>
          </p:nvPr>
        </p:nvSpPr>
        <p:spPr>
          <a:xfrm>
            <a:off x="685800" y="0"/>
            <a:ext cx="7772400" cy="1428750"/>
          </a:xfrm>
        </p:spPr>
        <p:txBody>
          <a:bodyPr/>
          <a:lstStyle/>
          <a:p>
            <a:r>
              <a:rPr lang="en-US" altLang="en-US"/>
              <a:t>Simple if Demo</a:t>
            </a:r>
          </a:p>
        </p:txBody>
      </p:sp>
      <p:sp>
        <p:nvSpPr>
          <p:cNvPr id="19460" name="AutoShape 10">
            <a:hlinkClick r:id="rId3" action="ppaction://program" highlightClick="1"/>
            <a:extLst>
              <a:ext uri="{FF2B5EF4-FFF2-40B4-BE49-F238E27FC236}">
                <a16:creationId xmlns:a16="http://schemas.microsoft.com/office/drawing/2014/main" id="{1AF113C5-B6BA-A54C-8BEF-E5389FDB4991}"/>
              </a:ext>
            </a:extLst>
          </p:cNvPr>
          <p:cNvSpPr>
            <a:spLocks noChangeArrowheads="1"/>
          </p:cNvSpPr>
          <p:nvPr/>
        </p:nvSpPr>
        <p:spPr bwMode="auto">
          <a:xfrm>
            <a:off x="6991350" y="5770563"/>
            <a:ext cx="833438"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19461" name="Text Box 11">
            <a:extLst>
              <a:ext uri="{FF2B5EF4-FFF2-40B4-BE49-F238E27FC236}">
                <a16:creationId xmlns:a16="http://schemas.microsoft.com/office/drawing/2014/main" id="{6DCD3873-C3A2-614F-A681-680AB6B15EBC}"/>
              </a:ext>
            </a:extLst>
          </p:cNvPr>
          <p:cNvSpPr txBox="1">
            <a:spLocks noChangeArrowheads="1"/>
          </p:cNvSpPr>
          <p:nvPr/>
        </p:nvSpPr>
        <p:spPr bwMode="auto">
          <a:xfrm>
            <a:off x="423863" y="1816100"/>
            <a:ext cx="841057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Write a program that prompts the user to enter an integer. If the number is a multiple of 5, print HiFive. If the number is divisible by 2, print HiEven.</a:t>
            </a:r>
          </a:p>
        </p:txBody>
      </p:sp>
      <p:sp>
        <p:nvSpPr>
          <p:cNvPr id="19462" name="Rectangle 8">
            <a:hlinkClick r:id="rId4"/>
            <a:extLst>
              <a:ext uri="{FF2B5EF4-FFF2-40B4-BE49-F238E27FC236}">
                <a16:creationId xmlns:a16="http://schemas.microsoft.com/office/drawing/2014/main" id="{3F160FF2-2063-2547-8F9A-8E3A871BEDFB}"/>
              </a:ext>
            </a:extLst>
          </p:cNvPr>
          <p:cNvSpPr>
            <a:spLocks noChangeArrowheads="1"/>
          </p:cNvSpPr>
          <p:nvPr/>
        </p:nvSpPr>
        <p:spPr bwMode="auto">
          <a:xfrm>
            <a:off x="4849813" y="5770563"/>
            <a:ext cx="2006600"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SimpleIfDemo</a:t>
            </a:r>
            <a:endParaRPr lang="en-US" alt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a:extLst>
              <a:ext uri="{FF2B5EF4-FFF2-40B4-BE49-F238E27FC236}">
                <a16:creationId xmlns:a16="http://schemas.microsoft.com/office/drawing/2014/main" id="{0BFB6357-579B-AB4B-9E7E-9F6853FAAE3F}"/>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62704885-2580-FC49-9D55-25B9566C51A9}" type="slidenum">
              <a:rPr lang="en-US" altLang="en-US" sz="1400" smtClean="0"/>
              <a:pPr>
                <a:spcBef>
                  <a:spcPct val="0"/>
                </a:spcBef>
                <a:buClrTx/>
                <a:buSzTx/>
                <a:buFontTx/>
                <a:buNone/>
              </a:pPr>
              <a:t>7</a:t>
            </a:fld>
            <a:endParaRPr lang="en-US" altLang="en-US" sz="1400"/>
          </a:p>
        </p:txBody>
      </p:sp>
      <p:sp>
        <p:nvSpPr>
          <p:cNvPr id="21507" name="Rectangle 2">
            <a:extLst>
              <a:ext uri="{FF2B5EF4-FFF2-40B4-BE49-F238E27FC236}">
                <a16:creationId xmlns:a16="http://schemas.microsoft.com/office/drawing/2014/main" id="{E31279B9-48AD-9141-83B9-0B8629281693}"/>
              </a:ext>
            </a:extLst>
          </p:cNvPr>
          <p:cNvSpPr>
            <a:spLocks noGrp="1" noChangeArrowheads="1"/>
          </p:cNvSpPr>
          <p:nvPr>
            <p:ph type="title"/>
          </p:nvPr>
        </p:nvSpPr>
        <p:spPr>
          <a:xfrm>
            <a:off x="685800" y="0"/>
            <a:ext cx="7772400" cy="1428750"/>
          </a:xfrm>
        </p:spPr>
        <p:txBody>
          <a:bodyPr/>
          <a:lstStyle/>
          <a:p>
            <a:r>
              <a:rPr lang="en-US" altLang="en-US"/>
              <a:t>The Two-way </a:t>
            </a:r>
            <a:r>
              <a:rPr lang="en-US" altLang="en-US" sz="4200">
                <a:latin typeface="Courier New" panose="02070309020205020404" pitchFamily="49" charset="0"/>
              </a:rPr>
              <a:t>if</a:t>
            </a:r>
            <a:r>
              <a:rPr lang="en-US" altLang="en-US"/>
              <a:t> Statement</a:t>
            </a:r>
            <a:endParaRPr lang="en-US" altLang="en-US">
              <a:solidFill>
                <a:schemeClr val="tx1"/>
              </a:solidFill>
            </a:endParaRPr>
          </a:p>
        </p:txBody>
      </p:sp>
      <p:sp>
        <p:nvSpPr>
          <p:cNvPr id="25604" name="Rectangle 3">
            <a:extLst>
              <a:ext uri="{FF2B5EF4-FFF2-40B4-BE49-F238E27FC236}">
                <a16:creationId xmlns:a16="http://schemas.microsoft.com/office/drawing/2014/main" id="{25A8D77B-353A-0346-9FD5-F72C897CE126}"/>
              </a:ext>
            </a:extLst>
          </p:cNvPr>
          <p:cNvSpPr>
            <a:spLocks noGrp="1" noChangeArrowheads="1"/>
          </p:cNvSpPr>
          <p:nvPr>
            <p:ph type="body" idx="1"/>
          </p:nvPr>
        </p:nvSpPr>
        <p:spPr>
          <a:xfrm>
            <a:off x="692150" y="1085850"/>
            <a:ext cx="8001000" cy="2057400"/>
          </a:xfrm>
        </p:spPr>
        <p:txBody>
          <a:bodyPr/>
          <a:lstStyle/>
          <a:p>
            <a:pPr>
              <a:lnSpc>
                <a:spcPct val="90000"/>
              </a:lnSpc>
              <a:buFont typeface="Monotype Sorts" pitchFamily="2" charset="2"/>
              <a:buNone/>
              <a:defRPr/>
            </a:pPr>
            <a:r>
              <a:rPr lang="en-US" sz="2000" b="1" dirty="0">
                <a:solidFill>
                  <a:schemeClr val="accent4"/>
                </a:solidFill>
                <a:latin typeface="Courier New" pitchFamily="49" charset="0"/>
              </a:rPr>
              <a:t>if (</a:t>
            </a:r>
            <a:r>
              <a:rPr lang="en-US" sz="2000" b="1" dirty="0" err="1">
                <a:solidFill>
                  <a:schemeClr val="accent4"/>
                </a:solidFill>
                <a:latin typeface="Courier New" pitchFamily="49" charset="0"/>
              </a:rPr>
              <a:t>boolean</a:t>
            </a:r>
            <a:r>
              <a:rPr lang="en-US" sz="2000" b="1" dirty="0">
                <a:solidFill>
                  <a:schemeClr val="accent4"/>
                </a:solidFill>
                <a:latin typeface="Courier New" pitchFamily="49" charset="0"/>
              </a:rPr>
              <a:t>-expression) { </a:t>
            </a:r>
          </a:p>
          <a:p>
            <a:pPr>
              <a:lnSpc>
                <a:spcPct val="90000"/>
              </a:lnSpc>
              <a:buFont typeface="Monotype Sorts" pitchFamily="2" charset="2"/>
              <a:buNone/>
              <a:defRPr/>
            </a:pPr>
            <a:r>
              <a:rPr lang="en-US" sz="2000" b="1" dirty="0">
                <a:solidFill>
                  <a:schemeClr val="accent4"/>
                </a:solidFill>
                <a:latin typeface="Courier New" pitchFamily="49" charset="0"/>
              </a:rPr>
              <a:t>  statement(s)-for-the-true-case;</a:t>
            </a:r>
          </a:p>
          <a:p>
            <a:pPr>
              <a:lnSpc>
                <a:spcPct val="90000"/>
              </a:lnSpc>
              <a:buFont typeface="Monotype Sorts" pitchFamily="2" charset="2"/>
              <a:buNone/>
              <a:defRPr/>
            </a:pPr>
            <a:r>
              <a:rPr lang="en-US" sz="2000" b="1" dirty="0">
                <a:solidFill>
                  <a:schemeClr val="accent4"/>
                </a:solidFill>
                <a:latin typeface="Courier New" pitchFamily="49" charset="0"/>
              </a:rPr>
              <a:t>}</a:t>
            </a:r>
          </a:p>
          <a:p>
            <a:pPr>
              <a:lnSpc>
                <a:spcPct val="90000"/>
              </a:lnSpc>
              <a:buFont typeface="Monotype Sorts" pitchFamily="2" charset="2"/>
              <a:buNone/>
              <a:defRPr/>
            </a:pPr>
            <a:r>
              <a:rPr lang="en-US" sz="2000" b="1" dirty="0">
                <a:solidFill>
                  <a:schemeClr val="accent4"/>
                </a:solidFill>
                <a:latin typeface="Courier New" pitchFamily="49" charset="0"/>
              </a:rPr>
              <a:t>else {</a:t>
            </a:r>
          </a:p>
          <a:p>
            <a:pPr>
              <a:lnSpc>
                <a:spcPct val="90000"/>
              </a:lnSpc>
              <a:buFont typeface="Monotype Sorts" pitchFamily="2" charset="2"/>
              <a:buNone/>
              <a:defRPr/>
            </a:pPr>
            <a:r>
              <a:rPr lang="en-US" sz="2000" b="1" dirty="0">
                <a:solidFill>
                  <a:schemeClr val="accent4"/>
                </a:solidFill>
                <a:latin typeface="Courier New" pitchFamily="49" charset="0"/>
              </a:rPr>
              <a:t>  statement(s)-for-the-false-case;</a:t>
            </a:r>
          </a:p>
          <a:p>
            <a:pPr>
              <a:lnSpc>
                <a:spcPct val="90000"/>
              </a:lnSpc>
              <a:buFont typeface="Monotype Sorts" pitchFamily="2" charset="2"/>
              <a:buNone/>
              <a:defRPr/>
            </a:pPr>
            <a:r>
              <a:rPr lang="en-US" sz="2000" b="1" dirty="0">
                <a:solidFill>
                  <a:schemeClr val="accent4"/>
                </a:solidFill>
                <a:latin typeface="Courier New" pitchFamily="49" charset="0"/>
              </a:rPr>
              <a:t>}</a:t>
            </a:r>
            <a:endParaRPr lang="en-US" sz="2800" b="1" dirty="0">
              <a:solidFill>
                <a:schemeClr val="accent4"/>
              </a:solidFill>
            </a:endParaRPr>
          </a:p>
        </p:txBody>
      </p:sp>
      <p:sp>
        <p:nvSpPr>
          <p:cNvPr id="21509" name="Rectangle 6">
            <a:extLst>
              <a:ext uri="{FF2B5EF4-FFF2-40B4-BE49-F238E27FC236}">
                <a16:creationId xmlns:a16="http://schemas.microsoft.com/office/drawing/2014/main" id="{BE25483A-668D-7D47-AEF4-53F8D2920A06}"/>
              </a:ext>
            </a:extLst>
          </p:cNvPr>
          <p:cNvSpPr>
            <a:spLocks noChangeArrowheads="1"/>
          </p:cNvSpPr>
          <p:nvPr/>
        </p:nvSpPr>
        <p:spPr bwMode="auto">
          <a:xfrm>
            <a:off x="2162175" y="2428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1510" name="Picture 8">
            <a:extLst>
              <a:ext uri="{FF2B5EF4-FFF2-40B4-BE49-F238E27FC236}">
                <a16:creationId xmlns:a16="http://schemas.microsoft.com/office/drawing/2014/main" id="{F81BE0F8-C16E-7242-BEE7-9DEA5BD0A0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2150" y="3044825"/>
            <a:ext cx="8216900" cy="3448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B53176BE-4510-7B4A-BB8B-8E9F0EB58DD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0A74E78-9C65-DB47-910B-3B92E309A4FC}" type="slidenum">
              <a:rPr lang="en-US" altLang="en-US" sz="1400" smtClean="0"/>
              <a:pPr>
                <a:spcBef>
                  <a:spcPct val="0"/>
                </a:spcBef>
                <a:buClrTx/>
                <a:buSzTx/>
                <a:buFontTx/>
                <a:buNone/>
              </a:pPr>
              <a:t>8</a:t>
            </a:fld>
            <a:endParaRPr lang="en-US" altLang="en-US" sz="1400"/>
          </a:p>
        </p:txBody>
      </p:sp>
      <p:sp>
        <p:nvSpPr>
          <p:cNvPr id="23555" name="Rectangle 2">
            <a:extLst>
              <a:ext uri="{FF2B5EF4-FFF2-40B4-BE49-F238E27FC236}">
                <a16:creationId xmlns:a16="http://schemas.microsoft.com/office/drawing/2014/main" id="{E68F48B2-08BC-6C44-8926-B0CA340C47DB}"/>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if-else</a:t>
            </a:r>
            <a:r>
              <a:rPr lang="en-US" altLang="en-US"/>
              <a:t> Example</a:t>
            </a:r>
          </a:p>
        </p:txBody>
      </p:sp>
      <p:sp>
        <p:nvSpPr>
          <p:cNvPr id="23556" name="Rectangle 3">
            <a:extLst>
              <a:ext uri="{FF2B5EF4-FFF2-40B4-BE49-F238E27FC236}">
                <a16:creationId xmlns:a16="http://schemas.microsoft.com/office/drawing/2014/main" id="{3CF06DFB-0834-4749-840C-C325F73B98B4}"/>
              </a:ext>
            </a:extLst>
          </p:cNvPr>
          <p:cNvSpPr>
            <a:spLocks noGrp="1" noChangeArrowheads="1"/>
          </p:cNvSpPr>
          <p:nvPr>
            <p:ph type="body" idx="1"/>
          </p:nvPr>
        </p:nvSpPr>
        <p:spPr>
          <a:xfrm>
            <a:off x="914400" y="1371600"/>
            <a:ext cx="7772400" cy="4724400"/>
          </a:xfrm>
        </p:spPr>
        <p:txBody>
          <a:bodyPr/>
          <a:lstStyle/>
          <a:p>
            <a:pPr>
              <a:buFont typeface="Monotype Sorts" pitchFamily="2" charset="2"/>
              <a:buNone/>
            </a:pPr>
            <a:r>
              <a:rPr lang="en-US" altLang="en-US" sz="2400" b="1">
                <a:latin typeface="Courier New" panose="02070309020205020404" pitchFamily="49" charset="0"/>
              </a:rPr>
              <a:t>if (radius &gt;= 0) {   </a:t>
            </a:r>
          </a:p>
          <a:p>
            <a:pPr>
              <a:spcBef>
                <a:spcPct val="0"/>
              </a:spcBef>
              <a:buFont typeface="Monotype Sorts" pitchFamily="2" charset="2"/>
              <a:buNone/>
            </a:pPr>
            <a:r>
              <a:rPr lang="en-US" altLang="en-US" sz="2400" b="1">
                <a:latin typeface="Courier New" panose="02070309020205020404" pitchFamily="49" charset="0"/>
              </a:rPr>
              <a:t>  area = radius * radius * 3.14159;</a:t>
            </a:r>
          </a:p>
          <a:p>
            <a:pPr>
              <a:spcBef>
                <a:spcPct val="0"/>
              </a:spcBef>
              <a:buFont typeface="Monotype Sorts" pitchFamily="2" charset="2"/>
              <a:buNone/>
            </a:pPr>
            <a:endParaRPr lang="en-US" altLang="en-US" sz="2400" b="1">
              <a:latin typeface="Courier New" panose="02070309020205020404" pitchFamily="49" charset="0"/>
            </a:endParaRPr>
          </a:p>
          <a:p>
            <a:pPr>
              <a:spcBef>
                <a:spcPct val="0"/>
              </a:spcBef>
              <a:buFont typeface="Monotype Sorts" pitchFamily="2" charset="2"/>
              <a:buNone/>
            </a:pPr>
            <a:r>
              <a:rPr lang="en-US" altLang="en-US" sz="2400" b="1">
                <a:latin typeface="Courier New" panose="02070309020205020404" pitchFamily="49" charset="0"/>
              </a:rPr>
              <a:t> 	System.out.println("The area for the “  </a:t>
            </a:r>
          </a:p>
          <a:p>
            <a:pPr>
              <a:spcBef>
                <a:spcPct val="0"/>
              </a:spcBef>
              <a:buFont typeface="Monotype Sorts" pitchFamily="2" charset="2"/>
              <a:buNone/>
            </a:pPr>
            <a:r>
              <a:rPr lang="en-US" altLang="en-US" sz="2400" b="1">
                <a:latin typeface="Courier New" panose="02070309020205020404" pitchFamily="49" charset="0"/>
              </a:rPr>
              <a:t>    + “circle of radius " + radius + </a:t>
            </a:r>
          </a:p>
          <a:p>
            <a:pPr>
              <a:spcBef>
                <a:spcPct val="0"/>
              </a:spcBef>
              <a:buFont typeface="Monotype Sorts" pitchFamily="2" charset="2"/>
              <a:buNone/>
            </a:pPr>
            <a:r>
              <a:rPr lang="en-US" altLang="en-US" sz="2400" b="1">
                <a:latin typeface="Courier New" panose="02070309020205020404" pitchFamily="49" charset="0"/>
              </a:rPr>
              <a:t>    " is " + area);</a:t>
            </a:r>
          </a:p>
          <a:p>
            <a:pPr>
              <a:spcBef>
                <a:spcPct val="0"/>
              </a:spcBef>
              <a:buFont typeface="Monotype Sorts" pitchFamily="2" charset="2"/>
              <a:buNone/>
            </a:pPr>
            <a:r>
              <a:rPr lang="en-US" altLang="en-US" sz="2400" b="1">
                <a:latin typeface="Courier New" panose="02070309020205020404" pitchFamily="49" charset="0"/>
              </a:rPr>
              <a:t>}</a:t>
            </a:r>
          </a:p>
          <a:p>
            <a:pPr>
              <a:spcBef>
                <a:spcPct val="0"/>
              </a:spcBef>
              <a:buFont typeface="Monotype Sorts" pitchFamily="2" charset="2"/>
              <a:buNone/>
            </a:pPr>
            <a:r>
              <a:rPr lang="en-US" altLang="en-US" sz="2400" b="1">
                <a:latin typeface="Courier New" panose="02070309020205020404" pitchFamily="49" charset="0"/>
              </a:rPr>
              <a:t>else {</a:t>
            </a:r>
          </a:p>
          <a:p>
            <a:pPr>
              <a:spcBef>
                <a:spcPct val="0"/>
              </a:spcBef>
              <a:buFont typeface="Monotype Sorts" pitchFamily="2" charset="2"/>
              <a:buNone/>
            </a:pPr>
            <a:r>
              <a:rPr lang="en-US" altLang="en-US" sz="2400" b="1">
                <a:latin typeface="Courier New" panose="02070309020205020404" pitchFamily="49" charset="0"/>
              </a:rPr>
              <a:t>  System.out.println("Negative input");</a:t>
            </a:r>
          </a:p>
          <a:p>
            <a:pPr>
              <a:spcBef>
                <a:spcPct val="0"/>
              </a:spcBef>
              <a:buFont typeface="Monotype Sorts" pitchFamily="2" charset="2"/>
              <a:buNone/>
            </a:pPr>
            <a:r>
              <a:rPr lang="en-US" altLang="en-US" sz="2400" b="1">
                <a:latin typeface="Courier New" panose="02070309020205020404" pitchFamily="49"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24329353-B8ED-3649-805C-4F0AED6D0E90}"/>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A561C8E6-27A9-1644-A4BD-5D1C2F942F4C}" type="slidenum">
              <a:rPr lang="en-US" altLang="en-US" sz="1400" smtClean="0"/>
              <a:pPr>
                <a:spcBef>
                  <a:spcPct val="0"/>
                </a:spcBef>
                <a:buClrTx/>
                <a:buSzTx/>
                <a:buFontTx/>
                <a:buNone/>
              </a:pPr>
              <a:t>9</a:t>
            </a:fld>
            <a:endParaRPr lang="en-US" altLang="en-US" sz="1400"/>
          </a:p>
        </p:txBody>
      </p:sp>
      <p:sp>
        <p:nvSpPr>
          <p:cNvPr id="25603" name="Rectangle 2">
            <a:extLst>
              <a:ext uri="{FF2B5EF4-FFF2-40B4-BE49-F238E27FC236}">
                <a16:creationId xmlns:a16="http://schemas.microsoft.com/office/drawing/2014/main" id="{41B26DCC-3045-2B48-8F5E-C101756BBAA6}"/>
              </a:ext>
            </a:extLst>
          </p:cNvPr>
          <p:cNvSpPr>
            <a:spLocks noGrp="1" noChangeArrowheads="1"/>
          </p:cNvSpPr>
          <p:nvPr>
            <p:ph type="title"/>
          </p:nvPr>
        </p:nvSpPr>
        <p:spPr>
          <a:xfrm>
            <a:off x="685800" y="0"/>
            <a:ext cx="8001000" cy="914400"/>
          </a:xfrm>
        </p:spPr>
        <p:txBody>
          <a:bodyPr/>
          <a:lstStyle/>
          <a:p>
            <a:r>
              <a:rPr lang="en-US" altLang="en-US"/>
              <a:t>Multiple Alternative if Statements</a:t>
            </a:r>
          </a:p>
        </p:txBody>
      </p:sp>
      <p:sp>
        <p:nvSpPr>
          <p:cNvPr id="25604" name="Rectangle 7">
            <a:extLst>
              <a:ext uri="{FF2B5EF4-FFF2-40B4-BE49-F238E27FC236}">
                <a16:creationId xmlns:a16="http://schemas.microsoft.com/office/drawing/2014/main" id="{FD5A7F3F-BE6A-1E43-9EB3-E84C1E0D2064}"/>
              </a:ext>
            </a:extLst>
          </p:cNvPr>
          <p:cNvSpPr>
            <a:spLocks noChangeArrowheads="1"/>
          </p:cNvSpPr>
          <p:nvPr/>
        </p:nvSpPr>
        <p:spPr bwMode="auto">
          <a:xfrm>
            <a:off x="2705100" y="26193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 name="Rectangle 7">
            <a:extLst>
              <a:ext uri="{FF2B5EF4-FFF2-40B4-BE49-F238E27FC236}">
                <a16:creationId xmlns:a16="http://schemas.microsoft.com/office/drawing/2014/main" id="{A5F15FF9-5659-8847-8B54-4351C84F40FA}"/>
              </a:ext>
            </a:extLst>
          </p:cNvPr>
          <p:cNvSpPr>
            <a:spLocks noChangeArrowheads="1"/>
          </p:cNvSpPr>
          <p:nvPr/>
        </p:nvSpPr>
        <p:spPr bwMode="auto">
          <a:xfrm>
            <a:off x="0" y="0"/>
            <a:ext cx="9144000" cy="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p>
            <a:pPr eaLnBrk="1" hangingPunct="1">
              <a:defRPr/>
            </a:pPr>
            <a:endParaRPr lang="en-US"/>
          </a:p>
        </p:txBody>
      </p:sp>
      <p:graphicFrame>
        <p:nvGraphicFramePr>
          <p:cNvPr id="25606" name="Object 2">
            <a:extLst>
              <a:ext uri="{FF2B5EF4-FFF2-40B4-BE49-F238E27FC236}">
                <a16:creationId xmlns:a16="http://schemas.microsoft.com/office/drawing/2014/main" id="{4A660A32-29A2-334F-9B9B-94541FAF3770}"/>
              </a:ext>
            </a:extLst>
          </p:cNvPr>
          <p:cNvGraphicFramePr>
            <a:graphicFrameLocks noChangeAspect="1"/>
          </p:cNvGraphicFramePr>
          <p:nvPr/>
        </p:nvGraphicFramePr>
        <p:xfrm>
          <a:off x="117475" y="1700213"/>
          <a:ext cx="8909050" cy="3671887"/>
        </p:xfrm>
        <a:graphic>
          <a:graphicData uri="http://schemas.openxmlformats.org/presentationml/2006/ole">
            <mc:AlternateContent xmlns:mc="http://schemas.openxmlformats.org/markup-compatibility/2006">
              <mc:Choice xmlns:v="urn:schemas-microsoft-com:vml" Requires="v">
                <p:oleObj spid="_x0000_s25615" name="Picture" r:id="rId4" imgW="3225800" imgH="1333500" progId="Word.Picture.8">
                  <p:embed/>
                </p:oleObj>
              </mc:Choice>
              <mc:Fallback>
                <p:oleObj name="Picture" r:id="rId4" imgW="3225800" imgH="1333500" progId="Word.Picture.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475" y="1700213"/>
                        <a:ext cx="8909050" cy="367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27285</TotalTime>
  <Words>1502</Words>
  <Application>Microsoft Macintosh PowerPoint</Application>
  <PresentationFormat>On-screen Show (4:3)</PresentationFormat>
  <Paragraphs>266</Paragraphs>
  <Slides>28</Slides>
  <Notes>28</Notes>
  <HiddenSlides>0</HiddenSlides>
  <MMClips>0</MMClips>
  <ScaleCrop>false</ScaleCrop>
  <HeadingPairs>
    <vt:vector size="10"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28</vt:i4>
      </vt:variant>
      <vt:variant>
        <vt:lpstr>Custom Shows</vt:lpstr>
      </vt:variant>
      <vt:variant>
        <vt:i4>1</vt:i4>
      </vt:variant>
    </vt:vector>
  </HeadingPairs>
  <TitlesOfParts>
    <vt:vector size="43" baseType="lpstr">
      <vt:lpstr>Arial</vt:lpstr>
      <vt:lpstr>Book Antiqua</vt:lpstr>
      <vt:lpstr>Courier</vt:lpstr>
      <vt:lpstr>Courier New</vt:lpstr>
      <vt:lpstr>Forte</vt:lpstr>
      <vt:lpstr>Goudy Sans Book</vt:lpstr>
      <vt:lpstr>Goudy Sans Medium</vt:lpstr>
      <vt:lpstr>I Times Italic</vt:lpstr>
      <vt:lpstr>Monotype Sorts</vt:lpstr>
      <vt:lpstr>Times</vt:lpstr>
      <vt:lpstr>Times New Roman</vt:lpstr>
      <vt:lpstr>International</vt:lpstr>
      <vt:lpstr>Word.Picture.8</vt:lpstr>
      <vt:lpstr>Picture</vt:lpstr>
      <vt:lpstr>Chapter 3 Selections</vt:lpstr>
      <vt:lpstr>Relational Operators</vt:lpstr>
      <vt:lpstr>The boolean Type and Operators</vt:lpstr>
      <vt:lpstr>Problem: A Simple Math Learning Tool</vt:lpstr>
      <vt:lpstr>One-way if Statements</vt:lpstr>
      <vt:lpstr>Simple if Demo</vt:lpstr>
      <vt:lpstr>The Two-way if Statement</vt:lpstr>
      <vt:lpstr>if-else Example</vt:lpstr>
      <vt:lpstr>Multiple Alternative if Statements</vt:lpstr>
      <vt:lpstr>TIP</vt:lpstr>
      <vt:lpstr>CAUTION</vt:lpstr>
      <vt:lpstr>Problem: An Improved Math Learning Tool </vt:lpstr>
      <vt:lpstr>Logical Operators</vt:lpstr>
      <vt:lpstr>Truth Table for Operator !</vt:lpstr>
      <vt:lpstr>Truth Table for Operator &amp;&amp;</vt:lpstr>
      <vt:lpstr>Truth Table for Operator ||</vt:lpstr>
      <vt:lpstr>Truth Table for Operator ^</vt:lpstr>
      <vt:lpstr>Examples</vt:lpstr>
      <vt:lpstr>Problem: Determining Leap Year?</vt:lpstr>
      <vt:lpstr>switch Statement Rules</vt:lpstr>
      <vt:lpstr>switch Statement Rules</vt:lpstr>
      <vt:lpstr>Trace switch statement</vt:lpstr>
      <vt:lpstr>Conditional Operators</vt:lpstr>
      <vt:lpstr>Conditional Operator</vt:lpstr>
      <vt:lpstr>Operator Precedence</vt:lpstr>
      <vt:lpstr>Operator Precedence and Associativity</vt:lpstr>
      <vt:lpstr>Operator Associativity</vt:lpstr>
      <vt:lpstr>Example</vt:lpstr>
      <vt:lpstr>Custom Show 1</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Control Methods</dc:title>
  <dc:creator>Y. Daniel Liang</dc:creator>
  <cp:lastModifiedBy>Bassem S Sayrafi</cp:lastModifiedBy>
  <cp:revision>281</cp:revision>
  <cp:lastPrinted>1998-02-04T21:16:15Z</cp:lastPrinted>
  <dcterms:created xsi:type="dcterms:W3CDTF">1995-06-10T17:31:50Z</dcterms:created>
  <dcterms:modified xsi:type="dcterms:W3CDTF">2019-09-08T09:12:10Z</dcterms:modified>
</cp:coreProperties>
</file>