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4" r:id="rId8"/>
    <p:sldId id="265" r:id="rId9"/>
    <p:sldId id="266" r:id="rId10"/>
    <p:sldId id="262" r:id="rId11"/>
    <p:sldId id="263" r:id="rId12"/>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CC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6" d="100"/>
          <a:sy n="86" d="100"/>
        </p:scale>
        <p:origin x="-1494"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63D272B8-89E8-4476-AFC6-86443409498F}"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5113D3C7-B767-4FA8-A2FA-A9013C007B8C}"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6BE70E5-35B5-4B9A-9DE3-F3E21C5318D5}"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865A8C92-672E-4714-BF7D-1270ECD6629E}"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0AD15771-20E8-442E-9C49-5BEB06C47988}"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CC3FCD2E-BEB0-4E94-9373-433212A16740}"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73A0D1B4-BE56-4C0D-B421-B79967682375}"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ABE0274D-4FEE-458E-9624-4B3F2CA0B121}"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B4017FF0-77E5-4E8A-8552-C2A4361C20D3}"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1939E28B-881B-4324-9F77-8E66F61259F2}"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8DD9DF35-80A8-436E-A6C7-A086B1DBCA0A}"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accent2">
                <a:gamma/>
                <a:shade val="46275"/>
                <a:invGamma/>
              </a:schemeClr>
            </a:gs>
            <a:gs pos="50000">
              <a:schemeClr val="accent2"/>
            </a:gs>
            <a:gs pos="100000">
              <a:schemeClr val="accent2">
                <a:gamma/>
                <a:shade val="46275"/>
                <a:invGamma/>
              </a:schemeClr>
            </a:gs>
          </a:gsLst>
          <a:lin ang="5400000" scaled="1"/>
        </a:gra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smtClean="0"/>
            </a:lvl1pPr>
          </a:lstStyle>
          <a:p>
            <a:pPr>
              <a:defRPr/>
            </a:pPr>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smtClean="0"/>
            </a:lvl1pPr>
          </a:lstStyle>
          <a:p>
            <a:pPr>
              <a:defRPr/>
            </a:pPr>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smtClean="0"/>
            </a:lvl1pPr>
          </a:lstStyle>
          <a:p>
            <a:pPr>
              <a:defRPr/>
            </a:pPr>
            <a:fld id="{7716AE72-5BBD-4B1B-B733-7DB70D217C1B}"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685800" y="2667000"/>
            <a:ext cx="7772400" cy="1470025"/>
          </a:xfrm>
        </p:spPr>
        <p:txBody>
          <a:bodyPr/>
          <a:lstStyle/>
          <a:p>
            <a:pPr eaLnBrk="1" hangingPunct="1"/>
            <a:r>
              <a:rPr lang="nb-NO" sz="4000" b="1" i="1" smtClean="0">
                <a:solidFill>
                  <a:srgbClr val="FFCC00"/>
                </a:solidFill>
              </a:rPr>
              <a:t>Crude, Category-specific, and Adjusted (Standardized) rates</a:t>
            </a:r>
            <a:br>
              <a:rPr lang="nb-NO" sz="4000" b="1" i="1" smtClean="0">
                <a:solidFill>
                  <a:srgbClr val="FFCC00"/>
                </a:solidFill>
              </a:rPr>
            </a:br>
            <a:r>
              <a:rPr lang="nb-NO" sz="4000" b="1" i="1" smtClean="0">
                <a:solidFill>
                  <a:srgbClr val="FFCC00"/>
                </a:solidFill>
              </a:rPr>
              <a:t/>
            </a:r>
            <a:br>
              <a:rPr lang="nb-NO" sz="4000" b="1" i="1" smtClean="0">
                <a:solidFill>
                  <a:srgbClr val="FFCC00"/>
                </a:solidFill>
              </a:rPr>
            </a:br>
            <a:endParaRPr lang="en-US" sz="4000" b="1" i="1" smtClean="0">
              <a:solidFill>
                <a:srgbClr val="FFCC00"/>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pPr eaLnBrk="1" hangingPunct="1"/>
            <a:r>
              <a:rPr lang="nb-NO" b="1" i="1" smtClean="0">
                <a:solidFill>
                  <a:srgbClr val="FFCC00"/>
                </a:solidFill>
              </a:rPr>
              <a:t>Indirect standardization</a:t>
            </a:r>
            <a:endParaRPr lang="en-US" b="1" i="1" smtClean="0">
              <a:solidFill>
                <a:srgbClr val="FFCC00"/>
              </a:solidFill>
            </a:endParaRPr>
          </a:p>
        </p:txBody>
      </p:sp>
      <p:sp>
        <p:nvSpPr>
          <p:cNvPr id="9219" name="Rectangle 3"/>
          <p:cNvSpPr>
            <a:spLocks noGrp="1" noChangeArrowheads="1"/>
          </p:cNvSpPr>
          <p:nvPr>
            <p:ph type="body" idx="1"/>
          </p:nvPr>
        </p:nvSpPr>
        <p:spPr/>
        <p:txBody>
          <a:bodyPr/>
          <a:lstStyle/>
          <a:p>
            <a:pPr eaLnBrk="1" hangingPunct="1"/>
            <a:r>
              <a:rPr lang="nb-NO" smtClean="0">
                <a:solidFill>
                  <a:schemeClr val="bg1"/>
                </a:solidFill>
              </a:rPr>
              <a:t>Standardized mortality ratios</a:t>
            </a:r>
          </a:p>
          <a:p>
            <a:pPr eaLnBrk="1" hangingPunct="1">
              <a:buFontTx/>
              <a:buNone/>
            </a:pPr>
            <a:r>
              <a:rPr lang="nb-NO" smtClean="0">
                <a:solidFill>
                  <a:schemeClr val="bg1"/>
                </a:solidFill>
              </a:rPr>
              <a:t>   </a:t>
            </a:r>
            <a:r>
              <a:rPr lang="nb-NO" smtClean="0">
                <a:solidFill>
                  <a:srgbClr val="FFCC00"/>
                </a:solidFill>
              </a:rPr>
              <a:t>Here rates from a standard population are used to calculate the number of cases that would have been expected in this group had they developed the disease at the same rate as the general population.  </a:t>
            </a:r>
            <a:endParaRPr lang="en-US" smtClean="0">
              <a:solidFill>
                <a:srgbClr val="FFCC00"/>
              </a:solidFill>
            </a:endParaRPr>
          </a:p>
        </p:txBody>
      </p:sp>
      <p:grpSp>
        <p:nvGrpSpPr>
          <p:cNvPr id="2" name="Group 7"/>
          <p:cNvGrpSpPr>
            <a:grpSpLocks/>
          </p:cNvGrpSpPr>
          <p:nvPr/>
        </p:nvGrpSpPr>
        <p:grpSpPr bwMode="auto">
          <a:xfrm>
            <a:off x="1219200" y="5184775"/>
            <a:ext cx="5791200" cy="987425"/>
            <a:chOff x="768" y="3266"/>
            <a:chExt cx="3648" cy="622"/>
          </a:xfrm>
        </p:grpSpPr>
        <p:sp>
          <p:nvSpPr>
            <p:cNvPr id="11269" name="Text Box 4"/>
            <p:cNvSpPr txBox="1">
              <a:spLocks noChangeArrowheads="1"/>
            </p:cNvSpPr>
            <p:nvPr/>
          </p:nvSpPr>
          <p:spPr bwMode="auto">
            <a:xfrm>
              <a:off x="768" y="3266"/>
              <a:ext cx="3648" cy="288"/>
            </a:xfrm>
            <a:prstGeom prst="rect">
              <a:avLst/>
            </a:prstGeom>
            <a:noFill/>
            <a:ln w="9525">
              <a:noFill/>
              <a:miter lim="800000"/>
              <a:headEnd/>
              <a:tailEnd/>
            </a:ln>
          </p:spPr>
          <p:txBody>
            <a:bodyPr>
              <a:spAutoFit/>
            </a:bodyPr>
            <a:lstStyle/>
            <a:p>
              <a:r>
                <a:rPr lang="nb-NO" sz="2400" b="1">
                  <a:solidFill>
                    <a:schemeClr val="bg1"/>
                  </a:solidFill>
                </a:rPr>
                <a:t>SMR = observed deaths (O)   x 100%</a:t>
              </a:r>
              <a:endParaRPr lang="en-US" sz="2400" b="1">
                <a:solidFill>
                  <a:schemeClr val="bg1"/>
                </a:solidFill>
              </a:endParaRPr>
            </a:p>
          </p:txBody>
        </p:sp>
        <p:sp>
          <p:nvSpPr>
            <p:cNvPr id="11270" name="Line 5"/>
            <p:cNvSpPr>
              <a:spLocks noChangeShapeType="1"/>
            </p:cNvSpPr>
            <p:nvPr/>
          </p:nvSpPr>
          <p:spPr bwMode="auto">
            <a:xfrm>
              <a:off x="1488" y="3552"/>
              <a:ext cx="1872" cy="0"/>
            </a:xfrm>
            <a:prstGeom prst="line">
              <a:avLst/>
            </a:prstGeom>
            <a:noFill/>
            <a:ln w="38100">
              <a:solidFill>
                <a:srgbClr val="FFCC00"/>
              </a:solidFill>
              <a:round/>
              <a:headEnd/>
              <a:tailEnd/>
            </a:ln>
          </p:spPr>
          <p:txBody>
            <a:bodyPr/>
            <a:lstStyle/>
            <a:p>
              <a:endParaRPr lang="en-US"/>
            </a:p>
          </p:txBody>
        </p:sp>
        <p:sp>
          <p:nvSpPr>
            <p:cNvPr id="11271" name="Text Box 6"/>
            <p:cNvSpPr txBox="1">
              <a:spLocks noChangeArrowheads="1"/>
            </p:cNvSpPr>
            <p:nvPr/>
          </p:nvSpPr>
          <p:spPr bwMode="auto">
            <a:xfrm>
              <a:off x="1392" y="3600"/>
              <a:ext cx="2770" cy="288"/>
            </a:xfrm>
            <a:prstGeom prst="rect">
              <a:avLst/>
            </a:prstGeom>
            <a:noFill/>
            <a:ln w="9525">
              <a:noFill/>
              <a:miter lim="800000"/>
              <a:headEnd/>
              <a:tailEnd/>
            </a:ln>
          </p:spPr>
          <p:txBody>
            <a:bodyPr>
              <a:spAutoFit/>
            </a:bodyPr>
            <a:lstStyle/>
            <a:p>
              <a:pPr>
                <a:spcBef>
                  <a:spcPct val="50000"/>
                </a:spcBef>
              </a:pPr>
              <a:r>
                <a:rPr lang="nb-NO" sz="2400" b="1">
                  <a:solidFill>
                    <a:schemeClr val="bg1"/>
                  </a:solidFill>
                </a:rPr>
                <a:t> expected deaths (E)</a:t>
              </a:r>
              <a:endParaRPr lang="en-US" sz="2400" b="1">
                <a:solidFill>
                  <a:schemeClr val="bg1"/>
                </a:solidFill>
              </a:endParaRP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21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21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457200" y="274638"/>
            <a:ext cx="8229600" cy="868362"/>
          </a:xfrm>
        </p:spPr>
        <p:txBody>
          <a:bodyPr/>
          <a:lstStyle/>
          <a:p>
            <a:pPr eaLnBrk="1" hangingPunct="1"/>
            <a:r>
              <a:rPr lang="nb-NO" sz="4000" b="1" i="1" smtClean="0">
                <a:solidFill>
                  <a:srgbClr val="FFCC00"/>
                </a:solidFill>
              </a:rPr>
              <a:t>Conclusions</a:t>
            </a:r>
            <a:br>
              <a:rPr lang="nb-NO" sz="4000" b="1" i="1" smtClean="0">
                <a:solidFill>
                  <a:srgbClr val="FFCC00"/>
                </a:solidFill>
              </a:rPr>
            </a:br>
            <a:endParaRPr lang="en-US" sz="4000" b="1" i="1" smtClean="0">
              <a:solidFill>
                <a:srgbClr val="FFCC00"/>
              </a:solidFill>
            </a:endParaRPr>
          </a:p>
        </p:txBody>
      </p:sp>
      <p:sp>
        <p:nvSpPr>
          <p:cNvPr id="10243" name="Rectangle 3"/>
          <p:cNvSpPr>
            <a:spLocks noGrp="1" noChangeArrowheads="1"/>
          </p:cNvSpPr>
          <p:nvPr>
            <p:ph type="body" idx="1"/>
          </p:nvPr>
        </p:nvSpPr>
        <p:spPr>
          <a:xfrm>
            <a:off x="0" y="914400"/>
            <a:ext cx="9144000" cy="5943600"/>
          </a:xfrm>
        </p:spPr>
        <p:txBody>
          <a:bodyPr/>
          <a:lstStyle/>
          <a:p>
            <a:pPr eaLnBrk="1" hangingPunct="1">
              <a:lnSpc>
                <a:spcPct val="90000"/>
              </a:lnSpc>
            </a:pPr>
            <a:r>
              <a:rPr lang="nb-NO" sz="2400" smtClean="0">
                <a:solidFill>
                  <a:schemeClr val="bg1"/>
                </a:solidFill>
              </a:rPr>
              <a:t>The decision to use crude, adjusted, or category-specific rates depends on the information that we are trying to obtain.</a:t>
            </a:r>
          </a:p>
          <a:p>
            <a:pPr eaLnBrk="1" hangingPunct="1">
              <a:lnSpc>
                <a:spcPct val="90000"/>
              </a:lnSpc>
              <a:buFontTx/>
              <a:buNone/>
            </a:pPr>
            <a:endParaRPr lang="nb-NO" sz="2400" smtClean="0">
              <a:solidFill>
                <a:schemeClr val="bg1"/>
              </a:solidFill>
            </a:endParaRPr>
          </a:p>
          <a:p>
            <a:pPr eaLnBrk="1" hangingPunct="1">
              <a:lnSpc>
                <a:spcPct val="90000"/>
              </a:lnSpc>
            </a:pPr>
            <a:r>
              <a:rPr lang="nb-NO" sz="2400" smtClean="0">
                <a:solidFill>
                  <a:srgbClr val="FFCC00"/>
                </a:solidFill>
              </a:rPr>
              <a:t>Crude rates represent the actual experience of the population and provide data for the allocation of health resources and public health planning. But are difficult to interpret because they maybe confounded by differences between underlying population structures.</a:t>
            </a:r>
          </a:p>
          <a:p>
            <a:pPr eaLnBrk="1" hangingPunct="1">
              <a:lnSpc>
                <a:spcPct val="90000"/>
              </a:lnSpc>
              <a:buFontTx/>
              <a:buNone/>
            </a:pPr>
            <a:endParaRPr lang="nb-NO" sz="2400" smtClean="0">
              <a:solidFill>
                <a:srgbClr val="FFCC00"/>
              </a:solidFill>
            </a:endParaRPr>
          </a:p>
          <a:p>
            <a:pPr eaLnBrk="1" hangingPunct="1">
              <a:lnSpc>
                <a:spcPct val="90000"/>
              </a:lnSpc>
            </a:pPr>
            <a:r>
              <a:rPr lang="nb-NO" sz="2400" smtClean="0">
                <a:solidFill>
                  <a:schemeClr val="bg1"/>
                </a:solidFill>
              </a:rPr>
              <a:t>Category –specific rates provide the best detailed information, but too many comparisons.</a:t>
            </a:r>
          </a:p>
          <a:p>
            <a:pPr eaLnBrk="1" hangingPunct="1">
              <a:lnSpc>
                <a:spcPct val="90000"/>
              </a:lnSpc>
              <a:buFontTx/>
              <a:buNone/>
            </a:pPr>
            <a:endParaRPr lang="nb-NO" sz="2400" smtClean="0">
              <a:solidFill>
                <a:schemeClr val="bg1"/>
              </a:solidFill>
            </a:endParaRPr>
          </a:p>
          <a:p>
            <a:pPr eaLnBrk="1" hangingPunct="1">
              <a:lnSpc>
                <a:spcPct val="90000"/>
              </a:lnSpc>
            </a:pPr>
            <a:r>
              <a:rPr lang="nb-NO" sz="2400" smtClean="0">
                <a:solidFill>
                  <a:srgbClr val="FFCC00"/>
                </a:solidFill>
              </a:rPr>
              <a:t>Adjusted rates provide a summary value that removes the effect of the differences in population structure  so that populations can be compared. But actual value of the adjusted rate is meaningless!</a:t>
            </a:r>
            <a:endParaRPr lang="en-US" sz="2400" smtClean="0">
              <a:solidFill>
                <a:srgbClr val="FFCC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24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24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24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024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a:lstStyle/>
          <a:p>
            <a:pPr eaLnBrk="1" hangingPunct="1"/>
            <a:r>
              <a:rPr lang="nb-NO" sz="4000" b="1" i="1" dirty="0" smtClean="0">
                <a:solidFill>
                  <a:srgbClr val="FFCC00"/>
                </a:solidFill>
              </a:rPr>
              <a:t>Crude risk / rates</a:t>
            </a:r>
            <a:endParaRPr lang="en-US" sz="4000" b="1" i="1" dirty="0" smtClean="0">
              <a:solidFill>
                <a:srgbClr val="FFCC00"/>
              </a:solidFill>
            </a:endParaRPr>
          </a:p>
        </p:txBody>
      </p:sp>
      <p:sp>
        <p:nvSpPr>
          <p:cNvPr id="3075" name="Rectangle 3"/>
          <p:cNvSpPr>
            <a:spLocks noGrp="1" noChangeArrowheads="1"/>
          </p:cNvSpPr>
          <p:nvPr>
            <p:ph type="body" idx="1"/>
          </p:nvPr>
        </p:nvSpPr>
        <p:spPr/>
        <p:txBody>
          <a:bodyPr/>
          <a:lstStyle/>
          <a:p>
            <a:pPr eaLnBrk="1" hangingPunct="1"/>
            <a:r>
              <a:rPr lang="nb-NO" dirty="0" smtClean="0">
                <a:solidFill>
                  <a:schemeClr val="bg1"/>
                </a:solidFill>
              </a:rPr>
              <a:t>Crude rates: rates presented for an entire population.</a:t>
            </a:r>
          </a:p>
          <a:p>
            <a:pPr eaLnBrk="1" hangingPunct="1">
              <a:buFontTx/>
              <a:buNone/>
            </a:pPr>
            <a:r>
              <a:rPr lang="nb-NO" dirty="0" smtClean="0">
                <a:solidFill>
                  <a:schemeClr val="bg1"/>
                </a:solidFill>
              </a:rPr>
              <a:t>   A summary measure, calculated by dividing the total number of cases of the outcome in the population by the total number of individuals in that population in a specified time period.</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07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075">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pPr eaLnBrk="1" hangingPunct="1"/>
            <a:r>
              <a:rPr lang="nb-NO" b="1" i="1" smtClean="0">
                <a:solidFill>
                  <a:srgbClr val="FFCC00"/>
                </a:solidFill>
              </a:rPr>
              <a:t>Category specific rates</a:t>
            </a:r>
            <a:endParaRPr lang="en-US" b="1" i="1" smtClean="0">
              <a:solidFill>
                <a:srgbClr val="FFCC00"/>
              </a:solidFill>
            </a:endParaRPr>
          </a:p>
        </p:txBody>
      </p:sp>
      <p:sp>
        <p:nvSpPr>
          <p:cNvPr id="4099" name="Rectangle 3"/>
          <p:cNvSpPr>
            <a:spLocks noGrp="1" noChangeArrowheads="1"/>
          </p:cNvSpPr>
          <p:nvPr>
            <p:ph type="body" idx="1"/>
          </p:nvPr>
        </p:nvSpPr>
        <p:spPr/>
        <p:txBody>
          <a:bodyPr/>
          <a:lstStyle/>
          <a:p>
            <a:pPr eaLnBrk="1" hangingPunct="1"/>
            <a:r>
              <a:rPr lang="nb-NO" smtClean="0">
                <a:solidFill>
                  <a:schemeClr val="bg1"/>
                </a:solidFill>
              </a:rPr>
              <a:t>Category-specific rates: defined on the basis of particular characteristics such as age, sex, or race. </a:t>
            </a:r>
            <a:endParaRPr lang="en-US" smtClean="0">
              <a:solidFill>
                <a:schemeClr val="bg1"/>
              </a:solidFill>
            </a:endParaRPr>
          </a:p>
          <a:p>
            <a:pPr eaLnBrk="1" hangingPunct="1"/>
            <a:endParaRPr lang="en-US"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099">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r>
              <a:rPr lang="nb-NO" b="1" i="1" smtClean="0">
                <a:solidFill>
                  <a:srgbClr val="FFCC00"/>
                </a:solidFill>
              </a:rPr>
              <a:t>What do do?</a:t>
            </a:r>
            <a:endParaRPr lang="en-US" b="1" i="1" smtClean="0">
              <a:solidFill>
                <a:srgbClr val="FFCC00"/>
              </a:solidFill>
            </a:endParaRPr>
          </a:p>
        </p:txBody>
      </p:sp>
      <p:sp>
        <p:nvSpPr>
          <p:cNvPr id="5123" name="Rectangle 3"/>
          <p:cNvSpPr>
            <a:spLocks noGrp="1" noChangeArrowheads="1"/>
          </p:cNvSpPr>
          <p:nvPr>
            <p:ph type="body" idx="1"/>
          </p:nvPr>
        </p:nvSpPr>
        <p:spPr/>
        <p:txBody>
          <a:bodyPr/>
          <a:lstStyle/>
          <a:p>
            <a:pPr marL="609600" indent="-609600" eaLnBrk="1" hangingPunct="1"/>
            <a:r>
              <a:rPr lang="nb-NO" sz="2800" smtClean="0">
                <a:solidFill>
                  <a:schemeClr val="bg1"/>
                </a:solidFill>
              </a:rPr>
              <a:t>There are two ways to account for differing distributions of a characteristic between populations being compared.</a:t>
            </a:r>
          </a:p>
          <a:p>
            <a:pPr marL="609600" indent="-609600" eaLnBrk="1" hangingPunct="1">
              <a:buFontTx/>
              <a:buAutoNum type="arabicPeriod"/>
            </a:pPr>
            <a:r>
              <a:rPr lang="nb-NO" sz="2800" smtClean="0">
                <a:solidFill>
                  <a:schemeClr val="bg1"/>
                </a:solidFill>
              </a:rPr>
              <a:t>To present and compare only the category-specific rates.( but large number of comparisons).</a:t>
            </a:r>
          </a:p>
          <a:p>
            <a:pPr marL="609600" indent="-609600" eaLnBrk="1" hangingPunct="1">
              <a:buFontTx/>
              <a:buAutoNum type="arabicPeriod"/>
            </a:pPr>
            <a:r>
              <a:rPr lang="nb-NO" sz="2800" smtClean="0">
                <a:solidFill>
                  <a:schemeClr val="bg1"/>
                </a:solidFill>
              </a:rPr>
              <a:t>Standardized rates: single summary rate for each population that takes into account any differences in the structure of the populations.</a:t>
            </a:r>
            <a:endParaRPr lang="en-US" sz="2800" smtClean="0">
              <a:solidFill>
                <a:schemeClr val="bg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12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12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12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pPr eaLnBrk="1" hangingPunct="1"/>
            <a:r>
              <a:rPr lang="nb-NO" b="1" i="1" smtClean="0">
                <a:solidFill>
                  <a:srgbClr val="FFCC00"/>
                </a:solidFill>
              </a:rPr>
              <a:t>Standardization</a:t>
            </a:r>
            <a:endParaRPr lang="en-US" b="1" i="1" smtClean="0">
              <a:solidFill>
                <a:srgbClr val="FFCC00"/>
              </a:solidFill>
            </a:endParaRPr>
          </a:p>
        </p:txBody>
      </p:sp>
      <p:sp>
        <p:nvSpPr>
          <p:cNvPr id="6147" name="Rectangle 3"/>
          <p:cNvSpPr>
            <a:spLocks noGrp="1" noChangeArrowheads="1"/>
          </p:cNvSpPr>
          <p:nvPr>
            <p:ph type="body" idx="1"/>
          </p:nvPr>
        </p:nvSpPr>
        <p:spPr/>
        <p:txBody>
          <a:bodyPr/>
          <a:lstStyle/>
          <a:p>
            <a:pPr eaLnBrk="1" hangingPunct="1"/>
            <a:r>
              <a:rPr lang="nb-NO" smtClean="0">
                <a:solidFill>
                  <a:schemeClr val="bg1"/>
                </a:solidFill>
              </a:rPr>
              <a:t>When comparing rates standardized or adjusted for a particular factor, any remaining observed differences between the groups cannot be attributed to confounding by that variable.</a:t>
            </a:r>
          </a:p>
          <a:p>
            <a:pPr eaLnBrk="1" hangingPunct="1"/>
            <a:r>
              <a:rPr lang="nb-NO" smtClean="0">
                <a:solidFill>
                  <a:schemeClr val="bg1"/>
                </a:solidFill>
              </a:rPr>
              <a:t>2 main techniques : direct and indirect methods.</a:t>
            </a:r>
            <a:endParaRPr lang="en-US" smtClean="0">
              <a:solidFill>
                <a:schemeClr val="bg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14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147">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381000" y="2362200"/>
            <a:ext cx="8229600" cy="1143000"/>
          </a:xfrm>
        </p:spPr>
        <p:txBody>
          <a:bodyPr/>
          <a:lstStyle/>
          <a:p>
            <a:pPr eaLnBrk="1" hangingPunct="1"/>
            <a:r>
              <a:rPr lang="nb-NO" sz="3600" b="1" i="1" smtClean="0">
                <a:solidFill>
                  <a:srgbClr val="FFCC00"/>
                </a:solidFill>
              </a:rPr>
              <a:t>Direct standardization-(example: age adjustment)</a:t>
            </a:r>
            <a:endParaRPr lang="en-US" sz="3600" b="1" i="1" smtClean="0">
              <a:solidFill>
                <a:srgbClr val="FFCC00"/>
              </a:solidFil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eaLnBrk="1" hangingPunct="1"/>
            <a:r>
              <a:rPr lang="en-US" smtClean="0">
                <a:solidFill>
                  <a:srgbClr val="FFCC00"/>
                </a:solidFill>
              </a:rPr>
              <a:t>Direct standardization </a:t>
            </a:r>
          </a:p>
        </p:txBody>
      </p:sp>
      <p:sp>
        <p:nvSpPr>
          <p:cNvPr id="8195" name="Text Box 5"/>
          <p:cNvSpPr txBox="1">
            <a:spLocks noChangeArrowheads="1"/>
          </p:cNvSpPr>
          <p:nvPr/>
        </p:nvSpPr>
        <p:spPr bwMode="auto">
          <a:xfrm>
            <a:off x="228600" y="1447800"/>
            <a:ext cx="8458200" cy="822325"/>
          </a:xfrm>
          <a:prstGeom prst="rect">
            <a:avLst/>
          </a:prstGeom>
          <a:noFill/>
          <a:ln w="9525">
            <a:noFill/>
            <a:miter lim="800000"/>
            <a:headEnd/>
            <a:tailEnd/>
          </a:ln>
        </p:spPr>
        <p:txBody>
          <a:bodyPr>
            <a:spAutoFit/>
          </a:bodyPr>
          <a:lstStyle/>
          <a:p>
            <a:pPr>
              <a:spcBef>
                <a:spcPct val="50000"/>
              </a:spcBef>
            </a:pPr>
            <a:r>
              <a:rPr lang="en-US" sz="2400">
                <a:solidFill>
                  <a:schemeClr val="bg1"/>
                </a:solidFill>
              </a:rPr>
              <a:t>Age specific rates for different populations are applied to a standard population with certain age distribution.</a:t>
            </a:r>
          </a:p>
        </p:txBody>
      </p:sp>
      <p:graphicFrame>
        <p:nvGraphicFramePr>
          <p:cNvPr id="12025" name="Group 761"/>
          <p:cNvGraphicFramePr>
            <a:graphicFrameLocks noGrp="1"/>
          </p:cNvGraphicFramePr>
          <p:nvPr/>
        </p:nvGraphicFramePr>
        <p:xfrm>
          <a:off x="304800" y="2514600"/>
          <a:ext cx="8610600" cy="3688080"/>
        </p:xfrm>
        <a:graphic>
          <a:graphicData uri="http://schemas.openxmlformats.org/drawingml/2006/table">
            <a:tbl>
              <a:tblPr/>
              <a:tblGrid>
                <a:gridCol w="1600200"/>
                <a:gridCol w="1600200"/>
                <a:gridCol w="1143000"/>
                <a:gridCol w="946150"/>
                <a:gridCol w="212725"/>
                <a:gridCol w="1138238"/>
                <a:gridCol w="1055687"/>
                <a:gridCol w="914400"/>
              </a:tblGrid>
              <a:tr h="3063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000" b="0" i="0" u="none" strike="noStrike" cap="none" normalizeH="0" baseline="0" smtClean="0">
                        <a:ln>
                          <a:noFill/>
                        </a:ln>
                        <a:solidFill>
                          <a:schemeClr val="bg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000" b="0" i="0" u="none" strike="noStrike" cap="none" normalizeH="0" baseline="0" smtClean="0">
                        <a:ln>
                          <a:noFill/>
                        </a:ln>
                        <a:solidFill>
                          <a:schemeClr val="bg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chemeClr val="bg1"/>
                          </a:solidFill>
                          <a:effectLst/>
                          <a:latin typeface="Times New Roman" pitchFamily="18" charset="0"/>
                          <a:cs typeface="Times New Roman" pitchFamily="18" charset="0"/>
                        </a:rPr>
                        <a:t>Sweden</a:t>
                      </a:r>
                      <a:endParaRPr kumimoji="0" lang="en-US" sz="2000" b="0" i="0" u="none" strike="noStrike" cap="none" normalizeH="0" baseline="0" smtClean="0">
                        <a:ln>
                          <a:noFill/>
                        </a:ln>
                        <a:solidFill>
                          <a:schemeClr val="bg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000" b="0" i="0" u="none" strike="noStrike" cap="none" normalizeH="0" baseline="0" smtClean="0">
                        <a:ln>
                          <a:noFill/>
                        </a:ln>
                        <a:solidFill>
                          <a:schemeClr val="bg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000" b="0" i="0" u="none" strike="noStrike" cap="none" normalizeH="0" baseline="0" smtClean="0">
                        <a:ln>
                          <a:noFill/>
                        </a:ln>
                        <a:solidFill>
                          <a:schemeClr val="bg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000" b="0" i="0" u="none" strike="noStrike" cap="none" normalizeH="0" baseline="0" smtClean="0">
                        <a:ln>
                          <a:noFill/>
                        </a:ln>
                        <a:solidFill>
                          <a:schemeClr val="bg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chemeClr val="bg1"/>
                          </a:solidFill>
                          <a:effectLst/>
                          <a:latin typeface="Times New Roman" pitchFamily="18" charset="0"/>
                          <a:cs typeface="Times New Roman" pitchFamily="18" charset="0"/>
                        </a:rPr>
                        <a:t>Panama</a:t>
                      </a:r>
                      <a:endParaRPr kumimoji="0" lang="en-US" sz="2000" b="0" i="0" u="none" strike="noStrike" cap="none" normalizeH="0" baseline="0" smtClean="0">
                        <a:ln>
                          <a:noFill/>
                        </a:ln>
                        <a:solidFill>
                          <a:schemeClr val="bg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000" b="0" i="0" u="none" strike="noStrike" cap="none" normalizeH="0" baseline="0" smtClean="0">
                        <a:ln>
                          <a:noFill/>
                        </a:ln>
                        <a:solidFill>
                          <a:schemeClr val="bg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3655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000" b="0" i="0" u="none" strike="noStrike" cap="none" normalizeH="0" baseline="0" smtClean="0">
                        <a:ln>
                          <a:noFill/>
                        </a:ln>
                        <a:solidFill>
                          <a:schemeClr val="bg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chemeClr val="bg1"/>
                          </a:solidFill>
                          <a:effectLst/>
                          <a:latin typeface="Times New Roman" pitchFamily="18" charset="0"/>
                          <a:cs typeface="Times New Roman" pitchFamily="18" charset="0"/>
                        </a:rPr>
                        <a:t>population</a:t>
                      </a:r>
                      <a:endParaRPr kumimoji="0" lang="en-US" sz="2000" b="0" i="0" u="none" strike="noStrike" cap="none" normalizeH="0" baseline="0" smtClean="0">
                        <a:ln>
                          <a:noFill/>
                        </a:ln>
                        <a:solidFill>
                          <a:schemeClr val="bg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chemeClr val="bg1"/>
                          </a:solidFill>
                          <a:effectLst/>
                          <a:latin typeface="Times New Roman" pitchFamily="18" charset="0"/>
                          <a:cs typeface="Times New Roman" pitchFamily="18" charset="0"/>
                        </a:rPr>
                        <a:t>deaths</a:t>
                      </a:r>
                      <a:endParaRPr kumimoji="0" lang="en-US" sz="2000" b="0" i="0" u="none" strike="noStrike" cap="none" normalizeH="0" baseline="0" smtClean="0">
                        <a:ln>
                          <a:noFill/>
                        </a:ln>
                        <a:solidFill>
                          <a:schemeClr val="bg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chemeClr val="bg1"/>
                          </a:solidFill>
                          <a:effectLst/>
                          <a:latin typeface="Times New Roman" pitchFamily="18" charset="0"/>
                          <a:cs typeface="Times New Roman" pitchFamily="18" charset="0"/>
                        </a:rPr>
                        <a:t>Mortality per 1000</a:t>
                      </a:r>
                      <a:endParaRPr kumimoji="0" lang="en-US" sz="2000" b="0" i="0" u="none" strike="noStrike" cap="none" normalizeH="0" baseline="0" smtClean="0">
                        <a:ln>
                          <a:noFill/>
                        </a:ln>
                        <a:solidFill>
                          <a:schemeClr val="bg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000" b="0" i="0" u="none" strike="noStrike" cap="none" normalizeH="0" baseline="0" smtClean="0">
                        <a:ln>
                          <a:noFill/>
                        </a:ln>
                        <a:solidFill>
                          <a:schemeClr val="bg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chemeClr val="bg1"/>
                          </a:solidFill>
                          <a:effectLst/>
                          <a:latin typeface="Times New Roman" pitchFamily="18" charset="0"/>
                          <a:cs typeface="Times New Roman" pitchFamily="18" charset="0"/>
                        </a:rPr>
                        <a:t>population</a:t>
                      </a:r>
                      <a:endParaRPr kumimoji="0" lang="en-US" sz="2000" b="0" i="0" u="none" strike="noStrike" cap="none" normalizeH="0" baseline="0" smtClean="0">
                        <a:ln>
                          <a:noFill/>
                        </a:ln>
                        <a:solidFill>
                          <a:schemeClr val="bg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chemeClr val="bg1"/>
                          </a:solidFill>
                          <a:effectLst/>
                          <a:latin typeface="Times New Roman" pitchFamily="18" charset="0"/>
                          <a:cs typeface="Times New Roman" pitchFamily="18" charset="0"/>
                        </a:rPr>
                        <a:t>deaths</a:t>
                      </a:r>
                      <a:endParaRPr kumimoji="0" lang="en-US" sz="2000" b="0" i="0" u="none" strike="noStrike" cap="none" normalizeH="0" baseline="0" smtClean="0">
                        <a:ln>
                          <a:noFill/>
                        </a:ln>
                        <a:solidFill>
                          <a:schemeClr val="bg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chemeClr val="bg1"/>
                          </a:solidFill>
                          <a:effectLst/>
                          <a:latin typeface="Times New Roman" pitchFamily="18" charset="0"/>
                          <a:cs typeface="Times New Roman" pitchFamily="18" charset="0"/>
                        </a:rPr>
                        <a:t>Mortality per 1000</a:t>
                      </a:r>
                      <a:endParaRPr kumimoji="0" lang="en-US" sz="2000" b="0" i="0" u="none" strike="noStrike" cap="none" normalizeH="0" baseline="0" smtClean="0">
                        <a:ln>
                          <a:noFill/>
                        </a:ln>
                        <a:solidFill>
                          <a:schemeClr val="bg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3655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chemeClr val="bg1"/>
                          </a:solidFill>
                          <a:effectLst/>
                          <a:latin typeface="Times New Roman" pitchFamily="18" charset="0"/>
                          <a:cs typeface="Times New Roman" pitchFamily="18" charset="0"/>
                        </a:rPr>
                        <a:t>Total</a:t>
                      </a:r>
                      <a:endParaRPr kumimoji="0" lang="en-US" sz="2000" b="0" i="0" u="none" strike="noStrike" cap="none" normalizeH="0" baseline="0" smtClean="0">
                        <a:ln>
                          <a:noFill/>
                        </a:ln>
                        <a:solidFill>
                          <a:schemeClr val="bg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chemeClr val="bg1"/>
                          </a:solidFill>
                          <a:effectLst/>
                          <a:latin typeface="Times New Roman" pitchFamily="18" charset="0"/>
                          <a:cs typeface="Times New Roman" pitchFamily="18" charset="0"/>
                        </a:rPr>
                        <a:t>7,496,000</a:t>
                      </a:r>
                      <a:endParaRPr kumimoji="0" lang="en-US" sz="2000" b="0" i="0" u="none" strike="noStrike" cap="none" normalizeH="0" baseline="0" smtClean="0">
                        <a:ln>
                          <a:noFill/>
                        </a:ln>
                        <a:solidFill>
                          <a:schemeClr val="bg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chemeClr val="bg1"/>
                          </a:solidFill>
                          <a:effectLst/>
                          <a:latin typeface="Times New Roman" pitchFamily="18" charset="0"/>
                          <a:cs typeface="Times New Roman" pitchFamily="18" charset="0"/>
                        </a:rPr>
                        <a:t>73,555</a:t>
                      </a:r>
                      <a:endParaRPr kumimoji="0" lang="en-US" sz="2000" b="0" i="0" u="none" strike="noStrike" cap="none" normalizeH="0" baseline="0" smtClean="0">
                        <a:ln>
                          <a:noFill/>
                        </a:ln>
                        <a:solidFill>
                          <a:schemeClr val="bg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chemeClr val="bg1"/>
                          </a:solidFill>
                          <a:effectLst/>
                          <a:latin typeface="Times New Roman" pitchFamily="18" charset="0"/>
                          <a:cs typeface="Times New Roman" pitchFamily="18" charset="0"/>
                        </a:rPr>
                        <a:t>9.8</a:t>
                      </a:r>
                      <a:endParaRPr kumimoji="0" lang="en-US" sz="2000" b="0" i="0" u="none" strike="noStrike" cap="none" normalizeH="0" baseline="0" smtClean="0">
                        <a:ln>
                          <a:noFill/>
                        </a:ln>
                        <a:solidFill>
                          <a:schemeClr val="bg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000" b="0" i="0" u="none" strike="noStrike" cap="none" normalizeH="0" baseline="0" smtClean="0">
                        <a:ln>
                          <a:noFill/>
                        </a:ln>
                        <a:solidFill>
                          <a:schemeClr val="bg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chemeClr val="bg1"/>
                          </a:solidFill>
                          <a:effectLst/>
                          <a:latin typeface="Times New Roman" pitchFamily="18" charset="0"/>
                          <a:cs typeface="Times New Roman" pitchFamily="18" charset="0"/>
                        </a:rPr>
                        <a:t>1,075,000</a:t>
                      </a:r>
                      <a:endParaRPr kumimoji="0" lang="en-US" sz="2000" b="0" i="0" u="none" strike="noStrike" cap="none" normalizeH="0" baseline="0" smtClean="0">
                        <a:ln>
                          <a:noFill/>
                        </a:ln>
                        <a:solidFill>
                          <a:schemeClr val="bg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chemeClr val="bg1"/>
                          </a:solidFill>
                          <a:effectLst/>
                          <a:latin typeface="Times New Roman" pitchFamily="18" charset="0"/>
                          <a:cs typeface="Times New Roman" pitchFamily="18" charset="0"/>
                        </a:rPr>
                        <a:t>7,871</a:t>
                      </a:r>
                      <a:endParaRPr kumimoji="0" lang="en-US" sz="2000" b="0" i="0" u="none" strike="noStrike" cap="none" normalizeH="0" baseline="0" smtClean="0">
                        <a:ln>
                          <a:noFill/>
                        </a:ln>
                        <a:solidFill>
                          <a:schemeClr val="bg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chemeClr val="bg1"/>
                          </a:solidFill>
                          <a:effectLst/>
                          <a:latin typeface="Times New Roman" pitchFamily="18" charset="0"/>
                          <a:cs typeface="Times New Roman" pitchFamily="18" charset="0"/>
                        </a:rPr>
                        <a:t>7.3</a:t>
                      </a:r>
                      <a:endParaRPr kumimoji="0" lang="en-US" sz="2000" b="0" i="0" u="none" strike="noStrike" cap="none" normalizeH="0" baseline="0" smtClean="0">
                        <a:ln>
                          <a:noFill/>
                        </a:ln>
                        <a:solidFill>
                          <a:schemeClr val="bg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000" b="0" i="0" u="none" strike="noStrike" cap="none" normalizeH="0" baseline="0" smtClean="0">
                        <a:ln>
                          <a:noFill/>
                        </a:ln>
                        <a:solidFill>
                          <a:schemeClr val="bg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000" b="0" i="0" u="none" strike="noStrike" cap="none" normalizeH="0" baseline="0" smtClean="0">
                        <a:ln>
                          <a:noFill/>
                        </a:ln>
                        <a:solidFill>
                          <a:schemeClr val="bg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000" b="0" i="0" u="none" strike="noStrike" cap="none" normalizeH="0" baseline="0" smtClean="0">
                        <a:ln>
                          <a:noFill/>
                        </a:ln>
                        <a:solidFill>
                          <a:schemeClr val="bg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000" b="0" i="0" u="none" strike="noStrike" cap="none" normalizeH="0" baseline="0" smtClean="0">
                        <a:ln>
                          <a:noFill/>
                        </a:ln>
                        <a:solidFill>
                          <a:schemeClr val="bg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000" b="0" i="0" u="none" strike="noStrike" cap="none" normalizeH="0" baseline="0" smtClean="0">
                        <a:ln>
                          <a:noFill/>
                        </a:ln>
                        <a:solidFill>
                          <a:schemeClr val="bg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000" b="0" i="0" u="none" strike="noStrike" cap="none" normalizeH="0" baseline="0" smtClean="0">
                        <a:ln>
                          <a:noFill/>
                        </a:ln>
                        <a:solidFill>
                          <a:schemeClr val="bg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000" b="0" i="0" u="none" strike="noStrike" cap="none" normalizeH="0" baseline="0" smtClean="0">
                        <a:ln>
                          <a:noFill/>
                        </a:ln>
                        <a:solidFill>
                          <a:schemeClr val="bg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000" b="0" i="0" u="none" strike="noStrike" cap="none" normalizeH="0" baseline="0" smtClean="0">
                        <a:ln>
                          <a:noFill/>
                        </a:ln>
                        <a:solidFill>
                          <a:schemeClr val="bg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3655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chemeClr val="bg1"/>
                          </a:solidFill>
                          <a:effectLst/>
                          <a:latin typeface="Times New Roman" pitchFamily="18" charset="0"/>
                          <a:cs typeface="Times New Roman" pitchFamily="18" charset="0"/>
                        </a:rPr>
                        <a:t>0-29 y</a:t>
                      </a:r>
                      <a:endParaRPr kumimoji="0" lang="en-US" sz="2000" b="0" i="0" u="none" strike="noStrike" cap="none" normalizeH="0" baseline="0" smtClean="0">
                        <a:ln>
                          <a:noFill/>
                        </a:ln>
                        <a:solidFill>
                          <a:schemeClr val="bg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chemeClr val="bg1"/>
                          </a:solidFill>
                          <a:effectLst/>
                          <a:latin typeface="Times New Roman" pitchFamily="18" charset="0"/>
                          <a:cs typeface="Times New Roman" pitchFamily="18" charset="0"/>
                        </a:rPr>
                        <a:t>3,145,000</a:t>
                      </a:r>
                      <a:endParaRPr kumimoji="0" lang="en-US" sz="2000" b="0" i="0" u="none" strike="noStrike" cap="none" normalizeH="0" baseline="0" smtClean="0">
                        <a:ln>
                          <a:noFill/>
                        </a:ln>
                        <a:solidFill>
                          <a:schemeClr val="bg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chemeClr val="bg1"/>
                          </a:solidFill>
                          <a:effectLst/>
                          <a:latin typeface="Times New Roman" pitchFamily="18" charset="0"/>
                          <a:cs typeface="Times New Roman" pitchFamily="18" charset="0"/>
                        </a:rPr>
                        <a:t>3,523</a:t>
                      </a:r>
                      <a:endParaRPr kumimoji="0" lang="en-US" sz="2000" b="0" i="0" u="none" strike="noStrike" cap="none" normalizeH="0" baseline="0" smtClean="0">
                        <a:ln>
                          <a:noFill/>
                        </a:ln>
                        <a:solidFill>
                          <a:schemeClr val="bg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chemeClr val="bg1"/>
                          </a:solidFill>
                          <a:effectLst/>
                          <a:latin typeface="Times New Roman" pitchFamily="18" charset="0"/>
                          <a:cs typeface="Times New Roman" pitchFamily="18" charset="0"/>
                        </a:rPr>
                        <a:t>1.1</a:t>
                      </a:r>
                      <a:endParaRPr kumimoji="0" lang="en-US" sz="2000" b="0" i="0" u="none" strike="noStrike" cap="none" normalizeH="0" baseline="0" smtClean="0">
                        <a:ln>
                          <a:noFill/>
                        </a:ln>
                        <a:solidFill>
                          <a:schemeClr val="bg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000" b="0" i="0" u="none" strike="noStrike" cap="none" normalizeH="0" baseline="0" smtClean="0">
                        <a:ln>
                          <a:noFill/>
                        </a:ln>
                        <a:solidFill>
                          <a:schemeClr val="bg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chemeClr val="bg1"/>
                          </a:solidFill>
                          <a:effectLst/>
                          <a:latin typeface="Times New Roman" pitchFamily="18" charset="0"/>
                          <a:cs typeface="Times New Roman" pitchFamily="18" charset="0"/>
                        </a:rPr>
                        <a:t>741,000</a:t>
                      </a:r>
                      <a:endParaRPr kumimoji="0" lang="en-US" sz="2000" b="0" i="0" u="none" strike="noStrike" cap="none" normalizeH="0" baseline="0" smtClean="0">
                        <a:ln>
                          <a:noFill/>
                        </a:ln>
                        <a:solidFill>
                          <a:schemeClr val="bg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chemeClr val="bg1"/>
                          </a:solidFill>
                          <a:effectLst/>
                          <a:latin typeface="Times New Roman" pitchFamily="18" charset="0"/>
                          <a:cs typeface="Times New Roman" pitchFamily="18" charset="0"/>
                        </a:rPr>
                        <a:t>3,904</a:t>
                      </a:r>
                      <a:endParaRPr kumimoji="0" lang="en-US" sz="2000" b="0" i="0" u="none" strike="noStrike" cap="none" normalizeH="0" baseline="0" smtClean="0">
                        <a:ln>
                          <a:noFill/>
                        </a:ln>
                        <a:solidFill>
                          <a:schemeClr val="bg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chemeClr val="bg1"/>
                          </a:solidFill>
                          <a:effectLst/>
                          <a:latin typeface="Times New Roman" pitchFamily="18" charset="0"/>
                          <a:cs typeface="Times New Roman" pitchFamily="18" charset="0"/>
                        </a:rPr>
                        <a:t>5.3</a:t>
                      </a:r>
                      <a:endParaRPr kumimoji="0" lang="en-US" sz="2000" b="0" i="0" u="none" strike="noStrike" cap="none" normalizeH="0" baseline="0" smtClean="0">
                        <a:ln>
                          <a:noFill/>
                        </a:ln>
                        <a:solidFill>
                          <a:schemeClr val="bg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3655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chemeClr val="bg1"/>
                          </a:solidFill>
                          <a:effectLst/>
                          <a:latin typeface="Times New Roman" pitchFamily="18" charset="0"/>
                          <a:cs typeface="Times New Roman" pitchFamily="18" charset="0"/>
                        </a:rPr>
                        <a:t>30-59 y</a:t>
                      </a:r>
                      <a:endParaRPr kumimoji="0" lang="en-US" sz="2000" b="0" i="0" u="none" strike="noStrike" cap="none" normalizeH="0" baseline="0" smtClean="0">
                        <a:ln>
                          <a:noFill/>
                        </a:ln>
                        <a:solidFill>
                          <a:schemeClr val="bg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chemeClr val="bg1"/>
                          </a:solidFill>
                          <a:effectLst/>
                          <a:latin typeface="Times New Roman" pitchFamily="18" charset="0"/>
                          <a:cs typeface="Times New Roman" pitchFamily="18" charset="0"/>
                        </a:rPr>
                        <a:t>3,057,000</a:t>
                      </a:r>
                      <a:endParaRPr kumimoji="0" lang="en-US" sz="2000" b="0" i="0" u="none" strike="noStrike" cap="none" normalizeH="0" baseline="0" smtClean="0">
                        <a:ln>
                          <a:noFill/>
                        </a:ln>
                        <a:solidFill>
                          <a:schemeClr val="bg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chemeClr val="bg1"/>
                          </a:solidFill>
                          <a:effectLst/>
                          <a:latin typeface="Times New Roman" pitchFamily="18" charset="0"/>
                          <a:cs typeface="Times New Roman" pitchFamily="18" charset="0"/>
                        </a:rPr>
                        <a:t>10,928</a:t>
                      </a:r>
                      <a:endParaRPr kumimoji="0" lang="en-US" sz="2000" b="0" i="0" u="none" strike="noStrike" cap="none" normalizeH="0" baseline="0" smtClean="0">
                        <a:ln>
                          <a:noFill/>
                        </a:ln>
                        <a:solidFill>
                          <a:schemeClr val="bg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chemeClr val="bg1"/>
                          </a:solidFill>
                          <a:effectLst/>
                          <a:latin typeface="Times New Roman" pitchFamily="18" charset="0"/>
                          <a:cs typeface="Times New Roman" pitchFamily="18" charset="0"/>
                        </a:rPr>
                        <a:t>3.6</a:t>
                      </a:r>
                      <a:endParaRPr kumimoji="0" lang="en-US" sz="2000" b="0" i="0" u="none" strike="noStrike" cap="none" normalizeH="0" baseline="0" smtClean="0">
                        <a:ln>
                          <a:noFill/>
                        </a:ln>
                        <a:solidFill>
                          <a:schemeClr val="bg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000" b="0" i="0" u="none" strike="noStrike" cap="none" normalizeH="0" baseline="0" smtClean="0">
                        <a:ln>
                          <a:noFill/>
                        </a:ln>
                        <a:solidFill>
                          <a:schemeClr val="bg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chemeClr val="bg1"/>
                          </a:solidFill>
                          <a:effectLst/>
                          <a:latin typeface="Times New Roman" pitchFamily="18" charset="0"/>
                          <a:cs typeface="Times New Roman" pitchFamily="18" charset="0"/>
                        </a:rPr>
                        <a:t>275,000</a:t>
                      </a:r>
                      <a:endParaRPr kumimoji="0" lang="en-US" sz="2000" b="0" i="0" u="none" strike="noStrike" cap="none" normalizeH="0" baseline="0" smtClean="0">
                        <a:ln>
                          <a:noFill/>
                        </a:ln>
                        <a:solidFill>
                          <a:schemeClr val="bg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chemeClr val="bg1"/>
                          </a:solidFill>
                          <a:effectLst/>
                          <a:latin typeface="Times New Roman" pitchFamily="18" charset="0"/>
                          <a:cs typeface="Times New Roman" pitchFamily="18" charset="0"/>
                        </a:rPr>
                        <a:t>1,421</a:t>
                      </a:r>
                      <a:endParaRPr kumimoji="0" lang="en-US" sz="2000" b="0" i="0" u="none" strike="noStrike" cap="none" normalizeH="0" baseline="0" smtClean="0">
                        <a:ln>
                          <a:noFill/>
                        </a:ln>
                        <a:solidFill>
                          <a:schemeClr val="bg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chemeClr val="bg1"/>
                          </a:solidFill>
                          <a:effectLst/>
                          <a:latin typeface="Times New Roman" pitchFamily="18" charset="0"/>
                          <a:cs typeface="Times New Roman" pitchFamily="18" charset="0"/>
                        </a:rPr>
                        <a:t>5.2</a:t>
                      </a:r>
                      <a:endParaRPr kumimoji="0" lang="en-US" sz="2000" b="0" i="0" u="none" strike="noStrike" cap="none" normalizeH="0" baseline="0" smtClean="0">
                        <a:ln>
                          <a:noFill/>
                        </a:ln>
                        <a:solidFill>
                          <a:schemeClr val="bg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3655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chemeClr val="bg1"/>
                          </a:solidFill>
                          <a:effectLst/>
                          <a:latin typeface="Times New Roman" pitchFamily="18" charset="0"/>
                          <a:cs typeface="Times New Roman" pitchFamily="18" charset="0"/>
                        </a:rPr>
                        <a:t>≥ 60 y</a:t>
                      </a:r>
                      <a:endParaRPr kumimoji="0" lang="en-US" sz="2000" b="0" i="0" u="none" strike="noStrike" cap="none" normalizeH="0" baseline="0" smtClean="0">
                        <a:ln>
                          <a:noFill/>
                        </a:ln>
                        <a:solidFill>
                          <a:schemeClr val="bg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chemeClr val="bg1"/>
                          </a:solidFill>
                          <a:effectLst/>
                          <a:latin typeface="Times New Roman" pitchFamily="18" charset="0"/>
                          <a:cs typeface="Times New Roman" pitchFamily="18" charset="0"/>
                        </a:rPr>
                        <a:t>1,294,000</a:t>
                      </a:r>
                      <a:endParaRPr kumimoji="0" lang="en-US" sz="2000" b="0" i="0" u="none" strike="noStrike" cap="none" normalizeH="0" baseline="0" smtClean="0">
                        <a:ln>
                          <a:noFill/>
                        </a:ln>
                        <a:solidFill>
                          <a:schemeClr val="bg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chemeClr val="bg1"/>
                          </a:solidFill>
                          <a:effectLst/>
                          <a:latin typeface="Times New Roman" pitchFamily="18" charset="0"/>
                          <a:cs typeface="Times New Roman" pitchFamily="18" charset="0"/>
                        </a:rPr>
                        <a:t>59,104</a:t>
                      </a:r>
                      <a:endParaRPr kumimoji="0" lang="en-US" sz="2000" b="0" i="0" u="none" strike="noStrike" cap="none" normalizeH="0" baseline="0" smtClean="0">
                        <a:ln>
                          <a:noFill/>
                        </a:ln>
                        <a:solidFill>
                          <a:schemeClr val="bg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chemeClr val="bg1"/>
                          </a:solidFill>
                          <a:effectLst/>
                          <a:latin typeface="Times New Roman" pitchFamily="18" charset="0"/>
                          <a:cs typeface="Times New Roman" pitchFamily="18" charset="0"/>
                        </a:rPr>
                        <a:t>45.7</a:t>
                      </a:r>
                      <a:endParaRPr kumimoji="0" lang="en-US" sz="2000" b="0" i="0" u="none" strike="noStrike" cap="none" normalizeH="0" baseline="0" smtClean="0">
                        <a:ln>
                          <a:noFill/>
                        </a:ln>
                        <a:solidFill>
                          <a:schemeClr val="bg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000" b="0" i="0" u="none" strike="noStrike" cap="none" normalizeH="0" baseline="0" smtClean="0">
                        <a:ln>
                          <a:noFill/>
                        </a:ln>
                        <a:solidFill>
                          <a:schemeClr val="bg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chemeClr val="bg1"/>
                          </a:solidFill>
                          <a:effectLst/>
                          <a:latin typeface="Times New Roman" pitchFamily="18" charset="0"/>
                          <a:cs typeface="Times New Roman" pitchFamily="18" charset="0"/>
                        </a:rPr>
                        <a:t>59,000</a:t>
                      </a:r>
                      <a:endParaRPr kumimoji="0" lang="en-US" sz="2000" b="0" i="0" u="none" strike="noStrike" cap="none" normalizeH="0" baseline="0" smtClean="0">
                        <a:ln>
                          <a:noFill/>
                        </a:ln>
                        <a:solidFill>
                          <a:schemeClr val="bg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chemeClr val="bg1"/>
                          </a:solidFill>
                          <a:effectLst/>
                          <a:latin typeface="Times New Roman" pitchFamily="18" charset="0"/>
                          <a:cs typeface="Times New Roman" pitchFamily="18" charset="0"/>
                        </a:rPr>
                        <a:t>2.456</a:t>
                      </a:r>
                      <a:endParaRPr kumimoji="0" lang="en-US" sz="2000" b="0" i="0" u="none" strike="noStrike" cap="none" normalizeH="0" baseline="0" smtClean="0">
                        <a:ln>
                          <a:noFill/>
                        </a:ln>
                        <a:solidFill>
                          <a:schemeClr val="bg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chemeClr val="bg1"/>
                          </a:solidFill>
                          <a:effectLst/>
                          <a:latin typeface="Times New Roman" pitchFamily="18" charset="0"/>
                          <a:cs typeface="Times New Roman" pitchFamily="18" charset="0"/>
                        </a:rPr>
                        <a:t>41.6</a:t>
                      </a:r>
                      <a:endParaRPr kumimoji="0" lang="en-US" sz="2000" b="0" i="0" u="none" strike="noStrike" cap="none" normalizeH="0" baseline="0" smtClean="0">
                        <a:ln>
                          <a:noFill/>
                        </a:ln>
                        <a:solidFill>
                          <a:schemeClr val="bg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8270" name="Rectangle 749"/>
          <p:cNvSpPr>
            <a:spLocks noChangeArrowheads="1"/>
          </p:cNvSpPr>
          <p:nvPr/>
        </p:nvSpPr>
        <p:spPr bwMode="auto">
          <a:xfrm>
            <a:off x="0" y="5622925"/>
            <a:ext cx="9144000" cy="0"/>
          </a:xfrm>
          <a:prstGeom prst="rect">
            <a:avLst/>
          </a:prstGeom>
          <a:noFill/>
          <a:ln w="9525">
            <a:noFill/>
            <a:miter lim="800000"/>
            <a:headEnd/>
            <a:tailEnd/>
          </a:ln>
        </p:spPr>
        <p:txBody>
          <a:bodyPr wrap="none" anchor="ctr">
            <a:spAutoFit/>
          </a:bodyPr>
          <a:lstStyle/>
          <a:p>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3"/>
          <p:cNvSpPr>
            <a:spLocks noGrp="1" noChangeArrowheads="1"/>
          </p:cNvSpPr>
          <p:nvPr>
            <p:ph type="body" idx="1"/>
          </p:nvPr>
        </p:nvSpPr>
        <p:spPr/>
        <p:txBody>
          <a:bodyPr/>
          <a:lstStyle/>
          <a:p>
            <a:pPr eaLnBrk="1" hangingPunct="1"/>
            <a:r>
              <a:rPr lang="en-US" sz="2800" smtClean="0">
                <a:solidFill>
                  <a:schemeClr val="bg1"/>
                </a:solidFill>
              </a:rPr>
              <a:t>The age distribution of the Swedish population can be used as the standard age distribution. We can then calculate the expected number of deaths by applying the age specific mortality rates of panama to the standard population.</a:t>
            </a:r>
          </a:p>
          <a:p>
            <a:pPr eaLnBrk="1" hangingPunct="1"/>
            <a:r>
              <a:rPr lang="en-US" sz="2800" smtClean="0">
                <a:solidFill>
                  <a:schemeClr val="bg1"/>
                </a:solidFill>
              </a:rPr>
              <a:t>0-29 y:           3,145,000 x 5.3/1000   =  16,668.5</a:t>
            </a:r>
          </a:p>
          <a:p>
            <a:pPr eaLnBrk="1" hangingPunct="1"/>
            <a:r>
              <a:rPr lang="en-US" sz="2800" smtClean="0">
                <a:solidFill>
                  <a:schemeClr val="bg1"/>
                </a:solidFill>
              </a:rPr>
              <a:t>30-59 y:        3,057,000 x 5.2 /1000   = 15,896.4</a:t>
            </a:r>
          </a:p>
          <a:p>
            <a:pPr eaLnBrk="1" hangingPunct="1"/>
            <a:r>
              <a:rPr lang="en-US" sz="2800" smtClean="0">
                <a:solidFill>
                  <a:schemeClr val="bg1"/>
                </a:solidFill>
              </a:rPr>
              <a:t>≥ 60 y:         1,294,000 x 41.6 /1000  =  53,830.4</a:t>
            </a:r>
          </a:p>
          <a:p>
            <a:pPr eaLnBrk="1" hangingPunct="1"/>
            <a:r>
              <a:rPr lang="en-US" sz="2800" smtClean="0">
                <a:solidFill>
                  <a:schemeClr val="bg1"/>
                </a:solidFill>
              </a:rPr>
              <a:t>Total                                                       86,395.3</a:t>
            </a:r>
          </a:p>
        </p:txBody>
      </p:sp>
      <p:sp>
        <p:nvSpPr>
          <p:cNvPr id="9219" name="Rectangle 4"/>
          <p:cNvSpPr>
            <a:spLocks noGrp="1" noChangeArrowheads="1"/>
          </p:cNvSpPr>
          <p:nvPr>
            <p:ph type="title"/>
          </p:nvPr>
        </p:nvSpPr>
        <p:spPr>
          <a:noFill/>
        </p:spPr>
        <p:txBody>
          <a:bodyPr/>
          <a:lstStyle/>
          <a:p>
            <a:pPr eaLnBrk="1" hangingPunct="1"/>
            <a:r>
              <a:rPr lang="en-US" smtClean="0">
                <a:solidFill>
                  <a:srgbClr val="FFCC00"/>
                </a:solidFill>
              </a:rPr>
              <a:t>Direct standardization </a:t>
            </a:r>
          </a:p>
        </p:txBody>
      </p:sp>
      <p:sp>
        <p:nvSpPr>
          <p:cNvPr id="9220" name="Text Box 5"/>
          <p:cNvSpPr txBox="1">
            <a:spLocks noChangeArrowheads="1"/>
          </p:cNvSpPr>
          <p:nvPr/>
        </p:nvSpPr>
        <p:spPr bwMode="auto">
          <a:xfrm>
            <a:off x="0" y="6248400"/>
            <a:ext cx="8991600" cy="457200"/>
          </a:xfrm>
          <a:prstGeom prst="rect">
            <a:avLst/>
          </a:prstGeom>
          <a:noFill/>
          <a:ln w="9525">
            <a:noFill/>
            <a:miter lim="800000"/>
            <a:headEnd/>
            <a:tailEnd/>
          </a:ln>
        </p:spPr>
        <p:txBody>
          <a:bodyPr>
            <a:spAutoFit/>
          </a:bodyPr>
          <a:lstStyle/>
          <a:p>
            <a:pPr>
              <a:spcBef>
                <a:spcPct val="50000"/>
              </a:spcBef>
            </a:pPr>
            <a:r>
              <a:rPr lang="en-US" sz="2400">
                <a:solidFill>
                  <a:srgbClr val="FFCC00"/>
                </a:solidFill>
              </a:rPr>
              <a:t>Standardized mortality rate: 86,395.3 x 1000 /7,496,000 =11.5</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3"/>
          <p:cNvSpPr>
            <a:spLocks noGrp="1" noChangeArrowheads="1"/>
          </p:cNvSpPr>
          <p:nvPr>
            <p:ph type="body" idx="1"/>
          </p:nvPr>
        </p:nvSpPr>
        <p:spPr/>
        <p:txBody>
          <a:bodyPr/>
          <a:lstStyle/>
          <a:p>
            <a:pPr eaLnBrk="1" hangingPunct="1"/>
            <a:r>
              <a:rPr lang="en-US" smtClean="0">
                <a:solidFill>
                  <a:schemeClr val="bg1"/>
                </a:solidFill>
              </a:rPr>
              <a:t>So mortality rate in Panama is higher than Sweden!!!!</a:t>
            </a:r>
          </a:p>
        </p:txBody>
      </p:sp>
      <p:sp>
        <p:nvSpPr>
          <p:cNvPr id="10243" name="Rectangle 4"/>
          <p:cNvSpPr>
            <a:spLocks noGrp="1" noChangeArrowheads="1"/>
          </p:cNvSpPr>
          <p:nvPr>
            <p:ph type="title"/>
          </p:nvPr>
        </p:nvSpPr>
        <p:spPr>
          <a:noFill/>
        </p:spPr>
        <p:txBody>
          <a:bodyPr/>
          <a:lstStyle/>
          <a:p>
            <a:pPr eaLnBrk="1" hangingPunct="1"/>
            <a:r>
              <a:rPr lang="en-US" smtClean="0">
                <a:solidFill>
                  <a:srgbClr val="FFCC00"/>
                </a:solidFill>
              </a:rPr>
              <a:t>Direct standardization </a:t>
            </a:r>
          </a:p>
        </p:txBody>
      </p:sp>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146</TotalTime>
  <Words>509</Words>
  <Application>Microsoft Office PowerPoint</Application>
  <PresentationFormat>On-screen Show (4:3)</PresentationFormat>
  <Paragraphs>74</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Default Design</vt:lpstr>
      <vt:lpstr>Crude, Category-specific, and Adjusted (Standardized) rates  </vt:lpstr>
      <vt:lpstr>Crude risk / rates</vt:lpstr>
      <vt:lpstr>Category specific rates</vt:lpstr>
      <vt:lpstr>What do do?</vt:lpstr>
      <vt:lpstr>Standardization</vt:lpstr>
      <vt:lpstr>Direct standardization-(example: age adjustment)</vt:lpstr>
      <vt:lpstr>Direct standardization </vt:lpstr>
      <vt:lpstr>Direct standardization </vt:lpstr>
      <vt:lpstr>Direct standardization </vt:lpstr>
      <vt:lpstr>Indirect standardization</vt:lpstr>
      <vt:lpstr>Conclusions </vt:lpstr>
    </vt:vector>
  </TitlesOfParts>
  <Company>SMiS,UiB</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Standardization</dc:title>
  <dc:creator>Lina El-Khairy</dc:creator>
  <cp:lastModifiedBy>lelkhairy</cp:lastModifiedBy>
  <cp:revision>10</cp:revision>
  <dcterms:created xsi:type="dcterms:W3CDTF">2005-11-13T20:58:42Z</dcterms:created>
  <dcterms:modified xsi:type="dcterms:W3CDTF">2014-03-04T13:07:14Z</dcterms:modified>
</cp:coreProperties>
</file>