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4"/>
  </p:notesMasterIdLst>
  <p:sldIdLst>
    <p:sldId id="256" r:id="rId2"/>
    <p:sldId id="297" r:id="rId3"/>
    <p:sldId id="300" r:id="rId4"/>
    <p:sldId id="302" r:id="rId5"/>
    <p:sldId id="304" r:id="rId6"/>
    <p:sldId id="30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323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90" r:id="rId40"/>
    <p:sldId id="288" r:id="rId41"/>
    <p:sldId id="289" r:id="rId42"/>
    <p:sldId id="312" r:id="rId43"/>
    <p:sldId id="314" r:id="rId44"/>
    <p:sldId id="316" r:id="rId45"/>
    <p:sldId id="318" r:id="rId46"/>
    <p:sldId id="320" r:id="rId47"/>
    <p:sldId id="291" r:id="rId48"/>
    <p:sldId id="292" r:id="rId49"/>
    <p:sldId id="293" r:id="rId50"/>
    <p:sldId id="294" r:id="rId51"/>
    <p:sldId id="295" r:id="rId52"/>
    <p:sldId id="296" r:id="rId53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BA512-0829-4E42-BEBF-1353D0635A8F}" type="datetimeFigureOut">
              <a:rPr lang="en-IL" smtClean="0"/>
              <a:t>21/11/2024</a:t>
            </a:fld>
            <a:endParaRPr lang="en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43D35-FD3A-4B58-9AE8-9A157DF6CF1E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30857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0B8B5-BBC4-3CE9-6D70-A57AE56C5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2B126E-DE10-60B0-F3CC-4561A3045E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6F071-C48B-A343-04DF-84DF01E3B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D18F-3291-434B-852B-0EE0163CAD37}" type="datetime8">
              <a:rPr lang="en-IL" smtClean="0"/>
              <a:t>21/11/2024 8:01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D7A6C-4190-590F-39CF-4F10AA076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F59DC-988B-51D5-1028-58150667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547583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B05E6-6099-B43A-5C40-CBD0C627F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391736-8285-229F-8733-61959FA13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2A4E6-0D16-CBEF-CEF3-CD3534CAA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F73F-0E52-4E4C-A843-A9A5269A67EF}" type="datetime8">
              <a:rPr lang="en-IL" smtClean="0"/>
              <a:t>21/11/2024 8:01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2EF05-3B76-30F5-8C85-9217A3B78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EBA0F-E5C5-FA92-C6C4-8A4A0EC64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25822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C0DB4F-74B6-4922-382E-763244E9A5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C37CC0-7DC0-C918-6C9A-6E3FFDFDA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EB728-B7A6-485F-5C66-735E593AE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81BA-3537-49E2-9A3B-4A0457166758}" type="datetime8">
              <a:rPr lang="en-IL" smtClean="0"/>
              <a:t>21/11/2024 8:01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0DC12-A2EF-410A-58BA-2EF47472A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3CD94-F25C-4FD4-12CE-142F0119F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224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3838E-A0AB-37E6-6018-807AE84A2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6ECB0-4E31-2D3D-642D-C528E381B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8BED0-4CEE-ADF3-5656-BFC19627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BCAF-ABCD-4DAD-A24F-18ECCC4986DB}" type="datetime8">
              <a:rPr lang="en-IL" smtClean="0"/>
              <a:t>21/11/2024 8:01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6C6B3-4593-45BA-9264-E1C2CBE34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D0840-3F07-BCB3-4A20-C6B1A721F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15397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78C41-64A5-2833-9708-B87FE3189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462BB-1290-8BF8-F7FE-630209469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77B24-421B-A0C0-B12A-DDF5BE537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2269-C91C-4B58-94E2-ADEAB2F46468}" type="datetime8">
              <a:rPr lang="en-IL" smtClean="0"/>
              <a:t>21/11/2024 8:01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55AC3-15A1-1528-CFB3-3E6DDCDDE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CBB07-1E51-409D-3448-90A22CB0F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966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2D7D-B008-F382-7DBD-B9E405F7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A26E0-5A23-2853-B948-237048CC1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4A128C-CFA8-DED8-2B1D-7627244843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CCE86-E6BE-C362-351B-3CCF9B414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90BC-67E2-4E32-A09E-F0D8FB516236}" type="datetime8">
              <a:rPr lang="en-IL" smtClean="0"/>
              <a:t>21/11/2024 8:01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75AFD0-2E4A-FBAB-0E42-4166DD60F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1E71C-54E6-4F0B-A766-A6ADA311E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96387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BE6E6-A06D-E557-CF93-0D090B358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69329-5088-062C-732E-631B1F4C3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990FF-5F71-7CCD-98D5-7839176C9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8664FF-1DC9-C8F3-726B-0CE1EA0D86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07388F-295C-41C0-29CF-18558CE34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0223BF-29D7-1F27-E7C1-D758BCE6C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0556-2038-451D-A74F-7CD8ECB82410}" type="datetime8">
              <a:rPr lang="en-IL" smtClean="0"/>
              <a:t>21/11/2024 8:01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26749C-C628-808F-50B3-911A1DB4A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9005C6-02DA-0A9D-B7A1-F6F3B151C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86278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A30EA-09F1-FB26-0769-A8B2DECB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2BC68-2FFA-959E-EC06-C042E5DB5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5BB1-9A16-4F9E-96C3-5D4C2D47E753}" type="datetime8">
              <a:rPr lang="en-IL" smtClean="0"/>
              <a:t>21/11/2024 8:01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9678CA-94AA-184D-0005-14D9D4423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66B55-E713-B4A7-3F4B-4890DA560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83910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3FCEA2-8648-7DE5-639F-C6E5114F0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3E3CC-E649-45F7-BC63-A92A4342A3C4}" type="datetime8">
              <a:rPr lang="en-IL" smtClean="0"/>
              <a:t>21/11/2024 8:01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BD39BA-FE8D-B3CB-BFB5-C4B59F89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5B36D-689A-0DEE-2D28-B3842EA48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02469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56A60-76D2-F4D2-6FD5-73E0CF3BA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1CB13-9A20-9C26-5607-46E410852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63BA0-2A31-3B61-6406-50013EAAD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E3778-4054-933F-2BEA-264B2461C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666B-6C7F-4E0F-A8DD-17B05D49AEAD}" type="datetime8">
              <a:rPr lang="en-IL" smtClean="0"/>
              <a:t>21/11/2024 8:01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33F2C-5D6C-C088-5CB1-0FF94E73A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71A78-A887-1DC2-1508-3848B93E7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9545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DB038-191E-4530-D390-370B5F0A0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F511CA-812B-0235-A516-6E3AFF9690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D59282-F12B-AA20-F52A-4CAF6FC54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504F4-80F8-E2E7-030A-D26C6A59C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AB6-9218-43F1-8E50-5ACA7D552CDF}" type="datetime8">
              <a:rPr lang="en-IL" smtClean="0"/>
              <a:t>21/11/2024 8:01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D9E81-BD45-FED0-5808-C4514DC32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862B7-D9BF-8F04-DE3F-BC2169EFD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4456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16BD07-E577-3F96-D094-902A17D6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34373-FF2C-3C17-094E-752439AFC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26E11-4AAA-C932-B69B-0E0542FE7A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723AD-BBEA-4E13-B4D4-33DCFAE72ED0}" type="datetime8">
              <a:rPr lang="en-IL" smtClean="0"/>
              <a:t>21/11/2024 8:01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67DFA-F7DF-C611-065C-873A576333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FD314-CAC3-31FD-F59C-C788077FA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CBE98-0A12-47E8-86B0-D3B2D5D90A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11893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493CF-6C4A-A1F2-DF7C-421B80A703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Vaginal Infection</a:t>
            </a:r>
            <a:endParaRPr lang="en-I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A9B89E-9187-BC44-701A-4F6A38BB00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altLang="en-IL" dirty="0"/>
              <a:t>Dina Ismail \ </a:t>
            </a:r>
            <a:r>
              <a:rPr lang="en-US" altLang="en-IL" dirty="0" err="1"/>
              <a:t>Alzamara</a:t>
            </a:r>
            <a:endParaRPr lang="en-US" altLang="en-IL" dirty="0"/>
          </a:p>
          <a:p>
            <a:pPr algn="ctr"/>
            <a:endParaRPr lang="en-US" altLang="en-IL" dirty="0"/>
          </a:p>
          <a:p>
            <a:pPr algn="ctr"/>
            <a:r>
              <a:rPr lang="en-IL" altLang="en-IL" dirty="0">
                <a:latin typeface="Arial" panose="020B0604020202020204" pitchFamily="34" charset="0"/>
                <a:cs typeface="Calibri" panose="020F0502020204030204" pitchFamily="34" charset="0"/>
              </a:rPr>
              <a:t>BSN, MSN, PhD candidate </a:t>
            </a:r>
            <a:endParaRPr lang="en-US" altLang="en-IL" dirty="0"/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1D55BF-2FB2-804E-5161-55F46E7A0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</a:t>
            </a:fld>
            <a:endParaRPr lang="en-IL"/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86DC2A4-BE6A-4CC2-A1A7-33D60C132F18}"/>
              </a:ext>
            </a:extLst>
          </p:cNvPr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dirty="0"/>
            </a:b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81777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F49FF-24FA-616A-BB4F-6821E3857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Bacterial Vaginosis (BV)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2B0B6-46E6-1BAE-8E9C-122AC032C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Risk Factors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Douching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Frequent unprotected sexual intercourse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Disruption of normal vaginal flora</a:t>
            </a:r>
          </a:p>
          <a:p>
            <a:pPr marL="0" indent="0" algn="l">
              <a:buNone/>
            </a:pP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Treatment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Antibiotics: Metronidazole (oral or cream), Tinidazole, or Clindamycin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Avoid intercourse or use condoms during treatment</a:t>
            </a:r>
          </a:p>
          <a:p>
            <a:pPr marL="0" indent="0">
              <a:buNone/>
            </a:pPr>
            <a:br>
              <a:rPr lang="en-US" dirty="0"/>
            </a:b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D6407-87BD-8884-235E-1DC51D813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10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91385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52543-59C7-E995-6C6D-8B23D1A0B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Vulvovaginal Candidiasis (VVC)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F12CB-7AD0-8D5B-69BE-74BCD3078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Commonly known as a </a:t>
            </a: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yeast infection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Affects 75% of women at least once in their lifetime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Caused by </a:t>
            </a: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Candida albicans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 overgrowth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Risk Factors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Antibiotics, oral contraceptives, immunosuppressants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Frequent douching, pregnancy, diabetes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E5228-FA91-7059-FA35-ECCF787EF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11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384120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5CF9C-BD68-BC0D-1C3E-7E711B209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Vulvovaginal Candidiasis (VVC)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5D539-CBAD-F2CE-CA1E-9C0F21641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Symptoms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Thick, curdy vaginal discharge (</a:t>
            </a:r>
            <a:r>
              <a:rPr lang="en-US" dirty="0"/>
              <a:t>cottage cheese.)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Severe itching, and pain with urination (dysuria) and intercourse (dyspareunia)</a:t>
            </a:r>
          </a:p>
          <a:p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Thick, white patches on vaginal exam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In males: possible rash, itching on the penis if infected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Treatment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Antifungal creams: Miconazole, Clotrimazole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Nystatin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Treatment is usually effective in 3 days for uncomplicated cases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Partner Treatment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Not required unless symptoms are present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7BB2B6-C371-6EC2-01D5-B20D71F9B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12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113706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F3412-5E11-C439-9CBA-4379F32E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305858"/>
            <a:ext cx="10515600" cy="1325563"/>
          </a:xfrm>
        </p:spPr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Trichomoniasis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0193C-95B3-C920-0325-EA9E3F792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Caused by </a:t>
            </a:r>
            <a:r>
              <a:rPr lang="en-US" dirty="0"/>
              <a:t>a parasite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 </a:t>
            </a: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Trichomonas vaginalis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Most common curable STI in sexually active women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Primarily spread through sexual contact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Symptoms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Yellow-green, frothy, odorous discharge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Vaginal and cervical inflammation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Vulvar itching, painful urination (dysuria), and pain during intercourse (dyspareunia)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04FAE9-F19E-A648-B09B-2E4EF27A4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13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22149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DFBB-1318-53CF-F5BB-419D8F443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Trichomoniasis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2F532-5008-45B1-A05C-9BCDA9594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23467" cy="4351338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Diagnosis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Microscopic identification of </a:t>
            </a: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T. vaginalis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 in vaginal discharge (wet mount)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Transmission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Almost exclusively sexual; unlikely via shared towels or swimsuits</a:t>
            </a:r>
          </a:p>
          <a:p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A6DB3B-9221-4097-0A02-DDF9F6AD5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2492" y="1919287"/>
            <a:ext cx="4629150" cy="301942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1BA9F3-CF6D-33C2-FC06-C2F29C8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14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21273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57131-112A-ADAF-1B48-5C3DC5923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IL" altLang="en-IL" sz="44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Treatment for Trichomoniasis</a:t>
            </a:r>
            <a:endParaRPr lang="en-I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745BD47-D659-2A8E-068D-CA77291AC3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200801"/>
            <a:ext cx="10219267" cy="36009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altLang="en-IL" sz="2400" b="0" i="0" u="none" strike="noStrike" cap="none" normalizeH="0" baseline="0" dirty="0">
              <a:ln>
                <a:noFill/>
              </a:ln>
              <a:solidFill>
                <a:srgbClr val="0D0D0D"/>
              </a:solidFill>
              <a:effectLst/>
              <a:latin typeface="ui-sans-serif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sz="24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Medications</a:t>
            </a:r>
            <a:r>
              <a:rPr kumimoji="0" lang="en-IL" altLang="en-IL" sz="2400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Metronidazole (Flagyl): single 2-g dose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sz="24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Partner Treatment</a:t>
            </a:r>
            <a:r>
              <a:rPr kumimoji="0" lang="en-IL" altLang="en-IL" sz="2400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Both partners should be treated and avoid intercourse until cured.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sz="24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Pregnant Women</a:t>
            </a:r>
            <a:r>
              <a:rPr kumimoji="0" lang="en-IL" altLang="en-IL" sz="2400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Increased risk of complications (premature birth, low birth weight).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Symptomatic pregnant women should be treated with a single 2-g dose of metronidazole.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alt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972970-C515-363F-964C-D0FAB4DF8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15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29424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61054-C58A-BE88-C497-A5922FE50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Chlamydial Infection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: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15E13-841D-98C6-DBE1-46B18E33C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Chlamydia trachomatis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, </a:t>
            </a:r>
            <a:r>
              <a:rPr lang="en-US" dirty="0"/>
              <a:t>bacterium 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the most reported infectious disease in the U.S.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Impact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Men: causes urethritis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Women: can lead to pelvic inflammatory disease, infertility, ectopic pregnancy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Newborns: risk of eye infection (ophthalmia neonatorum) and pneumonia if untreated in mothers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1036D7-DBBF-AE9A-976D-C43BE9B10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16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66436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007B3-F56F-372C-4806-52B44D451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Chlamydial Infection</a:t>
            </a:r>
            <a:endParaRPr lang="en-I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9228739-DC32-8461-006A-20A52DE9CD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600" y="2062300"/>
            <a:ext cx="10608733" cy="387798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altLang="en-IL" sz="1800" b="0" i="0" u="none" strike="noStrike" cap="none" normalizeH="0" baseline="0" dirty="0">
              <a:ln>
                <a:noFill/>
              </a:ln>
              <a:solidFill>
                <a:srgbClr val="0D0D0D"/>
              </a:solidFill>
              <a:effectLst/>
              <a:latin typeface="ui-sans-serif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IL" altLang="en-IL" sz="24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Symptoms</a:t>
            </a:r>
            <a:r>
              <a:rPr kumimoji="0" lang="en-IL" altLang="en-IL" sz="2400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Thin or purulent discharge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Pain and burning during urination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Lower abdominal pain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Many women may have no symptoms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sz="24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Treatment</a:t>
            </a:r>
            <a:r>
              <a:rPr kumimoji="0" lang="en-IL" altLang="en-IL" sz="2400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Azithromycin (single 1-g dose) or doxycycline (7-day course)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Partners should be treated, and couples should avoid intercourse for 7 days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Pregnant women: treated with azithromycin or amoxicillin </a:t>
            </a:r>
            <a:endParaRPr kumimoji="0" lang="en-IL" altLang="en-IL" sz="1800" b="0" i="0" u="none" strike="noStrike" cap="none" normalizeH="0" baseline="0" dirty="0">
              <a:ln>
                <a:noFill/>
              </a:ln>
              <a:solidFill>
                <a:srgbClr val="0D0D0D"/>
              </a:solidFill>
              <a:effectLst/>
              <a:latin typeface="ui-sans-serif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alt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ED0E03-16CE-DF3F-E80D-880FD070E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17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33354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D8085-BF3A-040F-980A-12BF27632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Gonorrhea</a:t>
            </a:r>
            <a:r>
              <a:rPr lang="en-US" dirty="0">
                <a:effectLst/>
              </a:rPr>
              <a:t>:</a:t>
            </a:r>
            <a:br>
              <a:rPr lang="en-US" dirty="0">
                <a:effectLst/>
              </a:rPr>
            </a:b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70020-4CD8-9F4D-89AF-080953377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Cause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: Bacteria </a:t>
            </a: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Neisseria gonorrhoeae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marL="0" indent="0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Risks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Nonpregnant women: may lead to pelvic inflammatory disease (PID)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Pregnant women: infection usually stays localized, but can spread after membrane rupture; newborns exposed at birth risk developing </a:t>
            </a: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ophthalmia neonatorum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 (eye infection)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Newborns: given eye prophylaxis (erythromycin) to prevent infection</a:t>
            </a:r>
          </a:p>
          <a:p>
            <a:pPr marL="0" indent="0">
              <a:buNone/>
            </a:pPr>
            <a:b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</a:b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BA46E1-9E23-B52E-00AA-8586E2287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18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212816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69730-F33C-C74A-AAE1-B669F308C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Gonorrhea</a:t>
            </a:r>
            <a:r>
              <a:rPr lang="en-US" dirty="0">
                <a:effectLst/>
              </a:rPr>
              <a:t>: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56BC4-0B28-EABB-FFBC-46941ED2F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Symptoms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Purulent, greenish-yellow discharge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Painful urination (dysuria), frequent urination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Vulvar inflammation and swelling, cervical discharge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Diagnosis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Screening with cervical culture at prenatal exams; high-risk women may be tested again in the last month of pregnancy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A88A15-DB48-7E2A-8AB8-2A33F0C00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19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6921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Maternal Infections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80000"/>
              </a:lnSpc>
            </a:pPr>
            <a:r>
              <a:rPr lang="en-US" dirty="0"/>
              <a:t>Infectious diseases carried by mother, may endanger the fetus.</a:t>
            </a:r>
          </a:p>
          <a:p>
            <a:pPr algn="l" rtl="0">
              <a:lnSpc>
                <a:spcPct val="80000"/>
              </a:lnSpc>
              <a:buNone/>
            </a:pPr>
            <a:endParaRPr lang="en-US" dirty="0"/>
          </a:p>
          <a:p>
            <a:pPr algn="l" rtl="0">
              <a:lnSpc>
                <a:spcPct val="80000"/>
              </a:lnSpc>
            </a:pPr>
            <a:r>
              <a:rPr lang="en-US" dirty="0"/>
              <a:t>May cause birth defects or death.</a:t>
            </a:r>
          </a:p>
          <a:p>
            <a:pPr algn="l" rtl="0">
              <a:lnSpc>
                <a:spcPct val="80000"/>
              </a:lnSpc>
              <a:buNone/>
            </a:pPr>
            <a:endParaRPr lang="en-US" dirty="0"/>
          </a:p>
          <a:p>
            <a:pPr algn="l" rtl="0">
              <a:lnSpc>
                <a:spcPct val="80000"/>
              </a:lnSpc>
            </a:pPr>
            <a:r>
              <a:rPr lang="en-US" dirty="0"/>
              <a:t>TORCH </a:t>
            </a:r>
            <a:r>
              <a:rPr lang="en-US" dirty="0">
                <a:sym typeface="Wingdings" pitchFamily="2" charset="2"/>
              </a:rPr>
              <a:t></a:t>
            </a:r>
          </a:p>
          <a:p>
            <a:pPr lvl="1" algn="l" rtl="0">
              <a:lnSpc>
                <a:spcPct val="80000"/>
              </a:lnSpc>
            </a:pPr>
            <a:r>
              <a:rPr lang="en-US" dirty="0">
                <a:sym typeface="Wingdings" pitchFamily="2" charset="2"/>
              </a:rPr>
              <a:t>Toxoplasmosis ,Rubella , Cytomegalovirus , &amp; Herpes Simplex</a:t>
            </a:r>
          </a:p>
          <a:p>
            <a:pPr lvl="1" algn="l" rtl="0">
              <a:lnSpc>
                <a:spcPct val="80000"/>
              </a:lnSpc>
            </a:pPr>
            <a:r>
              <a:rPr lang="en-US" dirty="0">
                <a:sym typeface="Wingdings" pitchFamily="2" charset="2"/>
              </a:rPr>
              <a:t>may include Syphilis ,HIV ,Hepatitis B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51764-D732-56FF-53F4-6DCEF9DF1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Gonorrhea</a:t>
            </a:r>
            <a:r>
              <a:rPr lang="en-US" dirty="0">
                <a:effectLst/>
              </a:rPr>
              <a:t>:</a:t>
            </a:r>
            <a:endParaRPr lang="en-I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6AC5E26-507A-A36C-EF45-CD501D818B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26067" y="1418126"/>
            <a:ext cx="8771468" cy="46166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altLang="en-IL" sz="1800" b="0" i="0" u="none" strike="noStrike" cap="none" normalizeH="0" baseline="0" dirty="0">
              <a:ln>
                <a:noFill/>
              </a:ln>
              <a:solidFill>
                <a:srgbClr val="0D0D0D"/>
              </a:solidFill>
              <a:effectLst/>
              <a:latin typeface="ui-sans-serif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sz="24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Treatment</a:t>
            </a:r>
            <a:r>
              <a:rPr kumimoji="0" lang="en-IL" altLang="en-IL" sz="2400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Nonpregnant women: </a:t>
            </a:r>
            <a:r>
              <a:rPr kumimoji="0" lang="en-IL" altLang="en-IL" b="0" i="1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Ceftriaxone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 injection or </a:t>
            </a:r>
            <a:r>
              <a:rPr kumimoji="0" lang="en-IL" altLang="en-IL" b="0" i="1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Cefixime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 orally, often combined with </a:t>
            </a:r>
            <a:r>
              <a:rPr kumimoji="0" lang="en-IL" altLang="en-IL" b="0" i="1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Azithromycin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 or </a:t>
            </a:r>
            <a:r>
              <a:rPr kumimoji="0" lang="en-IL" altLang="en-IL" b="0" i="1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Doxycycline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 to cover possible chlamydia coinfection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Pregnant women: </a:t>
            </a:r>
            <a:r>
              <a:rPr kumimoji="0" lang="en-IL" altLang="en-IL" b="0" i="1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Ceftriaxone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 injection</a:t>
            </a:r>
            <a:endParaRPr kumimoji="0" lang="en-US" altLang="en-IL" b="0" i="0" u="none" strike="noStrike" cap="none" normalizeH="0" baseline="0" dirty="0">
              <a:ln>
                <a:noFill/>
              </a:ln>
              <a:solidFill>
                <a:srgbClr val="0D0D0D"/>
              </a:solidFill>
              <a:effectLst/>
              <a:latin typeface="ui-sans-serif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 or </a:t>
            </a:r>
            <a:r>
              <a:rPr kumimoji="0" lang="en-IL" altLang="en-IL" b="0" i="1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Cefixime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 plus </a:t>
            </a:r>
            <a:r>
              <a:rPr kumimoji="0" lang="en-IL" altLang="en-IL" b="0" i="1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Azithromycin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 or </a:t>
            </a:r>
            <a:r>
              <a:rPr kumimoji="0" lang="en-IL" altLang="en-IL" b="0" i="1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Amoxicillin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 (doxycycline is avoided during pregnancy)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Sexual partners must also be treated to prevent reinfection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sz="24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Follow-up</a:t>
            </a:r>
            <a:r>
              <a:rPr kumimoji="0" lang="en-IL" altLang="en-IL" sz="2400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ui-sans-serif"/>
              </a:rPr>
              <a:t>Confirm cure with a follow-up culture; abstain from sex or use condoms until confirmed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alt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E4E049-4BB7-25AA-70CA-1FBE5574B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20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67863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F5A8E-B43B-92EB-1024-8F12C061D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Herpes Genitalis (Genital Herpes)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37989-AF6B-92CA-0C33-FAD222433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Cause:</a:t>
            </a:r>
            <a:br>
              <a:rPr lang="en-US" dirty="0"/>
            </a:br>
            <a:r>
              <a:rPr lang="en-US" dirty="0"/>
              <a:t>Genital herpes is caused by the herpes simplex virus (HSV),</a:t>
            </a:r>
          </a:p>
          <a:p>
            <a:pPr marL="0" indent="0">
              <a:buNone/>
            </a:pPr>
            <a:r>
              <a:rPr lang="en-US" dirty="0"/>
              <a:t>Types:</a:t>
            </a:r>
          </a:p>
          <a:p>
            <a:pPr lvl="1"/>
            <a:r>
              <a:rPr lang="en-US" b="1" dirty="0"/>
              <a:t>HSV-1</a:t>
            </a:r>
            <a:r>
              <a:rPr lang="en-US" dirty="0"/>
              <a:t> (commonly causes cold sores) can cause genital herpes through oral-genital contact.</a:t>
            </a:r>
          </a:p>
          <a:p>
            <a:pPr lvl="1"/>
            <a:r>
              <a:rPr lang="en-US" b="1" dirty="0"/>
              <a:t>HSV-2</a:t>
            </a:r>
            <a:r>
              <a:rPr lang="en-US" dirty="0"/>
              <a:t> is typically associated with genital infections.</a:t>
            </a:r>
          </a:p>
          <a:p>
            <a:pPr lvl="1"/>
            <a:r>
              <a:rPr lang="en-US" dirty="0"/>
              <a:t>Both types cause similar symptoms and are treated the same way. 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6CE32-1A3C-E1EF-AB9C-144C44DA6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21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467530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365A1-2299-468A-34EC-7CF3968C1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Herpes Genitalis (Genital Herpes)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016B6-4205-8CCF-5AD2-BD955991A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Symptoms of Primary Infection: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Blister-like vesicles (fluid-filled bumps) in the genital area, and sometimes the vagina, cervix, urethra, and anus.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These vesicles rupture to form painful open sores or ulcers.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Painful urination, difficulty urinating, and urinary retention may occur due to inflammation and lesions.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Flulike symptoms, genital itching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Inguinal lymph node enlargement is common.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primary episode is usually the longest and most severe</a:t>
            </a:r>
          </a:p>
          <a:p>
            <a:pPr lvl="1"/>
            <a:r>
              <a:rPr lang="en-US" dirty="0"/>
              <a:t> typically healing in 2 to 4 weeks.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E3EB7-F370-32AE-BCF2-0E73820E9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22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4328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66453-2F03-824C-26E0-B2CC5A289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Herpes Genitalis (Genital Herpes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60174-EC45-2C2E-922A-090F033DF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Dormancy and Recurrences:</a:t>
            </a:r>
            <a:br>
              <a:rPr lang="en-US" dirty="0"/>
            </a:br>
            <a:r>
              <a:rPr lang="en-US" dirty="0"/>
              <a:t>After the primary infection heals, the virus enters a dormant phase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Some people never experience recurrences, while others may have frequent flare-ups, often triggered by stress, menstruation, pregnancy, or illness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Recurrences</a:t>
            </a:r>
            <a:r>
              <a:rPr lang="en-US" dirty="0"/>
              <a:t> are usually less severe than the first outbreak.</a:t>
            </a:r>
          </a:p>
          <a:p>
            <a:pPr marL="0" indent="0">
              <a:buNone/>
            </a:pPr>
            <a:r>
              <a:rPr lang="en-US" b="1" dirty="0"/>
              <a:t>Diagnosis: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Based on the clinical appearance of lesions, lesion cultures,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CCD23C-7B1B-F2C5-67F0-8D1BBCE24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23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797929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9481F-DD13-9F37-87DD-ECDAA487D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Herpes Genitalis (Genital Herpes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4D005-48FB-7174-EDE6-419B312B2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Treatment: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cure for herpes exists, but medications can help manage symptoms and prevent complications.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Acyclovir</a:t>
            </a:r>
            <a:r>
              <a:rPr lang="en-US" dirty="0"/>
              <a:t>, </a:t>
            </a:r>
            <a:r>
              <a:rPr lang="en-US" b="1" dirty="0"/>
              <a:t>valacyclovir</a:t>
            </a:r>
            <a:r>
              <a:rPr lang="en-US" dirty="0"/>
              <a:t>, or </a:t>
            </a:r>
            <a:r>
              <a:rPr lang="en-US" b="1" dirty="0"/>
              <a:t>famciclovir</a:t>
            </a:r>
            <a:r>
              <a:rPr lang="en-US" dirty="0"/>
              <a:t> are commonly prescribed for primary episodes, recurrent outbreaks, or daily suppression therapy in those with frequent recurrences.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Pain management</a:t>
            </a:r>
            <a:r>
              <a:rPr lang="en-US" dirty="0"/>
              <a:t> may include </a:t>
            </a:r>
            <a:r>
              <a:rPr lang="en-US" b="1" dirty="0"/>
              <a:t>2% lidocaine</a:t>
            </a:r>
            <a:r>
              <a:rPr lang="en-US" dirty="0"/>
              <a:t> to reduce pain at lesion sites.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Keeping the area clean, wearing loose clothing, and cotton underwear can promote healing.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448D05-84F8-2038-1F0B-761D2D8C2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24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8106585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81F09-8A06-E9B8-B831-163E4BB0A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Herpes Genitalis (Genital Herpes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3ED04-A85C-1E1B-3695-34171E92C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Pregnancy and Childbirth: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There is no established safety for </a:t>
            </a:r>
            <a:r>
              <a:rPr lang="en-US" b="1" dirty="0"/>
              <a:t>acyclovir</a:t>
            </a:r>
            <a:r>
              <a:rPr lang="en-US" dirty="0"/>
              <a:t>, </a:t>
            </a:r>
            <a:r>
              <a:rPr lang="en-US" b="1" dirty="0"/>
              <a:t>valacyclovir</a:t>
            </a:r>
            <a:r>
              <a:rPr lang="en-US" dirty="0"/>
              <a:t>, and </a:t>
            </a:r>
            <a:r>
              <a:rPr lang="en-US" b="1" dirty="0"/>
              <a:t>famciclovir</a:t>
            </a:r>
            <a:r>
              <a:rPr lang="en-US" dirty="0"/>
              <a:t> during pregnancy, but </a:t>
            </a:r>
            <a:r>
              <a:rPr lang="en-US" b="1" dirty="0"/>
              <a:t>acyclovir</a:t>
            </a:r>
            <a:r>
              <a:rPr lang="en-US" dirty="0"/>
              <a:t> is often used during the </a:t>
            </a:r>
            <a:r>
              <a:rPr lang="en-US" b="1" dirty="0"/>
              <a:t>first episode</a:t>
            </a:r>
            <a:r>
              <a:rPr lang="en-US" dirty="0"/>
              <a:t> or severe recurrent herpes in pregnant women.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 women with </a:t>
            </a:r>
            <a:r>
              <a:rPr lang="en-US" b="1" dirty="0"/>
              <a:t>herpetic lesions</a:t>
            </a:r>
            <a:r>
              <a:rPr lang="en-US" dirty="0"/>
              <a:t> at labor onset, a </a:t>
            </a:r>
            <a:r>
              <a:rPr lang="en-US" b="1" dirty="0"/>
              <a:t>cesarean section</a:t>
            </a:r>
            <a:r>
              <a:rPr lang="en-US" dirty="0"/>
              <a:t> is recommended to reduce the risk of neonatal herpes, though it doesn’t eliminate the risk.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Effects of neonatal herpes:</a:t>
            </a:r>
          </a:p>
          <a:p>
            <a:pPr lvl="1"/>
            <a:r>
              <a:rPr lang="en-US" dirty="0"/>
              <a:t> skin lesions, neurological symptoms, eye infections, and disseminated infection.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8CFB6-C7B8-C381-8B27-01407DD3E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25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538261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D3DA-D62B-0FA8-647D-98986B99F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Syphilis</a:t>
            </a:r>
            <a:endParaRPr lang="en-I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CFF2D46-93CE-277F-05E6-50FB325548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231579"/>
            <a:ext cx="10056223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Syphilis is a chronic infection caused by the spirochete</a:t>
            </a:r>
            <a:r>
              <a:rPr kumimoji="0" lang="en-US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ar-JO" altLang="en-IL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اللولبية</a:t>
            </a:r>
            <a:r>
              <a:rPr lang="en-US" b="1" dirty="0"/>
              <a:t>)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(bacteria) </a:t>
            </a:r>
            <a:r>
              <a:rPr kumimoji="0" lang="en-IL" altLang="en-IL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Treponema pallidum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IL" altLang="en-IL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Transmission:</a:t>
            </a:r>
            <a:endParaRPr kumimoji="0" lang="en-IL" altLang="en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Sexual contact with infected exudate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Congenital transmission (transplacental)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Contact with open wounds or infected blood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Incubation Period: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 to 90 days (asymptomatic but infectious during this time</a:t>
            </a:r>
            <a:r>
              <a:rPr kumimoji="0" lang="en-IL" altLang="en-I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8AF4C7-E8C2-D573-2BC4-F5C79332F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26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27732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4789F-ACE1-B290-147E-B4E937F99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94A78-AD83-E430-87D7-9AED915E1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Exposure</a:t>
            </a:r>
          </a:p>
          <a:p>
            <a:pPr lvl="1" algn="l" rtl="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 before 16- 18 weeks(</a:t>
            </a:r>
            <a:r>
              <a:rPr lang="en-US" dirty="0" err="1">
                <a:cs typeface="Vani" panose="020B0502040204020203" pitchFamily="34" charset="0"/>
              </a:rPr>
              <a:t>cytorophoblastic</a:t>
            </a:r>
            <a:r>
              <a:rPr lang="en-US" dirty="0">
                <a:cs typeface="Vani" panose="020B0502040204020203" pitchFamily="34" charset="0"/>
              </a:rPr>
              <a:t> layer is intact </a:t>
            </a: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cannot cross the placenta</a:t>
            </a:r>
          </a:p>
          <a:p>
            <a:pPr lvl="1" algn="l" rtl="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After 16-18 weeks fetal damage</a:t>
            </a:r>
            <a:endParaRPr lang="en-US" dirty="0">
              <a:cs typeface="Vani" panose="020B0502040204020203" pitchFamily="34" charset="0"/>
            </a:endParaRP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589B4-9B6D-F37F-7A00-27B53EB0D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27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08542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A3BC3-4B41-6D19-0934-4FF65B9ED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Syphilis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0FC4A-09CA-9F30-4BDC-68799BE7B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Stages of Syphilis</a:t>
            </a:r>
          </a:p>
          <a:p>
            <a:pPr marL="0" indent="0">
              <a:buNone/>
            </a:pPr>
            <a:r>
              <a:rPr lang="en-US" b="1" dirty="0"/>
              <a:t>Early Stage (Primary Syphilis):</a:t>
            </a:r>
            <a:endParaRPr lang="en-US" dirty="0"/>
          </a:p>
          <a:p>
            <a:pPr lvl="1"/>
            <a:r>
              <a:rPr lang="en-US" b="1" dirty="0"/>
              <a:t>Chancre:</a:t>
            </a:r>
            <a:r>
              <a:rPr lang="en-US" dirty="0"/>
              <a:t> A painless ulcer at the site of infection (genitals, anus, mouth)</a:t>
            </a:r>
          </a:p>
          <a:p>
            <a:pPr lvl="1"/>
            <a:r>
              <a:rPr lang="en-US" dirty="0"/>
              <a:t>Symptoms: Mild fever, weight loss, malaise</a:t>
            </a:r>
          </a:p>
          <a:p>
            <a:pPr lvl="1"/>
            <a:r>
              <a:rPr lang="en-US" dirty="0"/>
              <a:t>Chancre resolves in 4 weeks but infection remains in the body.</a:t>
            </a:r>
          </a:p>
          <a:p>
            <a:pPr marL="0" indent="0">
              <a:buNone/>
            </a:pPr>
            <a:r>
              <a:rPr lang="en-US" b="1" dirty="0"/>
              <a:t> Secondary Syphilis (6 weeks to 6 months later):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Condylomata</a:t>
            </a:r>
            <a:r>
              <a:rPr lang="en-US" b="1" dirty="0"/>
              <a:t> </a:t>
            </a:r>
            <a:r>
              <a:rPr lang="en-US" b="1" dirty="0" err="1"/>
              <a:t>lata</a:t>
            </a:r>
            <a:r>
              <a:rPr lang="en-US" b="1" dirty="0"/>
              <a:t>:</a:t>
            </a:r>
            <a:r>
              <a:rPr lang="en-US" dirty="0"/>
              <a:t> Wart-like lesions on the vulva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Other symptoms: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Acute arthritis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Enlarged liver and spleen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Non-tender swollen lymph nodes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Iritis (inflammation of the eye)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Chronic sore throat and hoarseness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55D533-FB1F-B2BA-F47E-1D050CF2F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28</a:t>
            </a:fld>
            <a:endParaRPr lang="en-IL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62661B-F25C-671E-D7D1-F35FA2144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2200" y="3445933"/>
            <a:ext cx="1591733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7457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A01FB-4767-D296-8860-015A0CA02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Syphilis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ED5AE-D9FE-B219-FABC-55501A547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Effects on the Newborn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Potential complications: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Intrauterine growth restriction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Preterm birth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Stillbirth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importance of Prenatal Testing: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</a:t>
            </a:r>
            <a:r>
              <a:rPr lang="en-US" dirty="0"/>
              <a:t>Serologic testing for syphilis is recommended for all pregnant women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Testing at initial prenatal screening and in the third trimester</a:t>
            </a:r>
          </a:p>
          <a:p>
            <a:pPr marL="285750" indent="-285750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B77F-CAA0-F98E-10F3-D81336E30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29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199168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8229600" cy="1143000"/>
          </a:xfrm>
        </p:spPr>
        <p:txBody>
          <a:bodyPr/>
          <a:lstStyle/>
          <a:p>
            <a:r>
              <a:rPr lang="en-US" dirty="0"/>
              <a:t>Toxoplasmosis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90000"/>
              </a:lnSpc>
              <a:buNone/>
            </a:pPr>
            <a:endParaRPr lang="en-US" sz="2400" b="1" dirty="0"/>
          </a:p>
          <a:p>
            <a:pPr algn="l" rt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a typeface="SimHei" panose="02010609060101010101" pitchFamily="49" charset="-122"/>
                <a:cs typeface="Vani" panose="020B0502040204020203" pitchFamily="34" charset="0"/>
              </a:rPr>
              <a:t>Common infection caused by </a:t>
            </a:r>
            <a:r>
              <a:rPr lang="en-US" sz="2400" dirty="0">
                <a:solidFill>
                  <a:srgbClr val="C00000"/>
                </a:solidFill>
                <a:ea typeface="SimHei" panose="02010609060101010101" pitchFamily="49" charset="-122"/>
                <a:cs typeface="Vani" panose="020B0502040204020203" pitchFamily="34" charset="0"/>
              </a:rPr>
              <a:t>protozoan</a:t>
            </a:r>
          </a:p>
          <a:p>
            <a:pPr algn="l" rt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a typeface="SimHei" panose="02010609060101010101" pitchFamily="49" charset="-122"/>
                <a:cs typeface="Vani" panose="020B0502040204020203" pitchFamily="34" charset="0"/>
              </a:rPr>
              <a:t>Spread by contact with uncooked meet ,cat stool</a:t>
            </a:r>
          </a:p>
          <a:p>
            <a:pPr algn="l" rt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a typeface="SimHei" panose="02010609060101010101" pitchFamily="49" charset="-122"/>
                <a:cs typeface="Vani" panose="020B0502040204020203" pitchFamily="34" charset="0"/>
              </a:rPr>
              <a:t>Mother feels mild symptoms: malaise</a:t>
            </a:r>
          </a:p>
          <a:p>
            <a:pPr lvl="1" algn="l" rt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>
                <a:ea typeface="SimHei" panose="02010609060101010101" pitchFamily="49" charset="-122"/>
                <a:cs typeface="Vani" panose="020B0502040204020203" pitchFamily="34" charset="0"/>
              </a:rPr>
              <a:t>If the infection cross the placenta </a:t>
            </a:r>
            <a:r>
              <a:rPr lang="en-US" dirty="0">
                <a:ea typeface="SimHei" panose="02010609060101010101" pitchFamily="49" charset="-122"/>
                <a:cs typeface="Vani" panose="020B0502040204020203" pitchFamily="34" charset="0"/>
                <a:sym typeface="Wingdings" pitchFamily="2" charset="2"/>
              </a:rPr>
              <a:t>CNS damage</a:t>
            </a:r>
            <a:endParaRPr lang="en-US" dirty="0">
              <a:ea typeface="SimHei" panose="02010609060101010101" pitchFamily="49" charset="-122"/>
              <a:cs typeface="Vani" panose="020B0502040204020203" pitchFamily="34" charset="0"/>
            </a:endParaRPr>
          </a:p>
          <a:p>
            <a:pPr lvl="2" algn="l" rt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>
                <a:ea typeface="SimHei" panose="02010609060101010101" pitchFamily="49" charset="-122"/>
                <a:cs typeface="Vani" panose="020B0502040204020203" pitchFamily="34" charset="0"/>
              </a:rPr>
              <a:t>Can cause ,hydrocephalus , microcephaly , developmental disabilities, deafness, blindness </a:t>
            </a:r>
          </a:p>
          <a:p>
            <a:pPr algn="l" rt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a typeface="SimHei" panose="02010609060101010101" pitchFamily="49" charset="-122"/>
                <a:cs typeface="Vani" panose="020B0502040204020203" pitchFamily="34" charset="0"/>
              </a:rPr>
              <a:t>Drugs that can be given to treat the infection</a:t>
            </a:r>
          </a:p>
          <a:p>
            <a:pPr lvl="1" algn="l" rt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>
                <a:ea typeface="SimHei" panose="02010609060101010101" pitchFamily="49" charset="-122"/>
                <a:cs typeface="Vani" panose="020B0502040204020203" pitchFamily="34" charset="0"/>
              </a:rPr>
              <a:t>Sulfonamide </a:t>
            </a:r>
            <a:endParaRPr lang="en-US" dirty="0">
              <a:ea typeface="SimHei" panose="02010609060101010101" pitchFamily="49" charset="-122"/>
              <a:cs typeface="Vani" panose="020B0502040204020203" pitchFamily="34" charset="0"/>
              <a:sym typeface="Wingdings" pitchFamily="2" charset="2"/>
            </a:endParaRPr>
          </a:p>
          <a:p>
            <a:pPr lvl="2" algn="l" rt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>
                <a:ea typeface="SimHei" panose="02010609060101010101" pitchFamily="49" charset="-122"/>
                <a:cs typeface="Vani" panose="020B0502040204020203" pitchFamily="34" charset="0"/>
                <a:sym typeface="Wingdings" pitchFamily="2" charset="2"/>
              </a:rPr>
              <a:t>prevention of deformity is uncertain &amp; it increase the bilirubin in the newborn</a:t>
            </a:r>
            <a:endParaRPr lang="en-US" dirty="0">
              <a:ea typeface="SimHei" panose="02010609060101010101" pitchFamily="49" charset="-122"/>
              <a:cs typeface="Vani" panose="020B0502040204020203" pitchFamily="34" charset="0"/>
            </a:endParaRPr>
          </a:p>
          <a:p>
            <a:pPr lvl="1" algn="l" rtl="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dirty="0">
                <a:ea typeface="SimHei" panose="02010609060101010101" pitchFamily="49" charset="-122"/>
                <a:cs typeface="Vani" panose="020B0502040204020203" pitchFamily="34" charset="0"/>
              </a:rPr>
              <a:t>Anti-protozoal (</a:t>
            </a:r>
            <a:r>
              <a:rPr lang="en-US" dirty="0" err="1">
                <a:ea typeface="SimHei" panose="02010609060101010101" pitchFamily="49" charset="-122"/>
                <a:cs typeface="Vani" panose="020B0502040204020203" pitchFamily="34" charset="0"/>
              </a:rPr>
              <a:t>pyrimethamine</a:t>
            </a:r>
            <a:r>
              <a:rPr lang="en-US" dirty="0">
                <a:ea typeface="SimHei" panose="02010609060101010101" pitchFamily="49" charset="-122"/>
                <a:cs typeface="Vani" panose="020B0502040204020203" pitchFamily="34" charset="0"/>
              </a:rPr>
              <a:t>) </a:t>
            </a:r>
            <a:r>
              <a:rPr lang="en-US" dirty="0">
                <a:ea typeface="SimHei" panose="02010609060101010101" pitchFamily="49" charset="-122"/>
                <a:cs typeface="Vani" panose="020B0502040204020203" pitchFamily="34" charset="0"/>
                <a:sym typeface="Wingdings" pitchFamily="2" charset="2"/>
              </a:rPr>
              <a:t>anti- folic acid</a:t>
            </a:r>
            <a:endParaRPr lang="en-US" dirty="0">
              <a:ea typeface="SimHei" panose="02010609060101010101" pitchFamily="49" charset="-122"/>
              <a:cs typeface="Vani" panose="020B0502040204020203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endParaRPr lang="ar-SA" sz="2400" dirty="0"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2F887-73C4-9CFD-525A-DE2436BBF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Syphilis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CD779-C2CE-ED18-BD85-D340C5710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Diagnosis of Syphilis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Clinical Diagnosis: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Dark-field examination:</a:t>
            </a:r>
            <a:r>
              <a:rPr lang="en-US" dirty="0"/>
              <a:t> Detects spirochetes in lesions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Blood Tests: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Venereal Disease Research Laboratory (VDRL)</a:t>
            </a:r>
            <a:r>
              <a:rPr lang="en-US" dirty="0"/>
              <a:t> test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Fluorescent Treponemal Antibody-Absorption (FTA-ABS)</a:t>
            </a:r>
            <a:r>
              <a:rPr lang="en-US" dirty="0"/>
              <a:t> test (more specific)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001A1-575A-33BC-F469-4AE7E3AB3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30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826003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97000-EEA9-84EC-AB4C-36A9473C7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934" y="390525"/>
            <a:ext cx="10515600" cy="1325563"/>
          </a:xfrm>
        </p:spPr>
        <p:txBody>
          <a:bodyPr/>
          <a:lstStyle/>
          <a:p>
            <a:r>
              <a:rPr lang="en-US" b="1" dirty="0"/>
              <a:t>Syphilis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CA64E-1296-B20D-C66C-86AFCFBC6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Treatment </a:t>
            </a:r>
          </a:p>
          <a:p>
            <a:r>
              <a:rPr lang="en-US" b="1" dirty="0"/>
              <a:t>For Early Latent Syphilis (less than 1 year duration):</a:t>
            </a:r>
            <a:endParaRPr lang="en-US" dirty="0"/>
          </a:p>
          <a:p>
            <a:pPr lvl="1"/>
            <a:r>
              <a:rPr lang="en-US" b="1" dirty="0"/>
              <a:t>Treatment:</a:t>
            </a:r>
            <a:r>
              <a:rPr lang="en-US" dirty="0"/>
              <a:t> 2.4 million units of </a:t>
            </a:r>
            <a:r>
              <a:rPr lang="en-US" b="1" dirty="0"/>
              <a:t>benzathine penicillin G</a:t>
            </a:r>
            <a:r>
              <a:rPr lang="en-US" dirty="0"/>
              <a:t> (IM, single dose)</a:t>
            </a:r>
          </a:p>
          <a:p>
            <a:r>
              <a:rPr lang="en-US" b="1" dirty="0"/>
              <a:t>For Late or Unknown Duration Syphilis:</a:t>
            </a:r>
            <a:endParaRPr lang="en-US" dirty="0"/>
          </a:p>
          <a:p>
            <a:pPr lvl="1"/>
            <a:r>
              <a:rPr lang="en-US" b="1" dirty="0"/>
              <a:t>Treatment:</a:t>
            </a:r>
            <a:r>
              <a:rPr lang="en-US" dirty="0"/>
              <a:t> 2.4 million units of </a:t>
            </a:r>
            <a:r>
              <a:rPr lang="en-US" b="1" dirty="0"/>
              <a:t>benzathine penicillin G</a:t>
            </a:r>
            <a:r>
              <a:rPr lang="en-US" dirty="0"/>
              <a:t> (IM, once a week for 3 weeks)</a:t>
            </a:r>
          </a:p>
          <a:p>
            <a:r>
              <a:rPr lang="en-US" b="1" dirty="0"/>
              <a:t>For Penicillin Allergic Women:</a:t>
            </a:r>
            <a:endParaRPr lang="en-US" dirty="0"/>
          </a:p>
          <a:p>
            <a:pPr lvl="1"/>
            <a:r>
              <a:rPr lang="en-US" b="1" dirty="0"/>
              <a:t>Non-pregnant women:</a:t>
            </a:r>
            <a:r>
              <a:rPr lang="en-US" dirty="0"/>
              <a:t> Doxycycline or Tetracycline</a:t>
            </a:r>
          </a:p>
          <a:p>
            <a:pPr lvl="1"/>
            <a:r>
              <a:rPr lang="en-US" b="1" dirty="0"/>
              <a:t>Pregnant women:</a:t>
            </a:r>
            <a:r>
              <a:rPr lang="en-US" dirty="0"/>
              <a:t> Desensitization to penicillin followed by treatment with penicillin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BBF347-9591-D067-7B18-52810062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31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0256596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5768E-5D4E-0C3A-CFDE-AFBC4EC34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Syphilis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90883-D3C3-B6CE-E973-280BF0503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Pregnancy and Syphilis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Maternal Serology: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Serologic tests may remain positive for up to 8 months in the mother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Newborn Testing: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Newborn may test positive for up to 3 months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Treatment Considerations in Pregnancy: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Penicillin is the only recommended treatment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Untreated syphilis during pregnancy can cause severe fetal complications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3255A5-E97B-A9AA-E5F0-B6E87DA47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32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318981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E8FB-C9DC-A3B1-83C9-8DC69CF68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Human Papillomavirus (HPV) </a:t>
            </a:r>
            <a:br>
              <a:rPr lang="en-US" dirty="0"/>
            </a:br>
            <a:endParaRPr lang="en-I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68BB589-D1CB-053D-011F-B4882EC6CB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203276"/>
            <a:ext cx="10371667" cy="5556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IL" altLang="en-IL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Known As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Genital warts, venereal warts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IL" altLang="en-IL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Cause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Human papillomavirus (HPV)</a:t>
            </a:r>
            <a:endParaRPr kumimoji="0" lang="en-US" altLang="en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IL" altLang="en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IL" altLang="en-IL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Transmission</a:t>
            </a: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Sexual contact: vaginal, oral, or anal sex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L" altLang="en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 STI (sexually transmitted infection)</a:t>
            </a:r>
            <a:endParaRPr kumimoji="0" lang="en-US" altLang="en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/>
              <a:t>HPV Types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HPV types 6 and 11</a:t>
            </a:r>
            <a:r>
              <a:rPr lang="en-US" dirty="0"/>
              <a:t>: Most common causes of visible genital warts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HPV types 16 and 18</a:t>
            </a:r>
            <a:r>
              <a:rPr lang="en-US" dirty="0"/>
              <a:t>: High-risk types linked to </a:t>
            </a:r>
            <a:r>
              <a:rPr lang="en-US" b="1" dirty="0"/>
              <a:t>cervical cancer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L" altLang="en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alt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2D75DF-B6DE-9CFD-CC82-C4B8E211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33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9740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CC4C1-D506-68B2-D1C8-8E171C7B2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Human Papillomavirus (HPV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F6444-8970-128E-53B3-8DAF4B2CE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Symptoms of </a:t>
            </a:r>
            <a:r>
              <a:rPr lang="en-US" b="1" dirty="0" err="1"/>
              <a:t>Condylomata</a:t>
            </a:r>
            <a:r>
              <a:rPr lang="en-US" b="1" dirty="0"/>
              <a:t> Acuminata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Appearance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Soft, </a:t>
            </a:r>
            <a:r>
              <a:rPr lang="en-US" b="1" dirty="0"/>
              <a:t>grayish-pink</a:t>
            </a:r>
            <a:r>
              <a:rPr lang="en-US" dirty="0"/>
              <a:t>, </a:t>
            </a:r>
            <a:r>
              <a:rPr lang="en-US" b="1" dirty="0"/>
              <a:t>cauliflower-like</a:t>
            </a:r>
            <a:r>
              <a:rPr lang="en-US" dirty="0"/>
              <a:t> lesions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Found on the </a:t>
            </a:r>
            <a:r>
              <a:rPr lang="en-US" b="1" dirty="0"/>
              <a:t>vulva, vagina, cervix, anus</a:t>
            </a:r>
            <a:r>
              <a:rPr lang="en-US" dirty="0"/>
              <a:t>, and genital area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Incubation Period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3 weeks to 3 years</a:t>
            </a:r>
            <a:r>
              <a:rPr lang="en-US" dirty="0"/>
              <a:t> after exposure (average: ~3 months)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Lesion Growth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Moist, warm genital environment encourages wart growth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9999AC-7E83-E4DA-0A5B-CDD3BA7B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34</a:t>
            </a:fld>
            <a:endParaRPr lang="en-IL"/>
          </a:p>
        </p:txBody>
      </p:sp>
      <p:sp>
        <p:nvSpPr>
          <p:cNvPr id="5" name="AutoShape 2" descr="HPV: Virus affects 90% of population, and most are unaware - The Jerusalem Post">
            <a:extLst>
              <a:ext uri="{FF2B5EF4-FFF2-40B4-BE49-F238E27FC236}">
                <a16:creationId xmlns:a16="http://schemas.microsoft.com/office/drawing/2014/main" id="{C5E8CC29-3D5D-4304-3DEB-78D400AEA1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L"/>
          </a:p>
        </p:txBody>
      </p:sp>
      <p:pic>
        <p:nvPicPr>
          <p:cNvPr id="2054" name="Picture 6" descr=" Human papillomavirus (HPV) is a DNA virus from the papillomavirus family. (photo credit: INGIMAGE)">
            <a:extLst>
              <a:ext uri="{FF2B5EF4-FFF2-40B4-BE49-F238E27FC236}">
                <a16:creationId xmlns:a16="http://schemas.microsoft.com/office/drawing/2014/main" id="{174F215D-A91B-71CD-294C-55A8B38D4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086" y="1825625"/>
            <a:ext cx="1814513" cy="1126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2623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B17E5-56F4-1197-2AB4-07906CD2D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Human Papillomavirus (HPV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03FE-656B-7D3B-57B0-962EB6F33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Diagnosis and Evaluation</a:t>
            </a:r>
          </a:p>
          <a:p>
            <a:pPr marL="0" indent="0">
              <a:buNone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Visual inspection (warts are often identifiable)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Biopsy</a:t>
            </a:r>
            <a:r>
              <a:rPr lang="en-US" dirty="0"/>
              <a:t>: Recommended for atypical, pigmented, or persistent warts (to rule out malignancy)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Atypical or Malignant Transformation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Warts that don't resolve may require further investigation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399EC-2208-65C7-4651-B7E863CF7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35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3494411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AAD81-4AC7-E2C1-B663-5806FC34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Human Papillomavirus (HPV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874D5-DCFE-BB85-CA6A-563367060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Treatment Options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Patient-Applied Treatments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Podofilox solution/gel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Imiquimod cream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err="1"/>
              <a:t>Sinecatechin</a:t>
            </a:r>
            <a:r>
              <a:rPr lang="en-US" b="1" dirty="0"/>
              <a:t> ointment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Safety alert</a:t>
            </a:r>
            <a:r>
              <a:rPr lang="en-US" dirty="0"/>
              <a:t>: Patients must follow exact application directions to avoid complications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Provider-Administered Treatments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Cryotherapy</a:t>
            </a:r>
            <a:r>
              <a:rPr lang="en-US" dirty="0"/>
              <a:t> (liquid nitrogen)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Topical podophyllin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Trichloroacetic acid (TCA)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Surgical excision</a:t>
            </a:r>
            <a:r>
              <a:rPr lang="en-US" dirty="0"/>
              <a:t>: Tangential scissor excision, shave excision, curettage, electro cautery, or laser surgery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CB74D-50FA-68E0-A07C-7465D90F2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36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8182559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DB06F-B349-CB59-E1FA-A27AA8A3E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Human Papillomavirus (HPV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83C9F-59CD-2116-5866-788E2532B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HPV Vaccination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Available Vaccines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Gardasil</a:t>
            </a:r>
            <a:r>
              <a:rPr lang="en-US" dirty="0"/>
              <a:t>: (types 6, 11, 16, 18)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 Protects against genital warts (types 6 &amp; 11) and cervical cancer (types 16 &amp; 18)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Vaccination Recommendations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Girls</a:t>
            </a:r>
            <a:r>
              <a:rPr lang="en-US" dirty="0"/>
              <a:t>: Ages </a:t>
            </a:r>
            <a:r>
              <a:rPr lang="en-US" b="1" dirty="0"/>
              <a:t>11-12</a:t>
            </a:r>
            <a:r>
              <a:rPr lang="en-US" dirty="0"/>
              <a:t>, ideally before sexual activity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Boys</a:t>
            </a:r>
            <a:r>
              <a:rPr lang="en-US" dirty="0"/>
              <a:t>: Ages </a:t>
            </a:r>
            <a:r>
              <a:rPr lang="en-US" b="1" dirty="0"/>
              <a:t>11-12</a:t>
            </a:r>
            <a:r>
              <a:rPr lang="en-US" dirty="0"/>
              <a:t> (for direct and indirect protection)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For </a:t>
            </a:r>
            <a:r>
              <a:rPr lang="en-US" b="1" dirty="0"/>
              <a:t>unvaccinated females</a:t>
            </a:r>
            <a:r>
              <a:rPr lang="en-US" dirty="0"/>
              <a:t> aged </a:t>
            </a:r>
            <a:r>
              <a:rPr lang="en-US" b="1" dirty="0"/>
              <a:t>13-26</a:t>
            </a:r>
            <a:r>
              <a:rPr lang="en-US" dirty="0"/>
              <a:t>, the vaccine is also recommended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Pap Smears</a:t>
            </a:r>
            <a:r>
              <a:rPr lang="en-US" dirty="0"/>
              <a:t>: Regular screening is still required for vaccinated women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17633-51A6-93F2-A778-8B0E1B54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37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84920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B992E-185C-B76B-B050-354898566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Human Papillomavirus (HPV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A247B-74B5-3E10-2DE4-B078AAF54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Preventing HPV Transmission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Condom Use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Male and female condoms can reduce the risk of HPV transmission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Partners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Sexual partners are likely to be infected but </a:t>
            </a:r>
            <a:r>
              <a:rPr lang="en-US" b="1" dirty="0"/>
              <a:t>do not always require treatment</a:t>
            </a:r>
            <a:r>
              <a:rPr lang="en-US" dirty="0"/>
              <a:t> unless large lesions are present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F930B4-D7B5-41F7-6C5E-ADECB3321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38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7746020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D73FB-5B0A-BA25-20FC-9D0CB9D8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Human Papillomavirus (HPV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3C4D9-A226-FC36-982C-FB343ED45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Health Promotion and Education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Risk Reduction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Abstinence is the best prevention.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Limit sexual partners and practice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condoms for vaginal and anal sex; other contraceptives provide partial STI protection.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Avoid oral sex if a partner has active sores.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Follow-up</a:t>
            </a:r>
            <a:r>
              <a:rPr lang="en-US" dirty="0"/>
              <a:t>: Women may need more frequent Pap smears if they have certain infections.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2A1B47-217C-84E0-55B0-26DFC717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39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222163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ani" panose="020B0502040204020203" pitchFamily="34" charset="0"/>
                <a:cs typeface="Vani" panose="020B0502040204020203" pitchFamily="34" charset="0"/>
              </a:rPr>
              <a:t>Rubella</a:t>
            </a:r>
            <a:endParaRPr lang="ar-SA" dirty="0">
              <a:latin typeface="Vani" panose="020B0502040204020203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1268761"/>
            <a:ext cx="8229600" cy="4857403"/>
          </a:xfrm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Caused by </a:t>
            </a:r>
            <a:r>
              <a:rPr lang="en-US" dirty="0">
                <a:solidFill>
                  <a:srgbClr val="C00000"/>
                </a:solidFill>
                <a:cs typeface="Vani" panose="020B0502040204020203" pitchFamily="34" charset="0"/>
              </a:rPr>
              <a:t>virus</a:t>
            </a:r>
            <a:r>
              <a:rPr lang="en-US" dirty="0">
                <a:cs typeface="Vani" panose="020B0502040204020203" pitchFamily="34" charset="0"/>
              </a:rPr>
              <a:t> </a:t>
            </a: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mild rash &amp; systemic illness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Fetal damage includes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Hearing impairment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Cognitive &amp; motor impairment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Cataracts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Cardiac defects</a:t>
            </a:r>
          </a:p>
          <a:p>
            <a:pPr lvl="2" algn="l" rtl="0">
              <a:buFont typeface="Wingdings" panose="05000000000000000000" pitchFamily="2" charset="2"/>
              <a:buChar char="§"/>
            </a:pPr>
            <a:r>
              <a:rPr lang="en-US" sz="2800" dirty="0">
                <a:cs typeface="Vani" panose="020B0502040204020203" pitchFamily="34" charset="0"/>
                <a:sym typeface="Wingdings" pitchFamily="2" charset="2"/>
              </a:rPr>
              <a:t>PDA</a:t>
            </a:r>
          </a:p>
          <a:p>
            <a:pPr lvl="2" algn="l" rtl="0">
              <a:buFont typeface="Wingdings" panose="05000000000000000000" pitchFamily="2" charset="2"/>
              <a:buChar char="§"/>
            </a:pPr>
            <a:r>
              <a:rPr lang="en-US" sz="2800" dirty="0">
                <a:cs typeface="Vani" panose="020B0502040204020203" pitchFamily="34" charset="0"/>
                <a:sym typeface="Wingdings" pitchFamily="2" charset="2"/>
              </a:rPr>
              <a:t>Pulmonary stenosis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IUGR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  <a:sym typeface="Wingdings" pitchFamily="2" charset="2"/>
              </a:rPr>
              <a:t>Cleft lip &amp; palate</a:t>
            </a:r>
          </a:p>
          <a:p>
            <a:pPr marL="457200" lvl="1" indent="0">
              <a:buNone/>
            </a:pPr>
            <a:endParaRPr lang="en-US" dirty="0">
              <a:latin typeface="Vani" panose="020B0502040204020203" pitchFamily="34" charset="0"/>
              <a:cs typeface="Vani" panose="020B0502040204020203" pitchFamily="34" charset="0"/>
            </a:endParaRP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50FCC-8DA5-1620-500C-4CB1E70C6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Human Papillomavirus (HPV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1153E-8EDF-9727-023D-6D0EA5194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HPV is a common cause of genital warts</a:t>
            </a:r>
            <a:r>
              <a:rPr lang="en-US" dirty="0"/>
              <a:t> and is linked to </a:t>
            </a:r>
            <a:r>
              <a:rPr lang="en-US" b="1" dirty="0"/>
              <a:t>cervical cancer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Vaccination</a:t>
            </a:r>
            <a:r>
              <a:rPr lang="en-US" dirty="0"/>
              <a:t> (Gardasil) helps prevent infection from high-risk and low-risk HPV types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Treatment</a:t>
            </a:r>
            <a:r>
              <a:rPr lang="en-US" dirty="0"/>
              <a:t> options vary and should be tailored to the patient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Regular screening</a:t>
            </a:r>
            <a:r>
              <a:rPr lang="en-US" dirty="0"/>
              <a:t> (Pap smears) is essential, even after vaccination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Condom use</a:t>
            </a:r>
            <a:r>
              <a:rPr lang="en-US" dirty="0"/>
              <a:t> helps reduce transmission risk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AED0A-1861-6009-EED6-C4B1AABF6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40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368210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D813D-D16D-A851-9042-7F15B4930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Nursing care management For the Woman with a Sexually Transmitted Infection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C857C-6591-4457-A422-42BD47A22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Nursing Plan and Implementation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Emphasize Prevention</a:t>
            </a:r>
            <a:r>
              <a:rPr lang="en-US" dirty="0"/>
              <a:t>: Encourage condom use for STI protection, though condoms do not protect against all infections like herpes and HPV.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Emotional Support</a:t>
            </a:r>
            <a:r>
              <a:rPr lang="en-US" dirty="0"/>
              <a:t>: Be sensitive to the emotional impact of STI diagnosis, such as guilt. Provide nonjudgmental space for women to explore their feelings.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Encourage Communication</a:t>
            </a:r>
            <a:r>
              <a:rPr lang="en-US" dirty="0"/>
              <a:t>: Help women discuss the diagnosis with partners and ensure treatment compliance to prevent reinfection.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Provide Education</a:t>
            </a:r>
            <a:r>
              <a:rPr lang="en-US" dirty="0"/>
              <a:t>: Explain infection types, transmission, treatment, and the importance of partner treatment.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CF9E6-173C-58A9-65C2-DB6176E3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41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62366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HIV/AIDS </a:t>
            </a:r>
            <a:br>
              <a:rPr lang="en-US" dirty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dirty="0">
                <a:cs typeface="Vani" panose="020B0502040204020203" pitchFamily="34" charset="0"/>
              </a:rPr>
              <a:t>Effects not yet clear but may include growth retardation and head and facial deformities.</a:t>
            </a:r>
          </a:p>
          <a:p>
            <a:pPr algn="l" rtl="0">
              <a:lnSpc>
                <a:spcPct val="80000"/>
              </a:lnSpc>
              <a:buNone/>
            </a:pPr>
            <a:endParaRPr lang="en-US" dirty="0">
              <a:cs typeface="Vani" panose="020B0502040204020203" pitchFamily="34" charset="0"/>
            </a:endParaRPr>
          </a:p>
          <a:p>
            <a:pPr algn="l" rtl="0">
              <a:lnSpc>
                <a:spcPct val="80000"/>
              </a:lnSpc>
            </a:pPr>
            <a:r>
              <a:rPr lang="en-US" dirty="0">
                <a:cs typeface="Vani" panose="020B0502040204020203" pitchFamily="34" charset="0"/>
              </a:rPr>
              <a:t>Baby usually contacts at or near delivery; infection risk increases with breast-feeding.</a:t>
            </a:r>
          </a:p>
          <a:p>
            <a:pPr algn="l" rtl="0">
              <a:lnSpc>
                <a:spcPct val="80000"/>
              </a:lnSpc>
              <a:buNone/>
            </a:pPr>
            <a:endParaRPr lang="en-US" dirty="0">
              <a:cs typeface="Vani" panose="020B0502040204020203" pitchFamily="34" charset="0"/>
            </a:endParaRPr>
          </a:p>
          <a:p>
            <a:pPr algn="l" rtl="0">
              <a:lnSpc>
                <a:spcPct val="90000"/>
              </a:lnSpc>
            </a:pPr>
            <a:r>
              <a:rPr lang="en-US" dirty="0">
                <a:cs typeface="Vani" panose="020B0502040204020203" pitchFamily="34" charset="0"/>
              </a:rPr>
              <a:t>Treatment during pregnancy can greatly reduce the risk to the baby. </a:t>
            </a:r>
          </a:p>
          <a:p>
            <a:pPr lvl="1" algn="l" rtl="0">
              <a:lnSpc>
                <a:spcPct val="80000"/>
              </a:lnSpc>
            </a:pPr>
            <a:endParaRPr lang="en-US" dirty="0"/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Group B Streptococcal Infection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04" y="1628800"/>
            <a:ext cx="9001000" cy="50405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i="1" dirty="0">
              <a:latin typeface="Vani" panose="020B0502040204020203" pitchFamily="34" charset="0"/>
              <a:cs typeface="Vani" panose="020B0502040204020203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3400" i="1" dirty="0">
                <a:cs typeface="Vani" panose="020B0502040204020203" pitchFamily="34" charset="0"/>
              </a:rPr>
              <a:t>Group B streptococcus (GBS) </a:t>
            </a:r>
            <a:r>
              <a:rPr lang="en-US" sz="3400" dirty="0">
                <a:cs typeface="Vani" panose="020B0502040204020203" pitchFamily="34" charset="0"/>
              </a:rPr>
              <a:t>causes a bacterial infection found in the lower GI or urogenital tract.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Women may transmit GBS to their fetus in utero or during childbirth.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 GBS is one of the major causes of early-onset neonatal infection.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Early-onset GBS is often characterized by signs of serious</a:t>
            </a:r>
          </a:p>
          <a:p>
            <a:pPr marL="0" indent="0">
              <a:buNone/>
            </a:pPr>
            <a:r>
              <a:rPr lang="en-US" sz="3400" dirty="0">
                <a:cs typeface="Vani" panose="020B0502040204020203" pitchFamily="34" charset="0"/>
              </a:rPr>
              <a:t>      illness,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 including pneumonia, apnea, and shock.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 Late-onset GBS often manifests as 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meningitis or pneumonia.</a:t>
            </a:r>
          </a:p>
          <a:p>
            <a:pPr marL="0" indent="0">
              <a:buNone/>
            </a:pPr>
            <a:r>
              <a:rPr lang="en-US" sz="3400" dirty="0">
                <a:cs typeface="Vani" panose="020B05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29169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ani" panose="020B0502040204020203" pitchFamily="34" charset="0"/>
                <a:cs typeface="Vani" panose="020B0502040204020203" pitchFamily="34" charset="0"/>
              </a:rPr>
              <a:t>Risk factors for GBS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>
                <a:cs typeface="Vani" panose="020B0502040204020203" pitchFamily="34" charset="0"/>
              </a:rPr>
              <a:t>young maternal age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 African American or Hispanic race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 preterm labor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 maternal intrapartum fever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 prolonged rupture of the membranes,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previous birth of an infected baby, and GBS bacteriuria in the current pregnancy.</a:t>
            </a:r>
          </a:p>
          <a:p>
            <a:endParaRPr lang="en-US" dirty="0">
              <a:cs typeface="Van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3193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Vani" panose="020B0502040204020203" pitchFamily="34" charset="0"/>
                <a:cs typeface="Vani" panose="020B0502040204020203" pitchFamily="34" charset="0"/>
              </a:rPr>
            </a:br>
            <a:r>
              <a:rPr lang="en-US" sz="2400" dirty="0">
                <a:latin typeface="Vani" panose="020B0502040204020203" pitchFamily="34" charset="0"/>
                <a:cs typeface="Vani" panose="020B0502040204020203" pitchFamily="34" charset="0"/>
              </a:rPr>
              <a:t>Guidelines for the detection and preventive treatment of</a:t>
            </a:r>
            <a:br>
              <a:rPr lang="en-US" sz="2400" dirty="0">
                <a:latin typeface="Vani" panose="020B0502040204020203" pitchFamily="34" charset="0"/>
                <a:cs typeface="Vani" panose="020B0502040204020203" pitchFamily="34" charset="0"/>
              </a:rPr>
            </a:br>
            <a:r>
              <a:rPr lang="en-US" sz="2400" dirty="0">
                <a:latin typeface="Vani" panose="020B0502040204020203" pitchFamily="34" charset="0"/>
                <a:cs typeface="Vani" panose="020B0502040204020203" pitchFamily="34" charset="0"/>
              </a:rPr>
              <a:t>newborns at risk include the following (CDC, 2010):</a:t>
            </a:r>
            <a:br>
              <a:rPr lang="en-US" sz="2400" dirty="0">
                <a:latin typeface="Vani" panose="020B0502040204020203" pitchFamily="34" charset="0"/>
                <a:cs typeface="Vani" panose="020B0502040204020203" pitchFamily="34" charset="0"/>
              </a:rPr>
            </a:br>
            <a:endParaRPr lang="en-US" sz="2400" dirty="0">
              <a:latin typeface="Vani" panose="020B0502040204020203" pitchFamily="34" charset="0"/>
              <a:cs typeface="Van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04" y="1268761"/>
            <a:ext cx="8928992" cy="4857403"/>
          </a:xfrm>
        </p:spPr>
        <p:txBody>
          <a:bodyPr>
            <a:normAutofit fontScale="70000" lnSpcReduction="20000"/>
          </a:bodyPr>
          <a:lstStyle/>
          <a:p>
            <a:pPr algn="l" rtl="0">
              <a:buFont typeface="Wingdings" panose="05000000000000000000" pitchFamily="2" charset="2"/>
              <a:buChar char="§"/>
            </a:pPr>
            <a:endParaRPr lang="en-US" dirty="0">
              <a:latin typeface="Vani" panose="020B0502040204020203" pitchFamily="34" charset="0"/>
              <a:cs typeface="Vani" panose="020B0502040204020203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latin typeface="Vani" panose="020B0502040204020203" pitchFamily="34" charset="0"/>
                <a:cs typeface="Vani" panose="020B0502040204020203" pitchFamily="34" charset="0"/>
              </a:rPr>
              <a:t> </a:t>
            </a:r>
            <a:r>
              <a:rPr lang="en-US" sz="3400" dirty="0">
                <a:cs typeface="Vani" panose="020B0502040204020203" pitchFamily="34" charset="0"/>
              </a:rPr>
              <a:t>All pregnant should be screened for both vaginal</a:t>
            </a:r>
          </a:p>
          <a:p>
            <a:pPr marL="0" indent="0">
              <a:buNone/>
            </a:pPr>
            <a:r>
              <a:rPr lang="en-US" sz="3400" dirty="0">
                <a:cs typeface="Vani" panose="020B0502040204020203" pitchFamily="34" charset="0"/>
              </a:rPr>
              <a:t>      and rectal GBS colonization at 35 to 37 weeks’ gestation.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Treatment should be based on these results, even if cultures</a:t>
            </a:r>
          </a:p>
          <a:p>
            <a:pPr marL="0" indent="0">
              <a:buNone/>
            </a:pPr>
            <a:r>
              <a:rPr lang="en-US" sz="3400" dirty="0">
                <a:cs typeface="Vani" panose="020B0502040204020203" pitchFamily="34" charset="0"/>
              </a:rPr>
              <a:t>       were done earlier in pregnancy.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 Women with a positive GBS screen in late pregnancy</a:t>
            </a:r>
          </a:p>
          <a:p>
            <a:pPr marL="0" indent="0">
              <a:buNone/>
            </a:pPr>
            <a:r>
              <a:rPr lang="en-US" sz="3400" dirty="0">
                <a:cs typeface="Vani" panose="020B0502040204020203" pitchFamily="34" charset="0"/>
              </a:rPr>
              <a:t>      should receive antibiotic prophylaxis at the onset of labor</a:t>
            </a:r>
          </a:p>
          <a:p>
            <a:pPr marL="0" indent="0">
              <a:buNone/>
            </a:pPr>
            <a:r>
              <a:rPr lang="en-US" sz="3400" dirty="0">
                <a:cs typeface="Vani" panose="020B0502040204020203" pitchFamily="34" charset="0"/>
              </a:rPr>
              <a:t>      or the rupture of membranes.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 Women with GBS in their urine at any time during pregnancy</a:t>
            </a:r>
          </a:p>
          <a:p>
            <a:pPr marL="0" indent="0">
              <a:buNone/>
            </a:pPr>
            <a:r>
              <a:rPr lang="en-US" sz="3400" dirty="0">
                <a:cs typeface="Vani" panose="020B0502040204020203" pitchFamily="34" charset="0"/>
              </a:rPr>
              <a:t>       should be treated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3400" dirty="0">
                <a:cs typeface="Vani" panose="020B0502040204020203" pitchFamily="34" charset="0"/>
              </a:rPr>
              <a:t>  Women who have already given birth to a newborn with invasive</a:t>
            </a:r>
          </a:p>
          <a:p>
            <a:pPr marL="0" indent="0">
              <a:buNone/>
            </a:pPr>
            <a:r>
              <a:rPr lang="en-US" sz="3400" dirty="0">
                <a:cs typeface="Vani" panose="020B0502040204020203" pitchFamily="34" charset="0"/>
              </a:rPr>
              <a:t>       GBS disease should receive intrapartum antibiotic prophylaxis.</a:t>
            </a:r>
          </a:p>
          <a:p>
            <a:pPr marL="0" indent="0"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7163686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ani" panose="020B0502040204020203" pitchFamily="34" charset="0"/>
                <a:cs typeface="Vani" panose="020B0502040204020203" pitchFamily="34" charset="0"/>
              </a:rPr>
              <a:t>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Intrapartum antibiotic therapy is recommended as follows: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initial dose of penicillin G 5 million units IV followed by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     2.5 to 3 million units IV every 4 hours until childbirth. 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Or ampicillin may be used. 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Or clindamycin 900 mg IV every 4 hours until birth may be used. 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Or vancomycin is administered 1 g IV every 12 hours until birth</a:t>
            </a:r>
          </a:p>
          <a:p>
            <a:pPr marL="0" indent="0">
              <a:buNone/>
            </a:pPr>
            <a:endParaRPr lang="en-US" dirty="0">
              <a:latin typeface="Vani" panose="020B0502040204020203" pitchFamily="34" charset="0"/>
              <a:cs typeface="Vani" panose="020B0502040204020203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endParaRPr lang="en-US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0255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A303E-531C-2AA5-8AE0-611F3A0E9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Pelvic inflammatory Disease (PID)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0702F-56BB-4098-C00D-1037A6796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Definition: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PID is an inflammatory condition of the upper female genital tract, including endometritis, salpingitis (tubal infection), </a:t>
            </a:r>
            <a:r>
              <a:rPr lang="en-US" dirty="0" err="1"/>
              <a:t>tubo</a:t>
            </a:r>
            <a:r>
              <a:rPr lang="en-US" dirty="0"/>
              <a:t>-ovarian abscess, pelvic abscess, and pelvic peritonitis.</a:t>
            </a:r>
          </a:p>
          <a:p>
            <a:pPr marL="0" indent="0">
              <a:buNone/>
            </a:pPr>
            <a:r>
              <a:rPr lang="en-US" b="1" dirty="0"/>
              <a:t>Risk Factors: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Multiple sexual partners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History of PID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Early onset of sexual activity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Recent insertion of an intrauterine device (IUD), which can introduce organisms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Regular douching</a:t>
            </a:r>
          </a:p>
          <a:p>
            <a:pPr marL="0" indent="0">
              <a:buNone/>
            </a:pPr>
            <a:endParaRPr lang="en-US" dirty="0"/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6ECB7-94B2-8A70-4E38-83B5C907D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47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928002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5B83C-E639-2AB7-6095-702B24851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Pelvic inflammatory Disease (PID)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AFDA6-5193-1637-17BE-0693F93A4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Complications: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Infertility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 Postinfection tubal damage </a:t>
            </a:r>
            <a:r>
              <a:rPr lang="en-US" dirty="0">
                <a:sym typeface="Wingdings" panose="05000000000000000000" pitchFamily="2" charset="2"/>
              </a:rPr>
              <a:t>  </a:t>
            </a:r>
            <a:r>
              <a:rPr lang="en-US" dirty="0"/>
              <a:t>infertility.</a:t>
            </a:r>
          </a:p>
          <a:p>
            <a:r>
              <a:rPr lang="en-US" b="1" dirty="0"/>
              <a:t>Common Pathogens:</a:t>
            </a:r>
            <a:endParaRPr lang="en-US" dirty="0"/>
          </a:p>
          <a:p>
            <a:pPr lvl="1"/>
            <a:r>
              <a:rPr lang="en-US" dirty="0"/>
              <a:t>Chlamydia trachomatis</a:t>
            </a:r>
          </a:p>
          <a:p>
            <a:pPr lvl="1"/>
            <a:r>
              <a:rPr lang="en-US" dirty="0"/>
              <a:t>Neisseria gonorrhoeae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17992-1208-98BF-EBD7-1DAA0A017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48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798340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2DAB1-4AA3-8BE1-71E2-BB313DAC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Pelvic inflammatory Disease (PID)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33DFF-29FF-8D74-EB47-BF8644539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Symptoms of PID: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Bilateral sharp, cramping pain in lower quadrants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Fever, chills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Purulent vaginal discharge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Irregular bleeding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Malaise, nausea, vomiting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Asymptomatic cases with normal lab values are possible.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95E10-08D6-B0E8-EE26-7F257706F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49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640301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1600201"/>
            <a:ext cx="8435280" cy="4525963"/>
          </a:xfrm>
        </p:spPr>
        <p:txBody>
          <a:bodyPr/>
          <a:lstStyle/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Rubella vaccine is not given during pregnancy (live virus)</a:t>
            </a: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It can be given after delivery with contraception for 3 months</a:t>
            </a:r>
            <a:endParaRPr lang="ar-SA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A5DD6-ADB8-C2DB-CD70-4DC597F7F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Pelvic inflammatory Disease (PID)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DDCB1-1464-EAD1-0A8A-5453C814D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Diagnosis: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Clinical examination</a:t>
            </a:r>
            <a:r>
              <a:rPr lang="en-US" dirty="0"/>
              <a:t> to assess symptoms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Cultures</a:t>
            </a:r>
            <a:r>
              <a:rPr lang="en-US" dirty="0"/>
              <a:t> for gonorrhea and chlamydia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CBC</a:t>
            </a:r>
            <a:r>
              <a:rPr lang="en-US" dirty="0"/>
              <a:t> with differential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VDRL</a:t>
            </a:r>
            <a:r>
              <a:rPr lang="en-US" dirty="0"/>
              <a:t> test for syphilis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Elevated </a:t>
            </a:r>
            <a:r>
              <a:rPr lang="en-US" b="1" dirty="0"/>
              <a:t>C-reactive protein</a:t>
            </a:r>
            <a:r>
              <a:rPr lang="en-US" dirty="0"/>
              <a:t> and </a:t>
            </a:r>
            <a:r>
              <a:rPr lang="en-US" b="1" dirty="0"/>
              <a:t>sedimentation rate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Physical exam</a:t>
            </a:r>
            <a:r>
              <a:rPr lang="en-US" dirty="0"/>
              <a:t> may reveal: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Abdominal tenderness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Adnexal tenderness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Cervical and uterine tenderness with movement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Palpable mass</a:t>
            </a:r>
            <a:r>
              <a:rPr lang="en-US" dirty="0"/>
              <a:t> (assessed via ultrasound)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Laparoscopy</a:t>
            </a:r>
            <a:r>
              <a:rPr lang="en-US" dirty="0"/>
              <a:t> may be used for definitive diagnosis and culture collection from the fallopian tubes.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2426E4-404A-C555-F921-C5E0F929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50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8522001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B37FC-CC7E-7C9D-9346-7968AFFF6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Pelvic inflammatory Disease (PID)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912D5-D906-1D69-3545-622F4505C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Treatment Regimen: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Outpatient oral therapy</a:t>
            </a:r>
            <a:r>
              <a:rPr lang="en-US" dirty="0"/>
              <a:t> for mild to moderate PID: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Ceftriaxone</a:t>
            </a:r>
            <a:r>
              <a:rPr lang="en-US" dirty="0"/>
              <a:t> plus </a:t>
            </a:r>
            <a:r>
              <a:rPr lang="en-US" b="1" dirty="0"/>
              <a:t>doxycycline</a:t>
            </a:r>
            <a:r>
              <a:rPr lang="en-US" dirty="0"/>
              <a:t>, with or without </a:t>
            </a:r>
            <a:r>
              <a:rPr lang="en-US" b="1" dirty="0"/>
              <a:t>metronidazole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Inpatient IV therapy</a:t>
            </a:r>
            <a:r>
              <a:rPr lang="en-US" dirty="0"/>
              <a:t> for severe cases: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IV fluids, pain management, and antibiotics (e.g., </a:t>
            </a:r>
            <a:r>
              <a:rPr lang="en-US" b="1" dirty="0"/>
              <a:t>cefotetan</a:t>
            </a:r>
            <a:r>
              <a:rPr lang="en-US" dirty="0"/>
              <a:t> or </a:t>
            </a:r>
            <a:r>
              <a:rPr lang="en-US" b="1" dirty="0"/>
              <a:t>cefoxitin</a:t>
            </a:r>
            <a:r>
              <a:rPr lang="en-US" dirty="0"/>
              <a:t> + </a:t>
            </a:r>
            <a:r>
              <a:rPr lang="en-US" b="1" dirty="0"/>
              <a:t>doxycycline</a:t>
            </a:r>
            <a:r>
              <a:rPr lang="en-US" dirty="0"/>
              <a:t> or </a:t>
            </a:r>
            <a:r>
              <a:rPr lang="en-US" b="1" dirty="0"/>
              <a:t>clindamycin</a:t>
            </a:r>
            <a:r>
              <a:rPr lang="en-US" dirty="0"/>
              <a:t> + </a:t>
            </a:r>
            <a:r>
              <a:rPr lang="en-US" b="1" dirty="0"/>
              <a:t>gentamicin</a:t>
            </a:r>
            <a:r>
              <a:rPr lang="en-US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Hospitalization</a:t>
            </a:r>
            <a:r>
              <a:rPr lang="en-US" dirty="0"/>
              <a:t> decision is based on clinical judgment (e.g., severity, symptoms).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the woman has an </a:t>
            </a:r>
            <a:r>
              <a:rPr lang="en-US" b="1" dirty="0"/>
              <a:t>IUD</a:t>
            </a:r>
            <a:r>
              <a:rPr lang="en-US" dirty="0"/>
              <a:t>, it is usually removed 24-48 hours after starting antibiotics.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6874F-6C47-0DB1-470E-EFD15A2AC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51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06495013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1485C-9ADA-BAFA-8E79-F0863C762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Pelvic inflammatory Disease (PID)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EF0B7-2B9C-5B9B-2F4E-C35A2ADCA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Nursing Care Management: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Monitor vital signs and pain levels.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Administer prescribed antibiotics and monitor for side effects.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Provide comfort measures (e.g., pain relief, IV fluids).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Educate the patient on the importance of completing the full course of antibiotics and the need to treat sexual partners to prevent reinfection.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Encourage follow-up care to monitor for complications and recovery.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Advise the patient to refrain from sexual activity until treatment is complete and symptoms resolve.</a:t>
            </a:r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E3E0C-D237-DC3C-2E23-74B19A7A0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52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8486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ani" panose="020B0502040204020203" pitchFamily="34" charset="0"/>
                <a:cs typeface="Vani" panose="020B0502040204020203" pitchFamily="34" charset="0"/>
              </a:rPr>
              <a:t>Cytomegalovirus</a:t>
            </a:r>
            <a:r>
              <a:rPr lang="en-US" dirty="0"/>
              <a:t>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47528" y="1628800"/>
            <a:ext cx="8363272" cy="5112568"/>
          </a:xfrm>
        </p:spPr>
        <p:txBody>
          <a:bodyPr>
            <a:normAutofit fontScale="77500" lnSpcReduction="20000"/>
          </a:bodyPr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A member of </a:t>
            </a:r>
            <a:r>
              <a:rPr lang="en-US" dirty="0">
                <a:solidFill>
                  <a:srgbClr val="C00000"/>
                </a:solidFill>
                <a:cs typeface="Vani" panose="020B0502040204020203" pitchFamily="34" charset="0"/>
              </a:rPr>
              <a:t>herpes virus</a:t>
            </a:r>
            <a:r>
              <a:rPr lang="en-US" dirty="0">
                <a:cs typeface="Vani" panose="020B0502040204020203" pitchFamily="34" charset="0"/>
              </a:rPr>
              <a:t> family transmitted by droplets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Cause mild symptoms to mother &amp; extensive damage to the fetus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Neurological impairment</a:t>
            </a:r>
          </a:p>
          <a:p>
            <a:pPr lvl="2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Hydrocephalus</a:t>
            </a:r>
          </a:p>
          <a:p>
            <a:pPr lvl="2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Microcephaly</a:t>
            </a:r>
          </a:p>
          <a:p>
            <a:pPr lvl="2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Spasticity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Eye damage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Hearing impairment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Chronic liver disease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No vaccine &amp; no treatment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No need for routine screening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cs typeface="Vani" panose="020B0502040204020203" pitchFamily="34" charset="0"/>
              </a:rPr>
              <a:t>Prevention by 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avoiding crowded places </a:t>
            </a:r>
          </a:p>
          <a:p>
            <a:pPr lvl="1" algn="l" rtl="0">
              <a:buFont typeface="Wingdings" panose="05000000000000000000" pitchFamily="2" charset="2"/>
              <a:buChar char="§"/>
            </a:pPr>
            <a:r>
              <a:rPr lang="en-US" sz="3200" dirty="0">
                <a:cs typeface="Vani" panose="020B0502040204020203" pitchFamily="34" charset="0"/>
              </a:rPr>
              <a:t>Hand-washing</a:t>
            </a:r>
          </a:p>
          <a:p>
            <a:pPr lvl="1" algn="l" rtl="0"/>
            <a:endParaRPr lang="en-US" sz="3200" dirty="0">
              <a:latin typeface="Vani" panose="020B0502040204020203" pitchFamily="34" charset="0"/>
              <a:cs typeface="Vani" panose="020B0502040204020203" pitchFamily="34" charset="0"/>
            </a:endParaRPr>
          </a:p>
          <a:p>
            <a:pPr lvl="1" algn="l" rtl="0"/>
            <a:endParaRPr lang="en-US" sz="3200" dirty="0">
              <a:latin typeface="Vani" panose="020B0502040204020203" pitchFamily="34" charset="0"/>
              <a:cs typeface="Vani" panose="020B0502040204020203" pitchFamily="34" charset="0"/>
            </a:endParaRPr>
          </a:p>
          <a:p>
            <a:pPr lvl="2"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8B579-1406-0A9B-A101-14B5C7B61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134" y="348191"/>
            <a:ext cx="10515600" cy="1325563"/>
          </a:xfrm>
        </p:spPr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Vaginitis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F45F0-D917-8A76-380F-FF88A74AA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i="0" dirty="0">
              <a:solidFill>
                <a:srgbClr val="0D0D0D"/>
              </a:solidFill>
              <a:effectLst/>
              <a:latin typeface="ui-sans-serif"/>
            </a:endParaRPr>
          </a:p>
          <a:p>
            <a:pPr marL="0" indent="0" algn="l">
              <a:buNone/>
            </a:pP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The most common reason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 women seek gynecologic care.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Symptoms of Vaginitis/Vulvovaginitis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Increased vaginal discharge</a:t>
            </a: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Vulvar irritation and itching</a:t>
            </a: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Foul odor</a:t>
            </a: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Pain during intercourse (dyspareunia)</a:t>
            </a: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Bleeding with intercourse</a:t>
            </a: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Pain when urine contacts irritated tissue</a:t>
            </a:r>
          </a:p>
          <a:p>
            <a:pPr marL="0" indent="0" algn="l">
              <a:buNone/>
            </a:pP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8CCFA-1F9E-FD03-0E20-F29983988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7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40347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615FD-64B1-9A0E-E249-70C972ED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Vaginitis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812F-9998-1687-9973-B83EBF471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Causes of Vaginitis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Infections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Common organisms: </a:t>
            </a: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Bacterial vaginosis</a:t>
            </a: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 and </a:t>
            </a:r>
            <a:r>
              <a:rPr lang="en-US" b="0" i="1" dirty="0">
                <a:solidFill>
                  <a:srgbClr val="0D0D0D"/>
                </a:solidFill>
                <a:effectLst/>
                <a:latin typeface="ui-sans-serif"/>
              </a:rPr>
              <a:t>Candida albicans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Disruption of Normal Flora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Normal protective bacteria are altered, making the vagina vulnerable to infection.</a:t>
            </a:r>
          </a:p>
          <a:p>
            <a:pPr lvl="2"/>
            <a:r>
              <a:rPr lang="en-US" i="1" dirty="0" err="1"/>
              <a:t>actobacillus</a:t>
            </a:r>
            <a:r>
              <a:rPr lang="en-US" dirty="0"/>
              <a:t> species produce lactic acid, which keeps the vaginal pH slightly acidic and prevents harmful bacteria and yeast from growing.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Recognizing symptoms early can lead to better outcomes and timely treatment</a:t>
            </a:r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EE2E8-6F30-9084-6E43-6784B6449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8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160433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B5CF9-F34D-5315-0A4C-633839284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Bacterial Vaginosis (BV)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5E6E2-1C70-479E-7AD9-878F673E2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Most common vaginal infection worldwide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Caused by an imbalance in vaginal bacteria, with loss of protective lactobacilli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D0D0D"/>
                </a:solidFill>
                <a:effectLst/>
                <a:latin typeface="ui-sans-serif"/>
              </a:rPr>
              <a:t>Key Symptoms</a:t>
            </a: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Thin, watery, white or gray discharge</a:t>
            </a:r>
          </a:p>
          <a:p>
            <a:pPr lvl="1"/>
            <a:r>
              <a:rPr lang="en-US" b="0" i="0" dirty="0">
                <a:solidFill>
                  <a:srgbClr val="0D0D0D"/>
                </a:solidFill>
                <a:effectLst/>
                <a:latin typeface="ui-sans-serif"/>
              </a:rPr>
              <a:t>Foul , fishy odor</a:t>
            </a:r>
          </a:p>
          <a:p>
            <a:pPr marL="0" indent="0" algn="l">
              <a:buNone/>
            </a:pP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D9615-BFC4-C9EC-D28F-056561D1D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CBE98-0A12-47E8-86B0-D3B2D5D90A88}" type="slidenum">
              <a:rPr lang="en-IL" smtClean="0"/>
              <a:t>9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9894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3054</Words>
  <Application>Microsoft Office PowerPoint</Application>
  <PresentationFormat>Widescreen</PresentationFormat>
  <Paragraphs>485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0" baseType="lpstr">
      <vt:lpstr>SimHei</vt:lpstr>
      <vt:lpstr>Arial</vt:lpstr>
      <vt:lpstr>Calibri</vt:lpstr>
      <vt:lpstr>Calibri Light</vt:lpstr>
      <vt:lpstr>ui-sans-serif</vt:lpstr>
      <vt:lpstr>Vani</vt:lpstr>
      <vt:lpstr>Wingdings</vt:lpstr>
      <vt:lpstr>Office Theme</vt:lpstr>
      <vt:lpstr>Vaginal Infection</vt:lpstr>
      <vt:lpstr>Maternal Infections</vt:lpstr>
      <vt:lpstr>Toxoplasmosis</vt:lpstr>
      <vt:lpstr>Rubella</vt:lpstr>
      <vt:lpstr>PowerPoint Presentation</vt:lpstr>
      <vt:lpstr>Cytomegalovirus </vt:lpstr>
      <vt:lpstr>Vaginitis</vt:lpstr>
      <vt:lpstr>Vaginitis</vt:lpstr>
      <vt:lpstr>Bacterial Vaginosis (BV)</vt:lpstr>
      <vt:lpstr>Bacterial Vaginosis (BV)</vt:lpstr>
      <vt:lpstr>Vulvovaginal Candidiasis (VVC)</vt:lpstr>
      <vt:lpstr>Vulvovaginal Candidiasis (VVC)</vt:lpstr>
      <vt:lpstr>Trichomoniasis</vt:lpstr>
      <vt:lpstr>Trichomoniasis</vt:lpstr>
      <vt:lpstr>Treatment for Trichomoniasis</vt:lpstr>
      <vt:lpstr>Chlamydial Infection:</vt:lpstr>
      <vt:lpstr>Chlamydial Infection</vt:lpstr>
      <vt:lpstr>Gonorrhea: </vt:lpstr>
      <vt:lpstr>Gonorrhea:</vt:lpstr>
      <vt:lpstr>Gonorrhea:</vt:lpstr>
      <vt:lpstr>Herpes Genitalis (Genital Herpes)</vt:lpstr>
      <vt:lpstr>Herpes Genitalis (Genital Herpes)</vt:lpstr>
      <vt:lpstr>Herpes Genitalis (Genital Herpes</vt:lpstr>
      <vt:lpstr>Herpes Genitalis (Genital Herpes</vt:lpstr>
      <vt:lpstr>Herpes Genitalis (Genital Herpes</vt:lpstr>
      <vt:lpstr>Syphilis</vt:lpstr>
      <vt:lpstr>PowerPoint Presentation</vt:lpstr>
      <vt:lpstr>Syphilis</vt:lpstr>
      <vt:lpstr>Syphilis</vt:lpstr>
      <vt:lpstr>Syphilis</vt:lpstr>
      <vt:lpstr>Syphilis</vt:lpstr>
      <vt:lpstr>Syphilis</vt:lpstr>
      <vt:lpstr>Human Papillomavirus (HPV)  </vt:lpstr>
      <vt:lpstr>Human Papillomavirus (HPV</vt:lpstr>
      <vt:lpstr>Human Papillomavirus (HPV</vt:lpstr>
      <vt:lpstr>Human Papillomavirus (HPV</vt:lpstr>
      <vt:lpstr>Human Papillomavirus (HPV</vt:lpstr>
      <vt:lpstr>Human Papillomavirus (HPV</vt:lpstr>
      <vt:lpstr>Human Papillomavirus (HPV</vt:lpstr>
      <vt:lpstr>Summary Human Papillomavirus (HPV</vt:lpstr>
      <vt:lpstr>Nursing care management For the Woman with a Sexually Transmitted Infection</vt:lpstr>
      <vt:lpstr>HIV/AIDS  </vt:lpstr>
      <vt:lpstr>Group B Streptococcal Infection</vt:lpstr>
      <vt:lpstr>Risk factors for GBS</vt:lpstr>
      <vt:lpstr> Guidelines for the detection and preventive treatment of newborns at risk include the following (CDC, 2010): </vt:lpstr>
      <vt:lpstr>Therapy</vt:lpstr>
      <vt:lpstr>Pelvic inflammatory Disease (PID)</vt:lpstr>
      <vt:lpstr>Pelvic inflammatory Disease (PID)</vt:lpstr>
      <vt:lpstr>Pelvic inflammatory Disease (PID)</vt:lpstr>
      <vt:lpstr>Pelvic inflammatory Disease (PID)</vt:lpstr>
      <vt:lpstr>Pelvic inflammatory Disease (PID)</vt:lpstr>
      <vt:lpstr>Pelvic inflammatory Disease (PID)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dina ismail</dc:creator>
  <cp:lastModifiedBy>dina ismail</cp:lastModifiedBy>
  <cp:revision>29</cp:revision>
  <dcterms:created xsi:type="dcterms:W3CDTF">2024-11-13T18:14:01Z</dcterms:created>
  <dcterms:modified xsi:type="dcterms:W3CDTF">2024-11-21T06:29:08Z</dcterms:modified>
</cp:coreProperties>
</file>