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1.xml" ContentType="application/inkml+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173"/>
  </p:notesMasterIdLst>
  <p:sldIdLst>
    <p:sldId id="256" r:id="rId2"/>
    <p:sldId id="267" r:id="rId3"/>
    <p:sldId id="271" r:id="rId4"/>
    <p:sldId id="281" r:id="rId5"/>
    <p:sldId id="282" r:id="rId6"/>
    <p:sldId id="280" r:id="rId7"/>
    <p:sldId id="283" r:id="rId8"/>
    <p:sldId id="284" r:id="rId9"/>
    <p:sldId id="285" r:id="rId10"/>
    <p:sldId id="286" r:id="rId11"/>
    <p:sldId id="287" r:id="rId12"/>
    <p:sldId id="288" r:id="rId13"/>
    <p:sldId id="289" r:id="rId14"/>
    <p:sldId id="292" r:id="rId15"/>
    <p:sldId id="290" r:id="rId16"/>
    <p:sldId id="291" r:id="rId17"/>
    <p:sldId id="273" r:id="rId18"/>
    <p:sldId id="293" r:id="rId19"/>
    <p:sldId id="294" r:id="rId20"/>
    <p:sldId id="295" r:id="rId21"/>
    <p:sldId id="380" r:id="rId22"/>
    <p:sldId id="296" r:id="rId23"/>
    <p:sldId id="298" r:id="rId24"/>
    <p:sldId id="297" r:id="rId25"/>
    <p:sldId id="407" r:id="rId26"/>
    <p:sldId id="274" r:id="rId27"/>
    <p:sldId id="304" r:id="rId28"/>
    <p:sldId id="305" r:id="rId29"/>
    <p:sldId id="306" r:id="rId30"/>
    <p:sldId id="307" r:id="rId31"/>
    <p:sldId id="275" r:id="rId32"/>
    <p:sldId id="309" r:id="rId33"/>
    <p:sldId id="310" r:id="rId34"/>
    <p:sldId id="311" r:id="rId35"/>
    <p:sldId id="381" r:id="rId36"/>
    <p:sldId id="382" r:id="rId37"/>
    <p:sldId id="379" r:id="rId38"/>
    <p:sldId id="312" r:id="rId39"/>
    <p:sldId id="383" r:id="rId40"/>
    <p:sldId id="384" r:id="rId41"/>
    <p:sldId id="385" r:id="rId42"/>
    <p:sldId id="386" r:id="rId43"/>
    <p:sldId id="387" r:id="rId44"/>
    <p:sldId id="388" r:id="rId45"/>
    <p:sldId id="389" r:id="rId46"/>
    <p:sldId id="390" r:id="rId47"/>
    <p:sldId id="313" r:id="rId48"/>
    <p:sldId id="314" r:id="rId49"/>
    <p:sldId id="315" r:id="rId50"/>
    <p:sldId id="391" r:id="rId51"/>
    <p:sldId id="392" r:id="rId52"/>
    <p:sldId id="393" r:id="rId53"/>
    <p:sldId id="394" r:id="rId54"/>
    <p:sldId id="395" r:id="rId55"/>
    <p:sldId id="396" r:id="rId56"/>
    <p:sldId id="397" r:id="rId57"/>
    <p:sldId id="398" r:id="rId58"/>
    <p:sldId id="408" r:id="rId59"/>
    <p:sldId id="402" r:id="rId60"/>
    <p:sldId id="403" r:id="rId61"/>
    <p:sldId id="399" r:id="rId62"/>
    <p:sldId id="404" r:id="rId63"/>
    <p:sldId id="405" r:id="rId64"/>
    <p:sldId id="406" r:id="rId65"/>
    <p:sldId id="413" r:id="rId66"/>
    <p:sldId id="409" r:id="rId67"/>
    <p:sldId id="401" r:id="rId68"/>
    <p:sldId id="318" r:id="rId69"/>
    <p:sldId id="414" r:id="rId70"/>
    <p:sldId id="319" r:id="rId71"/>
    <p:sldId id="320" r:id="rId72"/>
    <p:sldId id="321" r:id="rId73"/>
    <p:sldId id="322" r:id="rId74"/>
    <p:sldId id="323" r:id="rId75"/>
    <p:sldId id="276" r:id="rId76"/>
    <p:sldId id="411" r:id="rId77"/>
    <p:sldId id="410" r:id="rId78"/>
    <p:sldId id="325" r:id="rId79"/>
    <p:sldId id="324" r:id="rId80"/>
    <p:sldId id="326" r:id="rId81"/>
    <p:sldId id="327" r:id="rId82"/>
    <p:sldId id="328" r:id="rId83"/>
    <p:sldId id="329" r:id="rId84"/>
    <p:sldId id="412" r:id="rId85"/>
    <p:sldId id="335" r:id="rId86"/>
    <p:sldId id="415" r:id="rId87"/>
    <p:sldId id="336" r:id="rId88"/>
    <p:sldId id="337" r:id="rId89"/>
    <p:sldId id="338" r:id="rId90"/>
    <p:sldId id="421" r:id="rId91"/>
    <p:sldId id="339" r:id="rId92"/>
    <p:sldId id="416" r:id="rId93"/>
    <p:sldId id="417" r:id="rId94"/>
    <p:sldId id="418" r:id="rId95"/>
    <p:sldId id="419" r:id="rId96"/>
    <p:sldId id="420" r:id="rId97"/>
    <p:sldId id="277" r:id="rId98"/>
    <p:sldId id="340" r:id="rId99"/>
    <p:sldId id="341" r:id="rId100"/>
    <p:sldId id="343" r:id="rId101"/>
    <p:sldId id="422" r:id="rId102"/>
    <p:sldId id="342" r:id="rId103"/>
    <p:sldId id="423" r:id="rId104"/>
    <p:sldId id="344" r:id="rId105"/>
    <p:sldId id="424" r:id="rId106"/>
    <p:sldId id="425" r:id="rId107"/>
    <p:sldId id="345" r:id="rId108"/>
    <p:sldId id="427" r:id="rId109"/>
    <p:sldId id="428" r:id="rId110"/>
    <p:sldId id="426" r:id="rId111"/>
    <p:sldId id="346" r:id="rId112"/>
    <p:sldId id="347" r:id="rId113"/>
    <p:sldId id="430" r:id="rId114"/>
    <p:sldId id="429" r:id="rId115"/>
    <p:sldId id="432" r:id="rId116"/>
    <p:sldId id="433" r:id="rId117"/>
    <p:sldId id="431" r:id="rId118"/>
    <p:sldId id="348" r:id="rId119"/>
    <p:sldId id="349" r:id="rId120"/>
    <p:sldId id="351" r:id="rId121"/>
    <p:sldId id="437" r:id="rId122"/>
    <p:sldId id="440" r:id="rId123"/>
    <p:sldId id="352" r:id="rId124"/>
    <p:sldId id="434" r:id="rId125"/>
    <p:sldId id="439" r:id="rId126"/>
    <p:sldId id="442" r:id="rId127"/>
    <p:sldId id="353" r:id="rId128"/>
    <p:sldId id="354" r:id="rId129"/>
    <p:sldId id="435" r:id="rId130"/>
    <p:sldId id="441" r:id="rId131"/>
    <p:sldId id="350" r:id="rId132"/>
    <p:sldId id="278" r:id="rId133"/>
    <p:sldId id="355" r:id="rId134"/>
    <p:sldId id="356" r:id="rId135"/>
    <p:sldId id="357" r:id="rId136"/>
    <p:sldId id="358" r:id="rId137"/>
    <p:sldId id="359" r:id="rId138"/>
    <p:sldId id="436" r:id="rId139"/>
    <p:sldId id="360" r:id="rId140"/>
    <p:sldId id="361" r:id="rId141"/>
    <p:sldId id="438" r:id="rId142"/>
    <p:sldId id="362" r:id="rId143"/>
    <p:sldId id="450" r:id="rId144"/>
    <p:sldId id="443" r:id="rId145"/>
    <p:sldId id="364" r:id="rId146"/>
    <p:sldId id="365" r:id="rId147"/>
    <p:sldId id="366" r:id="rId148"/>
    <p:sldId id="449" r:id="rId149"/>
    <p:sldId id="367" r:id="rId150"/>
    <p:sldId id="368" r:id="rId151"/>
    <p:sldId id="444" r:id="rId152"/>
    <p:sldId id="369" r:id="rId153"/>
    <p:sldId id="370" r:id="rId154"/>
    <p:sldId id="445" r:id="rId155"/>
    <p:sldId id="446" r:id="rId156"/>
    <p:sldId id="371" r:id="rId157"/>
    <p:sldId id="372" r:id="rId158"/>
    <p:sldId id="447" r:id="rId159"/>
    <p:sldId id="448" r:id="rId160"/>
    <p:sldId id="279" r:id="rId161"/>
    <p:sldId id="373" r:id="rId162"/>
    <p:sldId id="374" r:id="rId163"/>
    <p:sldId id="375" r:id="rId164"/>
    <p:sldId id="376" r:id="rId165"/>
    <p:sldId id="378" r:id="rId166"/>
    <p:sldId id="377" r:id="rId167"/>
    <p:sldId id="272" r:id="rId168"/>
    <p:sldId id="452" r:id="rId169"/>
    <p:sldId id="453" r:id="rId170"/>
    <p:sldId id="454" r:id="rId171"/>
    <p:sldId id="455" r:id="rId172"/>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86D9FFF9-4EF1-4054-8FE0-EC55AF341F15}">
          <p14:sldIdLst>
            <p14:sldId id="256"/>
            <p14:sldId id="267"/>
          </p14:sldIdLst>
        </p14:section>
        <p14:section name="what is javascript" id="{780C041C-5845-6849-BBBC-9F148DBFABA4}">
          <p14:sldIdLst>
            <p14:sldId id="271"/>
            <p14:sldId id="281"/>
            <p14:sldId id="282"/>
            <p14:sldId id="280"/>
            <p14:sldId id="283"/>
            <p14:sldId id="284"/>
            <p14:sldId id="285"/>
            <p14:sldId id="286"/>
            <p14:sldId id="287"/>
            <p14:sldId id="288"/>
            <p14:sldId id="289"/>
            <p14:sldId id="292"/>
            <p14:sldId id="290"/>
            <p14:sldId id="291"/>
          </p14:sldIdLst>
        </p14:section>
        <p14:section name="Javascript Design Principles" id="{24D8B4FB-672C-D847-9EFD-F6AB9897299B}">
          <p14:sldIdLst>
            <p14:sldId id="273"/>
            <p14:sldId id="293"/>
            <p14:sldId id="294"/>
            <p14:sldId id="295"/>
            <p14:sldId id="380"/>
            <p14:sldId id="296"/>
            <p14:sldId id="298"/>
            <p14:sldId id="297"/>
            <p14:sldId id="407"/>
          </p14:sldIdLst>
        </p14:section>
        <p14:section name="Where Does Javascript GO?" id="{5AF1C83A-5D4B-4440-A730-C55AFE3DF343}">
          <p14:sldIdLst>
            <p14:sldId id="274"/>
            <p14:sldId id="304"/>
            <p14:sldId id="305"/>
            <p14:sldId id="306"/>
            <p14:sldId id="307"/>
          </p14:sldIdLst>
        </p14:section>
        <p14:section name="Syntax" id="{013B146C-750E-174D-AC0F-ABF3EBA5F981}">
          <p14:sldIdLst>
            <p14:sldId id="275"/>
            <p14:sldId id="309"/>
            <p14:sldId id="310"/>
            <p14:sldId id="311"/>
            <p14:sldId id="381"/>
            <p14:sldId id="382"/>
            <p14:sldId id="379"/>
            <p14:sldId id="312"/>
            <p14:sldId id="383"/>
            <p14:sldId id="384"/>
            <p14:sldId id="385"/>
            <p14:sldId id="386"/>
            <p14:sldId id="387"/>
            <p14:sldId id="388"/>
            <p14:sldId id="389"/>
            <p14:sldId id="390"/>
            <p14:sldId id="313"/>
            <p14:sldId id="314"/>
            <p14:sldId id="315"/>
            <p14:sldId id="391"/>
            <p14:sldId id="392"/>
            <p14:sldId id="393"/>
            <p14:sldId id="394"/>
            <p14:sldId id="395"/>
            <p14:sldId id="396"/>
            <p14:sldId id="397"/>
            <p14:sldId id="398"/>
            <p14:sldId id="408"/>
            <p14:sldId id="402"/>
            <p14:sldId id="403"/>
            <p14:sldId id="399"/>
            <p14:sldId id="404"/>
            <p14:sldId id="405"/>
            <p14:sldId id="406"/>
            <p14:sldId id="413"/>
            <p14:sldId id="409"/>
            <p14:sldId id="401"/>
            <p14:sldId id="318"/>
            <p14:sldId id="414"/>
            <p14:sldId id="319"/>
            <p14:sldId id="320"/>
            <p14:sldId id="321"/>
            <p14:sldId id="322"/>
            <p14:sldId id="323"/>
          </p14:sldIdLst>
        </p14:section>
        <p14:section name="Javascript Objects" id="{21F6A69B-4598-3040-AC91-83BC1BC76767}">
          <p14:sldIdLst>
            <p14:sldId id="276"/>
            <p14:sldId id="411"/>
            <p14:sldId id="410"/>
            <p14:sldId id="325"/>
            <p14:sldId id="324"/>
            <p14:sldId id="326"/>
            <p14:sldId id="327"/>
            <p14:sldId id="328"/>
            <p14:sldId id="329"/>
            <p14:sldId id="412"/>
            <p14:sldId id="335"/>
            <p14:sldId id="415"/>
            <p14:sldId id="336"/>
            <p14:sldId id="337"/>
            <p14:sldId id="338"/>
            <p14:sldId id="421"/>
            <p14:sldId id="339"/>
            <p14:sldId id="416"/>
            <p14:sldId id="417"/>
            <p14:sldId id="418"/>
            <p14:sldId id="419"/>
            <p14:sldId id="420"/>
          </p14:sldIdLst>
        </p14:section>
        <p14:section name="The Document Object Model (DOM)" id="{DB95D4C9-86D2-5C4A-8983-EA2AA207891B}">
          <p14:sldIdLst>
            <p14:sldId id="277"/>
            <p14:sldId id="340"/>
            <p14:sldId id="341"/>
            <p14:sldId id="343"/>
            <p14:sldId id="422"/>
            <p14:sldId id="342"/>
            <p14:sldId id="423"/>
            <p14:sldId id="344"/>
            <p14:sldId id="424"/>
            <p14:sldId id="425"/>
            <p14:sldId id="345"/>
            <p14:sldId id="427"/>
            <p14:sldId id="428"/>
            <p14:sldId id="426"/>
            <p14:sldId id="346"/>
            <p14:sldId id="347"/>
            <p14:sldId id="430"/>
            <p14:sldId id="429"/>
            <p14:sldId id="432"/>
            <p14:sldId id="433"/>
            <p14:sldId id="431"/>
            <p14:sldId id="348"/>
            <p14:sldId id="349"/>
            <p14:sldId id="351"/>
            <p14:sldId id="437"/>
            <p14:sldId id="440"/>
            <p14:sldId id="352"/>
            <p14:sldId id="434"/>
            <p14:sldId id="439"/>
            <p14:sldId id="442"/>
            <p14:sldId id="353"/>
            <p14:sldId id="354"/>
            <p14:sldId id="435"/>
            <p14:sldId id="441"/>
            <p14:sldId id="350"/>
          </p14:sldIdLst>
        </p14:section>
        <p14:section name="JavaScript Events" id="{81055673-E94B-1247-B097-A61A0948D153}">
          <p14:sldIdLst>
            <p14:sldId id="278"/>
            <p14:sldId id="355"/>
            <p14:sldId id="356"/>
            <p14:sldId id="357"/>
            <p14:sldId id="358"/>
            <p14:sldId id="359"/>
            <p14:sldId id="436"/>
            <p14:sldId id="360"/>
            <p14:sldId id="361"/>
            <p14:sldId id="438"/>
            <p14:sldId id="362"/>
            <p14:sldId id="450"/>
            <p14:sldId id="443"/>
            <p14:sldId id="364"/>
            <p14:sldId id="365"/>
            <p14:sldId id="366"/>
            <p14:sldId id="449"/>
            <p14:sldId id="367"/>
            <p14:sldId id="368"/>
            <p14:sldId id="444"/>
            <p14:sldId id="369"/>
            <p14:sldId id="370"/>
            <p14:sldId id="445"/>
            <p14:sldId id="446"/>
            <p14:sldId id="371"/>
            <p14:sldId id="372"/>
            <p14:sldId id="447"/>
            <p14:sldId id="448"/>
          </p14:sldIdLst>
        </p14:section>
        <p14:section name="Forms" id="{E6690A94-8429-C647-8980-717F52369524}">
          <p14:sldIdLst>
            <p14:sldId id="279"/>
            <p14:sldId id="373"/>
            <p14:sldId id="374"/>
            <p14:sldId id="375"/>
            <p14:sldId id="376"/>
            <p14:sldId id="378"/>
            <p14:sldId id="377"/>
          </p14:sldIdLst>
        </p14:section>
        <p14:section name="What you Learned" id="{9095206F-FCC5-1444-B6D9-F159AEA57B8A}">
          <p14:sldIdLst>
            <p14:sldId id="272"/>
            <p14:sldId id="452"/>
            <p14:sldId id="453"/>
            <p14:sldId id="454"/>
            <p14:sldId id="455"/>
          </p14:sldIdLst>
        </p14:section>
      </p14:sectionLst>
    </p:ext>
    <p:ext uri="{EFAFB233-063F-42B5-8137-9DF3F51BA10A}">
      <p15:sldGuideLst xmlns:p15="http://schemas.microsoft.com/office/powerpoint/2012/main">
        <p15:guide id="1" orient="horz" pos="2880">
          <p15:clr>
            <a:srgbClr val="A4A3A4"/>
          </p15:clr>
        </p15:guide>
        <p15:guide id="2" orient="horz" pos="1440">
          <p15:clr>
            <a:srgbClr val="A4A3A4"/>
          </p15:clr>
        </p15:guide>
        <p15:guide id="3" orient="horz">
          <p15:clr>
            <a:srgbClr val="A4A3A4"/>
          </p15:clr>
        </p15:guide>
        <p15:guide id="4" pos="3840">
          <p15:clr>
            <a:srgbClr val="A4A3A4"/>
          </p15:clr>
        </p15:guide>
        <p15:guide id="5"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F"/>
    <a:srgbClr val="FF0000"/>
    <a:srgbClr val="F3F3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91" autoAdjust="0"/>
    <p:restoredTop sz="78710" autoAdjust="0"/>
  </p:normalViewPr>
  <p:slideViewPr>
    <p:cSldViewPr showGuides="1">
      <p:cViewPr>
        <p:scale>
          <a:sx n="110" d="100"/>
          <a:sy n="110" d="100"/>
        </p:scale>
        <p:origin x="144" y="144"/>
      </p:cViewPr>
      <p:guideLst>
        <p:guide orient="horz" pos="2880"/>
        <p:guide orient="horz" pos="1440"/>
        <p:guide orient="horz"/>
        <p:guide pos="3840"/>
        <p:guide pos="1920"/>
      </p:guideLst>
    </p:cSldViewPr>
  </p:slideViewPr>
  <p:outlineViewPr>
    <p:cViewPr>
      <p:scale>
        <a:sx n="33" d="100"/>
        <a:sy n="33" d="100"/>
      </p:scale>
      <p:origin x="0" y="-616"/>
    </p:cViewPr>
  </p:outlineViewPr>
  <p:notesTextViewPr>
    <p:cViewPr>
      <p:scale>
        <a:sx n="100" d="100"/>
        <a:sy n="100" d="100"/>
      </p:scale>
      <p:origin x="0" y="0"/>
    </p:cViewPr>
  </p:notesTextViewPr>
  <p:sorterViewPr>
    <p:cViewPr>
      <p:scale>
        <a:sx n="66" d="100"/>
        <a:sy n="66" d="100"/>
      </p:scale>
      <p:origin x="0" y="649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tableStyles" Target="tableStyles.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18-04-19T20:11:46.306"/>
    </inkml:context>
    <inkml:brush xml:id="br0">
      <inkml:brushProperty name="width" value="0.05292" units="cm"/>
      <inkml:brushProperty name="height" value="0.05292" units="cm"/>
      <inkml:brushProperty name="color" value="#FF0000"/>
    </inkml:brush>
  </inkml:definitions>
  <inkml:trace contextRef="#ctx0" brushRef="#br0">16247 9897 0,'0'-50'218,"0"26"-155,-24 24-63,24-25 16,0 0 30,-25 25-14,0 0-17,0 0 17,25-25-17,-49 0-15,49 1 16,-25 24-1,0 0 1,0-25-16,0 0 31,1-25-31,-1 50 16,0 0-16,0-24 16,-24-1-1,49 0-15,-25 25 16,-25 0-1,50-25-15,-74 0 16,49 25-16,-25-49 16,-24 24-1,-1 0-15,26 25 16,-1-25 0,1 25-16,-1-49 15,-24 49-15,49-25 16,-25 25-1,-24-25-15,74 0 16,-50 25 0,25 0-16,1 0 15,-26-24-15,25 24 16,0-25 0,-24 0-16,-26 25 15,-24-25 1,0 25-16,-50-25 15,-124 1 1,75-26-16,-75 25 16,-25 0-16,75-24 15,-25 24 1,74 25-16,1 0 16,49 0-16,-50 0 15,100 0 1,-1 0-16,1 0 15,24 0 1,1 0-16,-1 25 16,0-25 187,26 0-188,-76 0-15,-24 0 16,-99 0 0,0 0-16,-75 0 15,50-50-15,25 25 16,-75-74 0,25 74-16,25-49 15,-868-100 110,1091 174-94,-24 0-15,24 0 0,-25 0 15,-24 0-15,24 0 15,25 0-31,-24 0 15,-1 0 1,-49 0 0,-75 0 15,26 0-15,73 0 15,1 0-16,24 0 17,25 0-1,1 0 31,24-25-30,-25 1-1,25-26-15,-25 50-16,25-50 31,0 26-31,-25 24 15,0-25 17,-24-25-1,49 25 16,0 1-16,-25 24 0,25-25 47,0 0-15,-25 25-47,25-25-16,0 0 46,25 25 126,0 0-140,0 0-17,-1 0 1,1 0 15,0 0-15,0 0 140,-50 0 110,-25 0-251,1 0 1,24 0 15,0 0-15,0 0 15,0 0-31,1 0 250,-1 25-172,25 0-62,0 0-16,0 0 15,0-1 1,0 1 15,0 0-31,0 0 31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6BF14C9E-7F13-4A15-9C0E-E110E45B2D49}" type="datetimeFigureOut">
              <a:rPr lang="en-US" smtClean="0"/>
              <a:t>11/6/18</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367699B9-1FB4-488C-87F4-C3E8CDA8D2A6}" type="slidenum">
              <a:rPr lang="en-US" smtClean="0"/>
              <a:t>‹#›</a:t>
            </a:fld>
            <a:endParaRPr lang="en-US"/>
          </a:p>
        </p:txBody>
      </p:sp>
    </p:spTree>
    <p:extLst>
      <p:ext uri="{BB962C8B-B14F-4D97-AF65-F5344CB8AC3E}">
        <p14:creationId xmlns:p14="http://schemas.microsoft.com/office/powerpoint/2010/main" val="393286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w3schools.com/jsref/jsref_pop.asp"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w3schools.com/jsref/jsref_pop.asp"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w3schools.com/jsref/jsref_pop.asp"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w3schools.com/jsref/tryit.asp?filename=tryjsref_prompt"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w3schools.com/jsref/event_cancelable.asp" TargetMode="External"/><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w3schools.com/jsref/event_cancelable.asp" TargetMode="External"/><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w3schools.com/jsref/event_cancelable.asp" TargetMode="External"/><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7699B9-1FB4-488C-87F4-C3E8CDA8D2A6}" type="slidenum">
              <a:rPr lang="en-US" smtClean="0"/>
              <a:t>1</a:t>
            </a:fld>
            <a:endParaRPr lang="en-US"/>
          </a:p>
        </p:txBody>
      </p:sp>
    </p:spTree>
    <p:extLst>
      <p:ext uri="{BB962C8B-B14F-4D97-AF65-F5344CB8AC3E}">
        <p14:creationId xmlns:p14="http://schemas.microsoft.com/office/powerpoint/2010/main" val="3542346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java (OO) applications</a:t>
            </a:r>
          </a:p>
        </p:txBody>
      </p:sp>
      <p:sp>
        <p:nvSpPr>
          <p:cNvPr id="4" name="Slide Number Placeholder 3"/>
          <p:cNvSpPr>
            <a:spLocks noGrp="1"/>
          </p:cNvSpPr>
          <p:nvPr>
            <p:ph type="sldNum" sz="quarter" idx="10"/>
          </p:nvPr>
        </p:nvSpPr>
        <p:spPr/>
        <p:txBody>
          <a:bodyPr/>
          <a:lstStyle/>
          <a:p>
            <a:fld id="{367699B9-1FB4-488C-87F4-C3E8CDA8D2A6}" type="slidenum">
              <a:rPr lang="en-US" smtClean="0"/>
              <a:t>19</a:t>
            </a:fld>
            <a:endParaRPr lang="en-US"/>
          </a:p>
        </p:txBody>
      </p:sp>
    </p:spTree>
    <p:extLst>
      <p:ext uri="{BB962C8B-B14F-4D97-AF65-F5344CB8AC3E}">
        <p14:creationId xmlns:p14="http://schemas.microsoft.com/office/powerpoint/2010/main" val="3792526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Javascript</a:t>
            </a:r>
            <a:r>
              <a:rPr lang="en-US" baseline="0" dirty="0"/>
              <a:t> layers:</a:t>
            </a:r>
          </a:p>
          <a:p>
            <a:r>
              <a:rPr lang="en-US" sz="1200" b="1" i="0" u="none" strike="noStrike" kern="1200" baseline="0" dirty="0">
                <a:solidFill>
                  <a:schemeClr val="tx1"/>
                </a:solidFill>
                <a:latin typeface="+mn-lt"/>
                <a:ea typeface="+mn-ea"/>
                <a:cs typeface="+mn-cs"/>
              </a:rPr>
              <a:t>Presentation Layer</a:t>
            </a:r>
          </a:p>
          <a:p>
            <a:r>
              <a:rPr lang="en-US" sz="1200" b="0" i="0" u="none" strike="noStrike" kern="1200" baseline="0" dirty="0">
                <a:solidFill>
                  <a:schemeClr val="tx1"/>
                </a:solidFill>
                <a:latin typeface="+mn-lt"/>
                <a:ea typeface="+mn-ea"/>
                <a:cs typeface="+mn-cs"/>
              </a:rPr>
              <a:t>This type of programming focuses on the display of information.</a:t>
            </a:r>
            <a:r>
              <a:rPr lang="en-US" sz="1200" b="1" i="0" u="none" strike="noStrike" kern="1200" baseline="0" dirty="0">
                <a:solidFill>
                  <a:schemeClr val="tx1"/>
                </a:solidFill>
                <a:latin typeface="+mn-lt"/>
                <a:ea typeface="+mn-ea"/>
                <a:cs typeface="+mn-cs"/>
              </a:rPr>
              <a:t> JavaScript can</a:t>
            </a:r>
          </a:p>
          <a:p>
            <a:r>
              <a:rPr lang="en-US" sz="1200" b="1" i="0" u="none" strike="noStrike" kern="1200" baseline="0" dirty="0">
                <a:solidFill>
                  <a:schemeClr val="tx1"/>
                </a:solidFill>
                <a:latin typeface="+mn-lt"/>
                <a:ea typeface="+mn-ea"/>
                <a:cs typeface="+mn-cs"/>
              </a:rPr>
              <a:t>alter the HTML of a page</a:t>
            </a:r>
            <a:r>
              <a:rPr lang="en-US" sz="1200" b="0" i="0" u="none" strike="noStrike" kern="1200" baseline="0" dirty="0">
                <a:solidFill>
                  <a:schemeClr val="tx1"/>
                </a:solidFill>
                <a:latin typeface="+mn-lt"/>
                <a:ea typeface="+mn-ea"/>
                <a:cs typeface="+mn-cs"/>
              </a:rPr>
              <a:t>, which results in a change, visible to the user. These presentation</a:t>
            </a:r>
          </a:p>
          <a:p>
            <a:r>
              <a:rPr lang="en-US" sz="1200" b="0" i="0" u="none" strike="noStrike" kern="1200" baseline="0" dirty="0">
                <a:solidFill>
                  <a:schemeClr val="tx1"/>
                </a:solidFill>
                <a:latin typeface="+mn-lt"/>
                <a:ea typeface="+mn-ea"/>
                <a:cs typeface="+mn-cs"/>
              </a:rPr>
              <a:t>layer applications include common things like </a:t>
            </a:r>
            <a:r>
              <a:rPr lang="en-US" sz="1200" b="1" i="0" u="none" strike="noStrike" kern="1200" baseline="0" dirty="0">
                <a:solidFill>
                  <a:schemeClr val="tx1"/>
                </a:solidFill>
                <a:latin typeface="+mn-lt"/>
                <a:ea typeface="+mn-ea"/>
                <a:cs typeface="+mn-cs"/>
              </a:rPr>
              <a:t>creating, hiding, and showing</a:t>
            </a:r>
          </a:p>
          <a:p>
            <a:r>
              <a:rPr lang="en-US" sz="1200" b="1" i="0" u="none" strike="noStrike" kern="1200" baseline="0" dirty="0" err="1">
                <a:solidFill>
                  <a:schemeClr val="tx1"/>
                </a:solidFill>
                <a:latin typeface="+mn-lt"/>
                <a:ea typeface="+mn-ea"/>
                <a:cs typeface="+mn-cs"/>
              </a:rPr>
              <a:t>divs</a:t>
            </a:r>
            <a:r>
              <a:rPr lang="en-US" sz="1200" b="0" i="0" u="none" strike="noStrike" kern="1200" baseline="0" dirty="0">
                <a:solidFill>
                  <a:schemeClr val="tx1"/>
                </a:solidFill>
                <a:latin typeface="+mn-lt"/>
                <a:ea typeface="+mn-ea"/>
                <a:cs typeface="+mn-cs"/>
              </a:rPr>
              <a:t>, using tabs to show multiple views, or having arrows to page through result</a:t>
            </a:r>
          </a:p>
          <a:p>
            <a:r>
              <a:rPr lang="en-US" sz="1200" b="0" i="0" u="none" strike="noStrike" kern="1200" baseline="0" dirty="0">
                <a:solidFill>
                  <a:schemeClr val="tx1"/>
                </a:solidFill>
                <a:latin typeface="+mn-lt"/>
                <a:ea typeface="+mn-ea"/>
                <a:cs typeface="+mn-cs"/>
              </a:rPr>
              <a:t>sets. This layer is most closely related to the user experience and the most visible to</a:t>
            </a:r>
          </a:p>
          <a:p>
            <a:r>
              <a:rPr lang="en-US" sz="1200" b="0" i="0" u="none" strike="noStrike" kern="1200" baseline="0" dirty="0">
                <a:solidFill>
                  <a:schemeClr val="tx1"/>
                </a:solidFill>
                <a:latin typeface="+mn-lt"/>
                <a:ea typeface="+mn-ea"/>
                <a:cs typeface="+mn-cs"/>
              </a:rPr>
              <a:t>the end user.</a:t>
            </a:r>
          </a:p>
          <a:p>
            <a:r>
              <a:rPr lang="en-US" sz="1200" b="1" i="0" u="none" strike="noStrike" kern="1200" baseline="0" dirty="0">
                <a:solidFill>
                  <a:schemeClr val="tx1"/>
                </a:solidFill>
                <a:latin typeface="+mn-lt"/>
                <a:ea typeface="+mn-ea"/>
                <a:cs typeface="+mn-cs"/>
              </a:rPr>
              <a:t>Validation Layer</a:t>
            </a:r>
          </a:p>
          <a:p>
            <a:r>
              <a:rPr lang="en-US" sz="1200" b="0" i="0" u="none" strike="noStrike" kern="1200" baseline="0" dirty="0">
                <a:solidFill>
                  <a:schemeClr val="tx1"/>
                </a:solidFill>
                <a:latin typeface="+mn-lt"/>
                <a:ea typeface="+mn-ea"/>
                <a:cs typeface="+mn-cs"/>
              </a:rPr>
              <a:t>JavaScript can be also used to </a:t>
            </a:r>
            <a:r>
              <a:rPr lang="en-US" sz="1200" b="1" i="0" u="none" strike="noStrike" kern="1200" baseline="0" dirty="0">
                <a:solidFill>
                  <a:schemeClr val="tx1"/>
                </a:solidFill>
                <a:latin typeface="+mn-lt"/>
                <a:ea typeface="+mn-ea"/>
                <a:cs typeface="+mn-cs"/>
              </a:rPr>
              <a:t>validate logical aspects of the user’s experience</a:t>
            </a:r>
            <a:r>
              <a:rPr lang="en-US" sz="1200" b="0" i="0" u="none" strike="noStrike" kern="1200" baseline="0" dirty="0">
                <a:solidFill>
                  <a:schemeClr val="tx1"/>
                </a:solidFill>
                <a:latin typeface="+mn-lt"/>
                <a:ea typeface="+mn-ea"/>
                <a:cs typeface="+mn-cs"/>
              </a:rPr>
              <a:t>. This</a:t>
            </a:r>
          </a:p>
          <a:p>
            <a:r>
              <a:rPr lang="en-US" sz="1200" b="0" i="0" u="none" strike="noStrike" kern="1200" baseline="0" dirty="0">
                <a:solidFill>
                  <a:schemeClr val="tx1"/>
                </a:solidFill>
                <a:latin typeface="+mn-lt"/>
                <a:ea typeface="+mn-ea"/>
                <a:cs typeface="+mn-cs"/>
              </a:rPr>
              <a:t>could include, for example, </a:t>
            </a:r>
            <a:r>
              <a:rPr lang="en-US" sz="1200" b="1" i="0" u="none" strike="noStrike" kern="1200" baseline="0" dirty="0">
                <a:solidFill>
                  <a:schemeClr val="tx1"/>
                </a:solidFill>
                <a:latin typeface="+mn-lt"/>
                <a:ea typeface="+mn-ea"/>
                <a:cs typeface="+mn-cs"/>
              </a:rPr>
              <a:t>validating a form to make sure the email entered is valid</a:t>
            </a:r>
          </a:p>
          <a:p>
            <a:r>
              <a:rPr lang="en-US" sz="1200" b="0" i="0" u="none" strike="noStrike" kern="1200" baseline="0" dirty="0">
                <a:solidFill>
                  <a:schemeClr val="tx1"/>
                </a:solidFill>
                <a:latin typeface="+mn-lt"/>
                <a:ea typeface="+mn-ea"/>
                <a:cs typeface="+mn-cs"/>
              </a:rPr>
              <a:t>before sending it along. It is often used in conjunction with the presentation layer to create a coherent user experience, where a message to the presentation layer</a:t>
            </a:r>
          </a:p>
          <a:p>
            <a:r>
              <a:rPr lang="en-US" sz="1200" b="0" i="0" u="none" strike="noStrike" kern="1200" baseline="0" dirty="0">
                <a:solidFill>
                  <a:schemeClr val="tx1"/>
                </a:solidFill>
                <a:latin typeface="+mn-lt"/>
                <a:ea typeface="+mn-ea"/>
                <a:cs typeface="+mn-cs"/>
              </a:rPr>
              <a:t>highlights bad fields. Both layers exist on the client machine, although the intention</a:t>
            </a:r>
          </a:p>
          <a:p>
            <a:r>
              <a:rPr lang="en-US" sz="1200" b="0" i="0" u="none" strike="noStrike" kern="1200" baseline="0" dirty="0">
                <a:solidFill>
                  <a:schemeClr val="tx1"/>
                </a:solidFill>
                <a:latin typeface="+mn-lt"/>
                <a:ea typeface="+mn-ea"/>
                <a:cs typeface="+mn-cs"/>
              </a:rPr>
              <a:t>is to </a:t>
            </a:r>
            <a:r>
              <a:rPr lang="en-US" sz="1200" b="0" i="0" u="none" strike="noStrike" kern="1200" baseline="0" dirty="0" err="1">
                <a:solidFill>
                  <a:schemeClr val="tx1"/>
                </a:solidFill>
                <a:latin typeface="+mn-lt"/>
                <a:ea typeface="+mn-ea"/>
                <a:cs typeface="+mn-cs"/>
              </a:rPr>
              <a:t>prevalidate</a:t>
            </a:r>
            <a:r>
              <a:rPr lang="en-US" sz="1200" b="0" i="0" u="none" strike="noStrike" kern="1200" baseline="0" dirty="0">
                <a:solidFill>
                  <a:schemeClr val="tx1"/>
                </a:solidFill>
                <a:latin typeface="+mn-lt"/>
                <a:ea typeface="+mn-ea"/>
                <a:cs typeface="+mn-cs"/>
              </a:rPr>
              <a:t> forms before making transmissions back to the server.</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Asynchronous Layers</a:t>
            </a:r>
          </a:p>
          <a:p>
            <a:r>
              <a:rPr lang="en-US" sz="1200" b="0" i="0" u="none" strike="noStrike" kern="1200" baseline="0" dirty="0">
                <a:solidFill>
                  <a:schemeClr val="tx1"/>
                </a:solidFill>
                <a:latin typeface="+mn-lt"/>
                <a:ea typeface="+mn-ea"/>
                <a:cs typeface="+mn-cs"/>
              </a:rPr>
              <a:t>Normally, </a:t>
            </a:r>
            <a:r>
              <a:rPr lang="en-US" sz="1200" b="1" i="0" u="none" strike="noStrike" kern="1200" baseline="0" dirty="0">
                <a:solidFill>
                  <a:schemeClr val="tx1"/>
                </a:solidFill>
                <a:latin typeface="+mn-lt"/>
                <a:ea typeface="+mn-ea"/>
                <a:cs typeface="+mn-cs"/>
              </a:rPr>
              <a:t>JavaScript operates in a synchronous </a:t>
            </a:r>
            <a:r>
              <a:rPr lang="en-US" sz="1200" b="0" i="0" u="none" strike="noStrike" kern="1200" baseline="0" dirty="0">
                <a:solidFill>
                  <a:schemeClr val="tx1"/>
                </a:solidFill>
                <a:latin typeface="+mn-lt"/>
                <a:ea typeface="+mn-ea"/>
                <a:cs typeface="+mn-cs"/>
              </a:rPr>
              <a:t>manner where a request sent to the</a:t>
            </a:r>
          </a:p>
          <a:p>
            <a:r>
              <a:rPr lang="en-US" sz="1200" b="0" i="0" u="none" strike="noStrike" kern="1200" baseline="0" dirty="0">
                <a:solidFill>
                  <a:schemeClr val="tx1"/>
                </a:solidFill>
                <a:latin typeface="+mn-lt"/>
                <a:ea typeface="+mn-ea"/>
                <a:cs typeface="+mn-cs"/>
              </a:rPr>
              <a:t>server requires a response before the next lines of code can be executed. During the</a:t>
            </a:r>
          </a:p>
          <a:p>
            <a:r>
              <a:rPr lang="en-US" sz="1200" b="0" i="0" u="none" strike="noStrike" kern="1200" baseline="0" dirty="0">
                <a:solidFill>
                  <a:schemeClr val="tx1"/>
                </a:solidFill>
                <a:latin typeface="+mn-lt"/>
                <a:ea typeface="+mn-ea"/>
                <a:cs typeface="+mn-cs"/>
              </a:rPr>
              <a:t>wait between request and response the </a:t>
            </a:r>
            <a:r>
              <a:rPr lang="en-US" sz="1200" b="1" i="0" u="none" strike="noStrike" kern="1200" baseline="0" dirty="0">
                <a:solidFill>
                  <a:schemeClr val="tx1"/>
                </a:solidFill>
                <a:latin typeface="+mn-lt"/>
                <a:ea typeface="+mn-ea"/>
                <a:cs typeface="+mn-cs"/>
              </a:rPr>
              <a:t>browser sits in a loading state </a:t>
            </a:r>
            <a:r>
              <a:rPr lang="en-US" sz="1200" b="0" i="0" u="none" strike="noStrike" kern="1200" baseline="0" dirty="0">
                <a:solidFill>
                  <a:schemeClr val="tx1"/>
                </a:solidFill>
                <a:latin typeface="+mn-lt"/>
                <a:ea typeface="+mn-ea"/>
                <a:cs typeface="+mn-cs"/>
              </a:rPr>
              <a:t>and only</a:t>
            </a:r>
          </a:p>
          <a:p>
            <a:r>
              <a:rPr lang="en-US" sz="1200" b="0" i="0" u="none" strike="noStrike" kern="1200" baseline="0" dirty="0">
                <a:solidFill>
                  <a:schemeClr val="tx1"/>
                </a:solidFill>
                <a:latin typeface="+mn-lt"/>
                <a:ea typeface="+mn-ea"/>
                <a:cs typeface="+mn-cs"/>
              </a:rPr>
              <a:t>updates upon receiving the response. In contrast, an </a:t>
            </a:r>
            <a:r>
              <a:rPr lang="en-US" sz="1200" b="1" i="0" u="sng" strike="noStrike" kern="1200" baseline="0" dirty="0">
                <a:solidFill>
                  <a:schemeClr val="tx1"/>
                </a:solidFill>
                <a:latin typeface="+mn-lt"/>
                <a:ea typeface="+mn-ea"/>
                <a:cs typeface="+mn-cs"/>
              </a:rPr>
              <a:t>asynchronous layer can route</a:t>
            </a:r>
          </a:p>
          <a:p>
            <a:r>
              <a:rPr lang="en-US" sz="1200" b="1" i="0" u="sng" strike="noStrike" kern="1200" baseline="0" dirty="0">
                <a:solidFill>
                  <a:schemeClr val="tx1"/>
                </a:solidFill>
                <a:latin typeface="+mn-lt"/>
                <a:ea typeface="+mn-ea"/>
                <a:cs typeface="+mn-cs"/>
              </a:rPr>
              <a:t>requests to the server in the background</a:t>
            </a:r>
            <a:r>
              <a:rPr lang="en-US" sz="1200" b="0" i="0" u="none" strike="noStrike" kern="1200" baseline="0" dirty="0">
                <a:solidFill>
                  <a:schemeClr val="tx1"/>
                </a:solidFill>
                <a:latin typeface="+mn-lt"/>
                <a:ea typeface="+mn-ea"/>
                <a:cs typeface="+mn-cs"/>
              </a:rPr>
              <a:t>. In this model, as certain events are triggered,</a:t>
            </a:r>
          </a:p>
          <a:p>
            <a:r>
              <a:rPr lang="en-US" sz="1200" b="0" i="0" u="none" strike="noStrike" kern="1200" baseline="0" dirty="0">
                <a:solidFill>
                  <a:schemeClr val="tx1"/>
                </a:solidFill>
                <a:latin typeface="+mn-lt"/>
                <a:ea typeface="+mn-ea"/>
                <a:cs typeface="+mn-cs"/>
              </a:rPr>
              <a:t>the JavaScript sends the HTTP requests to the server, but while waiting for</a:t>
            </a:r>
          </a:p>
          <a:p>
            <a:r>
              <a:rPr lang="en-US" sz="1200" b="0" i="0" u="none" strike="noStrike" kern="1200" baseline="0" dirty="0">
                <a:solidFill>
                  <a:schemeClr val="tx1"/>
                </a:solidFill>
                <a:latin typeface="+mn-lt"/>
                <a:ea typeface="+mn-ea"/>
                <a:cs typeface="+mn-cs"/>
              </a:rPr>
              <a:t>the response, the rest of the application functions normally, and the </a:t>
            </a:r>
            <a:r>
              <a:rPr lang="en-US" sz="1200" b="1" i="0" u="none" strike="noStrike" kern="1200" baseline="0" dirty="0">
                <a:solidFill>
                  <a:schemeClr val="tx1"/>
                </a:solidFill>
                <a:latin typeface="+mn-lt"/>
                <a:ea typeface="+mn-ea"/>
                <a:cs typeface="+mn-cs"/>
              </a:rPr>
              <a:t>browser isn’t in</a:t>
            </a:r>
          </a:p>
          <a:p>
            <a:r>
              <a:rPr lang="en-US" sz="1200" b="1" i="0" u="none" strike="noStrike" kern="1200" baseline="0" dirty="0">
                <a:solidFill>
                  <a:schemeClr val="tx1"/>
                </a:solidFill>
                <a:latin typeface="+mn-lt"/>
                <a:ea typeface="+mn-ea"/>
                <a:cs typeface="+mn-cs"/>
              </a:rPr>
              <a:t>a loading state.</a:t>
            </a:r>
            <a:r>
              <a:rPr lang="en-US" sz="1200" b="0" i="0" u="none" strike="noStrike" kern="1200" baseline="0" dirty="0">
                <a:solidFill>
                  <a:schemeClr val="tx1"/>
                </a:solidFill>
                <a:latin typeface="+mn-lt"/>
                <a:ea typeface="+mn-ea"/>
                <a:cs typeface="+mn-cs"/>
              </a:rPr>
              <a:t> When the response arrives JavaScript will (perhaps) update a portion</a:t>
            </a:r>
          </a:p>
          <a:p>
            <a:r>
              <a:rPr lang="en-US" sz="1200" b="0" i="0" u="none" strike="noStrike" kern="1200" baseline="0" dirty="0">
                <a:solidFill>
                  <a:schemeClr val="tx1"/>
                </a:solidFill>
                <a:latin typeface="+mn-lt"/>
                <a:ea typeface="+mn-ea"/>
                <a:cs typeface="+mn-cs"/>
              </a:rPr>
              <a:t>of the page. Asynchronous layers are considered advanced versions of the</a:t>
            </a:r>
          </a:p>
          <a:p>
            <a:r>
              <a:rPr lang="en-US" sz="1200" b="0" i="0" u="none" strike="noStrike" kern="1200" baseline="0" dirty="0">
                <a:solidFill>
                  <a:schemeClr val="tx1"/>
                </a:solidFill>
                <a:latin typeface="+mn-lt"/>
                <a:ea typeface="+mn-ea"/>
                <a:cs typeface="+mn-cs"/>
              </a:rPr>
              <a:t>presentation and validation layers above.</a:t>
            </a:r>
          </a:p>
          <a:p>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20</a:t>
            </a:fld>
            <a:endParaRPr lang="en-US"/>
          </a:p>
        </p:txBody>
      </p:sp>
    </p:spTree>
    <p:extLst>
      <p:ext uri="{BB962C8B-B14F-4D97-AF65-F5344CB8AC3E}">
        <p14:creationId xmlns:p14="http://schemas.microsoft.com/office/powerpoint/2010/main" val="1963746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Javascript</a:t>
            </a:r>
            <a:r>
              <a:rPr lang="en-US" baseline="0" dirty="0"/>
              <a:t> layers:</a:t>
            </a:r>
          </a:p>
          <a:p>
            <a:r>
              <a:rPr lang="en-US" sz="1200" b="0" i="0" u="none" strike="noStrike" kern="1200" baseline="0" dirty="0">
                <a:solidFill>
                  <a:schemeClr val="tx1"/>
                </a:solidFill>
                <a:latin typeface="+mn-lt"/>
                <a:ea typeface="+mn-ea"/>
                <a:cs typeface="+mn-cs"/>
              </a:rPr>
              <a:t>Note how the old method weaves the JavaScript right inside the HTML, while the</a:t>
            </a:r>
          </a:p>
          <a:p>
            <a:r>
              <a:rPr lang="en-US" sz="1200" b="0" i="0" u="none" strike="noStrike" kern="1200" baseline="0" dirty="0">
                <a:solidFill>
                  <a:schemeClr val="tx1"/>
                </a:solidFill>
                <a:latin typeface="+mn-lt"/>
                <a:ea typeface="+mn-ea"/>
                <a:cs typeface="+mn-cs"/>
              </a:rPr>
              <a:t>listener technique has removed JavaScript from the markup, resulting in cleaner,</a:t>
            </a:r>
          </a:p>
          <a:p>
            <a:r>
              <a:rPr lang="en-US" sz="1200" b="0" i="0" u="none" strike="noStrike" kern="1200" baseline="0" dirty="0">
                <a:solidFill>
                  <a:schemeClr val="tx1"/>
                </a:solidFill>
                <a:latin typeface="+mn-lt"/>
                <a:ea typeface="+mn-ea"/>
                <a:cs typeface="+mn-cs"/>
              </a:rPr>
              <a:t>easier to maintain HTML code.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Typically </a:t>
            </a:r>
            <a:r>
              <a:rPr lang="en-US" sz="1200" b="1" i="0" u="none" strike="noStrike" kern="1200" baseline="0" dirty="0">
                <a:solidFill>
                  <a:schemeClr val="tx1"/>
                </a:solidFill>
                <a:latin typeface="+mn-lt"/>
                <a:ea typeface="+mn-ea"/>
                <a:cs typeface="+mn-cs"/>
              </a:rPr>
              <a:t>developers work on a single file or application, weaving aspects of</a:t>
            </a:r>
          </a:p>
          <a:p>
            <a:r>
              <a:rPr lang="en-US" sz="1200" b="1" i="0" u="none" strike="noStrike" kern="1200" baseline="0" dirty="0">
                <a:solidFill>
                  <a:schemeClr val="tx1"/>
                </a:solidFill>
                <a:latin typeface="+mn-lt"/>
                <a:ea typeface="+mn-ea"/>
                <a:cs typeface="+mn-cs"/>
              </a:rPr>
              <a:t>logic and presentation together</a:t>
            </a:r>
            <a:r>
              <a:rPr lang="en-US" sz="1200" b="0" i="0" u="none" strike="noStrike" kern="1200" baseline="0" dirty="0">
                <a:solidFill>
                  <a:schemeClr val="tx1"/>
                </a:solidFill>
                <a:latin typeface="+mn-lt"/>
                <a:ea typeface="+mn-ea"/>
                <a:cs typeface="+mn-cs"/>
              </a:rPr>
              <a:t>. Although this is a common practice, </a:t>
            </a:r>
            <a:r>
              <a:rPr lang="en-US" sz="1200" b="1" i="0" u="none" strike="noStrike" kern="1200" baseline="0" dirty="0">
                <a:solidFill>
                  <a:schemeClr val="tx1"/>
                </a:solidFill>
                <a:latin typeface="+mn-lt"/>
                <a:ea typeface="+mn-ea"/>
                <a:cs typeface="+mn-cs"/>
              </a:rPr>
              <a:t>separating the</a:t>
            </a:r>
          </a:p>
          <a:p>
            <a:r>
              <a:rPr lang="en-US" sz="1200" b="1" i="0" u="none" strike="noStrike" kern="1200" baseline="0" dirty="0">
                <a:solidFill>
                  <a:schemeClr val="tx1"/>
                </a:solidFill>
                <a:latin typeface="+mn-lt"/>
                <a:ea typeface="+mn-ea"/>
                <a:cs typeface="+mn-cs"/>
              </a:rPr>
              <a:t>presentation and logic in your code is a powerful technique </a:t>
            </a:r>
            <a:r>
              <a:rPr lang="en-US" sz="1200" b="0" i="0" u="none" strike="noStrike" kern="1200" baseline="0" dirty="0">
                <a:solidFill>
                  <a:schemeClr val="tx1"/>
                </a:solidFill>
                <a:latin typeface="+mn-lt"/>
                <a:ea typeface="+mn-ea"/>
                <a:cs typeface="+mn-cs"/>
              </a:rPr>
              <a:t>worth keeping in mind</a:t>
            </a:r>
          </a:p>
          <a:p>
            <a:r>
              <a:rPr lang="en-US" sz="1200" b="0" i="0" u="none" strike="noStrike" kern="1200" baseline="0" dirty="0">
                <a:solidFill>
                  <a:schemeClr val="tx1"/>
                </a:solidFill>
                <a:latin typeface="+mn-lt"/>
                <a:ea typeface="+mn-ea"/>
                <a:cs typeface="+mn-cs"/>
              </a:rPr>
              <a:t>as you code. Having separate presentation and logic functions/classes will help you</a:t>
            </a:r>
          </a:p>
          <a:p>
            <a:r>
              <a:rPr lang="en-US" sz="1200" b="0" i="0" u="none" strike="noStrike" kern="1200" baseline="0" dirty="0">
                <a:solidFill>
                  <a:schemeClr val="tx1"/>
                </a:solidFill>
                <a:latin typeface="+mn-lt"/>
                <a:ea typeface="+mn-ea"/>
                <a:cs typeface="+mn-cs"/>
              </a:rPr>
              <a:t>achieve </a:t>
            </a:r>
            <a:r>
              <a:rPr lang="en-US" sz="1200" b="1" i="0" u="none" strike="noStrike" kern="1200" baseline="0" dirty="0">
                <a:solidFill>
                  <a:schemeClr val="tx1"/>
                </a:solidFill>
                <a:latin typeface="+mn-lt"/>
                <a:ea typeface="+mn-ea"/>
                <a:cs typeface="+mn-cs"/>
              </a:rPr>
              <a:t>more reusable code, which also happens to be easier to understand and</a:t>
            </a:r>
          </a:p>
          <a:p>
            <a:r>
              <a:rPr lang="en-US" sz="1200" b="1" i="0" u="none" strike="noStrike" kern="1200" baseline="0" dirty="0">
                <a:solidFill>
                  <a:schemeClr val="tx1"/>
                </a:solidFill>
                <a:latin typeface="+mn-lt"/>
                <a:ea typeface="+mn-ea"/>
                <a:cs typeface="+mn-cs"/>
              </a:rPr>
              <a:t>maintain </a:t>
            </a:r>
            <a:r>
              <a:rPr lang="en-US" sz="1200" b="0" i="0" u="none" strike="noStrike" kern="1200" baseline="0" dirty="0">
                <a:solidFill>
                  <a:schemeClr val="tx1"/>
                </a:solidFill>
                <a:latin typeface="+mn-lt"/>
                <a:ea typeface="+mn-ea"/>
                <a:cs typeface="+mn-cs"/>
              </a:rPr>
              <a:t>as illustrated in the Figure above</a:t>
            </a:r>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21</a:t>
            </a:fld>
            <a:endParaRPr lang="en-US"/>
          </a:p>
        </p:txBody>
      </p:sp>
    </p:spTree>
    <p:extLst>
      <p:ext uri="{BB962C8B-B14F-4D97-AF65-F5344CB8AC3E}">
        <p14:creationId xmlns:p14="http://schemas.microsoft.com/office/powerpoint/2010/main" val="1523065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Now that we know there are many sets of users that </a:t>
            </a:r>
            <a:r>
              <a:rPr lang="en-US" sz="1200" b="1" i="0" u="none" strike="noStrike" kern="1200" baseline="0" dirty="0">
                <a:solidFill>
                  <a:schemeClr val="tx1"/>
                </a:solidFill>
                <a:latin typeface="+mn-lt"/>
                <a:ea typeface="+mn-ea"/>
                <a:cs typeface="+mn-cs"/>
              </a:rPr>
              <a:t>may have JavaScript disabled</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we may want to make use of a </a:t>
            </a:r>
            <a:r>
              <a:rPr lang="en-US" sz="1200" b="1" i="0" u="none" strike="noStrike" kern="1200" baseline="0" dirty="0">
                <a:solidFill>
                  <a:schemeClr val="tx1"/>
                </a:solidFill>
                <a:latin typeface="+mn-lt"/>
                <a:ea typeface="+mn-ea"/>
                <a:cs typeface="+mn-cs"/>
              </a:rPr>
              <a:t>simple mechanism to show them special HTML content</a:t>
            </a:r>
          </a:p>
          <a:p>
            <a:r>
              <a:rPr lang="en-US" sz="1200" b="1" i="0" u="none" strike="noStrike" kern="1200" baseline="0" dirty="0">
                <a:solidFill>
                  <a:schemeClr val="tx1"/>
                </a:solidFill>
                <a:latin typeface="+mn-lt"/>
                <a:ea typeface="+mn-ea"/>
                <a:cs typeface="+mn-cs"/>
              </a:rPr>
              <a:t>that will not be seen by those with JavaScript</a:t>
            </a:r>
            <a:r>
              <a:rPr lang="en-US" sz="1200" b="0" i="0" u="none" strike="noStrike" kern="1200" baseline="0" dirty="0">
                <a:solidFill>
                  <a:schemeClr val="tx1"/>
                </a:solidFill>
                <a:latin typeface="+mn-lt"/>
                <a:ea typeface="+mn-ea"/>
                <a:cs typeface="+mn-cs"/>
              </a:rPr>
              <a:t>. That mechanism is the HTML tag</a:t>
            </a:r>
          </a:p>
          <a:p>
            <a:r>
              <a:rPr lang="en-US" sz="1200" b="0" i="0" u="none" strike="noStrike" kern="1200" baseline="0" dirty="0">
                <a:solidFill>
                  <a:schemeClr val="tx1"/>
                </a:solidFill>
                <a:latin typeface="+mn-lt"/>
                <a:ea typeface="+mn-ea"/>
                <a:cs typeface="+mn-cs"/>
              </a:rPr>
              <a:t>&lt;</a:t>
            </a:r>
            <a:r>
              <a:rPr lang="en-US" sz="1200" b="0" i="0" u="none" strike="noStrike" kern="1200" baseline="0" dirty="0" err="1">
                <a:solidFill>
                  <a:schemeClr val="tx1"/>
                </a:solidFill>
                <a:latin typeface="+mn-lt"/>
                <a:ea typeface="+mn-ea"/>
                <a:cs typeface="+mn-cs"/>
              </a:rPr>
              <a:t>noscript</a:t>
            </a:r>
            <a:r>
              <a:rPr lang="en-US" sz="1200" b="0" i="0" u="none" strike="noStrike" kern="1200" baseline="0" dirty="0">
                <a:solidFill>
                  <a:schemeClr val="tx1"/>
                </a:solidFill>
                <a:latin typeface="+mn-lt"/>
                <a:ea typeface="+mn-ea"/>
                <a:cs typeface="+mn-cs"/>
              </a:rPr>
              <a:t>&gt;.</a:t>
            </a:r>
          </a:p>
          <a:p>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approach of adding functional replacements for those without JavaScript is also referred to as </a:t>
            </a:r>
            <a:r>
              <a:rPr lang="en-US" b="1" dirty="0">
                <a:solidFill>
                  <a:srgbClr val="FF0000"/>
                </a:solidFill>
              </a:rPr>
              <a:t>fail-safe design</a:t>
            </a:r>
            <a:r>
              <a:rPr lang="en-US" dirty="0"/>
              <a:t>, which is a phrase with a meaning beyond web development.</a:t>
            </a:r>
          </a:p>
          <a:p>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24</a:t>
            </a:fld>
            <a:endParaRPr lang="en-US"/>
          </a:p>
        </p:txBody>
      </p:sp>
    </p:spTree>
    <p:extLst>
      <p:ext uri="{BB962C8B-B14F-4D97-AF65-F5344CB8AC3E}">
        <p14:creationId xmlns:p14="http://schemas.microsoft.com/office/powerpoint/2010/main" val="1241220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Now that we know there are many sets of users that </a:t>
            </a:r>
            <a:r>
              <a:rPr lang="en-US" sz="1200" b="1" i="0" u="none" strike="noStrike" kern="1200" baseline="0" dirty="0">
                <a:solidFill>
                  <a:schemeClr val="tx1"/>
                </a:solidFill>
                <a:latin typeface="+mn-lt"/>
                <a:ea typeface="+mn-ea"/>
                <a:cs typeface="+mn-cs"/>
              </a:rPr>
              <a:t>may have JavaScript disabled</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we may want to make use of a </a:t>
            </a:r>
            <a:r>
              <a:rPr lang="en-US" sz="1200" b="1" i="0" u="none" strike="noStrike" kern="1200" baseline="0" dirty="0">
                <a:solidFill>
                  <a:schemeClr val="tx1"/>
                </a:solidFill>
                <a:latin typeface="+mn-lt"/>
                <a:ea typeface="+mn-ea"/>
                <a:cs typeface="+mn-cs"/>
              </a:rPr>
              <a:t>simple mechanism to show them special HTML content</a:t>
            </a:r>
          </a:p>
          <a:p>
            <a:r>
              <a:rPr lang="en-US" sz="1200" b="1" i="0" u="none" strike="noStrike" kern="1200" baseline="0" dirty="0">
                <a:solidFill>
                  <a:schemeClr val="tx1"/>
                </a:solidFill>
                <a:latin typeface="+mn-lt"/>
                <a:ea typeface="+mn-ea"/>
                <a:cs typeface="+mn-cs"/>
              </a:rPr>
              <a:t>that will not be seen by those with JavaScript</a:t>
            </a:r>
            <a:r>
              <a:rPr lang="en-US" sz="1200" b="0" i="0" u="none" strike="noStrike" kern="1200" baseline="0" dirty="0">
                <a:solidFill>
                  <a:schemeClr val="tx1"/>
                </a:solidFill>
                <a:latin typeface="+mn-lt"/>
                <a:ea typeface="+mn-ea"/>
                <a:cs typeface="+mn-cs"/>
              </a:rPr>
              <a:t>. That mechanism is the HTML tag</a:t>
            </a:r>
          </a:p>
          <a:p>
            <a:r>
              <a:rPr lang="en-US" sz="1200" b="0" i="0" u="none" strike="noStrike" kern="1200" baseline="0" dirty="0">
                <a:solidFill>
                  <a:schemeClr val="tx1"/>
                </a:solidFill>
                <a:latin typeface="+mn-lt"/>
                <a:ea typeface="+mn-ea"/>
                <a:cs typeface="+mn-cs"/>
              </a:rPr>
              <a:t>&lt;</a:t>
            </a:r>
            <a:r>
              <a:rPr lang="en-US" sz="1200" b="0" i="0" u="none" strike="noStrike" kern="1200" baseline="0" dirty="0" err="1">
                <a:solidFill>
                  <a:schemeClr val="tx1"/>
                </a:solidFill>
                <a:latin typeface="+mn-lt"/>
                <a:ea typeface="+mn-ea"/>
                <a:cs typeface="+mn-cs"/>
              </a:rPr>
              <a:t>noscript</a:t>
            </a:r>
            <a:r>
              <a:rPr lang="en-US" sz="1200" b="0" i="0" u="none" strike="noStrike" kern="1200" baseline="0" dirty="0">
                <a:solidFill>
                  <a:schemeClr val="tx1"/>
                </a:solidFill>
                <a:latin typeface="+mn-lt"/>
                <a:ea typeface="+mn-ea"/>
                <a:cs typeface="+mn-cs"/>
              </a:rPr>
              <a:t>&gt;.</a:t>
            </a:r>
          </a:p>
          <a:p>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approach of adding functional replacements for those without JavaScript is also referred to as </a:t>
            </a:r>
            <a:r>
              <a:rPr lang="en-US" b="1" dirty="0">
                <a:solidFill>
                  <a:srgbClr val="FF0000"/>
                </a:solidFill>
              </a:rPr>
              <a:t>fail-safe design</a:t>
            </a:r>
            <a:r>
              <a:rPr lang="en-US" dirty="0"/>
              <a:t>, which is a phrase with a meaning beyond web development.</a:t>
            </a:r>
          </a:p>
          <a:p>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25</a:t>
            </a:fld>
            <a:endParaRPr lang="en-US"/>
          </a:p>
        </p:txBody>
      </p:sp>
    </p:spTree>
    <p:extLst>
      <p:ext uri="{BB962C8B-B14F-4D97-AF65-F5344CB8AC3E}">
        <p14:creationId xmlns:p14="http://schemas.microsoft.com/office/powerpoint/2010/main" val="2917645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Modern websites often have </a:t>
            </a:r>
            <a:r>
              <a:rPr lang="en-US" sz="1200" b="1" i="0" u="none" strike="noStrike" kern="1200" baseline="0" dirty="0">
                <a:solidFill>
                  <a:schemeClr val="tx1"/>
                </a:solidFill>
                <a:latin typeface="+mn-lt"/>
                <a:ea typeface="+mn-ea"/>
                <a:cs typeface="+mn-cs"/>
              </a:rPr>
              <a:t>links to several, maybe even dozens, of external JavaScript files </a:t>
            </a:r>
            <a:r>
              <a:rPr lang="en-US" sz="1200" b="0" i="0" u="none" strike="noStrike" kern="1200" baseline="0" dirty="0">
                <a:solidFill>
                  <a:schemeClr val="tx1"/>
                </a:solidFill>
                <a:latin typeface="+mn-lt"/>
                <a:ea typeface="+mn-ea"/>
                <a:cs typeface="+mn-cs"/>
              </a:rPr>
              <a:t>(also called </a:t>
            </a:r>
            <a:r>
              <a:rPr lang="en-US" sz="1200" b="1" i="0" u="none" strike="noStrike" kern="1200" baseline="0" dirty="0">
                <a:solidFill>
                  <a:schemeClr val="tx1"/>
                </a:solidFill>
                <a:latin typeface="+mn-lt"/>
                <a:ea typeface="+mn-ea"/>
                <a:cs typeface="+mn-cs"/>
              </a:rPr>
              <a:t>libraries</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the link to the external JavaScript file is </a:t>
            </a:r>
            <a:r>
              <a:rPr lang="en-US" sz="1200" b="1" i="0" u="none" strike="noStrike" kern="1200" baseline="0" dirty="0">
                <a:solidFill>
                  <a:schemeClr val="tx1"/>
                </a:solidFill>
                <a:latin typeface="+mn-lt"/>
                <a:ea typeface="+mn-ea"/>
                <a:cs typeface="+mn-cs"/>
              </a:rPr>
              <a:t>placed within the &lt;head</a:t>
            </a:r>
            <a:r>
              <a:rPr lang="en-US" sz="1200" b="0" i="0" u="none" strike="noStrike" kern="1200" baseline="0" dirty="0">
                <a:solidFill>
                  <a:schemeClr val="tx1"/>
                </a:solidFill>
                <a:latin typeface="+mn-lt"/>
                <a:ea typeface="+mn-ea"/>
                <a:cs typeface="+mn-cs"/>
              </a:rPr>
              <a:t>&gt;</a:t>
            </a:r>
          </a:p>
          <a:p>
            <a:r>
              <a:rPr lang="en-US" sz="1200" b="0" i="0" u="none" strike="noStrike" kern="1200" baseline="0" dirty="0">
                <a:solidFill>
                  <a:schemeClr val="tx1"/>
                </a:solidFill>
                <a:latin typeface="+mn-lt"/>
                <a:ea typeface="+mn-ea"/>
                <a:cs typeface="+mn-cs"/>
              </a:rPr>
              <a:t>element, just as was the case with links to external CSS files. While this is convention,</a:t>
            </a:r>
          </a:p>
          <a:p>
            <a:r>
              <a:rPr lang="en-US" sz="1200" b="0" i="0" u="none" strike="noStrike" kern="1200" baseline="0" dirty="0">
                <a:solidFill>
                  <a:schemeClr val="tx1"/>
                </a:solidFill>
                <a:latin typeface="+mn-lt"/>
                <a:ea typeface="+mn-ea"/>
                <a:cs typeface="+mn-cs"/>
              </a:rPr>
              <a:t>it is in fact </a:t>
            </a:r>
            <a:r>
              <a:rPr lang="en-US" sz="1200" b="1" i="0" u="none" strike="noStrike" kern="1200" baseline="0" dirty="0">
                <a:solidFill>
                  <a:schemeClr val="tx1"/>
                </a:solidFill>
                <a:latin typeface="+mn-lt"/>
                <a:ea typeface="+mn-ea"/>
                <a:cs typeface="+mn-cs"/>
              </a:rPr>
              <a:t>possible to place these links anywhere within the &lt;body&gt; </a:t>
            </a:r>
            <a:r>
              <a:rPr lang="en-US" sz="1200" b="0" i="0" u="none" strike="noStrike" kern="1200" baseline="0" dirty="0">
                <a:solidFill>
                  <a:schemeClr val="tx1"/>
                </a:solidFill>
                <a:latin typeface="+mn-lt"/>
                <a:ea typeface="+mn-ea"/>
                <a:cs typeface="+mn-cs"/>
              </a:rPr>
              <a:t>element.</a:t>
            </a:r>
          </a:p>
          <a:p>
            <a:r>
              <a:rPr lang="en-US" sz="1200" b="0" i="0" u="none" strike="noStrike" kern="1200" baseline="0" dirty="0">
                <a:solidFill>
                  <a:schemeClr val="tx1"/>
                </a:solidFill>
                <a:latin typeface="+mn-lt"/>
                <a:ea typeface="+mn-ea"/>
                <a:cs typeface="+mn-cs"/>
              </a:rPr>
              <a:t>We certainly recommend placing them either in the &lt;head&gt; element or the very bottom</a:t>
            </a:r>
          </a:p>
          <a:p>
            <a:r>
              <a:rPr lang="en-US" sz="1200" b="0" i="0" u="none" strike="noStrike" kern="1200" baseline="0" dirty="0">
                <a:solidFill>
                  <a:schemeClr val="tx1"/>
                </a:solidFill>
                <a:latin typeface="+mn-lt"/>
                <a:ea typeface="+mn-ea"/>
                <a:cs typeface="+mn-cs"/>
              </a:rPr>
              <a:t>of the &lt;body&gt; element.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argument for placing external scripts at the bottom of the &lt;body&gt; has to do</a:t>
            </a:r>
          </a:p>
          <a:p>
            <a:r>
              <a:rPr lang="en-US" sz="1200" b="1" i="0" u="none" strike="noStrike" kern="1200" baseline="0" dirty="0">
                <a:solidFill>
                  <a:schemeClr val="tx1"/>
                </a:solidFill>
                <a:latin typeface="+mn-lt"/>
                <a:ea typeface="+mn-ea"/>
                <a:cs typeface="+mn-cs"/>
              </a:rPr>
              <a:t>with performance</a:t>
            </a:r>
            <a:r>
              <a:rPr lang="en-US" sz="1200" b="0" i="0" u="none" strike="noStrike" kern="1200" baseline="0" dirty="0">
                <a:solidFill>
                  <a:schemeClr val="tx1"/>
                </a:solidFill>
                <a:latin typeface="+mn-lt"/>
                <a:ea typeface="+mn-ea"/>
                <a:cs typeface="+mn-cs"/>
              </a:rPr>
              <a:t>. A JavaScript file has to be loaded completely before the browser</a:t>
            </a:r>
          </a:p>
          <a:p>
            <a:r>
              <a:rPr lang="en-US" sz="1200" b="0" i="0" u="none" strike="noStrike" kern="1200" baseline="0" dirty="0">
                <a:solidFill>
                  <a:schemeClr val="tx1"/>
                </a:solidFill>
                <a:latin typeface="+mn-lt"/>
                <a:ea typeface="+mn-ea"/>
                <a:cs typeface="+mn-cs"/>
              </a:rPr>
              <a:t>can begin any other downloads (including images). For sites with multiple external</a:t>
            </a:r>
          </a:p>
          <a:p>
            <a:r>
              <a:rPr lang="en-US" sz="1200" b="0" i="0" u="none" strike="noStrike" kern="1200" baseline="0" dirty="0">
                <a:solidFill>
                  <a:schemeClr val="tx1"/>
                </a:solidFill>
                <a:latin typeface="+mn-lt"/>
                <a:ea typeface="+mn-ea"/>
                <a:cs typeface="+mn-cs"/>
              </a:rPr>
              <a:t>JavaScript files, this can cause a noticeable delay in initial page rendering. Similarly,</a:t>
            </a:r>
          </a:p>
          <a:p>
            <a:r>
              <a:rPr lang="en-US" sz="1200" b="0" i="0" u="none" strike="noStrike" kern="1200" baseline="0" dirty="0">
                <a:solidFill>
                  <a:schemeClr val="tx1"/>
                </a:solidFill>
                <a:latin typeface="+mn-lt"/>
                <a:ea typeface="+mn-ea"/>
                <a:cs typeface="+mn-cs"/>
              </a:rPr>
              <a:t>if your page is loading a third-party JavaScript library from an external site, and</a:t>
            </a:r>
          </a:p>
          <a:p>
            <a:r>
              <a:rPr lang="en-US" sz="1200" b="0" i="0" u="none" strike="noStrike" kern="1200" baseline="0" dirty="0">
                <a:solidFill>
                  <a:schemeClr val="tx1"/>
                </a:solidFill>
                <a:latin typeface="+mn-lt"/>
                <a:ea typeface="+mn-ea"/>
                <a:cs typeface="+mn-cs"/>
              </a:rPr>
              <a:t>that site becomes</a:t>
            </a:r>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30</a:t>
            </a:fld>
            <a:endParaRPr lang="en-US"/>
          </a:p>
        </p:txBody>
      </p:sp>
    </p:spTree>
    <p:extLst>
      <p:ext uri="{BB962C8B-B14F-4D97-AF65-F5344CB8AC3E}">
        <p14:creationId xmlns:p14="http://schemas.microsoft.com/office/powerpoint/2010/main" val="3708429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Semicolons in </a:t>
            </a:r>
            <a:r>
              <a:rPr lang="en-US" dirty="0" err="1"/>
              <a:t>javascript</a:t>
            </a:r>
            <a:endParaRPr lang="en-US" dirty="0"/>
          </a:p>
          <a:p>
            <a:r>
              <a:rPr lang="en-US" dirty="0"/>
              <a:t>http://inimino.org/~inimino/blog/javascript_semicolons</a:t>
            </a:r>
          </a:p>
        </p:txBody>
      </p:sp>
      <p:sp>
        <p:nvSpPr>
          <p:cNvPr id="4" name="Slide Number Placeholder 3"/>
          <p:cNvSpPr>
            <a:spLocks noGrp="1"/>
          </p:cNvSpPr>
          <p:nvPr>
            <p:ph type="sldNum" sz="quarter" idx="10"/>
          </p:nvPr>
        </p:nvSpPr>
        <p:spPr/>
        <p:txBody>
          <a:bodyPr/>
          <a:lstStyle/>
          <a:p>
            <a:fld id="{367699B9-1FB4-488C-87F4-C3E8CDA8D2A6}" type="slidenum">
              <a:rPr lang="en-US" smtClean="0"/>
              <a:t>35</a:t>
            </a:fld>
            <a:endParaRPr lang="en-US"/>
          </a:p>
        </p:txBody>
      </p:sp>
    </p:spTree>
    <p:extLst>
      <p:ext uri="{BB962C8B-B14F-4D97-AF65-F5344CB8AC3E}">
        <p14:creationId xmlns:p14="http://schemas.microsoft.com/office/powerpoint/2010/main" val="3612408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57</a:t>
            </a:fld>
            <a:endParaRPr lang="en-US"/>
          </a:p>
        </p:txBody>
      </p:sp>
    </p:spTree>
    <p:extLst>
      <p:ext uri="{BB962C8B-B14F-4D97-AF65-F5344CB8AC3E}">
        <p14:creationId xmlns:p14="http://schemas.microsoft.com/office/powerpoint/2010/main" val="3006199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Arrays are one of the most used data structures. In practice, this class is defined to behave more like a linked list in that it can be resized dynamically, but the implementation is browser specific,  meaning the efficiency of insert and delete operations is unknown</a:t>
            </a:r>
          </a:p>
        </p:txBody>
      </p:sp>
      <p:sp>
        <p:nvSpPr>
          <p:cNvPr id="4" name="Slide Number Placeholder 3"/>
          <p:cNvSpPr>
            <a:spLocks noGrp="1"/>
          </p:cNvSpPr>
          <p:nvPr>
            <p:ph type="sldNum" sz="quarter" idx="10"/>
          </p:nvPr>
        </p:nvSpPr>
        <p:spPr/>
        <p:txBody>
          <a:bodyPr/>
          <a:lstStyle/>
          <a:p>
            <a:fld id="{367699B9-1FB4-488C-87F4-C3E8CDA8D2A6}" type="slidenum">
              <a:rPr lang="en-US" smtClean="0"/>
              <a:t>59</a:t>
            </a:fld>
            <a:endParaRPr lang="en-US"/>
          </a:p>
        </p:txBody>
      </p:sp>
    </p:spTree>
    <p:extLst>
      <p:ext uri="{BB962C8B-B14F-4D97-AF65-F5344CB8AC3E}">
        <p14:creationId xmlns:p14="http://schemas.microsoft.com/office/powerpoint/2010/main" val="2034937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slice() </a:t>
            </a:r>
            <a:r>
              <a:rPr lang="en-US" dirty="0"/>
              <a:t>method returns the selected elements in an array, as a new array object.</a:t>
            </a:r>
          </a:p>
          <a:p>
            <a:r>
              <a:rPr lang="en-US" dirty="0"/>
              <a:t>The slice() method selects the elements starting at the given </a:t>
            </a:r>
            <a:r>
              <a:rPr lang="en-US" i="1" dirty="0"/>
              <a:t>start</a:t>
            </a:r>
            <a:r>
              <a:rPr lang="en-US" dirty="0"/>
              <a:t> argument, and ends at, </a:t>
            </a:r>
            <a:r>
              <a:rPr lang="en-US" i="1" dirty="0"/>
              <a:t>but does not include</a:t>
            </a:r>
            <a:r>
              <a:rPr lang="en-US" dirty="0"/>
              <a:t>, the given </a:t>
            </a:r>
            <a:r>
              <a:rPr lang="en-US" i="1" dirty="0"/>
              <a:t>end</a:t>
            </a:r>
            <a:r>
              <a:rPr lang="en-US" dirty="0"/>
              <a:t> argument.</a:t>
            </a:r>
          </a:p>
          <a:p>
            <a:r>
              <a:rPr lang="en-US" dirty="0"/>
              <a:t>The shift() method removes the first item of an array.</a:t>
            </a:r>
          </a:p>
          <a:p>
            <a:r>
              <a:rPr lang="en-US" b="1" dirty="0"/>
              <a:t>Note:</a:t>
            </a:r>
            <a:r>
              <a:rPr lang="en-US" dirty="0"/>
              <a:t> This method changes the length of the array.</a:t>
            </a:r>
          </a:p>
          <a:p>
            <a:r>
              <a:rPr lang="en-US" b="1" dirty="0"/>
              <a:t>Note:</a:t>
            </a:r>
            <a:r>
              <a:rPr lang="en-US" dirty="0"/>
              <a:t> The return value of the shift method is the removed item.</a:t>
            </a:r>
          </a:p>
          <a:p>
            <a:r>
              <a:rPr lang="en-US" b="1" dirty="0"/>
              <a:t>Tip:</a:t>
            </a:r>
            <a:r>
              <a:rPr lang="en-US" dirty="0"/>
              <a:t> To remove the last item of an array, use the </a:t>
            </a:r>
            <a:r>
              <a:rPr lang="en-US" dirty="0">
                <a:hlinkClick r:id="rId3"/>
              </a:rPr>
              <a:t>pop()</a:t>
            </a:r>
            <a:r>
              <a:rPr lang="en-US" dirty="0"/>
              <a:t> method.</a:t>
            </a:r>
          </a:p>
          <a:p>
            <a:endParaRPr lang="en-US" dirty="0"/>
          </a:p>
          <a:p>
            <a:r>
              <a:rPr lang="en-US" dirty="0"/>
              <a:t>The join() </a:t>
            </a:r>
            <a:r>
              <a:rPr lang="en-US" b="1" dirty="0"/>
              <a:t>method joins the elements of an array into a string</a:t>
            </a:r>
            <a:r>
              <a:rPr lang="en-US" dirty="0"/>
              <a:t>, and returns the string.</a:t>
            </a:r>
          </a:p>
          <a:p>
            <a:r>
              <a:rPr lang="en-US" dirty="0"/>
              <a:t>The elements will be separated by a specified separator. The default separator is comma (,).</a:t>
            </a:r>
          </a:p>
          <a:p>
            <a:endParaRPr lang="en-US" dirty="0"/>
          </a:p>
          <a:p>
            <a:endParaRPr lang="en-US" dirty="0"/>
          </a:p>
          <a:p>
            <a:endParaRPr lang="en-US" dirty="0"/>
          </a:p>
          <a:p>
            <a:r>
              <a:rPr lang="en-US" sz="1200" b="0" i="0" u="none" strike="noStrike" kern="1200" dirty="0">
                <a:solidFill>
                  <a:schemeClr val="tx1"/>
                </a:solidFill>
                <a:effectLst/>
                <a:latin typeface="+mn-lt"/>
                <a:ea typeface="+mn-ea"/>
                <a:cs typeface="+mn-cs"/>
              </a:rPr>
              <a:t>The </a:t>
            </a:r>
            <a:r>
              <a:rPr lang="en-US" b="1" dirty="0">
                <a:effectLst/>
              </a:rPr>
              <a:t>shift()</a:t>
            </a:r>
            <a:r>
              <a:rPr lang="en-US" sz="1200" b="0" i="0" u="none" strike="noStrike" kern="1200" dirty="0">
                <a:solidFill>
                  <a:schemeClr val="tx1"/>
                </a:solidFill>
                <a:effectLst/>
                <a:latin typeface="+mn-lt"/>
                <a:ea typeface="+mn-ea"/>
                <a:cs typeface="+mn-cs"/>
              </a:rPr>
              <a:t> method removes the </a:t>
            </a:r>
            <a:r>
              <a:rPr lang="en-US" sz="1200" b="1" i="0" u="none" strike="noStrike" kern="1200" dirty="0">
                <a:solidFill>
                  <a:schemeClr val="tx1"/>
                </a:solidFill>
                <a:effectLst/>
                <a:latin typeface="+mn-lt"/>
                <a:ea typeface="+mn-ea"/>
                <a:cs typeface="+mn-cs"/>
              </a:rPr>
              <a:t>first</a:t>
            </a:r>
            <a:r>
              <a:rPr lang="en-US" sz="1200" b="0" i="0" u="none" strike="noStrike" kern="1200" dirty="0">
                <a:solidFill>
                  <a:schemeClr val="tx1"/>
                </a:solidFill>
                <a:effectLst/>
                <a:latin typeface="+mn-lt"/>
                <a:ea typeface="+mn-ea"/>
                <a:cs typeface="+mn-cs"/>
              </a:rPr>
              <a:t> element from an array and returns that removed element. This method changes the length of the array.</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64</a:t>
            </a:fld>
            <a:endParaRPr lang="en-US"/>
          </a:p>
        </p:txBody>
      </p:sp>
    </p:spTree>
    <p:extLst>
      <p:ext uri="{BB962C8B-B14F-4D97-AF65-F5344CB8AC3E}">
        <p14:creationId xmlns:p14="http://schemas.microsoft.com/office/powerpoint/2010/main" val="1707018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7699B9-1FB4-488C-87F4-C3E8CDA8D2A6}" type="slidenum">
              <a:rPr lang="en-US" smtClean="0"/>
              <a:t>3</a:t>
            </a:fld>
            <a:endParaRPr lang="en-US"/>
          </a:p>
        </p:txBody>
      </p:sp>
    </p:spTree>
    <p:extLst>
      <p:ext uri="{BB962C8B-B14F-4D97-AF65-F5344CB8AC3E}">
        <p14:creationId xmlns:p14="http://schemas.microsoft.com/office/powerpoint/2010/main" val="49620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slice() </a:t>
            </a:r>
            <a:r>
              <a:rPr lang="en-US" dirty="0"/>
              <a:t>method returns the selected elements in an array, as a new array object.</a:t>
            </a:r>
          </a:p>
          <a:p>
            <a:r>
              <a:rPr lang="en-US" dirty="0"/>
              <a:t>The slice() method selects the elements starting at the given </a:t>
            </a:r>
            <a:r>
              <a:rPr lang="en-US" i="1" dirty="0"/>
              <a:t>start</a:t>
            </a:r>
            <a:r>
              <a:rPr lang="en-US" dirty="0"/>
              <a:t> argument, and ends at, </a:t>
            </a:r>
            <a:r>
              <a:rPr lang="en-US" i="1" dirty="0"/>
              <a:t>but does not include</a:t>
            </a:r>
            <a:r>
              <a:rPr lang="en-US" dirty="0"/>
              <a:t>, the given </a:t>
            </a:r>
            <a:r>
              <a:rPr lang="en-US" i="1" dirty="0"/>
              <a:t>end</a:t>
            </a:r>
            <a:r>
              <a:rPr lang="en-US" dirty="0"/>
              <a:t> argument.</a:t>
            </a:r>
          </a:p>
          <a:p>
            <a:r>
              <a:rPr lang="en-US" dirty="0"/>
              <a:t>The shift() method removes the first item of an array.</a:t>
            </a:r>
          </a:p>
          <a:p>
            <a:r>
              <a:rPr lang="en-US" b="1" dirty="0"/>
              <a:t>Note:</a:t>
            </a:r>
            <a:r>
              <a:rPr lang="en-US" dirty="0"/>
              <a:t> This method changes the length of the array.</a:t>
            </a:r>
          </a:p>
          <a:p>
            <a:r>
              <a:rPr lang="en-US" b="1" dirty="0"/>
              <a:t>Note:</a:t>
            </a:r>
            <a:r>
              <a:rPr lang="en-US" dirty="0"/>
              <a:t> The return value of the shift method is the removed item.</a:t>
            </a:r>
          </a:p>
          <a:p>
            <a:r>
              <a:rPr lang="en-US" b="1" dirty="0"/>
              <a:t>Tip:</a:t>
            </a:r>
            <a:r>
              <a:rPr lang="en-US" dirty="0"/>
              <a:t> To remove the last item of an array, use the </a:t>
            </a:r>
            <a:r>
              <a:rPr lang="en-US" dirty="0">
                <a:hlinkClick r:id="rId3"/>
              </a:rPr>
              <a:t>pop()</a:t>
            </a:r>
            <a:r>
              <a:rPr lang="en-US" dirty="0"/>
              <a:t> method.</a:t>
            </a:r>
          </a:p>
          <a:p>
            <a:endParaRPr lang="en-US" dirty="0"/>
          </a:p>
          <a:p>
            <a:r>
              <a:rPr lang="en-US" dirty="0"/>
              <a:t>The join() </a:t>
            </a:r>
            <a:r>
              <a:rPr lang="en-US" b="1" dirty="0"/>
              <a:t>method joins the elements of an array into a string</a:t>
            </a:r>
            <a:r>
              <a:rPr lang="en-US" dirty="0"/>
              <a:t>, and returns the string.</a:t>
            </a:r>
          </a:p>
          <a:p>
            <a:r>
              <a:rPr lang="en-US" dirty="0"/>
              <a:t>The elements will be separated by a specified separator. The default separator is comma (,).</a:t>
            </a:r>
          </a:p>
          <a:p>
            <a:endParaRPr lang="en-US" dirty="0"/>
          </a:p>
          <a:p>
            <a:endParaRPr lang="en-US" dirty="0"/>
          </a:p>
          <a:p>
            <a:endParaRPr lang="en-US" dirty="0"/>
          </a:p>
          <a:p>
            <a:r>
              <a:rPr lang="en-US" sz="1200" b="0" i="0" u="none" strike="noStrike" kern="1200" dirty="0">
                <a:solidFill>
                  <a:schemeClr val="tx1"/>
                </a:solidFill>
                <a:effectLst/>
                <a:latin typeface="+mn-lt"/>
                <a:ea typeface="+mn-ea"/>
                <a:cs typeface="+mn-cs"/>
              </a:rPr>
              <a:t>The </a:t>
            </a:r>
            <a:r>
              <a:rPr lang="en-US" b="1" dirty="0">
                <a:effectLst/>
              </a:rPr>
              <a:t>shift()</a:t>
            </a:r>
            <a:r>
              <a:rPr lang="en-US" sz="1200" b="0" i="0" u="none" strike="noStrike" kern="1200" dirty="0">
                <a:solidFill>
                  <a:schemeClr val="tx1"/>
                </a:solidFill>
                <a:effectLst/>
                <a:latin typeface="+mn-lt"/>
                <a:ea typeface="+mn-ea"/>
                <a:cs typeface="+mn-cs"/>
              </a:rPr>
              <a:t> method removes the </a:t>
            </a:r>
            <a:r>
              <a:rPr lang="en-US" sz="1200" b="1" i="0" u="none" strike="noStrike" kern="1200" dirty="0">
                <a:solidFill>
                  <a:schemeClr val="tx1"/>
                </a:solidFill>
                <a:effectLst/>
                <a:latin typeface="+mn-lt"/>
                <a:ea typeface="+mn-ea"/>
                <a:cs typeface="+mn-cs"/>
              </a:rPr>
              <a:t>first</a:t>
            </a:r>
            <a:r>
              <a:rPr lang="en-US" sz="1200" b="0" i="0" u="none" strike="noStrike" kern="1200" dirty="0">
                <a:solidFill>
                  <a:schemeClr val="tx1"/>
                </a:solidFill>
                <a:effectLst/>
                <a:latin typeface="+mn-lt"/>
                <a:ea typeface="+mn-ea"/>
                <a:cs typeface="+mn-cs"/>
              </a:rPr>
              <a:t> element from an array and returns that removed element. This method changes the length of the array.</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65</a:t>
            </a:fld>
            <a:endParaRPr lang="en-US"/>
          </a:p>
        </p:txBody>
      </p:sp>
    </p:spTree>
    <p:extLst>
      <p:ext uri="{BB962C8B-B14F-4D97-AF65-F5344CB8AC3E}">
        <p14:creationId xmlns:p14="http://schemas.microsoft.com/office/powerpoint/2010/main" val="2303951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slice() </a:t>
            </a:r>
            <a:r>
              <a:rPr lang="en-US" dirty="0"/>
              <a:t>method returns the selected elements in an array, as a new array object.</a:t>
            </a:r>
          </a:p>
          <a:p>
            <a:r>
              <a:rPr lang="en-US" dirty="0"/>
              <a:t>The slice() method selects the elements starting at the given </a:t>
            </a:r>
            <a:r>
              <a:rPr lang="en-US" i="1" dirty="0"/>
              <a:t>start</a:t>
            </a:r>
            <a:r>
              <a:rPr lang="en-US" dirty="0"/>
              <a:t> argument, and ends at, </a:t>
            </a:r>
            <a:r>
              <a:rPr lang="en-US" i="1" dirty="0"/>
              <a:t>but does not include</a:t>
            </a:r>
            <a:r>
              <a:rPr lang="en-US" dirty="0"/>
              <a:t>, the given </a:t>
            </a:r>
            <a:r>
              <a:rPr lang="en-US" i="1" dirty="0"/>
              <a:t>end</a:t>
            </a:r>
            <a:r>
              <a:rPr lang="en-US" dirty="0"/>
              <a:t> argument.</a:t>
            </a:r>
          </a:p>
          <a:p>
            <a:r>
              <a:rPr lang="en-US" dirty="0"/>
              <a:t>The shift() method removes the first item of an array.</a:t>
            </a:r>
          </a:p>
          <a:p>
            <a:r>
              <a:rPr lang="en-US" b="1" dirty="0"/>
              <a:t>Note:</a:t>
            </a:r>
            <a:r>
              <a:rPr lang="en-US" dirty="0"/>
              <a:t> This method changes the length of the array.</a:t>
            </a:r>
          </a:p>
          <a:p>
            <a:r>
              <a:rPr lang="en-US" b="1" dirty="0"/>
              <a:t>Note:</a:t>
            </a:r>
            <a:r>
              <a:rPr lang="en-US" dirty="0"/>
              <a:t> The return value of the shift method is the removed item.</a:t>
            </a:r>
          </a:p>
          <a:p>
            <a:r>
              <a:rPr lang="en-US" b="1" dirty="0"/>
              <a:t>Tip:</a:t>
            </a:r>
            <a:r>
              <a:rPr lang="en-US" dirty="0"/>
              <a:t> To remove the last item of an array, use the </a:t>
            </a:r>
            <a:r>
              <a:rPr lang="en-US" dirty="0">
                <a:hlinkClick r:id="rId3"/>
              </a:rPr>
              <a:t>pop()</a:t>
            </a:r>
            <a:r>
              <a:rPr lang="en-US" dirty="0"/>
              <a:t> method.</a:t>
            </a:r>
          </a:p>
          <a:p>
            <a:endParaRPr lang="en-US" dirty="0"/>
          </a:p>
          <a:p>
            <a:r>
              <a:rPr lang="en-US" dirty="0"/>
              <a:t>The join() </a:t>
            </a:r>
            <a:r>
              <a:rPr lang="en-US" b="1" dirty="0"/>
              <a:t>method joins the elements of an array into a string</a:t>
            </a:r>
            <a:r>
              <a:rPr lang="en-US" dirty="0"/>
              <a:t>, and returns the string.</a:t>
            </a:r>
          </a:p>
          <a:p>
            <a:r>
              <a:rPr lang="en-US" dirty="0"/>
              <a:t>The elements will be separated by a specified separator. The default separator is comma (,).</a:t>
            </a:r>
          </a:p>
          <a:p>
            <a:endParaRPr lang="en-US" dirty="0"/>
          </a:p>
          <a:p>
            <a:endParaRPr lang="en-US" dirty="0"/>
          </a:p>
          <a:p>
            <a:r>
              <a:rPr lang="en-US" sz="1200" b="0" i="0" u="none" strike="noStrike" kern="1200" dirty="0">
                <a:solidFill>
                  <a:schemeClr val="tx1"/>
                </a:solidFill>
                <a:effectLst/>
                <a:latin typeface="+mn-lt"/>
                <a:ea typeface="+mn-ea"/>
                <a:cs typeface="+mn-cs"/>
              </a:rPr>
              <a:t>The </a:t>
            </a:r>
            <a:r>
              <a:rPr lang="en-US" b="1" dirty="0">
                <a:effectLst/>
              </a:rPr>
              <a:t>shift()</a:t>
            </a:r>
            <a:r>
              <a:rPr lang="en-US" sz="1200" b="0" i="0" u="none" strike="noStrike" kern="1200" dirty="0">
                <a:solidFill>
                  <a:schemeClr val="tx1"/>
                </a:solidFill>
                <a:effectLst/>
                <a:latin typeface="+mn-lt"/>
                <a:ea typeface="+mn-ea"/>
                <a:cs typeface="+mn-cs"/>
              </a:rPr>
              <a:t> method removes the </a:t>
            </a:r>
            <a:r>
              <a:rPr lang="en-US" sz="1200" b="1" i="0" u="none" strike="noStrike" kern="1200" dirty="0">
                <a:solidFill>
                  <a:schemeClr val="tx1"/>
                </a:solidFill>
                <a:effectLst/>
                <a:latin typeface="+mn-lt"/>
                <a:ea typeface="+mn-ea"/>
                <a:cs typeface="+mn-cs"/>
              </a:rPr>
              <a:t>first</a:t>
            </a:r>
            <a:r>
              <a:rPr lang="en-US" sz="1200" b="0" i="0" u="none" strike="noStrike" kern="1200" dirty="0">
                <a:solidFill>
                  <a:schemeClr val="tx1"/>
                </a:solidFill>
                <a:effectLst/>
                <a:latin typeface="+mn-lt"/>
                <a:ea typeface="+mn-ea"/>
                <a:cs typeface="+mn-cs"/>
              </a:rPr>
              <a:t> element from an array and returns that removed element. This method changes the length of the array.</a:t>
            </a:r>
          </a:p>
          <a:p>
            <a:endParaRPr lang="en-US" sz="1200" b="0" i="0" u="none" strike="noStrike" kern="1200" dirty="0">
              <a:solidFill>
                <a:schemeClr val="tx1"/>
              </a:solidFill>
              <a:effectLst/>
              <a:latin typeface="+mn-lt"/>
              <a:ea typeface="+mn-ea"/>
              <a:cs typeface="+mn-cs"/>
            </a:endParaRPr>
          </a:p>
          <a:p>
            <a:r>
              <a:rPr lang="en-US" dirty="0"/>
              <a:t>https://developer.mozilla.org/en-US/docs/Web/JavaScript/Reference/Global_Objects/Array/shift</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66</a:t>
            </a:fld>
            <a:endParaRPr lang="en-US"/>
          </a:p>
        </p:txBody>
      </p:sp>
    </p:spTree>
    <p:extLst>
      <p:ext uri="{BB962C8B-B14F-4D97-AF65-F5344CB8AC3E}">
        <p14:creationId xmlns:p14="http://schemas.microsoft.com/office/powerpoint/2010/main" val="71085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Math and </a:t>
            </a:r>
            <a:r>
              <a:rPr lang="en-US"/>
              <a:t>other functions????</a:t>
            </a:r>
          </a:p>
        </p:txBody>
      </p:sp>
      <p:sp>
        <p:nvSpPr>
          <p:cNvPr id="4" name="Slide Number Placeholder 3"/>
          <p:cNvSpPr>
            <a:spLocks noGrp="1"/>
          </p:cNvSpPr>
          <p:nvPr>
            <p:ph type="sldNum" sz="quarter" idx="10"/>
          </p:nvPr>
        </p:nvSpPr>
        <p:spPr/>
        <p:txBody>
          <a:bodyPr/>
          <a:lstStyle/>
          <a:p>
            <a:fld id="{367699B9-1FB4-488C-87F4-C3E8CDA8D2A6}" type="slidenum">
              <a:rPr lang="en-US" smtClean="0"/>
              <a:t>67</a:t>
            </a:fld>
            <a:endParaRPr lang="en-US"/>
          </a:p>
        </p:txBody>
      </p:sp>
    </p:spTree>
    <p:extLst>
      <p:ext uri="{BB962C8B-B14F-4D97-AF65-F5344CB8AC3E}">
        <p14:creationId xmlns:p14="http://schemas.microsoft.com/office/powerpoint/2010/main" val="2796582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a:solidFill>
                  <a:srgbClr val="FF0000"/>
                </a:solidFill>
              </a:rPr>
              <a:t>functions do not require a return type, nor do the parameters require type.</a:t>
            </a:r>
          </a:p>
          <a:p>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68</a:t>
            </a:fld>
            <a:endParaRPr lang="en-US"/>
          </a:p>
        </p:txBody>
      </p:sp>
    </p:spTree>
    <p:extLst>
      <p:ext uri="{BB962C8B-B14F-4D97-AF65-F5344CB8AC3E}">
        <p14:creationId xmlns:p14="http://schemas.microsoft.com/office/powerpoint/2010/main" val="7318713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try {</a:t>
            </a:r>
            <a:br>
              <a:rPr lang="en-US" dirty="0"/>
            </a:br>
            <a:r>
              <a:rPr lang="en-US" sz="1200" b="0" i="0" u="none" strike="noStrike" kern="1200" dirty="0">
                <a:solidFill>
                  <a:schemeClr val="tx1"/>
                </a:solidFill>
                <a:effectLst/>
                <a:latin typeface="+mn-lt"/>
                <a:ea typeface="+mn-ea"/>
                <a:cs typeface="+mn-cs"/>
              </a:rPr>
              <a:t>    </a:t>
            </a:r>
            <a:r>
              <a:rPr lang="en-US" sz="1200" b="0" i="1" u="none" strike="noStrike" kern="1200" dirty="0" err="1">
                <a:solidFill>
                  <a:schemeClr val="tx1"/>
                </a:solidFill>
                <a:effectLst/>
                <a:latin typeface="+mn-lt"/>
                <a:ea typeface="+mn-ea"/>
                <a:cs typeface="+mn-cs"/>
              </a:rPr>
              <a:t>tryCode</a:t>
            </a:r>
            <a:r>
              <a:rPr lang="en-US" sz="1200" b="0" i="1" u="none" strike="noStrike" kern="1200" dirty="0">
                <a:solidFill>
                  <a:schemeClr val="tx1"/>
                </a:solidFill>
                <a:effectLst/>
                <a:latin typeface="+mn-lt"/>
                <a:ea typeface="+mn-ea"/>
                <a:cs typeface="+mn-cs"/>
              </a:rPr>
              <a:t> - Block of code to try</a:t>
            </a:r>
            <a:br>
              <a:rPr lang="en-US" sz="1200" b="0" i="1"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a:t>
            </a:r>
            <a:br>
              <a:rPr lang="en-US" dirty="0"/>
            </a:br>
            <a:r>
              <a:rPr lang="en-US" sz="1200" b="0" i="0" u="none" strike="noStrike" kern="1200" dirty="0">
                <a:solidFill>
                  <a:schemeClr val="tx1"/>
                </a:solidFill>
                <a:effectLst/>
                <a:latin typeface="+mn-lt"/>
                <a:ea typeface="+mn-ea"/>
                <a:cs typeface="+mn-cs"/>
              </a:rPr>
              <a:t>catch(</a:t>
            </a:r>
            <a:r>
              <a:rPr lang="en-US" sz="1200" b="0" i="1" u="none" strike="noStrike" kern="1200" dirty="0">
                <a:solidFill>
                  <a:schemeClr val="tx1"/>
                </a:solidFill>
                <a:effectLst/>
                <a:latin typeface="+mn-lt"/>
                <a:ea typeface="+mn-ea"/>
                <a:cs typeface="+mn-cs"/>
              </a:rPr>
              <a:t>err</a:t>
            </a:r>
            <a:r>
              <a:rPr lang="en-US" sz="1200" b="0" i="0" u="none" strike="noStrike" kern="1200" dirty="0">
                <a:solidFill>
                  <a:schemeClr val="tx1"/>
                </a:solidFill>
                <a:effectLst/>
                <a:latin typeface="+mn-lt"/>
                <a:ea typeface="+mn-ea"/>
                <a:cs typeface="+mn-cs"/>
              </a:rPr>
              <a:t>) {</a:t>
            </a:r>
            <a:br>
              <a:rPr lang="en-US" dirty="0"/>
            </a:br>
            <a:r>
              <a:rPr lang="en-US" sz="1200" b="0" i="0" u="none" strike="noStrike" kern="1200" dirty="0">
                <a:solidFill>
                  <a:schemeClr val="tx1"/>
                </a:solidFill>
                <a:effectLst/>
                <a:latin typeface="+mn-lt"/>
                <a:ea typeface="+mn-ea"/>
                <a:cs typeface="+mn-cs"/>
              </a:rPr>
              <a:t>    </a:t>
            </a:r>
            <a:r>
              <a:rPr lang="en-US" sz="1200" b="0" i="1" u="none" strike="noStrike" kern="1200" dirty="0" err="1">
                <a:solidFill>
                  <a:schemeClr val="tx1"/>
                </a:solidFill>
                <a:effectLst/>
                <a:latin typeface="+mn-lt"/>
                <a:ea typeface="+mn-ea"/>
                <a:cs typeface="+mn-cs"/>
              </a:rPr>
              <a:t>catchCode</a:t>
            </a:r>
            <a:r>
              <a:rPr lang="en-US" sz="1200" b="0" i="1" u="none" strike="noStrike" kern="1200" dirty="0">
                <a:solidFill>
                  <a:schemeClr val="tx1"/>
                </a:solidFill>
                <a:effectLst/>
                <a:latin typeface="+mn-lt"/>
                <a:ea typeface="+mn-ea"/>
                <a:cs typeface="+mn-cs"/>
              </a:rPr>
              <a:t> - Block of code to handle errors</a:t>
            </a:r>
            <a:br>
              <a:rPr lang="en-US" sz="1200" b="0" i="1"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 </a:t>
            </a:r>
            <a:br>
              <a:rPr lang="en-US" dirty="0"/>
            </a:br>
            <a:r>
              <a:rPr lang="en-US" sz="1200" b="0" i="0" u="none" strike="noStrike" kern="1200" dirty="0">
                <a:solidFill>
                  <a:schemeClr val="tx1"/>
                </a:solidFill>
                <a:effectLst/>
                <a:latin typeface="+mn-lt"/>
                <a:ea typeface="+mn-ea"/>
                <a:cs typeface="+mn-cs"/>
              </a:rPr>
              <a:t>finally {</a:t>
            </a:r>
            <a:br>
              <a:rPr lang="en-US" dirty="0"/>
            </a:br>
            <a:r>
              <a:rPr lang="en-US" sz="1200" b="0" i="0" u="none" strike="noStrike" kern="1200" dirty="0">
                <a:solidFill>
                  <a:schemeClr val="tx1"/>
                </a:solidFill>
                <a:effectLst/>
                <a:latin typeface="+mn-lt"/>
                <a:ea typeface="+mn-ea"/>
                <a:cs typeface="+mn-cs"/>
              </a:rPr>
              <a:t>    </a:t>
            </a:r>
            <a:r>
              <a:rPr lang="en-US" sz="1200" b="0" i="1" u="none" strike="noStrike" kern="1200" dirty="0" err="1">
                <a:solidFill>
                  <a:schemeClr val="tx1"/>
                </a:solidFill>
                <a:effectLst/>
                <a:latin typeface="+mn-lt"/>
                <a:ea typeface="+mn-ea"/>
                <a:cs typeface="+mn-cs"/>
              </a:rPr>
              <a:t>finallyCode</a:t>
            </a:r>
            <a:r>
              <a:rPr lang="en-US" sz="1200" b="0" i="1" u="none" strike="noStrike" kern="1200" dirty="0">
                <a:solidFill>
                  <a:schemeClr val="tx1"/>
                </a:solidFill>
                <a:effectLst/>
                <a:latin typeface="+mn-lt"/>
                <a:ea typeface="+mn-ea"/>
                <a:cs typeface="+mn-cs"/>
              </a:rPr>
              <a:t> - Block of code to be executed regardless of the try / catch result</a:t>
            </a:r>
            <a:br>
              <a:rPr lang="en-US" sz="1200" b="0" i="1"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72</a:t>
            </a:fld>
            <a:endParaRPr lang="en-US"/>
          </a:p>
        </p:txBody>
      </p:sp>
    </p:spTree>
    <p:extLst>
      <p:ext uri="{BB962C8B-B14F-4D97-AF65-F5344CB8AC3E}">
        <p14:creationId xmlns:p14="http://schemas.microsoft.com/office/powerpoint/2010/main" val="16850136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does not have classes per se, and </a:t>
            </a:r>
          </a:p>
        </p:txBody>
      </p:sp>
      <p:sp>
        <p:nvSpPr>
          <p:cNvPr id="4" name="Slide Number Placeholder 3"/>
          <p:cNvSpPr>
            <a:spLocks noGrp="1"/>
          </p:cNvSpPr>
          <p:nvPr>
            <p:ph type="sldNum" sz="quarter" idx="10"/>
          </p:nvPr>
        </p:nvSpPr>
        <p:spPr/>
        <p:txBody>
          <a:bodyPr/>
          <a:lstStyle/>
          <a:p>
            <a:fld id="{367699B9-1FB4-488C-87F4-C3E8CDA8D2A6}" type="slidenum">
              <a:rPr lang="en-US" smtClean="0"/>
              <a:t>78</a:t>
            </a:fld>
            <a:endParaRPr lang="en-US"/>
          </a:p>
        </p:txBody>
      </p:sp>
    </p:spTree>
    <p:extLst>
      <p:ext uri="{BB962C8B-B14F-4D97-AF65-F5344CB8AC3E}">
        <p14:creationId xmlns:p14="http://schemas.microsoft.com/office/powerpoint/2010/main" val="1493586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Objects can have </a:t>
            </a:r>
            <a:r>
              <a:rPr lang="en-US" b="1" dirty="0"/>
              <a:t>constructors</a:t>
            </a:r>
            <a:r>
              <a:rPr lang="en-US" dirty="0"/>
              <a:t>, </a:t>
            </a:r>
            <a:r>
              <a:rPr lang="en-US" b="1" dirty="0"/>
              <a:t>properties</a:t>
            </a:r>
            <a:r>
              <a:rPr lang="en-US" dirty="0"/>
              <a:t>, and </a:t>
            </a:r>
            <a:r>
              <a:rPr lang="en-US" b="1" dirty="0"/>
              <a:t>methods </a:t>
            </a:r>
            <a:r>
              <a:rPr lang="en-US" dirty="0"/>
              <a:t>associated with them.</a:t>
            </a:r>
          </a:p>
          <a:p>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79</a:t>
            </a:fld>
            <a:endParaRPr lang="en-US"/>
          </a:p>
        </p:txBody>
      </p:sp>
    </p:spTree>
    <p:extLst>
      <p:ext uri="{BB962C8B-B14F-4D97-AF65-F5344CB8AC3E}">
        <p14:creationId xmlns:p14="http://schemas.microsoft.com/office/powerpoint/2010/main" val="2036404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Lucida Console" panose="020B0609040504020204" pitchFamily="49" charset="0"/>
                <a:cs typeface="Times New Roman" panose="02020603050405020304" pitchFamily="18" charset="0"/>
              </a:rPr>
              <a:t>String</a:t>
            </a:r>
            <a:r>
              <a:rPr lang="en-US" altLang="en-US" dirty="0">
                <a:cs typeface="Times New Roman" panose="02020603050405020304" pitchFamily="18" charset="0"/>
              </a:rPr>
              <a:t> Object</a:t>
            </a:r>
            <a:r>
              <a:rPr lang="en-US" altLang="en-US" dirty="0"/>
              <a:t> </a:t>
            </a:r>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80</a:t>
            </a:fld>
            <a:endParaRPr lang="en-US"/>
          </a:p>
        </p:txBody>
      </p:sp>
    </p:spTree>
    <p:extLst>
      <p:ext uri="{BB962C8B-B14F-4D97-AF65-F5344CB8AC3E}">
        <p14:creationId xmlns:p14="http://schemas.microsoft.com/office/powerpoint/2010/main" val="13456505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undefined : has not been declared, does not exist</a:t>
            </a:r>
          </a:p>
          <a:p>
            <a:r>
              <a:rPr lang="en-US" sz="1200" b="0" i="0" u="none" strike="noStrike" kern="1200" dirty="0">
                <a:solidFill>
                  <a:schemeClr val="tx1"/>
                </a:solidFill>
                <a:effectLst/>
                <a:latin typeface="+mn-lt"/>
                <a:ea typeface="+mn-ea"/>
                <a:cs typeface="+mn-cs"/>
              </a:rPr>
              <a:t>null : exists, but was specifically assigned an empty or null value</a:t>
            </a:r>
          </a:p>
          <a:p>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83</a:t>
            </a:fld>
            <a:endParaRPr lang="en-US"/>
          </a:p>
        </p:txBody>
      </p:sp>
    </p:spTree>
    <p:extLst>
      <p:ext uri="{BB962C8B-B14F-4D97-AF65-F5344CB8AC3E}">
        <p14:creationId xmlns:p14="http://schemas.microsoft.com/office/powerpoint/2010/main" val="34215206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Math.round</a:t>
            </a:r>
            <a:r>
              <a:rPr lang="en-US"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Math.abs</a:t>
            </a:r>
            <a:r>
              <a:rPr lang="en-US"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Math.ceil</a:t>
            </a:r>
            <a:r>
              <a:rPr lang="en-US"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Math.floor</a:t>
            </a:r>
            <a:r>
              <a:rPr lang="en-US" b="1" dirty="0"/>
              <a:t>()</a:t>
            </a:r>
          </a:p>
          <a:p>
            <a:r>
              <a:rPr lang="en-US" b="1" dirty="0" err="1"/>
              <a:t>Math.sin</a:t>
            </a:r>
            <a:r>
              <a:rPr lang="en-US" b="1" dirty="0"/>
              <a:t>(): </a:t>
            </a:r>
            <a:r>
              <a:rPr lang="en-US" dirty="0"/>
              <a:t> the sine (a value between -1 and 1) of the angle x (</a:t>
            </a:r>
            <a:r>
              <a:rPr lang="en-US" b="1" dirty="0"/>
              <a:t>given in radians</a:t>
            </a:r>
            <a:r>
              <a:rPr lang="en-US" dirty="0"/>
              <a:t>).</a:t>
            </a:r>
          </a:p>
          <a:p>
            <a:r>
              <a:rPr lang="en-US" dirty="0" err="1"/>
              <a:t>Math.min</a:t>
            </a:r>
            <a:r>
              <a:rPr lang="en-US" dirty="0"/>
              <a:t>() and </a:t>
            </a:r>
            <a:r>
              <a:rPr lang="en-US" dirty="0" err="1"/>
              <a:t>Math.max</a:t>
            </a:r>
            <a:r>
              <a:rPr lang="en-US" dirty="0"/>
              <a:t>() can be used to find the lowest or highest value in a list of arguments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86</a:t>
            </a:fld>
            <a:endParaRPr lang="en-US"/>
          </a:p>
        </p:txBody>
      </p:sp>
    </p:spTree>
    <p:extLst>
      <p:ext uri="{BB962C8B-B14F-4D97-AF65-F5344CB8AC3E}">
        <p14:creationId xmlns:p14="http://schemas.microsoft.com/office/powerpoint/2010/main" val="4142392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7699B9-1FB4-488C-87F4-C3E8CDA8D2A6}" type="slidenum">
              <a:rPr lang="en-US" smtClean="0"/>
              <a:t>5</a:t>
            </a:fld>
            <a:endParaRPr lang="en-US"/>
          </a:p>
        </p:txBody>
      </p:sp>
    </p:spTree>
    <p:extLst>
      <p:ext uri="{BB962C8B-B14F-4D97-AF65-F5344CB8AC3E}">
        <p14:creationId xmlns:p14="http://schemas.microsoft.com/office/powerpoint/2010/main" val="42407551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Prompt example </a:t>
            </a:r>
            <a:endParaRPr lang="en-US" dirty="0"/>
          </a:p>
          <a:p>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94</a:t>
            </a:fld>
            <a:endParaRPr lang="en-US"/>
          </a:p>
        </p:txBody>
      </p:sp>
    </p:spTree>
    <p:extLst>
      <p:ext uri="{BB962C8B-B14F-4D97-AF65-F5344CB8AC3E}">
        <p14:creationId xmlns:p14="http://schemas.microsoft.com/office/powerpoint/2010/main" val="36831676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96</a:t>
            </a:fld>
            <a:endParaRPr lang="en-US"/>
          </a:p>
        </p:txBody>
      </p:sp>
    </p:spTree>
    <p:extLst>
      <p:ext uri="{BB962C8B-B14F-4D97-AF65-F5344CB8AC3E}">
        <p14:creationId xmlns:p14="http://schemas.microsoft.com/office/powerpoint/2010/main" val="22538345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already know all about the DOM, but by another name. </a:t>
            </a:r>
          </a:p>
          <a:p>
            <a:r>
              <a:rPr lang="en-US" dirty="0"/>
              <a:t>from Chapter 2 </a:t>
            </a:r>
          </a:p>
        </p:txBody>
      </p:sp>
      <p:sp>
        <p:nvSpPr>
          <p:cNvPr id="4" name="Slide Number Placeholder 3"/>
          <p:cNvSpPr>
            <a:spLocks noGrp="1"/>
          </p:cNvSpPr>
          <p:nvPr>
            <p:ph type="sldNum" sz="quarter" idx="10"/>
          </p:nvPr>
        </p:nvSpPr>
        <p:spPr/>
        <p:txBody>
          <a:bodyPr/>
          <a:lstStyle/>
          <a:p>
            <a:fld id="{367699B9-1FB4-488C-87F4-C3E8CDA8D2A6}" type="slidenum">
              <a:rPr lang="en-US" smtClean="0"/>
              <a:t>99</a:t>
            </a:fld>
            <a:endParaRPr lang="en-US"/>
          </a:p>
        </p:txBody>
      </p:sp>
    </p:spTree>
    <p:extLst>
      <p:ext uri="{BB962C8B-B14F-4D97-AF65-F5344CB8AC3E}">
        <p14:creationId xmlns:p14="http://schemas.microsoft.com/office/powerpoint/2010/main" val="19012918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All nodes in the DOM share a common set of properties and methods.</a:t>
            </a:r>
            <a:endParaRPr lang="en-US" b="1" dirty="0"/>
          </a:p>
          <a:p>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100</a:t>
            </a:fld>
            <a:endParaRPr lang="en-US"/>
          </a:p>
        </p:txBody>
      </p:sp>
    </p:spTree>
    <p:extLst>
      <p:ext uri="{BB962C8B-B14F-4D97-AF65-F5344CB8AC3E}">
        <p14:creationId xmlns:p14="http://schemas.microsoft.com/office/powerpoint/2010/main" val="22454173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101</a:t>
            </a:fld>
            <a:endParaRPr lang="en-US"/>
          </a:p>
        </p:txBody>
      </p:sp>
    </p:spTree>
    <p:extLst>
      <p:ext uri="{BB962C8B-B14F-4D97-AF65-F5344CB8AC3E}">
        <p14:creationId xmlns:p14="http://schemas.microsoft.com/office/powerpoint/2010/main" val="15810407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err="1">
                <a:solidFill>
                  <a:schemeClr val="tx1"/>
                </a:solidFill>
                <a:effectLst/>
                <a:latin typeface="+mn-lt"/>
                <a:ea typeface="+mn-ea"/>
                <a:cs typeface="+mn-cs"/>
              </a:rPr>
              <a:t>var</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name</a:t>
            </a:r>
            <a:r>
              <a:rPr lang="en-US" sz="1200" b="0" i="0" u="none" strike="noStrike" kern="1200" dirty="0">
                <a:solidFill>
                  <a:schemeClr val="tx1"/>
                </a:solidFill>
                <a:effectLst/>
                <a:latin typeface="+mn-lt"/>
                <a:ea typeface="+mn-ea"/>
                <a:cs typeface="+mn-cs"/>
              </a:rPr>
              <a:t> = </a:t>
            </a:r>
            <a:r>
              <a:rPr lang="en-US" sz="1200" b="0" i="0" u="none" strike="noStrike" kern="1200" dirty="0" err="1">
                <a:solidFill>
                  <a:schemeClr val="tx1"/>
                </a:solidFill>
                <a:effectLst/>
                <a:latin typeface="+mn-lt"/>
                <a:ea typeface="+mn-ea"/>
                <a:cs typeface="+mn-cs"/>
              </a:rPr>
              <a:t>document.getElementById</a:t>
            </a:r>
            <a:r>
              <a:rPr lang="en-US" sz="1200" b="0" i="0" u="none" strike="noStrike" kern="1200" dirty="0">
                <a:solidFill>
                  <a:schemeClr val="tx1"/>
                </a:solidFill>
                <a:effectLst/>
                <a:latin typeface="+mn-lt"/>
                <a:ea typeface="+mn-ea"/>
                <a:cs typeface="+mn-cs"/>
              </a:rPr>
              <a:t>("</a:t>
            </a:r>
            <a:r>
              <a:rPr lang="en-US" sz="1200" b="0" i="1" u="none" strike="noStrike" kern="1200" dirty="0">
                <a:solidFill>
                  <a:schemeClr val="tx1"/>
                </a:solidFill>
                <a:effectLst/>
                <a:latin typeface="+mn-lt"/>
                <a:ea typeface="+mn-ea"/>
                <a:cs typeface="+mn-cs"/>
              </a:rPr>
              <a:t>id</a:t>
            </a:r>
            <a:r>
              <a:rPr lang="en-US" sz="1200" b="0" i="0" u="none" strike="noStrike" kern="1200" dirty="0">
                <a:solidFill>
                  <a:schemeClr val="tx1"/>
                </a:solidFill>
                <a:effectLst/>
                <a:latin typeface="+mn-lt"/>
                <a:ea typeface="+mn-ea"/>
                <a:cs typeface="+mn-cs"/>
              </a:rPr>
              <a:t>"); </a:t>
            </a:r>
            <a:endParaRPr lang="en-US" dirty="0"/>
          </a:p>
          <a:p>
            <a:r>
              <a:rPr lang="en-US" sz="1200" b="0" i="0" u="none" strike="noStrike" kern="1200" dirty="0" err="1">
                <a:solidFill>
                  <a:schemeClr val="tx1"/>
                </a:solidFill>
                <a:effectLst/>
                <a:latin typeface="+mn-lt"/>
                <a:ea typeface="+mn-ea"/>
                <a:cs typeface="+mn-cs"/>
              </a:rPr>
              <a:t>document.getElementById</a:t>
            </a:r>
            <a:r>
              <a:rPr lang="en-US" sz="1200" b="0" i="0" u="none" strike="noStrike" kern="1200" dirty="0">
                <a:solidFill>
                  <a:schemeClr val="tx1"/>
                </a:solidFill>
                <a:effectLst/>
                <a:latin typeface="+mn-lt"/>
                <a:ea typeface="+mn-ea"/>
                <a:cs typeface="+mn-cs"/>
              </a:rPr>
              <a:t> returns the DOM object for an element with a given id </a:t>
            </a:r>
          </a:p>
          <a:p>
            <a:r>
              <a:rPr lang="en-US" sz="1200" b="0" i="0" u="none" strike="noStrike" kern="1200" dirty="0">
                <a:solidFill>
                  <a:schemeClr val="tx1"/>
                </a:solidFill>
                <a:effectLst/>
                <a:latin typeface="+mn-lt"/>
                <a:ea typeface="+mn-ea"/>
                <a:cs typeface="+mn-cs"/>
              </a:rPr>
              <a:t>can change the text in most form controls by setting the value property</a:t>
            </a:r>
          </a:p>
          <a:p>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104</a:t>
            </a:fld>
            <a:endParaRPr lang="en-US"/>
          </a:p>
        </p:txBody>
      </p:sp>
    </p:spTree>
    <p:extLst>
      <p:ext uri="{BB962C8B-B14F-4D97-AF65-F5344CB8AC3E}">
        <p14:creationId xmlns:p14="http://schemas.microsoft.com/office/powerpoint/2010/main" val="41549664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can change the text inside most elements by setting the </a:t>
            </a:r>
            <a:r>
              <a:rPr lang="en-US" dirty="0" err="1"/>
              <a:t>innerHTML</a:t>
            </a:r>
            <a:r>
              <a:rPr lang="en-US" sz="1200" b="0" i="0" u="none" strike="noStrike" kern="1200" dirty="0">
                <a:solidFill>
                  <a:schemeClr val="tx1"/>
                </a:solidFill>
                <a:effectLst/>
                <a:latin typeface="+mn-lt"/>
                <a:ea typeface="+mn-ea"/>
                <a:cs typeface="+mn-cs"/>
              </a:rPr>
              <a:t> property </a:t>
            </a:r>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105</a:t>
            </a:fld>
            <a:endParaRPr lang="en-US"/>
          </a:p>
        </p:txBody>
      </p:sp>
    </p:spTree>
    <p:extLst>
      <p:ext uri="{BB962C8B-B14F-4D97-AF65-F5344CB8AC3E}">
        <p14:creationId xmlns:p14="http://schemas.microsoft.com/office/powerpoint/2010/main" val="11152975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modern JavaScript programmer will want to write to the HTML page, but in </a:t>
            </a:r>
            <a:r>
              <a:rPr lang="en-US" b="1" dirty="0">
                <a:solidFill>
                  <a:srgbClr val="0070C0"/>
                </a:solidFill>
              </a:rPr>
              <a:t>a particular location</a:t>
            </a:r>
            <a:r>
              <a:rPr lang="en-US" dirty="0"/>
              <a:t>, </a:t>
            </a:r>
            <a:r>
              <a:rPr lang="en-US" b="1" dirty="0">
                <a:solidFill>
                  <a:srgbClr val="0070C0"/>
                </a:solidFill>
              </a:rPr>
              <a:t>not always at the bottom</a:t>
            </a:r>
          </a:p>
          <a:p>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120</a:t>
            </a:fld>
            <a:endParaRPr lang="en-US"/>
          </a:p>
        </p:txBody>
      </p:sp>
    </p:spTree>
    <p:extLst>
      <p:ext uri="{BB962C8B-B14F-4D97-AF65-F5344CB8AC3E}">
        <p14:creationId xmlns:p14="http://schemas.microsoft.com/office/powerpoint/2010/main" val="1509478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122</a:t>
            </a:fld>
            <a:endParaRPr lang="en-US"/>
          </a:p>
        </p:txBody>
      </p:sp>
    </p:spTree>
    <p:extLst>
      <p:ext uri="{BB962C8B-B14F-4D97-AF65-F5344CB8AC3E}">
        <p14:creationId xmlns:p14="http://schemas.microsoft.com/office/powerpoint/2010/main" val="5980845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&lt;html&gt;</a:t>
            </a:r>
          </a:p>
          <a:p>
            <a:r>
              <a:rPr lang="en-US" dirty="0"/>
              <a:t>  &lt;body&gt;</a:t>
            </a:r>
          </a:p>
          <a:p>
            <a:r>
              <a:rPr lang="en-US" dirty="0"/>
              <a:t>    &lt;h1&gt; Comp334 &lt;/h1&gt;</a:t>
            </a:r>
          </a:p>
          <a:p>
            <a:endParaRPr lang="en-US" dirty="0"/>
          </a:p>
          <a:p>
            <a:r>
              <a:rPr lang="en-US" dirty="0"/>
              <a:t>    &lt;h2&gt;Reviews&lt;/h2&gt;</a:t>
            </a:r>
          </a:p>
          <a:p>
            <a:r>
              <a:rPr lang="en-US" dirty="0"/>
              <a:t>    &lt;div id="test"&gt;&lt;p&gt;Very important example&lt;/p&gt;&lt;p&gt;Just have a look&lt;/p&gt;</a:t>
            </a:r>
          </a:p>
          <a:p>
            <a:r>
              <a:rPr lang="en-US" dirty="0"/>
              <a:t>    &lt;/div&gt;</a:t>
            </a:r>
          </a:p>
          <a:p>
            <a:r>
              <a:rPr lang="en-US" dirty="0"/>
              <a:t>    &lt;div&gt;</a:t>
            </a:r>
          </a:p>
          <a:p>
            <a:r>
              <a:rPr lang="en-US" dirty="0"/>
              <a:t>	    &lt;p&gt;By Susan on &lt;time&gt;October 1, 2012&lt;/time&gt;&lt;/p&gt;</a:t>
            </a:r>
          </a:p>
          <a:p>
            <a:r>
              <a:rPr lang="en-US" dirty="0"/>
              <a:t>	    &lt;p&gt;I love Palestine.&lt;/p&gt;</a:t>
            </a:r>
          </a:p>
          <a:p>
            <a:r>
              <a:rPr lang="en-US" dirty="0"/>
              <a:t>    &lt;/div&gt;</a:t>
            </a:r>
          </a:p>
          <a:p>
            <a:r>
              <a:rPr lang="en-US" dirty="0"/>
              <a:t>      </a:t>
            </a:r>
          </a:p>
          <a:p>
            <a:r>
              <a:rPr lang="en-US" dirty="0"/>
              <a:t>    &lt;script&gt;</a:t>
            </a:r>
          </a:p>
          <a:p>
            <a:r>
              <a:rPr lang="en-US" dirty="0"/>
              <a:t>      </a:t>
            </a:r>
            <a:r>
              <a:rPr lang="en-US" dirty="0" err="1"/>
              <a:t>var</a:t>
            </a:r>
            <a:r>
              <a:rPr lang="en-US" dirty="0"/>
              <a:t> msg1 = </a:t>
            </a:r>
            <a:r>
              <a:rPr lang="en-US" dirty="0" err="1"/>
              <a:t>document.getElementById</a:t>
            </a:r>
            <a:r>
              <a:rPr lang="en-US" dirty="0"/>
              <a:t>("test");</a:t>
            </a:r>
          </a:p>
          <a:p>
            <a:r>
              <a:rPr lang="en-US" dirty="0"/>
              <a:t>      msg1.removeChild(msg1.firstChild);</a:t>
            </a:r>
          </a:p>
          <a:p>
            <a:r>
              <a:rPr lang="en-US" dirty="0"/>
              <a:t>    &lt;/script&gt;</a:t>
            </a:r>
          </a:p>
          <a:p>
            <a:r>
              <a:rPr lang="en-US" dirty="0"/>
              <a:t>  &lt;/body&gt;</a:t>
            </a:r>
          </a:p>
          <a:p>
            <a:r>
              <a:rPr lang="en-US" dirty="0"/>
              <a:t>&lt;/html&gt;</a:t>
            </a:r>
          </a:p>
          <a:p>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123</a:t>
            </a:fld>
            <a:endParaRPr lang="en-US"/>
          </a:p>
        </p:txBody>
      </p:sp>
    </p:spTree>
    <p:extLst>
      <p:ext uri="{BB962C8B-B14F-4D97-AF65-F5344CB8AC3E}">
        <p14:creationId xmlns:p14="http://schemas.microsoft.com/office/powerpoint/2010/main" val="2589807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JavaScript can interact with the downloaded HTML </a:t>
            </a:r>
            <a:r>
              <a:rPr lang="en-US" dirty="0"/>
              <a:t>in a way that the server cannot, creating a user experience more like desktop software than simple HTML ever could.</a:t>
            </a:r>
          </a:p>
          <a:p>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7</a:t>
            </a:fld>
            <a:endParaRPr lang="en-US"/>
          </a:p>
        </p:txBody>
      </p:sp>
    </p:spTree>
    <p:extLst>
      <p:ext uri="{BB962C8B-B14F-4D97-AF65-F5344CB8AC3E}">
        <p14:creationId xmlns:p14="http://schemas.microsoft.com/office/powerpoint/2010/main" val="23855317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Armed with knowledge of CSS attributes you can easily change any style</a:t>
            </a:r>
          </a:p>
          <a:p>
            <a:r>
              <a:rPr lang="en-US" sz="1200" b="0" i="0" u="none" strike="noStrike" kern="1200" baseline="0" dirty="0">
                <a:solidFill>
                  <a:schemeClr val="tx1"/>
                </a:solidFill>
                <a:latin typeface="+mn-lt"/>
                <a:ea typeface="+mn-ea"/>
                <a:cs typeface="+mn-cs"/>
              </a:rPr>
              <a:t>attribute. Note that the style property is itself an object,</a:t>
            </a:r>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126</a:t>
            </a:fld>
            <a:endParaRPr lang="en-US"/>
          </a:p>
        </p:txBody>
      </p:sp>
    </p:spTree>
    <p:extLst>
      <p:ext uri="{BB962C8B-B14F-4D97-AF65-F5344CB8AC3E}">
        <p14:creationId xmlns:p14="http://schemas.microsoft.com/office/powerpoint/2010/main" val="16690961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127</a:t>
            </a:fld>
            <a:endParaRPr lang="en-US"/>
          </a:p>
        </p:txBody>
      </p:sp>
    </p:spTree>
    <p:extLst>
      <p:ext uri="{BB962C8B-B14F-4D97-AF65-F5344CB8AC3E}">
        <p14:creationId xmlns:p14="http://schemas.microsoft.com/office/powerpoint/2010/main" val="6485065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&lt;!DOCTYPE html&gt;</a:t>
            </a:r>
          </a:p>
          <a:p>
            <a:r>
              <a:rPr lang="en-US" dirty="0"/>
              <a:t>&lt;html&gt;</a:t>
            </a:r>
          </a:p>
          <a:p>
            <a:r>
              <a:rPr lang="en-US" dirty="0"/>
              <a:t>&lt;head&gt;</a:t>
            </a:r>
          </a:p>
          <a:p>
            <a:r>
              <a:rPr lang="en-US" dirty="0"/>
              <a:t>&lt;style&gt;</a:t>
            </a:r>
          </a:p>
          <a:p>
            <a:r>
              <a:rPr lang="en-US" dirty="0"/>
              <a:t>.</a:t>
            </a:r>
            <a:r>
              <a:rPr lang="en-US" dirty="0" err="1"/>
              <a:t>mystyle</a:t>
            </a:r>
            <a:r>
              <a:rPr lang="en-US" dirty="0"/>
              <a:t> {</a:t>
            </a:r>
          </a:p>
          <a:p>
            <a:r>
              <a:rPr lang="en-US" dirty="0"/>
              <a:t>    width: 300px;</a:t>
            </a:r>
          </a:p>
          <a:p>
            <a:r>
              <a:rPr lang="en-US" dirty="0"/>
              <a:t>    height: 50px;</a:t>
            </a:r>
          </a:p>
          <a:p>
            <a:r>
              <a:rPr lang="en-US" dirty="0"/>
              <a:t>    background-color: coral;</a:t>
            </a:r>
          </a:p>
          <a:p>
            <a:r>
              <a:rPr lang="en-US" dirty="0"/>
              <a:t>    font-size: 25px;</a:t>
            </a:r>
          </a:p>
          <a:p>
            <a:r>
              <a:rPr lang="en-US" dirty="0"/>
              <a:t>}</a:t>
            </a:r>
          </a:p>
          <a:p>
            <a:r>
              <a:rPr lang="en-US" dirty="0"/>
              <a:t>.</a:t>
            </a:r>
            <a:r>
              <a:rPr lang="en-US" dirty="0" err="1"/>
              <a:t>newStyle</a:t>
            </a:r>
            <a:r>
              <a:rPr lang="en-US" dirty="0"/>
              <a:t>{color: white;}</a:t>
            </a:r>
          </a:p>
          <a:p>
            <a:r>
              <a:rPr lang="en-US" dirty="0"/>
              <a:t>&lt;/style&gt;</a:t>
            </a:r>
          </a:p>
          <a:p>
            <a:r>
              <a:rPr lang="en-US" dirty="0"/>
              <a:t>&lt;/head&gt;</a:t>
            </a:r>
          </a:p>
          <a:p>
            <a:r>
              <a:rPr lang="en-US" dirty="0"/>
              <a:t>&lt;body&gt;</a:t>
            </a:r>
          </a:p>
          <a:p>
            <a:r>
              <a:rPr lang="en-US" dirty="0"/>
              <a:t>&lt;p&gt;Click the button to add the "</a:t>
            </a:r>
            <a:r>
              <a:rPr lang="en-US" dirty="0" err="1"/>
              <a:t>mystyle</a:t>
            </a:r>
            <a:r>
              <a:rPr lang="en-US" dirty="0"/>
              <a:t>" class to DIV.&lt;/p&gt;</a:t>
            </a:r>
          </a:p>
          <a:p>
            <a:endParaRPr lang="en-US" dirty="0"/>
          </a:p>
          <a:p>
            <a:r>
              <a:rPr lang="en-US" dirty="0"/>
              <a:t>&lt;button </a:t>
            </a:r>
            <a:r>
              <a:rPr lang="en-US" dirty="0" err="1"/>
              <a:t>onclick</a:t>
            </a:r>
            <a:r>
              <a:rPr lang="en-US" dirty="0"/>
              <a:t>="</a:t>
            </a:r>
            <a:r>
              <a:rPr lang="en-US" dirty="0" err="1"/>
              <a:t>myFunction</a:t>
            </a:r>
            <a:r>
              <a:rPr lang="en-US" dirty="0"/>
              <a:t>()"&gt;Try it&lt;/button&gt;</a:t>
            </a:r>
          </a:p>
          <a:p>
            <a:endParaRPr lang="en-US" dirty="0"/>
          </a:p>
          <a:p>
            <a:r>
              <a:rPr lang="en-US" dirty="0"/>
              <a:t>&lt;div id="</a:t>
            </a:r>
            <a:r>
              <a:rPr lang="en-US" dirty="0" err="1"/>
              <a:t>myDIV</a:t>
            </a:r>
            <a:r>
              <a:rPr lang="en-US" dirty="0"/>
              <a:t>"&gt;</a:t>
            </a:r>
          </a:p>
          <a:p>
            <a:r>
              <a:rPr lang="en-US" dirty="0"/>
              <a:t>I am a DIV element</a:t>
            </a:r>
          </a:p>
          <a:p>
            <a:r>
              <a:rPr lang="en-US" dirty="0"/>
              <a:t>&lt;/div&gt;</a:t>
            </a:r>
          </a:p>
          <a:p>
            <a:r>
              <a:rPr lang="en-US" dirty="0"/>
              <a:t>&lt;script&gt;</a:t>
            </a:r>
          </a:p>
          <a:p>
            <a:r>
              <a:rPr lang="en-US" dirty="0"/>
              <a:t>function </a:t>
            </a:r>
            <a:r>
              <a:rPr lang="en-US" dirty="0" err="1"/>
              <a:t>myFunction</a:t>
            </a:r>
            <a:r>
              <a:rPr lang="en-US" dirty="0"/>
              <a:t>() {</a:t>
            </a:r>
          </a:p>
          <a:p>
            <a:r>
              <a:rPr lang="en-US" dirty="0"/>
              <a:t>    </a:t>
            </a:r>
            <a:r>
              <a:rPr lang="en-US" dirty="0" err="1"/>
              <a:t>document.getElementById</a:t>
            </a:r>
            <a:r>
              <a:rPr lang="en-US" dirty="0"/>
              <a:t>("</a:t>
            </a:r>
            <a:r>
              <a:rPr lang="en-US" dirty="0" err="1"/>
              <a:t>myDIV</a:t>
            </a:r>
            <a:r>
              <a:rPr lang="en-US" dirty="0"/>
              <a:t>").</a:t>
            </a:r>
            <a:r>
              <a:rPr lang="en-US" dirty="0" err="1"/>
              <a:t>classList.add</a:t>
            </a:r>
            <a:r>
              <a:rPr lang="en-US" dirty="0"/>
              <a:t>("</a:t>
            </a:r>
            <a:r>
              <a:rPr lang="en-US" dirty="0" err="1"/>
              <a:t>mystyle</a:t>
            </a:r>
            <a:r>
              <a:rPr lang="en-US" dirty="0"/>
              <a:t>");</a:t>
            </a:r>
          </a:p>
          <a:p>
            <a:r>
              <a:rPr lang="en-US" dirty="0"/>
              <a:t>    </a:t>
            </a:r>
            <a:r>
              <a:rPr lang="en-US" dirty="0" err="1"/>
              <a:t>document.getElementById</a:t>
            </a:r>
            <a:r>
              <a:rPr lang="en-US" dirty="0"/>
              <a:t>("</a:t>
            </a:r>
            <a:r>
              <a:rPr lang="en-US" dirty="0" err="1"/>
              <a:t>myDIV</a:t>
            </a:r>
            <a:r>
              <a:rPr lang="en-US" dirty="0"/>
              <a:t>").</a:t>
            </a:r>
            <a:r>
              <a:rPr lang="en-US" dirty="0" err="1"/>
              <a:t>classList.add</a:t>
            </a:r>
            <a:r>
              <a:rPr lang="en-US" dirty="0"/>
              <a:t>("</a:t>
            </a:r>
            <a:r>
              <a:rPr lang="en-US" dirty="0" err="1"/>
              <a:t>newStyle</a:t>
            </a:r>
            <a:r>
              <a:rPr lang="en-US" dirty="0"/>
              <a:t>");</a:t>
            </a:r>
          </a:p>
          <a:p>
            <a:r>
              <a:rPr lang="en-US" dirty="0"/>
              <a:t>}</a:t>
            </a:r>
          </a:p>
          <a:p>
            <a:r>
              <a:rPr lang="en-US" dirty="0"/>
              <a:t>&lt;/script&gt;</a:t>
            </a:r>
          </a:p>
          <a:p>
            <a:r>
              <a:rPr lang="en-US" dirty="0"/>
              <a:t>&lt;/body&gt;</a:t>
            </a:r>
          </a:p>
          <a:p>
            <a:r>
              <a:rPr lang="en-US" dirty="0"/>
              <a:t>&lt;/html&gt;</a:t>
            </a:r>
          </a:p>
          <a:p>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129</a:t>
            </a:fld>
            <a:endParaRPr lang="en-US"/>
          </a:p>
        </p:txBody>
      </p:sp>
    </p:spTree>
    <p:extLst>
      <p:ext uri="{BB962C8B-B14F-4D97-AF65-F5344CB8AC3E}">
        <p14:creationId xmlns:p14="http://schemas.microsoft.com/office/powerpoint/2010/main" val="20913181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original JavaScript world, events could be specified right in the HTML markup with </a:t>
            </a:r>
            <a:r>
              <a:rPr lang="en-US" i="1" dirty="0"/>
              <a:t>hooks </a:t>
            </a:r>
            <a:r>
              <a:rPr lang="en-US" dirty="0"/>
              <a:t>to the JavaScript code (and still can).</a:t>
            </a:r>
          </a:p>
          <a:p>
            <a:r>
              <a:rPr lang="en-US" dirty="0"/>
              <a:t>As more powerful frameworks were developed, and website design and best practices were refined, this original mechanism was supplanted by the </a:t>
            </a:r>
            <a:r>
              <a:rPr lang="en-US" b="1" dirty="0"/>
              <a:t>listener </a:t>
            </a:r>
            <a:r>
              <a:rPr lang="en-US" dirty="0"/>
              <a:t>approach.</a:t>
            </a:r>
          </a:p>
          <a:p>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134</a:t>
            </a:fld>
            <a:endParaRPr lang="en-US"/>
          </a:p>
        </p:txBody>
      </p:sp>
    </p:spTree>
    <p:extLst>
      <p:ext uri="{BB962C8B-B14F-4D97-AF65-F5344CB8AC3E}">
        <p14:creationId xmlns:p14="http://schemas.microsoft.com/office/powerpoint/2010/main" val="4602865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Javascript</a:t>
            </a:r>
            <a:r>
              <a:rPr lang="en-US" baseline="0" dirty="0"/>
              <a:t> layers:</a:t>
            </a:r>
          </a:p>
          <a:p>
            <a:r>
              <a:rPr lang="en-US" sz="1200" b="1" i="0" u="none" strike="noStrike" kern="1200" baseline="0" dirty="0">
                <a:solidFill>
                  <a:schemeClr val="tx1"/>
                </a:solidFill>
                <a:latin typeface="+mn-lt"/>
                <a:ea typeface="+mn-ea"/>
                <a:cs typeface="+mn-cs"/>
              </a:rPr>
              <a:t>Presentation Layer</a:t>
            </a:r>
          </a:p>
          <a:p>
            <a:r>
              <a:rPr lang="en-US" sz="1200" b="0" i="0" u="none" strike="noStrike" kern="1200" baseline="0" dirty="0">
                <a:solidFill>
                  <a:schemeClr val="tx1"/>
                </a:solidFill>
                <a:latin typeface="+mn-lt"/>
                <a:ea typeface="+mn-ea"/>
                <a:cs typeface="+mn-cs"/>
              </a:rPr>
              <a:t>This type of programming focuses on the display of information.</a:t>
            </a:r>
            <a:r>
              <a:rPr lang="en-US" sz="1200" b="1" i="0" u="none" strike="noStrike" kern="1200" baseline="0" dirty="0">
                <a:solidFill>
                  <a:schemeClr val="tx1"/>
                </a:solidFill>
                <a:latin typeface="+mn-lt"/>
                <a:ea typeface="+mn-ea"/>
                <a:cs typeface="+mn-cs"/>
              </a:rPr>
              <a:t> JavaScript can</a:t>
            </a:r>
          </a:p>
          <a:p>
            <a:r>
              <a:rPr lang="en-US" sz="1200" b="1" i="0" u="none" strike="noStrike" kern="1200" baseline="0" dirty="0">
                <a:solidFill>
                  <a:schemeClr val="tx1"/>
                </a:solidFill>
                <a:latin typeface="+mn-lt"/>
                <a:ea typeface="+mn-ea"/>
                <a:cs typeface="+mn-cs"/>
              </a:rPr>
              <a:t>alter the HTML of a page</a:t>
            </a:r>
            <a:r>
              <a:rPr lang="en-US" sz="1200" b="0" i="0" u="none" strike="noStrike" kern="1200" baseline="0" dirty="0">
                <a:solidFill>
                  <a:schemeClr val="tx1"/>
                </a:solidFill>
                <a:latin typeface="+mn-lt"/>
                <a:ea typeface="+mn-ea"/>
                <a:cs typeface="+mn-cs"/>
              </a:rPr>
              <a:t>, which results in a change, visible to the user. These presentation</a:t>
            </a:r>
          </a:p>
          <a:p>
            <a:r>
              <a:rPr lang="en-US" sz="1200" b="0" i="0" u="none" strike="noStrike" kern="1200" baseline="0" dirty="0">
                <a:solidFill>
                  <a:schemeClr val="tx1"/>
                </a:solidFill>
                <a:latin typeface="+mn-lt"/>
                <a:ea typeface="+mn-ea"/>
                <a:cs typeface="+mn-cs"/>
              </a:rPr>
              <a:t>layer applications include common things like </a:t>
            </a:r>
            <a:r>
              <a:rPr lang="en-US" sz="1200" b="1" i="0" u="none" strike="noStrike" kern="1200" baseline="0" dirty="0">
                <a:solidFill>
                  <a:schemeClr val="tx1"/>
                </a:solidFill>
                <a:latin typeface="+mn-lt"/>
                <a:ea typeface="+mn-ea"/>
                <a:cs typeface="+mn-cs"/>
              </a:rPr>
              <a:t>creating, hiding, and showing</a:t>
            </a:r>
          </a:p>
          <a:p>
            <a:r>
              <a:rPr lang="en-US" sz="1200" b="1" i="0" u="none" strike="noStrike" kern="1200" baseline="0" dirty="0" err="1">
                <a:solidFill>
                  <a:schemeClr val="tx1"/>
                </a:solidFill>
                <a:latin typeface="+mn-lt"/>
                <a:ea typeface="+mn-ea"/>
                <a:cs typeface="+mn-cs"/>
              </a:rPr>
              <a:t>divs</a:t>
            </a:r>
            <a:r>
              <a:rPr lang="en-US" sz="1200" b="0" i="0" u="none" strike="noStrike" kern="1200" baseline="0" dirty="0">
                <a:solidFill>
                  <a:schemeClr val="tx1"/>
                </a:solidFill>
                <a:latin typeface="+mn-lt"/>
                <a:ea typeface="+mn-ea"/>
                <a:cs typeface="+mn-cs"/>
              </a:rPr>
              <a:t>, using tabs to show multiple views, or having arrows to page through result</a:t>
            </a:r>
          </a:p>
          <a:p>
            <a:r>
              <a:rPr lang="en-US" sz="1200" b="0" i="0" u="none" strike="noStrike" kern="1200" baseline="0" dirty="0">
                <a:solidFill>
                  <a:schemeClr val="tx1"/>
                </a:solidFill>
                <a:latin typeface="+mn-lt"/>
                <a:ea typeface="+mn-ea"/>
                <a:cs typeface="+mn-cs"/>
              </a:rPr>
              <a:t>sets. This layer is most closely related to the user experience and the most visible to</a:t>
            </a:r>
          </a:p>
          <a:p>
            <a:r>
              <a:rPr lang="en-US" sz="1200" b="0" i="0" u="none" strike="noStrike" kern="1200" baseline="0" dirty="0">
                <a:solidFill>
                  <a:schemeClr val="tx1"/>
                </a:solidFill>
                <a:latin typeface="+mn-lt"/>
                <a:ea typeface="+mn-ea"/>
                <a:cs typeface="+mn-cs"/>
              </a:rPr>
              <a:t>the end user.</a:t>
            </a:r>
          </a:p>
          <a:p>
            <a:r>
              <a:rPr lang="en-US" sz="1200" b="1" i="0" u="none" strike="noStrike" kern="1200" baseline="0" dirty="0">
                <a:solidFill>
                  <a:schemeClr val="tx1"/>
                </a:solidFill>
                <a:latin typeface="+mn-lt"/>
                <a:ea typeface="+mn-ea"/>
                <a:cs typeface="+mn-cs"/>
              </a:rPr>
              <a:t>Validation Layer</a:t>
            </a:r>
          </a:p>
          <a:p>
            <a:r>
              <a:rPr lang="en-US" sz="1200" b="0" i="0" u="none" strike="noStrike" kern="1200" baseline="0" dirty="0">
                <a:solidFill>
                  <a:schemeClr val="tx1"/>
                </a:solidFill>
                <a:latin typeface="+mn-lt"/>
                <a:ea typeface="+mn-ea"/>
                <a:cs typeface="+mn-cs"/>
              </a:rPr>
              <a:t>JavaScript can be also used to </a:t>
            </a:r>
            <a:r>
              <a:rPr lang="en-US" sz="1200" b="1" i="0" u="none" strike="noStrike" kern="1200" baseline="0" dirty="0">
                <a:solidFill>
                  <a:schemeClr val="tx1"/>
                </a:solidFill>
                <a:latin typeface="+mn-lt"/>
                <a:ea typeface="+mn-ea"/>
                <a:cs typeface="+mn-cs"/>
              </a:rPr>
              <a:t>validate logical aspects of the user’s experience</a:t>
            </a:r>
            <a:r>
              <a:rPr lang="en-US" sz="1200" b="0" i="0" u="none" strike="noStrike" kern="1200" baseline="0" dirty="0">
                <a:solidFill>
                  <a:schemeClr val="tx1"/>
                </a:solidFill>
                <a:latin typeface="+mn-lt"/>
                <a:ea typeface="+mn-ea"/>
                <a:cs typeface="+mn-cs"/>
              </a:rPr>
              <a:t>. This</a:t>
            </a:r>
          </a:p>
          <a:p>
            <a:r>
              <a:rPr lang="en-US" sz="1200" b="0" i="0" u="none" strike="noStrike" kern="1200" baseline="0" dirty="0">
                <a:solidFill>
                  <a:schemeClr val="tx1"/>
                </a:solidFill>
                <a:latin typeface="+mn-lt"/>
                <a:ea typeface="+mn-ea"/>
                <a:cs typeface="+mn-cs"/>
              </a:rPr>
              <a:t>could include, for example, </a:t>
            </a:r>
            <a:r>
              <a:rPr lang="en-US" sz="1200" b="1" i="0" u="none" strike="noStrike" kern="1200" baseline="0" dirty="0">
                <a:solidFill>
                  <a:schemeClr val="tx1"/>
                </a:solidFill>
                <a:latin typeface="+mn-lt"/>
                <a:ea typeface="+mn-ea"/>
                <a:cs typeface="+mn-cs"/>
              </a:rPr>
              <a:t>validating a form to make sure the email entered is valid</a:t>
            </a:r>
          </a:p>
          <a:p>
            <a:r>
              <a:rPr lang="en-US" sz="1200" b="0" i="0" u="none" strike="noStrike" kern="1200" baseline="0" dirty="0">
                <a:solidFill>
                  <a:schemeClr val="tx1"/>
                </a:solidFill>
                <a:latin typeface="+mn-lt"/>
                <a:ea typeface="+mn-ea"/>
                <a:cs typeface="+mn-cs"/>
              </a:rPr>
              <a:t>before sending it along. It is often used in conjunction with the presentation layer to create a coherent user experience, where a message to the presentation layer</a:t>
            </a:r>
          </a:p>
          <a:p>
            <a:r>
              <a:rPr lang="en-US" sz="1200" b="0" i="0" u="none" strike="noStrike" kern="1200" baseline="0" dirty="0">
                <a:solidFill>
                  <a:schemeClr val="tx1"/>
                </a:solidFill>
                <a:latin typeface="+mn-lt"/>
                <a:ea typeface="+mn-ea"/>
                <a:cs typeface="+mn-cs"/>
              </a:rPr>
              <a:t>highlights bad fields. Both layers exist on the client machine, although the intention</a:t>
            </a:r>
          </a:p>
          <a:p>
            <a:r>
              <a:rPr lang="en-US" sz="1200" b="0" i="0" u="none" strike="noStrike" kern="1200" baseline="0" dirty="0">
                <a:solidFill>
                  <a:schemeClr val="tx1"/>
                </a:solidFill>
                <a:latin typeface="+mn-lt"/>
                <a:ea typeface="+mn-ea"/>
                <a:cs typeface="+mn-cs"/>
              </a:rPr>
              <a:t>is to </a:t>
            </a:r>
            <a:r>
              <a:rPr lang="en-US" sz="1200" b="0" i="0" u="none" strike="noStrike" kern="1200" baseline="0" dirty="0" err="1">
                <a:solidFill>
                  <a:schemeClr val="tx1"/>
                </a:solidFill>
                <a:latin typeface="+mn-lt"/>
                <a:ea typeface="+mn-ea"/>
                <a:cs typeface="+mn-cs"/>
              </a:rPr>
              <a:t>prevalidate</a:t>
            </a:r>
            <a:r>
              <a:rPr lang="en-US" sz="1200" b="0" i="0" u="none" strike="noStrike" kern="1200" baseline="0" dirty="0">
                <a:solidFill>
                  <a:schemeClr val="tx1"/>
                </a:solidFill>
                <a:latin typeface="+mn-lt"/>
                <a:ea typeface="+mn-ea"/>
                <a:cs typeface="+mn-cs"/>
              </a:rPr>
              <a:t> forms before making transmissions back to the server.</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Asynchronous Layers</a:t>
            </a:r>
          </a:p>
          <a:p>
            <a:r>
              <a:rPr lang="en-US" sz="1200" b="0" i="0" u="none" strike="noStrike" kern="1200" baseline="0" dirty="0">
                <a:solidFill>
                  <a:schemeClr val="tx1"/>
                </a:solidFill>
                <a:latin typeface="+mn-lt"/>
                <a:ea typeface="+mn-ea"/>
                <a:cs typeface="+mn-cs"/>
              </a:rPr>
              <a:t>Normally, </a:t>
            </a:r>
            <a:r>
              <a:rPr lang="en-US" sz="1200" b="1" i="0" u="none" strike="noStrike" kern="1200" baseline="0" dirty="0">
                <a:solidFill>
                  <a:schemeClr val="tx1"/>
                </a:solidFill>
                <a:latin typeface="+mn-lt"/>
                <a:ea typeface="+mn-ea"/>
                <a:cs typeface="+mn-cs"/>
              </a:rPr>
              <a:t>JavaScript operates in a synchronous </a:t>
            </a:r>
            <a:r>
              <a:rPr lang="en-US" sz="1200" b="0" i="0" u="none" strike="noStrike" kern="1200" baseline="0" dirty="0">
                <a:solidFill>
                  <a:schemeClr val="tx1"/>
                </a:solidFill>
                <a:latin typeface="+mn-lt"/>
                <a:ea typeface="+mn-ea"/>
                <a:cs typeface="+mn-cs"/>
              </a:rPr>
              <a:t>manner where a request sent to the</a:t>
            </a:r>
          </a:p>
          <a:p>
            <a:r>
              <a:rPr lang="en-US" sz="1200" b="0" i="0" u="none" strike="noStrike" kern="1200" baseline="0" dirty="0">
                <a:solidFill>
                  <a:schemeClr val="tx1"/>
                </a:solidFill>
                <a:latin typeface="+mn-lt"/>
                <a:ea typeface="+mn-ea"/>
                <a:cs typeface="+mn-cs"/>
              </a:rPr>
              <a:t>server requires a response before the next lines of code can be executed. During the</a:t>
            </a:r>
          </a:p>
          <a:p>
            <a:r>
              <a:rPr lang="en-US" sz="1200" b="0" i="0" u="none" strike="noStrike" kern="1200" baseline="0" dirty="0">
                <a:solidFill>
                  <a:schemeClr val="tx1"/>
                </a:solidFill>
                <a:latin typeface="+mn-lt"/>
                <a:ea typeface="+mn-ea"/>
                <a:cs typeface="+mn-cs"/>
              </a:rPr>
              <a:t>wait between request and response the </a:t>
            </a:r>
            <a:r>
              <a:rPr lang="en-US" sz="1200" b="1" i="0" u="none" strike="noStrike" kern="1200" baseline="0" dirty="0">
                <a:solidFill>
                  <a:schemeClr val="tx1"/>
                </a:solidFill>
                <a:latin typeface="+mn-lt"/>
                <a:ea typeface="+mn-ea"/>
                <a:cs typeface="+mn-cs"/>
              </a:rPr>
              <a:t>browser sits in a loading state </a:t>
            </a:r>
            <a:r>
              <a:rPr lang="en-US" sz="1200" b="0" i="0" u="none" strike="noStrike" kern="1200" baseline="0" dirty="0">
                <a:solidFill>
                  <a:schemeClr val="tx1"/>
                </a:solidFill>
                <a:latin typeface="+mn-lt"/>
                <a:ea typeface="+mn-ea"/>
                <a:cs typeface="+mn-cs"/>
              </a:rPr>
              <a:t>and only</a:t>
            </a:r>
          </a:p>
          <a:p>
            <a:r>
              <a:rPr lang="en-US" sz="1200" b="0" i="0" u="none" strike="noStrike" kern="1200" baseline="0" dirty="0">
                <a:solidFill>
                  <a:schemeClr val="tx1"/>
                </a:solidFill>
                <a:latin typeface="+mn-lt"/>
                <a:ea typeface="+mn-ea"/>
                <a:cs typeface="+mn-cs"/>
              </a:rPr>
              <a:t>updates upon receiving the response. In contrast, an </a:t>
            </a:r>
            <a:r>
              <a:rPr lang="en-US" sz="1200" b="1" i="0" u="sng" strike="noStrike" kern="1200" baseline="0" dirty="0">
                <a:solidFill>
                  <a:schemeClr val="tx1"/>
                </a:solidFill>
                <a:latin typeface="+mn-lt"/>
                <a:ea typeface="+mn-ea"/>
                <a:cs typeface="+mn-cs"/>
              </a:rPr>
              <a:t>asynchronous layer can route</a:t>
            </a:r>
          </a:p>
          <a:p>
            <a:r>
              <a:rPr lang="en-US" sz="1200" b="1" i="0" u="sng" strike="noStrike" kern="1200" baseline="0" dirty="0">
                <a:solidFill>
                  <a:schemeClr val="tx1"/>
                </a:solidFill>
                <a:latin typeface="+mn-lt"/>
                <a:ea typeface="+mn-ea"/>
                <a:cs typeface="+mn-cs"/>
              </a:rPr>
              <a:t>requests to the server in the background</a:t>
            </a:r>
            <a:r>
              <a:rPr lang="en-US" sz="1200" b="0" i="0" u="none" strike="noStrike" kern="1200" baseline="0" dirty="0">
                <a:solidFill>
                  <a:schemeClr val="tx1"/>
                </a:solidFill>
                <a:latin typeface="+mn-lt"/>
                <a:ea typeface="+mn-ea"/>
                <a:cs typeface="+mn-cs"/>
              </a:rPr>
              <a:t>. In this model, as certain events are triggered,</a:t>
            </a:r>
          </a:p>
          <a:p>
            <a:r>
              <a:rPr lang="en-US" sz="1200" b="0" i="0" u="none" strike="noStrike" kern="1200" baseline="0" dirty="0">
                <a:solidFill>
                  <a:schemeClr val="tx1"/>
                </a:solidFill>
                <a:latin typeface="+mn-lt"/>
                <a:ea typeface="+mn-ea"/>
                <a:cs typeface="+mn-cs"/>
              </a:rPr>
              <a:t>the JavaScript sends the HTTP requests to the server, but while waiting for</a:t>
            </a:r>
          </a:p>
          <a:p>
            <a:r>
              <a:rPr lang="en-US" sz="1200" b="0" i="0" u="none" strike="noStrike" kern="1200" baseline="0" dirty="0">
                <a:solidFill>
                  <a:schemeClr val="tx1"/>
                </a:solidFill>
                <a:latin typeface="+mn-lt"/>
                <a:ea typeface="+mn-ea"/>
                <a:cs typeface="+mn-cs"/>
              </a:rPr>
              <a:t>the response, the rest of the application functions normally, and the </a:t>
            </a:r>
            <a:r>
              <a:rPr lang="en-US" sz="1200" b="1" i="0" u="none" strike="noStrike" kern="1200" baseline="0" dirty="0">
                <a:solidFill>
                  <a:schemeClr val="tx1"/>
                </a:solidFill>
                <a:latin typeface="+mn-lt"/>
                <a:ea typeface="+mn-ea"/>
                <a:cs typeface="+mn-cs"/>
              </a:rPr>
              <a:t>browser isn’t in</a:t>
            </a:r>
          </a:p>
          <a:p>
            <a:r>
              <a:rPr lang="en-US" sz="1200" b="1" i="0" u="none" strike="noStrike" kern="1200" baseline="0" dirty="0">
                <a:solidFill>
                  <a:schemeClr val="tx1"/>
                </a:solidFill>
                <a:latin typeface="+mn-lt"/>
                <a:ea typeface="+mn-ea"/>
                <a:cs typeface="+mn-cs"/>
              </a:rPr>
              <a:t>a loading state.</a:t>
            </a:r>
            <a:r>
              <a:rPr lang="en-US" sz="1200" b="0" i="0" u="none" strike="noStrike" kern="1200" baseline="0" dirty="0">
                <a:solidFill>
                  <a:schemeClr val="tx1"/>
                </a:solidFill>
                <a:latin typeface="+mn-lt"/>
                <a:ea typeface="+mn-ea"/>
                <a:cs typeface="+mn-cs"/>
              </a:rPr>
              <a:t> When the response arrives JavaScript will (perhaps) update a portion</a:t>
            </a:r>
          </a:p>
          <a:p>
            <a:r>
              <a:rPr lang="en-US" sz="1200" b="0" i="0" u="none" strike="noStrike" kern="1200" baseline="0" dirty="0">
                <a:solidFill>
                  <a:schemeClr val="tx1"/>
                </a:solidFill>
                <a:latin typeface="+mn-lt"/>
                <a:ea typeface="+mn-ea"/>
                <a:cs typeface="+mn-cs"/>
              </a:rPr>
              <a:t>of the page. Asynchronous layers are considered advanced versions of the</a:t>
            </a:r>
          </a:p>
          <a:p>
            <a:r>
              <a:rPr lang="en-US" sz="1200" b="0" i="0" u="none" strike="noStrike" kern="1200" baseline="0" dirty="0">
                <a:solidFill>
                  <a:schemeClr val="tx1"/>
                </a:solidFill>
                <a:latin typeface="+mn-lt"/>
                <a:ea typeface="+mn-ea"/>
                <a:cs typeface="+mn-cs"/>
              </a:rPr>
              <a:t>presentation and validation layers above.</a:t>
            </a:r>
          </a:p>
          <a:p>
            <a:endParaRPr lang="en-US" dirty="0"/>
          </a:p>
          <a:p>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136</a:t>
            </a:fld>
            <a:endParaRPr lang="en-US"/>
          </a:p>
        </p:txBody>
      </p:sp>
    </p:spTree>
    <p:extLst>
      <p:ext uri="{BB962C8B-B14F-4D97-AF65-F5344CB8AC3E}">
        <p14:creationId xmlns:p14="http://schemas.microsoft.com/office/powerpoint/2010/main" val="16386884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1.document.addEventListener("click", </a:t>
            </a:r>
            <a:r>
              <a:rPr lang="en-US" dirty="0" err="1"/>
              <a:t>myFunction</a:t>
            </a:r>
            <a:r>
              <a:rPr lang="en-US" dirty="0"/>
              <a:t>);                  </a:t>
            </a:r>
          </a:p>
          <a:p>
            <a:r>
              <a:rPr lang="en-US" dirty="0"/>
              <a:t>2.document.addEventListener("click", </a:t>
            </a:r>
            <a:r>
              <a:rPr lang="en-US" dirty="0" err="1"/>
              <a:t>mySecondFunction</a:t>
            </a:r>
            <a:r>
              <a:rPr lang="en-US" dirty="0"/>
              <a:t>);    </a:t>
            </a:r>
          </a:p>
          <a:p>
            <a:endParaRPr lang="en-US" dirty="0"/>
          </a:p>
          <a:p>
            <a:r>
              <a:rPr lang="en-US" dirty="0"/>
              <a:t>//execute 1 &amp; 2</a:t>
            </a:r>
          </a:p>
          <a:p>
            <a:endParaRPr lang="en-US" dirty="0"/>
          </a:p>
          <a:p>
            <a:r>
              <a:rPr lang="en-US" dirty="0"/>
              <a:t>1.document.onclick=</a:t>
            </a:r>
            <a:r>
              <a:rPr lang="en-US" dirty="0" err="1"/>
              <a:t>mySecondFunction</a:t>
            </a:r>
            <a:r>
              <a:rPr lang="en-US" dirty="0"/>
              <a:t>;</a:t>
            </a:r>
          </a:p>
          <a:p>
            <a:r>
              <a:rPr lang="en-US" dirty="0"/>
              <a:t>2.document.onclick=</a:t>
            </a:r>
            <a:r>
              <a:rPr lang="en-US" dirty="0" err="1"/>
              <a:t>myFunction</a:t>
            </a:r>
            <a:r>
              <a:rPr lang="en-US" dirty="0"/>
              <a:t>;</a:t>
            </a:r>
          </a:p>
          <a:p>
            <a:r>
              <a:rPr lang="en-US" dirty="0"/>
              <a:t>// execute just the second</a:t>
            </a:r>
          </a:p>
          <a:p>
            <a:endParaRPr lang="en-US" dirty="0"/>
          </a:p>
          <a:p>
            <a:endParaRPr lang="en-US" dirty="0"/>
          </a:p>
          <a:p>
            <a:r>
              <a:rPr lang="en-US" dirty="0"/>
              <a:t>1.document.onclick=</a:t>
            </a:r>
            <a:r>
              <a:rPr lang="en-US" dirty="0" err="1"/>
              <a:t>mySecondFunction</a:t>
            </a:r>
            <a:r>
              <a:rPr lang="en-US" dirty="0"/>
              <a:t>;</a:t>
            </a:r>
          </a:p>
          <a:p>
            <a:r>
              <a:rPr lang="en-US" dirty="0"/>
              <a:t>2.document.onmouseover=</a:t>
            </a:r>
            <a:r>
              <a:rPr lang="en-US" dirty="0" err="1"/>
              <a:t>myFunction</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//execute 1 &amp; 2</a:t>
            </a:r>
          </a:p>
          <a:p>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137</a:t>
            </a:fld>
            <a:endParaRPr lang="en-US"/>
          </a:p>
        </p:txBody>
      </p:sp>
    </p:spTree>
    <p:extLst>
      <p:ext uri="{BB962C8B-B14F-4D97-AF65-F5344CB8AC3E}">
        <p14:creationId xmlns:p14="http://schemas.microsoft.com/office/powerpoint/2010/main" val="31558931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What if we wanted to do something more elaborate when an event is triggered? In such a case, the behavior would have to be encapsulated within a function, as shown in Listing 6.12.</a:t>
            </a:r>
          </a:p>
          <a:p>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139</a:t>
            </a:fld>
            <a:endParaRPr lang="en-US"/>
          </a:p>
        </p:txBody>
      </p:sp>
    </p:spTree>
    <p:extLst>
      <p:ext uri="{BB962C8B-B14F-4D97-AF65-F5344CB8AC3E}">
        <p14:creationId xmlns:p14="http://schemas.microsoft.com/office/powerpoint/2010/main" val="10246507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&lt;!DOCTYPE html&gt;</a:t>
            </a:r>
          </a:p>
          <a:p>
            <a:r>
              <a:rPr lang="en-US" dirty="0"/>
              <a:t>&lt;html&gt;</a:t>
            </a:r>
          </a:p>
          <a:p>
            <a:r>
              <a:rPr lang="en-US" dirty="0"/>
              <a:t>&lt;body&gt;</a:t>
            </a:r>
          </a:p>
          <a:p>
            <a:r>
              <a:rPr lang="en-US" dirty="0"/>
              <a:t>&lt;p id="demo"&gt;&lt;/p&gt;</a:t>
            </a:r>
          </a:p>
          <a:p>
            <a:endParaRPr lang="en-US" dirty="0"/>
          </a:p>
          <a:p>
            <a:r>
              <a:rPr lang="en-US" dirty="0"/>
              <a:t>&lt;script&gt;</a:t>
            </a:r>
          </a:p>
          <a:p>
            <a:r>
              <a:rPr lang="en-US" dirty="0" err="1"/>
              <a:t>document.addEventListener</a:t>
            </a:r>
            <a:r>
              <a:rPr lang="en-US" dirty="0"/>
              <a:t>("</a:t>
            </a:r>
            <a:r>
              <a:rPr lang="en-US" dirty="0" err="1"/>
              <a:t>mouseover</a:t>
            </a:r>
            <a:r>
              <a:rPr lang="en-US" dirty="0"/>
              <a:t>", </a:t>
            </a:r>
            <a:r>
              <a:rPr lang="en-US" dirty="0" err="1"/>
              <a:t>myFunction</a:t>
            </a:r>
            <a:r>
              <a:rPr lang="en-US" dirty="0"/>
              <a:t>);</a:t>
            </a:r>
          </a:p>
          <a:p>
            <a:r>
              <a:rPr lang="en-US" dirty="0" err="1"/>
              <a:t>document.addEventListener</a:t>
            </a:r>
            <a:r>
              <a:rPr lang="en-US" dirty="0"/>
              <a:t>("click", </a:t>
            </a:r>
            <a:r>
              <a:rPr lang="en-US" dirty="0" err="1"/>
              <a:t>mySecondFunction</a:t>
            </a:r>
            <a:r>
              <a:rPr lang="en-US" dirty="0"/>
              <a:t>);</a:t>
            </a:r>
          </a:p>
          <a:p>
            <a:r>
              <a:rPr lang="en-US" dirty="0" err="1"/>
              <a:t>document.addEventListener</a:t>
            </a:r>
            <a:r>
              <a:rPr lang="en-US" dirty="0"/>
              <a:t>("</a:t>
            </a:r>
            <a:r>
              <a:rPr lang="en-US" dirty="0" err="1"/>
              <a:t>mouseout</a:t>
            </a:r>
            <a:r>
              <a:rPr lang="en-US" dirty="0"/>
              <a:t>", </a:t>
            </a:r>
            <a:r>
              <a:rPr lang="en-US" dirty="0" err="1"/>
              <a:t>myThirdFunction</a:t>
            </a:r>
            <a:r>
              <a:rPr lang="en-US" dirty="0"/>
              <a:t>);</a:t>
            </a:r>
          </a:p>
          <a:p>
            <a:endParaRPr lang="en-US" dirty="0"/>
          </a:p>
          <a:p>
            <a:r>
              <a:rPr lang="en-US" dirty="0"/>
              <a:t>function </a:t>
            </a:r>
            <a:r>
              <a:rPr lang="en-US" dirty="0" err="1"/>
              <a:t>myFunction</a:t>
            </a:r>
            <a:r>
              <a:rPr lang="en-US" dirty="0"/>
              <a:t>() {</a:t>
            </a:r>
          </a:p>
          <a:p>
            <a:r>
              <a:rPr lang="en-US" dirty="0"/>
              <a:t>    </a:t>
            </a:r>
            <a:r>
              <a:rPr lang="en-US" dirty="0" err="1"/>
              <a:t>document.getElementById</a:t>
            </a:r>
            <a:r>
              <a:rPr lang="en-US" dirty="0"/>
              <a:t>("demo").</a:t>
            </a:r>
            <a:r>
              <a:rPr lang="en-US" dirty="0" err="1"/>
              <a:t>innerHTML</a:t>
            </a:r>
            <a:r>
              <a:rPr lang="en-US" dirty="0"/>
              <a:t> += "</a:t>
            </a:r>
            <a:r>
              <a:rPr lang="en-US" dirty="0" err="1"/>
              <a:t>Moused</a:t>
            </a:r>
            <a:r>
              <a:rPr lang="en-US" dirty="0"/>
              <a:t> over!&lt;</a:t>
            </a:r>
            <a:r>
              <a:rPr lang="en-US" dirty="0" err="1"/>
              <a:t>br</a:t>
            </a:r>
            <a:r>
              <a:rPr lang="en-US" dirty="0"/>
              <a:t>&gt;"</a:t>
            </a:r>
          </a:p>
          <a:p>
            <a:r>
              <a:rPr lang="en-US" dirty="0"/>
              <a:t>}</a:t>
            </a:r>
          </a:p>
          <a:p>
            <a:endParaRPr lang="en-US" dirty="0"/>
          </a:p>
          <a:p>
            <a:r>
              <a:rPr lang="en-US" dirty="0"/>
              <a:t>function </a:t>
            </a:r>
            <a:r>
              <a:rPr lang="en-US" dirty="0" err="1"/>
              <a:t>mySecondFunction</a:t>
            </a:r>
            <a:r>
              <a:rPr lang="en-US" dirty="0"/>
              <a:t>() {</a:t>
            </a:r>
          </a:p>
          <a:p>
            <a:r>
              <a:rPr lang="en-US" dirty="0"/>
              <a:t>    </a:t>
            </a:r>
            <a:r>
              <a:rPr lang="en-US" dirty="0" err="1"/>
              <a:t>document.getElementById</a:t>
            </a:r>
            <a:r>
              <a:rPr lang="en-US" dirty="0"/>
              <a:t>("demo").</a:t>
            </a:r>
            <a:r>
              <a:rPr lang="en-US" dirty="0" err="1"/>
              <a:t>innerHTML</a:t>
            </a:r>
            <a:r>
              <a:rPr lang="en-US" dirty="0"/>
              <a:t> += "Clicked!&lt;</a:t>
            </a:r>
            <a:r>
              <a:rPr lang="en-US" dirty="0" err="1"/>
              <a:t>br</a:t>
            </a:r>
            <a:r>
              <a:rPr lang="en-US" dirty="0"/>
              <a:t>&gt;"</a:t>
            </a:r>
          </a:p>
          <a:p>
            <a:r>
              <a:rPr lang="en-US" dirty="0"/>
              <a:t>}</a:t>
            </a:r>
          </a:p>
          <a:p>
            <a:endParaRPr lang="en-US" dirty="0"/>
          </a:p>
          <a:p>
            <a:r>
              <a:rPr lang="en-US" dirty="0"/>
              <a:t>function </a:t>
            </a:r>
            <a:r>
              <a:rPr lang="en-US" dirty="0" err="1"/>
              <a:t>myThirdFunction</a:t>
            </a:r>
            <a:r>
              <a:rPr lang="en-US" dirty="0"/>
              <a:t>() {</a:t>
            </a:r>
          </a:p>
          <a:p>
            <a:r>
              <a:rPr lang="en-US" dirty="0"/>
              <a:t>    </a:t>
            </a:r>
            <a:r>
              <a:rPr lang="en-US" dirty="0" err="1"/>
              <a:t>document.getElementById</a:t>
            </a:r>
            <a:r>
              <a:rPr lang="en-US" dirty="0"/>
              <a:t>("demo").</a:t>
            </a:r>
            <a:r>
              <a:rPr lang="en-US" dirty="0" err="1"/>
              <a:t>innerHTML</a:t>
            </a:r>
            <a:r>
              <a:rPr lang="en-US" dirty="0"/>
              <a:t> += "</a:t>
            </a:r>
            <a:r>
              <a:rPr lang="en-US" dirty="0" err="1"/>
              <a:t>Moused</a:t>
            </a:r>
            <a:r>
              <a:rPr lang="en-US" dirty="0"/>
              <a:t> out!&lt;</a:t>
            </a:r>
            <a:r>
              <a:rPr lang="en-US" dirty="0" err="1"/>
              <a:t>br</a:t>
            </a:r>
            <a:r>
              <a:rPr lang="en-US" dirty="0"/>
              <a:t>&gt;"</a:t>
            </a:r>
          </a:p>
          <a:p>
            <a:r>
              <a:rPr lang="en-US" dirty="0"/>
              <a:t>}</a:t>
            </a:r>
          </a:p>
          <a:p>
            <a:r>
              <a:rPr lang="en-US" dirty="0"/>
              <a:t>&lt;/script&gt;</a:t>
            </a:r>
          </a:p>
          <a:p>
            <a:r>
              <a:rPr lang="en-US" dirty="0"/>
              <a:t>&lt;/body&gt;</a:t>
            </a:r>
          </a:p>
          <a:p>
            <a:r>
              <a:rPr lang="en-US" dirty="0"/>
              <a:t>&lt;/html&gt;</a:t>
            </a:r>
          </a:p>
          <a:p>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140</a:t>
            </a:fld>
            <a:endParaRPr lang="en-US"/>
          </a:p>
        </p:txBody>
      </p:sp>
    </p:spTree>
    <p:extLst>
      <p:ext uri="{BB962C8B-B14F-4D97-AF65-F5344CB8AC3E}">
        <p14:creationId xmlns:p14="http://schemas.microsoft.com/office/powerpoint/2010/main" val="31876024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a:t>
            </a:r>
            <a:r>
              <a:rPr lang="en-US" sz="1200" b="0" i="0" u="none" strike="noStrike" kern="1200" dirty="0" err="1">
                <a:solidFill>
                  <a:schemeClr val="tx1"/>
                </a:solidFill>
                <a:effectLst/>
                <a:latin typeface="+mn-lt"/>
                <a:ea typeface="+mn-ea"/>
                <a:cs typeface="+mn-cs"/>
              </a:rPr>
              <a:t>preventDefault</a:t>
            </a:r>
            <a:r>
              <a:rPr lang="en-US" sz="1200" b="0" i="0" u="none" strike="noStrike" kern="1200" dirty="0">
                <a:solidFill>
                  <a:schemeClr val="tx1"/>
                </a:solidFill>
                <a:effectLst/>
                <a:latin typeface="+mn-lt"/>
                <a:ea typeface="+mn-ea"/>
                <a:cs typeface="+mn-cs"/>
              </a:rPr>
              <a:t>() method cancels the event if it is cancelable, meaning that the default action that belongs to the event will not occur.</a:t>
            </a:r>
          </a:p>
          <a:p>
            <a:r>
              <a:rPr lang="en-US" sz="1200" b="0" i="0" u="none" strike="noStrike" kern="1200" dirty="0">
                <a:solidFill>
                  <a:schemeClr val="tx1"/>
                </a:solidFill>
                <a:effectLst/>
                <a:latin typeface="+mn-lt"/>
                <a:ea typeface="+mn-ea"/>
                <a:cs typeface="+mn-cs"/>
              </a:rPr>
              <a:t>For example, this can be useful when:</a:t>
            </a:r>
          </a:p>
          <a:p>
            <a:r>
              <a:rPr lang="en-US" sz="1200" b="0" i="0" u="none" strike="noStrike" kern="1200" dirty="0">
                <a:solidFill>
                  <a:schemeClr val="tx1"/>
                </a:solidFill>
                <a:effectLst/>
                <a:latin typeface="+mn-lt"/>
                <a:ea typeface="+mn-ea"/>
                <a:cs typeface="+mn-cs"/>
              </a:rPr>
              <a:t>Clicking on a "Submit" button, prevent it from submitting a form</a:t>
            </a:r>
          </a:p>
          <a:p>
            <a:r>
              <a:rPr lang="en-US" sz="1200" b="0" i="0" u="none" strike="noStrike" kern="1200" dirty="0">
                <a:solidFill>
                  <a:schemeClr val="tx1"/>
                </a:solidFill>
                <a:effectLst/>
                <a:latin typeface="+mn-lt"/>
                <a:ea typeface="+mn-ea"/>
                <a:cs typeface="+mn-cs"/>
              </a:rPr>
              <a:t>Clicking on a link, prevent the link from following the URL</a:t>
            </a:r>
          </a:p>
          <a:p>
            <a:r>
              <a:rPr lang="en-US" sz="1200" b="1" i="0" u="none" strike="noStrike" kern="1200" dirty="0">
                <a:solidFill>
                  <a:schemeClr val="tx1"/>
                </a:solidFill>
                <a:effectLst/>
                <a:latin typeface="+mn-lt"/>
                <a:ea typeface="+mn-ea"/>
                <a:cs typeface="+mn-cs"/>
              </a:rPr>
              <a:t>Note:</a:t>
            </a:r>
            <a:r>
              <a:rPr lang="en-US" sz="1200" b="0" i="0" u="none" strike="noStrike" kern="1200" dirty="0">
                <a:solidFill>
                  <a:schemeClr val="tx1"/>
                </a:solidFill>
                <a:effectLst/>
                <a:latin typeface="+mn-lt"/>
                <a:ea typeface="+mn-ea"/>
                <a:cs typeface="+mn-cs"/>
              </a:rPr>
              <a:t> Not all events are cancelable. Use the </a:t>
            </a:r>
            <a:r>
              <a:rPr lang="en-US" sz="1200" b="0" i="0" u="none" strike="noStrike" kern="1200" dirty="0">
                <a:solidFill>
                  <a:schemeClr val="tx1"/>
                </a:solidFill>
                <a:effectLst/>
                <a:latin typeface="+mn-lt"/>
                <a:ea typeface="+mn-ea"/>
                <a:cs typeface="+mn-cs"/>
                <a:hlinkClick r:id="rId3"/>
              </a:rPr>
              <a:t>cancelable</a:t>
            </a:r>
            <a:r>
              <a:rPr lang="en-US" sz="1200" b="0" i="0" u="none" strike="noStrike" kern="1200" dirty="0">
                <a:solidFill>
                  <a:schemeClr val="tx1"/>
                </a:solidFill>
                <a:effectLst/>
                <a:latin typeface="+mn-lt"/>
                <a:ea typeface="+mn-ea"/>
                <a:cs typeface="+mn-cs"/>
              </a:rPr>
              <a:t> property to find out if an event is cancelable.</a:t>
            </a:r>
          </a:p>
          <a:p>
            <a:r>
              <a:rPr lang="en-US" sz="1200" b="1" i="0" u="none" strike="noStrike" kern="1200" dirty="0">
                <a:solidFill>
                  <a:schemeClr val="tx1"/>
                </a:solidFill>
                <a:effectLst/>
                <a:latin typeface="+mn-lt"/>
                <a:ea typeface="+mn-ea"/>
                <a:cs typeface="+mn-cs"/>
              </a:rPr>
              <a:t>Note:</a:t>
            </a:r>
            <a:r>
              <a:rPr lang="en-US" sz="1200" b="0" i="0" u="none" strike="noStrike" kern="1200" dirty="0">
                <a:solidFill>
                  <a:schemeClr val="tx1"/>
                </a:solidFill>
                <a:effectLst/>
                <a:latin typeface="+mn-lt"/>
                <a:ea typeface="+mn-ea"/>
                <a:cs typeface="+mn-cs"/>
              </a:rPr>
              <a:t> The </a:t>
            </a:r>
            <a:r>
              <a:rPr lang="en-US" sz="1200" b="0" i="0" u="none" strike="noStrike" kern="1200" dirty="0" err="1">
                <a:solidFill>
                  <a:schemeClr val="tx1"/>
                </a:solidFill>
                <a:effectLst/>
                <a:latin typeface="+mn-lt"/>
                <a:ea typeface="+mn-ea"/>
                <a:cs typeface="+mn-cs"/>
              </a:rPr>
              <a:t>preventDefault</a:t>
            </a:r>
            <a:r>
              <a:rPr lang="en-US" sz="1200" b="0" i="0" u="none" strike="noStrike" kern="1200" dirty="0">
                <a:solidFill>
                  <a:schemeClr val="tx1"/>
                </a:solidFill>
                <a:effectLst/>
                <a:latin typeface="+mn-lt"/>
                <a:ea typeface="+mn-ea"/>
                <a:cs typeface="+mn-cs"/>
              </a:rPr>
              <a:t>() method does not prevent further propagation of an event through the DOM. Use the </a:t>
            </a:r>
            <a:r>
              <a:rPr lang="en-US" sz="1200" b="0" i="0" u="none" strike="noStrike" kern="1200" dirty="0" err="1">
                <a:solidFill>
                  <a:schemeClr val="tx1"/>
                </a:solidFill>
                <a:effectLst/>
                <a:latin typeface="+mn-lt"/>
                <a:ea typeface="+mn-ea"/>
                <a:cs typeface="+mn-cs"/>
              </a:rPr>
              <a:t>stopPropagation</a:t>
            </a:r>
            <a:r>
              <a:rPr lang="en-US" sz="1200" b="0" i="0" u="none" strike="noStrike" kern="1200" dirty="0">
                <a:solidFill>
                  <a:schemeClr val="tx1"/>
                </a:solidFill>
                <a:effectLst/>
                <a:latin typeface="+mn-lt"/>
                <a:ea typeface="+mn-ea"/>
                <a:cs typeface="+mn-cs"/>
              </a:rPr>
              <a:t>() method to handle this.</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&lt;!DOCTYPE html&gt;</a:t>
            </a:r>
          </a:p>
          <a:p>
            <a:r>
              <a:rPr lang="en-US" sz="1200" b="0" i="0" u="none" strike="noStrike" kern="1200" dirty="0">
                <a:solidFill>
                  <a:schemeClr val="tx1"/>
                </a:solidFill>
                <a:effectLst/>
                <a:latin typeface="+mn-lt"/>
                <a:ea typeface="+mn-ea"/>
                <a:cs typeface="+mn-cs"/>
              </a:rPr>
              <a:t>&lt;html&gt;</a:t>
            </a:r>
          </a:p>
          <a:p>
            <a:r>
              <a:rPr lang="en-US" sz="1200" b="0" i="0" u="none" strike="noStrike" kern="1200" dirty="0">
                <a:solidFill>
                  <a:schemeClr val="tx1"/>
                </a:solidFill>
                <a:effectLst/>
                <a:latin typeface="+mn-lt"/>
                <a:ea typeface="+mn-ea"/>
                <a:cs typeface="+mn-cs"/>
              </a:rPr>
              <a:t>&lt;body&gt;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&lt;a id="ref" </a:t>
            </a:r>
            <a:r>
              <a:rPr lang="en-US" sz="1200" b="0" i="0" u="none" strike="noStrike" kern="1200" dirty="0" err="1">
                <a:solidFill>
                  <a:schemeClr val="tx1"/>
                </a:solidFill>
                <a:effectLst/>
                <a:latin typeface="+mn-lt"/>
                <a:ea typeface="+mn-ea"/>
                <a:cs typeface="+mn-cs"/>
              </a:rPr>
              <a:t>href</a:t>
            </a:r>
            <a:r>
              <a:rPr lang="en-US" sz="1200" b="0" i="0" u="none" strike="noStrike" kern="1200" dirty="0">
                <a:solidFill>
                  <a:schemeClr val="tx1"/>
                </a:solidFill>
                <a:effectLst/>
                <a:latin typeface="+mn-lt"/>
                <a:ea typeface="+mn-ea"/>
                <a:cs typeface="+mn-cs"/>
              </a:rPr>
              <a:t>="http://www.ritaj.birzeit.edu"&gt; </a:t>
            </a:r>
            <a:r>
              <a:rPr lang="en-US" sz="1200" b="0" i="0" u="none" strike="noStrike" kern="1200" dirty="0" err="1">
                <a:solidFill>
                  <a:schemeClr val="tx1"/>
                </a:solidFill>
                <a:effectLst/>
                <a:latin typeface="+mn-lt"/>
                <a:ea typeface="+mn-ea"/>
                <a:cs typeface="+mn-cs"/>
              </a:rPr>
              <a:t>Ritaj</a:t>
            </a:r>
            <a:r>
              <a:rPr lang="en-US" sz="1200" b="0" i="0" u="none" strike="noStrike" kern="1200" dirty="0">
                <a:solidFill>
                  <a:schemeClr val="tx1"/>
                </a:solidFill>
                <a:effectLst/>
                <a:latin typeface="+mn-lt"/>
                <a:ea typeface="+mn-ea"/>
                <a:cs typeface="+mn-cs"/>
              </a:rPr>
              <a:t>&lt;/a&gt;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&lt;script&gt;</a:t>
            </a:r>
          </a:p>
          <a:p>
            <a:r>
              <a:rPr lang="en-US" sz="1200" b="0" i="0" u="none" strike="noStrike" kern="1200" dirty="0" err="1">
                <a:solidFill>
                  <a:schemeClr val="tx1"/>
                </a:solidFill>
                <a:effectLst/>
                <a:latin typeface="+mn-lt"/>
                <a:ea typeface="+mn-ea"/>
                <a:cs typeface="+mn-cs"/>
              </a:rPr>
              <a:t>var</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obj</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document.getElementById</a:t>
            </a:r>
            <a:r>
              <a:rPr lang="en-US" sz="1200" b="0" i="0" u="none" strike="noStrike" kern="1200" dirty="0">
                <a:solidFill>
                  <a:schemeClr val="tx1"/>
                </a:solidFill>
                <a:effectLst/>
                <a:latin typeface="+mn-lt"/>
                <a:ea typeface="+mn-ea"/>
                <a:cs typeface="+mn-cs"/>
              </a:rPr>
              <a:t>("ref");</a:t>
            </a:r>
          </a:p>
          <a:p>
            <a:r>
              <a:rPr lang="en-US" sz="1200" b="0" i="0" u="none" strike="noStrike" kern="1200" dirty="0" err="1">
                <a:solidFill>
                  <a:schemeClr val="tx1"/>
                </a:solidFill>
                <a:effectLst/>
                <a:latin typeface="+mn-lt"/>
                <a:ea typeface="+mn-ea"/>
                <a:cs typeface="+mn-cs"/>
              </a:rPr>
              <a:t>obj.addEventListener</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click",function</a:t>
            </a:r>
            <a:r>
              <a:rPr lang="en-US" sz="1200" b="0" i="0" u="none" strike="noStrike" kern="1200" dirty="0">
                <a:solidFill>
                  <a:schemeClr val="tx1"/>
                </a:solidFill>
                <a:effectLst/>
                <a:latin typeface="+mn-lt"/>
                <a:ea typeface="+mn-ea"/>
                <a:cs typeface="+mn-cs"/>
              </a:rPr>
              <a:t>(event){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event.preventDefault</a:t>
            </a:r>
            <a:r>
              <a:rPr lang="en-US" sz="1200" b="0" i="0" u="none" strike="noStrike" kern="1200" dirty="0">
                <a:solidFill>
                  <a:schemeClr val="tx1"/>
                </a:solidFill>
                <a:effectLst/>
                <a:latin typeface="+mn-lt"/>
                <a:ea typeface="+mn-ea"/>
                <a:cs typeface="+mn-cs"/>
              </a:rPr>
              <a: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&lt;/script&gt;</a:t>
            </a:r>
          </a:p>
          <a:p>
            <a:r>
              <a:rPr lang="en-US" sz="1200" b="0" i="0" u="none" strike="noStrike" kern="1200" dirty="0">
                <a:solidFill>
                  <a:schemeClr val="tx1"/>
                </a:solidFill>
                <a:effectLst/>
                <a:latin typeface="+mn-lt"/>
                <a:ea typeface="+mn-ea"/>
                <a:cs typeface="+mn-cs"/>
              </a:rPr>
              <a:t>&lt;/body&gt;</a:t>
            </a:r>
          </a:p>
          <a:p>
            <a:r>
              <a:rPr lang="en-US" sz="1200" b="0" i="0" u="none" strike="noStrike" kern="1200" dirty="0">
                <a:solidFill>
                  <a:schemeClr val="tx1"/>
                </a:solidFill>
                <a:effectLst/>
                <a:latin typeface="+mn-lt"/>
                <a:ea typeface="+mn-ea"/>
                <a:cs typeface="+mn-cs"/>
              </a:rPr>
              <a:t>&lt;/html&gt;</a:t>
            </a: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144</a:t>
            </a:fld>
            <a:endParaRPr lang="en-US"/>
          </a:p>
        </p:txBody>
      </p:sp>
    </p:spTree>
    <p:extLst>
      <p:ext uri="{BB962C8B-B14F-4D97-AF65-F5344CB8AC3E}">
        <p14:creationId xmlns:p14="http://schemas.microsoft.com/office/powerpoint/2010/main" val="27556862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&lt;!DOCTYPE html&gt;</a:t>
            </a:r>
          </a:p>
          <a:p>
            <a:r>
              <a:rPr lang="en-US" dirty="0"/>
              <a:t>&lt;html&gt;</a:t>
            </a:r>
          </a:p>
          <a:p>
            <a:r>
              <a:rPr lang="en-US" dirty="0"/>
              <a:t>&lt;body&gt;</a:t>
            </a:r>
          </a:p>
          <a:p>
            <a:endParaRPr lang="en-US" dirty="0"/>
          </a:p>
          <a:p>
            <a:r>
              <a:rPr lang="en-US" dirty="0"/>
              <a:t>&lt;p&gt;A function is triggered when the user is pressing a key in the input field.&lt;/p&gt;</a:t>
            </a:r>
          </a:p>
          <a:p>
            <a:endParaRPr lang="en-US" dirty="0"/>
          </a:p>
          <a:p>
            <a:r>
              <a:rPr lang="en-US" dirty="0"/>
              <a:t>&lt;input type="text" id="txt"&gt;</a:t>
            </a:r>
          </a:p>
          <a:p>
            <a:endParaRPr lang="en-US" dirty="0"/>
          </a:p>
          <a:p>
            <a:r>
              <a:rPr lang="en-US" dirty="0"/>
              <a:t>&lt;script&gt;</a:t>
            </a:r>
          </a:p>
          <a:p>
            <a:r>
              <a:rPr lang="en-US" dirty="0" err="1"/>
              <a:t>var</a:t>
            </a:r>
            <a:r>
              <a:rPr lang="en-US" dirty="0"/>
              <a:t> </a:t>
            </a:r>
            <a:r>
              <a:rPr lang="en-US" dirty="0" err="1"/>
              <a:t>obj</a:t>
            </a:r>
            <a:r>
              <a:rPr lang="en-US" dirty="0"/>
              <a:t>=</a:t>
            </a:r>
            <a:r>
              <a:rPr lang="en-US" dirty="0" err="1"/>
              <a:t>document.getElementById</a:t>
            </a:r>
            <a:r>
              <a:rPr lang="en-US" dirty="0"/>
              <a:t>("txt");</a:t>
            </a:r>
          </a:p>
          <a:p>
            <a:r>
              <a:rPr lang="en-US" dirty="0" err="1"/>
              <a:t>obj.onkeydown</a:t>
            </a:r>
            <a:r>
              <a:rPr lang="en-US" dirty="0"/>
              <a:t>=function </a:t>
            </a:r>
            <a:r>
              <a:rPr lang="en-US" dirty="0" err="1"/>
              <a:t>myFunction</a:t>
            </a:r>
            <a:r>
              <a:rPr lang="en-US" dirty="0"/>
              <a:t>(e) {</a:t>
            </a:r>
          </a:p>
          <a:p>
            <a:r>
              <a:rPr lang="en-US" dirty="0"/>
              <a:t>  </a:t>
            </a:r>
            <a:r>
              <a:rPr lang="en-US" dirty="0" err="1"/>
              <a:t>var</a:t>
            </a:r>
            <a:r>
              <a:rPr lang="en-US" dirty="0"/>
              <a:t> </a:t>
            </a:r>
            <a:r>
              <a:rPr lang="en-US" dirty="0" err="1"/>
              <a:t>keyPress</a:t>
            </a:r>
            <a:r>
              <a:rPr lang="en-US" dirty="0"/>
              <a:t>=</a:t>
            </a:r>
            <a:r>
              <a:rPr lang="en-US" dirty="0" err="1"/>
              <a:t>e.keyCode</a:t>
            </a:r>
            <a:r>
              <a:rPr lang="en-US" dirty="0"/>
              <a:t>;</a:t>
            </a:r>
          </a:p>
          <a:p>
            <a:r>
              <a:rPr lang="en-US" dirty="0"/>
              <a:t>  </a:t>
            </a:r>
            <a:r>
              <a:rPr lang="en-US" dirty="0" err="1"/>
              <a:t>var</a:t>
            </a:r>
            <a:r>
              <a:rPr lang="en-US" dirty="0"/>
              <a:t> character=</a:t>
            </a:r>
            <a:r>
              <a:rPr lang="en-US" dirty="0" err="1"/>
              <a:t>String.fromCharCode</a:t>
            </a:r>
            <a:r>
              <a:rPr lang="en-US" dirty="0"/>
              <a:t>(</a:t>
            </a:r>
            <a:r>
              <a:rPr lang="en-US" dirty="0" err="1"/>
              <a:t>keyPress</a:t>
            </a:r>
            <a:r>
              <a:rPr lang="en-US" dirty="0"/>
              <a:t>);</a:t>
            </a:r>
          </a:p>
          <a:p>
            <a:r>
              <a:rPr lang="en-US" dirty="0"/>
              <a:t>    alert(character);</a:t>
            </a:r>
          </a:p>
          <a:p>
            <a:r>
              <a:rPr lang="en-US" dirty="0"/>
              <a:t>}</a:t>
            </a:r>
          </a:p>
          <a:p>
            <a:r>
              <a:rPr lang="en-US" dirty="0"/>
              <a:t>&lt;/script&gt;</a:t>
            </a:r>
          </a:p>
          <a:p>
            <a:endParaRPr lang="en-US" dirty="0"/>
          </a:p>
          <a:p>
            <a:r>
              <a:rPr lang="en-US" dirty="0"/>
              <a:t>&lt;/body&gt;</a:t>
            </a:r>
          </a:p>
          <a:p>
            <a:r>
              <a:rPr lang="en-US" dirty="0"/>
              <a:t>&lt;/html&gt;</a:t>
            </a:r>
          </a:p>
          <a:p>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150</a:t>
            </a:fld>
            <a:endParaRPr lang="en-US"/>
          </a:p>
        </p:txBody>
      </p:sp>
    </p:spTree>
    <p:extLst>
      <p:ext uri="{BB962C8B-B14F-4D97-AF65-F5344CB8AC3E}">
        <p14:creationId xmlns:p14="http://schemas.microsoft.com/office/powerpoint/2010/main" val="3989618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idiosyncrasies between various browsers and operating systems make it difficult to test for all potential client configurations. </a:t>
            </a:r>
          </a:p>
        </p:txBody>
      </p:sp>
      <p:sp>
        <p:nvSpPr>
          <p:cNvPr id="4" name="Slide Number Placeholder 3"/>
          <p:cNvSpPr>
            <a:spLocks noGrp="1"/>
          </p:cNvSpPr>
          <p:nvPr>
            <p:ph type="sldNum" sz="quarter" idx="10"/>
          </p:nvPr>
        </p:nvSpPr>
        <p:spPr/>
        <p:txBody>
          <a:bodyPr/>
          <a:lstStyle/>
          <a:p>
            <a:fld id="{367699B9-1FB4-488C-87F4-C3E8CDA8D2A6}" type="slidenum">
              <a:rPr lang="en-US" smtClean="0"/>
              <a:t>8</a:t>
            </a:fld>
            <a:endParaRPr lang="en-US"/>
          </a:p>
        </p:txBody>
      </p:sp>
    </p:spTree>
    <p:extLst>
      <p:ext uri="{BB962C8B-B14F-4D97-AF65-F5344CB8AC3E}">
        <p14:creationId xmlns:p14="http://schemas.microsoft.com/office/powerpoint/2010/main" val="42656541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&lt;!DOCTYPE html&gt;</a:t>
            </a:r>
          </a:p>
          <a:p>
            <a:r>
              <a:rPr lang="en-US" dirty="0"/>
              <a:t>&lt;html&gt;</a:t>
            </a:r>
          </a:p>
          <a:p>
            <a:r>
              <a:rPr lang="en-US" dirty="0"/>
              <a:t>&lt;body&gt;</a:t>
            </a:r>
          </a:p>
          <a:p>
            <a:endParaRPr lang="en-US" dirty="0"/>
          </a:p>
          <a:p>
            <a:r>
              <a:rPr lang="en-US" dirty="0"/>
              <a:t>&lt;p&gt;A function is triggered when the user is pressing a key in the input field.&lt;/p&gt;</a:t>
            </a:r>
          </a:p>
          <a:p>
            <a:endParaRPr lang="en-US" dirty="0"/>
          </a:p>
          <a:p>
            <a:r>
              <a:rPr lang="en-US" dirty="0"/>
              <a:t>&lt;input type="text" id="txt"&gt;</a:t>
            </a:r>
          </a:p>
          <a:p>
            <a:endParaRPr lang="en-US" dirty="0"/>
          </a:p>
          <a:p>
            <a:r>
              <a:rPr lang="en-US" dirty="0"/>
              <a:t>&lt;script&gt;</a:t>
            </a:r>
          </a:p>
          <a:p>
            <a:r>
              <a:rPr lang="en-US" dirty="0" err="1"/>
              <a:t>var</a:t>
            </a:r>
            <a:r>
              <a:rPr lang="en-US" dirty="0"/>
              <a:t> </a:t>
            </a:r>
            <a:r>
              <a:rPr lang="en-US" dirty="0" err="1"/>
              <a:t>obj</a:t>
            </a:r>
            <a:r>
              <a:rPr lang="en-US" dirty="0"/>
              <a:t>=</a:t>
            </a:r>
            <a:r>
              <a:rPr lang="en-US" dirty="0" err="1"/>
              <a:t>document.getElementById</a:t>
            </a:r>
            <a:r>
              <a:rPr lang="en-US" dirty="0"/>
              <a:t>("txt");</a:t>
            </a:r>
          </a:p>
          <a:p>
            <a:r>
              <a:rPr lang="en-US" dirty="0" err="1"/>
              <a:t>obj.onkeydown</a:t>
            </a:r>
            <a:r>
              <a:rPr lang="en-US" dirty="0"/>
              <a:t>=function </a:t>
            </a:r>
            <a:r>
              <a:rPr lang="en-US" dirty="0" err="1"/>
              <a:t>myFunction</a:t>
            </a:r>
            <a:r>
              <a:rPr lang="en-US" dirty="0"/>
              <a:t>(e) {</a:t>
            </a:r>
          </a:p>
          <a:p>
            <a:r>
              <a:rPr lang="en-US" dirty="0"/>
              <a:t>  </a:t>
            </a:r>
            <a:r>
              <a:rPr lang="en-US" dirty="0" err="1"/>
              <a:t>var</a:t>
            </a:r>
            <a:r>
              <a:rPr lang="en-US" dirty="0"/>
              <a:t> </a:t>
            </a:r>
            <a:r>
              <a:rPr lang="en-US" dirty="0" err="1"/>
              <a:t>keyPress</a:t>
            </a:r>
            <a:r>
              <a:rPr lang="en-US" dirty="0"/>
              <a:t>=</a:t>
            </a:r>
            <a:r>
              <a:rPr lang="en-US" dirty="0" err="1"/>
              <a:t>e.keyCode</a:t>
            </a:r>
            <a:r>
              <a:rPr lang="en-US" dirty="0"/>
              <a:t>;</a:t>
            </a:r>
          </a:p>
          <a:p>
            <a:r>
              <a:rPr lang="en-US" dirty="0"/>
              <a:t>  </a:t>
            </a:r>
            <a:r>
              <a:rPr lang="en-US" dirty="0" err="1"/>
              <a:t>var</a:t>
            </a:r>
            <a:r>
              <a:rPr lang="en-US" dirty="0"/>
              <a:t> character=</a:t>
            </a:r>
            <a:r>
              <a:rPr lang="en-US" dirty="0" err="1"/>
              <a:t>String.fromCharCode</a:t>
            </a:r>
            <a:r>
              <a:rPr lang="en-US" dirty="0"/>
              <a:t>(</a:t>
            </a:r>
            <a:r>
              <a:rPr lang="en-US" dirty="0" err="1"/>
              <a:t>keyPress</a:t>
            </a:r>
            <a:r>
              <a:rPr lang="en-US" dirty="0"/>
              <a:t>);</a:t>
            </a:r>
          </a:p>
          <a:p>
            <a:r>
              <a:rPr lang="en-US" dirty="0"/>
              <a:t>    alert(character);</a:t>
            </a:r>
          </a:p>
          <a:p>
            <a:r>
              <a:rPr lang="en-US" dirty="0"/>
              <a:t>}</a:t>
            </a:r>
          </a:p>
          <a:p>
            <a:r>
              <a:rPr lang="en-US" dirty="0"/>
              <a:t>&lt;/script&gt;</a:t>
            </a:r>
          </a:p>
          <a:p>
            <a:endParaRPr lang="en-US" dirty="0"/>
          </a:p>
          <a:p>
            <a:r>
              <a:rPr lang="en-US" dirty="0"/>
              <a:t>&lt;/body&gt;</a:t>
            </a:r>
          </a:p>
          <a:p>
            <a:r>
              <a:rPr lang="en-US" dirty="0"/>
              <a:t>&lt;/html&gt;</a:t>
            </a:r>
          </a:p>
          <a:p>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151</a:t>
            </a:fld>
            <a:endParaRPr lang="en-US"/>
          </a:p>
        </p:txBody>
      </p:sp>
    </p:spTree>
    <p:extLst>
      <p:ext uri="{BB962C8B-B14F-4D97-AF65-F5344CB8AC3E}">
        <p14:creationId xmlns:p14="http://schemas.microsoft.com/office/powerpoint/2010/main" val="26532487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https://www.w3schools.com/jsref/event_onfocus.asp</a:t>
            </a:r>
          </a:p>
        </p:txBody>
      </p:sp>
      <p:sp>
        <p:nvSpPr>
          <p:cNvPr id="4" name="Slide Number Placeholder 3"/>
          <p:cNvSpPr>
            <a:spLocks noGrp="1"/>
          </p:cNvSpPr>
          <p:nvPr>
            <p:ph type="sldNum" sz="quarter" idx="10"/>
          </p:nvPr>
        </p:nvSpPr>
        <p:spPr/>
        <p:txBody>
          <a:bodyPr/>
          <a:lstStyle/>
          <a:p>
            <a:fld id="{367699B9-1FB4-488C-87F4-C3E8CDA8D2A6}" type="slidenum">
              <a:rPr lang="en-US" smtClean="0"/>
              <a:t>153</a:t>
            </a:fld>
            <a:endParaRPr lang="en-US"/>
          </a:p>
        </p:txBody>
      </p:sp>
    </p:spTree>
    <p:extLst>
      <p:ext uri="{BB962C8B-B14F-4D97-AF65-F5344CB8AC3E}">
        <p14:creationId xmlns:p14="http://schemas.microsoft.com/office/powerpoint/2010/main" val="37054310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165</a:t>
            </a:fld>
            <a:endParaRPr lang="en-US"/>
          </a:p>
        </p:txBody>
      </p:sp>
    </p:spTree>
    <p:extLst>
      <p:ext uri="{BB962C8B-B14F-4D97-AF65-F5344CB8AC3E}">
        <p14:creationId xmlns:p14="http://schemas.microsoft.com/office/powerpoint/2010/main" val="24182349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Definition</a:t>
            </a:r>
            <a:r>
              <a:rPr lang="en-US" sz="1200" b="0" i="0" u="none" strike="noStrike" kern="1200" dirty="0">
                <a:solidFill>
                  <a:schemeClr val="tx1"/>
                </a:solidFill>
                <a:effectLst/>
                <a:latin typeface="+mn-lt"/>
                <a:ea typeface="+mn-ea"/>
                <a:cs typeface="+mn-cs"/>
              </a:rPr>
              <a:t> and Usage. The </a:t>
            </a:r>
            <a:r>
              <a:rPr lang="en-US" sz="1200" b="1" i="0" u="none" strike="noStrike" kern="1200" dirty="0">
                <a:solidFill>
                  <a:schemeClr val="tx1"/>
                </a:solidFill>
                <a:effectLst/>
                <a:latin typeface="+mn-lt"/>
                <a:ea typeface="+mn-ea"/>
                <a:cs typeface="+mn-cs"/>
              </a:rPr>
              <a:t>bubbles event</a:t>
            </a:r>
            <a:r>
              <a:rPr lang="en-US" sz="1200" b="0" i="0" u="none" strike="noStrike" kern="1200" dirty="0">
                <a:solidFill>
                  <a:schemeClr val="tx1"/>
                </a:solidFill>
                <a:effectLst/>
                <a:latin typeface="+mn-lt"/>
                <a:ea typeface="+mn-ea"/>
                <a:cs typeface="+mn-cs"/>
              </a:rPr>
              <a:t> property returns a Boolean value that indicates whether or </a:t>
            </a:r>
            <a:r>
              <a:rPr lang="en-US" sz="1200" b="1" i="0" u="none" strike="noStrike" kern="1200" dirty="0">
                <a:solidFill>
                  <a:schemeClr val="tx1"/>
                </a:solidFill>
                <a:effectLst/>
                <a:latin typeface="+mn-lt"/>
                <a:ea typeface="+mn-ea"/>
                <a:cs typeface="+mn-cs"/>
              </a:rPr>
              <a:t>not</a:t>
            </a:r>
            <a:r>
              <a:rPr lang="en-US" sz="1200" b="0" i="0" u="none" strike="noStrike" kern="1200" dirty="0">
                <a:solidFill>
                  <a:schemeClr val="tx1"/>
                </a:solidFill>
                <a:effectLst/>
                <a:latin typeface="+mn-lt"/>
                <a:ea typeface="+mn-ea"/>
                <a:cs typeface="+mn-cs"/>
              </a:rPr>
              <a:t> an </a:t>
            </a:r>
            <a:r>
              <a:rPr lang="en-US" sz="1200" b="1" i="0" u="none" strike="noStrike" kern="1200" dirty="0">
                <a:solidFill>
                  <a:schemeClr val="tx1"/>
                </a:solidFill>
                <a:effectLst/>
                <a:latin typeface="+mn-lt"/>
                <a:ea typeface="+mn-ea"/>
                <a:cs typeface="+mn-cs"/>
              </a:rPr>
              <a:t>event</a:t>
            </a:r>
            <a:r>
              <a:rPr lang="en-US" sz="1200" b="0" i="0" u="none" strike="noStrike" kern="1200" dirty="0">
                <a:solidFill>
                  <a:schemeClr val="tx1"/>
                </a:solidFill>
                <a:effectLst/>
                <a:latin typeface="+mn-lt"/>
                <a:ea typeface="+mn-ea"/>
                <a:cs typeface="+mn-cs"/>
              </a:rPr>
              <a:t> is a </a:t>
            </a:r>
            <a:r>
              <a:rPr lang="en-US" sz="1200" b="1" i="0" u="none" strike="noStrike" kern="1200" dirty="0">
                <a:solidFill>
                  <a:schemeClr val="tx1"/>
                </a:solidFill>
                <a:effectLst/>
                <a:latin typeface="+mn-lt"/>
                <a:ea typeface="+mn-ea"/>
                <a:cs typeface="+mn-cs"/>
              </a:rPr>
              <a:t>bubbling event</a:t>
            </a:r>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Event bubbling</a:t>
            </a:r>
            <a:r>
              <a:rPr lang="en-US" sz="1200" b="0" i="0" u="none" strike="noStrike" kern="1200" dirty="0">
                <a:solidFill>
                  <a:schemeClr val="tx1"/>
                </a:solidFill>
                <a:effectLst/>
                <a:latin typeface="+mn-lt"/>
                <a:ea typeface="+mn-ea"/>
                <a:cs typeface="+mn-cs"/>
              </a:rPr>
              <a:t> directs an </a:t>
            </a:r>
            <a:r>
              <a:rPr lang="en-US" sz="1200" b="1" i="0" u="none" strike="noStrike" kern="1200" dirty="0">
                <a:solidFill>
                  <a:schemeClr val="tx1"/>
                </a:solidFill>
                <a:effectLst/>
                <a:latin typeface="+mn-lt"/>
                <a:ea typeface="+mn-ea"/>
                <a:cs typeface="+mn-cs"/>
              </a:rPr>
              <a:t>event</a:t>
            </a:r>
            <a:r>
              <a:rPr lang="en-US" sz="1200" b="0" i="0" u="none" strike="noStrike" kern="1200" dirty="0">
                <a:solidFill>
                  <a:schemeClr val="tx1"/>
                </a:solidFill>
                <a:effectLst/>
                <a:latin typeface="+mn-lt"/>
                <a:ea typeface="+mn-ea"/>
                <a:cs typeface="+mn-cs"/>
              </a:rPr>
              <a:t> to its intended target, it works like this: A button is clicked and the </a:t>
            </a:r>
            <a:r>
              <a:rPr lang="en-US" sz="1200" b="1" i="0" u="none" strike="noStrike" kern="1200" dirty="0">
                <a:solidFill>
                  <a:schemeClr val="tx1"/>
                </a:solidFill>
                <a:effectLst/>
                <a:latin typeface="+mn-lt"/>
                <a:ea typeface="+mn-ea"/>
                <a:cs typeface="+mn-cs"/>
              </a:rPr>
              <a:t>event</a:t>
            </a:r>
            <a:r>
              <a:rPr lang="en-US" sz="1200" b="0" i="0" u="none" strike="noStrike" kern="1200" dirty="0">
                <a:solidFill>
                  <a:schemeClr val="tx1"/>
                </a:solidFill>
                <a:effectLst/>
                <a:latin typeface="+mn-lt"/>
                <a:ea typeface="+mn-ea"/>
                <a:cs typeface="+mn-cs"/>
              </a:rPr>
              <a:t> is directed to the button; If an </a:t>
            </a:r>
            <a:r>
              <a:rPr lang="en-US" sz="1200" b="1" i="0" u="none" strike="noStrike" kern="1200" dirty="0">
                <a:solidFill>
                  <a:schemeClr val="tx1"/>
                </a:solidFill>
                <a:effectLst/>
                <a:latin typeface="+mn-lt"/>
                <a:ea typeface="+mn-ea"/>
                <a:cs typeface="+mn-cs"/>
              </a:rPr>
              <a:t>event</a:t>
            </a:r>
            <a:r>
              <a:rPr lang="en-US" sz="1200" b="0" i="0" u="none" strike="noStrike" kern="1200" dirty="0">
                <a:solidFill>
                  <a:schemeClr val="tx1"/>
                </a:solidFill>
                <a:effectLst/>
                <a:latin typeface="+mn-lt"/>
                <a:ea typeface="+mn-ea"/>
                <a:cs typeface="+mn-cs"/>
              </a:rPr>
              <a:t> handler is set for that object, the </a:t>
            </a:r>
            <a:r>
              <a:rPr lang="en-US" sz="1200" b="1" i="0" u="none" strike="noStrike" kern="1200" dirty="0">
                <a:solidFill>
                  <a:schemeClr val="tx1"/>
                </a:solidFill>
                <a:effectLst/>
                <a:latin typeface="+mn-lt"/>
                <a:ea typeface="+mn-ea"/>
                <a:cs typeface="+mn-cs"/>
              </a:rPr>
              <a:t>event</a:t>
            </a:r>
            <a:r>
              <a:rPr lang="en-US" sz="1200" b="0" i="0" u="none" strike="noStrike" kern="1200" dirty="0">
                <a:solidFill>
                  <a:schemeClr val="tx1"/>
                </a:solidFill>
                <a:effectLst/>
                <a:latin typeface="+mn-lt"/>
                <a:ea typeface="+mn-ea"/>
                <a:cs typeface="+mn-cs"/>
              </a:rPr>
              <a:t> is triggered </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a:t>
            </a:r>
            <a:r>
              <a:rPr lang="en-US" sz="1200" b="0" i="0" u="none" strike="noStrike" kern="1200" dirty="0" err="1">
                <a:solidFill>
                  <a:schemeClr val="tx1"/>
                </a:solidFill>
                <a:effectLst/>
                <a:latin typeface="+mn-lt"/>
                <a:ea typeface="+mn-ea"/>
                <a:cs typeface="+mn-cs"/>
              </a:rPr>
              <a:t>preventDefault</a:t>
            </a:r>
            <a:r>
              <a:rPr lang="en-US" sz="1200" b="0" i="0" u="none" strike="noStrike" kern="1200" dirty="0">
                <a:solidFill>
                  <a:schemeClr val="tx1"/>
                </a:solidFill>
                <a:effectLst/>
                <a:latin typeface="+mn-lt"/>
                <a:ea typeface="+mn-ea"/>
                <a:cs typeface="+mn-cs"/>
              </a:rPr>
              <a:t>() method cancels the event if it is cancelable, meaning that the default action that belongs to the event will not occur.</a:t>
            </a:r>
          </a:p>
          <a:p>
            <a:r>
              <a:rPr lang="en-US" sz="1200" b="0" i="0" u="none" strike="noStrike" kern="1200" dirty="0">
                <a:solidFill>
                  <a:schemeClr val="tx1"/>
                </a:solidFill>
                <a:effectLst/>
                <a:latin typeface="+mn-lt"/>
                <a:ea typeface="+mn-ea"/>
                <a:cs typeface="+mn-cs"/>
              </a:rPr>
              <a:t>For example, this can be useful when:</a:t>
            </a:r>
          </a:p>
          <a:p>
            <a:r>
              <a:rPr lang="en-US" sz="1200" b="0" i="0" u="none" strike="noStrike" kern="1200" dirty="0">
                <a:solidFill>
                  <a:schemeClr val="tx1"/>
                </a:solidFill>
                <a:effectLst/>
                <a:latin typeface="+mn-lt"/>
                <a:ea typeface="+mn-ea"/>
                <a:cs typeface="+mn-cs"/>
              </a:rPr>
              <a:t>Clicking on a "Submit" button, prevent it from submitting a form</a:t>
            </a:r>
          </a:p>
          <a:p>
            <a:r>
              <a:rPr lang="en-US" sz="1200" b="0" i="0" u="none" strike="noStrike" kern="1200" dirty="0">
                <a:solidFill>
                  <a:schemeClr val="tx1"/>
                </a:solidFill>
                <a:effectLst/>
                <a:latin typeface="+mn-lt"/>
                <a:ea typeface="+mn-ea"/>
                <a:cs typeface="+mn-cs"/>
              </a:rPr>
              <a:t>Clicking on a link, prevent the link from following the URL</a:t>
            </a:r>
          </a:p>
          <a:p>
            <a:r>
              <a:rPr lang="en-US" sz="1200" b="1" i="0" u="none" strike="noStrike" kern="1200" dirty="0">
                <a:solidFill>
                  <a:schemeClr val="tx1"/>
                </a:solidFill>
                <a:effectLst/>
                <a:latin typeface="+mn-lt"/>
                <a:ea typeface="+mn-ea"/>
                <a:cs typeface="+mn-cs"/>
              </a:rPr>
              <a:t>Note:</a:t>
            </a:r>
            <a:r>
              <a:rPr lang="en-US" sz="1200" b="0" i="0" u="none" strike="noStrike" kern="1200" dirty="0">
                <a:solidFill>
                  <a:schemeClr val="tx1"/>
                </a:solidFill>
                <a:effectLst/>
                <a:latin typeface="+mn-lt"/>
                <a:ea typeface="+mn-ea"/>
                <a:cs typeface="+mn-cs"/>
              </a:rPr>
              <a:t> Not all events are cancelable. Use the </a:t>
            </a:r>
            <a:r>
              <a:rPr lang="en-US" sz="1200" b="0" i="0" u="none" strike="noStrike" kern="1200" dirty="0">
                <a:solidFill>
                  <a:schemeClr val="tx1"/>
                </a:solidFill>
                <a:effectLst/>
                <a:latin typeface="+mn-lt"/>
                <a:ea typeface="+mn-ea"/>
                <a:cs typeface="+mn-cs"/>
                <a:hlinkClick r:id="rId3"/>
              </a:rPr>
              <a:t>cancelable</a:t>
            </a:r>
            <a:r>
              <a:rPr lang="en-US" sz="1200" b="0" i="0" u="none" strike="noStrike" kern="1200" dirty="0">
                <a:solidFill>
                  <a:schemeClr val="tx1"/>
                </a:solidFill>
                <a:effectLst/>
                <a:latin typeface="+mn-lt"/>
                <a:ea typeface="+mn-ea"/>
                <a:cs typeface="+mn-cs"/>
              </a:rPr>
              <a:t> property to find out if an event is cancelable.</a:t>
            </a:r>
          </a:p>
          <a:p>
            <a:r>
              <a:rPr lang="en-US" sz="1200" b="1" i="0" u="none" strike="noStrike" kern="1200" dirty="0">
                <a:solidFill>
                  <a:schemeClr val="tx1"/>
                </a:solidFill>
                <a:effectLst/>
                <a:latin typeface="+mn-lt"/>
                <a:ea typeface="+mn-ea"/>
                <a:cs typeface="+mn-cs"/>
              </a:rPr>
              <a:t>Note:</a:t>
            </a:r>
            <a:r>
              <a:rPr lang="en-US" sz="1200" b="0" i="0" u="none" strike="noStrike" kern="1200" dirty="0">
                <a:solidFill>
                  <a:schemeClr val="tx1"/>
                </a:solidFill>
                <a:effectLst/>
                <a:latin typeface="+mn-lt"/>
                <a:ea typeface="+mn-ea"/>
                <a:cs typeface="+mn-cs"/>
              </a:rPr>
              <a:t> The </a:t>
            </a:r>
            <a:r>
              <a:rPr lang="en-US" sz="1200" b="0" i="0" u="none" strike="noStrike" kern="1200" dirty="0" err="1">
                <a:solidFill>
                  <a:schemeClr val="tx1"/>
                </a:solidFill>
                <a:effectLst/>
                <a:latin typeface="+mn-lt"/>
                <a:ea typeface="+mn-ea"/>
                <a:cs typeface="+mn-cs"/>
              </a:rPr>
              <a:t>preventDefault</a:t>
            </a:r>
            <a:r>
              <a:rPr lang="en-US" sz="1200" b="0" i="0" u="none" strike="noStrike" kern="1200" dirty="0">
                <a:solidFill>
                  <a:schemeClr val="tx1"/>
                </a:solidFill>
                <a:effectLst/>
                <a:latin typeface="+mn-lt"/>
                <a:ea typeface="+mn-ea"/>
                <a:cs typeface="+mn-cs"/>
              </a:rPr>
              <a:t>() method does not prevent further propagation of an event through the DOM. Use the </a:t>
            </a:r>
            <a:r>
              <a:rPr lang="en-US" sz="1200" b="0" i="0" u="none" strike="noStrike" kern="1200" dirty="0" err="1">
                <a:solidFill>
                  <a:schemeClr val="tx1"/>
                </a:solidFill>
                <a:effectLst/>
                <a:latin typeface="+mn-lt"/>
                <a:ea typeface="+mn-ea"/>
                <a:cs typeface="+mn-cs"/>
              </a:rPr>
              <a:t>stopPropagation</a:t>
            </a:r>
            <a:r>
              <a:rPr lang="en-US" sz="1200" b="0" i="0" u="none" strike="noStrike" kern="1200" dirty="0">
                <a:solidFill>
                  <a:schemeClr val="tx1"/>
                </a:solidFill>
                <a:effectLst/>
                <a:latin typeface="+mn-lt"/>
                <a:ea typeface="+mn-ea"/>
                <a:cs typeface="+mn-cs"/>
              </a:rPr>
              <a:t>() method to handle this.</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&lt;!DOCTYPE html&gt;</a:t>
            </a:r>
          </a:p>
          <a:p>
            <a:r>
              <a:rPr lang="en-US" sz="1200" b="0" i="0" u="none" strike="noStrike" kern="1200" dirty="0">
                <a:solidFill>
                  <a:schemeClr val="tx1"/>
                </a:solidFill>
                <a:effectLst/>
                <a:latin typeface="+mn-lt"/>
                <a:ea typeface="+mn-ea"/>
                <a:cs typeface="+mn-cs"/>
              </a:rPr>
              <a:t>&lt;html&gt;</a:t>
            </a:r>
          </a:p>
          <a:p>
            <a:r>
              <a:rPr lang="en-US" sz="1200" b="0" i="0" u="none" strike="noStrike" kern="1200" dirty="0">
                <a:solidFill>
                  <a:schemeClr val="tx1"/>
                </a:solidFill>
                <a:effectLst/>
                <a:latin typeface="+mn-lt"/>
                <a:ea typeface="+mn-ea"/>
                <a:cs typeface="+mn-cs"/>
              </a:rPr>
              <a:t>&lt;body&gt;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&lt;a id="ref" </a:t>
            </a:r>
            <a:r>
              <a:rPr lang="en-US" sz="1200" b="0" i="0" u="none" strike="noStrike" kern="1200" dirty="0" err="1">
                <a:solidFill>
                  <a:schemeClr val="tx1"/>
                </a:solidFill>
                <a:effectLst/>
                <a:latin typeface="+mn-lt"/>
                <a:ea typeface="+mn-ea"/>
                <a:cs typeface="+mn-cs"/>
              </a:rPr>
              <a:t>href</a:t>
            </a:r>
            <a:r>
              <a:rPr lang="en-US" sz="1200" b="0" i="0" u="none" strike="noStrike" kern="1200" dirty="0">
                <a:solidFill>
                  <a:schemeClr val="tx1"/>
                </a:solidFill>
                <a:effectLst/>
                <a:latin typeface="+mn-lt"/>
                <a:ea typeface="+mn-ea"/>
                <a:cs typeface="+mn-cs"/>
              </a:rPr>
              <a:t>="http://www.ritaj.birzeit.edu"&gt; </a:t>
            </a:r>
            <a:r>
              <a:rPr lang="en-US" sz="1200" b="0" i="0" u="none" strike="noStrike" kern="1200" dirty="0" err="1">
                <a:solidFill>
                  <a:schemeClr val="tx1"/>
                </a:solidFill>
                <a:effectLst/>
                <a:latin typeface="+mn-lt"/>
                <a:ea typeface="+mn-ea"/>
                <a:cs typeface="+mn-cs"/>
              </a:rPr>
              <a:t>Ritaj</a:t>
            </a:r>
            <a:r>
              <a:rPr lang="en-US" sz="1200" b="0" i="0" u="none" strike="noStrike" kern="1200" dirty="0">
                <a:solidFill>
                  <a:schemeClr val="tx1"/>
                </a:solidFill>
                <a:effectLst/>
                <a:latin typeface="+mn-lt"/>
                <a:ea typeface="+mn-ea"/>
                <a:cs typeface="+mn-cs"/>
              </a:rPr>
              <a:t>&lt;/a&gt;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&lt;script&gt;</a:t>
            </a:r>
          </a:p>
          <a:p>
            <a:r>
              <a:rPr lang="en-US" sz="1200" b="0" i="0" u="none" strike="noStrike" kern="1200" dirty="0" err="1">
                <a:solidFill>
                  <a:schemeClr val="tx1"/>
                </a:solidFill>
                <a:effectLst/>
                <a:latin typeface="+mn-lt"/>
                <a:ea typeface="+mn-ea"/>
                <a:cs typeface="+mn-cs"/>
              </a:rPr>
              <a:t>var</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obj</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document.getElementById</a:t>
            </a:r>
            <a:r>
              <a:rPr lang="en-US" sz="1200" b="0" i="0" u="none" strike="noStrike" kern="1200" dirty="0">
                <a:solidFill>
                  <a:schemeClr val="tx1"/>
                </a:solidFill>
                <a:effectLst/>
                <a:latin typeface="+mn-lt"/>
                <a:ea typeface="+mn-ea"/>
                <a:cs typeface="+mn-cs"/>
              </a:rPr>
              <a:t>("ref");</a:t>
            </a:r>
          </a:p>
          <a:p>
            <a:r>
              <a:rPr lang="en-US" sz="1200" b="0" i="0" u="none" strike="noStrike" kern="1200" dirty="0" err="1">
                <a:solidFill>
                  <a:schemeClr val="tx1"/>
                </a:solidFill>
                <a:effectLst/>
                <a:latin typeface="+mn-lt"/>
                <a:ea typeface="+mn-ea"/>
                <a:cs typeface="+mn-cs"/>
              </a:rPr>
              <a:t>obj.addEventListener</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click",function</a:t>
            </a:r>
            <a:r>
              <a:rPr lang="en-US" sz="1200" b="0" i="0" u="none" strike="noStrike" kern="1200" dirty="0">
                <a:solidFill>
                  <a:schemeClr val="tx1"/>
                </a:solidFill>
                <a:effectLst/>
                <a:latin typeface="+mn-lt"/>
                <a:ea typeface="+mn-ea"/>
                <a:cs typeface="+mn-cs"/>
              </a:rPr>
              <a:t>(event){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event.preventDefault</a:t>
            </a:r>
            <a:r>
              <a:rPr lang="en-US" sz="1200" b="0" i="0" u="none" strike="noStrike" kern="1200" dirty="0">
                <a:solidFill>
                  <a:schemeClr val="tx1"/>
                </a:solidFill>
                <a:effectLst/>
                <a:latin typeface="+mn-lt"/>
                <a:ea typeface="+mn-ea"/>
                <a:cs typeface="+mn-cs"/>
              </a:rPr>
              <a: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&lt;/script&gt;</a:t>
            </a:r>
          </a:p>
          <a:p>
            <a:r>
              <a:rPr lang="en-US" sz="1200" b="0" i="0" u="none" strike="noStrike" kern="1200" dirty="0">
                <a:solidFill>
                  <a:schemeClr val="tx1"/>
                </a:solidFill>
                <a:effectLst/>
                <a:latin typeface="+mn-lt"/>
                <a:ea typeface="+mn-ea"/>
                <a:cs typeface="+mn-cs"/>
              </a:rPr>
              <a:t>&lt;/body&gt;</a:t>
            </a:r>
          </a:p>
          <a:p>
            <a:r>
              <a:rPr lang="en-US" sz="1200" b="0" i="0" u="none" strike="noStrike" kern="1200" dirty="0">
                <a:solidFill>
                  <a:schemeClr val="tx1"/>
                </a:solidFill>
                <a:effectLst/>
                <a:latin typeface="+mn-lt"/>
                <a:ea typeface="+mn-ea"/>
                <a:cs typeface="+mn-cs"/>
              </a:rPr>
              <a:t>&lt;/html&gt;</a:t>
            </a: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168</a:t>
            </a:fld>
            <a:endParaRPr lang="en-US"/>
          </a:p>
        </p:txBody>
      </p:sp>
    </p:spTree>
    <p:extLst>
      <p:ext uri="{BB962C8B-B14F-4D97-AF65-F5344CB8AC3E}">
        <p14:creationId xmlns:p14="http://schemas.microsoft.com/office/powerpoint/2010/main" val="27173659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 have 3 nested elements </a:t>
            </a:r>
            <a:r>
              <a:rPr lang="en-US" dirty="0"/>
              <a:t>FORM &gt; DIV &gt; P</a:t>
            </a:r>
            <a:r>
              <a:rPr lang="en-US" sz="1200" b="0" i="0" u="none" strike="noStrike" kern="1200" dirty="0">
                <a:solidFill>
                  <a:schemeClr val="tx1"/>
                </a:solidFill>
                <a:effectLst/>
                <a:latin typeface="+mn-lt"/>
                <a:ea typeface="+mn-ea"/>
                <a:cs typeface="+mn-cs"/>
              </a:rPr>
              <a:t> with a handler on each of them:</a:t>
            </a:r>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169</a:t>
            </a:fld>
            <a:endParaRPr lang="en-US"/>
          </a:p>
        </p:txBody>
      </p:sp>
    </p:spTree>
    <p:extLst>
      <p:ext uri="{BB962C8B-B14F-4D97-AF65-F5344CB8AC3E}">
        <p14:creationId xmlns:p14="http://schemas.microsoft.com/office/powerpoint/2010/main" val="11272681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a:t>
            </a:r>
            <a:r>
              <a:rPr lang="en-US" sz="1200" b="0" i="0" u="none" strike="noStrike" kern="1200" dirty="0" err="1">
                <a:solidFill>
                  <a:schemeClr val="tx1"/>
                </a:solidFill>
                <a:effectLst/>
                <a:latin typeface="+mn-lt"/>
                <a:ea typeface="+mn-ea"/>
                <a:cs typeface="+mn-cs"/>
              </a:rPr>
              <a:t>preventDefault</a:t>
            </a:r>
            <a:r>
              <a:rPr lang="en-US" sz="1200" b="0" i="0" u="none" strike="noStrike" kern="1200" dirty="0">
                <a:solidFill>
                  <a:schemeClr val="tx1"/>
                </a:solidFill>
                <a:effectLst/>
                <a:latin typeface="+mn-lt"/>
                <a:ea typeface="+mn-ea"/>
                <a:cs typeface="+mn-cs"/>
              </a:rPr>
              <a:t>() method cancels the event if it is cancelable, meaning that the default action that belongs to the event will not occur.</a:t>
            </a:r>
          </a:p>
          <a:p>
            <a:r>
              <a:rPr lang="en-US" sz="1200" b="0" i="0" u="none" strike="noStrike" kern="1200" dirty="0">
                <a:solidFill>
                  <a:schemeClr val="tx1"/>
                </a:solidFill>
                <a:effectLst/>
                <a:latin typeface="+mn-lt"/>
                <a:ea typeface="+mn-ea"/>
                <a:cs typeface="+mn-cs"/>
              </a:rPr>
              <a:t>For example, this can be useful when:</a:t>
            </a:r>
          </a:p>
          <a:p>
            <a:r>
              <a:rPr lang="en-US" sz="1200" b="0" i="0" u="none" strike="noStrike" kern="1200" dirty="0">
                <a:solidFill>
                  <a:schemeClr val="tx1"/>
                </a:solidFill>
                <a:effectLst/>
                <a:latin typeface="+mn-lt"/>
                <a:ea typeface="+mn-ea"/>
                <a:cs typeface="+mn-cs"/>
              </a:rPr>
              <a:t>Clicking on a "Submit" button, prevent it from submitting a form</a:t>
            </a:r>
          </a:p>
          <a:p>
            <a:r>
              <a:rPr lang="en-US" sz="1200" b="0" i="0" u="none" strike="noStrike" kern="1200" dirty="0">
                <a:solidFill>
                  <a:schemeClr val="tx1"/>
                </a:solidFill>
                <a:effectLst/>
                <a:latin typeface="+mn-lt"/>
                <a:ea typeface="+mn-ea"/>
                <a:cs typeface="+mn-cs"/>
              </a:rPr>
              <a:t>Clicking on a link, prevent the link from following the URL</a:t>
            </a:r>
          </a:p>
          <a:p>
            <a:r>
              <a:rPr lang="en-US" sz="1200" b="1" i="0" u="none" strike="noStrike" kern="1200" dirty="0">
                <a:solidFill>
                  <a:schemeClr val="tx1"/>
                </a:solidFill>
                <a:effectLst/>
                <a:latin typeface="+mn-lt"/>
                <a:ea typeface="+mn-ea"/>
                <a:cs typeface="+mn-cs"/>
              </a:rPr>
              <a:t>Note:</a:t>
            </a:r>
            <a:r>
              <a:rPr lang="en-US" sz="1200" b="0" i="0" u="none" strike="noStrike" kern="1200" dirty="0">
                <a:solidFill>
                  <a:schemeClr val="tx1"/>
                </a:solidFill>
                <a:effectLst/>
                <a:latin typeface="+mn-lt"/>
                <a:ea typeface="+mn-ea"/>
                <a:cs typeface="+mn-cs"/>
              </a:rPr>
              <a:t> Not all events are cancelable. Use the </a:t>
            </a:r>
            <a:r>
              <a:rPr lang="en-US" sz="1200" b="0" i="0" u="none" strike="noStrike" kern="1200" dirty="0">
                <a:solidFill>
                  <a:schemeClr val="tx1"/>
                </a:solidFill>
                <a:effectLst/>
                <a:latin typeface="+mn-lt"/>
                <a:ea typeface="+mn-ea"/>
                <a:cs typeface="+mn-cs"/>
                <a:hlinkClick r:id="rId3"/>
              </a:rPr>
              <a:t>cancelable</a:t>
            </a:r>
            <a:r>
              <a:rPr lang="en-US" sz="1200" b="0" i="0" u="none" strike="noStrike" kern="1200" dirty="0">
                <a:solidFill>
                  <a:schemeClr val="tx1"/>
                </a:solidFill>
                <a:effectLst/>
                <a:latin typeface="+mn-lt"/>
                <a:ea typeface="+mn-ea"/>
                <a:cs typeface="+mn-cs"/>
              </a:rPr>
              <a:t> property to find out if an event is cancelable.</a:t>
            </a:r>
          </a:p>
          <a:p>
            <a:r>
              <a:rPr lang="en-US" sz="1200" b="1" i="0" u="none" strike="noStrike" kern="1200" dirty="0">
                <a:solidFill>
                  <a:schemeClr val="tx1"/>
                </a:solidFill>
                <a:effectLst/>
                <a:latin typeface="+mn-lt"/>
                <a:ea typeface="+mn-ea"/>
                <a:cs typeface="+mn-cs"/>
              </a:rPr>
              <a:t>Note:</a:t>
            </a:r>
            <a:r>
              <a:rPr lang="en-US" sz="1200" b="0" i="0" u="none" strike="noStrike" kern="1200" dirty="0">
                <a:solidFill>
                  <a:schemeClr val="tx1"/>
                </a:solidFill>
                <a:effectLst/>
                <a:latin typeface="+mn-lt"/>
                <a:ea typeface="+mn-ea"/>
                <a:cs typeface="+mn-cs"/>
              </a:rPr>
              <a:t> The </a:t>
            </a:r>
            <a:r>
              <a:rPr lang="en-US" sz="1200" b="0" i="0" u="none" strike="noStrike" kern="1200" dirty="0" err="1">
                <a:solidFill>
                  <a:schemeClr val="tx1"/>
                </a:solidFill>
                <a:effectLst/>
                <a:latin typeface="+mn-lt"/>
                <a:ea typeface="+mn-ea"/>
                <a:cs typeface="+mn-cs"/>
              </a:rPr>
              <a:t>preventDefault</a:t>
            </a:r>
            <a:r>
              <a:rPr lang="en-US" sz="1200" b="0" i="0" u="none" strike="noStrike" kern="1200" dirty="0">
                <a:solidFill>
                  <a:schemeClr val="tx1"/>
                </a:solidFill>
                <a:effectLst/>
                <a:latin typeface="+mn-lt"/>
                <a:ea typeface="+mn-ea"/>
                <a:cs typeface="+mn-cs"/>
              </a:rPr>
              <a:t>() method does not prevent further propagation of an event through the DOM. Use the </a:t>
            </a:r>
            <a:r>
              <a:rPr lang="en-US" sz="1200" b="0" i="0" u="none" strike="noStrike" kern="1200" dirty="0" err="1">
                <a:solidFill>
                  <a:schemeClr val="tx1"/>
                </a:solidFill>
                <a:effectLst/>
                <a:latin typeface="+mn-lt"/>
                <a:ea typeface="+mn-ea"/>
                <a:cs typeface="+mn-cs"/>
              </a:rPr>
              <a:t>stopPropagation</a:t>
            </a:r>
            <a:r>
              <a:rPr lang="en-US" sz="1200" b="0" i="0" u="none" strike="noStrike" kern="1200" dirty="0">
                <a:solidFill>
                  <a:schemeClr val="tx1"/>
                </a:solidFill>
                <a:effectLst/>
                <a:latin typeface="+mn-lt"/>
                <a:ea typeface="+mn-ea"/>
                <a:cs typeface="+mn-cs"/>
              </a:rPr>
              <a:t>() method to handle this.</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&lt;!DOCTYPE html&gt;</a:t>
            </a:r>
          </a:p>
          <a:p>
            <a:r>
              <a:rPr lang="en-US" sz="1200" b="0" i="0" u="none" strike="noStrike" kern="1200" dirty="0">
                <a:solidFill>
                  <a:schemeClr val="tx1"/>
                </a:solidFill>
                <a:effectLst/>
                <a:latin typeface="+mn-lt"/>
                <a:ea typeface="+mn-ea"/>
                <a:cs typeface="+mn-cs"/>
              </a:rPr>
              <a:t>&lt;html&gt;</a:t>
            </a:r>
          </a:p>
          <a:p>
            <a:r>
              <a:rPr lang="en-US" sz="1200" b="0" i="0" u="none" strike="noStrike" kern="1200" dirty="0">
                <a:solidFill>
                  <a:schemeClr val="tx1"/>
                </a:solidFill>
                <a:effectLst/>
                <a:latin typeface="+mn-lt"/>
                <a:ea typeface="+mn-ea"/>
                <a:cs typeface="+mn-cs"/>
              </a:rPr>
              <a:t>&lt;body&gt;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&lt;a id="ref" </a:t>
            </a:r>
            <a:r>
              <a:rPr lang="en-US" sz="1200" b="0" i="0" u="none" strike="noStrike" kern="1200" dirty="0" err="1">
                <a:solidFill>
                  <a:schemeClr val="tx1"/>
                </a:solidFill>
                <a:effectLst/>
                <a:latin typeface="+mn-lt"/>
                <a:ea typeface="+mn-ea"/>
                <a:cs typeface="+mn-cs"/>
              </a:rPr>
              <a:t>href</a:t>
            </a:r>
            <a:r>
              <a:rPr lang="en-US" sz="1200" b="0" i="0" u="none" strike="noStrike" kern="1200" dirty="0">
                <a:solidFill>
                  <a:schemeClr val="tx1"/>
                </a:solidFill>
                <a:effectLst/>
                <a:latin typeface="+mn-lt"/>
                <a:ea typeface="+mn-ea"/>
                <a:cs typeface="+mn-cs"/>
              </a:rPr>
              <a:t>="http://www.ritaj.birzeit.edu"&gt; </a:t>
            </a:r>
            <a:r>
              <a:rPr lang="en-US" sz="1200" b="0" i="0" u="none" strike="noStrike" kern="1200" dirty="0" err="1">
                <a:solidFill>
                  <a:schemeClr val="tx1"/>
                </a:solidFill>
                <a:effectLst/>
                <a:latin typeface="+mn-lt"/>
                <a:ea typeface="+mn-ea"/>
                <a:cs typeface="+mn-cs"/>
              </a:rPr>
              <a:t>Ritaj</a:t>
            </a:r>
            <a:r>
              <a:rPr lang="en-US" sz="1200" b="0" i="0" u="none" strike="noStrike" kern="1200" dirty="0">
                <a:solidFill>
                  <a:schemeClr val="tx1"/>
                </a:solidFill>
                <a:effectLst/>
                <a:latin typeface="+mn-lt"/>
                <a:ea typeface="+mn-ea"/>
                <a:cs typeface="+mn-cs"/>
              </a:rPr>
              <a:t>&lt;/a&gt;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&lt;script&gt;</a:t>
            </a:r>
          </a:p>
          <a:p>
            <a:r>
              <a:rPr lang="en-US" sz="1200" b="0" i="0" u="none" strike="noStrike" kern="1200" dirty="0" err="1">
                <a:solidFill>
                  <a:schemeClr val="tx1"/>
                </a:solidFill>
                <a:effectLst/>
                <a:latin typeface="+mn-lt"/>
                <a:ea typeface="+mn-ea"/>
                <a:cs typeface="+mn-cs"/>
              </a:rPr>
              <a:t>var</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obj</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document.getElementById</a:t>
            </a:r>
            <a:r>
              <a:rPr lang="en-US" sz="1200" b="0" i="0" u="none" strike="noStrike" kern="1200" dirty="0">
                <a:solidFill>
                  <a:schemeClr val="tx1"/>
                </a:solidFill>
                <a:effectLst/>
                <a:latin typeface="+mn-lt"/>
                <a:ea typeface="+mn-ea"/>
                <a:cs typeface="+mn-cs"/>
              </a:rPr>
              <a:t>("ref");</a:t>
            </a:r>
          </a:p>
          <a:p>
            <a:r>
              <a:rPr lang="en-US" sz="1200" b="0" i="0" u="none" strike="noStrike" kern="1200" dirty="0" err="1">
                <a:solidFill>
                  <a:schemeClr val="tx1"/>
                </a:solidFill>
                <a:effectLst/>
                <a:latin typeface="+mn-lt"/>
                <a:ea typeface="+mn-ea"/>
                <a:cs typeface="+mn-cs"/>
              </a:rPr>
              <a:t>obj.addEventListener</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click",function</a:t>
            </a:r>
            <a:r>
              <a:rPr lang="en-US" sz="1200" b="0" i="0" u="none" strike="noStrike" kern="1200" dirty="0">
                <a:solidFill>
                  <a:schemeClr val="tx1"/>
                </a:solidFill>
                <a:effectLst/>
                <a:latin typeface="+mn-lt"/>
                <a:ea typeface="+mn-ea"/>
                <a:cs typeface="+mn-cs"/>
              </a:rPr>
              <a:t>(event){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event.preventDefault</a:t>
            </a:r>
            <a:r>
              <a:rPr lang="en-US" sz="1200" b="0" i="0" u="none" strike="noStrike" kern="1200" dirty="0">
                <a:solidFill>
                  <a:schemeClr val="tx1"/>
                </a:solidFill>
                <a:effectLst/>
                <a:latin typeface="+mn-lt"/>
                <a:ea typeface="+mn-ea"/>
                <a:cs typeface="+mn-cs"/>
              </a:rPr>
              <a: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&lt;/script&gt;</a:t>
            </a:r>
          </a:p>
          <a:p>
            <a:r>
              <a:rPr lang="en-US" sz="1200" b="0" i="0" u="none" strike="noStrike" kern="1200" dirty="0">
                <a:solidFill>
                  <a:schemeClr val="tx1"/>
                </a:solidFill>
                <a:effectLst/>
                <a:latin typeface="+mn-lt"/>
                <a:ea typeface="+mn-ea"/>
                <a:cs typeface="+mn-cs"/>
              </a:rPr>
              <a:t>&lt;/body&gt;</a:t>
            </a:r>
          </a:p>
          <a:p>
            <a:r>
              <a:rPr lang="en-US" sz="1200" b="0" i="0" u="none" strike="noStrike" kern="1200" dirty="0">
                <a:solidFill>
                  <a:schemeClr val="tx1"/>
                </a:solidFill>
                <a:effectLst/>
                <a:latin typeface="+mn-lt"/>
                <a:ea typeface="+mn-ea"/>
                <a:cs typeface="+mn-cs"/>
              </a:rPr>
              <a:t>&lt;/html&gt;</a:t>
            </a: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170</a:t>
            </a:fld>
            <a:endParaRPr lang="en-US"/>
          </a:p>
        </p:txBody>
      </p:sp>
    </p:spTree>
    <p:extLst>
      <p:ext uri="{BB962C8B-B14F-4D97-AF65-F5344CB8AC3E}">
        <p14:creationId xmlns:p14="http://schemas.microsoft.com/office/powerpoint/2010/main" val="570410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7699B9-1FB4-488C-87F4-C3E8CDA8D2A6}" type="slidenum">
              <a:rPr lang="en-US" smtClean="0"/>
              <a:t>10</a:t>
            </a:fld>
            <a:endParaRPr lang="en-US"/>
          </a:p>
        </p:txBody>
      </p:sp>
    </p:spTree>
    <p:extLst>
      <p:ext uri="{BB962C8B-B14F-4D97-AF65-F5344CB8AC3E}">
        <p14:creationId xmlns:p14="http://schemas.microsoft.com/office/powerpoint/2010/main" val="1191321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JavaScript was only slightly useful, and quite often, very annoying to many users</a:t>
            </a:r>
          </a:p>
          <a:p>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11</a:t>
            </a:fld>
            <a:endParaRPr lang="en-US"/>
          </a:p>
        </p:txBody>
      </p:sp>
    </p:spTree>
    <p:extLst>
      <p:ext uri="{BB962C8B-B14F-4D97-AF65-F5344CB8AC3E}">
        <p14:creationId xmlns:p14="http://schemas.microsoft.com/office/powerpoint/2010/main" val="3184425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JavaScript became a much more important part of web development in the mid 2000s with </a:t>
            </a:r>
            <a:r>
              <a:rPr lang="en-US" b="1" dirty="0"/>
              <a:t>AJAX</a:t>
            </a:r>
            <a:r>
              <a:rPr lang="en-US" dirty="0"/>
              <a:t>.</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The most important feature of AJAX sites is the </a:t>
            </a:r>
            <a:r>
              <a:rPr lang="en-US" dirty="0">
                <a:solidFill>
                  <a:srgbClr val="FF0000"/>
                </a:solidFill>
              </a:rPr>
              <a:t>asynchronous data requests</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Ajax panel</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Chatting system</a:t>
            </a:r>
          </a:p>
          <a:p>
            <a:endParaRPr lang="en-US" dirty="0"/>
          </a:p>
          <a:p>
            <a:endParaRPr lang="en-US" dirty="0"/>
          </a:p>
        </p:txBody>
      </p:sp>
      <p:sp>
        <p:nvSpPr>
          <p:cNvPr id="4" name="Slide Number Placeholder 3"/>
          <p:cNvSpPr>
            <a:spLocks noGrp="1"/>
          </p:cNvSpPr>
          <p:nvPr>
            <p:ph type="sldNum" sz="quarter" idx="10"/>
          </p:nvPr>
        </p:nvSpPr>
        <p:spPr/>
        <p:txBody>
          <a:bodyPr/>
          <a:lstStyle/>
          <a:p>
            <a:fld id="{367699B9-1FB4-488C-87F4-C3E8CDA8D2A6}" type="slidenum">
              <a:rPr lang="en-US" smtClean="0"/>
              <a:t>14</a:t>
            </a:fld>
            <a:endParaRPr lang="en-US"/>
          </a:p>
        </p:txBody>
      </p:sp>
    </p:spTree>
    <p:extLst>
      <p:ext uri="{BB962C8B-B14F-4D97-AF65-F5344CB8AC3E}">
        <p14:creationId xmlns:p14="http://schemas.microsoft.com/office/powerpoint/2010/main" val="3067266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blanking the page, only parts of the page are updated</a:t>
            </a:r>
          </a:p>
        </p:txBody>
      </p:sp>
      <p:sp>
        <p:nvSpPr>
          <p:cNvPr id="4" name="Slide Number Placeholder 3"/>
          <p:cNvSpPr>
            <a:spLocks noGrp="1"/>
          </p:cNvSpPr>
          <p:nvPr>
            <p:ph type="sldNum" sz="quarter" idx="10"/>
          </p:nvPr>
        </p:nvSpPr>
        <p:spPr/>
        <p:txBody>
          <a:bodyPr/>
          <a:lstStyle/>
          <a:p>
            <a:fld id="{367699B9-1FB4-488C-87F4-C3E8CDA8D2A6}" type="slidenum">
              <a:rPr lang="en-US" smtClean="0"/>
              <a:t>15</a:t>
            </a:fld>
            <a:endParaRPr lang="en-US"/>
          </a:p>
        </p:txBody>
      </p:sp>
    </p:spTree>
    <p:extLst>
      <p:ext uri="{BB962C8B-B14F-4D97-AF65-F5344CB8AC3E}">
        <p14:creationId xmlns:p14="http://schemas.microsoft.com/office/powerpoint/2010/main" val="2079019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685800"/>
            <a:ext cx="5486400" cy="2819400"/>
          </a:xfrm>
        </p:spPr>
        <p:txBody>
          <a:bodyPr>
            <a:noAutofit/>
          </a:bodyPr>
          <a:lstStyle>
            <a:lvl1pPr algn="l">
              <a:lnSpc>
                <a:spcPts val="6200"/>
              </a:lnSpc>
              <a:defRPr sz="5400">
                <a:latin typeface="Rockwell" pitchFamily="18" charset="0"/>
              </a:defRPr>
            </a:lvl1pPr>
          </a:lstStyle>
          <a:p>
            <a:r>
              <a:rPr lang="en-US" dirty="0"/>
              <a:t>CLICK TO EDIT MASTER TITLE STYLE</a:t>
            </a:r>
          </a:p>
        </p:txBody>
      </p:sp>
      <p:sp>
        <p:nvSpPr>
          <p:cNvPr id="3" name="Subtitle 2"/>
          <p:cNvSpPr>
            <a:spLocks noGrp="1"/>
          </p:cNvSpPr>
          <p:nvPr>
            <p:ph type="subTitle" idx="1"/>
          </p:nvPr>
        </p:nvSpPr>
        <p:spPr>
          <a:xfrm>
            <a:off x="838200" y="4225160"/>
            <a:ext cx="5486400" cy="533400"/>
          </a:xfrm>
        </p:spPr>
        <p:txBody>
          <a:bodyPr>
            <a:normAutofit/>
          </a:bodyPr>
          <a:lstStyle>
            <a:lvl1pPr marL="0" indent="0" algn="l">
              <a:buNone/>
              <a:defRPr sz="2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8746D3AE-9A6B-4724-B938-46259D069CC8}" type="slidenum">
              <a:rPr lang="en-US" smtClean="0"/>
              <a:pPr/>
              <a:t>‹#›</a:t>
            </a:fld>
            <a:endParaRPr lang="en-US"/>
          </a:p>
        </p:txBody>
      </p:sp>
      <p:sp>
        <p:nvSpPr>
          <p:cNvPr id="5" name="Rectangle 4"/>
          <p:cNvSpPr/>
          <p:nvPr/>
        </p:nvSpPr>
        <p:spPr>
          <a:xfrm>
            <a:off x="8610600" y="0"/>
            <a:ext cx="5334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6477000"/>
            <a:ext cx="8839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457200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203947" y="6096000"/>
            <a:ext cx="3940053" cy="369332"/>
          </a:xfrm>
          <a:prstGeom prst="rect">
            <a:avLst/>
          </a:prstGeom>
          <a:noFill/>
        </p:spPr>
        <p:txBody>
          <a:bodyPr wrap="none" rtlCol="0">
            <a:spAutoFit/>
          </a:bodyPr>
          <a:lstStyle/>
          <a:p>
            <a:pPr algn="r"/>
            <a:r>
              <a:rPr lang="en-US" sz="1800" dirty="0">
                <a:solidFill>
                  <a:schemeClr val="accent1"/>
                </a:solidFill>
                <a:latin typeface="Rockwell" pitchFamily="18" charset="0"/>
              </a:rPr>
              <a:t>Fundamentals</a:t>
            </a:r>
            <a:r>
              <a:rPr lang="en-US" sz="1800" baseline="0" dirty="0">
                <a:latin typeface="Rockwell" pitchFamily="18" charset="0"/>
              </a:rPr>
              <a:t> </a:t>
            </a:r>
            <a:r>
              <a:rPr lang="en-US" sz="1800" baseline="0" dirty="0">
                <a:solidFill>
                  <a:schemeClr val="bg2"/>
                </a:solidFill>
                <a:latin typeface="Rockwell" pitchFamily="18" charset="0"/>
              </a:rPr>
              <a:t>of Web Development</a:t>
            </a:r>
            <a:endParaRPr lang="en-US" sz="1800" dirty="0">
              <a:solidFill>
                <a:schemeClr val="bg2"/>
              </a:solidFill>
              <a:latin typeface="Rockwell" pitchFamily="18" charset="0"/>
            </a:endParaRPr>
          </a:p>
        </p:txBody>
      </p:sp>
      <p:sp>
        <p:nvSpPr>
          <p:cNvPr id="10" name="Rectangle 9"/>
          <p:cNvSpPr/>
          <p:nvPr/>
        </p:nvSpPr>
        <p:spPr>
          <a:xfrm>
            <a:off x="0" y="6477000"/>
            <a:ext cx="9144000" cy="381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6096000"/>
            <a:ext cx="3771802" cy="369332"/>
          </a:xfrm>
          <a:prstGeom prst="rect">
            <a:avLst/>
          </a:prstGeom>
          <a:noFill/>
        </p:spPr>
        <p:txBody>
          <a:bodyPr wrap="none" rtlCol="0">
            <a:spAutoFit/>
          </a:bodyPr>
          <a:lstStyle/>
          <a:p>
            <a:r>
              <a:rPr lang="en-US" sz="1800" dirty="0">
                <a:solidFill>
                  <a:schemeClr val="accent1"/>
                </a:solidFill>
                <a:latin typeface="Rockwell" pitchFamily="18" charset="0"/>
              </a:rPr>
              <a:t>Randy Connolly </a:t>
            </a:r>
            <a:r>
              <a:rPr lang="en-US" sz="1800" baseline="0" dirty="0">
                <a:solidFill>
                  <a:schemeClr val="bg2"/>
                </a:solidFill>
                <a:latin typeface="Rockwell" pitchFamily="18" charset="0"/>
              </a:rPr>
              <a:t>and</a:t>
            </a:r>
            <a:r>
              <a:rPr lang="en-US" sz="1800" baseline="0" dirty="0">
                <a:latin typeface="Rockwell" pitchFamily="18" charset="0"/>
              </a:rPr>
              <a:t> </a:t>
            </a:r>
            <a:r>
              <a:rPr lang="en-US" sz="1800" baseline="0" dirty="0">
                <a:solidFill>
                  <a:schemeClr val="accent1"/>
                </a:solidFill>
                <a:latin typeface="Rockwell" pitchFamily="18" charset="0"/>
              </a:rPr>
              <a:t>Ricardo Hoar</a:t>
            </a:r>
            <a:endParaRPr lang="en-US" sz="1800" dirty="0">
              <a:solidFill>
                <a:schemeClr val="accent1"/>
              </a:solidFill>
              <a:latin typeface="Rockwell" pitchFamily="18" charset="0"/>
            </a:endParaRPr>
          </a:p>
        </p:txBody>
      </p:sp>
      <p:sp>
        <p:nvSpPr>
          <p:cNvPr id="12" name="TextBox 11"/>
          <p:cNvSpPr txBox="1"/>
          <p:nvPr/>
        </p:nvSpPr>
        <p:spPr>
          <a:xfrm>
            <a:off x="5257800" y="6453003"/>
            <a:ext cx="3886200" cy="461665"/>
          </a:xfrm>
          <a:prstGeom prst="rect">
            <a:avLst/>
          </a:prstGeom>
          <a:noFill/>
        </p:spPr>
        <p:txBody>
          <a:bodyPr wrap="square" rtlCol="0">
            <a:spAutoFit/>
          </a:bodyPr>
          <a:lstStyle/>
          <a:p>
            <a:pPr algn="r"/>
            <a:r>
              <a:rPr lang="en-US" sz="1200" dirty="0">
                <a:solidFill>
                  <a:schemeClr val="bg1"/>
                </a:solidFill>
                <a:latin typeface="+mj-lt"/>
              </a:rPr>
              <a:t>Textbook</a:t>
            </a:r>
            <a:r>
              <a:rPr lang="en-US" sz="1200" baseline="0" dirty="0">
                <a:solidFill>
                  <a:schemeClr val="bg1"/>
                </a:solidFill>
                <a:latin typeface="+mj-lt"/>
              </a:rPr>
              <a:t> to be published by </a:t>
            </a:r>
            <a:r>
              <a:rPr lang="en-US" sz="1200" dirty="0">
                <a:solidFill>
                  <a:schemeClr val="bg1"/>
                </a:solidFill>
                <a:latin typeface="+mj-lt"/>
              </a:rPr>
              <a:t>Pearson Ed in early 2014</a:t>
            </a:r>
          </a:p>
          <a:p>
            <a:pPr algn="r"/>
            <a:r>
              <a:rPr lang="en-US" sz="1200" dirty="0">
                <a:solidFill>
                  <a:schemeClr val="bg1"/>
                </a:solidFill>
                <a:latin typeface="+mj-lt"/>
              </a:rPr>
              <a:t>http://www.funwebdev.com</a:t>
            </a:r>
          </a:p>
        </p:txBody>
      </p:sp>
      <p:sp>
        <p:nvSpPr>
          <p:cNvPr id="13" name="Rectangle 12"/>
          <p:cNvSpPr/>
          <p:nvPr userDrawn="1"/>
        </p:nvSpPr>
        <p:spPr>
          <a:xfrm>
            <a:off x="8610600" y="0"/>
            <a:ext cx="5334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0" y="6477000"/>
            <a:ext cx="8839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0" y="457200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userDrawn="1"/>
        </p:nvSpPr>
        <p:spPr>
          <a:xfrm>
            <a:off x="5203947" y="6096000"/>
            <a:ext cx="3940053" cy="369332"/>
          </a:xfrm>
          <a:prstGeom prst="rect">
            <a:avLst/>
          </a:prstGeom>
          <a:noFill/>
        </p:spPr>
        <p:txBody>
          <a:bodyPr wrap="none" rtlCol="0">
            <a:spAutoFit/>
          </a:bodyPr>
          <a:lstStyle/>
          <a:p>
            <a:pPr algn="r"/>
            <a:r>
              <a:rPr lang="en-US" sz="1800" dirty="0">
                <a:solidFill>
                  <a:schemeClr val="accent1"/>
                </a:solidFill>
                <a:latin typeface="Rockwell" pitchFamily="18" charset="0"/>
              </a:rPr>
              <a:t>Fundamentals</a:t>
            </a:r>
            <a:r>
              <a:rPr lang="en-US" sz="1800" baseline="0" dirty="0">
                <a:latin typeface="Rockwell" pitchFamily="18" charset="0"/>
              </a:rPr>
              <a:t> </a:t>
            </a:r>
            <a:r>
              <a:rPr lang="en-US" sz="1800" baseline="0" dirty="0">
                <a:solidFill>
                  <a:schemeClr val="bg2"/>
                </a:solidFill>
                <a:latin typeface="Rockwell" pitchFamily="18" charset="0"/>
              </a:rPr>
              <a:t>of Web Development</a:t>
            </a:r>
            <a:endParaRPr lang="en-US" sz="1800" dirty="0">
              <a:solidFill>
                <a:schemeClr val="bg2"/>
              </a:solidFill>
              <a:latin typeface="Rockwell" pitchFamily="18" charset="0"/>
            </a:endParaRPr>
          </a:p>
        </p:txBody>
      </p:sp>
      <p:sp>
        <p:nvSpPr>
          <p:cNvPr id="17" name="Rectangle 16"/>
          <p:cNvSpPr/>
          <p:nvPr userDrawn="1"/>
        </p:nvSpPr>
        <p:spPr>
          <a:xfrm>
            <a:off x="0" y="6477000"/>
            <a:ext cx="9144000" cy="381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userDrawn="1"/>
        </p:nvSpPr>
        <p:spPr>
          <a:xfrm>
            <a:off x="0" y="6096000"/>
            <a:ext cx="3771802" cy="369332"/>
          </a:xfrm>
          <a:prstGeom prst="rect">
            <a:avLst/>
          </a:prstGeom>
          <a:noFill/>
        </p:spPr>
        <p:txBody>
          <a:bodyPr wrap="none" rtlCol="0">
            <a:spAutoFit/>
          </a:bodyPr>
          <a:lstStyle/>
          <a:p>
            <a:r>
              <a:rPr lang="en-US" sz="1800" dirty="0">
                <a:solidFill>
                  <a:schemeClr val="accent1"/>
                </a:solidFill>
                <a:latin typeface="Rockwell" pitchFamily="18" charset="0"/>
              </a:rPr>
              <a:t>Randy Connolly </a:t>
            </a:r>
            <a:r>
              <a:rPr lang="en-US" sz="1800" baseline="0" dirty="0">
                <a:solidFill>
                  <a:schemeClr val="bg2"/>
                </a:solidFill>
                <a:latin typeface="Rockwell" pitchFamily="18" charset="0"/>
              </a:rPr>
              <a:t>and</a:t>
            </a:r>
            <a:r>
              <a:rPr lang="en-US" sz="1800" baseline="0" dirty="0">
                <a:latin typeface="Rockwell" pitchFamily="18" charset="0"/>
              </a:rPr>
              <a:t> </a:t>
            </a:r>
            <a:r>
              <a:rPr lang="en-US" sz="1800" baseline="0" dirty="0">
                <a:solidFill>
                  <a:schemeClr val="accent1"/>
                </a:solidFill>
                <a:latin typeface="Rockwell" pitchFamily="18" charset="0"/>
              </a:rPr>
              <a:t>Ricardo Hoar</a:t>
            </a:r>
            <a:endParaRPr lang="en-US" sz="1800" dirty="0">
              <a:solidFill>
                <a:schemeClr val="accent1"/>
              </a:solidFill>
              <a:latin typeface="Rockwell" pitchFamily="18" charset="0"/>
            </a:endParaRPr>
          </a:p>
        </p:txBody>
      </p:sp>
      <p:sp>
        <p:nvSpPr>
          <p:cNvPr id="19" name="TextBox 18"/>
          <p:cNvSpPr txBox="1"/>
          <p:nvPr userDrawn="1"/>
        </p:nvSpPr>
        <p:spPr>
          <a:xfrm>
            <a:off x="5486400" y="6453003"/>
            <a:ext cx="3657600" cy="461665"/>
          </a:xfrm>
          <a:prstGeom prst="rect">
            <a:avLst/>
          </a:prstGeom>
          <a:noFill/>
        </p:spPr>
        <p:txBody>
          <a:bodyPr wrap="square" rtlCol="0">
            <a:spAutoFit/>
          </a:bodyPr>
          <a:lstStyle/>
          <a:p>
            <a:pPr algn="r"/>
            <a:r>
              <a:rPr lang="en-US" sz="1200" kern="1200" dirty="0">
                <a:solidFill>
                  <a:schemeClr val="bg1"/>
                </a:solidFill>
                <a:latin typeface="+mn-lt"/>
                <a:ea typeface="+mn-ea"/>
                <a:cs typeface="+mn-cs"/>
              </a:rPr>
              <a:t>© 2015 Pearson</a:t>
            </a:r>
          </a:p>
          <a:p>
            <a:pPr algn="r"/>
            <a:r>
              <a:rPr lang="en-US" sz="1200" kern="1200">
                <a:solidFill>
                  <a:schemeClr val="bg1"/>
                </a:solidFill>
                <a:latin typeface="+mn-lt"/>
                <a:ea typeface="+mn-ea"/>
                <a:cs typeface="+mn-cs"/>
              </a:rPr>
              <a:t>http://www.funwebdev.com</a:t>
            </a:r>
            <a:endParaRPr lang="en-US" sz="1200" kern="1200" dirty="0">
              <a:solidFill>
                <a:schemeClr val="bg1"/>
              </a:solidFill>
              <a:latin typeface="+mn-lt"/>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9ECA76C-96BA-4C53-A922-4E6799921C76}" type="datetimeFigureOut">
              <a:rPr lang="en-US" smtClean="0"/>
              <a:pPr/>
              <a:t>11/6/18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8746D3AE-9A6B-4724-B938-46259D069CC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9ECA76C-96BA-4C53-A922-4E6799921C76}" type="datetimeFigureOut">
              <a:rPr lang="en-US" smtClean="0"/>
              <a:pPr/>
              <a:t>11/6/18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8746D3AE-9A6B-4724-B938-46259D069CC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9ECA76C-96BA-4C53-A922-4E6799921C76}" type="datetimeFigureOut">
              <a:rPr lang="en-US" smtClean="0"/>
              <a:pPr/>
              <a:t>11/6/18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8746D3AE-9A6B-4724-B938-46259D069CC8}"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98438"/>
            <a:ext cx="7772400" cy="1020762"/>
          </a:xfrm>
        </p:spPr>
        <p:txBody>
          <a:bodyPr/>
          <a:lstStyle>
            <a:lvl1pPr algn="l">
              <a:defRPr/>
            </a:lvl1pPr>
          </a:lstStyle>
          <a:p>
            <a:r>
              <a:rPr lang="en-US" dirty="0"/>
              <a:t>Click to edit Master title style</a:t>
            </a:r>
          </a:p>
        </p:txBody>
      </p:sp>
      <p:sp>
        <p:nvSpPr>
          <p:cNvPr id="3" name="Content Placeholder 2"/>
          <p:cNvSpPr>
            <a:spLocks noGrp="1"/>
          </p:cNvSpPr>
          <p:nvPr>
            <p:ph idx="1"/>
          </p:nvPr>
        </p:nvSpPr>
        <p:spPr>
          <a:xfrm>
            <a:off x="3048000" y="1676400"/>
            <a:ext cx="5638800" cy="4525963"/>
          </a:xfrm>
        </p:spPr>
        <p:txBody>
          <a:bodyPr/>
          <a:lstStyle>
            <a:lvl1pPr marL="0" indent="0">
              <a:buNone/>
              <a:defRPr sz="2400">
                <a:solidFill>
                  <a:schemeClr val="tx1"/>
                </a:solidFill>
              </a:defRPr>
            </a:lvl1pPr>
            <a:lvl2pPr marL="461963" indent="-4763">
              <a:buNone/>
              <a:defRPr sz="2000">
                <a:solidFill>
                  <a:schemeClr val="tx1"/>
                </a:solidFill>
              </a:defRPr>
            </a:lvl2pPr>
            <a:lvl3pPr marL="914400" indent="0">
              <a:buNone/>
              <a:defRPr sz="1800">
                <a:solidFill>
                  <a:schemeClr val="tx1"/>
                </a:solidFill>
              </a:defRPr>
            </a:lvl3pPr>
            <a:lvl4pPr marL="1376363" indent="-4763">
              <a:buNone/>
              <a:defRPr sz="1600">
                <a:solidFill>
                  <a:schemeClr val="tx1"/>
                </a:solidFill>
              </a:defRPr>
            </a:lvl4pPr>
            <a:lvl5pPr marL="1828800" indent="0">
              <a:buNone/>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8746D3AE-9A6B-4724-B938-46259D069CC8}" type="slidenum">
              <a:rPr lang="en-US" smtClean="0"/>
              <a:pPr/>
              <a:t>‹#›</a:t>
            </a:fld>
            <a:endParaRPr lang="en-US"/>
          </a:p>
        </p:txBody>
      </p:sp>
      <p:sp>
        <p:nvSpPr>
          <p:cNvPr id="12" name="Content Placeholder 11"/>
          <p:cNvSpPr>
            <a:spLocks noGrp="1"/>
          </p:cNvSpPr>
          <p:nvPr>
            <p:ph sz="quarter" idx="13" hasCustomPrompt="1"/>
          </p:nvPr>
        </p:nvSpPr>
        <p:spPr>
          <a:xfrm>
            <a:off x="914400" y="838200"/>
            <a:ext cx="6629400" cy="304800"/>
          </a:xfrm>
        </p:spPr>
        <p:txBody>
          <a:bodyPr>
            <a:normAutofit/>
          </a:bodyPr>
          <a:lstStyle>
            <a:lvl1pPr>
              <a:buNone/>
              <a:defRPr sz="1500">
                <a:latin typeface="Rockwell" pitchFamily="18" charset="0"/>
              </a:defRPr>
            </a:lvl1pPr>
          </a:lstStyle>
          <a:p>
            <a:pPr lvl="0"/>
            <a:r>
              <a:rPr lang="en-US" dirty="0"/>
              <a:t>Enter subtitle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22238"/>
            <a:ext cx="7772400" cy="1020762"/>
          </a:xfrm>
        </p:spPr>
        <p:txBody>
          <a:bodyPr/>
          <a:lstStyle>
            <a:lvl1pPr algn="l">
              <a:defRPr/>
            </a:lvl1pPr>
          </a:lstStyle>
          <a:p>
            <a:r>
              <a:rPr lang="en-US" dirty="0"/>
              <a:t>Click to edit Master title style</a:t>
            </a:r>
          </a:p>
        </p:txBody>
      </p:sp>
      <p:sp>
        <p:nvSpPr>
          <p:cNvPr id="3" name="Content Placeholder 2"/>
          <p:cNvSpPr>
            <a:spLocks noGrp="1"/>
          </p:cNvSpPr>
          <p:nvPr>
            <p:ph idx="1"/>
          </p:nvPr>
        </p:nvSpPr>
        <p:spPr>
          <a:xfrm>
            <a:off x="914400" y="1646237"/>
            <a:ext cx="6400800" cy="4525963"/>
          </a:xfrm>
        </p:spPr>
        <p:txBody>
          <a:bodyPr/>
          <a:lstStyle>
            <a:lvl1pPr marL="0" indent="0">
              <a:spcAft>
                <a:spcPts val="1200"/>
              </a:spcAft>
              <a:buNone/>
              <a:defRPr sz="2200">
                <a:solidFill>
                  <a:schemeClr val="tx1"/>
                </a:solidFill>
              </a:defRPr>
            </a:lvl1pPr>
            <a:lvl2pPr marL="461963" indent="-4763">
              <a:spcAft>
                <a:spcPts val="1200"/>
              </a:spcAft>
              <a:buNone/>
              <a:defRPr sz="2000">
                <a:solidFill>
                  <a:schemeClr val="tx1"/>
                </a:solidFill>
              </a:defRPr>
            </a:lvl2pPr>
            <a:lvl3pPr marL="914400" indent="0">
              <a:buNone/>
              <a:defRPr sz="1800">
                <a:solidFill>
                  <a:schemeClr val="tx1"/>
                </a:solidFill>
              </a:defRPr>
            </a:lvl3pPr>
            <a:lvl4pPr marL="1376363" indent="-4763">
              <a:buNone/>
              <a:defRPr sz="1600">
                <a:solidFill>
                  <a:schemeClr val="tx1"/>
                </a:solidFill>
              </a:defRPr>
            </a:lvl4pPr>
            <a:lvl5pPr marL="1828800" indent="0">
              <a:buNone/>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8746D3AE-9A6B-4724-B938-46259D069CC8}" type="slidenum">
              <a:rPr lang="en-US" smtClean="0"/>
              <a:pPr/>
              <a:t>‹#›</a:t>
            </a:fld>
            <a:endParaRPr lang="en-US"/>
          </a:p>
        </p:txBody>
      </p:sp>
      <p:sp>
        <p:nvSpPr>
          <p:cNvPr id="12" name="Content Placeholder 11"/>
          <p:cNvSpPr>
            <a:spLocks noGrp="1"/>
          </p:cNvSpPr>
          <p:nvPr>
            <p:ph sz="quarter" idx="13" hasCustomPrompt="1"/>
          </p:nvPr>
        </p:nvSpPr>
        <p:spPr>
          <a:xfrm>
            <a:off x="914400" y="838200"/>
            <a:ext cx="6400800" cy="304800"/>
          </a:xfrm>
        </p:spPr>
        <p:txBody>
          <a:bodyPr>
            <a:normAutofit/>
          </a:bodyPr>
          <a:lstStyle>
            <a:lvl1pPr>
              <a:buNone/>
              <a:defRPr sz="1500">
                <a:latin typeface="Rockwell" pitchFamily="18" charset="0"/>
              </a:defRPr>
            </a:lvl1pPr>
          </a:lstStyle>
          <a:p>
            <a:pPr lvl="0"/>
            <a:r>
              <a:rPr lang="en-US" dirty="0"/>
              <a:t>Enter subtitle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9340FDCA-B342-4D89-8EAD-213665100661}" type="slidenum">
              <a:rPr lang="es-ES" altLang="en-US"/>
              <a:pPr>
                <a:defRPr/>
              </a:pPr>
              <a:t>‹#›</a:t>
            </a:fld>
            <a:endParaRPr lang="es-ES" altLang="en-US"/>
          </a:p>
        </p:txBody>
      </p:sp>
    </p:spTree>
    <p:extLst>
      <p:ext uri="{BB962C8B-B14F-4D97-AF65-F5344CB8AC3E}">
        <p14:creationId xmlns:p14="http://schemas.microsoft.com/office/powerpoint/2010/main" val="1827675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98438"/>
            <a:ext cx="7772400" cy="1020762"/>
          </a:xfrm>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3048000" y="1676400"/>
            <a:ext cx="5638800" cy="4525963"/>
          </a:xfrm>
        </p:spPr>
        <p:txBody>
          <a:bodyPr/>
          <a:lstStyle>
            <a:lvl1pPr marL="0" indent="0">
              <a:buNone/>
              <a:defRPr sz="2400">
                <a:solidFill>
                  <a:schemeClr val="tx1"/>
                </a:solidFill>
              </a:defRPr>
            </a:lvl1pPr>
            <a:lvl2pPr marL="461963" indent="-4763">
              <a:buNone/>
              <a:defRPr sz="2000">
                <a:solidFill>
                  <a:schemeClr val="tx1"/>
                </a:solidFill>
              </a:defRPr>
            </a:lvl2pPr>
            <a:lvl3pPr marL="914400" indent="0">
              <a:buNone/>
              <a:defRPr sz="1800">
                <a:solidFill>
                  <a:schemeClr val="tx1"/>
                </a:solidFill>
              </a:defRPr>
            </a:lvl3pPr>
            <a:lvl4pPr marL="1376363" indent="-4763">
              <a:buNone/>
              <a:defRPr sz="1600">
                <a:solidFill>
                  <a:schemeClr val="tx1"/>
                </a:solidFill>
              </a:defRPr>
            </a:lvl4pPr>
            <a:lvl5pPr marL="1828800"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8746D3AE-9A6B-4724-B938-46259D069CC8}" type="slidenum">
              <a:rPr lang="en-US" smtClean="0"/>
              <a:pPr/>
              <a:t>‹#›</a:t>
            </a:fld>
            <a:endParaRPr lang="en-US"/>
          </a:p>
        </p:txBody>
      </p:sp>
      <p:sp>
        <p:nvSpPr>
          <p:cNvPr id="12" name="Content Placeholder 11"/>
          <p:cNvSpPr>
            <a:spLocks noGrp="1"/>
          </p:cNvSpPr>
          <p:nvPr>
            <p:ph sz="quarter" idx="13" hasCustomPrompt="1"/>
          </p:nvPr>
        </p:nvSpPr>
        <p:spPr>
          <a:xfrm>
            <a:off x="914400" y="838200"/>
            <a:ext cx="6629400" cy="304800"/>
          </a:xfrm>
        </p:spPr>
        <p:txBody>
          <a:bodyPr>
            <a:normAutofit/>
          </a:bodyPr>
          <a:lstStyle>
            <a:lvl1pPr>
              <a:buNone/>
              <a:defRPr sz="1500">
                <a:latin typeface="Rockwell" pitchFamily="18" charset="0"/>
              </a:defRPr>
            </a:lvl1pPr>
          </a:lstStyle>
          <a:p>
            <a:pPr lvl="0"/>
            <a:r>
              <a:rPr lang="en-US" dirty="0"/>
              <a:t>Enter subtitle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22238"/>
            <a:ext cx="7772400" cy="1020762"/>
          </a:xfrm>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914400" y="1646237"/>
            <a:ext cx="6400800" cy="4525963"/>
          </a:xfrm>
        </p:spPr>
        <p:txBody>
          <a:bodyPr/>
          <a:lstStyle>
            <a:lvl1pPr marL="0" indent="0">
              <a:spcAft>
                <a:spcPts val="1200"/>
              </a:spcAft>
              <a:buNone/>
              <a:defRPr sz="2200">
                <a:solidFill>
                  <a:schemeClr val="tx1"/>
                </a:solidFill>
              </a:defRPr>
            </a:lvl1pPr>
            <a:lvl2pPr marL="461963" indent="-4763">
              <a:spcAft>
                <a:spcPts val="1200"/>
              </a:spcAft>
              <a:buNone/>
              <a:defRPr sz="2000">
                <a:solidFill>
                  <a:schemeClr val="tx1"/>
                </a:solidFill>
              </a:defRPr>
            </a:lvl2pPr>
            <a:lvl3pPr marL="914400" indent="0">
              <a:buNone/>
              <a:defRPr sz="1800">
                <a:solidFill>
                  <a:schemeClr val="tx1"/>
                </a:solidFill>
              </a:defRPr>
            </a:lvl3pPr>
            <a:lvl4pPr marL="1376363" indent="-4763">
              <a:buNone/>
              <a:defRPr sz="1600">
                <a:solidFill>
                  <a:schemeClr val="tx1"/>
                </a:solidFill>
              </a:defRPr>
            </a:lvl4pPr>
            <a:lvl5pPr marL="1828800"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8746D3AE-9A6B-4724-B938-46259D069CC8}" type="slidenum">
              <a:rPr lang="en-US" smtClean="0"/>
              <a:pPr/>
              <a:t>‹#›</a:t>
            </a:fld>
            <a:endParaRPr lang="en-US"/>
          </a:p>
        </p:txBody>
      </p:sp>
      <p:sp>
        <p:nvSpPr>
          <p:cNvPr id="12" name="Content Placeholder 11"/>
          <p:cNvSpPr>
            <a:spLocks noGrp="1"/>
          </p:cNvSpPr>
          <p:nvPr>
            <p:ph sz="quarter" idx="13" hasCustomPrompt="1"/>
          </p:nvPr>
        </p:nvSpPr>
        <p:spPr>
          <a:xfrm>
            <a:off x="914400" y="838200"/>
            <a:ext cx="6400800" cy="304800"/>
          </a:xfrm>
        </p:spPr>
        <p:txBody>
          <a:bodyPr>
            <a:normAutofit/>
          </a:bodyPr>
          <a:lstStyle>
            <a:lvl1pPr>
              <a:buNone/>
              <a:defRPr sz="1500">
                <a:latin typeface="Rockwell" pitchFamily="18" charset="0"/>
              </a:defRPr>
            </a:lvl1pPr>
          </a:lstStyle>
          <a:p>
            <a:pPr lvl="0"/>
            <a:r>
              <a:rPr lang="en-US" dirty="0"/>
              <a:t>Enter subtitle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0"/>
            <a:ext cx="8037513" cy="838200"/>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457200" y="3962400"/>
            <a:ext cx="7772400" cy="1500187"/>
          </a:xfrm>
        </p:spPr>
        <p:txBody>
          <a:bodyPr anchor="b"/>
          <a:lstStyle>
            <a:lvl1pPr marL="0" indent="0">
              <a:buNone/>
              <a:defRPr sz="2000">
                <a:solidFill>
                  <a:schemeClr val="tx1">
                    <a:tint val="75000"/>
                  </a:schemeClr>
                </a:solidFill>
                <a:latin typeface="Rockwell Condensed"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8746D3AE-9A6B-4724-B938-46259D069CC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002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00600" y="16002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9ECA76C-96BA-4C53-A922-4E6799921C76}" type="datetimeFigureOut">
              <a:rPr lang="en-US" smtClean="0"/>
              <a:pPr/>
              <a:t>11/6/18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8746D3AE-9A6B-4724-B938-46259D069CC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9ECA76C-96BA-4C53-A922-4E6799921C76}" type="datetimeFigureOut">
              <a:rPr lang="en-US" smtClean="0"/>
              <a:pPr/>
              <a:t>11/6/18</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8746D3AE-9A6B-4724-B938-46259D069CC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9ECA76C-96BA-4C53-A922-4E6799921C76}" type="datetimeFigureOut">
              <a:rPr lang="en-US" smtClean="0"/>
              <a:pPr/>
              <a:t>11/6/18</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8746D3AE-9A6B-4724-B938-46259D069CC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9ECA76C-96BA-4C53-A922-4E6799921C76}" type="datetimeFigureOut">
              <a:rPr lang="en-US" smtClean="0"/>
              <a:pPr/>
              <a:t>11/6/18</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8746D3AE-9A6B-4724-B938-46259D069CC8}"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9ECA76C-96BA-4C53-A922-4E6799921C76}" type="datetimeFigureOut">
              <a:rPr lang="en-US" smtClean="0"/>
              <a:pPr/>
              <a:t>11/6/18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8746D3AE-9A6B-4724-B938-46259D069CC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3F3E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152400"/>
            <a:ext cx="7924800" cy="10668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914400" y="1143000"/>
            <a:ext cx="716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915400" y="0"/>
            <a:ext cx="228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839200" y="0"/>
            <a:ext cx="76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915400" y="6553200"/>
            <a:ext cx="228600" cy="304800"/>
          </a:xfrm>
          <a:prstGeom prst="rect">
            <a:avLst/>
          </a:prstGeom>
        </p:spPr>
        <p:txBody>
          <a:bodyPr vert="horz" lIns="0" tIns="0" rIns="0" bIns="0" rtlCol="0" anchor="ctr"/>
          <a:lstStyle>
            <a:lvl1pPr algn="r">
              <a:defRPr sz="900">
                <a:solidFill>
                  <a:schemeClr val="tx1">
                    <a:tint val="75000"/>
                  </a:schemeClr>
                </a:solidFill>
              </a:defRPr>
            </a:lvl1pPr>
          </a:lstStyle>
          <a:p>
            <a:fld id="{8746D3AE-9A6B-4724-B938-46259D069CC8}" type="slidenum">
              <a:rPr lang="en-US" smtClean="0"/>
              <a:pPr/>
              <a:t>‹#›</a:t>
            </a:fld>
            <a:endParaRPr lang="en-US"/>
          </a:p>
        </p:txBody>
      </p:sp>
      <p:cxnSp>
        <p:nvCxnSpPr>
          <p:cNvPr id="10" name="Straight Connector 9"/>
          <p:cNvCxnSpPr/>
          <p:nvPr/>
        </p:nvCxnSpPr>
        <p:spPr>
          <a:xfrm flipH="1">
            <a:off x="457200" y="6553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867400" y="6581001"/>
            <a:ext cx="2684517" cy="276999"/>
          </a:xfrm>
          <a:prstGeom prst="rect">
            <a:avLst/>
          </a:prstGeom>
          <a:noFill/>
        </p:spPr>
        <p:txBody>
          <a:bodyPr wrap="none" rtlCol="0">
            <a:spAutoFit/>
          </a:bodyPr>
          <a:lstStyle/>
          <a:p>
            <a:pPr algn="r"/>
            <a:r>
              <a:rPr lang="en-US" sz="1200" dirty="0">
                <a:solidFill>
                  <a:schemeClr val="accent1"/>
                </a:solidFill>
                <a:latin typeface="Rockwell" pitchFamily="18" charset="0"/>
              </a:rPr>
              <a:t>Fundamentals</a:t>
            </a:r>
            <a:r>
              <a:rPr lang="en-US" sz="1200" baseline="0" dirty="0">
                <a:latin typeface="Rockwell" pitchFamily="18" charset="0"/>
              </a:rPr>
              <a:t> of Web Development</a:t>
            </a:r>
            <a:endParaRPr lang="en-US" sz="1200" dirty="0">
              <a:latin typeface="Rockwell" pitchFamily="18" charset="0"/>
            </a:endParaRPr>
          </a:p>
        </p:txBody>
      </p:sp>
      <p:sp>
        <p:nvSpPr>
          <p:cNvPr id="9" name="TextBox 8"/>
          <p:cNvSpPr txBox="1"/>
          <p:nvPr/>
        </p:nvSpPr>
        <p:spPr>
          <a:xfrm>
            <a:off x="363483" y="6581001"/>
            <a:ext cx="2574487" cy="276999"/>
          </a:xfrm>
          <a:prstGeom prst="rect">
            <a:avLst/>
          </a:prstGeom>
          <a:noFill/>
        </p:spPr>
        <p:txBody>
          <a:bodyPr wrap="none" rtlCol="0">
            <a:spAutoFit/>
          </a:bodyPr>
          <a:lstStyle/>
          <a:p>
            <a:r>
              <a:rPr lang="en-US" sz="1200" dirty="0">
                <a:solidFill>
                  <a:schemeClr val="accent1"/>
                </a:solidFill>
                <a:latin typeface="Rockwell" pitchFamily="18" charset="0"/>
              </a:rPr>
              <a:t>Randy Connolly </a:t>
            </a:r>
            <a:r>
              <a:rPr lang="en-US" sz="1200" baseline="0" dirty="0">
                <a:solidFill>
                  <a:schemeClr val="tx1"/>
                </a:solidFill>
                <a:latin typeface="Rockwell" pitchFamily="18" charset="0"/>
              </a:rPr>
              <a:t>and</a:t>
            </a:r>
            <a:r>
              <a:rPr lang="en-US" sz="1200" baseline="0" dirty="0">
                <a:latin typeface="Rockwell" pitchFamily="18" charset="0"/>
              </a:rPr>
              <a:t> </a:t>
            </a:r>
            <a:r>
              <a:rPr lang="en-US" sz="1200" baseline="0" dirty="0">
                <a:solidFill>
                  <a:schemeClr val="accent1"/>
                </a:solidFill>
                <a:latin typeface="Rockwell" pitchFamily="18" charset="0"/>
              </a:rPr>
              <a:t>Ricardo Hoar</a:t>
            </a:r>
            <a:endParaRPr lang="en-US" sz="1200" dirty="0">
              <a:solidFill>
                <a:schemeClr val="accent1"/>
              </a:solidFill>
              <a:latin typeface="Rockwell" pitchFamily="18" charset="0"/>
            </a:endParaRPr>
          </a:p>
        </p:txBody>
      </p:sp>
      <p:sp>
        <p:nvSpPr>
          <p:cNvPr id="12" name="Rectangle 11"/>
          <p:cNvSpPr/>
          <p:nvPr userDrawn="1"/>
        </p:nvSpPr>
        <p:spPr>
          <a:xfrm>
            <a:off x="8915400" y="0"/>
            <a:ext cx="228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8839200" y="0"/>
            <a:ext cx="76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userDrawn="1"/>
        </p:nvCxnSpPr>
        <p:spPr>
          <a:xfrm flipH="1">
            <a:off x="457200" y="6553200"/>
            <a:ext cx="800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5867400" y="6581001"/>
            <a:ext cx="2684517" cy="276999"/>
          </a:xfrm>
          <a:prstGeom prst="rect">
            <a:avLst/>
          </a:prstGeom>
          <a:noFill/>
        </p:spPr>
        <p:txBody>
          <a:bodyPr wrap="none" rtlCol="0">
            <a:spAutoFit/>
          </a:bodyPr>
          <a:lstStyle/>
          <a:p>
            <a:pPr algn="r"/>
            <a:r>
              <a:rPr lang="en-US" sz="1200" dirty="0">
                <a:solidFill>
                  <a:schemeClr val="accent1"/>
                </a:solidFill>
                <a:latin typeface="Rockwell" pitchFamily="18" charset="0"/>
              </a:rPr>
              <a:t>Fundamentals</a:t>
            </a:r>
            <a:r>
              <a:rPr lang="en-US" sz="1200" baseline="0" dirty="0">
                <a:latin typeface="Rockwell" pitchFamily="18" charset="0"/>
              </a:rPr>
              <a:t> of Web Development</a:t>
            </a:r>
            <a:endParaRPr lang="en-US" sz="1200" dirty="0">
              <a:latin typeface="Rockwell" pitchFamily="18" charset="0"/>
            </a:endParaRPr>
          </a:p>
        </p:txBody>
      </p:sp>
      <p:sp>
        <p:nvSpPr>
          <p:cNvPr id="16" name="TextBox 15"/>
          <p:cNvSpPr txBox="1"/>
          <p:nvPr userDrawn="1"/>
        </p:nvSpPr>
        <p:spPr>
          <a:xfrm>
            <a:off x="363483" y="6581001"/>
            <a:ext cx="2574487" cy="276999"/>
          </a:xfrm>
          <a:prstGeom prst="rect">
            <a:avLst/>
          </a:prstGeom>
          <a:noFill/>
        </p:spPr>
        <p:txBody>
          <a:bodyPr wrap="none" rtlCol="0">
            <a:spAutoFit/>
          </a:bodyPr>
          <a:lstStyle/>
          <a:p>
            <a:r>
              <a:rPr lang="en-US" sz="1200" dirty="0">
                <a:solidFill>
                  <a:schemeClr val="accent1"/>
                </a:solidFill>
                <a:latin typeface="Rockwell" pitchFamily="18" charset="0"/>
              </a:rPr>
              <a:t>Randy Connolly </a:t>
            </a:r>
            <a:r>
              <a:rPr lang="en-US" sz="1200" baseline="0" dirty="0">
                <a:solidFill>
                  <a:schemeClr val="tx1"/>
                </a:solidFill>
                <a:latin typeface="Rockwell" pitchFamily="18" charset="0"/>
              </a:rPr>
              <a:t>and</a:t>
            </a:r>
            <a:r>
              <a:rPr lang="en-US" sz="1200" baseline="0" dirty="0">
                <a:latin typeface="Rockwell" pitchFamily="18" charset="0"/>
              </a:rPr>
              <a:t> </a:t>
            </a:r>
            <a:r>
              <a:rPr lang="en-US" sz="1200" baseline="0" dirty="0">
                <a:solidFill>
                  <a:schemeClr val="accent1"/>
                </a:solidFill>
                <a:latin typeface="Rockwell" pitchFamily="18" charset="0"/>
              </a:rPr>
              <a:t>Ricardo Hoar</a:t>
            </a:r>
            <a:endParaRPr lang="en-US" sz="1200" dirty="0">
              <a:solidFill>
                <a:schemeClr val="accent1"/>
              </a:solidFill>
              <a:latin typeface="Rockwell" pitchFamily="18" charset="0"/>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50" r:id="rId13"/>
    <p:sldLayoutId id="2147483660" r:id="rId14"/>
    <p:sldLayoutId id="2147483687" r:id="rId15"/>
  </p:sldLayoutIdLst>
  <p:txStyles>
    <p:titleStyle>
      <a:lvl1pPr algn="l" defTabSz="914400" rtl="0" eaLnBrk="1" latinLnBrk="0" hangingPunct="1">
        <a:spcBef>
          <a:spcPct val="0"/>
        </a:spcBef>
        <a:buNone/>
        <a:defRPr sz="4400" kern="1200">
          <a:solidFill>
            <a:schemeClr val="tx1"/>
          </a:solidFill>
          <a:latin typeface="Rockwell" pitchFamily="18" charset="0"/>
          <a:ea typeface="+mj-ea"/>
          <a:cs typeface="+mj-cs"/>
        </a:defRPr>
      </a:lvl1pPr>
    </p:titleStyle>
    <p:bodyStyle>
      <a:lvl1pPr marL="342900" indent="-342900" algn="l" defTabSz="914400" rtl="0" eaLnBrk="1" latinLnBrk="0" hangingPunct="1">
        <a:spcBef>
          <a:spcPct val="20000"/>
        </a:spcBef>
        <a:buClr>
          <a:schemeClr val="accent3">
            <a:lumMod val="75000"/>
          </a:schemeClr>
        </a:buClr>
        <a:buFont typeface="Wingdings"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microsoft.com/office/2007/relationships/hdphoto" Target="../media/hdphoto3.wdp"/></Relationships>
</file>

<file path=ppt/slides/_rels/slide10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55.emf"/><Relationship Id="rId4" Type="http://schemas.openxmlformats.org/officeDocument/2006/relationships/customXml" Target="../ink/ink1.xml"/></Relationships>
</file>

<file path=ppt/slides/_rels/slide10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hyperlink" Target="https://www.w3schools.com/jsref/tryit.asp?filename=tryjsref_node_childnodes" TargetMode="External"/><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hyperlink" Target="https://www.w3schools.com/jsref/tryit.asp?filename=tryjsref_node_childnodes" TargetMode="External"/><Relationship Id="rId2" Type="http://schemas.openxmlformats.org/officeDocument/2006/relationships/image" Target="../media/image56.png"/><Relationship Id="rId1" Type="http://schemas.openxmlformats.org/officeDocument/2006/relationships/slideLayout" Target="../slideLayouts/slideLayout3.xml"/><Relationship Id="rId5" Type="http://schemas.openxmlformats.org/officeDocument/2006/relationships/hyperlink" Target="https://www.w3schools.com/jsref/tryit.asp?filename=tryjsref_node_firstchild" TargetMode="External"/><Relationship Id="rId4" Type="http://schemas.openxmlformats.org/officeDocument/2006/relationships/image" Target="../media/image57.png"/></Relationships>
</file>

<file path=ppt/slides/_rels/slide109.xml.rels><?xml version="1.0" encoding="UTF-8" standalone="yes"?>
<Relationships xmlns="http://schemas.openxmlformats.org/package/2006/relationships"><Relationship Id="rId3" Type="http://schemas.openxmlformats.org/officeDocument/2006/relationships/hyperlink" Target="https://www.w3schools.com/jsref/tryit.asp?filename=tryjsref_node_childnodes" TargetMode="External"/><Relationship Id="rId2" Type="http://schemas.openxmlformats.org/officeDocument/2006/relationships/image" Target="../media/image56.png"/><Relationship Id="rId1" Type="http://schemas.openxmlformats.org/officeDocument/2006/relationships/slideLayout" Target="../slideLayouts/slideLayout3.xml"/><Relationship Id="rId6" Type="http://schemas.openxmlformats.org/officeDocument/2006/relationships/hyperlink" Target="https://www.w3schools.com/jsref/tryit.asp?filename=tryjsref_node_firstchild" TargetMode="External"/><Relationship Id="rId5" Type="http://schemas.openxmlformats.org/officeDocument/2006/relationships/image" Target="../media/image58.pn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1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66.png"/></Relationships>
</file>

<file path=ppt/slides/_rels/slide1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1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1.png"/><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1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11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1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81.png"/><Relationship Id="rId4" Type="http://schemas.openxmlformats.org/officeDocument/2006/relationships/image" Target="../media/image80.png"/></Relationships>
</file>

<file path=ppt/slides/_rels/slide1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9.png"/><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12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hyperlink" Target="https://www.w3schools.com/js/tryit.asp?filename=tryjs_change_style"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hyperlink" Target="https://www.w3schools.com/jsref/tryit.asp?filename=tryjsref_element_classname2" TargetMode="External"/><Relationship Id="rId2" Type="http://schemas.openxmlformats.org/officeDocument/2006/relationships/hyperlink" Target="https://www.w3schools.com/jsref/tryit.asp?filename=tryjsref_element_classname6" TargetMode="External"/><Relationship Id="rId1" Type="http://schemas.openxmlformats.org/officeDocument/2006/relationships/slideLayout" Target="../slideLayouts/slideLayout3.xml"/><Relationship Id="rId4" Type="http://schemas.openxmlformats.org/officeDocument/2006/relationships/hyperlink" Target="https://www.w3schools.com/jsref/tryit.asp?filename=tryjsref_element_classlist_add"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86.png"/><Relationship Id="rId4" Type="http://schemas.openxmlformats.org/officeDocument/2006/relationships/image" Target="../media/image85.png"/></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89.png"/></Relationships>
</file>

<file path=ppt/slides/_rels/slide13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microsoft.com/office/2007/relationships/hdphoto" Target="../media/hdphoto6.wdp"/></Relationships>
</file>

<file path=ppt/slides/_rels/slide1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93.png"/></Relationships>
</file>

<file path=ppt/slides/_rels/slide1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1.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hyperlink" Target="https://www.w3schools.com/jsref/tryit.asp?filename=tryjsref_document_addeventlistener4" TargetMode="External"/><Relationship Id="rId4" Type="http://schemas.openxmlformats.org/officeDocument/2006/relationships/image" Target="../media/image99.png"/></Relationships>
</file>

<file path=ppt/slides/_rels/slide14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xml"/><Relationship Id="rId5" Type="http://schemas.openxmlformats.org/officeDocument/2006/relationships/hyperlink" Target="https://www.w3schools.com/jsref/tryit.asp?filename=tryjsref_document_addeventlistener4" TargetMode="External"/><Relationship Id="rId4" Type="http://schemas.openxmlformats.org/officeDocument/2006/relationships/image" Target="../media/image104.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106.png"/></Relationships>
</file>

<file path=ppt/slides/_rels/slide14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3.xml"/><Relationship Id="rId5" Type="http://schemas.openxmlformats.org/officeDocument/2006/relationships/hyperlink" Target="https://www.w3schools.com/jsref/tryit.asp?filename=tryjsref_onmousemove" TargetMode="External"/><Relationship Id="rId4" Type="http://schemas.openxmlformats.org/officeDocument/2006/relationships/image" Target="../media/image110.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hyperlink" Target="https://www.w3schools.com/jsref/tryit.asp?filename=tryjsref_fromcharcode" TargetMode="External"/><Relationship Id="rId4" Type="http://schemas.openxmlformats.org/officeDocument/2006/relationships/hyperlink" Target="https://www.w3schools.com/jsref/tryit.asp?filename=tryjsref_event_key_keycode"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118.png"/><Relationship Id="rId4" Type="http://schemas.openxmlformats.org/officeDocument/2006/relationships/image" Target="../media/image117.png"/></Relationships>
</file>

<file path=ppt/slides/_rels/slide15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xml"/><Relationship Id="rId4" Type="http://schemas.openxmlformats.org/officeDocument/2006/relationships/image" Target="../media/image121.png"/></Relationships>
</file>

<file path=ppt/slides/_rels/slide15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https://www.w3schools.com/jsref/tryit.asp?filename=tryjsref_onload_addeventlistener" TargetMode="External"/><Relationship Id="rId1" Type="http://schemas.openxmlformats.org/officeDocument/2006/relationships/slideLayout" Target="../slideLayouts/slideLayout3.xml"/><Relationship Id="rId5" Type="http://schemas.openxmlformats.org/officeDocument/2006/relationships/image" Target="../media/image125.png"/><Relationship Id="rId4" Type="http://schemas.openxmlformats.org/officeDocument/2006/relationships/image" Target="../media/image124.png"/></Relationships>
</file>

<file path=ppt/slides/_rels/slide159.xml.rels><?xml version="1.0" encoding="UTF-8" standalone="yes"?>
<Relationships xmlns="http://schemas.openxmlformats.org/package/2006/relationships"><Relationship Id="rId3" Type="http://schemas.openxmlformats.org/officeDocument/2006/relationships/hyperlink" Target="https://www.w3schools.com/jsref/tryit.asp?filename=tryjsref_onerror" TargetMode="External"/><Relationship Id="rId2" Type="http://schemas.openxmlformats.org/officeDocument/2006/relationships/image" Target="../media/image126.png"/><Relationship Id="rId1" Type="http://schemas.openxmlformats.org/officeDocument/2006/relationships/slideLayout" Target="../slideLayouts/slideLayout3.xml"/><Relationship Id="rId5" Type="http://schemas.openxmlformats.org/officeDocument/2006/relationships/image" Target="../media/image128.png"/><Relationship Id="rId4" Type="http://schemas.openxmlformats.org/officeDocument/2006/relationships/image" Target="../media/image127.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3" Type="http://schemas.openxmlformats.org/officeDocument/2006/relationships/hyperlink" Target="examples/Listing6.18.html" TargetMode="External"/><Relationship Id="rId7" Type="http://schemas.openxmlformats.org/officeDocument/2006/relationships/image" Target="../media/image133.png"/><Relationship Id="rId2" Type="http://schemas.openxmlformats.org/officeDocument/2006/relationships/image" Target="../media/image129.png"/><Relationship Id="rId1" Type="http://schemas.openxmlformats.org/officeDocument/2006/relationships/slideLayout" Target="../slideLayouts/slideLayout3.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3" Type="http://schemas.openxmlformats.org/officeDocument/2006/relationships/hyperlink" Target="https://www.w3schools.com/jsref/tryit.asp?filename=tryjsref_isnan" TargetMode="External"/><Relationship Id="rId2" Type="http://schemas.openxmlformats.org/officeDocument/2006/relationships/image" Target="../media/image134.png"/><Relationship Id="rId1" Type="http://schemas.openxmlformats.org/officeDocument/2006/relationships/slideLayout" Target="../slideLayouts/slideLayout3.xml"/><Relationship Id="rId4" Type="http://schemas.openxmlformats.org/officeDocument/2006/relationships/hyperlink" Target="https://www.w3schools.com/jsref/tryit.asp?filename=tryjsref_isfinite" TargetMode="Externa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137.png"/><Relationship Id="rId4" Type="http://schemas.openxmlformats.org/officeDocument/2006/relationships/image" Target="../media/image1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106.png"/></Relationships>
</file>

<file path=ppt/slides/_rels/slide17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Examples/Chapter06/Listing6.1.html" TargetMode="External"/><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Examples/Chapter06/Listing6.2.html" TargetMode="External"/><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Examples/Chapter06/Listing6.3.html"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hyperlink" Target="Examples/Chapter06/Listing6.4.html" TargetMode="External"/><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8" Type="http://schemas.openxmlformats.org/officeDocument/2006/relationships/hyperlink" Target="https://www.w3schools.com/jsref/tryit.asp?filename=tryjsref_sort" TargetMode="External"/><Relationship Id="rId3" Type="http://schemas.openxmlformats.org/officeDocument/2006/relationships/hyperlink" Target="https://www.w3schools.com/jsref/tryit.asp?filename=tryjsref_concat" TargetMode="External"/><Relationship Id="rId7" Type="http://schemas.openxmlformats.org/officeDocument/2006/relationships/hyperlink" Target="https://www.w3schools.com/jsref/tryit.asp?filename=tryjsref_shift"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s://www.w3schools.com/jsref/tryit.asp?filename=tryjsref_reverse" TargetMode="External"/><Relationship Id="rId5" Type="http://schemas.openxmlformats.org/officeDocument/2006/relationships/hyperlink" Target="https://www.w3schools.com/jsref/tryit.asp?filename=tryjsref_join" TargetMode="External"/><Relationship Id="rId4" Type="http://schemas.openxmlformats.org/officeDocument/2006/relationships/hyperlink" Target="https://www.w3schools.com/jsref/tryit.asp?filename=tryjsref_slice_array"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hyperlink" Target="https://www.w3schools.com/js/tryit.asp?filename=tryjs_throw_error" TargetMode="External"/><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hyperlink" Target="https://www.w3schools.com/jsref/jsref_obj_math.asp" TargetMode="Externa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hyperlink" Target="https://www.w3schools.com/jsref/jsref_obj_math.asp"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hyperlink" Target="https://www.w3schools.com/jsref/tryit.asp?filename=tryjsref_prompt" TargetMode="External"/><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9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3" Type="http://schemas.openxmlformats.org/officeDocument/2006/relationships/hyperlink" Target="https://www.w3schools.com/jsref/tryit.asp?filename=tryjsref_confirm" TargetMode="External"/><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85800"/>
            <a:ext cx="7315200" cy="2819400"/>
          </a:xfrm>
        </p:spPr>
        <p:txBody>
          <a:bodyPr/>
          <a:lstStyle/>
          <a:p>
            <a:r>
              <a:rPr lang="en-US" dirty="0"/>
              <a:t>JavaScript: Client-Side Scripting</a:t>
            </a:r>
          </a:p>
        </p:txBody>
      </p:sp>
      <p:sp>
        <p:nvSpPr>
          <p:cNvPr id="3" name="Subtitle 2"/>
          <p:cNvSpPr>
            <a:spLocks noGrp="1"/>
          </p:cNvSpPr>
          <p:nvPr>
            <p:ph type="subTitle" idx="1"/>
          </p:nvPr>
        </p:nvSpPr>
        <p:spPr>
          <a:xfrm>
            <a:off x="838200" y="4079696"/>
            <a:ext cx="5486400" cy="533400"/>
          </a:xfrm>
        </p:spPr>
        <p:txBody>
          <a:bodyPr>
            <a:noAutofit/>
          </a:bodyPr>
          <a:lstStyle/>
          <a:p>
            <a:r>
              <a:rPr lang="en-US" sz="3600" dirty="0"/>
              <a:t>Chapter 6</a:t>
            </a:r>
          </a:p>
        </p:txBody>
      </p:sp>
      <p:sp>
        <p:nvSpPr>
          <p:cNvPr id="4" name="Rectangle 3"/>
          <p:cNvSpPr/>
          <p:nvPr/>
        </p:nvSpPr>
        <p:spPr>
          <a:xfrm>
            <a:off x="2891219" y="3244334"/>
            <a:ext cx="2237664" cy="369332"/>
          </a:xfrm>
          <a:prstGeom prst="rect">
            <a:avLst/>
          </a:prstGeom>
        </p:spPr>
        <p:txBody>
          <a:bodyPr wrap="none">
            <a:spAutoFit/>
          </a:bodyPr>
          <a:lstStyle/>
          <a:p>
            <a:pPr>
              <a:spcBef>
                <a:spcPct val="0"/>
              </a:spcBef>
            </a:pPr>
            <a:r>
              <a:rPr lang="en-US" altLang="en-US" b="1" dirty="0"/>
              <a:t>Dr. Yousef Hassouneh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Client-Side Applets</a:t>
            </a:r>
          </a:p>
        </p:txBody>
      </p:sp>
      <p:sp>
        <p:nvSpPr>
          <p:cNvPr id="3" name="Content Placeholder 2"/>
          <p:cNvSpPr>
            <a:spLocks noGrp="1"/>
          </p:cNvSpPr>
          <p:nvPr>
            <p:ph idx="1"/>
          </p:nvPr>
        </p:nvSpPr>
        <p:spPr/>
        <p:txBody>
          <a:bodyPr>
            <a:normAutofit/>
          </a:bodyPr>
          <a:lstStyle/>
          <a:p>
            <a:r>
              <a:rPr lang="en-US" dirty="0">
                <a:solidFill>
                  <a:srgbClr val="FF0000"/>
                </a:solidFill>
              </a:rPr>
              <a:t>Java applets </a:t>
            </a:r>
            <a:r>
              <a:rPr lang="en-US" dirty="0"/>
              <a:t>are written in and are separate objects included within an HTML document via the &lt;applet&gt; tag</a:t>
            </a:r>
          </a:p>
          <a:p>
            <a:pPr marL="804863" lvl="1" indent="-342900">
              <a:buFont typeface="Arial"/>
              <a:buChar char="•"/>
            </a:pPr>
            <a:endParaRPr lang="en-US" dirty="0"/>
          </a:p>
          <a:p>
            <a:pPr marL="804863" lvl="1" indent="-342900">
              <a:buFont typeface="Arial"/>
              <a:buChar char="•"/>
            </a:pPr>
            <a:endParaRPr lang="en-US" dirty="0"/>
          </a:p>
          <a:p>
            <a:pPr marL="804863" lvl="1" indent="-342900">
              <a:buFont typeface="Arial"/>
              <a:buChar char="•"/>
            </a:pPr>
            <a:endParaRPr lang="en-US" dirty="0"/>
          </a:p>
          <a:p>
            <a:pPr lvl="1" indent="0"/>
            <a:endParaRPr lang="en-US" dirty="0"/>
          </a:p>
        </p:txBody>
      </p:sp>
      <p:sp>
        <p:nvSpPr>
          <p:cNvPr id="4" name="Content Placeholder 3"/>
          <p:cNvSpPr>
            <a:spLocks noGrp="1"/>
          </p:cNvSpPr>
          <p:nvPr>
            <p:ph sz="quarter" idx="13"/>
          </p:nvPr>
        </p:nvSpPr>
        <p:spPr/>
        <p:txBody>
          <a:bodyPr>
            <a:normAutofit lnSpcReduction="10000"/>
          </a:bodyPr>
          <a:lstStyle/>
          <a:p>
            <a:r>
              <a:rPr lang="en-US" dirty="0"/>
              <a:t>Java Applets</a:t>
            </a:r>
          </a:p>
        </p:txBody>
      </p:sp>
      <p:pic>
        <p:nvPicPr>
          <p:cNvPr id="6" name="Picture 5" descr="4071506003.eps.png"/>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752600" y="2454332"/>
            <a:ext cx="6324600" cy="4030112"/>
          </a:xfrm>
          <a:prstGeom prst="rect">
            <a:avLst/>
          </a:prstGeom>
        </p:spPr>
      </p:pic>
    </p:spTree>
    <p:extLst>
      <p:ext uri="{BB962C8B-B14F-4D97-AF65-F5344CB8AC3E}">
        <p14:creationId xmlns:p14="http://schemas.microsoft.com/office/powerpoint/2010/main" val="1676945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 Nodes</a:t>
            </a:r>
          </a:p>
        </p:txBody>
      </p:sp>
      <p:sp>
        <p:nvSpPr>
          <p:cNvPr id="3" name="Content Placeholder 2"/>
          <p:cNvSpPr>
            <a:spLocks noGrp="1"/>
          </p:cNvSpPr>
          <p:nvPr>
            <p:ph idx="1"/>
          </p:nvPr>
        </p:nvSpPr>
        <p:spPr>
          <a:xfrm>
            <a:off x="914400" y="1600199"/>
            <a:ext cx="6400800" cy="4572001"/>
          </a:xfrm>
        </p:spPr>
        <p:txBody>
          <a:bodyPr>
            <a:normAutofit/>
          </a:bodyPr>
          <a:lstStyle/>
          <a:p>
            <a:r>
              <a:rPr lang="en-US" dirty="0"/>
              <a:t>In the DOM, each element within the HTML document is called a </a:t>
            </a:r>
            <a:r>
              <a:rPr lang="en-US" b="1" dirty="0">
                <a:solidFill>
                  <a:srgbClr val="FF0000"/>
                </a:solidFill>
              </a:rPr>
              <a:t>node</a:t>
            </a:r>
            <a:r>
              <a:rPr lang="en-US" b="1" dirty="0"/>
              <a:t>.</a:t>
            </a:r>
            <a:r>
              <a:rPr lang="en-US" dirty="0"/>
              <a:t> If the </a:t>
            </a:r>
            <a:r>
              <a:rPr lang="en-US" dirty="0">
                <a:solidFill>
                  <a:srgbClr val="0070C0"/>
                </a:solidFill>
              </a:rPr>
              <a:t>DOM is a </a:t>
            </a:r>
            <a:r>
              <a:rPr lang="en-US" dirty="0">
                <a:solidFill>
                  <a:srgbClr val="FF0000"/>
                </a:solidFill>
              </a:rPr>
              <a:t>tree</a:t>
            </a:r>
            <a:r>
              <a:rPr lang="en-US" dirty="0">
                <a:solidFill>
                  <a:srgbClr val="0070C0"/>
                </a:solidFill>
              </a:rPr>
              <a:t>, then each node is an individual branch. </a:t>
            </a:r>
          </a:p>
          <a:p>
            <a:r>
              <a:rPr lang="en-US" dirty="0"/>
              <a:t>There are:</a:t>
            </a:r>
          </a:p>
          <a:p>
            <a:pPr marL="342900" indent="-342900">
              <a:buFont typeface="Arial"/>
              <a:buChar char="•"/>
            </a:pPr>
            <a:r>
              <a:rPr lang="en-US" dirty="0">
                <a:solidFill>
                  <a:srgbClr val="FF0000"/>
                </a:solidFill>
              </a:rPr>
              <a:t>element</a:t>
            </a:r>
            <a:r>
              <a:rPr lang="en-US" dirty="0"/>
              <a:t> nodes,</a:t>
            </a:r>
          </a:p>
          <a:p>
            <a:pPr marL="342900" indent="-342900">
              <a:buFont typeface="Arial"/>
              <a:buChar char="•"/>
            </a:pPr>
            <a:r>
              <a:rPr lang="en-US" dirty="0">
                <a:solidFill>
                  <a:srgbClr val="FF0000"/>
                </a:solidFill>
              </a:rPr>
              <a:t>text </a:t>
            </a:r>
            <a:r>
              <a:rPr lang="en-US" dirty="0"/>
              <a:t>nodes, and </a:t>
            </a:r>
          </a:p>
          <a:p>
            <a:pPr marL="342900" indent="-342900">
              <a:buFont typeface="Arial"/>
              <a:buChar char="•"/>
            </a:pPr>
            <a:r>
              <a:rPr lang="en-US" dirty="0">
                <a:solidFill>
                  <a:srgbClr val="FF0000"/>
                </a:solidFill>
              </a:rPr>
              <a:t>attribute</a:t>
            </a:r>
            <a:r>
              <a:rPr lang="en-US" dirty="0"/>
              <a:t> nodes</a:t>
            </a:r>
          </a:p>
          <a:p>
            <a:endParaRPr lang="en-US" dirty="0"/>
          </a:p>
        </p:txBody>
      </p:sp>
      <p:sp>
        <p:nvSpPr>
          <p:cNvPr id="4" name="Content Placeholder 3"/>
          <p:cNvSpPr>
            <a:spLocks noGrp="1"/>
          </p:cNvSpPr>
          <p:nvPr>
            <p:ph sz="quarter" idx="13"/>
          </p:nvPr>
        </p:nvSpPr>
        <p:spPr/>
        <p:txBody>
          <a:bodyPr>
            <a:normAutofit lnSpcReduction="10000"/>
          </a:bodyPr>
          <a:lstStyle/>
          <a:p>
            <a:r>
              <a:rPr lang="en-US" dirty="0"/>
              <a:t>Document Object Model</a:t>
            </a:r>
          </a:p>
        </p:txBody>
      </p:sp>
      <p:pic>
        <p:nvPicPr>
          <p:cNvPr id="5" name="Picture 2" descr="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514600"/>
            <a:ext cx="2020207" cy="24976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Freeform 5"/>
          <p:cNvSpPr/>
          <p:nvPr/>
        </p:nvSpPr>
        <p:spPr>
          <a:xfrm>
            <a:off x="4800600" y="2285999"/>
            <a:ext cx="1752600" cy="1143001"/>
          </a:xfrm>
          <a:custGeom>
            <a:avLst/>
            <a:gdLst>
              <a:gd name="connsiteX0" fmla="*/ 34122 w 2347709"/>
              <a:gd name="connsiteY0" fmla="*/ 0 h 1097280"/>
              <a:gd name="connsiteX1" fmla="*/ 871 w 2347709"/>
              <a:gd name="connsiteY1" fmla="*/ 83128 h 1097280"/>
              <a:gd name="connsiteX2" fmla="*/ 17497 w 2347709"/>
              <a:gd name="connsiteY2" fmla="*/ 332509 h 1097280"/>
              <a:gd name="connsiteX3" fmla="*/ 34122 w 2347709"/>
              <a:gd name="connsiteY3" fmla="*/ 382386 h 1097280"/>
              <a:gd name="connsiteX4" fmla="*/ 83999 w 2347709"/>
              <a:gd name="connsiteY4" fmla="*/ 415637 h 1097280"/>
              <a:gd name="connsiteX5" fmla="*/ 183751 w 2347709"/>
              <a:gd name="connsiteY5" fmla="*/ 498764 h 1097280"/>
              <a:gd name="connsiteX6" fmla="*/ 283504 w 2347709"/>
              <a:gd name="connsiteY6" fmla="*/ 581891 h 1097280"/>
              <a:gd name="connsiteX7" fmla="*/ 350006 w 2347709"/>
              <a:gd name="connsiteY7" fmla="*/ 631768 h 1097280"/>
              <a:gd name="connsiteX8" fmla="*/ 416508 w 2347709"/>
              <a:gd name="connsiteY8" fmla="*/ 648393 h 1097280"/>
              <a:gd name="connsiteX9" fmla="*/ 582762 w 2347709"/>
              <a:gd name="connsiteY9" fmla="*/ 698269 h 1097280"/>
              <a:gd name="connsiteX10" fmla="*/ 699140 w 2347709"/>
              <a:gd name="connsiteY10" fmla="*/ 748146 h 1097280"/>
              <a:gd name="connsiteX11" fmla="*/ 998399 w 2347709"/>
              <a:gd name="connsiteY11" fmla="*/ 814648 h 1097280"/>
              <a:gd name="connsiteX12" fmla="*/ 1098151 w 2347709"/>
              <a:gd name="connsiteY12" fmla="*/ 847898 h 1097280"/>
              <a:gd name="connsiteX13" fmla="*/ 1148028 w 2347709"/>
              <a:gd name="connsiteY13" fmla="*/ 864524 h 1097280"/>
              <a:gd name="connsiteX14" fmla="*/ 1214529 w 2347709"/>
              <a:gd name="connsiteY14" fmla="*/ 881149 h 1097280"/>
              <a:gd name="connsiteX15" fmla="*/ 1314282 w 2347709"/>
              <a:gd name="connsiteY15" fmla="*/ 914400 h 1097280"/>
              <a:gd name="connsiteX16" fmla="*/ 2178806 w 2347709"/>
              <a:gd name="connsiteY16" fmla="*/ 931026 h 1097280"/>
              <a:gd name="connsiteX17" fmla="*/ 2345060 w 2347709"/>
              <a:gd name="connsiteY17" fmla="*/ 931026 h 1097280"/>
              <a:gd name="connsiteX18" fmla="*/ 2295184 w 2347709"/>
              <a:gd name="connsiteY18" fmla="*/ 897775 h 1097280"/>
              <a:gd name="connsiteX19" fmla="*/ 2245308 w 2347709"/>
              <a:gd name="connsiteY19" fmla="*/ 881149 h 1097280"/>
              <a:gd name="connsiteX20" fmla="*/ 2195431 w 2347709"/>
              <a:gd name="connsiteY20" fmla="*/ 831273 h 1097280"/>
              <a:gd name="connsiteX21" fmla="*/ 2128929 w 2347709"/>
              <a:gd name="connsiteY21" fmla="*/ 814648 h 1097280"/>
              <a:gd name="connsiteX22" fmla="*/ 2079053 w 2347709"/>
              <a:gd name="connsiteY22" fmla="*/ 781397 h 1097280"/>
              <a:gd name="connsiteX23" fmla="*/ 2045802 w 2347709"/>
              <a:gd name="connsiteY23" fmla="*/ 731520 h 1097280"/>
              <a:gd name="connsiteX24" fmla="*/ 1995926 w 2347709"/>
              <a:gd name="connsiteY24" fmla="*/ 698269 h 1097280"/>
              <a:gd name="connsiteX25" fmla="*/ 2045802 w 2347709"/>
              <a:gd name="connsiteY25" fmla="*/ 714895 h 1097280"/>
              <a:gd name="connsiteX26" fmla="*/ 2145555 w 2347709"/>
              <a:gd name="connsiteY26" fmla="*/ 781397 h 1097280"/>
              <a:gd name="connsiteX27" fmla="*/ 2195431 w 2347709"/>
              <a:gd name="connsiteY27" fmla="*/ 814648 h 1097280"/>
              <a:gd name="connsiteX28" fmla="*/ 2245308 w 2347709"/>
              <a:gd name="connsiteY28" fmla="*/ 931026 h 1097280"/>
              <a:gd name="connsiteX29" fmla="*/ 2178806 w 2347709"/>
              <a:gd name="connsiteY29" fmla="*/ 947651 h 1097280"/>
              <a:gd name="connsiteX30" fmla="*/ 2128929 w 2347709"/>
              <a:gd name="connsiteY30" fmla="*/ 980902 h 1097280"/>
              <a:gd name="connsiteX31" fmla="*/ 1912799 w 2347709"/>
              <a:gd name="connsiteY31" fmla="*/ 1014153 h 1097280"/>
              <a:gd name="connsiteX32" fmla="*/ 1846297 w 2347709"/>
              <a:gd name="connsiteY32" fmla="*/ 1097280 h 109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347709" h="1097280">
                <a:moveTo>
                  <a:pt x="34122" y="0"/>
                </a:moveTo>
                <a:cubicBezTo>
                  <a:pt x="23038" y="27709"/>
                  <a:pt x="2361" y="53321"/>
                  <a:pt x="871" y="83128"/>
                </a:cubicBezTo>
                <a:cubicBezTo>
                  <a:pt x="-3289" y="166336"/>
                  <a:pt x="8297" y="249707"/>
                  <a:pt x="17497" y="332509"/>
                </a:cubicBezTo>
                <a:cubicBezTo>
                  <a:pt x="19432" y="349927"/>
                  <a:pt x="23174" y="368701"/>
                  <a:pt x="34122" y="382386"/>
                </a:cubicBezTo>
                <a:cubicBezTo>
                  <a:pt x="46604" y="397989"/>
                  <a:pt x="68649" y="402845"/>
                  <a:pt x="83999" y="415637"/>
                </a:cubicBezTo>
                <a:cubicBezTo>
                  <a:pt x="212015" y="522316"/>
                  <a:pt x="59913" y="416204"/>
                  <a:pt x="183751" y="498764"/>
                </a:cubicBezTo>
                <a:cubicBezTo>
                  <a:pt x="240468" y="583838"/>
                  <a:pt x="187076" y="521623"/>
                  <a:pt x="283504" y="581891"/>
                </a:cubicBezTo>
                <a:cubicBezTo>
                  <a:pt x="307001" y="596577"/>
                  <a:pt x="325222" y="619376"/>
                  <a:pt x="350006" y="631768"/>
                </a:cubicBezTo>
                <a:cubicBezTo>
                  <a:pt x="370443" y="641987"/>
                  <a:pt x="394622" y="641827"/>
                  <a:pt x="416508" y="648393"/>
                </a:cubicBezTo>
                <a:cubicBezTo>
                  <a:pt x="618890" y="709107"/>
                  <a:pt x="429482" y="659950"/>
                  <a:pt x="582762" y="698269"/>
                </a:cubicBezTo>
                <a:cubicBezTo>
                  <a:pt x="625396" y="719586"/>
                  <a:pt x="653713" y="737663"/>
                  <a:pt x="699140" y="748146"/>
                </a:cubicBezTo>
                <a:cubicBezTo>
                  <a:pt x="784799" y="767914"/>
                  <a:pt x="911972" y="785840"/>
                  <a:pt x="998399" y="814648"/>
                </a:cubicBezTo>
                <a:lnTo>
                  <a:pt x="1098151" y="847898"/>
                </a:lnTo>
                <a:cubicBezTo>
                  <a:pt x="1114777" y="853440"/>
                  <a:pt x="1131026" y="860274"/>
                  <a:pt x="1148028" y="864524"/>
                </a:cubicBezTo>
                <a:cubicBezTo>
                  <a:pt x="1170195" y="870066"/>
                  <a:pt x="1192643" y="874583"/>
                  <a:pt x="1214529" y="881149"/>
                </a:cubicBezTo>
                <a:cubicBezTo>
                  <a:pt x="1248100" y="891220"/>
                  <a:pt x="1279239" y="913726"/>
                  <a:pt x="1314282" y="914400"/>
                </a:cubicBezTo>
                <a:lnTo>
                  <a:pt x="2178806" y="931026"/>
                </a:lnTo>
                <a:cubicBezTo>
                  <a:pt x="2222748" y="942011"/>
                  <a:pt x="2304297" y="971789"/>
                  <a:pt x="2345060" y="931026"/>
                </a:cubicBezTo>
                <a:cubicBezTo>
                  <a:pt x="2359189" y="916897"/>
                  <a:pt x="2313056" y="906711"/>
                  <a:pt x="2295184" y="897775"/>
                </a:cubicBezTo>
                <a:cubicBezTo>
                  <a:pt x="2279509" y="889938"/>
                  <a:pt x="2261933" y="886691"/>
                  <a:pt x="2245308" y="881149"/>
                </a:cubicBezTo>
                <a:cubicBezTo>
                  <a:pt x="2228682" y="864524"/>
                  <a:pt x="2215845" y="842938"/>
                  <a:pt x="2195431" y="831273"/>
                </a:cubicBezTo>
                <a:cubicBezTo>
                  <a:pt x="2175592" y="819937"/>
                  <a:pt x="2149931" y="823649"/>
                  <a:pt x="2128929" y="814648"/>
                </a:cubicBezTo>
                <a:cubicBezTo>
                  <a:pt x="2110563" y="806777"/>
                  <a:pt x="2095678" y="792481"/>
                  <a:pt x="2079053" y="781397"/>
                </a:cubicBezTo>
                <a:cubicBezTo>
                  <a:pt x="2067969" y="764771"/>
                  <a:pt x="2059931" y="745649"/>
                  <a:pt x="2045802" y="731520"/>
                </a:cubicBezTo>
                <a:cubicBezTo>
                  <a:pt x="2031673" y="717391"/>
                  <a:pt x="1995926" y="718250"/>
                  <a:pt x="1995926" y="698269"/>
                </a:cubicBezTo>
                <a:cubicBezTo>
                  <a:pt x="1995926" y="680744"/>
                  <a:pt x="2030483" y="706384"/>
                  <a:pt x="2045802" y="714895"/>
                </a:cubicBezTo>
                <a:cubicBezTo>
                  <a:pt x="2080736" y="734303"/>
                  <a:pt x="2112304" y="759230"/>
                  <a:pt x="2145555" y="781397"/>
                </a:cubicBezTo>
                <a:lnTo>
                  <a:pt x="2195431" y="814648"/>
                </a:lnTo>
                <a:cubicBezTo>
                  <a:pt x="2207757" y="833136"/>
                  <a:pt x="2262259" y="902774"/>
                  <a:pt x="2245308" y="931026"/>
                </a:cubicBezTo>
                <a:cubicBezTo>
                  <a:pt x="2233552" y="950619"/>
                  <a:pt x="2200973" y="942109"/>
                  <a:pt x="2178806" y="947651"/>
                </a:cubicBezTo>
                <a:cubicBezTo>
                  <a:pt x="2162180" y="958735"/>
                  <a:pt x="2147638" y="973886"/>
                  <a:pt x="2128929" y="980902"/>
                </a:cubicBezTo>
                <a:cubicBezTo>
                  <a:pt x="2090843" y="995184"/>
                  <a:pt x="1933353" y="1011584"/>
                  <a:pt x="1912799" y="1014153"/>
                </a:cubicBezTo>
                <a:cubicBezTo>
                  <a:pt x="1870853" y="1077071"/>
                  <a:pt x="1893677" y="1049900"/>
                  <a:pt x="1846297" y="1097280"/>
                </a:cubicBezTo>
              </a:path>
            </a:pathLst>
          </a:custGeom>
          <a:ln w="3810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2429984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6872"/>
            <a:ext cx="7772400" cy="1020762"/>
          </a:xfrm>
        </p:spPr>
        <p:txBody>
          <a:bodyPr>
            <a:normAutofit fontScale="90000"/>
          </a:bodyPr>
          <a:lstStyle/>
          <a:p>
            <a:r>
              <a:rPr lang="en-US" dirty="0"/>
              <a:t>Document Object Model (DOM) </a:t>
            </a:r>
          </a:p>
        </p:txBody>
      </p:sp>
      <p:pic>
        <p:nvPicPr>
          <p:cNvPr id="1026" name="Picture 2" descr="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2193" y="2798668"/>
            <a:ext cx="2975247" cy="36783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228600" y="1135616"/>
            <a:ext cx="8498840"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eaLnBrk="0" fontAlgn="base" hangingPunct="0">
              <a:spcBef>
                <a:spcPct val="0"/>
              </a:spcBef>
              <a:spcAft>
                <a:spcPct val="0"/>
              </a:spcAft>
            </a:pPr>
            <a:r>
              <a:rPr lang="en-US" altLang="en-US" sz="2400" i="1" dirty="0">
                <a:solidFill>
                  <a:srgbClr val="000000"/>
                </a:solidFill>
                <a:latin typeface="Calibri" panose="020F0502020204030204" pitchFamily="34" charset="0"/>
                <a:cs typeface="Calibri" panose="020F0502020204030204" pitchFamily="34" charset="0"/>
              </a:rPr>
              <a:t>a set of JavaScript objects that represent each element on the page </a:t>
            </a:r>
            <a:endParaRPr lang="en-US" altLang="en-US" sz="800" dirty="0"/>
          </a:p>
        </p:txBody>
      </p:sp>
      <p:sp>
        <p:nvSpPr>
          <p:cNvPr id="9" name="Rectangle 8"/>
          <p:cNvSpPr/>
          <p:nvPr/>
        </p:nvSpPr>
        <p:spPr>
          <a:xfrm>
            <a:off x="30480" y="2151875"/>
            <a:ext cx="5836920" cy="369332"/>
          </a:xfrm>
          <a:prstGeom prst="rect">
            <a:avLst/>
          </a:prstGeom>
        </p:spPr>
        <p:txBody>
          <a:bodyPr wrap="square">
            <a:spAutoFit/>
          </a:bodyPr>
          <a:lstStyle/>
          <a:p>
            <a:r>
              <a:rPr lang="en-US" dirty="0"/>
              <a:t>most JS code manipulates elements on an HTML page</a:t>
            </a:r>
          </a:p>
        </p:txBody>
      </p:sp>
      <p:sp>
        <p:nvSpPr>
          <p:cNvPr id="10" name="Rectangle 9"/>
          <p:cNvSpPr/>
          <p:nvPr/>
        </p:nvSpPr>
        <p:spPr>
          <a:xfrm>
            <a:off x="0" y="2945283"/>
            <a:ext cx="5562600" cy="2308324"/>
          </a:xfrm>
          <a:prstGeom prst="rect">
            <a:avLst/>
          </a:prstGeom>
        </p:spPr>
        <p:txBody>
          <a:bodyPr wrap="square">
            <a:spAutoFit/>
          </a:bodyPr>
          <a:lstStyle/>
          <a:p>
            <a:r>
              <a:rPr lang="en-US" sz="2400" dirty="0"/>
              <a:t>we can examine elements' state </a:t>
            </a:r>
          </a:p>
          <a:p>
            <a:pPr lvl="1"/>
            <a:r>
              <a:rPr lang="en-US" sz="2400" dirty="0"/>
              <a:t>e.g. see whether a box is checked</a:t>
            </a:r>
          </a:p>
          <a:p>
            <a:r>
              <a:rPr lang="en-US" sz="2400" dirty="0"/>
              <a:t>we can change state </a:t>
            </a:r>
          </a:p>
          <a:p>
            <a:pPr lvl="1"/>
            <a:r>
              <a:rPr lang="en-US" sz="2400" dirty="0"/>
              <a:t>e.g. insert some new text into a div</a:t>
            </a:r>
          </a:p>
          <a:p>
            <a:r>
              <a:rPr lang="en-US" sz="2400" dirty="0"/>
              <a:t>we can change styles </a:t>
            </a:r>
          </a:p>
          <a:p>
            <a:pPr lvl="1"/>
            <a:r>
              <a:rPr lang="en-US" sz="2400" dirty="0"/>
              <a:t>e.g. make a paragraph red</a:t>
            </a:r>
          </a:p>
        </p:txBody>
      </p:sp>
    </p:spTree>
    <p:extLst>
      <p:ext uri="{BB962C8B-B14F-4D97-AF65-F5344CB8AC3E}">
        <p14:creationId xmlns:p14="http://schemas.microsoft.com/office/powerpoint/2010/main" val="29281753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880" y="0"/>
            <a:ext cx="7772400" cy="1020762"/>
          </a:xfrm>
        </p:spPr>
        <p:txBody>
          <a:bodyPr/>
          <a:lstStyle/>
          <a:p>
            <a:r>
              <a:rPr lang="en-US" dirty="0"/>
              <a:t>DOM Nodes</a:t>
            </a:r>
          </a:p>
        </p:txBody>
      </p:sp>
      <p:pic>
        <p:nvPicPr>
          <p:cNvPr id="5" name="Picture 4"/>
          <p:cNvPicPr>
            <a:picLocks noChangeAspect="1"/>
          </p:cNvPicPr>
          <p:nvPr/>
        </p:nvPicPr>
        <p:blipFill>
          <a:blip r:embed="rId2"/>
          <a:stretch>
            <a:fillRect/>
          </a:stretch>
        </p:blipFill>
        <p:spPr>
          <a:xfrm>
            <a:off x="838200" y="838200"/>
            <a:ext cx="6266105" cy="44360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1"/>
          <p:cNvSpPr>
            <a:spLocks noChangeArrowheads="1"/>
          </p:cNvSpPr>
          <p:nvPr/>
        </p:nvSpPr>
        <p:spPr bwMode="auto">
          <a:xfrm>
            <a:off x="0" y="5564319"/>
            <a:ext cx="6261907"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dirty="0" err="1">
                <a:ln>
                  <a:noFill/>
                </a:ln>
                <a:solidFill>
                  <a:srgbClr val="224444"/>
                </a:solidFill>
                <a:effectLst/>
                <a:latin typeface="Consolas" panose="020B0609020204030204" pitchFamily="49" charset="0"/>
              </a:rPr>
              <a:t>document.getElementById</a:t>
            </a:r>
            <a:r>
              <a:rPr kumimoji="0" lang="en-US" altLang="en-US" sz="21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returns the DOM object for an element with a given </a:t>
            </a:r>
            <a:r>
              <a:rPr kumimoji="0" lang="en-US" altLang="en-US" sz="2100" b="0" i="0" u="none" strike="noStrike" cap="none" normalizeH="0" baseline="0" dirty="0">
                <a:ln>
                  <a:noFill/>
                </a:ln>
                <a:solidFill>
                  <a:srgbClr val="224444"/>
                </a:solidFill>
                <a:effectLst/>
                <a:latin typeface="Consolas" panose="020B0609020204030204" pitchFamily="49" charset="0"/>
              </a:rPr>
              <a:t>id</a:t>
            </a:r>
            <a:r>
              <a:rPr kumimoji="0" lang="en-US" altLang="en-US" sz="21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9564827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 Nodes</a:t>
            </a:r>
          </a:p>
        </p:txBody>
      </p:sp>
      <p:sp>
        <p:nvSpPr>
          <p:cNvPr id="4" name="Content Placeholder 3"/>
          <p:cNvSpPr>
            <a:spLocks noGrp="1"/>
          </p:cNvSpPr>
          <p:nvPr>
            <p:ph sz="quarter" idx="13"/>
          </p:nvPr>
        </p:nvSpPr>
        <p:spPr/>
        <p:txBody>
          <a:bodyPr>
            <a:normAutofit lnSpcReduction="10000"/>
          </a:bodyPr>
          <a:lstStyle/>
          <a:p>
            <a:r>
              <a:rPr lang="en-US" dirty="0"/>
              <a:t>Element, text and attribute nodes</a:t>
            </a:r>
          </a:p>
        </p:txBody>
      </p:sp>
      <p:pic>
        <p:nvPicPr>
          <p:cNvPr id="7" name="Content Placeholder 6" descr="4071506018.eps.png"/>
          <p:cNvPicPr>
            <a:picLocks noGrp="1" noChangeAspect="1"/>
          </p:cNvPicPr>
          <p:nvPr>
            <p:ph idx="1"/>
          </p:nvPr>
        </p:nvPicPr>
        <p:blipFill>
          <a:blip r:embed="rId2" cstate="print">
            <a:extLst>
              <a:ext uri="{28A0092B-C50C-407E-A947-70E740481C1C}">
                <a14:useLocalDpi xmlns:a14="http://schemas.microsoft.com/office/drawing/2010/main" val="0"/>
              </a:ext>
            </a:extLst>
          </a:blip>
          <a:srcRect t="-26830" b="-26830"/>
          <a:stretch>
            <a:fillRect/>
          </a:stretch>
        </p:blipFill>
        <p:spPr>
          <a:xfrm>
            <a:off x="762000" y="1143000"/>
            <a:ext cx="7543800" cy="5334171"/>
          </a:xfrm>
        </p:spPr>
      </p:pic>
    </p:spTree>
    <p:extLst>
      <p:ext uri="{BB962C8B-B14F-4D97-AF65-F5344CB8AC3E}">
        <p14:creationId xmlns:p14="http://schemas.microsoft.com/office/powerpoint/2010/main" val="185778453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200" y="228600"/>
            <a:ext cx="8001000" cy="523220"/>
          </a:xfrm>
          <a:prstGeom prst="rect">
            <a:avLst/>
          </a:prstGeom>
        </p:spPr>
        <p:txBody>
          <a:bodyPr wrap="square">
            <a:spAutoFit/>
          </a:bodyPr>
          <a:lstStyle/>
          <a:p>
            <a:r>
              <a:rPr lang="en-US" sz="2800" dirty="0"/>
              <a:t>Accessing elements: </a:t>
            </a:r>
            <a:r>
              <a:rPr lang="en-US" sz="2800" dirty="0" err="1"/>
              <a:t>document.getElementById</a:t>
            </a:r>
            <a:endParaRPr lang="en-US" sz="2800" dirty="0"/>
          </a:p>
        </p:txBody>
      </p:sp>
      <p:sp>
        <p:nvSpPr>
          <p:cNvPr id="10" name="Rectangle 9"/>
          <p:cNvSpPr/>
          <p:nvPr/>
        </p:nvSpPr>
        <p:spPr>
          <a:xfrm>
            <a:off x="457200" y="1447800"/>
            <a:ext cx="7980680" cy="369332"/>
          </a:xfrm>
          <a:prstGeom prst="rect">
            <a:avLst/>
          </a:prstGeom>
          <a:solidFill>
            <a:schemeClr val="accent3"/>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err="1"/>
              <a:t>var</a:t>
            </a:r>
            <a:r>
              <a:rPr lang="en-US" dirty="0"/>
              <a:t> </a:t>
            </a:r>
            <a:r>
              <a:rPr lang="en-US" i="1" dirty="0"/>
              <a:t>name</a:t>
            </a:r>
            <a:r>
              <a:rPr lang="en-US" dirty="0"/>
              <a:t> = </a:t>
            </a:r>
            <a:r>
              <a:rPr lang="en-US" dirty="0" err="1"/>
              <a:t>document.getElementById</a:t>
            </a:r>
            <a:r>
              <a:rPr lang="en-US" dirty="0"/>
              <a:t>("</a:t>
            </a:r>
            <a:r>
              <a:rPr lang="en-US" i="1" dirty="0"/>
              <a:t>id</a:t>
            </a:r>
            <a:r>
              <a:rPr lang="en-US" dirty="0"/>
              <a:t>"); </a:t>
            </a:r>
          </a:p>
        </p:txBody>
      </p:sp>
      <p:sp>
        <p:nvSpPr>
          <p:cNvPr id="12" name="Rectangle 11"/>
          <p:cNvSpPr/>
          <p:nvPr/>
        </p:nvSpPr>
        <p:spPr>
          <a:xfrm>
            <a:off x="436880" y="3209092"/>
            <a:ext cx="8001000"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a:solidFill>
                  <a:srgbClr val="224444"/>
                </a:solidFill>
                <a:latin typeface="Consolas" panose="020B0609020204030204" pitchFamily="49" charset="0"/>
              </a:rPr>
              <a:t>function </a:t>
            </a:r>
            <a:r>
              <a:rPr lang="en-US" b="1" dirty="0" err="1">
                <a:solidFill>
                  <a:srgbClr val="7030A0"/>
                </a:solidFill>
                <a:latin typeface="Consolas" panose="020B0609020204030204" pitchFamily="49" charset="0"/>
              </a:rPr>
              <a:t>changeText</a:t>
            </a:r>
            <a:r>
              <a:rPr lang="en-US" b="1" dirty="0">
                <a:solidFill>
                  <a:srgbClr val="7030A0"/>
                </a:solidFill>
                <a:latin typeface="Consolas" panose="020B0609020204030204" pitchFamily="49" charset="0"/>
              </a:rPr>
              <a:t>() </a:t>
            </a:r>
            <a:r>
              <a:rPr lang="en-US" dirty="0">
                <a:solidFill>
                  <a:srgbClr val="224444"/>
                </a:solidFill>
                <a:latin typeface="Consolas" panose="020B0609020204030204" pitchFamily="49" charset="0"/>
              </a:rPr>
              <a:t>{ </a:t>
            </a:r>
          </a:p>
          <a:p>
            <a:pPr marL="223838" indent="-223838"/>
            <a:r>
              <a:rPr lang="en-US" dirty="0">
                <a:solidFill>
                  <a:srgbClr val="224444"/>
                </a:solidFill>
                <a:latin typeface="Consolas" panose="020B0609020204030204" pitchFamily="49" charset="0"/>
              </a:rPr>
              <a:t>  </a:t>
            </a:r>
            <a:r>
              <a:rPr lang="en-US" dirty="0" err="1">
                <a:solidFill>
                  <a:srgbClr val="224444"/>
                </a:solidFill>
                <a:latin typeface="Consolas" panose="020B0609020204030204" pitchFamily="49" charset="0"/>
              </a:rPr>
              <a:t>var</a:t>
            </a:r>
            <a:r>
              <a:rPr lang="en-US" dirty="0">
                <a:solidFill>
                  <a:srgbClr val="224444"/>
                </a:solidFill>
                <a:latin typeface="Consolas" panose="020B0609020204030204" pitchFamily="49" charset="0"/>
              </a:rPr>
              <a:t> textbox = </a:t>
            </a:r>
            <a:r>
              <a:rPr lang="en-US" b="1" dirty="0" err="1">
                <a:solidFill>
                  <a:srgbClr val="660000"/>
                </a:solidFill>
                <a:latin typeface="Consolas" panose="020B0609020204030204" pitchFamily="49" charset="0"/>
              </a:rPr>
              <a:t>document.getElementById</a:t>
            </a:r>
            <a:r>
              <a:rPr lang="en-US" b="1" dirty="0">
                <a:solidFill>
                  <a:srgbClr val="660000"/>
                </a:solidFill>
                <a:latin typeface="Consolas" panose="020B0609020204030204" pitchFamily="49" charset="0"/>
              </a:rPr>
              <a:t>("output")</a:t>
            </a:r>
            <a:r>
              <a:rPr lang="en-US" dirty="0">
                <a:solidFill>
                  <a:srgbClr val="224444"/>
                </a:solidFill>
                <a:latin typeface="Consolas" panose="020B0609020204030204" pitchFamily="49" charset="0"/>
              </a:rPr>
              <a:t>;   </a:t>
            </a:r>
            <a:r>
              <a:rPr lang="en-US" b="1" dirty="0" err="1">
                <a:solidFill>
                  <a:srgbClr val="660000"/>
                </a:solidFill>
                <a:latin typeface="Consolas" panose="020B0609020204030204" pitchFamily="49" charset="0"/>
              </a:rPr>
              <a:t>textbox.value</a:t>
            </a:r>
            <a:r>
              <a:rPr lang="en-US" dirty="0">
                <a:solidFill>
                  <a:srgbClr val="224444"/>
                </a:solidFill>
                <a:latin typeface="Consolas" panose="020B0609020204030204" pitchFamily="49" charset="0"/>
              </a:rPr>
              <a:t> = "Hello, world!";</a:t>
            </a:r>
          </a:p>
          <a:p>
            <a:pPr marL="223838" indent="-223838"/>
            <a:r>
              <a:rPr lang="en-US" dirty="0">
                <a:solidFill>
                  <a:srgbClr val="224444"/>
                </a:solidFill>
                <a:latin typeface="Consolas" panose="020B0609020204030204" pitchFamily="49" charset="0"/>
              </a:rPr>
              <a:t> }</a:t>
            </a:r>
            <a:endParaRPr lang="en-US" dirty="0"/>
          </a:p>
        </p:txBody>
      </p:sp>
      <p:sp>
        <p:nvSpPr>
          <p:cNvPr id="15" name="Rectangle 14"/>
          <p:cNvSpPr/>
          <p:nvPr/>
        </p:nvSpPr>
        <p:spPr>
          <a:xfrm>
            <a:off x="441960" y="2051447"/>
            <a:ext cx="8016240"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solidFill>
                  <a:srgbClr val="224444"/>
                </a:solidFill>
                <a:latin typeface="Consolas" panose="020B0609020204030204" pitchFamily="49" charset="0"/>
              </a:rPr>
              <a:t>&lt;button </a:t>
            </a:r>
            <a:r>
              <a:rPr lang="en-US" dirty="0" err="1">
                <a:solidFill>
                  <a:srgbClr val="224444"/>
                </a:solidFill>
                <a:latin typeface="Consolas" panose="020B0609020204030204" pitchFamily="49" charset="0"/>
              </a:rPr>
              <a:t>onclick</a:t>
            </a:r>
            <a:r>
              <a:rPr lang="en-US" dirty="0">
                <a:solidFill>
                  <a:srgbClr val="224444"/>
                </a:solidFill>
                <a:latin typeface="Consolas" panose="020B0609020204030204" pitchFamily="49" charset="0"/>
              </a:rPr>
              <a:t>="</a:t>
            </a:r>
            <a:r>
              <a:rPr lang="en-US" b="1" dirty="0" err="1">
                <a:solidFill>
                  <a:srgbClr val="7030A0"/>
                </a:solidFill>
                <a:latin typeface="Consolas" panose="020B0609020204030204" pitchFamily="49" charset="0"/>
              </a:rPr>
              <a:t>changeText</a:t>
            </a:r>
            <a:r>
              <a:rPr lang="en-US" b="1" dirty="0">
                <a:solidFill>
                  <a:srgbClr val="7030A0"/>
                </a:solidFill>
                <a:latin typeface="Consolas" panose="020B0609020204030204" pitchFamily="49" charset="0"/>
              </a:rPr>
              <a:t>()</a:t>
            </a:r>
            <a:r>
              <a:rPr lang="en-US" dirty="0">
                <a:solidFill>
                  <a:srgbClr val="224444"/>
                </a:solidFill>
                <a:latin typeface="Consolas" panose="020B0609020204030204" pitchFamily="49" charset="0"/>
              </a:rPr>
              <a:t>;"&gt;Click me!&lt;/button&gt; </a:t>
            </a:r>
          </a:p>
          <a:p>
            <a:endParaRPr lang="en-US" dirty="0">
              <a:solidFill>
                <a:srgbClr val="224444"/>
              </a:solidFill>
              <a:latin typeface="Consolas" panose="020B0609020204030204" pitchFamily="49" charset="0"/>
            </a:endParaRPr>
          </a:p>
          <a:p>
            <a:r>
              <a:rPr lang="en-US" dirty="0">
                <a:solidFill>
                  <a:srgbClr val="224444"/>
                </a:solidFill>
                <a:latin typeface="Consolas" panose="020B0609020204030204" pitchFamily="49" charset="0"/>
              </a:rPr>
              <a:t>&lt;input </a:t>
            </a:r>
            <a:r>
              <a:rPr lang="en-US" b="1" dirty="0">
                <a:solidFill>
                  <a:srgbClr val="660000"/>
                </a:solidFill>
                <a:latin typeface="Consolas" panose="020B0609020204030204" pitchFamily="49" charset="0"/>
              </a:rPr>
              <a:t>id="output"</a:t>
            </a:r>
            <a:r>
              <a:rPr lang="en-US" dirty="0">
                <a:solidFill>
                  <a:srgbClr val="224444"/>
                </a:solidFill>
                <a:latin typeface="Consolas" panose="020B0609020204030204" pitchFamily="49" charset="0"/>
              </a:rPr>
              <a:t> type="text" value="replace me" /&gt;</a:t>
            </a:r>
            <a:endParaRPr lang="en-US" dirty="0"/>
          </a:p>
        </p:txBody>
      </p:sp>
      <p:pic>
        <p:nvPicPr>
          <p:cNvPr id="16" name="Picture 15"/>
          <p:cNvPicPr>
            <a:picLocks noChangeAspect="1"/>
          </p:cNvPicPr>
          <p:nvPr/>
        </p:nvPicPr>
        <p:blipFill>
          <a:blip r:embed="rId3"/>
          <a:stretch>
            <a:fillRect/>
          </a:stretch>
        </p:blipFill>
        <p:spPr>
          <a:xfrm>
            <a:off x="436880" y="4643736"/>
            <a:ext cx="3514725" cy="352425"/>
          </a:xfrm>
          <a:prstGeom prst="rect">
            <a:avLst/>
          </a:prstGeom>
        </p:spPr>
      </p:pic>
      <p:sp>
        <p:nvSpPr>
          <p:cNvPr id="18" name="Rectangle 17"/>
          <p:cNvSpPr/>
          <p:nvPr/>
        </p:nvSpPr>
        <p:spPr>
          <a:xfrm>
            <a:off x="436880" y="5638800"/>
            <a:ext cx="7975600"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err="1"/>
              <a:t>document.getElementById</a:t>
            </a:r>
            <a:r>
              <a:rPr lang="en-US" b="1" dirty="0"/>
              <a:t> returns the DOM object for an element with a given id </a:t>
            </a:r>
          </a:p>
          <a:p>
            <a:r>
              <a:rPr lang="en-US" b="1" dirty="0"/>
              <a:t>can change the text in most form controls by setting the value property</a:t>
            </a:r>
          </a:p>
        </p:txBody>
      </p:sp>
      <mc:AlternateContent xmlns:mc="http://schemas.openxmlformats.org/markup-compatibility/2006" xmlns:p14="http://schemas.microsoft.com/office/powerpoint/2010/main">
        <mc:Choice Requires="p14">
          <p:contentPart p14:bwMode="auto" r:id="rId4">
            <p14:nvContentPartPr>
              <p14:cNvPr id="19" name="Ink 18"/>
              <p14:cNvContentPartPr/>
              <p14:nvPr/>
            </p14:nvContentPartPr>
            <p14:xfrm>
              <a:off x="2536200" y="2910960"/>
              <a:ext cx="3313080" cy="652320"/>
            </p14:xfrm>
          </p:contentPart>
        </mc:Choice>
        <mc:Fallback xmlns="">
          <p:pic>
            <p:nvPicPr>
              <p:cNvPr id="19" name="Ink 18"/>
              <p:cNvPicPr/>
              <p:nvPr/>
            </p:nvPicPr>
            <p:blipFill>
              <a:blip r:embed="rId5"/>
              <a:stretch>
                <a:fillRect/>
              </a:stretch>
            </p:blipFill>
            <p:spPr>
              <a:xfrm>
                <a:off x="2526840" y="2901600"/>
                <a:ext cx="3331800" cy="671040"/>
              </a:xfrm>
              <a:prstGeom prst="rect">
                <a:avLst/>
              </a:prstGeom>
            </p:spPr>
          </p:pic>
        </mc:Fallback>
      </mc:AlternateContent>
    </p:spTree>
    <p:extLst>
      <p:ext uri="{BB962C8B-B14F-4D97-AF65-F5344CB8AC3E}">
        <p14:creationId xmlns:p14="http://schemas.microsoft.com/office/powerpoint/2010/main" val="24658745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advanced example</a:t>
            </a:r>
          </a:p>
        </p:txBody>
      </p:sp>
      <p:sp>
        <p:nvSpPr>
          <p:cNvPr id="5" name="Rectangle 4"/>
          <p:cNvSpPr/>
          <p:nvPr/>
        </p:nvSpPr>
        <p:spPr>
          <a:xfrm>
            <a:off x="111760" y="1143000"/>
            <a:ext cx="8610600"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solidFill>
                  <a:srgbClr val="224444"/>
                </a:solidFill>
                <a:latin typeface="Consolas" panose="020B0609020204030204" pitchFamily="49" charset="0"/>
              </a:rPr>
              <a:t>&lt;button </a:t>
            </a:r>
            <a:r>
              <a:rPr lang="en-US" dirty="0" err="1">
                <a:solidFill>
                  <a:srgbClr val="224444"/>
                </a:solidFill>
                <a:latin typeface="Consolas" panose="020B0609020204030204" pitchFamily="49" charset="0"/>
              </a:rPr>
              <a:t>onclick</a:t>
            </a:r>
            <a:r>
              <a:rPr lang="en-US" dirty="0">
                <a:solidFill>
                  <a:srgbClr val="224444"/>
                </a:solidFill>
                <a:latin typeface="Consolas" panose="020B0609020204030204" pitchFamily="49" charset="0"/>
              </a:rPr>
              <a:t>="</a:t>
            </a:r>
            <a:r>
              <a:rPr lang="en-US" dirty="0" err="1">
                <a:solidFill>
                  <a:srgbClr val="224444"/>
                </a:solidFill>
                <a:latin typeface="Consolas" panose="020B0609020204030204" pitchFamily="49" charset="0"/>
              </a:rPr>
              <a:t>swapText</a:t>
            </a:r>
            <a:r>
              <a:rPr lang="en-US" dirty="0">
                <a:solidFill>
                  <a:srgbClr val="224444"/>
                </a:solidFill>
                <a:latin typeface="Consolas" panose="020B0609020204030204" pitchFamily="49" charset="0"/>
              </a:rPr>
              <a:t>();"&gt;Click me!&lt;/button&gt; </a:t>
            </a:r>
          </a:p>
          <a:p>
            <a:r>
              <a:rPr lang="en-US" dirty="0">
                <a:solidFill>
                  <a:srgbClr val="224444"/>
                </a:solidFill>
                <a:latin typeface="Consolas" panose="020B0609020204030204" pitchFamily="49" charset="0"/>
              </a:rPr>
              <a:t>&lt;span </a:t>
            </a:r>
            <a:r>
              <a:rPr lang="en-US" b="1" dirty="0">
                <a:solidFill>
                  <a:srgbClr val="660000"/>
                </a:solidFill>
                <a:latin typeface="Consolas" panose="020B0609020204030204" pitchFamily="49" charset="0"/>
              </a:rPr>
              <a:t>id="output2"</a:t>
            </a:r>
            <a:r>
              <a:rPr lang="en-US" dirty="0">
                <a:solidFill>
                  <a:srgbClr val="224444"/>
                </a:solidFill>
                <a:latin typeface="Consolas" panose="020B0609020204030204" pitchFamily="49" charset="0"/>
              </a:rPr>
              <a:t>&gt;Hello&lt;/span&gt; </a:t>
            </a:r>
          </a:p>
          <a:p>
            <a:r>
              <a:rPr lang="en-US" dirty="0">
                <a:solidFill>
                  <a:srgbClr val="224444"/>
                </a:solidFill>
                <a:latin typeface="Consolas" panose="020B0609020204030204" pitchFamily="49" charset="0"/>
              </a:rPr>
              <a:t>&lt;input </a:t>
            </a:r>
            <a:r>
              <a:rPr lang="en-US" b="1" dirty="0">
                <a:solidFill>
                  <a:srgbClr val="660000"/>
                </a:solidFill>
                <a:latin typeface="Consolas" panose="020B0609020204030204" pitchFamily="49" charset="0"/>
              </a:rPr>
              <a:t>id="textbox2"</a:t>
            </a:r>
            <a:r>
              <a:rPr lang="en-US" dirty="0">
                <a:solidFill>
                  <a:srgbClr val="224444"/>
                </a:solidFill>
                <a:latin typeface="Consolas" panose="020B0609020204030204" pitchFamily="49" charset="0"/>
              </a:rPr>
              <a:t> type="text" value="Goodbye" /&gt;</a:t>
            </a:r>
            <a:endParaRPr lang="en-US" dirty="0"/>
          </a:p>
        </p:txBody>
      </p:sp>
      <p:sp>
        <p:nvSpPr>
          <p:cNvPr id="7" name="Rectangle 6"/>
          <p:cNvSpPr/>
          <p:nvPr/>
        </p:nvSpPr>
        <p:spPr>
          <a:xfrm>
            <a:off x="-5080" y="2438400"/>
            <a:ext cx="8727440" cy="203132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solidFill>
                  <a:srgbClr val="224444"/>
                </a:solidFill>
                <a:latin typeface="Consolas" panose="020B0609020204030204" pitchFamily="49" charset="0"/>
              </a:rPr>
              <a:t>function </a:t>
            </a:r>
            <a:r>
              <a:rPr lang="en-US" dirty="0" err="1">
                <a:solidFill>
                  <a:srgbClr val="224444"/>
                </a:solidFill>
                <a:latin typeface="Consolas" panose="020B0609020204030204" pitchFamily="49" charset="0"/>
              </a:rPr>
              <a:t>swapText</a:t>
            </a:r>
            <a:r>
              <a:rPr lang="en-US" dirty="0">
                <a:solidFill>
                  <a:srgbClr val="224444"/>
                </a:solidFill>
                <a:latin typeface="Consolas" panose="020B0609020204030204" pitchFamily="49" charset="0"/>
              </a:rPr>
              <a:t>() {</a:t>
            </a:r>
          </a:p>
          <a:p>
            <a:r>
              <a:rPr lang="en-US" dirty="0">
                <a:solidFill>
                  <a:srgbClr val="224444"/>
                </a:solidFill>
                <a:latin typeface="Consolas" panose="020B0609020204030204" pitchFamily="49" charset="0"/>
              </a:rPr>
              <a:t>  </a:t>
            </a:r>
            <a:r>
              <a:rPr lang="en-US" dirty="0" err="1">
                <a:solidFill>
                  <a:srgbClr val="224444"/>
                </a:solidFill>
                <a:latin typeface="Consolas" panose="020B0609020204030204" pitchFamily="49" charset="0"/>
              </a:rPr>
              <a:t>var</a:t>
            </a:r>
            <a:r>
              <a:rPr lang="en-US" dirty="0">
                <a:solidFill>
                  <a:srgbClr val="224444"/>
                </a:solidFill>
                <a:latin typeface="Consolas" panose="020B0609020204030204" pitchFamily="49" charset="0"/>
              </a:rPr>
              <a:t> span = </a:t>
            </a:r>
            <a:r>
              <a:rPr lang="en-US" b="1" dirty="0" err="1">
                <a:solidFill>
                  <a:srgbClr val="660000"/>
                </a:solidFill>
                <a:latin typeface="Consolas" panose="020B0609020204030204" pitchFamily="49" charset="0"/>
              </a:rPr>
              <a:t>document.getElementById</a:t>
            </a:r>
            <a:r>
              <a:rPr lang="en-US" b="1" dirty="0">
                <a:solidFill>
                  <a:srgbClr val="660000"/>
                </a:solidFill>
                <a:latin typeface="Consolas" panose="020B0609020204030204" pitchFamily="49" charset="0"/>
              </a:rPr>
              <a:t>("output2")</a:t>
            </a:r>
            <a:r>
              <a:rPr lang="en-US" dirty="0">
                <a:solidFill>
                  <a:srgbClr val="224444"/>
                </a:solidFill>
                <a:latin typeface="Consolas" panose="020B0609020204030204" pitchFamily="49" charset="0"/>
              </a:rPr>
              <a:t>;</a:t>
            </a:r>
          </a:p>
          <a:p>
            <a:r>
              <a:rPr lang="en-US" dirty="0">
                <a:solidFill>
                  <a:srgbClr val="224444"/>
                </a:solidFill>
                <a:latin typeface="Consolas" panose="020B0609020204030204" pitchFamily="49" charset="0"/>
              </a:rPr>
              <a:t>  </a:t>
            </a:r>
            <a:r>
              <a:rPr lang="en-US" dirty="0" err="1">
                <a:solidFill>
                  <a:srgbClr val="224444"/>
                </a:solidFill>
                <a:latin typeface="Consolas" panose="020B0609020204030204" pitchFamily="49" charset="0"/>
              </a:rPr>
              <a:t>var</a:t>
            </a:r>
            <a:r>
              <a:rPr lang="en-US" dirty="0">
                <a:solidFill>
                  <a:srgbClr val="224444"/>
                </a:solidFill>
                <a:latin typeface="Consolas" panose="020B0609020204030204" pitchFamily="49" charset="0"/>
              </a:rPr>
              <a:t> </a:t>
            </a:r>
            <a:r>
              <a:rPr lang="en-US" dirty="0" err="1">
                <a:solidFill>
                  <a:srgbClr val="224444"/>
                </a:solidFill>
                <a:latin typeface="Consolas" panose="020B0609020204030204" pitchFamily="49" charset="0"/>
              </a:rPr>
              <a:t>textBox</a:t>
            </a:r>
            <a:r>
              <a:rPr lang="en-US" dirty="0">
                <a:solidFill>
                  <a:srgbClr val="224444"/>
                </a:solidFill>
                <a:latin typeface="Consolas" panose="020B0609020204030204" pitchFamily="49" charset="0"/>
              </a:rPr>
              <a:t> = </a:t>
            </a:r>
            <a:r>
              <a:rPr lang="en-US" b="1" dirty="0" err="1">
                <a:solidFill>
                  <a:srgbClr val="660000"/>
                </a:solidFill>
                <a:latin typeface="Consolas" panose="020B0609020204030204" pitchFamily="49" charset="0"/>
              </a:rPr>
              <a:t>document.getElementById</a:t>
            </a:r>
            <a:r>
              <a:rPr lang="en-US" b="1" dirty="0">
                <a:solidFill>
                  <a:srgbClr val="660000"/>
                </a:solidFill>
                <a:latin typeface="Consolas" panose="020B0609020204030204" pitchFamily="49" charset="0"/>
              </a:rPr>
              <a:t>("textbox2")</a:t>
            </a:r>
            <a:r>
              <a:rPr lang="en-US" dirty="0">
                <a:solidFill>
                  <a:srgbClr val="224444"/>
                </a:solidFill>
                <a:latin typeface="Consolas" panose="020B0609020204030204" pitchFamily="49" charset="0"/>
              </a:rPr>
              <a:t>; </a:t>
            </a:r>
          </a:p>
          <a:p>
            <a:pPr marL="161925" indent="-161925"/>
            <a:r>
              <a:rPr lang="en-US" dirty="0">
                <a:solidFill>
                  <a:srgbClr val="224444"/>
                </a:solidFill>
                <a:latin typeface="Consolas" panose="020B0609020204030204" pitchFamily="49" charset="0"/>
              </a:rPr>
              <a:t>  </a:t>
            </a:r>
            <a:r>
              <a:rPr lang="en-US" dirty="0" err="1">
                <a:solidFill>
                  <a:srgbClr val="224444"/>
                </a:solidFill>
                <a:latin typeface="Consolas" panose="020B0609020204030204" pitchFamily="49" charset="0"/>
              </a:rPr>
              <a:t>var</a:t>
            </a:r>
            <a:r>
              <a:rPr lang="en-US" dirty="0">
                <a:solidFill>
                  <a:srgbClr val="224444"/>
                </a:solidFill>
                <a:latin typeface="Consolas" panose="020B0609020204030204" pitchFamily="49" charset="0"/>
              </a:rPr>
              <a:t> temp = </a:t>
            </a:r>
            <a:r>
              <a:rPr lang="en-US" b="1" dirty="0" err="1">
                <a:solidFill>
                  <a:srgbClr val="660000"/>
                </a:solidFill>
                <a:latin typeface="Consolas" panose="020B0609020204030204" pitchFamily="49" charset="0"/>
              </a:rPr>
              <a:t>span.innerHTML</a:t>
            </a:r>
            <a:r>
              <a:rPr lang="en-US" dirty="0">
                <a:solidFill>
                  <a:srgbClr val="224444"/>
                </a:solidFill>
                <a:latin typeface="Consolas" panose="020B0609020204030204" pitchFamily="49" charset="0"/>
              </a:rPr>
              <a:t>; </a:t>
            </a:r>
          </a:p>
          <a:p>
            <a:pPr marL="161925" indent="-161925"/>
            <a:r>
              <a:rPr lang="en-US" dirty="0">
                <a:solidFill>
                  <a:srgbClr val="224444"/>
                </a:solidFill>
                <a:latin typeface="Consolas" panose="020B0609020204030204" pitchFamily="49" charset="0"/>
              </a:rPr>
              <a:t>  </a:t>
            </a:r>
            <a:r>
              <a:rPr lang="en-US" dirty="0" err="1">
                <a:solidFill>
                  <a:srgbClr val="224444"/>
                </a:solidFill>
                <a:latin typeface="Consolas" panose="020B0609020204030204" pitchFamily="49" charset="0"/>
              </a:rPr>
              <a:t>span.innerHTML</a:t>
            </a:r>
            <a:r>
              <a:rPr lang="en-US" dirty="0">
                <a:solidFill>
                  <a:srgbClr val="224444"/>
                </a:solidFill>
                <a:latin typeface="Consolas" panose="020B0609020204030204" pitchFamily="49" charset="0"/>
              </a:rPr>
              <a:t> = </a:t>
            </a:r>
            <a:r>
              <a:rPr lang="en-US" dirty="0" err="1">
                <a:solidFill>
                  <a:srgbClr val="224444"/>
                </a:solidFill>
                <a:latin typeface="Consolas" panose="020B0609020204030204" pitchFamily="49" charset="0"/>
              </a:rPr>
              <a:t>textBox.value</a:t>
            </a:r>
            <a:r>
              <a:rPr lang="en-US" dirty="0">
                <a:solidFill>
                  <a:srgbClr val="224444"/>
                </a:solidFill>
                <a:latin typeface="Consolas" panose="020B0609020204030204" pitchFamily="49" charset="0"/>
              </a:rPr>
              <a:t>;    </a:t>
            </a:r>
          </a:p>
          <a:p>
            <a:pPr marL="161925" indent="-161925"/>
            <a:r>
              <a:rPr lang="en-US" dirty="0">
                <a:solidFill>
                  <a:srgbClr val="224444"/>
                </a:solidFill>
                <a:latin typeface="Consolas" panose="020B0609020204030204" pitchFamily="49" charset="0"/>
              </a:rPr>
              <a:t>  </a:t>
            </a:r>
            <a:r>
              <a:rPr lang="en-US" dirty="0" err="1">
                <a:solidFill>
                  <a:srgbClr val="224444"/>
                </a:solidFill>
                <a:latin typeface="Consolas" panose="020B0609020204030204" pitchFamily="49" charset="0"/>
              </a:rPr>
              <a:t>textBox.value</a:t>
            </a:r>
            <a:r>
              <a:rPr lang="en-US" dirty="0">
                <a:solidFill>
                  <a:srgbClr val="224444"/>
                </a:solidFill>
                <a:latin typeface="Consolas" panose="020B0609020204030204" pitchFamily="49" charset="0"/>
              </a:rPr>
              <a:t> = temp; </a:t>
            </a:r>
          </a:p>
          <a:p>
            <a:pPr marL="161925" indent="-161925"/>
            <a:r>
              <a:rPr lang="en-US" dirty="0">
                <a:solidFill>
                  <a:srgbClr val="224444"/>
                </a:solidFill>
                <a:latin typeface="Consolas" panose="020B0609020204030204" pitchFamily="49" charset="0"/>
              </a:rPr>
              <a:t>}</a:t>
            </a:r>
            <a:endParaRPr lang="en-US" dirty="0"/>
          </a:p>
        </p:txBody>
      </p:sp>
      <p:pic>
        <p:nvPicPr>
          <p:cNvPr id="8" name="Picture 7"/>
          <p:cNvPicPr>
            <a:picLocks noChangeAspect="1"/>
          </p:cNvPicPr>
          <p:nvPr/>
        </p:nvPicPr>
        <p:blipFill>
          <a:blip r:embed="rId3"/>
          <a:stretch>
            <a:fillRect/>
          </a:stretch>
        </p:blipFill>
        <p:spPr>
          <a:xfrm>
            <a:off x="254635" y="4580036"/>
            <a:ext cx="4162425" cy="352425"/>
          </a:xfrm>
          <a:prstGeom prst="rect">
            <a:avLst/>
          </a:prstGeom>
        </p:spPr>
      </p:pic>
      <p:sp>
        <p:nvSpPr>
          <p:cNvPr id="11" name="Rectangle 10"/>
          <p:cNvSpPr/>
          <p:nvPr/>
        </p:nvSpPr>
        <p:spPr>
          <a:xfrm>
            <a:off x="49846" y="5562600"/>
            <a:ext cx="8027353"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a:t>can </a:t>
            </a:r>
            <a:r>
              <a:rPr lang="en-US" b="1" dirty="0"/>
              <a:t>change the text inside most elements by setting </a:t>
            </a:r>
            <a:r>
              <a:rPr lang="en-US" b="1" dirty="0">
                <a:solidFill>
                  <a:srgbClr val="FF0000"/>
                </a:solidFill>
              </a:rPr>
              <a:t>the </a:t>
            </a:r>
            <a:r>
              <a:rPr lang="en-US" b="1" dirty="0" err="1">
                <a:solidFill>
                  <a:srgbClr val="FF0000"/>
                </a:solidFill>
              </a:rPr>
              <a:t>innerHTML</a:t>
            </a:r>
            <a:r>
              <a:rPr lang="en-US" b="1" dirty="0">
                <a:solidFill>
                  <a:srgbClr val="FF0000"/>
                </a:solidFill>
              </a:rPr>
              <a:t> </a:t>
            </a:r>
            <a:r>
              <a:rPr lang="en-US" b="1" dirty="0"/>
              <a:t>property </a:t>
            </a:r>
          </a:p>
        </p:txBody>
      </p:sp>
    </p:spTree>
    <p:extLst>
      <p:ext uri="{BB962C8B-B14F-4D97-AF65-F5344CB8AC3E}">
        <p14:creationId xmlns:p14="http://schemas.microsoft.com/office/powerpoint/2010/main" val="12108178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solidFill>
              </a:rPr>
              <a:t>DOM</a:t>
            </a:r>
            <a:r>
              <a:rPr lang="en-US" dirty="0"/>
              <a:t> </a:t>
            </a:r>
            <a:r>
              <a:rPr lang="en-US" dirty="0">
                <a:solidFill>
                  <a:schemeClr val="accent6"/>
                </a:solidFill>
              </a:rPr>
              <a:t>Nodes</a:t>
            </a:r>
          </a:p>
        </p:txBody>
      </p:sp>
      <p:sp>
        <p:nvSpPr>
          <p:cNvPr id="4" name="Content Placeholder 3"/>
          <p:cNvSpPr>
            <a:spLocks noGrp="1"/>
          </p:cNvSpPr>
          <p:nvPr>
            <p:ph sz="quarter" idx="13"/>
          </p:nvPr>
        </p:nvSpPr>
        <p:spPr/>
        <p:txBody>
          <a:bodyPr>
            <a:normAutofit lnSpcReduction="10000"/>
          </a:bodyPr>
          <a:lstStyle/>
          <a:p>
            <a:r>
              <a:rPr lang="en-US" dirty="0"/>
              <a:t>Essential Node Object properties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162261768"/>
              </p:ext>
            </p:extLst>
          </p:nvPr>
        </p:nvGraphicFramePr>
        <p:xfrm>
          <a:off x="228600" y="1219200"/>
          <a:ext cx="8458200" cy="5377547"/>
        </p:xfrm>
        <a:graphic>
          <a:graphicData uri="http://schemas.openxmlformats.org/drawingml/2006/table">
            <a:tbl>
              <a:tblPr firstRow="1" firstCol="1">
                <a:tableStyleId>{5C22544A-7EE6-4342-B048-85BDC9FD1C3A}</a:tableStyleId>
              </a:tblPr>
              <a:tblGrid>
                <a:gridCol w="1863363">
                  <a:extLst>
                    <a:ext uri="{9D8B030D-6E8A-4147-A177-3AD203B41FA5}">
                      <a16:colId xmlns:a16="http://schemas.microsoft.com/office/drawing/2014/main" val="20000"/>
                    </a:ext>
                  </a:extLst>
                </a:gridCol>
                <a:gridCol w="6594837">
                  <a:extLst>
                    <a:ext uri="{9D8B030D-6E8A-4147-A177-3AD203B41FA5}">
                      <a16:colId xmlns:a16="http://schemas.microsoft.com/office/drawing/2014/main" val="20001"/>
                    </a:ext>
                  </a:extLst>
                </a:gridCol>
              </a:tblGrid>
              <a:tr h="434111">
                <a:tc>
                  <a:txBody>
                    <a:bodyPr/>
                    <a:lstStyle/>
                    <a:p>
                      <a:pPr>
                        <a:lnSpc>
                          <a:spcPts val="1600"/>
                        </a:lnSpc>
                        <a:spcAft>
                          <a:spcPts val="1400"/>
                        </a:spcAft>
                      </a:pPr>
                      <a:r>
                        <a:rPr lang="en-CA" sz="2000" dirty="0"/>
                        <a:t>Property </a:t>
                      </a:r>
                      <a:endParaRPr lang="en-CA" sz="2000" dirty="0">
                        <a:solidFill>
                          <a:srgbClr val="1F497D"/>
                        </a:solidFill>
                        <a:latin typeface="Calibri"/>
                        <a:ea typeface="Calibri"/>
                        <a:cs typeface="Times New Roman"/>
                      </a:endParaRPr>
                    </a:p>
                  </a:txBody>
                  <a:tcPr marL="68580" marR="68580" marT="0" marB="0"/>
                </a:tc>
                <a:tc>
                  <a:txBody>
                    <a:bodyPr/>
                    <a:lstStyle/>
                    <a:p>
                      <a:pPr>
                        <a:lnSpc>
                          <a:spcPts val="1600"/>
                        </a:lnSpc>
                        <a:spcAft>
                          <a:spcPts val="1400"/>
                        </a:spcAft>
                      </a:pPr>
                      <a:r>
                        <a:rPr lang="en-CA" sz="2000" dirty="0"/>
                        <a:t>Description</a:t>
                      </a:r>
                      <a:endParaRPr lang="en-CA" sz="2000" dirty="0">
                        <a:solidFill>
                          <a:srgbClr val="1F497D"/>
                        </a:solidFill>
                        <a:latin typeface="Calibri"/>
                        <a:ea typeface="Calibri"/>
                        <a:cs typeface="Times New Roman"/>
                      </a:endParaRPr>
                    </a:p>
                  </a:txBody>
                  <a:tcPr marL="68580" marR="68580" marT="0" marB="0"/>
                </a:tc>
                <a:extLst>
                  <a:ext uri="{0D108BD9-81ED-4DB2-BD59-A6C34878D82A}">
                    <a16:rowId xmlns:a16="http://schemas.microsoft.com/office/drawing/2014/main" val="10000"/>
                  </a:ext>
                </a:extLst>
              </a:tr>
              <a:tr h="1036437">
                <a:tc>
                  <a:txBody>
                    <a:bodyPr/>
                    <a:lstStyle/>
                    <a:p>
                      <a:pPr>
                        <a:lnSpc>
                          <a:spcPts val="1500"/>
                        </a:lnSpc>
                        <a:spcBef>
                          <a:spcPts val="700"/>
                        </a:spcBef>
                        <a:spcAft>
                          <a:spcPts val="0"/>
                        </a:spcAft>
                        <a:tabLst>
                          <a:tab pos="342900" algn="l"/>
                          <a:tab pos="685800" algn="l"/>
                          <a:tab pos="1028700" algn="l"/>
                          <a:tab pos="1371600" algn="l"/>
                          <a:tab pos="1714500" algn="l"/>
                        </a:tabLst>
                      </a:pPr>
                      <a:r>
                        <a:rPr lang="en-CA" sz="1600" dirty="0"/>
                        <a:t>attributes</a:t>
                      </a:r>
                      <a:endParaRPr lang="en-CA" sz="1600" dirty="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2000"/>
                        <a:t>Collection of node attributes</a:t>
                      </a:r>
                      <a:endParaRPr lang="en-CA" sz="2000">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434111">
                <a:tc>
                  <a:txBody>
                    <a:bodyPr/>
                    <a:lstStyle/>
                    <a:p>
                      <a:pPr>
                        <a:lnSpc>
                          <a:spcPts val="1500"/>
                        </a:lnSpc>
                        <a:spcBef>
                          <a:spcPts val="700"/>
                        </a:spcBef>
                        <a:spcAft>
                          <a:spcPts val="0"/>
                        </a:spcAft>
                        <a:tabLst>
                          <a:tab pos="342900" algn="l"/>
                          <a:tab pos="685800" algn="l"/>
                          <a:tab pos="1028700" algn="l"/>
                          <a:tab pos="1371600" algn="l"/>
                          <a:tab pos="1714500" algn="l"/>
                        </a:tabLst>
                      </a:pPr>
                      <a:r>
                        <a:rPr lang="en-CA" sz="1600"/>
                        <a:t>childNodes</a:t>
                      </a:r>
                      <a:endParaRPr lang="en-CA" sz="160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2000"/>
                        <a:t>A </a:t>
                      </a:r>
                      <a:r>
                        <a:rPr lang="en-CA" sz="2400"/>
                        <a:t>NodeList</a:t>
                      </a:r>
                      <a:r>
                        <a:rPr lang="en-CA" sz="2000"/>
                        <a:t> of child nodes for this node</a:t>
                      </a:r>
                      <a:endParaRPr lang="en-CA" sz="2000">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434111">
                <a:tc>
                  <a:txBody>
                    <a:bodyPr/>
                    <a:lstStyle/>
                    <a:p>
                      <a:pPr>
                        <a:lnSpc>
                          <a:spcPts val="1500"/>
                        </a:lnSpc>
                        <a:spcBef>
                          <a:spcPts val="700"/>
                        </a:spcBef>
                        <a:spcAft>
                          <a:spcPts val="0"/>
                        </a:spcAft>
                        <a:tabLst>
                          <a:tab pos="342900" algn="l"/>
                          <a:tab pos="685800" algn="l"/>
                          <a:tab pos="1028700" algn="l"/>
                          <a:tab pos="1371600" algn="l"/>
                          <a:tab pos="1714500" algn="l"/>
                        </a:tabLst>
                      </a:pPr>
                      <a:r>
                        <a:rPr lang="en-CA" sz="1600"/>
                        <a:t>firstChild</a:t>
                      </a:r>
                      <a:endParaRPr lang="en-CA" sz="160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2000" dirty="0"/>
                        <a:t>First child node of this node.</a:t>
                      </a:r>
                      <a:endParaRPr lang="en-CA" sz="2000" dirty="0">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434111">
                <a:tc>
                  <a:txBody>
                    <a:bodyPr/>
                    <a:lstStyle/>
                    <a:p>
                      <a:pPr>
                        <a:lnSpc>
                          <a:spcPts val="1500"/>
                        </a:lnSpc>
                        <a:spcBef>
                          <a:spcPts val="700"/>
                        </a:spcBef>
                        <a:spcAft>
                          <a:spcPts val="0"/>
                        </a:spcAft>
                        <a:tabLst>
                          <a:tab pos="342900" algn="l"/>
                          <a:tab pos="685800" algn="l"/>
                          <a:tab pos="1028700" algn="l"/>
                          <a:tab pos="1371600" algn="l"/>
                          <a:tab pos="1714500" algn="l"/>
                        </a:tabLst>
                      </a:pPr>
                      <a:r>
                        <a:rPr lang="en-CA" sz="1600"/>
                        <a:t>lastChild</a:t>
                      </a:r>
                      <a:endParaRPr lang="en-CA" sz="160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2000"/>
                        <a:t>Last child of this node.</a:t>
                      </a:r>
                      <a:endParaRPr lang="en-CA" sz="2000">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r h="434111">
                <a:tc>
                  <a:txBody>
                    <a:bodyPr/>
                    <a:lstStyle/>
                    <a:p>
                      <a:pPr>
                        <a:lnSpc>
                          <a:spcPts val="1500"/>
                        </a:lnSpc>
                        <a:spcBef>
                          <a:spcPts val="700"/>
                        </a:spcBef>
                        <a:spcAft>
                          <a:spcPts val="0"/>
                        </a:spcAft>
                        <a:tabLst>
                          <a:tab pos="342900" algn="l"/>
                          <a:tab pos="685800" algn="l"/>
                          <a:tab pos="1028700" algn="l"/>
                          <a:tab pos="1371600" algn="l"/>
                          <a:tab pos="1714500" algn="l"/>
                        </a:tabLst>
                      </a:pPr>
                      <a:r>
                        <a:rPr lang="en-CA" sz="1600"/>
                        <a:t>nextSibling</a:t>
                      </a:r>
                      <a:endParaRPr lang="en-CA" sz="160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2000" dirty="0"/>
                        <a:t>Next sibling node for this node.</a:t>
                      </a:r>
                      <a:endParaRPr lang="en-CA" sz="2000" dirty="0">
                        <a:latin typeface="Calibri"/>
                        <a:ea typeface="Times New Roman"/>
                        <a:cs typeface="Times New Roman"/>
                      </a:endParaRPr>
                    </a:p>
                  </a:txBody>
                  <a:tcPr marL="68580" marR="68580" marT="0" marB="0"/>
                </a:tc>
                <a:extLst>
                  <a:ext uri="{0D108BD9-81ED-4DB2-BD59-A6C34878D82A}">
                    <a16:rowId xmlns:a16="http://schemas.microsoft.com/office/drawing/2014/main" val="10005"/>
                  </a:ext>
                </a:extLst>
              </a:tr>
              <a:tr h="434111">
                <a:tc>
                  <a:txBody>
                    <a:bodyPr/>
                    <a:lstStyle/>
                    <a:p>
                      <a:pPr>
                        <a:lnSpc>
                          <a:spcPts val="1500"/>
                        </a:lnSpc>
                        <a:spcBef>
                          <a:spcPts val="700"/>
                        </a:spcBef>
                        <a:spcAft>
                          <a:spcPts val="0"/>
                        </a:spcAft>
                        <a:tabLst>
                          <a:tab pos="342900" algn="l"/>
                          <a:tab pos="685800" algn="l"/>
                          <a:tab pos="1028700" algn="l"/>
                          <a:tab pos="1371600" algn="l"/>
                          <a:tab pos="1714500" algn="l"/>
                        </a:tabLst>
                      </a:pPr>
                      <a:r>
                        <a:rPr lang="en-CA" sz="1600"/>
                        <a:t>nodeName</a:t>
                      </a:r>
                      <a:endParaRPr lang="en-CA" sz="160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2000"/>
                        <a:t>Name of the node</a:t>
                      </a:r>
                      <a:endParaRPr lang="en-CA" sz="2000">
                        <a:latin typeface="Calibri"/>
                        <a:ea typeface="Times New Roman"/>
                        <a:cs typeface="Times New Roman"/>
                      </a:endParaRPr>
                    </a:p>
                  </a:txBody>
                  <a:tcPr marL="68580" marR="68580" marT="0" marB="0"/>
                </a:tc>
                <a:extLst>
                  <a:ext uri="{0D108BD9-81ED-4DB2-BD59-A6C34878D82A}">
                    <a16:rowId xmlns:a16="http://schemas.microsoft.com/office/drawing/2014/main" val="10006"/>
                  </a:ext>
                </a:extLst>
              </a:tr>
              <a:tr h="434111">
                <a:tc>
                  <a:txBody>
                    <a:bodyPr/>
                    <a:lstStyle/>
                    <a:p>
                      <a:pPr>
                        <a:lnSpc>
                          <a:spcPts val="1500"/>
                        </a:lnSpc>
                        <a:spcBef>
                          <a:spcPts val="700"/>
                        </a:spcBef>
                        <a:spcAft>
                          <a:spcPts val="0"/>
                        </a:spcAft>
                        <a:tabLst>
                          <a:tab pos="342900" algn="l"/>
                          <a:tab pos="685800" algn="l"/>
                          <a:tab pos="1028700" algn="l"/>
                          <a:tab pos="1371600" algn="l"/>
                          <a:tab pos="1714500" algn="l"/>
                        </a:tabLst>
                      </a:pPr>
                      <a:r>
                        <a:rPr lang="en-CA" sz="1600"/>
                        <a:t>nodeType</a:t>
                      </a:r>
                      <a:endParaRPr lang="en-CA" sz="160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2000"/>
                        <a:t>Type of the node</a:t>
                      </a:r>
                      <a:endParaRPr lang="en-CA" sz="2000">
                        <a:latin typeface="Calibri"/>
                        <a:ea typeface="Times New Roman"/>
                        <a:cs typeface="Times New Roman"/>
                      </a:endParaRPr>
                    </a:p>
                  </a:txBody>
                  <a:tcPr marL="68580" marR="68580" marT="0" marB="0"/>
                </a:tc>
                <a:extLst>
                  <a:ext uri="{0D108BD9-81ED-4DB2-BD59-A6C34878D82A}">
                    <a16:rowId xmlns:a16="http://schemas.microsoft.com/office/drawing/2014/main" val="10007"/>
                  </a:ext>
                </a:extLst>
              </a:tr>
              <a:tr h="434111">
                <a:tc>
                  <a:txBody>
                    <a:bodyPr/>
                    <a:lstStyle/>
                    <a:p>
                      <a:pPr>
                        <a:lnSpc>
                          <a:spcPts val="1500"/>
                        </a:lnSpc>
                        <a:spcBef>
                          <a:spcPts val="700"/>
                        </a:spcBef>
                        <a:spcAft>
                          <a:spcPts val="0"/>
                        </a:spcAft>
                        <a:tabLst>
                          <a:tab pos="342900" algn="l"/>
                          <a:tab pos="685800" algn="l"/>
                          <a:tab pos="1028700" algn="l"/>
                          <a:tab pos="1371600" algn="l"/>
                          <a:tab pos="1714500" algn="l"/>
                        </a:tabLst>
                      </a:pPr>
                      <a:r>
                        <a:rPr lang="en-CA" sz="1600"/>
                        <a:t>nodeValue</a:t>
                      </a:r>
                      <a:endParaRPr lang="en-CA" sz="160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2000"/>
                        <a:t>Value of the node</a:t>
                      </a:r>
                      <a:endParaRPr lang="en-CA" sz="2000">
                        <a:latin typeface="Calibri"/>
                        <a:ea typeface="Times New Roman"/>
                        <a:cs typeface="Times New Roman"/>
                      </a:endParaRPr>
                    </a:p>
                  </a:txBody>
                  <a:tcPr marL="68580" marR="68580" marT="0" marB="0"/>
                </a:tc>
                <a:extLst>
                  <a:ext uri="{0D108BD9-81ED-4DB2-BD59-A6C34878D82A}">
                    <a16:rowId xmlns:a16="http://schemas.microsoft.com/office/drawing/2014/main" val="10008"/>
                  </a:ext>
                </a:extLst>
              </a:tr>
              <a:tr h="434111">
                <a:tc>
                  <a:txBody>
                    <a:bodyPr/>
                    <a:lstStyle/>
                    <a:p>
                      <a:pPr>
                        <a:lnSpc>
                          <a:spcPts val="1500"/>
                        </a:lnSpc>
                        <a:spcBef>
                          <a:spcPts val="700"/>
                        </a:spcBef>
                        <a:spcAft>
                          <a:spcPts val="0"/>
                        </a:spcAft>
                        <a:tabLst>
                          <a:tab pos="342900" algn="l"/>
                          <a:tab pos="685800" algn="l"/>
                          <a:tab pos="1028700" algn="l"/>
                          <a:tab pos="1371600" algn="l"/>
                          <a:tab pos="1714500" algn="l"/>
                        </a:tabLst>
                      </a:pPr>
                      <a:r>
                        <a:rPr lang="en-CA" sz="1600"/>
                        <a:t>parentNode</a:t>
                      </a:r>
                      <a:endParaRPr lang="en-CA" sz="160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2000"/>
                        <a:t>Parent node for this node.</a:t>
                      </a:r>
                      <a:endParaRPr lang="en-CA" sz="2000">
                        <a:latin typeface="Calibri"/>
                        <a:ea typeface="Times New Roman"/>
                        <a:cs typeface="Times New Roman"/>
                      </a:endParaRPr>
                    </a:p>
                  </a:txBody>
                  <a:tcPr marL="68580" marR="68580" marT="0" marB="0"/>
                </a:tc>
                <a:extLst>
                  <a:ext uri="{0D108BD9-81ED-4DB2-BD59-A6C34878D82A}">
                    <a16:rowId xmlns:a16="http://schemas.microsoft.com/office/drawing/2014/main" val="10009"/>
                  </a:ext>
                </a:extLst>
              </a:tr>
              <a:tr h="434111">
                <a:tc>
                  <a:txBody>
                    <a:bodyPr/>
                    <a:lstStyle/>
                    <a:p>
                      <a:pPr>
                        <a:lnSpc>
                          <a:spcPts val="1500"/>
                        </a:lnSpc>
                        <a:spcBef>
                          <a:spcPts val="700"/>
                        </a:spcBef>
                        <a:spcAft>
                          <a:spcPts val="0"/>
                        </a:spcAft>
                        <a:tabLst>
                          <a:tab pos="342900" algn="l"/>
                          <a:tab pos="685800" algn="l"/>
                          <a:tab pos="1028700" algn="l"/>
                          <a:tab pos="1371600" algn="l"/>
                          <a:tab pos="1714500" algn="l"/>
                        </a:tabLst>
                      </a:pPr>
                      <a:r>
                        <a:rPr lang="en-CA" sz="1600"/>
                        <a:t>previousSibling</a:t>
                      </a:r>
                      <a:endParaRPr lang="en-CA" sz="160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2000" dirty="0"/>
                        <a:t>Previous sibling node for this node.</a:t>
                      </a:r>
                      <a:endParaRPr lang="en-CA" sz="2000" dirty="0">
                        <a:latin typeface="Calibri"/>
                        <a:ea typeface="Times New Roman"/>
                        <a:cs typeface="Times New Roman"/>
                      </a:endParaRPr>
                    </a:p>
                  </a:txBody>
                  <a:tcPr marL="68580" marR="68580" marT="0" marB="0"/>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266753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 Object</a:t>
            </a:r>
          </a:p>
        </p:txBody>
      </p:sp>
      <p:sp>
        <p:nvSpPr>
          <p:cNvPr id="4" name="Content Placeholder 3"/>
          <p:cNvSpPr>
            <a:spLocks noGrp="1"/>
          </p:cNvSpPr>
          <p:nvPr>
            <p:ph sz="quarter" idx="13"/>
          </p:nvPr>
        </p:nvSpPr>
        <p:spPr/>
        <p:txBody>
          <a:bodyPr>
            <a:normAutofit lnSpcReduction="10000"/>
          </a:bodyPr>
          <a:lstStyle/>
          <a:p>
            <a:r>
              <a:rPr lang="en-US" dirty="0"/>
              <a:t>One root to ground them all</a:t>
            </a:r>
          </a:p>
        </p:txBody>
      </p:sp>
      <p:sp>
        <p:nvSpPr>
          <p:cNvPr id="3" name="Content Placeholder 2"/>
          <p:cNvSpPr>
            <a:spLocks noGrp="1"/>
          </p:cNvSpPr>
          <p:nvPr>
            <p:ph idx="1"/>
          </p:nvPr>
        </p:nvSpPr>
        <p:spPr/>
        <p:txBody>
          <a:bodyPr/>
          <a:lstStyle/>
          <a:p>
            <a:r>
              <a:rPr lang="en-US" dirty="0"/>
              <a:t>The </a:t>
            </a:r>
            <a:r>
              <a:rPr lang="en-US" b="1" dirty="0"/>
              <a:t>DOM document object </a:t>
            </a:r>
            <a:r>
              <a:rPr lang="en-US" dirty="0"/>
              <a:t>is the root JavaScript object representing the entire HTML document.</a:t>
            </a:r>
          </a:p>
          <a:p>
            <a:r>
              <a:rPr lang="en-US" dirty="0"/>
              <a:t>It contains some properties and methods that we will use extensively in our development and is globally accessible as </a:t>
            </a:r>
            <a:r>
              <a:rPr lang="en-US" b="1" dirty="0"/>
              <a:t>document</a:t>
            </a:r>
            <a:r>
              <a:rPr lang="en-US" dirty="0"/>
              <a:t>.</a:t>
            </a:r>
          </a:p>
          <a:p>
            <a:r>
              <a:rPr lang="en-US" i="1" dirty="0">
                <a:solidFill>
                  <a:srgbClr val="009FDA"/>
                </a:solidFill>
              </a:rPr>
              <a:t>// specify the </a:t>
            </a:r>
            <a:r>
              <a:rPr lang="en-US" i="1" dirty="0" err="1">
                <a:solidFill>
                  <a:srgbClr val="009FDA"/>
                </a:solidFill>
              </a:rPr>
              <a:t>doctype</a:t>
            </a:r>
            <a:r>
              <a:rPr lang="en-US" i="1" dirty="0">
                <a:solidFill>
                  <a:srgbClr val="009FDA"/>
                </a:solidFill>
              </a:rPr>
              <a:t>, for example html</a:t>
            </a:r>
          </a:p>
          <a:p>
            <a:r>
              <a:rPr lang="en-US" dirty="0" err="1"/>
              <a:t>var</a:t>
            </a:r>
            <a:r>
              <a:rPr lang="en-US" dirty="0"/>
              <a:t> a = </a:t>
            </a:r>
            <a:r>
              <a:rPr lang="en-US" dirty="0" err="1">
                <a:solidFill>
                  <a:schemeClr val="accent2"/>
                </a:solidFill>
              </a:rPr>
              <a:t>document.doctype.name</a:t>
            </a:r>
            <a:r>
              <a:rPr lang="en-US" dirty="0">
                <a:solidFill>
                  <a:schemeClr val="accent2"/>
                </a:solidFill>
              </a:rPr>
              <a:t>;</a:t>
            </a:r>
          </a:p>
          <a:p>
            <a:r>
              <a:rPr lang="en-US" i="1" dirty="0">
                <a:solidFill>
                  <a:schemeClr val="accent1"/>
                </a:solidFill>
              </a:rPr>
              <a:t>// specify the page encoding, for example ISO-8859-1</a:t>
            </a:r>
          </a:p>
          <a:p>
            <a:r>
              <a:rPr lang="en-US" dirty="0" err="1"/>
              <a:t>var</a:t>
            </a:r>
            <a:r>
              <a:rPr lang="en-US" dirty="0"/>
              <a:t> b = </a:t>
            </a:r>
            <a:r>
              <a:rPr lang="en-US" dirty="0" err="1">
                <a:solidFill>
                  <a:srgbClr val="CE2933"/>
                </a:solidFill>
              </a:rPr>
              <a:t>document.inputEncoding</a:t>
            </a:r>
            <a:r>
              <a:rPr lang="en-US" dirty="0">
                <a:solidFill>
                  <a:srgbClr val="CE2933"/>
                </a:solidFill>
              </a:rPr>
              <a:t>;</a:t>
            </a:r>
          </a:p>
        </p:txBody>
      </p:sp>
      <p:pic>
        <p:nvPicPr>
          <p:cNvPr id="5" name="Picture 4"/>
          <p:cNvPicPr>
            <a:picLocks noChangeAspect="1"/>
          </p:cNvPicPr>
          <p:nvPr/>
        </p:nvPicPr>
        <p:blipFill>
          <a:blip r:embed="rId2"/>
          <a:stretch>
            <a:fillRect/>
          </a:stretch>
        </p:blipFill>
        <p:spPr>
          <a:xfrm>
            <a:off x="-16626" y="0"/>
            <a:ext cx="8932026" cy="6858000"/>
          </a:xfrm>
          <a:prstGeom prst="rect">
            <a:avLst/>
          </a:prstGeom>
        </p:spPr>
      </p:pic>
      <p:sp>
        <p:nvSpPr>
          <p:cNvPr id="6" name="Rectangle 5"/>
          <p:cNvSpPr/>
          <p:nvPr/>
        </p:nvSpPr>
        <p:spPr>
          <a:xfrm>
            <a:off x="1524000" y="3657600"/>
            <a:ext cx="2971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665720" y="3072348"/>
            <a:ext cx="1447800" cy="378565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000" dirty="0">
                <a:solidFill>
                  <a:srgbClr val="000000"/>
                </a:solidFill>
                <a:latin typeface="Times New Roman" panose="02020603050405020304" pitchFamily="18" charset="0"/>
              </a:rPr>
              <a:t>#comment</a:t>
            </a:r>
            <a:br>
              <a:rPr lang="en-US" sz="2000" dirty="0"/>
            </a:br>
            <a:r>
              <a:rPr lang="en-US" sz="2000" dirty="0">
                <a:solidFill>
                  <a:srgbClr val="000000"/>
                </a:solidFill>
                <a:latin typeface="Times New Roman" panose="02020603050405020304" pitchFamily="18" charset="0"/>
              </a:rPr>
              <a:t>#text</a:t>
            </a:r>
            <a:br>
              <a:rPr lang="en-US" sz="2000" dirty="0"/>
            </a:br>
            <a:r>
              <a:rPr lang="en-US" sz="2000" dirty="0">
                <a:solidFill>
                  <a:srgbClr val="000000"/>
                </a:solidFill>
                <a:latin typeface="Times New Roman" panose="02020603050405020304" pitchFamily="18" charset="0"/>
              </a:rPr>
              <a:t>P</a:t>
            </a:r>
            <a:br>
              <a:rPr lang="en-US" sz="2000" dirty="0"/>
            </a:br>
            <a:r>
              <a:rPr lang="en-US" sz="2000" dirty="0">
                <a:solidFill>
                  <a:srgbClr val="000000"/>
                </a:solidFill>
                <a:latin typeface="Times New Roman" panose="02020603050405020304" pitchFamily="18" charset="0"/>
              </a:rPr>
              <a:t>#text</a:t>
            </a:r>
            <a:br>
              <a:rPr lang="en-US" sz="2000" dirty="0"/>
            </a:br>
            <a:r>
              <a:rPr lang="en-US" sz="2000" dirty="0">
                <a:solidFill>
                  <a:srgbClr val="000000"/>
                </a:solidFill>
                <a:latin typeface="Times New Roman" panose="02020603050405020304" pitchFamily="18" charset="0"/>
              </a:rPr>
              <a:t>BUTTON</a:t>
            </a:r>
            <a:br>
              <a:rPr lang="en-US" sz="2000" dirty="0"/>
            </a:br>
            <a:r>
              <a:rPr lang="en-US" sz="2000" dirty="0">
                <a:solidFill>
                  <a:srgbClr val="000000"/>
                </a:solidFill>
                <a:latin typeface="Times New Roman" panose="02020603050405020304" pitchFamily="18" charset="0"/>
              </a:rPr>
              <a:t>#text</a:t>
            </a:r>
            <a:br>
              <a:rPr lang="en-US" sz="2000" dirty="0"/>
            </a:br>
            <a:r>
              <a:rPr lang="en-US" sz="2000" dirty="0">
                <a:solidFill>
                  <a:srgbClr val="000000"/>
                </a:solidFill>
                <a:latin typeface="Times New Roman" panose="02020603050405020304" pitchFamily="18" charset="0"/>
              </a:rPr>
              <a:t>P</a:t>
            </a:r>
            <a:br>
              <a:rPr lang="en-US" sz="2000" dirty="0"/>
            </a:br>
            <a:r>
              <a:rPr lang="en-US" sz="2000" dirty="0">
                <a:solidFill>
                  <a:srgbClr val="000000"/>
                </a:solidFill>
                <a:latin typeface="Times New Roman" panose="02020603050405020304" pitchFamily="18" charset="0"/>
              </a:rPr>
              <a:t>#text</a:t>
            </a:r>
            <a:br>
              <a:rPr lang="en-US" sz="2000" dirty="0"/>
            </a:br>
            <a:r>
              <a:rPr lang="en-US" sz="2000" dirty="0">
                <a:solidFill>
                  <a:srgbClr val="000000"/>
                </a:solidFill>
                <a:latin typeface="Times New Roman" panose="02020603050405020304" pitchFamily="18" charset="0"/>
              </a:rPr>
              <a:t>P</a:t>
            </a:r>
            <a:br>
              <a:rPr lang="en-US" sz="2000" dirty="0"/>
            </a:br>
            <a:r>
              <a:rPr lang="en-US" sz="2000" dirty="0">
                <a:solidFill>
                  <a:srgbClr val="000000"/>
                </a:solidFill>
                <a:latin typeface="Times New Roman" panose="02020603050405020304" pitchFamily="18" charset="0"/>
              </a:rPr>
              <a:t>#text</a:t>
            </a:r>
            <a:br>
              <a:rPr lang="en-US" sz="2000" dirty="0"/>
            </a:br>
            <a:r>
              <a:rPr lang="en-US" sz="2000" dirty="0">
                <a:solidFill>
                  <a:srgbClr val="000000"/>
                </a:solidFill>
                <a:latin typeface="Times New Roman" panose="02020603050405020304" pitchFamily="18" charset="0"/>
              </a:rPr>
              <a:t>SCRIPT</a:t>
            </a:r>
            <a:br>
              <a:rPr lang="en-US" sz="2000" dirty="0"/>
            </a:br>
            <a:r>
              <a:rPr lang="en-US" sz="2000" dirty="0">
                <a:solidFill>
                  <a:srgbClr val="000000"/>
                </a:solidFill>
                <a:latin typeface="Times New Roman" panose="02020603050405020304" pitchFamily="18" charset="0"/>
              </a:rPr>
              <a:t>#text</a:t>
            </a:r>
            <a:endParaRPr lang="en-US" sz="2000" dirty="0"/>
          </a:p>
        </p:txBody>
      </p:sp>
      <p:sp>
        <p:nvSpPr>
          <p:cNvPr id="9" name="TextBox 8"/>
          <p:cNvSpPr txBox="1"/>
          <p:nvPr/>
        </p:nvSpPr>
        <p:spPr>
          <a:xfrm>
            <a:off x="5699760" y="6488668"/>
            <a:ext cx="196596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hlinkClick r:id="rId3"/>
              </a:rPr>
              <a:t>View on Browser</a:t>
            </a:r>
            <a:endParaRPr lang="en-US" dirty="0"/>
          </a:p>
        </p:txBody>
      </p:sp>
      <p:sp>
        <p:nvSpPr>
          <p:cNvPr id="10" name="Rectangle 9"/>
          <p:cNvSpPr/>
          <p:nvPr/>
        </p:nvSpPr>
        <p:spPr>
          <a:xfrm>
            <a:off x="59574" y="3429000"/>
            <a:ext cx="6265026" cy="24384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1143000"/>
            <a:ext cx="569976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9574" y="2667000"/>
            <a:ext cx="2074026"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816814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 Object</a:t>
            </a:r>
          </a:p>
        </p:txBody>
      </p:sp>
      <p:sp>
        <p:nvSpPr>
          <p:cNvPr id="4" name="Content Placeholder 3"/>
          <p:cNvSpPr>
            <a:spLocks noGrp="1"/>
          </p:cNvSpPr>
          <p:nvPr>
            <p:ph sz="quarter" idx="13"/>
          </p:nvPr>
        </p:nvSpPr>
        <p:spPr/>
        <p:txBody>
          <a:bodyPr>
            <a:normAutofit lnSpcReduction="10000"/>
          </a:bodyPr>
          <a:lstStyle/>
          <a:p>
            <a:r>
              <a:rPr lang="en-US" dirty="0"/>
              <a:t>One root to ground them all</a:t>
            </a:r>
          </a:p>
        </p:txBody>
      </p:sp>
      <p:sp>
        <p:nvSpPr>
          <p:cNvPr id="3" name="Content Placeholder 2"/>
          <p:cNvSpPr>
            <a:spLocks noGrp="1"/>
          </p:cNvSpPr>
          <p:nvPr>
            <p:ph idx="1"/>
          </p:nvPr>
        </p:nvSpPr>
        <p:spPr/>
        <p:txBody>
          <a:bodyPr/>
          <a:lstStyle/>
          <a:p>
            <a:r>
              <a:rPr lang="en-US" dirty="0"/>
              <a:t>The </a:t>
            </a:r>
            <a:r>
              <a:rPr lang="en-US" b="1" dirty="0"/>
              <a:t>DOM document object </a:t>
            </a:r>
            <a:r>
              <a:rPr lang="en-US" dirty="0"/>
              <a:t>is the root JavaScript object representing the entire HTML document.</a:t>
            </a:r>
          </a:p>
          <a:p>
            <a:r>
              <a:rPr lang="en-US" dirty="0"/>
              <a:t>It contains some properties and methods that we will use extensively in our development and is globally accessible as </a:t>
            </a:r>
            <a:r>
              <a:rPr lang="en-US" b="1" dirty="0"/>
              <a:t>document</a:t>
            </a:r>
            <a:r>
              <a:rPr lang="en-US" dirty="0"/>
              <a:t>.</a:t>
            </a:r>
          </a:p>
          <a:p>
            <a:r>
              <a:rPr lang="en-US" i="1" dirty="0">
                <a:solidFill>
                  <a:srgbClr val="009FDA"/>
                </a:solidFill>
              </a:rPr>
              <a:t>// specify the </a:t>
            </a:r>
            <a:r>
              <a:rPr lang="en-US" i="1" dirty="0" err="1">
                <a:solidFill>
                  <a:srgbClr val="009FDA"/>
                </a:solidFill>
              </a:rPr>
              <a:t>doctype</a:t>
            </a:r>
            <a:r>
              <a:rPr lang="en-US" i="1" dirty="0">
                <a:solidFill>
                  <a:srgbClr val="009FDA"/>
                </a:solidFill>
              </a:rPr>
              <a:t>, for example html</a:t>
            </a:r>
          </a:p>
          <a:p>
            <a:r>
              <a:rPr lang="en-US" dirty="0" err="1"/>
              <a:t>var</a:t>
            </a:r>
            <a:r>
              <a:rPr lang="en-US" dirty="0"/>
              <a:t> a = </a:t>
            </a:r>
            <a:r>
              <a:rPr lang="en-US" dirty="0" err="1">
                <a:solidFill>
                  <a:schemeClr val="accent2"/>
                </a:solidFill>
              </a:rPr>
              <a:t>document.doctype.name</a:t>
            </a:r>
            <a:r>
              <a:rPr lang="en-US" dirty="0">
                <a:solidFill>
                  <a:schemeClr val="accent2"/>
                </a:solidFill>
              </a:rPr>
              <a:t>;</a:t>
            </a:r>
          </a:p>
          <a:p>
            <a:r>
              <a:rPr lang="en-US" i="1" dirty="0">
                <a:solidFill>
                  <a:schemeClr val="accent1"/>
                </a:solidFill>
              </a:rPr>
              <a:t>// specify the page encoding, for example ISO-8859-1</a:t>
            </a:r>
          </a:p>
          <a:p>
            <a:r>
              <a:rPr lang="en-US" dirty="0" err="1"/>
              <a:t>var</a:t>
            </a:r>
            <a:r>
              <a:rPr lang="en-US" dirty="0"/>
              <a:t> b = </a:t>
            </a:r>
            <a:r>
              <a:rPr lang="en-US" dirty="0" err="1">
                <a:solidFill>
                  <a:srgbClr val="CE2933"/>
                </a:solidFill>
              </a:rPr>
              <a:t>document.inputEncoding</a:t>
            </a:r>
            <a:r>
              <a:rPr lang="en-US" dirty="0">
                <a:solidFill>
                  <a:srgbClr val="CE2933"/>
                </a:solidFill>
              </a:rPr>
              <a:t>;</a:t>
            </a:r>
          </a:p>
        </p:txBody>
      </p:sp>
      <p:pic>
        <p:nvPicPr>
          <p:cNvPr id="5" name="Picture 4"/>
          <p:cNvPicPr>
            <a:picLocks noChangeAspect="1"/>
          </p:cNvPicPr>
          <p:nvPr/>
        </p:nvPicPr>
        <p:blipFill>
          <a:blip r:embed="rId2"/>
          <a:stretch>
            <a:fillRect/>
          </a:stretch>
        </p:blipFill>
        <p:spPr>
          <a:xfrm>
            <a:off x="-16626" y="0"/>
            <a:ext cx="8932026" cy="6858000"/>
          </a:xfrm>
          <a:prstGeom prst="rect">
            <a:avLst/>
          </a:prstGeom>
        </p:spPr>
      </p:pic>
      <p:sp>
        <p:nvSpPr>
          <p:cNvPr id="6" name="Rectangle 5"/>
          <p:cNvSpPr/>
          <p:nvPr/>
        </p:nvSpPr>
        <p:spPr>
          <a:xfrm>
            <a:off x="1524000" y="3657600"/>
            <a:ext cx="2971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665720" y="3072348"/>
            <a:ext cx="1447800" cy="378565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000" dirty="0">
                <a:solidFill>
                  <a:srgbClr val="000000"/>
                </a:solidFill>
                <a:latin typeface="Times New Roman" panose="02020603050405020304" pitchFamily="18" charset="0"/>
              </a:rPr>
              <a:t>#comment</a:t>
            </a:r>
            <a:br>
              <a:rPr lang="en-US" sz="2000" dirty="0"/>
            </a:br>
            <a:r>
              <a:rPr lang="en-US" sz="2000" dirty="0">
                <a:solidFill>
                  <a:srgbClr val="000000"/>
                </a:solidFill>
                <a:latin typeface="Times New Roman" panose="02020603050405020304" pitchFamily="18" charset="0"/>
              </a:rPr>
              <a:t>#text</a:t>
            </a:r>
            <a:br>
              <a:rPr lang="en-US" sz="2000" dirty="0"/>
            </a:br>
            <a:r>
              <a:rPr lang="en-US" sz="2000" dirty="0">
                <a:solidFill>
                  <a:srgbClr val="000000"/>
                </a:solidFill>
                <a:latin typeface="Times New Roman" panose="02020603050405020304" pitchFamily="18" charset="0"/>
              </a:rPr>
              <a:t>P</a:t>
            </a:r>
            <a:br>
              <a:rPr lang="en-US" sz="2000" dirty="0"/>
            </a:br>
            <a:r>
              <a:rPr lang="en-US" sz="2000" dirty="0">
                <a:solidFill>
                  <a:srgbClr val="000000"/>
                </a:solidFill>
                <a:latin typeface="Times New Roman" panose="02020603050405020304" pitchFamily="18" charset="0"/>
              </a:rPr>
              <a:t>#text</a:t>
            </a:r>
            <a:br>
              <a:rPr lang="en-US" sz="2000" dirty="0"/>
            </a:br>
            <a:r>
              <a:rPr lang="en-US" sz="2000" dirty="0">
                <a:solidFill>
                  <a:srgbClr val="000000"/>
                </a:solidFill>
                <a:latin typeface="Times New Roman" panose="02020603050405020304" pitchFamily="18" charset="0"/>
              </a:rPr>
              <a:t>BUTTON</a:t>
            </a:r>
            <a:br>
              <a:rPr lang="en-US" sz="2000" dirty="0"/>
            </a:br>
            <a:r>
              <a:rPr lang="en-US" sz="2000" dirty="0">
                <a:solidFill>
                  <a:srgbClr val="000000"/>
                </a:solidFill>
                <a:latin typeface="Times New Roman" panose="02020603050405020304" pitchFamily="18" charset="0"/>
              </a:rPr>
              <a:t>#text</a:t>
            </a:r>
            <a:br>
              <a:rPr lang="en-US" sz="2000" dirty="0"/>
            </a:br>
            <a:r>
              <a:rPr lang="en-US" sz="2000" dirty="0">
                <a:solidFill>
                  <a:srgbClr val="000000"/>
                </a:solidFill>
                <a:latin typeface="Times New Roman" panose="02020603050405020304" pitchFamily="18" charset="0"/>
              </a:rPr>
              <a:t>P</a:t>
            </a:r>
            <a:br>
              <a:rPr lang="en-US" sz="2000" dirty="0"/>
            </a:br>
            <a:r>
              <a:rPr lang="en-US" sz="2000" dirty="0">
                <a:solidFill>
                  <a:srgbClr val="000000"/>
                </a:solidFill>
                <a:latin typeface="Times New Roman" panose="02020603050405020304" pitchFamily="18" charset="0"/>
              </a:rPr>
              <a:t>#text</a:t>
            </a:r>
            <a:br>
              <a:rPr lang="en-US" sz="2000" dirty="0"/>
            </a:br>
            <a:r>
              <a:rPr lang="en-US" sz="2000" dirty="0">
                <a:solidFill>
                  <a:srgbClr val="000000"/>
                </a:solidFill>
                <a:latin typeface="Times New Roman" panose="02020603050405020304" pitchFamily="18" charset="0"/>
              </a:rPr>
              <a:t>P</a:t>
            </a:r>
            <a:br>
              <a:rPr lang="en-US" sz="2000" dirty="0"/>
            </a:br>
            <a:r>
              <a:rPr lang="en-US" sz="2000" dirty="0">
                <a:solidFill>
                  <a:srgbClr val="000000"/>
                </a:solidFill>
                <a:latin typeface="Times New Roman" panose="02020603050405020304" pitchFamily="18" charset="0"/>
              </a:rPr>
              <a:t>#text</a:t>
            </a:r>
            <a:br>
              <a:rPr lang="en-US" sz="2000" dirty="0"/>
            </a:br>
            <a:r>
              <a:rPr lang="en-US" sz="2000" dirty="0">
                <a:solidFill>
                  <a:srgbClr val="000000"/>
                </a:solidFill>
                <a:latin typeface="Times New Roman" panose="02020603050405020304" pitchFamily="18" charset="0"/>
              </a:rPr>
              <a:t>SCRIPT</a:t>
            </a:r>
            <a:br>
              <a:rPr lang="en-US" sz="2000" dirty="0"/>
            </a:br>
            <a:r>
              <a:rPr lang="en-US" sz="2000" dirty="0">
                <a:solidFill>
                  <a:srgbClr val="000000"/>
                </a:solidFill>
                <a:latin typeface="Times New Roman" panose="02020603050405020304" pitchFamily="18" charset="0"/>
              </a:rPr>
              <a:t>#text</a:t>
            </a:r>
            <a:endParaRPr lang="en-US" sz="2000" dirty="0"/>
          </a:p>
        </p:txBody>
      </p:sp>
      <p:sp>
        <p:nvSpPr>
          <p:cNvPr id="9" name="TextBox 8"/>
          <p:cNvSpPr txBox="1"/>
          <p:nvPr/>
        </p:nvSpPr>
        <p:spPr>
          <a:xfrm>
            <a:off x="5699760" y="6488668"/>
            <a:ext cx="196596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hlinkClick r:id="rId3"/>
              </a:rPr>
              <a:t>View on Browser</a:t>
            </a:r>
            <a:endParaRPr lang="en-US" dirty="0"/>
          </a:p>
        </p:txBody>
      </p:sp>
      <p:pic>
        <p:nvPicPr>
          <p:cNvPr id="7" name="Picture 6"/>
          <p:cNvPicPr>
            <a:picLocks noChangeAspect="1"/>
          </p:cNvPicPr>
          <p:nvPr/>
        </p:nvPicPr>
        <p:blipFill>
          <a:blip r:embed="rId4"/>
          <a:stretch>
            <a:fillRect/>
          </a:stretch>
        </p:blipFill>
        <p:spPr>
          <a:xfrm>
            <a:off x="-1" y="-109904"/>
            <a:ext cx="9113521" cy="6967904"/>
          </a:xfrm>
          <a:prstGeom prst="rect">
            <a:avLst/>
          </a:prstGeom>
        </p:spPr>
      </p:pic>
      <p:sp>
        <p:nvSpPr>
          <p:cNvPr id="10" name="Rectangle 9"/>
          <p:cNvSpPr/>
          <p:nvPr/>
        </p:nvSpPr>
        <p:spPr>
          <a:xfrm>
            <a:off x="-16626" y="4495800"/>
            <a:ext cx="8551026" cy="16764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1219200"/>
            <a:ext cx="5943600" cy="3508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173665" y="5454134"/>
            <a:ext cx="808876" cy="3693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none">
            <a:spAutoFit/>
          </a:bodyPr>
          <a:lstStyle/>
          <a:p>
            <a:r>
              <a:rPr lang="en-US" dirty="0">
                <a:solidFill>
                  <a:srgbClr val="000000"/>
                </a:solidFill>
                <a:latin typeface="Times New Roman" panose="02020603050405020304" pitchFamily="18" charset="0"/>
              </a:rPr>
              <a:t>Coffee</a:t>
            </a:r>
            <a:endParaRPr lang="en-US" dirty="0"/>
          </a:p>
        </p:txBody>
      </p:sp>
      <p:sp>
        <p:nvSpPr>
          <p:cNvPr id="13" name="TextBox 12"/>
          <p:cNvSpPr txBox="1"/>
          <p:nvPr/>
        </p:nvSpPr>
        <p:spPr>
          <a:xfrm>
            <a:off x="5716385" y="6462236"/>
            <a:ext cx="196596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hlinkClick r:id="rId5"/>
              </a:rPr>
              <a:t>View on Browser</a:t>
            </a:r>
            <a:endParaRPr lang="en-US" dirty="0"/>
          </a:p>
        </p:txBody>
      </p:sp>
    </p:spTree>
    <p:extLst>
      <p:ext uri="{BB962C8B-B14F-4D97-AF65-F5344CB8AC3E}">
        <p14:creationId xmlns:p14="http://schemas.microsoft.com/office/powerpoint/2010/main" val="99937350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 Object</a:t>
            </a:r>
          </a:p>
        </p:txBody>
      </p:sp>
      <p:sp>
        <p:nvSpPr>
          <p:cNvPr id="4" name="Content Placeholder 3"/>
          <p:cNvSpPr>
            <a:spLocks noGrp="1"/>
          </p:cNvSpPr>
          <p:nvPr>
            <p:ph sz="quarter" idx="13"/>
          </p:nvPr>
        </p:nvSpPr>
        <p:spPr/>
        <p:txBody>
          <a:bodyPr>
            <a:normAutofit lnSpcReduction="10000"/>
          </a:bodyPr>
          <a:lstStyle/>
          <a:p>
            <a:r>
              <a:rPr lang="en-US" dirty="0"/>
              <a:t>One root to ground them all</a:t>
            </a:r>
          </a:p>
        </p:txBody>
      </p:sp>
      <p:sp>
        <p:nvSpPr>
          <p:cNvPr id="3" name="Content Placeholder 2"/>
          <p:cNvSpPr>
            <a:spLocks noGrp="1"/>
          </p:cNvSpPr>
          <p:nvPr>
            <p:ph idx="1"/>
          </p:nvPr>
        </p:nvSpPr>
        <p:spPr/>
        <p:txBody>
          <a:bodyPr/>
          <a:lstStyle/>
          <a:p>
            <a:r>
              <a:rPr lang="en-US" dirty="0"/>
              <a:t>The </a:t>
            </a:r>
            <a:r>
              <a:rPr lang="en-US" b="1" dirty="0"/>
              <a:t>DOM document object </a:t>
            </a:r>
            <a:r>
              <a:rPr lang="en-US" dirty="0"/>
              <a:t>is the root JavaScript object representing the entire HTML document.</a:t>
            </a:r>
          </a:p>
          <a:p>
            <a:r>
              <a:rPr lang="en-US" dirty="0"/>
              <a:t>It contains some properties and methods that we will use extensively in our development and is globally accessible as </a:t>
            </a:r>
            <a:r>
              <a:rPr lang="en-US" b="1" dirty="0"/>
              <a:t>document</a:t>
            </a:r>
            <a:r>
              <a:rPr lang="en-US" dirty="0"/>
              <a:t>.</a:t>
            </a:r>
          </a:p>
          <a:p>
            <a:r>
              <a:rPr lang="en-US" i="1" dirty="0">
                <a:solidFill>
                  <a:srgbClr val="009FDA"/>
                </a:solidFill>
              </a:rPr>
              <a:t>// specify the </a:t>
            </a:r>
            <a:r>
              <a:rPr lang="en-US" i="1" dirty="0" err="1">
                <a:solidFill>
                  <a:srgbClr val="009FDA"/>
                </a:solidFill>
              </a:rPr>
              <a:t>doctype</a:t>
            </a:r>
            <a:r>
              <a:rPr lang="en-US" i="1" dirty="0">
                <a:solidFill>
                  <a:srgbClr val="009FDA"/>
                </a:solidFill>
              </a:rPr>
              <a:t>, for example html</a:t>
            </a:r>
          </a:p>
          <a:p>
            <a:r>
              <a:rPr lang="en-US" dirty="0" err="1"/>
              <a:t>var</a:t>
            </a:r>
            <a:r>
              <a:rPr lang="en-US" dirty="0"/>
              <a:t> a = </a:t>
            </a:r>
            <a:r>
              <a:rPr lang="en-US" dirty="0" err="1">
                <a:solidFill>
                  <a:schemeClr val="accent2"/>
                </a:solidFill>
              </a:rPr>
              <a:t>document.doctype.name</a:t>
            </a:r>
            <a:r>
              <a:rPr lang="en-US" dirty="0">
                <a:solidFill>
                  <a:schemeClr val="accent2"/>
                </a:solidFill>
              </a:rPr>
              <a:t>;</a:t>
            </a:r>
          </a:p>
          <a:p>
            <a:r>
              <a:rPr lang="en-US" i="1" dirty="0">
                <a:solidFill>
                  <a:schemeClr val="accent1"/>
                </a:solidFill>
              </a:rPr>
              <a:t>// specify the page encoding, for example ISO-8859-1</a:t>
            </a:r>
          </a:p>
          <a:p>
            <a:r>
              <a:rPr lang="en-US" dirty="0" err="1"/>
              <a:t>var</a:t>
            </a:r>
            <a:r>
              <a:rPr lang="en-US" dirty="0"/>
              <a:t> b = </a:t>
            </a:r>
            <a:r>
              <a:rPr lang="en-US" dirty="0" err="1">
                <a:solidFill>
                  <a:srgbClr val="CE2933"/>
                </a:solidFill>
              </a:rPr>
              <a:t>document.inputEncoding</a:t>
            </a:r>
            <a:r>
              <a:rPr lang="en-US" dirty="0">
                <a:solidFill>
                  <a:srgbClr val="CE2933"/>
                </a:solidFill>
              </a:rPr>
              <a:t>;</a:t>
            </a:r>
          </a:p>
        </p:txBody>
      </p:sp>
      <p:pic>
        <p:nvPicPr>
          <p:cNvPr id="5" name="Picture 4"/>
          <p:cNvPicPr>
            <a:picLocks noChangeAspect="1"/>
          </p:cNvPicPr>
          <p:nvPr/>
        </p:nvPicPr>
        <p:blipFill>
          <a:blip r:embed="rId2"/>
          <a:stretch>
            <a:fillRect/>
          </a:stretch>
        </p:blipFill>
        <p:spPr>
          <a:xfrm>
            <a:off x="-16626" y="0"/>
            <a:ext cx="8932026" cy="6858000"/>
          </a:xfrm>
          <a:prstGeom prst="rect">
            <a:avLst/>
          </a:prstGeom>
        </p:spPr>
      </p:pic>
      <p:sp>
        <p:nvSpPr>
          <p:cNvPr id="6" name="Rectangle 5"/>
          <p:cNvSpPr/>
          <p:nvPr/>
        </p:nvSpPr>
        <p:spPr>
          <a:xfrm>
            <a:off x="1524000" y="3657600"/>
            <a:ext cx="2971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665720" y="3072348"/>
            <a:ext cx="1447800" cy="378565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000" dirty="0">
                <a:solidFill>
                  <a:srgbClr val="000000"/>
                </a:solidFill>
                <a:latin typeface="Times New Roman" panose="02020603050405020304" pitchFamily="18" charset="0"/>
              </a:rPr>
              <a:t>#comment</a:t>
            </a:r>
            <a:br>
              <a:rPr lang="en-US" sz="2000" dirty="0"/>
            </a:br>
            <a:r>
              <a:rPr lang="en-US" sz="2000" dirty="0">
                <a:solidFill>
                  <a:srgbClr val="000000"/>
                </a:solidFill>
                <a:latin typeface="Times New Roman" panose="02020603050405020304" pitchFamily="18" charset="0"/>
              </a:rPr>
              <a:t>#text</a:t>
            </a:r>
            <a:br>
              <a:rPr lang="en-US" sz="2000" dirty="0"/>
            </a:br>
            <a:r>
              <a:rPr lang="en-US" sz="2000" dirty="0">
                <a:solidFill>
                  <a:srgbClr val="000000"/>
                </a:solidFill>
                <a:latin typeface="Times New Roman" panose="02020603050405020304" pitchFamily="18" charset="0"/>
              </a:rPr>
              <a:t>P</a:t>
            </a:r>
            <a:br>
              <a:rPr lang="en-US" sz="2000" dirty="0"/>
            </a:br>
            <a:r>
              <a:rPr lang="en-US" sz="2000" dirty="0">
                <a:solidFill>
                  <a:srgbClr val="000000"/>
                </a:solidFill>
                <a:latin typeface="Times New Roman" panose="02020603050405020304" pitchFamily="18" charset="0"/>
              </a:rPr>
              <a:t>#text</a:t>
            </a:r>
            <a:br>
              <a:rPr lang="en-US" sz="2000" dirty="0"/>
            </a:br>
            <a:r>
              <a:rPr lang="en-US" sz="2000" dirty="0">
                <a:solidFill>
                  <a:srgbClr val="000000"/>
                </a:solidFill>
                <a:latin typeface="Times New Roman" panose="02020603050405020304" pitchFamily="18" charset="0"/>
              </a:rPr>
              <a:t>BUTTON</a:t>
            </a:r>
            <a:br>
              <a:rPr lang="en-US" sz="2000" dirty="0"/>
            </a:br>
            <a:r>
              <a:rPr lang="en-US" sz="2000" dirty="0">
                <a:solidFill>
                  <a:srgbClr val="000000"/>
                </a:solidFill>
                <a:latin typeface="Times New Roman" panose="02020603050405020304" pitchFamily="18" charset="0"/>
              </a:rPr>
              <a:t>#text</a:t>
            </a:r>
            <a:br>
              <a:rPr lang="en-US" sz="2000" dirty="0"/>
            </a:br>
            <a:r>
              <a:rPr lang="en-US" sz="2000" dirty="0">
                <a:solidFill>
                  <a:srgbClr val="000000"/>
                </a:solidFill>
                <a:latin typeface="Times New Roman" panose="02020603050405020304" pitchFamily="18" charset="0"/>
              </a:rPr>
              <a:t>P</a:t>
            </a:r>
            <a:br>
              <a:rPr lang="en-US" sz="2000" dirty="0"/>
            </a:br>
            <a:r>
              <a:rPr lang="en-US" sz="2000" dirty="0">
                <a:solidFill>
                  <a:srgbClr val="000000"/>
                </a:solidFill>
                <a:latin typeface="Times New Roman" panose="02020603050405020304" pitchFamily="18" charset="0"/>
              </a:rPr>
              <a:t>#text</a:t>
            </a:r>
            <a:br>
              <a:rPr lang="en-US" sz="2000" dirty="0"/>
            </a:br>
            <a:r>
              <a:rPr lang="en-US" sz="2000" dirty="0">
                <a:solidFill>
                  <a:srgbClr val="000000"/>
                </a:solidFill>
                <a:latin typeface="Times New Roman" panose="02020603050405020304" pitchFamily="18" charset="0"/>
              </a:rPr>
              <a:t>P</a:t>
            </a:r>
            <a:br>
              <a:rPr lang="en-US" sz="2000" dirty="0"/>
            </a:br>
            <a:r>
              <a:rPr lang="en-US" sz="2000" dirty="0">
                <a:solidFill>
                  <a:srgbClr val="000000"/>
                </a:solidFill>
                <a:latin typeface="Times New Roman" panose="02020603050405020304" pitchFamily="18" charset="0"/>
              </a:rPr>
              <a:t>#text</a:t>
            </a:r>
            <a:br>
              <a:rPr lang="en-US" sz="2000" dirty="0"/>
            </a:br>
            <a:r>
              <a:rPr lang="en-US" sz="2000" dirty="0">
                <a:solidFill>
                  <a:srgbClr val="000000"/>
                </a:solidFill>
                <a:latin typeface="Times New Roman" panose="02020603050405020304" pitchFamily="18" charset="0"/>
              </a:rPr>
              <a:t>SCRIPT</a:t>
            </a:r>
            <a:br>
              <a:rPr lang="en-US" sz="2000" dirty="0"/>
            </a:br>
            <a:r>
              <a:rPr lang="en-US" sz="2000" dirty="0">
                <a:solidFill>
                  <a:srgbClr val="000000"/>
                </a:solidFill>
                <a:latin typeface="Times New Roman" panose="02020603050405020304" pitchFamily="18" charset="0"/>
              </a:rPr>
              <a:t>#text</a:t>
            </a:r>
            <a:endParaRPr lang="en-US" sz="2000" dirty="0"/>
          </a:p>
        </p:txBody>
      </p:sp>
      <p:sp>
        <p:nvSpPr>
          <p:cNvPr id="9" name="TextBox 8"/>
          <p:cNvSpPr txBox="1"/>
          <p:nvPr/>
        </p:nvSpPr>
        <p:spPr>
          <a:xfrm>
            <a:off x="5699760" y="6488668"/>
            <a:ext cx="196596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hlinkClick r:id="rId3"/>
              </a:rPr>
              <a:t>View on Browser</a:t>
            </a:r>
            <a:endParaRPr lang="en-US" dirty="0"/>
          </a:p>
        </p:txBody>
      </p:sp>
      <p:pic>
        <p:nvPicPr>
          <p:cNvPr id="7" name="Picture 6"/>
          <p:cNvPicPr>
            <a:picLocks noChangeAspect="1"/>
          </p:cNvPicPr>
          <p:nvPr/>
        </p:nvPicPr>
        <p:blipFill>
          <a:blip r:embed="rId4"/>
          <a:stretch>
            <a:fillRect/>
          </a:stretch>
        </p:blipFill>
        <p:spPr>
          <a:xfrm>
            <a:off x="-1" y="-109904"/>
            <a:ext cx="9113521" cy="6967904"/>
          </a:xfrm>
          <a:prstGeom prst="rect">
            <a:avLst/>
          </a:prstGeom>
        </p:spPr>
      </p:pic>
      <p:sp>
        <p:nvSpPr>
          <p:cNvPr id="10" name="Rectangle 9"/>
          <p:cNvSpPr/>
          <p:nvPr/>
        </p:nvSpPr>
        <p:spPr>
          <a:xfrm>
            <a:off x="-16626" y="4495800"/>
            <a:ext cx="8551026" cy="16764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1219200"/>
            <a:ext cx="5943600" cy="3508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173665" y="5454134"/>
            <a:ext cx="808876" cy="369332"/>
          </a:xfrm>
          <a:prstGeom prst="rect">
            <a:avLst/>
          </a:prstGeom>
          <a:solidFill>
            <a:schemeClr val="bg2"/>
          </a:solidFill>
        </p:spPr>
        <p:style>
          <a:lnRef idx="2">
            <a:schemeClr val="accent2"/>
          </a:lnRef>
          <a:fillRef idx="1">
            <a:schemeClr val="lt1"/>
          </a:fillRef>
          <a:effectRef idx="0">
            <a:schemeClr val="accent2"/>
          </a:effectRef>
          <a:fontRef idx="minor">
            <a:schemeClr val="dk1"/>
          </a:fontRef>
        </p:style>
        <p:txBody>
          <a:bodyPr wrap="none">
            <a:spAutoFit/>
          </a:bodyPr>
          <a:lstStyle/>
          <a:p>
            <a:r>
              <a:rPr lang="en-US" dirty="0">
                <a:solidFill>
                  <a:srgbClr val="000000"/>
                </a:solidFill>
                <a:latin typeface="Times New Roman" panose="02020603050405020304" pitchFamily="18" charset="0"/>
              </a:rPr>
              <a:t>Coffee</a:t>
            </a:r>
            <a:endParaRPr lang="en-US" dirty="0"/>
          </a:p>
        </p:txBody>
      </p:sp>
      <p:pic>
        <p:nvPicPr>
          <p:cNvPr id="13" name="Picture 12"/>
          <p:cNvPicPr>
            <a:picLocks noChangeAspect="1"/>
          </p:cNvPicPr>
          <p:nvPr/>
        </p:nvPicPr>
        <p:blipFill>
          <a:blip r:embed="rId5"/>
          <a:stretch>
            <a:fillRect/>
          </a:stretch>
        </p:blipFill>
        <p:spPr>
          <a:xfrm>
            <a:off x="-76200" y="-159727"/>
            <a:ext cx="9220200" cy="6988217"/>
          </a:xfrm>
          <a:prstGeom prst="rect">
            <a:avLst/>
          </a:prstGeom>
        </p:spPr>
      </p:pic>
      <p:sp>
        <p:nvSpPr>
          <p:cNvPr id="15" name="Rectangle 14"/>
          <p:cNvSpPr/>
          <p:nvPr/>
        </p:nvSpPr>
        <p:spPr>
          <a:xfrm>
            <a:off x="-76200" y="4495800"/>
            <a:ext cx="8551026" cy="16764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0" y="1143000"/>
            <a:ext cx="5943600" cy="3508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905000" y="1143000"/>
            <a:ext cx="228600" cy="35083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883604" y="5503957"/>
            <a:ext cx="1107996"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US" dirty="0">
                <a:solidFill>
                  <a:srgbClr val="000000"/>
                </a:solidFill>
                <a:latin typeface="Times New Roman" panose="02020603050405020304" pitchFamily="18" charset="0"/>
              </a:rPr>
              <a:t>undefined</a:t>
            </a:r>
            <a:endParaRPr lang="en-US" dirty="0"/>
          </a:p>
        </p:txBody>
      </p:sp>
      <p:sp>
        <p:nvSpPr>
          <p:cNvPr id="20" name="TextBox 19"/>
          <p:cNvSpPr txBox="1"/>
          <p:nvPr/>
        </p:nvSpPr>
        <p:spPr>
          <a:xfrm>
            <a:off x="5716385" y="6462236"/>
            <a:ext cx="196596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hlinkClick r:id="rId6"/>
              </a:rPr>
              <a:t>View on Browser</a:t>
            </a:r>
            <a:endParaRPr lang="en-US" dirty="0"/>
          </a:p>
        </p:txBody>
      </p:sp>
    </p:spTree>
    <p:extLst>
      <p:ext uri="{BB962C8B-B14F-4D97-AF65-F5344CB8AC3E}">
        <p14:creationId xmlns:p14="http://schemas.microsoft.com/office/powerpoint/2010/main" val="2142817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JavaScript History</a:t>
            </a:r>
          </a:p>
        </p:txBody>
      </p:sp>
      <p:sp>
        <p:nvSpPr>
          <p:cNvPr id="3" name="Content Placeholder 2"/>
          <p:cNvSpPr>
            <a:spLocks noGrp="1"/>
          </p:cNvSpPr>
          <p:nvPr>
            <p:ph idx="1"/>
          </p:nvPr>
        </p:nvSpPr>
        <p:spPr/>
        <p:txBody>
          <a:bodyPr/>
          <a:lstStyle/>
          <a:p>
            <a:pPr marL="342900" indent="-342900">
              <a:buFont typeface="Arial"/>
              <a:buChar char="•"/>
            </a:pPr>
            <a:r>
              <a:rPr lang="en-US" dirty="0"/>
              <a:t>JavaScript was introduced by </a:t>
            </a:r>
            <a:r>
              <a:rPr lang="en-US" dirty="0">
                <a:solidFill>
                  <a:srgbClr val="FF0000"/>
                </a:solidFill>
              </a:rPr>
              <a:t>Netscape</a:t>
            </a:r>
            <a:r>
              <a:rPr lang="en-US" dirty="0"/>
              <a:t> in their </a:t>
            </a:r>
            <a:r>
              <a:rPr lang="en-US" dirty="0">
                <a:solidFill>
                  <a:srgbClr val="FF0000"/>
                </a:solidFill>
              </a:rPr>
              <a:t>Navigator browser back in 1996</a:t>
            </a:r>
            <a:r>
              <a:rPr lang="en-US" dirty="0"/>
              <a:t>.</a:t>
            </a:r>
          </a:p>
          <a:p>
            <a:pPr marL="342900" indent="-342900">
              <a:buFont typeface="Arial"/>
              <a:buChar char="•"/>
            </a:pPr>
            <a:r>
              <a:rPr lang="en-US" dirty="0"/>
              <a:t>JavaScript is in fact an implementation of a standardized scripting language called </a:t>
            </a:r>
            <a:r>
              <a:rPr lang="en-US" b="1" dirty="0"/>
              <a:t>ECMAScript</a:t>
            </a:r>
          </a:p>
        </p:txBody>
      </p:sp>
      <p:sp>
        <p:nvSpPr>
          <p:cNvPr id="4" name="Content Placeholder 3"/>
          <p:cNvSpPr>
            <a:spLocks noGrp="1"/>
          </p:cNvSpPr>
          <p:nvPr>
            <p:ph sz="quarter" idx="13"/>
          </p:nvPr>
        </p:nvSpPr>
        <p:spPr/>
        <p:txBody>
          <a:bodyPr>
            <a:normAutofit lnSpcReduction="10000"/>
          </a:bodyPr>
          <a:lstStyle/>
          <a:p>
            <a:endParaRPr lang="en-US"/>
          </a:p>
        </p:txBody>
      </p:sp>
    </p:spTree>
    <p:extLst>
      <p:ext uri="{BB962C8B-B14F-4D97-AF65-F5344CB8AC3E}">
        <p14:creationId xmlns:p14="http://schemas.microsoft.com/office/powerpoint/2010/main" val="31684018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solidFill>
              </a:rPr>
              <a:t>Document </a:t>
            </a:r>
            <a:r>
              <a:rPr lang="en-US" dirty="0"/>
              <a:t>Object</a:t>
            </a:r>
          </a:p>
        </p:txBody>
      </p:sp>
      <p:sp>
        <p:nvSpPr>
          <p:cNvPr id="4" name="Content Placeholder 3"/>
          <p:cNvSpPr>
            <a:spLocks noGrp="1"/>
          </p:cNvSpPr>
          <p:nvPr>
            <p:ph sz="quarter" idx="13"/>
          </p:nvPr>
        </p:nvSpPr>
        <p:spPr/>
        <p:txBody>
          <a:bodyPr>
            <a:normAutofit lnSpcReduction="10000"/>
          </a:bodyPr>
          <a:lstStyle/>
          <a:p>
            <a:r>
              <a:rPr lang="en-US" dirty="0"/>
              <a:t>One root to ground them all</a:t>
            </a:r>
          </a:p>
        </p:txBody>
      </p:sp>
      <p:sp>
        <p:nvSpPr>
          <p:cNvPr id="3" name="Content Placeholder 2"/>
          <p:cNvSpPr>
            <a:spLocks noGrp="1"/>
          </p:cNvSpPr>
          <p:nvPr>
            <p:ph idx="1"/>
          </p:nvPr>
        </p:nvSpPr>
        <p:spPr>
          <a:xfrm>
            <a:off x="4548" y="1168021"/>
            <a:ext cx="7386852" cy="4525963"/>
          </a:xfrm>
        </p:spPr>
        <p:txBody>
          <a:bodyPr>
            <a:normAutofit/>
          </a:bodyPr>
          <a:lstStyle/>
          <a:p>
            <a:r>
              <a:rPr lang="en-US" sz="1800" dirty="0"/>
              <a:t>The </a:t>
            </a:r>
            <a:r>
              <a:rPr lang="en-US" sz="1800" b="1" dirty="0"/>
              <a:t>DOM document object </a:t>
            </a:r>
            <a:r>
              <a:rPr lang="en-US" sz="1800" dirty="0"/>
              <a:t>is the root </a:t>
            </a:r>
            <a:r>
              <a:rPr lang="en-US" sz="1800" dirty="0">
                <a:solidFill>
                  <a:schemeClr val="accent6"/>
                </a:solidFill>
              </a:rPr>
              <a:t>JavaScript object representing the entire HTML document.</a:t>
            </a:r>
          </a:p>
          <a:p>
            <a:r>
              <a:rPr lang="en-US" sz="1800" dirty="0"/>
              <a:t>It contains some properties and methods that we will use extensively in our development and is globally accessible as </a:t>
            </a:r>
            <a:r>
              <a:rPr lang="en-US" sz="1800" b="1" dirty="0"/>
              <a:t>document</a:t>
            </a:r>
            <a:r>
              <a:rPr lang="en-US" sz="1800" dirty="0"/>
              <a:t>.</a:t>
            </a:r>
          </a:p>
          <a:p>
            <a:r>
              <a:rPr lang="en-US" sz="1800" i="1" dirty="0">
                <a:solidFill>
                  <a:srgbClr val="009FDA"/>
                </a:solidFill>
              </a:rPr>
              <a:t>// specify the </a:t>
            </a:r>
            <a:r>
              <a:rPr lang="en-US" sz="1800" i="1" dirty="0" err="1">
                <a:solidFill>
                  <a:srgbClr val="009FDA"/>
                </a:solidFill>
              </a:rPr>
              <a:t>doctype</a:t>
            </a:r>
            <a:r>
              <a:rPr lang="en-US" sz="1800" i="1" dirty="0">
                <a:solidFill>
                  <a:srgbClr val="009FDA"/>
                </a:solidFill>
              </a:rPr>
              <a:t>, for example html</a:t>
            </a:r>
          </a:p>
          <a:p>
            <a:r>
              <a:rPr lang="en-US" sz="1800" dirty="0" err="1"/>
              <a:t>var</a:t>
            </a:r>
            <a:r>
              <a:rPr lang="en-US" sz="1800" dirty="0"/>
              <a:t> a = </a:t>
            </a:r>
            <a:r>
              <a:rPr lang="en-US" sz="1800" dirty="0" err="1">
                <a:solidFill>
                  <a:schemeClr val="accent2"/>
                </a:solidFill>
              </a:rPr>
              <a:t>document.doctype.name</a:t>
            </a:r>
            <a:r>
              <a:rPr lang="en-US" sz="1800" dirty="0">
                <a:solidFill>
                  <a:schemeClr val="accent2"/>
                </a:solidFill>
              </a:rPr>
              <a:t>;</a:t>
            </a:r>
          </a:p>
          <a:p>
            <a:r>
              <a:rPr lang="en-US" sz="1800" i="1" dirty="0">
                <a:solidFill>
                  <a:schemeClr val="accent1"/>
                </a:solidFill>
              </a:rPr>
              <a:t>// specify the page encoding, for example ISO-8859-1, or WINDOWS-1256</a:t>
            </a:r>
          </a:p>
          <a:p>
            <a:r>
              <a:rPr lang="en-US" sz="1800" dirty="0" err="1"/>
              <a:t>var</a:t>
            </a:r>
            <a:r>
              <a:rPr lang="en-US" sz="1800" dirty="0"/>
              <a:t> b = </a:t>
            </a:r>
            <a:r>
              <a:rPr lang="en-US" sz="1800" dirty="0" err="1">
                <a:solidFill>
                  <a:srgbClr val="CE2933"/>
                </a:solidFill>
              </a:rPr>
              <a:t>document.inputEncoding</a:t>
            </a:r>
            <a:r>
              <a:rPr lang="en-US" sz="1800" dirty="0">
                <a:solidFill>
                  <a:srgbClr val="CE2933"/>
                </a:solidFill>
              </a:rPr>
              <a:t>;</a:t>
            </a:r>
          </a:p>
        </p:txBody>
      </p:sp>
      <p:pic>
        <p:nvPicPr>
          <p:cNvPr id="5" name="Picture 4"/>
          <p:cNvPicPr>
            <a:picLocks noChangeAspect="1"/>
          </p:cNvPicPr>
          <p:nvPr/>
        </p:nvPicPr>
        <p:blipFill>
          <a:blip r:embed="rId2"/>
          <a:stretch>
            <a:fillRect/>
          </a:stretch>
        </p:blipFill>
        <p:spPr>
          <a:xfrm>
            <a:off x="5962650" y="2512823"/>
            <a:ext cx="3181350" cy="9840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stretch>
            <a:fillRect/>
          </a:stretch>
        </p:blipFill>
        <p:spPr>
          <a:xfrm>
            <a:off x="5000625" y="4267200"/>
            <a:ext cx="4143375" cy="1276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8305800" y="5693984"/>
            <a:ext cx="607859" cy="369332"/>
          </a:xfrm>
          <a:prstGeom prst="rect">
            <a:avLst/>
          </a:prstGeom>
          <a:solidFill>
            <a:schemeClr val="bg2"/>
          </a:solidFill>
          <a:ln w="38100">
            <a:solidFill>
              <a:srgbClr val="FF0000"/>
            </a:solidFill>
          </a:ln>
        </p:spPr>
        <p:style>
          <a:lnRef idx="2">
            <a:schemeClr val="accent2"/>
          </a:lnRef>
          <a:fillRef idx="1">
            <a:schemeClr val="lt1"/>
          </a:fillRef>
          <a:effectRef idx="0">
            <a:schemeClr val="accent2"/>
          </a:effectRef>
          <a:fontRef idx="minor">
            <a:schemeClr val="dk1"/>
          </a:fontRef>
        </p:style>
        <p:txBody>
          <a:bodyPr wrap="none">
            <a:spAutoFit/>
          </a:bodyPr>
          <a:lstStyle/>
          <a:p>
            <a:r>
              <a:rPr lang="en-US" dirty="0">
                <a:solidFill>
                  <a:srgbClr val="000000"/>
                </a:solidFill>
                <a:latin typeface="Times New Roman" panose="02020603050405020304" pitchFamily="18" charset="0"/>
              </a:rPr>
              <a:t>html</a:t>
            </a:r>
            <a:endParaRPr lang="en-US" dirty="0"/>
          </a:p>
        </p:txBody>
      </p:sp>
    </p:spTree>
    <p:extLst>
      <p:ext uri="{BB962C8B-B14F-4D97-AF65-F5344CB8AC3E}">
        <p14:creationId xmlns:p14="http://schemas.microsoft.com/office/powerpoint/2010/main" val="229911086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solidFill>
              </a:rPr>
              <a:t>Document</a:t>
            </a:r>
            <a:r>
              <a:rPr lang="en-US" dirty="0"/>
              <a:t> Object</a:t>
            </a:r>
          </a:p>
        </p:txBody>
      </p:sp>
      <p:sp>
        <p:nvSpPr>
          <p:cNvPr id="4" name="Content Placeholder 3"/>
          <p:cNvSpPr>
            <a:spLocks noGrp="1"/>
          </p:cNvSpPr>
          <p:nvPr>
            <p:ph sz="quarter" idx="13"/>
          </p:nvPr>
        </p:nvSpPr>
        <p:spPr/>
        <p:txBody>
          <a:bodyPr>
            <a:normAutofit lnSpcReduction="10000"/>
          </a:bodyPr>
          <a:lstStyle/>
          <a:p>
            <a:r>
              <a:rPr lang="en-US" dirty="0"/>
              <a:t>Document Object Methods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11323431"/>
              </p:ext>
            </p:extLst>
          </p:nvPr>
        </p:nvGraphicFramePr>
        <p:xfrm>
          <a:off x="152400" y="1143001"/>
          <a:ext cx="8229600" cy="5314034"/>
        </p:xfrm>
        <a:graphic>
          <a:graphicData uri="http://schemas.openxmlformats.org/drawingml/2006/table">
            <a:tbl>
              <a:tblPr firstRow="1" firstCol="1">
                <a:tableStyleId>{5C22544A-7EE6-4342-B048-85BDC9FD1C3A}</a:tableStyleId>
              </a:tblPr>
              <a:tblGrid>
                <a:gridCol w="2819400">
                  <a:extLst>
                    <a:ext uri="{9D8B030D-6E8A-4147-A177-3AD203B41FA5}">
                      <a16:colId xmlns:a16="http://schemas.microsoft.com/office/drawing/2014/main" val="20000"/>
                    </a:ext>
                  </a:extLst>
                </a:gridCol>
                <a:gridCol w="5410200">
                  <a:extLst>
                    <a:ext uri="{9D8B030D-6E8A-4147-A177-3AD203B41FA5}">
                      <a16:colId xmlns:a16="http://schemas.microsoft.com/office/drawing/2014/main" val="20001"/>
                    </a:ext>
                  </a:extLst>
                </a:gridCol>
              </a:tblGrid>
              <a:tr h="838199">
                <a:tc>
                  <a:txBody>
                    <a:bodyPr/>
                    <a:lstStyle/>
                    <a:p>
                      <a:pPr>
                        <a:lnSpc>
                          <a:spcPts val="1600"/>
                        </a:lnSpc>
                        <a:spcAft>
                          <a:spcPts val="1400"/>
                        </a:spcAft>
                      </a:pPr>
                      <a:r>
                        <a:rPr lang="en-CA" sz="2400" dirty="0"/>
                        <a:t>Method </a:t>
                      </a:r>
                      <a:endParaRPr lang="en-CA" sz="2400" dirty="0">
                        <a:solidFill>
                          <a:srgbClr val="1F497D"/>
                        </a:solidFill>
                        <a:latin typeface="Calibri"/>
                        <a:ea typeface="Calibri"/>
                        <a:cs typeface="Times New Roman"/>
                      </a:endParaRPr>
                    </a:p>
                  </a:txBody>
                  <a:tcPr marL="68580" marR="68580" marT="0" marB="0"/>
                </a:tc>
                <a:tc>
                  <a:txBody>
                    <a:bodyPr/>
                    <a:lstStyle/>
                    <a:p>
                      <a:pPr>
                        <a:lnSpc>
                          <a:spcPts val="1600"/>
                        </a:lnSpc>
                        <a:spcAft>
                          <a:spcPts val="1400"/>
                        </a:spcAft>
                      </a:pPr>
                      <a:r>
                        <a:rPr lang="en-CA" sz="2400" dirty="0"/>
                        <a:t>Description</a:t>
                      </a:r>
                      <a:endParaRPr lang="en-CA" sz="2400" dirty="0">
                        <a:solidFill>
                          <a:srgbClr val="1F497D"/>
                        </a:solidFill>
                        <a:latin typeface="Calibri"/>
                        <a:ea typeface="Calibri"/>
                        <a:cs typeface="Times New Roman"/>
                      </a:endParaRPr>
                    </a:p>
                  </a:txBody>
                  <a:tcPr marL="68580" marR="68580" marT="0" marB="0"/>
                </a:tc>
                <a:extLst>
                  <a:ext uri="{0D108BD9-81ED-4DB2-BD59-A6C34878D82A}">
                    <a16:rowId xmlns:a16="http://schemas.microsoft.com/office/drawing/2014/main" val="10000"/>
                  </a:ext>
                </a:extLst>
              </a:tr>
              <a:tr h="1321151">
                <a:tc>
                  <a:txBody>
                    <a:bodyPr/>
                    <a:lstStyle/>
                    <a:p>
                      <a:pPr>
                        <a:lnSpc>
                          <a:spcPts val="1500"/>
                        </a:lnSpc>
                        <a:spcBef>
                          <a:spcPts val="700"/>
                        </a:spcBef>
                        <a:spcAft>
                          <a:spcPts val="0"/>
                        </a:spcAft>
                        <a:tabLst>
                          <a:tab pos="342900" algn="l"/>
                          <a:tab pos="685800" algn="l"/>
                          <a:tab pos="1028700" algn="l"/>
                          <a:tab pos="1371600" algn="l"/>
                          <a:tab pos="1714500" algn="l"/>
                        </a:tabLst>
                      </a:pPr>
                      <a:r>
                        <a:rPr lang="en-CA" sz="1600" dirty="0" err="1"/>
                        <a:t>createAttribute</a:t>
                      </a:r>
                      <a:r>
                        <a:rPr lang="en-CA" sz="1600" dirty="0"/>
                        <a:t>()</a:t>
                      </a:r>
                      <a:endParaRPr lang="en-CA" sz="1600" dirty="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2000"/>
                        <a:t>Creates an attribute node</a:t>
                      </a:r>
                      <a:endParaRPr lang="en-CA" sz="2000">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510822">
                <a:tc>
                  <a:txBody>
                    <a:bodyPr/>
                    <a:lstStyle/>
                    <a:p>
                      <a:pPr>
                        <a:lnSpc>
                          <a:spcPts val="1500"/>
                        </a:lnSpc>
                        <a:spcBef>
                          <a:spcPts val="700"/>
                        </a:spcBef>
                        <a:spcAft>
                          <a:spcPts val="0"/>
                        </a:spcAft>
                        <a:tabLst>
                          <a:tab pos="342900" algn="l"/>
                          <a:tab pos="685800" algn="l"/>
                          <a:tab pos="1028700" algn="l"/>
                          <a:tab pos="1371600" algn="l"/>
                          <a:tab pos="1714500" algn="l"/>
                        </a:tabLst>
                      </a:pPr>
                      <a:r>
                        <a:rPr lang="en-CA" sz="1600"/>
                        <a:t>createElement()</a:t>
                      </a:r>
                      <a:endParaRPr lang="en-CA" sz="160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2000"/>
                        <a:t>Creates an element node</a:t>
                      </a:r>
                      <a:endParaRPr lang="en-CA" sz="2000">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510822">
                <a:tc>
                  <a:txBody>
                    <a:bodyPr/>
                    <a:lstStyle/>
                    <a:p>
                      <a:pPr>
                        <a:lnSpc>
                          <a:spcPts val="1500"/>
                        </a:lnSpc>
                        <a:spcBef>
                          <a:spcPts val="700"/>
                        </a:spcBef>
                        <a:spcAft>
                          <a:spcPts val="0"/>
                        </a:spcAft>
                        <a:tabLst>
                          <a:tab pos="342900" algn="l"/>
                          <a:tab pos="685800" algn="l"/>
                          <a:tab pos="1028700" algn="l"/>
                          <a:tab pos="1371600" algn="l"/>
                          <a:tab pos="1714500" algn="l"/>
                        </a:tabLst>
                      </a:pPr>
                      <a:r>
                        <a:rPr lang="en-CA" sz="1600"/>
                        <a:t>createTextNode()</a:t>
                      </a:r>
                      <a:endParaRPr lang="en-CA" sz="160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2000"/>
                        <a:t>Create a text node</a:t>
                      </a:r>
                      <a:endParaRPr lang="en-CA" sz="2000">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1064185">
                <a:tc>
                  <a:txBody>
                    <a:bodyPr/>
                    <a:lstStyle/>
                    <a:p>
                      <a:pPr>
                        <a:lnSpc>
                          <a:spcPts val="1500"/>
                        </a:lnSpc>
                        <a:spcBef>
                          <a:spcPts val="700"/>
                        </a:spcBef>
                        <a:spcAft>
                          <a:spcPts val="0"/>
                        </a:spcAft>
                        <a:tabLst>
                          <a:tab pos="342900" algn="l"/>
                          <a:tab pos="685800" algn="l"/>
                          <a:tab pos="1028700" algn="l"/>
                          <a:tab pos="1371600" algn="l"/>
                          <a:tab pos="1714500" algn="l"/>
                        </a:tabLst>
                      </a:pPr>
                      <a:r>
                        <a:rPr lang="en-CA" sz="1600"/>
                        <a:t>getElementById(id)</a:t>
                      </a:r>
                      <a:endParaRPr lang="en-CA" sz="160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2000"/>
                        <a:t>Returns the element node whose </a:t>
                      </a:r>
                      <a:r>
                        <a:rPr lang="en-CA" sz="2400"/>
                        <a:t>id</a:t>
                      </a:r>
                      <a:r>
                        <a:rPr lang="en-CA" sz="2000"/>
                        <a:t> attribute matches the passed </a:t>
                      </a:r>
                      <a:r>
                        <a:rPr lang="en-CA" sz="2400"/>
                        <a:t>id</a:t>
                      </a:r>
                      <a:r>
                        <a:rPr lang="en-CA" sz="2000"/>
                        <a:t> parameter.</a:t>
                      </a:r>
                      <a:endParaRPr lang="en-CA" sz="2000">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r h="1068855">
                <a:tc>
                  <a:txBody>
                    <a:bodyPr/>
                    <a:lstStyle/>
                    <a:p>
                      <a:pPr>
                        <a:lnSpc>
                          <a:spcPts val="1500"/>
                        </a:lnSpc>
                        <a:spcBef>
                          <a:spcPts val="700"/>
                        </a:spcBef>
                        <a:spcAft>
                          <a:spcPts val="0"/>
                        </a:spcAft>
                        <a:tabLst>
                          <a:tab pos="342900" algn="l"/>
                          <a:tab pos="685800" algn="l"/>
                          <a:tab pos="1028700" algn="l"/>
                          <a:tab pos="1371600" algn="l"/>
                          <a:tab pos="1714500" algn="l"/>
                        </a:tabLst>
                      </a:pPr>
                      <a:r>
                        <a:rPr lang="en-CA" sz="1600" dirty="0" err="1"/>
                        <a:t>getElementsByTagName</a:t>
                      </a:r>
                      <a:r>
                        <a:rPr lang="en-CA" sz="1600" dirty="0"/>
                        <a:t>(name)</a:t>
                      </a:r>
                      <a:endParaRPr lang="en-CA" sz="1600" dirty="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2000" dirty="0"/>
                        <a:t>Returns </a:t>
                      </a:r>
                      <a:r>
                        <a:rPr lang="en-CA" sz="2000" dirty="0">
                          <a:solidFill>
                            <a:srgbClr val="FF0000"/>
                          </a:solidFill>
                        </a:rPr>
                        <a:t>a </a:t>
                      </a:r>
                      <a:r>
                        <a:rPr lang="en-CA" sz="2000" dirty="0" err="1">
                          <a:solidFill>
                            <a:srgbClr val="FF0000"/>
                          </a:solidFill>
                        </a:rPr>
                        <a:t>nodeList</a:t>
                      </a:r>
                      <a:r>
                        <a:rPr lang="en-CA" sz="2000" dirty="0">
                          <a:solidFill>
                            <a:srgbClr val="FF0000"/>
                          </a:solidFill>
                        </a:rPr>
                        <a:t> </a:t>
                      </a:r>
                      <a:r>
                        <a:rPr lang="en-CA" sz="2000" dirty="0"/>
                        <a:t>of elements whose tag name matches the passed </a:t>
                      </a:r>
                      <a:r>
                        <a:rPr lang="en-CA" sz="2400" dirty="0"/>
                        <a:t>name</a:t>
                      </a:r>
                      <a:r>
                        <a:rPr lang="en-CA" sz="2000" dirty="0"/>
                        <a:t> parameter.</a:t>
                      </a:r>
                      <a:endParaRPr lang="en-CA" sz="2000" dirty="0">
                        <a:latin typeface="Calibri"/>
                        <a:ea typeface="Times New Roman"/>
                        <a:cs typeface="Times New Roman"/>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1211424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solidFill>
              </a:rPr>
              <a:t>Accessing</a:t>
            </a:r>
            <a:r>
              <a:rPr lang="en-US" dirty="0"/>
              <a:t> nodes</a:t>
            </a:r>
          </a:p>
        </p:txBody>
      </p:sp>
      <p:pic>
        <p:nvPicPr>
          <p:cNvPr id="5" name="Picture 4"/>
          <p:cNvPicPr>
            <a:picLocks noChangeAspect="1"/>
          </p:cNvPicPr>
          <p:nvPr/>
        </p:nvPicPr>
        <p:blipFill>
          <a:blip r:embed="rId2"/>
          <a:stretch>
            <a:fillRect/>
          </a:stretch>
        </p:blipFill>
        <p:spPr>
          <a:xfrm>
            <a:off x="16329" y="1295400"/>
            <a:ext cx="5310188" cy="40044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3"/>
          <a:stretch>
            <a:fillRect/>
          </a:stretch>
        </p:blipFill>
        <p:spPr>
          <a:xfrm>
            <a:off x="5395234" y="2362200"/>
            <a:ext cx="3750469" cy="7620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a:stretch>
            <a:fillRect/>
          </a:stretch>
        </p:blipFill>
        <p:spPr>
          <a:xfrm>
            <a:off x="5331959" y="4191000"/>
            <a:ext cx="3813743" cy="7620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13" name="Content Placeholder 12"/>
          <p:cNvSpPr>
            <a:spLocks noGrp="1"/>
          </p:cNvSpPr>
          <p:nvPr>
            <p:ph sz="quarter" idx="13"/>
          </p:nvPr>
        </p:nvSpPr>
        <p:spPr/>
        <p:txBody>
          <a:bodyPr>
            <a:normAutofit lnSpcReduction="10000"/>
          </a:bodyPr>
          <a:lstStyle/>
          <a:p>
            <a:endParaRPr lang="en-US"/>
          </a:p>
        </p:txBody>
      </p:sp>
      <p:cxnSp>
        <p:nvCxnSpPr>
          <p:cNvPr id="15" name="Straight Arrow Connector 14"/>
          <p:cNvCxnSpPr/>
          <p:nvPr/>
        </p:nvCxnSpPr>
        <p:spPr>
          <a:xfrm>
            <a:off x="4267200" y="3657600"/>
            <a:ext cx="1752600" cy="990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435099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solidFill>
              </a:rPr>
              <a:t>Accessing</a:t>
            </a:r>
            <a:r>
              <a:rPr lang="en-US" dirty="0"/>
              <a:t> nodes</a:t>
            </a:r>
          </a:p>
        </p:txBody>
      </p:sp>
      <p:pic>
        <p:nvPicPr>
          <p:cNvPr id="3" name="Picture 2"/>
          <p:cNvPicPr>
            <a:picLocks noChangeAspect="1"/>
          </p:cNvPicPr>
          <p:nvPr/>
        </p:nvPicPr>
        <p:blipFill>
          <a:blip r:embed="rId2"/>
          <a:stretch>
            <a:fillRect/>
          </a:stretch>
        </p:blipFill>
        <p:spPr>
          <a:xfrm>
            <a:off x="0" y="1091519"/>
            <a:ext cx="9148194" cy="137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Content Placeholder 5"/>
          <p:cNvSpPr>
            <a:spLocks noGrp="1"/>
          </p:cNvSpPr>
          <p:nvPr>
            <p:ph sz="quarter" idx="13"/>
          </p:nvPr>
        </p:nvSpPr>
        <p:spPr/>
        <p:txBody>
          <a:bodyPr>
            <a:normAutofit lnSpcReduction="10000"/>
          </a:bodyPr>
          <a:lstStyle/>
          <a:p>
            <a:endParaRPr lang="en-US"/>
          </a:p>
        </p:txBody>
      </p:sp>
      <p:pic>
        <p:nvPicPr>
          <p:cNvPr id="9" name="Picture 8"/>
          <p:cNvPicPr>
            <a:picLocks noChangeAspect="1"/>
          </p:cNvPicPr>
          <p:nvPr/>
        </p:nvPicPr>
        <p:blipFill>
          <a:blip r:embed="rId3"/>
          <a:stretch>
            <a:fillRect/>
          </a:stretch>
        </p:blipFill>
        <p:spPr>
          <a:xfrm>
            <a:off x="0" y="2705552"/>
            <a:ext cx="5984786" cy="41306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4"/>
          <a:stretch>
            <a:fillRect/>
          </a:stretch>
        </p:blipFill>
        <p:spPr>
          <a:xfrm>
            <a:off x="5568155" y="2845932"/>
            <a:ext cx="3629025" cy="61912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5"/>
          <a:stretch>
            <a:fillRect/>
          </a:stretch>
        </p:blipFill>
        <p:spPr>
          <a:xfrm>
            <a:off x="5467350" y="4572000"/>
            <a:ext cx="3676650" cy="80962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cxnSp>
        <p:nvCxnSpPr>
          <p:cNvPr id="14" name="Straight Arrow Connector 13"/>
          <p:cNvCxnSpPr/>
          <p:nvPr/>
        </p:nvCxnSpPr>
        <p:spPr>
          <a:xfrm flipH="1" flipV="1">
            <a:off x="6459493" y="5112307"/>
            <a:ext cx="685800" cy="838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764293" y="6102907"/>
            <a:ext cx="1905000" cy="369332"/>
          </a:xfrm>
          <a:prstGeom prst="rect">
            <a:avLst/>
          </a:prstGeom>
          <a:noFill/>
        </p:spPr>
        <p:txBody>
          <a:bodyPr wrap="square" rtlCol="0">
            <a:spAutoFit/>
          </a:bodyPr>
          <a:lstStyle/>
          <a:p>
            <a:r>
              <a:rPr lang="en-US" dirty="0"/>
              <a:t>New button</a:t>
            </a:r>
          </a:p>
        </p:txBody>
      </p:sp>
    </p:spTree>
    <p:extLst>
      <p:ext uri="{BB962C8B-B14F-4D97-AF65-F5344CB8AC3E}">
        <p14:creationId xmlns:p14="http://schemas.microsoft.com/office/powerpoint/2010/main" val="1779597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07281"/>
            <a:ext cx="7772400" cy="1020762"/>
          </a:xfrm>
        </p:spPr>
        <p:txBody>
          <a:bodyPr/>
          <a:lstStyle/>
          <a:p>
            <a:r>
              <a:rPr lang="en-US" dirty="0">
                <a:solidFill>
                  <a:schemeClr val="accent6"/>
                </a:solidFill>
              </a:rPr>
              <a:t>Accessing</a:t>
            </a:r>
            <a:r>
              <a:rPr lang="en-US" dirty="0"/>
              <a:t> nodes</a:t>
            </a:r>
          </a:p>
        </p:txBody>
      </p:sp>
      <p:sp>
        <p:nvSpPr>
          <p:cNvPr id="5" name="Rectangle 4"/>
          <p:cNvSpPr/>
          <p:nvPr/>
        </p:nvSpPr>
        <p:spPr>
          <a:xfrm>
            <a:off x="-5611586" y="810533"/>
            <a:ext cx="5578929" cy="59093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a:t>&lt;html&gt;</a:t>
            </a:r>
          </a:p>
          <a:p>
            <a:r>
              <a:rPr lang="en-US" dirty="0"/>
              <a:t>  &lt;body&gt;</a:t>
            </a:r>
          </a:p>
          <a:p>
            <a:r>
              <a:rPr lang="en-US" dirty="0"/>
              <a:t>    &lt;h1&gt; Comp334 &lt;/h1&gt;</a:t>
            </a:r>
          </a:p>
          <a:p>
            <a:endParaRPr lang="en-US" dirty="0"/>
          </a:p>
          <a:p>
            <a:r>
              <a:rPr lang="en-US" dirty="0"/>
              <a:t>    &lt;h2&gt;Reviews&lt;/h2&gt;</a:t>
            </a:r>
          </a:p>
          <a:p>
            <a:r>
              <a:rPr lang="en-US" dirty="0"/>
              <a:t>    &lt;div id="test"&gt;</a:t>
            </a:r>
          </a:p>
          <a:p>
            <a:r>
              <a:rPr lang="en-US" dirty="0"/>
              <a:t>           &lt;p&gt;Very important example&lt;/p&gt;</a:t>
            </a:r>
          </a:p>
          <a:p>
            <a:r>
              <a:rPr lang="en-US" dirty="0"/>
              <a:t>           &lt;p&gt;Just have a look&lt;/p&gt;</a:t>
            </a:r>
          </a:p>
          <a:p>
            <a:r>
              <a:rPr lang="en-US" dirty="0"/>
              <a:t>    &lt;/div&gt;</a:t>
            </a:r>
          </a:p>
          <a:p>
            <a:r>
              <a:rPr lang="en-US" dirty="0"/>
              <a:t>    &lt;div&gt;</a:t>
            </a:r>
          </a:p>
          <a:p>
            <a:r>
              <a:rPr lang="en-US" dirty="0"/>
              <a:t>          &lt;p&gt;By Susan on &lt;time&gt;October 1, 2012&lt;/time&gt;&lt;/p&gt;</a:t>
            </a:r>
          </a:p>
          <a:p>
            <a:r>
              <a:rPr lang="en-US" dirty="0"/>
              <a:t>          &lt;p&gt; I love Palestine.&lt;/p&gt;</a:t>
            </a:r>
          </a:p>
          <a:p>
            <a:r>
              <a:rPr lang="en-US" dirty="0"/>
              <a:t>    &lt;/div&gt;</a:t>
            </a:r>
          </a:p>
          <a:p>
            <a:r>
              <a:rPr lang="en-US" dirty="0"/>
              <a:t>      </a:t>
            </a:r>
          </a:p>
          <a:p>
            <a:r>
              <a:rPr lang="en-US" dirty="0"/>
              <a:t>    &lt;script&gt;</a:t>
            </a:r>
          </a:p>
          <a:p>
            <a:r>
              <a:rPr lang="en-US" dirty="0">
                <a:solidFill>
                  <a:srgbClr val="FF0000"/>
                </a:solidFill>
              </a:rPr>
              <a:t>      </a:t>
            </a:r>
            <a:r>
              <a:rPr lang="en-US" dirty="0" err="1">
                <a:solidFill>
                  <a:srgbClr val="FF0000"/>
                </a:solidFill>
              </a:rPr>
              <a:t>var</a:t>
            </a:r>
            <a:r>
              <a:rPr lang="en-US" dirty="0">
                <a:solidFill>
                  <a:srgbClr val="FF0000"/>
                </a:solidFill>
              </a:rPr>
              <a:t> msg1 = </a:t>
            </a:r>
            <a:r>
              <a:rPr lang="en-US" dirty="0" err="1">
                <a:solidFill>
                  <a:srgbClr val="FF0000"/>
                </a:solidFill>
              </a:rPr>
              <a:t>document.getElementById</a:t>
            </a:r>
            <a:r>
              <a:rPr lang="en-US" dirty="0">
                <a:solidFill>
                  <a:srgbClr val="FF0000"/>
                </a:solidFill>
              </a:rPr>
              <a:t>("test");</a:t>
            </a:r>
          </a:p>
          <a:p>
            <a:r>
              <a:rPr lang="en-US" dirty="0">
                <a:solidFill>
                  <a:srgbClr val="FF0000"/>
                </a:solidFill>
              </a:rPr>
              <a:t>      </a:t>
            </a:r>
            <a:r>
              <a:rPr lang="en-US" dirty="0" err="1">
                <a:solidFill>
                  <a:srgbClr val="FF0000"/>
                </a:solidFill>
              </a:rPr>
              <a:t>var</a:t>
            </a:r>
            <a:r>
              <a:rPr lang="en-US" dirty="0">
                <a:solidFill>
                  <a:srgbClr val="FF0000"/>
                </a:solidFill>
              </a:rPr>
              <a:t> msg2 = msg1.innerHTML;</a:t>
            </a:r>
          </a:p>
          <a:p>
            <a:r>
              <a:rPr lang="en-US" dirty="0">
                <a:solidFill>
                  <a:srgbClr val="FF0000"/>
                </a:solidFill>
              </a:rPr>
              <a:t>      alert(msg1.innerHTML);</a:t>
            </a:r>
          </a:p>
          <a:p>
            <a:r>
              <a:rPr lang="en-US" dirty="0"/>
              <a:t>    &lt;/script&gt;</a:t>
            </a:r>
          </a:p>
          <a:p>
            <a:r>
              <a:rPr lang="en-US" dirty="0"/>
              <a:t>  &lt;/body&gt;</a:t>
            </a:r>
          </a:p>
          <a:p>
            <a:r>
              <a:rPr lang="en-US" dirty="0"/>
              <a:t>&lt;/html&gt;</a:t>
            </a:r>
          </a:p>
        </p:txBody>
      </p:sp>
      <p:pic>
        <p:nvPicPr>
          <p:cNvPr id="10" name="Picture 9"/>
          <p:cNvPicPr>
            <a:picLocks noChangeAspect="1"/>
          </p:cNvPicPr>
          <p:nvPr/>
        </p:nvPicPr>
        <p:blipFill>
          <a:blip r:embed="rId2"/>
          <a:stretch>
            <a:fillRect/>
          </a:stretch>
        </p:blipFill>
        <p:spPr>
          <a:xfrm>
            <a:off x="6852466" y="1490232"/>
            <a:ext cx="2291534" cy="26843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p:cNvSpPr/>
          <p:nvPr/>
        </p:nvSpPr>
        <p:spPr>
          <a:xfrm>
            <a:off x="382594" y="1828800"/>
            <a:ext cx="4242240" cy="100361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766618" y="5257800"/>
            <a:ext cx="2462982" cy="71156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21771" y="610418"/>
            <a:ext cx="6367299" cy="5437867"/>
            <a:chOff x="-21771" y="610418"/>
            <a:chExt cx="6367299" cy="5437867"/>
          </a:xfrm>
        </p:grpSpPr>
        <p:pic>
          <p:nvPicPr>
            <p:cNvPr id="9" name="Picture 8"/>
            <p:cNvPicPr>
              <a:picLocks noChangeAspect="1"/>
            </p:cNvPicPr>
            <p:nvPr/>
          </p:nvPicPr>
          <p:blipFill>
            <a:blip r:embed="rId3"/>
            <a:stretch>
              <a:fillRect/>
            </a:stretch>
          </p:blipFill>
          <p:spPr>
            <a:xfrm>
              <a:off x="-21771" y="610418"/>
              <a:ext cx="6367299" cy="5437867"/>
            </a:xfrm>
            <a:prstGeom prst="rect">
              <a:avLst/>
            </a:prstGeom>
          </p:spPr>
        </p:pic>
        <p:sp>
          <p:nvSpPr>
            <p:cNvPr id="14" name="Rectangle 13"/>
            <p:cNvSpPr/>
            <p:nvPr/>
          </p:nvSpPr>
          <p:spPr>
            <a:xfrm>
              <a:off x="609600" y="4572000"/>
              <a:ext cx="3200400" cy="228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p:cNvSpPr/>
          <p:nvPr/>
        </p:nvSpPr>
        <p:spPr>
          <a:xfrm>
            <a:off x="382594" y="1828800"/>
            <a:ext cx="3884606" cy="10036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stretch>
            <a:fillRect/>
          </a:stretch>
        </p:blipFill>
        <p:spPr>
          <a:xfrm>
            <a:off x="5040086" y="4477386"/>
            <a:ext cx="4103914" cy="2209800"/>
          </a:xfrm>
          <a:prstGeom prst="rect">
            <a:avLst/>
          </a:prstGeom>
        </p:spPr>
      </p:pic>
      <p:sp>
        <p:nvSpPr>
          <p:cNvPr id="17" name="Oval 16"/>
          <p:cNvSpPr/>
          <p:nvPr/>
        </p:nvSpPr>
        <p:spPr>
          <a:xfrm>
            <a:off x="5766618" y="5257800"/>
            <a:ext cx="2691582" cy="7115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852466" y="2681652"/>
            <a:ext cx="2169835" cy="6095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316773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771" y="417106"/>
            <a:ext cx="8951969" cy="5165180"/>
          </a:xfrm>
          <a:prstGeom prst="rect">
            <a:avLst/>
          </a:prstGeom>
        </p:spPr>
      </p:pic>
      <p:sp>
        <p:nvSpPr>
          <p:cNvPr id="2" name="Title 1"/>
          <p:cNvSpPr>
            <a:spLocks noGrp="1"/>
          </p:cNvSpPr>
          <p:nvPr>
            <p:ph type="title"/>
          </p:nvPr>
        </p:nvSpPr>
        <p:spPr>
          <a:xfrm>
            <a:off x="914400" y="-207281"/>
            <a:ext cx="7772400" cy="1020762"/>
          </a:xfrm>
        </p:spPr>
        <p:txBody>
          <a:bodyPr/>
          <a:lstStyle/>
          <a:p>
            <a:r>
              <a:rPr lang="en-US" dirty="0">
                <a:solidFill>
                  <a:schemeClr val="accent6"/>
                </a:solidFill>
              </a:rPr>
              <a:t>Accessing</a:t>
            </a:r>
            <a:r>
              <a:rPr lang="en-US" dirty="0"/>
              <a:t> nodes</a:t>
            </a:r>
          </a:p>
        </p:txBody>
      </p:sp>
      <p:sp>
        <p:nvSpPr>
          <p:cNvPr id="5" name="Rectangle 4"/>
          <p:cNvSpPr/>
          <p:nvPr/>
        </p:nvSpPr>
        <p:spPr>
          <a:xfrm>
            <a:off x="-5611586" y="810533"/>
            <a:ext cx="5578929" cy="59093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a:t>&lt;html&gt;</a:t>
            </a:r>
          </a:p>
          <a:p>
            <a:r>
              <a:rPr lang="en-US" dirty="0"/>
              <a:t>  &lt;body&gt;</a:t>
            </a:r>
          </a:p>
          <a:p>
            <a:r>
              <a:rPr lang="en-US" dirty="0"/>
              <a:t>    &lt;h1&gt; Comp334 &lt;/h1&gt;</a:t>
            </a:r>
          </a:p>
          <a:p>
            <a:endParaRPr lang="en-US" dirty="0"/>
          </a:p>
          <a:p>
            <a:r>
              <a:rPr lang="en-US" dirty="0"/>
              <a:t>    &lt;h2&gt;Reviews&lt;/h2&gt;</a:t>
            </a:r>
          </a:p>
          <a:p>
            <a:r>
              <a:rPr lang="en-US" dirty="0"/>
              <a:t>    &lt;div id="test"&gt;</a:t>
            </a:r>
          </a:p>
          <a:p>
            <a:r>
              <a:rPr lang="en-US" dirty="0"/>
              <a:t>           &lt;p&gt;Very important example&lt;/p&gt;</a:t>
            </a:r>
          </a:p>
          <a:p>
            <a:r>
              <a:rPr lang="en-US" dirty="0"/>
              <a:t>           &lt;p&gt;Just have a look&lt;/p&gt;</a:t>
            </a:r>
          </a:p>
          <a:p>
            <a:r>
              <a:rPr lang="en-US" dirty="0"/>
              <a:t>    &lt;/div&gt;</a:t>
            </a:r>
          </a:p>
          <a:p>
            <a:r>
              <a:rPr lang="en-US" dirty="0"/>
              <a:t>    &lt;div&gt;</a:t>
            </a:r>
          </a:p>
          <a:p>
            <a:r>
              <a:rPr lang="en-US" dirty="0"/>
              <a:t>          &lt;p&gt;By Susan on &lt;time&gt;October 1, 2012&lt;/time&gt;&lt;/p&gt;</a:t>
            </a:r>
          </a:p>
          <a:p>
            <a:r>
              <a:rPr lang="en-US" dirty="0"/>
              <a:t>          &lt;p&gt; I love Palestine.&lt;/p&gt;</a:t>
            </a:r>
          </a:p>
          <a:p>
            <a:r>
              <a:rPr lang="en-US" dirty="0"/>
              <a:t>    &lt;/div&gt;</a:t>
            </a:r>
          </a:p>
          <a:p>
            <a:r>
              <a:rPr lang="en-US" dirty="0"/>
              <a:t>      </a:t>
            </a:r>
          </a:p>
          <a:p>
            <a:r>
              <a:rPr lang="en-US" dirty="0"/>
              <a:t>    &lt;script&gt;</a:t>
            </a:r>
          </a:p>
          <a:p>
            <a:r>
              <a:rPr lang="en-US" dirty="0">
                <a:solidFill>
                  <a:srgbClr val="FF0000"/>
                </a:solidFill>
              </a:rPr>
              <a:t>      </a:t>
            </a:r>
            <a:r>
              <a:rPr lang="en-US" dirty="0" err="1">
                <a:solidFill>
                  <a:srgbClr val="FF0000"/>
                </a:solidFill>
              </a:rPr>
              <a:t>var</a:t>
            </a:r>
            <a:r>
              <a:rPr lang="en-US" dirty="0">
                <a:solidFill>
                  <a:srgbClr val="FF0000"/>
                </a:solidFill>
              </a:rPr>
              <a:t> msg1 = </a:t>
            </a:r>
            <a:r>
              <a:rPr lang="en-US" dirty="0" err="1">
                <a:solidFill>
                  <a:srgbClr val="FF0000"/>
                </a:solidFill>
              </a:rPr>
              <a:t>document.getElementById</a:t>
            </a:r>
            <a:r>
              <a:rPr lang="en-US" dirty="0">
                <a:solidFill>
                  <a:srgbClr val="FF0000"/>
                </a:solidFill>
              </a:rPr>
              <a:t>("test");</a:t>
            </a:r>
          </a:p>
          <a:p>
            <a:r>
              <a:rPr lang="en-US" dirty="0">
                <a:solidFill>
                  <a:srgbClr val="FF0000"/>
                </a:solidFill>
              </a:rPr>
              <a:t>      </a:t>
            </a:r>
            <a:r>
              <a:rPr lang="en-US" dirty="0" err="1">
                <a:solidFill>
                  <a:srgbClr val="FF0000"/>
                </a:solidFill>
              </a:rPr>
              <a:t>var</a:t>
            </a:r>
            <a:r>
              <a:rPr lang="en-US" dirty="0">
                <a:solidFill>
                  <a:srgbClr val="FF0000"/>
                </a:solidFill>
              </a:rPr>
              <a:t> msg2 = msg1.innerHTML;</a:t>
            </a:r>
          </a:p>
          <a:p>
            <a:r>
              <a:rPr lang="en-US" dirty="0">
                <a:solidFill>
                  <a:srgbClr val="FF0000"/>
                </a:solidFill>
              </a:rPr>
              <a:t>      alert(msg1.innerHTML);</a:t>
            </a:r>
          </a:p>
          <a:p>
            <a:r>
              <a:rPr lang="en-US" dirty="0"/>
              <a:t>    &lt;/script&gt;</a:t>
            </a:r>
          </a:p>
          <a:p>
            <a:r>
              <a:rPr lang="en-US" dirty="0"/>
              <a:t>  &lt;/body&gt;</a:t>
            </a:r>
          </a:p>
          <a:p>
            <a:r>
              <a:rPr lang="en-US" dirty="0"/>
              <a:t>&lt;/html&gt;</a:t>
            </a:r>
          </a:p>
        </p:txBody>
      </p:sp>
      <p:pic>
        <p:nvPicPr>
          <p:cNvPr id="10" name="Picture 9"/>
          <p:cNvPicPr>
            <a:picLocks noChangeAspect="1"/>
          </p:cNvPicPr>
          <p:nvPr/>
        </p:nvPicPr>
        <p:blipFill>
          <a:blip r:embed="rId3"/>
          <a:stretch>
            <a:fillRect/>
          </a:stretch>
        </p:blipFill>
        <p:spPr>
          <a:xfrm>
            <a:off x="6638664" y="2897918"/>
            <a:ext cx="2291534" cy="26843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stretch>
            <a:fillRect/>
          </a:stretch>
        </p:blipFill>
        <p:spPr>
          <a:xfrm>
            <a:off x="2757141" y="4495800"/>
            <a:ext cx="3870637" cy="1575658"/>
          </a:xfrm>
          <a:prstGeom prst="rect">
            <a:avLst/>
          </a:prstGeom>
        </p:spPr>
      </p:pic>
      <p:sp>
        <p:nvSpPr>
          <p:cNvPr id="13" name="Oval 12"/>
          <p:cNvSpPr/>
          <p:nvPr/>
        </p:nvSpPr>
        <p:spPr>
          <a:xfrm>
            <a:off x="2746254" y="5105399"/>
            <a:ext cx="1749545" cy="491129"/>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57200" y="1752600"/>
            <a:ext cx="8472998"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638664" y="4038601"/>
            <a:ext cx="2048136" cy="6095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268322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07281"/>
            <a:ext cx="7772400" cy="1020762"/>
          </a:xfrm>
        </p:spPr>
        <p:txBody>
          <a:bodyPr/>
          <a:lstStyle/>
          <a:p>
            <a:r>
              <a:rPr lang="en-US" dirty="0">
                <a:solidFill>
                  <a:schemeClr val="accent6"/>
                </a:solidFill>
              </a:rPr>
              <a:t>Accessing</a:t>
            </a:r>
            <a:r>
              <a:rPr lang="en-US" dirty="0"/>
              <a:t> nodes</a:t>
            </a:r>
          </a:p>
        </p:txBody>
      </p:sp>
      <p:pic>
        <p:nvPicPr>
          <p:cNvPr id="10" name="Picture 9"/>
          <p:cNvPicPr>
            <a:picLocks noChangeAspect="1"/>
          </p:cNvPicPr>
          <p:nvPr/>
        </p:nvPicPr>
        <p:blipFill>
          <a:blip r:embed="rId2"/>
          <a:stretch>
            <a:fillRect/>
          </a:stretch>
        </p:blipFill>
        <p:spPr>
          <a:xfrm>
            <a:off x="6852466" y="1524000"/>
            <a:ext cx="2291534" cy="26843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stretch>
            <a:fillRect/>
          </a:stretch>
        </p:blipFill>
        <p:spPr>
          <a:xfrm>
            <a:off x="-32657" y="457200"/>
            <a:ext cx="6595806" cy="533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a:stretch>
            <a:fillRect/>
          </a:stretch>
        </p:blipFill>
        <p:spPr>
          <a:xfrm>
            <a:off x="4550395" y="4880787"/>
            <a:ext cx="4314825" cy="1743075"/>
          </a:xfrm>
          <a:prstGeom prst="rect">
            <a:avLst/>
          </a:prstGeom>
        </p:spPr>
      </p:pic>
      <p:sp>
        <p:nvSpPr>
          <p:cNvPr id="9" name="Oval 8"/>
          <p:cNvSpPr/>
          <p:nvPr/>
        </p:nvSpPr>
        <p:spPr>
          <a:xfrm>
            <a:off x="4648200" y="5562600"/>
            <a:ext cx="1066800" cy="5334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362200" y="1752600"/>
            <a:ext cx="533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V="1">
            <a:off x="2628900" y="1524000"/>
            <a:ext cx="952500" cy="342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657600" y="1248910"/>
            <a:ext cx="99060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solidFill>
                  <a:srgbClr val="FF0000"/>
                </a:solidFill>
              </a:rPr>
              <a:t>space</a:t>
            </a:r>
          </a:p>
        </p:txBody>
      </p:sp>
    </p:spTree>
    <p:extLst>
      <p:ext uri="{BB962C8B-B14F-4D97-AF65-F5344CB8AC3E}">
        <p14:creationId xmlns:p14="http://schemas.microsoft.com/office/powerpoint/2010/main" val="132574534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solidFill>
              </a:rPr>
              <a:t>Accessing</a:t>
            </a:r>
            <a:r>
              <a:rPr lang="en-US" dirty="0"/>
              <a:t> nodes</a:t>
            </a:r>
          </a:p>
        </p:txBody>
      </p:sp>
      <p:sp>
        <p:nvSpPr>
          <p:cNvPr id="4" name="Content Placeholder 3"/>
          <p:cNvSpPr>
            <a:spLocks noGrp="1"/>
          </p:cNvSpPr>
          <p:nvPr>
            <p:ph sz="quarter" idx="13"/>
          </p:nvPr>
        </p:nvSpPr>
        <p:spPr/>
        <p:txBody>
          <a:bodyPr>
            <a:normAutofit lnSpcReduction="10000"/>
          </a:bodyPr>
          <a:lstStyle/>
          <a:p>
            <a:r>
              <a:rPr lang="en-US" dirty="0" err="1"/>
              <a:t>getElementById</a:t>
            </a:r>
            <a:r>
              <a:rPr lang="en-US" dirty="0"/>
              <a:t>(), </a:t>
            </a:r>
            <a:r>
              <a:rPr lang="en-US" dirty="0" err="1"/>
              <a:t>getElementsByTagName</a:t>
            </a:r>
            <a:r>
              <a:rPr lang="en-US" dirty="0"/>
              <a:t>()</a:t>
            </a:r>
          </a:p>
        </p:txBody>
      </p:sp>
      <p:pic>
        <p:nvPicPr>
          <p:cNvPr id="6" name="Content Placeholder 5" descr="4071506019.eps.png"/>
          <p:cNvPicPr>
            <a:picLocks noGrp="1" noChangeAspect="1"/>
          </p:cNvPicPr>
          <p:nvPr>
            <p:ph idx="1"/>
          </p:nvPr>
        </p:nvPicPr>
        <p:blipFill>
          <a:blip r:embed="rId2" cstate="print">
            <a:extLst>
              <a:ext uri="{28A0092B-C50C-407E-A947-70E740481C1C}">
                <a14:useLocalDpi xmlns:a14="http://schemas.microsoft.com/office/drawing/2010/main" val="0"/>
              </a:ext>
            </a:extLst>
          </a:blip>
          <a:srcRect t="-18211" b="-18211"/>
          <a:stretch>
            <a:fillRect/>
          </a:stretch>
        </p:blipFill>
        <p:spPr>
          <a:xfrm>
            <a:off x="533400" y="1066800"/>
            <a:ext cx="7620000" cy="5388051"/>
          </a:xfrm>
        </p:spPr>
      </p:pic>
    </p:spTree>
    <p:extLst>
      <p:ext uri="{BB962C8B-B14F-4D97-AF65-F5344CB8AC3E}">
        <p14:creationId xmlns:p14="http://schemas.microsoft.com/office/powerpoint/2010/main" val="133470524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 node Object</a:t>
            </a:r>
          </a:p>
        </p:txBody>
      </p:sp>
      <p:sp>
        <p:nvSpPr>
          <p:cNvPr id="3" name="Content Placeholder 2"/>
          <p:cNvSpPr>
            <a:spLocks noGrp="1"/>
          </p:cNvSpPr>
          <p:nvPr>
            <p:ph idx="1"/>
          </p:nvPr>
        </p:nvSpPr>
        <p:spPr/>
        <p:txBody>
          <a:bodyPr/>
          <a:lstStyle/>
          <a:p>
            <a:r>
              <a:rPr lang="en-US" dirty="0"/>
              <a:t>The type of object returned by the method </a:t>
            </a:r>
            <a:r>
              <a:rPr lang="en-US" dirty="0" err="1">
                <a:solidFill>
                  <a:srgbClr val="FF0000"/>
                </a:solidFill>
              </a:rPr>
              <a:t>document.getElementById</a:t>
            </a:r>
            <a:r>
              <a:rPr lang="en-US" dirty="0">
                <a:solidFill>
                  <a:srgbClr val="FF0000"/>
                </a:solidFill>
              </a:rPr>
              <a:t>() </a:t>
            </a:r>
            <a:r>
              <a:rPr lang="en-US" dirty="0"/>
              <a:t>described in the previous section is an </a:t>
            </a:r>
            <a:r>
              <a:rPr lang="en-US" b="1" dirty="0">
                <a:solidFill>
                  <a:srgbClr val="FF0000"/>
                </a:solidFill>
              </a:rPr>
              <a:t>element node </a:t>
            </a:r>
            <a:r>
              <a:rPr lang="en-US" dirty="0">
                <a:solidFill>
                  <a:srgbClr val="FF0000"/>
                </a:solidFill>
              </a:rPr>
              <a:t>object</a:t>
            </a:r>
            <a:r>
              <a:rPr lang="en-US" dirty="0"/>
              <a:t>.</a:t>
            </a:r>
          </a:p>
          <a:p>
            <a:r>
              <a:rPr lang="en-US" dirty="0"/>
              <a:t>This represents an HTML element in the hierarchy, contained between the opening &lt;&gt; and closing &lt;/&gt; tags for this element.</a:t>
            </a:r>
          </a:p>
          <a:p>
            <a:pPr marL="342900" indent="-342900">
              <a:buFont typeface="Arial"/>
              <a:buChar char="•"/>
            </a:pPr>
            <a:r>
              <a:rPr lang="en-US" dirty="0">
                <a:solidFill>
                  <a:srgbClr val="FF0000"/>
                </a:solidFill>
              </a:rPr>
              <a:t>can itself contain more elements</a:t>
            </a:r>
          </a:p>
        </p:txBody>
      </p:sp>
      <p:sp>
        <p:nvSpPr>
          <p:cNvPr id="4" name="Content Placeholder 3"/>
          <p:cNvSpPr>
            <a:spLocks noGrp="1"/>
          </p:cNvSpPr>
          <p:nvPr>
            <p:ph sz="quarter" idx="13"/>
          </p:nvPr>
        </p:nvSpPr>
        <p:spPr/>
        <p:txBody>
          <a:bodyPr>
            <a:normAutofit lnSpcReduction="10000"/>
          </a:bodyPr>
          <a:lstStyle/>
          <a:p>
            <a:endParaRPr lang="en-US"/>
          </a:p>
        </p:txBody>
      </p:sp>
    </p:spTree>
    <p:extLst>
      <p:ext uri="{BB962C8B-B14F-4D97-AF65-F5344CB8AC3E}">
        <p14:creationId xmlns:p14="http://schemas.microsoft.com/office/powerpoint/2010/main" val="304299425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solidFill>
              </a:rPr>
              <a:t>Element node </a:t>
            </a:r>
            <a:r>
              <a:rPr lang="en-US" dirty="0"/>
              <a:t>Object</a:t>
            </a:r>
          </a:p>
        </p:txBody>
      </p:sp>
      <p:sp>
        <p:nvSpPr>
          <p:cNvPr id="4" name="Content Placeholder 3"/>
          <p:cNvSpPr>
            <a:spLocks noGrp="1"/>
          </p:cNvSpPr>
          <p:nvPr>
            <p:ph sz="quarter" idx="13"/>
          </p:nvPr>
        </p:nvSpPr>
        <p:spPr/>
        <p:txBody>
          <a:bodyPr>
            <a:normAutofit lnSpcReduction="10000"/>
          </a:bodyPr>
          <a:lstStyle/>
          <a:p>
            <a:r>
              <a:rPr lang="en-US" dirty="0"/>
              <a:t>Essential Element Node Properties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496197571"/>
              </p:ext>
            </p:extLst>
          </p:nvPr>
        </p:nvGraphicFramePr>
        <p:xfrm>
          <a:off x="533400" y="1295398"/>
          <a:ext cx="7924800" cy="4648201"/>
        </p:xfrm>
        <a:graphic>
          <a:graphicData uri="http://schemas.openxmlformats.org/drawingml/2006/table">
            <a:tbl>
              <a:tblPr firstRow="1" firstCol="1">
                <a:tableStyleId>{5C22544A-7EE6-4342-B048-85BDC9FD1C3A}</a:tableStyleId>
              </a:tblPr>
              <a:tblGrid>
                <a:gridCol w="1745854">
                  <a:extLst>
                    <a:ext uri="{9D8B030D-6E8A-4147-A177-3AD203B41FA5}">
                      <a16:colId xmlns:a16="http://schemas.microsoft.com/office/drawing/2014/main" val="20000"/>
                    </a:ext>
                  </a:extLst>
                </a:gridCol>
                <a:gridCol w="6178946">
                  <a:extLst>
                    <a:ext uri="{9D8B030D-6E8A-4147-A177-3AD203B41FA5}">
                      <a16:colId xmlns:a16="http://schemas.microsoft.com/office/drawing/2014/main" val="20001"/>
                    </a:ext>
                  </a:extLst>
                </a:gridCol>
              </a:tblGrid>
              <a:tr h="1003816">
                <a:tc>
                  <a:txBody>
                    <a:bodyPr/>
                    <a:lstStyle/>
                    <a:p>
                      <a:pPr>
                        <a:lnSpc>
                          <a:spcPts val="1600"/>
                        </a:lnSpc>
                        <a:spcAft>
                          <a:spcPts val="1400"/>
                        </a:spcAft>
                      </a:pPr>
                      <a:endParaRPr lang="en-CA" sz="2400" dirty="0"/>
                    </a:p>
                    <a:p>
                      <a:pPr>
                        <a:lnSpc>
                          <a:spcPts val="1600"/>
                        </a:lnSpc>
                        <a:spcAft>
                          <a:spcPts val="1400"/>
                        </a:spcAft>
                      </a:pPr>
                      <a:r>
                        <a:rPr lang="en-CA" sz="2400" dirty="0"/>
                        <a:t>Property </a:t>
                      </a:r>
                      <a:endParaRPr lang="en-CA" sz="2400" dirty="0">
                        <a:solidFill>
                          <a:srgbClr val="1F497D"/>
                        </a:solidFill>
                        <a:latin typeface="Calibri"/>
                        <a:ea typeface="Calibri"/>
                        <a:cs typeface="Times New Roman"/>
                      </a:endParaRPr>
                    </a:p>
                  </a:txBody>
                  <a:tcPr marL="68580" marR="68580" marT="0" marB="0"/>
                </a:tc>
                <a:tc>
                  <a:txBody>
                    <a:bodyPr/>
                    <a:lstStyle/>
                    <a:p>
                      <a:pPr>
                        <a:lnSpc>
                          <a:spcPts val="1600"/>
                        </a:lnSpc>
                        <a:spcAft>
                          <a:spcPts val="1400"/>
                        </a:spcAft>
                      </a:pPr>
                      <a:endParaRPr lang="en-CA" sz="2400" dirty="0"/>
                    </a:p>
                    <a:p>
                      <a:pPr>
                        <a:lnSpc>
                          <a:spcPts val="1600"/>
                        </a:lnSpc>
                        <a:spcAft>
                          <a:spcPts val="1400"/>
                        </a:spcAft>
                      </a:pPr>
                      <a:r>
                        <a:rPr lang="en-CA" sz="2400" dirty="0"/>
                        <a:t>Description</a:t>
                      </a:r>
                      <a:endParaRPr lang="en-CA" sz="2400" dirty="0">
                        <a:solidFill>
                          <a:srgbClr val="1F497D"/>
                        </a:solidFill>
                        <a:latin typeface="Calibri"/>
                        <a:ea typeface="Calibri"/>
                        <a:cs typeface="Times New Roman"/>
                      </a:endParaRPr>
                    </a:p>
                  </a:txBody>
                  <a:tcPr marL="68580" marR="68580" marT="0" marB="0"/>
                </a:tc>
                <a:extLst>
                  <a:ext uri="{0D108BD9-81ED-4DB2-BD59-A6C34878D82A}">
                    <a16:rowId xmlns:a16="http://schemas.microsoft.com/office/drawing/2014/main" val="10000"/>
                  </a:ext>
                </a:extLst>
              </a:tr>
              <a:tr h="1207138">
                <a:tc>
                  <a:txBody>
                    <a:bodyPr/>
                    <a:lstStyle/>
                    <a:p>
                      <a:pPr>
                        <a:lnSpc>
                          <a:spcPts val="1500"/>
                        </a:lnSpc>
                        <a:spcBef>
                          <a:spcPts val="700"/>
                        </a:spcBef>
                        <a:spcAft>
                          <a:spcPts val="0"/>
                        </a:spcAft>
                        <a:tabLst>
                          <a:tab pos="342900" algn="l"/>
                          <a:tab pos="685800" algn="l"/>
                          <a:tab pos="1028700" algn="l"/>
                          <a:tab pos="1371600" algn="l"/>
                          <a:tab pos="1714500" algn="l"/>
                        </a:tabLst>
                      </a:pPr>
                      <a:r>
                        <a:rPr lang="en-CA" sz="1600"/>
                        <a:t>className</a:t>
                      </a:r>
                      <a:endParaRPr lang="en-CA" sz="160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2000" dirty="0"/>
                        <a:t>The </a:t>
                      </a:r>
                      <a:r>
                        <a:rPr lang="en-CA" sz="2000" dirty="0">
                          <a:solidFill>
                            <a:srgbClr val="FF0000"/>
                          </a:solidFill>
                        </a:rPr>
                        <a:t>current value for the class attribute </a:t>
                      </a:r>
                      <a:r>
                        <a:rPr lang="en-CA" sz="2000" dirty="0"/>
                        <a:t>of this HTML element.</a:t>
                      </a:r>
                      <a:endParaRPr lang="en-CA" sz="2000" dirty="0">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466739">
                <a:tc>
                  <a:txBody>
                    <a:bodyPr/>
                    <a:lstStyle/>
                    <a:p>
                      <a:pPr>
                        <a:lnSpc>
                          <a:spcPts val="1500"/>
                        </a:lnSpc>
                        <a:spcBef>
                          <a:spcPts val="700"/>
                        </a:spcBef>
                        <a:spcAft>
                          <a:spcPts val="0"/>
                        </a:spcAft>
                        <a:tabLst>
                          <a:tab pos="342900" algn="l"/>
                          <a:tab pos="685800" algn="l"/>
                          <a:tab pos="1028700" algn="l"/>
                          <a:tab pos="1371600" algn="l"/>
                          <a:tab pos="1714500" algn="l"/>
                        </a:tabLst>
                      </a:pPr>
                      <a:r>
                        <a:rPr lang="en-CA" sz="1600"/>
                        <a:t>id</a:t>
                      </a:r>
                      <a:endParaRPr lang="en-CA" sz="160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2000" dirty="0"/>
                        <a:t>The </a:t>
                      </a:r>
                      <a:r>
                        <a:rPr lang="en-CA" sz="2000" dirty="0">
                          <a:solidFill>
                            <a:srgbClr val="FF0000"/>
                          </a:solidFill>
                        </a:rPr>
                        <a:t>current value for the id </a:t>
                      </a:r>
                      <a:r>
                        <a:rPr lang="en-CA" sz="2000" dirty="0"/>
                        <a:t>of this element. </a:t>
                      </a:r>
                      <a:endParaRPr lang="en-CA" sz="2000" dirty="0">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972346">
                <a:tc>
                  <a:txBody>
                    <a:bodyPr/>
                    <a:lstStyle/>
                    <a:p>
                      <a:pPr>
                        <a:lnSpc>
                          <a:spcPts val="1500"/>
                        </a:lnSpc>
                        <a:spcBef>
                          <a:spcPts val="700"/>
                        </a:spcBef>
                        <a:spcAft>
                          <a:spcPts val="0"/>
                        </a:spcAft>
                        <a:tabLst>
                          <a:tab pos="342900" algn="l"/>
                          <a:tab pos="685800" algn="l"/>
                          <a:tab pos="1028700" algn="l"/>
                          <a:tab pos="1371600" algn="l"/>
                          <a:tab pos="1714500" algn="l"/>
                        </a:tabLst>
                      </a:pPr>
                      <a:r>
                        <a:rPr lang="en-CA" sz="1600"/>
                        <a:t>innerHTML</a:t>
                      </a:r>
                      <a:endParaRPr lang="en-CA" sz="160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2000" dirty="0">
                          <a:solidFill>
                            <a:srgbClr val="FF0000"/>
                          </a:solidFill>
                        </a:rPr>
                        <a:t>Represents all the things inside of the tags. This can be read or written</a:t>
                      </a:r>
                      <a:r>
                        <a:rPr lang="en-CA" sz="2000" dirty="0"/>
                        <a:t> to and is the primary way which we update particular </a:t>
                      </a:r>
                      <a:r>
                        <a:rPr lang="en-CA" sz="2000" dirty="0" err="1"/>
                        <a:t>div's</a:t>
                      </a:r>
                      <a:r>
                        <a:rPr lang="en-CA" sz="2000" dirty="0"/>
                        <a:t> using JS.</a:t>
                      </a:r>
                      <a:endParaRPr lang="en-CA" sz="2000" dirty="0">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531423">
                <a:tc>
                  <a:txBody>
                    <a:bodyPr/>
                    <a:lstStyle/>
                    <a:p>
                      <a:pPr>
                        <a:lnSpc>
                          <a:spcPts val="1500"/>
                        </a:lnSpc>
                        <a:spcBef>
                          <a:spcPts val="700"/>
                        </a:spcBef>
                        <a:spcAft>
                          <a:spcPts val="0"/>
                        </a:spcAft>
                        <a:tabLst>
                          <a:tab pos="342900" algn="l"/>
                          <a:tab pos="685800" algn="l"/>
                          <a:tab pos="1028700" algn="l"/>
                          <a:tab pos="1371600" algn="l"/>
                          <a:tab pos="1714500" algn="l"/>
                        </a:tabLst>
                      </a:pPr>
                      <a:r>
                        <a:rPr lang="en-CA" sz="1600"/>
                        <a:t>style</a:t>
                      </a:r>
                      <a:endParaRPr lang="en-CA" sz="160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2000" dirty="0"/>
                        <a:t>The </a:t>
                      </a:r>
                      <a:r>
                        <a:rPr lang="en-CA" sz="2000" dirty="0">
                          <a:solidFill>
                            <a:srgbClr val="FF0000"/>
                          </a:solidFill>
                        </a:rPr>
                        <a:t>style attribute </a:t>
                      </a:r>
                      <a:r>
                        <a:rPr lang="en-CA" sz="2000" dirty="0"/>
                        <a:t>of an element. We can read and modify this property.</a:t>
                      </a:r>
                      <a:endParaRPr lang="en-CA" sz="2000" dirty="0">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r h="466739">
                <a:tc>
                  <a:txBody>
                    <a:bodyPr/>
                    <a:lstStyle/>
                    <a:p>
                      <a:pPr>
                        <a:lnSpc>
                          <a:spcPts val="1500"/>
                        </a:lnSpc>
                        <a:spcBef>
                          <a:spcPts val="700"/>
                        </a:spcBef>
                        <a:spcAft>
                          <a:spcPts val="0"/>
                        </a:spcAft>
                        <a:tabLst>
                          <a:tab pos="342900" algn="l"/>
                          <a:tab pos="685800" algn="l"/>
                          <a:tab pos="1028700" algn="l"/>
                          <a:tab pos="1371600" algn="l"/>
                          <a:tab pos="1714500" algn="l"/>
                        </a:tabLst>
                      </a:pPr>
                      <a:r>
                        <a:rPr lang="en-CA" sz="1600"/>
                        <a:t>tagName</a:t>
                      </a:r>
                      <a:endParaRPr lang="en-CA" sz="160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2000" dirty="0"/>
                        <a:t>The </a:t>
                      </a:r>
                      <a:r>
                        <a:rPr lang="en-CA" sz="2000" dirty="0">
                          <a:solidFill>
                            <a:srgbClr val="FF0000"/>
                          </a:solidFill>
                        </a:rPr>
                        <a:t>tag name for</a:t>
                      </a:r>
                      <a:r>
                        <a:rPr lang="en-CA" sz="2000" dirty="0"/>
                        <a:t> the element.</a:t>
                      </a:r>
                      <a:endParaRPr lang="en-CA" sz="2000" dirty="0">
                        <a:latin typeface="Calibri"/>
                        <a:ea typeface="Times New Roman"/>
                        <a:cs typeface="Times New Roman"/>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30087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HTTP request-</a:t>
            </a:r>
            <a:r>
              <a:rPr lang="en-US" dirty="0" err="1"/>
              <a:t>reponse</a:t>
            </a:r>
            <a:r>
              <a:rPr lang="en-US" dirty="0"/>
              <a:t> loop</a:t>
            </a:r>
          </a:p>
        </p:txBody>
      </p:sp>
      <p:pic>
        <p:nvPicPr>
          <p:cNvPr id="5" name="Content Placeholder 4" descr="4071506004.eps.png"/>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5537" r="-5537"/>
          <a:stretch>
            <a:fillRect/>
          </a:stretch>
        </p:blipFill>
        <p:spPr>
          <a:xfrm>
            <a:off x="838200" y="1295400"/>
            <a:ext cx="7170203" cy="5070003"/>
          </a:xfrm>
        </p:spPr>
      </p:pic>
      <p:sp>
        <p:nvSpPr>
          <p:cNvPr id="4" name="Content Placeholder 3"/>
          <p:cNvSpPr>
            <a:spLocks noGrp="1"/>
          </p:cNvSpPr>
          <p:nvPr>
            <p:ph sz="quarter" idx="13"/>
          </p:nvPr>
        </p:nvSpPr>
        <p:spPr/>
        <p:txBody>
          <a:bodyPr>
            <a:normAutofit lnSpcReduction="10000"/>
          </a:bodyPr>
          <a:lstStyle/>
          <a:p>
            <a:r>
              <a:rPr lang="en-US" dirty="0"/>
              <a:t>Without JavaScript</a:t>
            </a:r>
          </a:p>
        </p:txBody>
      </p:sp>
    </p:spTree>
    <p:extLst>
      <p:ext uri="{BB962C8B-B14F-4D97-AF65-F5344CB8AC3E}">
        <p14:creationId xmlns:p14="http://schemas.microsoft.com/office/powerpoint/2010/main" val="8515995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33731"/>
            <a:ext cx="7772400" cy="1020762"/>
          </a:xfrm>
        </p:spPr>
        <p:txBody>
          <a:bodyPr>
            <a:normAutofit/>
          </a:bodyPr>
          <a:lstStyle/>
          <a:p>
            <a:r>
              <a:rPr lang="en-US" sz="3600" dirty="0"/>
              <a:t>Modifying a DOM element</a:t>
            </a:r>
          </a:p>
        </p:txBody>
      </p:sp>
      <p:sp>
        <p:nvSpPr>
          <p:cNvPr id="3" name="Content Placeholder 2"/>
          <p:cNvSpPr>
            <a:spLocks noGrp="1"/>
          </p:cNvSpPr>
          <p:nvPr>
            <p:ph idx="1"/>
          </p:nvPr>
        </p:nvSpPr>
        <p:spPr>
          <a:xfrm>
            <a:off x="152400" y="960437"/>
            <a:ext cx="8512629" cy="4525963"/>
          </a:xfrm>
        </p:spPr>
        <p:txBody>
          <a:bodyPr>
            <a:normAutofit/>
          </a:bodyPr>
          <a:lstStyle/>
          <a:p>
            <a:r>
              <a:rPr lang="en-US" dirty="0"/>
              <a:t>The </a:t>
            </a:r>
            <a:r>
              <a:rPr lang="en-US" dirty="0" err="1">
                <a:solidFill>
                  <a:schemeClr val="accent6"/>
                </a:solidFill>
              </a:rPr>
              <a:t>document.write</a:t>
            </a:r>
            <a:r>
              <a:rPr lang="en-US" dirty="0">
                <a:solidFill>
                  <a:schemeClr val="accent6"/>
                </a:solidFill>
              </a:rPr>
              <a:t>() method </a:t>
            </a:r>
            <a:r>
              <a:rPr lang="en-US" dirty="0"/>
              <a:t>is used to create output to the HTML page from JavaScript. </a:t>
            </a:r>
          </a:p>
          <a:p>
            <a:endParaRPr lang="en-US" dirty="0"/>
          </a:p>
          <a:p>
            <a:endParaRPr lang="en-US" dirty="0"/>
          </a:p>
          <a:p>
            <a:r>
              <a:rPr lang="en-US" dirty="0"/>
              <a:t>The modern JavaScript programmer will want to write to the HTML page, but in </a:t>
            </a:r>
            <a:r>
              <a:rPr lang="en-US" b="1" dirty="0">
                <a:solidFill>
                  <a:srgbClr val="0070C0"/>
                </a:solidFill>
              </a:rPr>
              <a:t>a particular location</a:t>
            </a:r>
          </a:p>
          <a:p>
            <a:r>
              <a:rPr lang="en-US" dirty="0"/>
              <a:t>Using the DOM document and HTML DOM element objects, we can do exactly that using the </a:t>
            </a:r>
            <a:r>
              <a:rPr lang="en-US" b="1" dirty="0" err="1">
                <a:solidFill>
                  <a:schemeClr val="accent6"/>
                </a:solidFill>
              </a:rPr>
              <a:t>innerHTML</a:t>
            </a:r>
            <a:r>
              <a:rPr lang="en-US" dirty="0">
                <a:solidFill>
                  <a:schemeClr val="accent6"/>
                </a:solidFill>
              </a:rPr>
              <a:t> property</a:t>
            </a:r>
          </a:p>
          <a:p>
            <a:endParaRPr lang="en-US" dirty="0"/>
          </a:p>
        </p:txBody>
      </p:sp>
      <p:pic>
        <p:nvPicPr>
          <p:cNvPr id="5" name="Picture 4" descr="Screen Shot 2014-02-05 at 9.50.52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4750960"/>
            <a:ext cx="7086600" cy="1341468"/>
          </a:xfrm>
          <a:prstGeom prst="rect">
            <a:avLst/>
          </a:prstGeom>
        </p:spPr>
      </p:pic>
      <p:sp>
        <p:nvSpPr>
          <p:cNvPr id="6" name="Rectangle 5"/>
          <p:cNvSpPr/>
          <p:nvPr/>
        </p:nvSpPr>
        <p:spPr>
          <a:xfrm>
            <a:off x="157843" y="1676197"/>
            <a:ext cx="4572000" cy="92333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r>
              <a:rPr lang="en-US" dirty="0"/>
              <a:t>&lt;script&gt;</a:t>
            </a:r>
          </a:p>
          <a:p>
            <a:r>
              <a:rPr lang="en-US" dirty="0" err="1"/>
              <a:t>document.write</a:t>
            </a:r>
            <a:r>
              <a:rPr lang="en-US" dirty="0"/>
              <a:t>("Hello World!");</a:t>
            </a:r>
          </a:p>
          <a:p>
            <a:r>
              <a:rPr lang="en-US" dirty="0"/>
              <a:t>&lt;/script&gt;</a:t>
            </a:r>
          </a:p>
        </p:txBody>
      </p:sp>
      <p:sp>
        <p:nvSpPr>
          <p:cNvPr id="7" name="Rectangle 6"/>
          <p:cNvSpPr/>
          <p:nvPr/>
        </p:nvSpPr>
        <p:spPr>
          <a:xfrm>
            <a:off x="3635830" y="2414861"/>
            <a:ext cx="5431970"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err="1">
                <a:solidFill>
                  <a:srgbClr val="000000"/>
                </a:solidFill>
                <a:latin typeface="Consolas" panose="020B0609020204030204" pitchFamily="49" charset="0"/>
              </a:rPr>
              <a:t>document.write</a:t>
            </a:r>
            <a:r>
              <a:rPr lang="en-US" dirty="0">
                <a:solidFill>
                  <a:srgbClr val="000000"/>
                </a:solidFill>
                <a:latin typeface="Consolas" panose="020B0609020204030204" pitchFamily="49" charset="0"/>
              </a:rPr>
              <a:t>(</a:t>
            </a:r>
            <a:r>
              <a:rPr lang="en-US" dirty="0">
                <a:solidFill>
                  <a:srgbClr val="A52A2A"/>
                </a:solidFill>
                <a:latin typeface="Consolas" panose="020B0609020204030204" pitchFamily="49" charset="0"/>
              </a:rPr>
              <a:t>"&lt;h1&gt;Hello World&lt;/h1&gt;"</a:t>
            </a:r>
            <a:r>
              <a:rPr lang="en-US" dirty="0">
                <a:solidFill>
                  <a:srgbClr val="000000"/>
                </a:solidFill>
                <a:latin typeface="Consolas" panose="020B0609020204030204" pitchFamily="49" charset="0"/>
              </a:rPr>
              <a:t>);</a:t>
            </a:r>
            <a:endParaRPr lang="en-US" dirty="0"/>
          </a:p>
        </p:txBody>
      </p:sp>
    </p:spTree>
    <p:extLst>
      <p:ext uri="{BB962C8B-B14F-4D97-AF65-F5344CB8AC3E}">
        <p14:creationId xmlns:p14="http://schemas.microsoft.com/office/powerpoint/2010/main" val="130526991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33731"/>
            <a:ext cx="7772400" cy="1020762"/>
          </a:xfrm>
        </p:spPr>
        <p:txBody>
          <a:bodyPr>
            <a:normAutofit/>
          </a:bodyPr>
          <a:lstStyle/>
          <a:p>
            <a:r>
              <a:rPr lang="en-US" sz="3600" dirty="0"/>
              <a:t>Modifying a DOM element</a:t>
            </a:r>
          </a:p>
        </p:txBody>
      </p:sp>
      <p:pic>
        <p:nvPicPr>
          <p:cNvPr id="5" name="Picture 4" descr="Screen Shot 2014-02-05 at 9.50.52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899063"/>
            <a:ext cx="7772400" cy="1471287"/>
          </a:xfrm>
          <a:prstGeom prst="rect">
            <a:avLst/>
          </a:prstGeom>
        </p:spPr>
      </p:pic>
      <p:pic>
        <p:nvPicPr>
          <p:cNvPr id="9" name="Picture 8"/>
          <p:cNvPicPr>
            <a:picLocks noChangeAspect="1"/>
          </p:cNvPicPr>
          <p:nvPr/>
        </p:nvPicPr>
        <p:blipFill>
          <a:blip r:embed="rId3"/>
          <a:stretch>
            <a:fillRect/>
          </a:stretch>
        </p:blipFill>
        <p:spPr>
          <a:xfrm>
            <a:off x="5486400" y="2391861"/>
            <a:ext cx="3200400" cy="37803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4"/>
          <a:stretch>
            <a:fillRect/>
          </a:stretch>
        </p:blipFill>
        <p:spPr>
          <a:xfrm>
            <a:off x="0" y="2391861"/>
            <a:ext cx="3284621" cy="37803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0" name="Straight Arrow Connector 9"/>
          <p:cNvCxnSpPr>
            <a:stCxn id="11" idx="3"/>
            <a:endCxn id="9" idx="1"/>
          </p:cNvCxnSpPr>
          <p:nvPr/>
        </p:nvCxnSpPr>
        <p:spPr>
          <a:xfrm>
            <a:off x="3284621" y="4282031"/>
            <a:ext cx="2201779" cy="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3" name="Rectangle 2"/>
          <p:cNvSpPr/>
          <p:nvPr/>
        </p:nvSpPr>
        <p:spPr>
          <a:xfrm>
            <a:off x="0" y="4495800"/>
            <a:ext cx="2819400" cy="914400"/>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486400" y="4495800"/>
            <a:ext cx="2667000" cy="91440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704109" y="1219200"/>
            <a:ext cx="2261193" cy="4208927"/>
          </a:xfrm>
          <a:custGeom>
            <a:avLst/>
            <a:gdLst>
              <a:gd name="connsiteX0" fmla="*/ 0 w 2261193"/>
              <a:gd name="connsiteY0" fmla="*/ 29232 h 4272795"/>
              <a:gd name="connsiteX1" fmla="*/ 477982 w 2261193"/>
              <a:gd name="connsiteY1" fmla="*/ 29232 h 4272795"/>
              <a:gd name="connsiteX2" fmla="*/ 685800 w 2261193"/>
              <a:gd name="connsiteY2" fmla="*/ 70795 h 4272795"/>
              <a:gd name="connsiteX3" fmla="*/ 852055 w 2261193"/>
              <a:gd name="connsiteY3" fmla="*/ 112359 h 4272795"/>
              <a:gd name="connsiteX4" fmla="*/ 976746 w 2261193"/>
              <a:gd name="connsiteY4" fmla="*/ 153923 h 4272795"/>
              <a:gd name="connsiteX5" fmla="*/ 1059873 w 2261193"/>
              <a:gd name="connsiteY5" fmla="*/ 278613 h 4272795"/>
              <a:gd name="connsiteX6" fmla="*/ 1101436 w 2261193"/>
              <a:gd name="connsiteY6" fmla="*/ 340959 h 4272795"/>
              <a:gd name="connsiteX7" fmla="*/ 1143000 w 2261193"/>
              <a:gd name="connsiteY7" fmla="*/ 465650 h 4272795"/>
              <a:gd name="connsiteX8" fmla="*/ 1205346 w 2261193"/>
              <a:gd name="connsiteY8" fmla="*/ 569559 h 4272795"/>
              <a:gd name="connsiteX9" fmla="*/ 1267691 w 2261193"/>
              <a:gd name="connsiteY9" fmla="*/ 652686 h 4272795"/>
              <a:gd name="connsiteX10" fmla="*/ 1309255 w 2261193"/>
              <a:gd name="connsiteY10" fmla="*/ 735813 h 4272795"/>
              <a:gd name="connsiteX11" fmla="*/ 1371600 w 2261193"/>
              <a:gd name="connsiteY11" fmla="*/ 818941 h 4272795"/>
              <a:gd name="connsiteX12" fmla="*/ 1454727 w 2261193"/>
              <a:gd name="connsiteY12" fmla="*/ 985195 h 4272795"/>
              <a:gd name="connsiteX13" fmla="*/ 1558636 w 2261193"/>
              <a:gd name="connsiteY13" fmla="*/ 1193013 h 4272795"/>
              <a:gd name="connsiteX14" fmla="*/ 1600200 w 2261193"/>
              <a:gd name="connsiteY14" fmla="*/ 1276141 h 4272795"/>
              <a:gd name="connsiteX15" fmla="*/ 1683327 w 2261193"/>
              <a:gd name="connsiteY15" fmla="*/ 1421613 h 4272795"/>
              <a:gd name="connsiteX16" fmla="*/ 1704109 w 2261193"/>
              <a:gd name="connsiteY16" fmla="*/ 1483959 h 4272795"/>
              <a:gd name="connsiteX17" fmla="*/ 1808018 w 2261193"/>
              <a:gd name="connsiteY17" fmla="*/ 1629432 h 4272795"/>
              <a:gd name="connsiteX18" fmla="*/ 1891146 w 2261193"/>
              <a:gd name="connsiteY18" fmla="*/ 1754123 h 4272795"/>
              <a:gd name="connsiteX19" fmla="*/ 1932709 w 2261193"/>
              <a:gd name="connsiteY19" fmla="*/ 1920377 h 4272795"/>
              <a:gd name="connsiteX20" fmla="*/ 2015836 w 2261193"/>
              <a:gd name="connsiteY20" fmla="*/ 2086632 h 4272795"/>
              <a:gd name="connsiteX21" fmla="*/ 2078182 w 2261193"/>
              <a:gd name="connsiteY21" fmla="*/ 2273668 h 4272795"/>
              <a:gd name="connsiteX22" fmla="*/ 2140527 w 2261193"/>
              <a:gd name="connsiteY22" fmla="*/ 2460704 h 4272795"/>
              <a:gd name="connsiteX23" fmla="*/ 2161309 w 2261193"/>
              <a:gd name="connsiteY23" fmla="*/ 2606177 h 4272795"/>
              <a:gd name="connsiteX24" fmla="*/ 2202873 w 2261193"/>
              <a:gd name="connsiteY24" fmla="*/ 2689304 h 4272795"/>
              <a:gd name="connsiteX25" fmla="*/ 2223655 w 2261193"/>
              <a:gd name="connsiteY25" fmla="*/ 2751650 h 4272795"/>
              <a:gd name="connsiteX26" fmla="*/ 2202873 w 2261193"/>
              <a:gd name="connsiteY26" fmla="*/ 3645268 h 4272795"/>
              <a:gd name="connsiteX27" fmla="*/ 2161309 w 2261193"/>
              <a:gd name="connsiteY27" fmla="*/ 3728395 h 4272795"/>
              <a:gd name="connsiteX28" fmla="*/ 2015836 w 2261193"/>
              <a:gd name="connsiteY28" fmla="*/ 3832304 h 4272795"/>
              <a:gd name="connsiteX29" fmla="*/ 1953491 w 2261193"/>
              <a:gd name="connsiteY29" fmla="*/ 3873868 h 4272795"/>
              <a:gd name="connsiteX30" fmla="*/ 1870364 w 2261193"/>
              <a:gd name="connsiteY30" fmla="*/ 3894650 h 4272795"/>
              <a:gd name="connsiteX31" fmla="*/ 1787236 w 2261193"/>
              <a:gd name="connsiteY31" fmla="*/ 3936213 h 4272795"/>
              <a:gd name="connsiteX32" fmla="*/ 1662546 w 2261193"/>
              <a:gd name="connsiteY32" fmla="*/ 3977777 h 4272795"/>
              <a:gd name="connsiteX33" fmla="*/ 1600200 w 2261193"/>
              <a:gd name="connsiteY33" fmla="*/ 3998559 h 4272795"/>
              <a:gd name="connsiteX34" fmla="*/ 1080655 w 2261193"/>
              <a:gd name="connsiteY34" fmla="*/ 3977777 h 4272795"/>
              <a:gd name="connsiteX35" fmla="*/ 1143000 w 2261193"/>
              <a:gd name="connsiteY35" fmla="*/ 3915432 h 4272795"/>
              <a:gd name="connsiteX36" fmla="*/ 1205346 w 2261193"/>
              <a:gd name="connsiteY36" fmla="*/ 3894650 h 4272795"/>
              <a:gd name="connsiteX37" fmla="*/ 1267691 w 2261193"/>
              <a:gd name="connsiteY37" fmla="*/ 3853086 h 4272795"/>
              <a:gd name="connsiteX38" fmla="*/ 1330036 w 2261193"/>
              <a:gd name="connsiteY38" fmla="*/ 3832304 h 4272795"/>
              <a:gd name="connsiteX39" fmla="*/ 1143000 w 2261193"/>
              <a:gd name="connsiteY39" fmla="*/ 3915432 h 4272795"/>
              <a:gd name="connsiteX40" fmla="*/ 1080655 w 2261193"/>
              <a:gd name="connsiteY40" fmla="*/ 3936213 h 4272795"/>
              <a:gd name="connsiteX41" fmla="*/ 1122218 w 2261193"/>
              <a:gd name="connsiteY41" fmla="*/ 4081686 h 4272795"/>
              <a:gd name="connsiteX42" fmla="*/ 1184564 w 2261193"/>
              <a:gd name="connsiteY42" fmla="*/ 4102468 h 4272795"/>
              <a:gd name="connsiteX43" fmla="*/ 1309255 w 2261193"/>
              <a:gd name="connsiteY43" fmla="*/ 4185595 h 4272795"/>
              <a:gd name="connsiteX44" fmla="*/ 1330036 w 2261193"/>
              <a:gd name="connsiteY44" fmla="*/ 4247941 h 4272795"/>
              <a:gd name="connsiteX45" fmla="*/ 1392382 w 2261193"/>
              <a:gd name="connsiteY45" fmla="*/ 4268723 h 4272795"/>
              <a:gd name="connsiteX46" fmla="*/ 1267691 w 2261193"/>
              <a:gd name="connsiteY46" fmla="*/ 4185595 h 4272795"/>
              <a:gd name="connsiteX47" fmla="*/ 1205346 w 2261193"/>
              <a:gd name="connsiteY47" fmla="*/ 4144032 h 4272795"/>
              <a:gd name="connsiteX48" fmla="*/ 1163782 w 2261193"/>
              <a:gd name="connsiteY48" fmla="*/ 4081686 h 4272795"/>
              <a:gd name="connsiteX49" fmla="*/ 1039091 w 2261193"/>
              <a:gd name="connsiteY49" fmla="*/ 3998559 h 4272795"/>
              <a:gd name="connsiteX50" fmla="*/ 1059873 w 2261193"/>
              <a:gd name="connsiteY50" fmla="*/ 3936213 h 4272795"/>
              <a:gd name="connsiteX51" fmla="*/ 1267691 w 2261193"/>
              <a:gd name="connsiteY51" fmla="*/ 3894650 h 4272795"/>
              <a:gd name="connsiteX52" fmla="*/ 1392382 w 2261193"/>
              <a:gd name="connsiteY52" fmla="*/ 3853086 h 4272795"/>
              <a:gd name="connsiteX53" fmla="*/ 1454727 w 2261193"/>
              <a:gd name="connsiteY53" fmla="*/ 3832304 h 4272795"/>
              <a:gd name="connsiteX54" fmla="*/ 1496291 w 2261193"/>
              <a:gd name="connsiteY54" fmla="*/ 3790741 h 4272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261193" h="4272795">
                <a:moveTo>
                  <a:pt x="0" y="29232"/>
                </a:moveTo>
                <a:cubicBezTo>
                  <a:pt x="206922" y="-12153"/>
                  <a:pt x="137392" y="-7260"/>
                  <a:pt x="477982" y="29232"/>
                </a:cubicBezTo>
                <a:cubicBezTo>
                  <a:pt x="548224" y="36758"/>
                  <a:pt x="618781" y="48455"/>
                  <a:pt x="685800" y="70795"/>
                </a:cubicBezTo>
                <a:cubicBezTo>
                  <a:pt x="874977" y="133854"/>
                  <a:pt x="576191" y="37123"/>
                  <a:pt x="852055" y="112359"/>
                </a:cubicBezTo>
                <a:cubicBezTo>
                  <a:pt x="894323" y="123887"/>
                  <a:pt x="976746" y="153923"/>
                  <a:pt x="976746" y="153923"/>
                </a:cubicBezTo>
                <a:lnTo>
                  <a:pt x="1059873" y="278613"/>
                </a:lnTo>
                <a:cubicBezTo>
                  <a:pt x="1073728" y="299395"/>
                  <a:pt x="1093538" y="317264"/>
                  <a:pt x="1101436" y="340959"/>
                </a:cubicBezTo>
                <a:cubicBezTo>
                  <a:pt x="1115291" y="382523"/>
                  <a:pt x="1120459" y="428082"/>
                  <a:pt x="1143000" y="465650"/>
                </a:cubicBezTo>
                <a:cubicBezTo>
                  <a:pt x="1163782" y="500286"/>
                  <a:pt x="1182940" y="535950"/>
                  <a:pt x="1205346" y="569559"/>
                </a:cubicBezTo>
                <a:cubicBezTo>
                  <a:pt x="1224559" y="598378"/>
                  <a:pt x="1249334" y="623315"/>
                  <a:pt x="1267691" y="652686"/>
                </a:cubicBezTo>
                <a:cubicBezTo>
                  <a:pt x="1284110" y="678957"/>
                  <a:pt x="1292836" y="709542"/>
                  <a:pt x="1309255" y="735813"/>
                </a:cubicBezTo>
                <a:cubicBezTo>
                  <a:pt x="1327612" y="765185"/>
                  <a:pt x="1354148" y="789023"/>
                  <a:pt x="1371600" y="818941"/>
                </a:cubicBezTo>
                <a:cubicBezTo>
                  <a:pt x="1402819" y="872460"/>
                  <a:pt x="1427018" y="929777"/>
                  <a:pt x="1454727" y="985195"/>
                </a:cubicBezTo>
                <a:lnTo>
                  <a:pt x="1558636" y="1193013"/>
                </a:lnTo>
                <a:cubicBezTo>
                  <a:pt x="1572491" y="1220722"/>
                  <a:pt x="1592686" y="1246086"/>
                  <a:pt x="1600200" y="1276141"/>
                </a:cubicBezTo>
                <a:cubicBezTo>
                  <a:pt x="1628110" y="1387780"/>
                  <a:pt x="1600786" y="1339072"/>
                  <a:pt x="1683327" y="1421613"/>
                </a:cubicBezTo>
                <a:cubicBezTo>
                  <a:pt x="1690254" y="1442395"/>
                  <a:pt x="1694312" y="1464366"/>
                  <a:pt x="1704109" y="1483959"/>
                </a:cubicBezTo>
                <a:cubicBezTo>
                  <a:pt x="1720996" y="1517733"/>
                  <a:pt x="1791552" y="1605909"/>
                  <a:pt x="1808018" y="1629432"/>
                </a:cubicBezTo>
                <a:cubicBezTo>
                  <a:pt x="1836664" y="1670355"/>
                  <a:pt x="1891146" y="1754123"/>
                  <a:pt x="1891146" y="1754123"/>
                </a:cubicBezTo>
                <a:cubicBezTo>
                  <a:pt x="1905000" y="1809541"/>
                  <a:pt x="1907163" y="1869284"/>
                  <a:pt x="1932709" y="1920377"/>
                </a:cubicBezTo>
                <a:cubicBezTo>
                  <a:pt x="1960418" y="1975795"/>
                  <a:pt x="2000808" y="2026522"/>
                  <a:pt x="2015836" y="2086632"/>
                </a:cubicBezTo>
                <a:cubicBezTo>
                  <a:pt x="2065638" y="2285838"/>
                  <a:pt x="1999924" y="2038898"/>
                  <a:pt x="2078182" y="2273668"/>
                </a:cubicBezTo>
                <a:cubicBezTo>
                  <a:pt x="2167678" y="2542154"/>
                  <a:pt x="2010426" y="2135447"/>
                  <a:pt x="2140527" y="2460704"/>
                </a:cubicBezTo>
                <a:cubicBezTo>
                  <a:pt x="2147454" y="2509195"/>
                  <a:pt x="2148421" y="2558920"/>
                  <a:pt x="2161309" y="2606177"/>
                </a:cubicBezTo>
                <a:cubicBezTo>
                  <a:pt x="2169460" y="2636065"/>
                  <a:pt x="2190669" y="2660829"/>
                  <a:pt x="2202873" y="2689304"/>
                </a:cubicBezTo>
                <a:cubicBezTo>
                  <a:pt x="2211502" y="2709439"/>
                  <a:pt x="2216728" y="2730868"/>
                  <a:pt x="2223655" y="2751650"/>
                </a:cubicBezTo>
                <a:cubicBezTo>
                  <a:pt x="2282979" y="3107610"/>
                  <a:pt x="2268966" y="2967808"/>
                  <a:pt x="2202873" y="3645268"/>
                </a:cubicBezTo>
                <a:cubicBezTo>
                  <a:pt x="2199865" y="3676101"/>
                  <a:pt x="2179316" y="3703186"/>
                  <a:pt x="2161309" y="3728395"/>
                </a:cubicBezTo>
                <a:cubicBezTo>
                  <a:pt x="2108780" y="3801936"/>
                  <a:pt x="2091813" y="3788889"/>
                  <a:pt x="2015836" y="3832304"/>
                </a:cubicBezTo>
                <a:cubicBezTo>
                  <a:pt x="1994150" y="3844696"/>
                  <a:pt x="1976448" y="3864029"/>
                  <a:pt x="1953491" y="3873868"/>
                </a:cubicBezTo>
                <a:cubicBezTo>
                  <a:pt x="1927239" y="3885119"/>
                  <a:pt x="1897107" y="3884621"/>
                  <a:pt x="1870364" y="3894650"/>
                </a:cubicBezTo>
                <a:cubicBezTo>
                  <a:pt x="1841357" y="3905528"/>
                  <a:pt x="1816000" y="3924707"/>
                  <a:pt x="1787236" y="3936213"/>
                </a:cubicBezTo>
                <a:cubicBezTo>
                  <a:pt x="1746558" y="3952484"/>
                  <a:pt x="1704109" y="3963922"/>
                  <a:pt x="1662546" y="3977777"/>
                </a:cubicBezTo>
                <a:lnTo>
                  <a:pt x="1600200" y="3998559"/>
                </a:lnTo>
                <a:cubicBezTo>
                  <a:pt x="1427018" y="3991632"/>
                  <a:pt x="1251180" y="4008781"/>
                  <a:pt x="1080655" y="3977777"/>
                </a:cubicBezTo>
                <a:cubicBezTo>
                  <a:pt x="1051739" y="3972520"/>
                  <a:pt x="1118546" y="3931734"/>
                  <a:pt x="1143000" y="3915432"/>
                </a:cubicBezTo>
                <a:cubicBezTo>
                  <a:pt x="1161227" y="3903281"/>
                  <a:pt x="1184564" y="3901577"/>
                  <a:pt x="1205346" y="3894650"/>
                </a:cubicBezTo>
                <a:cubicBezTo>
                  <a:pt x="1226128" y="3880795"/>
                  <a:pt x="1245351" y="3864256"/>
                  <a:pt x="1267691" y="3853086"/>
                </a:cubicBezTo>
                <a:cubicBezTo>
                  <a:pt x="1287284" y="3843289"/>
                  <a:pt x="1330036" y="3832304"/>
                  <a:pt x="1330036" y="3832304"/>
                </a:cubicBezTo>
                <a:cubicBezTo>
                  <a:pt x="1231239" y="3898170"/>
                  <a:pt x="1291384" y="3865971"/>
                  <a:pt x="1143000" y="3915432"/>
                </a:cubicBezTo>
                <a:lnTo>
                  <a:pt x="1080655" y="3936213"/>
                </a:lnTo>
                <a:cubicBezTo>
                  <a:pt x="1080835" y="3936934"/>
                  <a:pt x="1112278" y="4071746"/>
                  <a:pt x="1122218" y="4081686"/>
                </a:cubicBezTo>
                <a:cubicBezTo>
                  <a:pt x="1137708" y="4097176"/>
                  <a:pt x="1163782" y="4095541"/>
                  <a:pt x="1184564" y="4102468"/>
                </a:cubicBezTo>
                <a:cubicBezTo>
                  <a:pt x="1226128" y="4130177"/>
                  <a:pt x="1293459" y="4138205"/>
                  <a:pt x="1309255" y="4185595"/>
                </a:cubicBezTo>
                <a:cubicBezTo>
                  <a:pt x="1316182" y="4206377"/>
                  <a:pt x="1314546" y="4232451"/>
                  <a:pt x="1330036" y="4247941"/>
                </a:cubicBezTo>
                <a:cubicBezTo>
                  <a:pt x="1345526" y="4263431"/>
                  <a:pt x="1410609" y="4280874"/>
                  <a:pt x="1392382" y="4268723"/>
                </a:cubicBezTo>
                <a:lnTo>
                  <a:pt x="1267691" y="4185595"/>
                </a:lnTo>
                <a:lnTo>
                  <a:pt x="1205346" y="4144032"/>
                </a:lnTo>
                <a:cubicBezTo>
                  <a:pt x="1191491" y="4123250"/>
                  <a:pt x="1182579" y="4098133"/>
                  <a:pt x="1163782" y="4081686"/>
                </a:cubicBezTo>
                <a:cubicBezTo>
                  <a:pt x="1126188" y="4048792"/>
                  <a:pt x="1039091" y="3998559"/>
                  <a:pt x="1039091" y="3998559"/>
                </a:cubicBezTo>
                <a:cubicBezTo>
                  <a:pt x="1046018" y="3977777"/>
                  <a:pt x="1039930" y="3945278"/>
                  <a:pt x="1059873" y="3936213"/>
                </a:cubicBezTo>
                <a:cubicBezTo>
                  <a:pt x="1124185" y="3906980"/>
                  <a:pt x="1200672" y="3916990"/>
                  <a:pt x="1267691" y="3894650"/>
                </a:cubicBezTo>
                <a:lnTo>
                  <a:pt x="1392382" y="3853086"/>
                </a:lnTo>
                <a:cubicBezTo>
                  <a:pt x="1413164" y="3846159"/>
                  <a:pt x="1439237" y="3847794"/>
                  <a:pt x="1454727" y="3832304"/>
                </a:cubicBezTo>
                <a:lnTo>
                  <a:pt x="1496291" y="3790741"/>
                </a:ln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1274877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Modifying a DOM element</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p:txBody>
      </p:sp>
      <p:sp>
        <p:nvSpPr>
          <p:cNvPr id="4" name="Content Placeholder 3"/>
          <p:cNvSpPr>
            <a:spLocks noGrp="1"/>
          </p:cNvSpPr>
          <p:nvPr>
            <p:ph sz="quarter" idx="13"/>
          </p:nvPr>
        </p:nvSpPr>
        <p:spPr/>
        <p:txBody>
          <a:bodyPr>
            <a:normAutofit lnSpcReduction="10000"/>
          </a:bodyPr>
          <a:lstStyle/>
          <a:p>
            <a:endParaRPr lang="en-US" dirty="0"/>
          </a:p>
        </p:txBody>
      </p:sp>
      <p:pic>
        <p:nvPicPr>
          <p:cNvPr id="5" name="Picture 4" descr="Screen Shot 2014-02-05 at 9.50.52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752600"/>
            <a:ext cx="7086600" cy="1341468"/>
          </a:xfrm>
          <a:prstGeom prst="rect">
            <a:avLst/>
          </a:prstGeom>
        </p:spPr>
      </p:pic>
      <p:sp>
        <p:nvSpPr>
          <p:cNvPr id="6" name="TextBox 5"/>
          <p:cNvSpPr txBox="1"/>
          <p:nvPr/>
        </p:nvSpPr>
        <p:spPr>
          <a:xfrm>
            <a:off x="1219200" y="4038600"/>
            <a:ext cx="6400800"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&lt;div id="</a:t>
            </a:r>
            <a:r>
              <a:rPr lang="en-US" dirty="0" err="1"/>
              <a:t>latestComment</a:t>
            </a:r>
            <a:r>
              <a:rPr lang="en-US" dirty="0"/>
              <a:t>"&gt;</a:t>
            </a:r>
          </a:p>
          <a:p>
            <a:r>
              <a:rPr lang="en-US" dirty="0"/>
              <a:t>       &lt;p&gt;By Ricardo on &lt;time&gt;September 15, 2012&lt;/time&gt;&lt;/p&gt;</a:t>
            </a:r>
          </a:p>
          <a:p>
            <a:r>
              <a:rPr lang="en-US" dirty="0"/>
              <a:t>       &lt;p&gt;Easy on the HDR buddy.&lt;/p&gt;</a:t>
            </a:r>
          </a:p>
          <a:p>
            <a:r>
              <a:rPr lang="en-US" dirty="0"/>
              <a:t>       &lt;p&gt;Updated this div with JS&lt;/p&gt;</a:t>
            </a:r>
          </a:p>
          <a:p>
            <a:r>
              <a:rPr lang="en-US" dirty="0"/>
              <a:t>&lt;/div&gt;</a:t>
            </a:r>
          </a:p>
        </p:txBody>
      </p:sp>
      <p:cxnSp>
        <p:nvCxnSpPr>
          <p:cNvPr id="8" name="Straight Arrow Connector 7"/>
          <p:cNvCxnSpPr/>
          <p:nvPr/>
        </p:nvCxnSpPr>
        <p:spPr>
          <a:xfrm>
            <a:off x="4191000" y="3094068"/>
            <a:ext cx="76200" cy="9445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267200" y="3429000"/>
            <a:ext cx="1219200" cy="369332"/>
          </a:xfrm>
          <a:prstGeom prst="rect">
            <a:avLst/>
          </a:prstGeom>
          <a:noFill/>
        </p:spPr>
        <p:txBody>
          <a:bodyPr wrap="square" rtlCol="0">
            <a:spAutoFit/>
          </a:bodyPr>
          <a:lstStyle/>
          <a:p>
            <a:r>
              <a:rPr lang="en-US" dirty="0"/>
              <a:t>Result</a:t>
            </a:r>
          </a:p>
        </p:txBody>
      </p:sp>
    </p:spTree>
    <p:extLst>
      <p:ext uri="{BB962C8B-B14F-4D97-AF65-F5344CB8AC3E}">
        <p14:creationId xmlns:p14="http://schemas.microsoft.com/office/powerpoint/2010/main" val="195223080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1020762"/>
          </a:xfrm>
        </p:spPr>
        <p:txBody>
          <a:bodyPr/>
          <a:lstStyle/>
          <a:p>
            <a:r>
              <a:rPr lang="en-US" dirty="0"/>
              <a:t>Modifying a DOM element</a:t>
            </a:r>
          </a:p>
        </p:txBody>
      </p:sp>
      <p:sp>
        <p:nvSpPr>
          <p:cNvPr id="3" name="Content Placeholder 2"/>
          <p:cNvSpPr>
            <a:spLocks noGrp="1"/>
          </p:cNvSpPr>
          <p:nvPr>
            <p:ph idx="1"/>
          </p:nvPr>
        </p:nvSpPr>
        <p:spPr/>
        <p:txBody>
          <a:bodyPr/>
          <a:lstStyle/>
          <a:p>
            <a:r>
              <a:rPr lang="en-US" dirty="0"/>
              <a:t>Although the </a:t>
            </a:r>
            <a:r>
              <a:rPr lang="en-US" dirty="0" err="1"/>
              <a:t>innerHTML</a:t>
            </a:r>
            <a:r>
              <a:rPr lang="en-US" dirty="0"/>
              <a:t> technique works well (and is very fast), there is a more verbose technique available to us that builds output using the DOM.</a:t>
            </a:r>
          </a:p>
          <a:p>
            <a:r>
              <a:rPr lang="en-US" dirty="0"/>
              <a:t>DOM functions </a:t>
            </a:r>
            <a:r>
              <a:rPr lang="en-US" dirty="0" err="1"/>
              <a:t>createTextNode</a:t>
            </a:r>
            <a:r>
              <a:rPr lang="en-US" dirty="0"/>
              <a:t>(), </a:t>
            </a:r>
            <a:r>
              <a:rPr lang="en-US" dirty="0" err="1"/>
              <a:t>removeChild</a:t>
            </a:r>
            <a:r>
              <a:rPr lang="en-US" dirty="0"/>
              <a:t>(), and </a:t>
            </a:r>
            <a:r>
              <a:rPr lang="en-US" dirty="0" err="1"/>
              <a:t>appendChild</a:t>
            </a:r>
            <a:r>
              <a:rPr lang="en-US" dirty="0"/>
              <a:t>() allow us to modify an element in a more rigorous way</a:t>
            </a:r>
          </a:p>
        </p:txBody>
      </p:sp>
      <p:sp>
        <p:nvSpPr>
          <p:cNvPr id="4" name="Content Placeholder 3"/>
          <p:cNvSpPr>
            <a:spLocks noGrp="1"/>
          </p:cNvSpPr>
          <p:nvPr>
            <p:ph sz="quarter" idx="13"/>
          </p:nvPr>
        </p:nvSpPr>
        <p:spPr/>
        <p:txBody>
          <a:bodyPr>
            <a:normAutofit lnSpcReduction="10000"/>
          </a:bodyPr>
          <a:lstStyle/>
          <a:p>
            <a:r>
              <a:rPr lang="en-US" dirty="0"/>
              <a:t>More verbosely, and validated</a:t>
            </a:r>
          </a:p>
        </p:txBody>
      </p:sp>
      <p:pic>
        <p:nvPicPr>
          <p:cNvPr id="6" name="Picture 5" descr="Screen Shot 2014-02-05 at 9.52.33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4191000"/>
            <a:ext cx="7086600" cy="1863776"/>
          </a:xfrm>
          <a:prstGeom prst="rect">
            <a:avLst/>
          </a:prstGeom>
        </p:spPr>
      </p:pic>
      <p:pic>
        <p:nvPicPr>
          <p:cNvPr id="5" name="Picture 4"/>
          <p:cNvPicPr>
            <a:picLocks noChangeAspect="1"/>
          </p:cNvPicPr>
          <p:nvPr/>
        </p:nvPicPr>
        <p:blipFill>
          <a:blip r:embed="rId4"/>
          <a:stretch>
            <a:fillRect/>
          </a:stretch>
        </p:blipFill>
        <p:spPr>
          <a:xfrm>
            <a:off x="16329" y="533400"/>
            <a:ext cx="8822871" cy="5560633"/>
          </a:xfrm>
          <a:prstGeom prst="rect">
            <a:avLst/>
          </a:prstGeom>
        </p:spPr>
      </p:pic>
      <p:pic>
        <p:nvPicPr>
          <p:cNvPr id="9" name="Picture 8"/>
          <p:cNvPicPr>
            <a:picLocks noChangeAspect="1"/>
          </p:cNvPicPr>
          <p:nvPr/>
        </p:nvPicPr>
        <p:blipFill>
          <a:blip r:embed="rId5"/>
          <a:stretch>
            <a:fillRect/>
          </a:stretch>
        </p:blipFill>
        <p:spPr>
          <a:xfrm>
            <a:off x="4910863" y="4649708"/>
            <a:ext cx="2000250" cy="19133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6"/>
          <a:stretch>
            <a:fillRect/>
          </a:stretch>
        </p:blipFill>
        <p:spPr>
          <a:xfrm>
            <a:off x="6965542" y="2848816"/>
            <a:ext cx="2183992" cy="25583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7429500" y="5415884"/>
            <a:ext cx="1371600" cy="381000"/>
          </a:xfrm>
          <a:prstGeom prst="rect">
            <a:avLst/>
          </a:prstGeom>
          <a:noFill/>
        </p:spPr>
        <p:txBody>
          <a:bodyPr wrap="square" rtlCol="0">
            <a:spAutoFit/>
          </a:bodyPr>
          <a:lstStyle/>
          <a:p>
            <a:r>
              <a:rPr lang="en-US" dirty="0">
                <a:solidFill>
                  <a:srgbClr val="FF0000"/>
                </a:solidFill>
              </a:rPr>
              <a:t>Before</a:t>
            </a:r>
          </a:p>
        </p:txBody>
      </p:sp>
      <p:sp>
        <p:nvSpPr>
          <p:cNvPr id="12" name="TextBox 11"/>
          <p:cNvSpPr txBox="1"/>
          <p:nvPr/>
        </p:nvSpPr>
        <p:spPr>
          <a:xfrm>
            <a:off x="4305300" y="6277122"/>
            <a:ext cx="1371600" cy="381000"/>
          </a:xfrm>
          <a:prstGeom prst="rect">
            <a:avLst/>
          </a:prstGeom>
          <a:noFill/>
        </p:spPr>
        <p:txBody>
          <a:bodyPr wrap="square" rtlCol="0">
            <a:spAutoFit/>
          </a:bodyPr>
          <a:lstStyle/>
          <a:p>
            <a:r>
              <a:rPr lang="en-US" dirty="0">
                <a:solidFill>
                  <a:srgbClr val="FF0000"/>
                </a:solidFill>
              </a:rPr>
              <a:t>After</a:t>
            </a:r>
          </a:p>
        </p:txBody>
      </p:sp>
      <p:sp>
        <p:nvSpPr>
          <p:cNvPr id="13" name="Rectangle 12"/>
          <p:cNvSpPr/>
          <p:nvPr/>
        </p:nvSpPr>
        <p:spPr>
          <a:xfrm>
            <a:off x="6965542" y="3886200"/>
            <a:ext cx="1835558"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57200" y="1828800"/>
            <a:ext cx="83820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09600" y="4495800"/>
            <a:ext cx="2971800" cy="2286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10863" y="5562600"/>
            <a:ext cx="1261337" cy="2342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361497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3791"/>
            <a:ext cx="7772400" cy="1020762"/>
          </a:xfrm>
        </p:spPr>
        <p:txBody>
          <a:bodyPr>
            <a:normAutofit/>
          </a:bodyPr>
          <a:lstStyle/>
          <a:p>
            <a:r>
              <a:rPr lang="en-US" sz="3200" dirty="0"/>
              <a:t>Modifying a DOM element</a:t>
            </a:r>
          </a:p>
        </p:txBody>
      </p:sp>
      <p:sp>
        <p:nvSpPr>
          <p:cNvPr id="3" name="Content Placeholder 2"/>
          <p:cNvSpPr>
            <a:spLocks noGrp="1"/>
          </p:cNvSpPr>
          <p:nvPr>
            <p:ph idx="1"/>
          </p:nvPr>
        </p:nvSpPr>
        <p:spPr/>
        <p:txBody>
          <a:bodyPr/>
          <a:lstStyle/>
          <a:p>
            <a:r>
              <a:rPr lang="en-US" dirty="0"/>
              <a:t>Although the </a:t>
            </a:r>
            <a:r>
              <a:rPr lang="en-US" dirty="0" err="1"/>
              <a:t>innerHTML</a:t>
            </a:r>
            <a:r>
              <a:rPr lang="en-US" dirty="0"/>
              <a:t> technique works well (and is very fast), there is a more verbose technique available to us that builds output using the DOM.</a:t>
            </a:r>
          </a:p>
          <a:p>
            <a:r>
              <a:rPr lang="en-US" dirty="0"/>
              <a:t>DOM functions </a:t>
            </a:r>
            <a:r>
              <a:rPr lang="en-US" dirty="0" err="1"/>
              <a:t>createTextNode</a:t>
            </a:r>
            <a:r>
              <a:rPr lang="en-US" dirty="0"/>
              <a:t>(), </a:t>
            </a:r>
            <a:r>
              <a:rPr lang="en-US" dirty="0" err="1"/>
              <a:t>removeChild</a:t>
            </a:r>
            <a:r>
              <a:rPr lang="en-US" dirty="0"/>
              <a:t>(), and </a:t>
            </a:r>
            <a:r>
              <a:rPr lang="en-US" dirty="0" err="1"/>
              <a:t>appendChild</a:t>
            </a:r>
            <a:r>
              <a:rPr lang="en-US" dirty="0"/>
              <a:t>() allow us to modify an element in a more rigorous way</a:t>
            </a:r>
          </a:p>
        </p:txBody>
      </p:sp>
      <p:sp>
        <p:nvSpPr>
          <p:cNvPr id="4" name="Content Placeholder 3"/>
          <p:cNvSpPr>
            <a:spLocks noGrp="1"/>
          </p:cNvSpPr>
          <p:nvPr>
            <p:ph sz="quarter" idx="13"/>
          </p:nvPr>
        </p:nvSpPr>
        <p:spPr/>
        <p:txBody>
          <a:bodyPr>
            <a:normAutofit lnSpcReduction="10000"/>
          </a:bodyPr>
          <a:lstStyle/>
          <a:p>
            <a:r>
              <a:rPr lang="en-US" dirty="0"/>
              <a:t>More verbosely, and validated</a:t>
            </a:r>
          </a:p>
        </p:txBody>
      </p:sp>
      <p:pic>
        <p:nvPicPr>
          <p:cNvPr id="6" name="Picture 5" descr="Screen Shot 2014-02-05 at 9.52.33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4191000"/>
            <a:ext cx="7086600" cy="1863776"/>
          </a:xfrm>
          <a:prstGeom prst="rect">
            <a:avLst/>
          </a:prstGeom>
        </p:spPr>
      </p:pic>
      <p:pic>
        <p:nvPicPr>
          <p:cNvPr id="5" name="Picture 4"/>
          <p:cNvPicPr>
            <a:picLocks noChangeAspect="1"/>
          </p:cNvPicPr>
          <p:nvPr/>
        </p:nvPicPr>
        <p:blipFill>
          <a:blip r:embed="rId3"/>
          <a:stretch>
            <a:fillRect/>
          </a:stretch>
        </p:blipFill>
        <p:spPr>
          <a:xfrm>
            <a:off x="-30238" y="567304"/>
            <a:ext cx="9148838" cy="5578186"/>
          </a:xfrm>
          <a:prstGeom prst="rect">
            <a:avLst/>
          </a:prstGeom>
        </p:spPr>
      </p:pic>
      <p:pic>
        <p:nvPicPr>
          <p:cNvPr id="7" name="Picture 6"/>
          <p:cNvPicPr>
            <a:picLocks noChangeAspect="1"/>
          </p:cNvPicPr>
          <p:nvPr/>
        </p:nvPicPr>
        <p:blipFill>
          <a:blip r:embed="rId4"/>
          <a:stretch>
            <a:fillRect/>
          </a:stretch>
        </p:blipFill>
        <p:spPr>
          <a:xfrm>
            <a:off x="7048500" y="2499746"/>
            <a:ext cx="1905000" cy="2266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381000" y="1996508"/>
            <a:ext cx="8686800" cy="4765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560457" y="3902239"/>
            <a:ext cx="488043" cy="1090675"/>
          </a:xfrm>
          <a:custGeom>
            <a:avLst/>
            <a:gdLst>
              <a:gd name="connsiteX0" fmla="*/ 0 w 493486"/>
              <a:gd name="connsiteY0" fmla="*/ 1059543 h 1059543"/>
              <a:gd name="connsiteX1" fmla="*/ 14514 w 493486"/>
              <a:gd name="connsiteY1" fmla="*/ 754743 h 1059543"/>
              <a:gd name="connsiteX2" fmla="*/ 29029 w 493486"/>
              <a:gd name="connsiteY2" fmla="*/ 667658 h 1059543"/>
              <a:gd name="connsiteX3" fmla="*/ 58057 w 493486"/>
              <a:gd name="connsiteY3" fmla="*/ 362858 h 1059543"/>
              <a:gd name="connsiteX4" fmla="*/ 101600 w 493486"/>
              <a:gd name="connsiteY4" fmla="*/ 174172 h 1059543"/>
              <a:gd name="connsiteX5" fmla="*/ 145143 w 493486"/>
              <a:gd name="connsiteY5" fmla="*/ 159658 h 1059543"/>
              <a:gd name="connsiteX6" fmla="*/ 319314 w 493486"/>
              <a:gd name="connsiteY6" fmla="*/ 130629 h 1059543"/>
              <a:gd name="connsiteX7" fmla="*/ 406400 w 493486"/>
              <a:gd name="connsiteY7" fmla="*/ 58058 h 1059543"/>
              <a:gd name="connsiteX8" fmla="*/ 493486 w 493486"/>
              <a:gd name="connsiteY8" fmla="*/ 0 h 1059543"/>
              <a:gd name="connsiteX9" fmla="*/ 449943 w 493486"/>
              <a:gd name="connsiteY9" fmla="*/ 145143 h 1059543"/>
              <a:gd name="connsiteX10" fmla="*/ 435429 w 493486"/>
              <a:gd name="connsiteY10" fmla="*/ 188686 h 1059543"/>
              <a:gd name="connsiteX11" fmla="*/ 420914 w 493486"/>
              <a:gd name="connsiteY11" fmla="*/ 232229 h 1059543"/>
              <a:gd name="connsiteX12" fmla="*/ 435429 w 493486"/>
              <a:gd name="connsiteY12" fmla="*/ 101600 h 1059543"/>
              <a:gd name="connsiteX13" fmla="*/ 449943 w 493486"/>
              <a:gd name="connsiteY13" fmla="*/ 58058 h 1059543"/>
              <a:gd name="connsiteX14" fmla="*/ 435429 w 493486"/>
              <a:gd name="connsiteY14" fmla="*/ 14515 h 1059543"/>
              <a:gd name="connsiteX15" fmla="*/ 246743 w 493486"/>
              <a:gd name="connsiteY15" fmla="*/ 58058 h 1059543"/>
              <a:gd name="connsiteX16" fmla="*/ 174172 w 493486"/>
              <a:gd name="connsiteY16" fmla="*/ 58058 h 105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3486" h="1059543">
                <a:moveTo>
                  <a:pt x="0" y="1059543"/>
                </a:moveTo>
                <a:cubicBezTo>
                  <a:pt x="4838" y="957943"/>
                  <a:pt x="7000" y="856180"/>
                  <a:pt x="14514" y="754743"/>
                </a:cubicBezTo>
                <a:cubicBezTo>
                  <a:pt x="16688" y="725395"/>
                  <a:pt x="25779" y="696907"/>
                  <a:pt x="29029" y="667658"/>
                </a:cubicBezTo>
                <a:cubicBezTo>
                  <a:pt x="40300" y="566223"/>
                  <a:pt x="48226" y="464443"/>
                  <a:pt x="58057" y="362858"/>
                </a:cubicBezTo>
                <a:cubicBezTo>
                  <a:pt x="62277" y="319248"/>
                  <a:pt x="49918" y="215518"/>
                  <a:pt x="101600" y="174172"/>
                </a:cubicBezTo>
                <a:cubicBezTo>
                  <a:pt x="113547" y="164615"/>
                  <a:pt x="130090" y="162395"/>
                  <a:pt x="145143" y="159658"/>
                </a:cubicBezTo>
                <a:cubicBezTo>
                  <a:pt x="394312" y="114354"/>
                  <a:pt x="165493" y="169084"/>
                  <a:pt x="319314" y="130629"/>
                </a:cubicBezTo>
                <a:cubicBezTo>
                  <a:pt x="474911" y="26896"/>
                  <a:pt x="238766" y="188440"/>
                  <a:pt x="406400" y="58058"/>
                </a:cubicBezTo>
                <a:cubicBezTo>
                  <a:pt x="433939" y="36639"/>
                  <a:pt x="493486" y="0"/>
                  <a:pt x="493486" y="0"/>
                </a:cubicBezTo>
                <a:cubicBezTo>
                  <a:pt x="471550" y="87747"/>
                  <a:pt x="485282" y="39127"/>
                  <a:pt x="449943" y="145143"/>
                </a:cubicBezTo>
                <a:lnTo>
                  <a:pt x="435429" y="188686"/>
                </a:lnTo>
                <a:lnTo>
                  <a:pt x="420914" y="232229"/>
                </a:lnTo>
                <a:cubicBezTo>
                  <a:pt x="396724" y="159657"/>
                  <a:pt x="401562" y="203200"/>
                  <a:pt x="435429" y="101600"/>
                </a:cubicBezTo>
                <a:lnTo>
                  <a:pt x="449943" y="58058"/>
                </a:lnTo>
                <a:cubicBezTo>
                  <a:pt x="445105" y="43544"/>
                  <a:pt x="450272" y="18226"/>
                  <a:pt x="435429" y="14515"/>
                </a:cubicBezTo>
                <a:cubicBezTo>
                  <a:pt x="332594" y="-11194"/>
                  <a:pt x="340295" y="58058"/>
                  <a:pt x="246743" y="58058"/>
                </a:cubicBezTo>
                <a:lnTo>
                  <a:pt x="174172" y="5805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4514" y="2248866"/>
            <a:ext cx="740229" cy="2279591"/>
          </a:xfrm>
          <a:custGeom>
            <a:avLst/>
            <a:gdLst>
              <a:gd name="connsiteX0" fmla="*/ 740229 w 740229"/>
              <a:gd name="connsiteY0" fmla="*/ 2279591 h 2279591"/>
              <a:gd name="connsiteX1" fmla="*/ 566057 w 740229"/>
              <a:gd name="connsiteY1" fmla="*/ 2265077 h 2279591"/>
              <a:gd name="connsiteX2" fmla="*/ 478972 w 740229"/>
              <a:gd name="connsiteY2" fmla="*/ 2207020 h 2279591"/>
              <a:gd name="connsiteX3" fmla="*/ 406400 w 740229"/>
              <a:gd name="connsiteY3" fmla="*/ 2163477 h 2279591"/>
              <a:gd name="connsiteX4" fmla="*/ 333829 w 740229"/>
              <a:gd name="connsiteY4" fmla="*/ 2076391 h 2279591"/>
              <a:gd name="connsiteX5" fmla="*/ 188686 w 740229"/>
              <a:gd name="connsiteY5" fmla="*/ 1945763 h 2279591"/>
              <a:gd name="connsiteX6" fmla="*/ 159657 w 740229"/>
              <a:gd name="connsiteY6" fmla="*/ 1902220 h 2279591"/>
              <a:gd name="connsiteX7" fmla="*/ 116115 w 740229"/>
              <a:gd name="connsiteY7" fmla="*/ 1815134 h 2279591"/>
              <a:gd name="connsiteX8" fmla="*/ 72572 w 740229"/>
              <a:gd name="connsiteY8" fmla="*/ 1713534 h 2279591"/>
              <a:gd name="connsiteX9" fmla="*/ 43543 w 740229"/>
              <a:gd name="connsiteY9" fmla="*/ 1611934 h 2279591"/>
              <a:gd name="connsiteX10" fmla="*/ 14515 w 740229"/>
              <a:gd name="connsiteY10" fmla="*/ 1524848 h 2279591"/>
              <a:gd name="connsiteX11" fmla="*/ 0 w 740229"/>
              <a:gd name="connsiteY11" fmla="*/ 1481305 h 2279591"/>
              <a:gd name="connsiteX12" fmla="*/ 14515 w 740229"/>
              <a:gd name="connsiteY12" fmla="*/ 828163 h 2279591"/>
              <a:gd name="connsiteX13" fmla="*/ 43543 w 740229"/>
              <a:gd name="connsiteY13" fmla="*/ 770105 h 2279591"/>
              <a:gd name="connsiteX14" fmla="*/ 58057 w 740229"/>
              <a:gd name="connsiteY14" fmla="*/ 697534 h 2279591"/>
              <a:gd name="connsiteX15" fmla="*/ 72572 w 740229"/>
              <a:gd name="connsiteY15" fmla="*/ 653991 h 2279591"/>
              <a:gd name="connsiteX16" fmla="*/ 87086 w 740229"/>
              <a:gd name="connsiteY16" fmla="*/ 537877 h 2279591"/>
              <a:gd name="connsiteX17" fmla="*/ 101600 w 740229"/>
              <a:gd name="connsiteY17" fmla="*/ 494334 h 2279591"/>
              <a:gd name="connsiteX18" fmla="*/ 116115 w 740229"/>
              <a:gd name="connsiteY18" fmla="*/ 436277 h 2279591"/>
              <a:gd name="connsiteX19" fmla="*/ 130629 w 740229"/>
              <a:gd name="connsiteY19" fmla="*/ 160505 h 2279591"/>
              <a:gd name="connsiteX20" fmla="*/ 174172 w 740229"/>
              <a:gd name="connsiteY20" fmla="*/ 145991 h 2279591"/>
              <a:gd name="connsiteX21" fmla="*/ 348343 w 740229"/>
              <a:gd name="connsiteY21" fmla="*/ 131477 h 2279591"/>
              <a:gd name="connsiteX22" fmla="*/ 420915 w 740229"/>
              <a:gd name="connsiteY22" fmla="*/ 116963 h 2279591"/>
              <a:gd name="connsiteX23" fmla="*/ 406400 w 740229"/>
              <a:gd name="connsiteY23" fmla="*/ 73420 h 2279591"/>
              <a:gd name="connsiteX24" fmla="*/ 275772 w 740229"/>
              <a:gd name="connsiteY24" fmla="*/ 15363 h 2279591"/>
              <a:gd name="connsiteX25" fmla="*/ 319315 w 740229"/>
              <a:gd name="connsiteY25" fmla="*/ 29877 h 2279591"/>
              <a:gd name="connsiteX26" fmla="*/ 333829 w 740229"/>
              <a:gd name="connsiteY26" fmla="*/ 73420 h 2279591"/>
              <a:gd name="connsiteX27" fmla="*/ 420915 w 740229"/>
              <a:gd name="connsiteY27" fmla="*/ 131477 h 2279591"/>
              <a:gd name="connsiteX28" fmla="*/ 435429 w 740229"/>
              <a:gd name="connsiteY28" fmla="*/ 175020 h 2279591"/>
              <a:gd name="connsiteX29" fmla="*/ 420915 w 740229"/>
              <a:gd name="connsiteY29" fmla="*/ 233077 h 2279591"/>
              <a:gd name="connsiteX30" fmla="*/ 377372 w 740229"/>
              <a:gd name="connsiteY30" fmla="*/ 320163 h 2279591"/>
              <a:gd name="connsiteX31" fmla="*/ 333829 w 740229"/>
              <a:gd name="connsiteY31" fmla="*/ 349191 h 2279591"/>
              <a:gd name="connsiteX32" fmla="*/ 304800 w 740229"/>
              <a:gd name="connsiteY32" fmla="*/ 392734 h 2279591"/>
              <a:gd name="connsiteX33" fmla="*/ 348343 w 740229"/>
              <a:gd name="connsiteY33" fmla="*/ 349191 h 2279591"/>
              <a:gd name="connsiteX34" fmla="*/ 362857 w 740229"/>
              <a:gd name="connsiteY34" fmla="*/ 305648 h 2279591"/>
              <a:gd name="connsiteX35" fmla="*/ 391886 w 740229"/>
              <a:gd name="connsiteY35" fmla="*/ 262105 h 2279591"/>
              <a:gd name="connsiteX36" fmla="*/ 406400 w 740229"/>
              <a:gd name="connsiteY36" fmla="*/ 102448 h 2279591"/>
              <a:gd name="connsiteX37" fmla="*/ 362857 w 740229"/>
              <a:gd name="connsiteY37" fmla="*/ 87934 h 2279591"/>
              <a:gd name="connsiteX38" fmla="*/ 333829 w 740229"/>
              <a:gd name="connsiteY38" fmla="*/ 44391 h 2279591"/>
              <a:gd name="connsiteX39" fmla="*/ 246743 w 740229"/>
              <a:gd name="connsiteY39" fmla="*/ 15363 h 2279591"/>
              <a:gd name="connsiteX40" fmla="*/ 145143 w 740229"/>
              <a:gd name="connsiteY40" fmla="*/ 848 h 227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40229" h="2279591">
                <a:moveTo>
                  <a:pt x="740229" y="2279591"/>
                </a:moveTo>
                <a:cubicBezTo>
                  <a:pt x="682172" y="2274753"/>
                  <a:pt x="622190" y="2280669"/>
                  <a:pt x="566057" y="2265077"/>
                </a:cubicBezTo>
                <a:cubicBezTo>
                  <a:pt x="532442" y="2255740"/>
                  <a:pt x="508405" y="2225750"/>
                  <a:pt x="478972" y="2207020"/>
                </a:cubicBezTo>
                <a:cubicBezTo>
                  <a:pt x="455172" y="2191874"/>
                  <a:pt x="428969" y="2180404"/>
                  <a:pt x="406400" y="2163477"/>
                </a:cubicBezTo>
                <a:cubicBezTo>
                  <a:pt x="337991" y="2112170"/>
                  <a:pt x="384893" y="2133129"/>
                  <a:pt x="333829" y="2076391"/>
                </a:cubicBezTo>
                <a:cubicBezTo>
                  <a:pt x="248378" y="1981445"/>
                  <a:pt x="261706" y="1994442"/>
                  <a:pt x="188686" y="1945763"/>
                </a:cubicBezTo>
                <a:cubicBezTo>
                  <a:pt x="179010" y="1931249"/>
                  <a:pt x="167458" y="1917822"/>
                  <a:pt x="159657" y="1902220"/>
                </a:cubicBezTo>
                <a:cubicBezTo>
                  <a:pt x="99561" y="1782028"/>
                  <a:pt x="199311" y="1939931"/>
                  <a:pt x="116115" y="1815134"/>
                </a:cubicBezTo>
                <a:cubicBezTo>
                  <a:pt x="85907" y="1694306"/>
                  <a:pt x="122689" y="1813767"/>
                  <a:pt x="72572" y="1713534"/>
                </a:cubicBezTo>
                <a:cubicBezTo>
                  <a:pt x="60375" y="1689139"/>
                  <a:pt x="50521" y="1635194"/>
                  <a:pt x="43543" y="1611934"/>
                </a:cubicBezTo>
                <a:cubicBezTo>
                  <a:pt x="34751" y="1582626"/>
                  <a:pt x="24191" y="1553877"/>
                  <a:pt x="14515" y="1524848"/>
                </a:cubicBezTo>
                <a:lnTo>
                  <a:pt x="0" y="1481305"/>
                </a:lnTo>
                <a:cubicBezTo>
                  <a:pt x="4838" y="1263591"/>
                  <a:pt x="1207" y="1045524"/>
                  <a:pt x="14515" y="828163"/>
                </a:cubicBezTo>
                <a:cubicBezTo>
                  <a:pt x="15837" y="806567"/>
                  <a:pt x="36701" y="790632"/>
                  <a:pt x="43543" y="770105"/>
                </a:cubicBezTo>
                <a:cubicBezTo>
                  <a:pt x="51344" y="746702"/>
                  <a:pt x="52074" y="721467"/>
                  <a:pt x="58057" y="697534"/>
                </a:cubicBezTo>
                <a:cubicBezTo>
                  <a:pt x="61768" y="682691"/>
                  <a:pt x="67734" y="668505"/>
                  <a:pt x="72572" y="653991"/>
                </a:cubicBezTo>
                <a:cubicBezTo>
                  <a:pt x="77410" y="615286"/>
                  <a:pt x="80109" y="576254"/>
                  <a:pt x="87086" y="537877"/>
                </a:cubicBezTo>
                <a:cubicBezTo>
                  <a:pt x="89823" y="522824"/>
                  <a:pt x="97397" y="509045"/>
                  <a:pt x="101600" y="494334"/>
                </a:cubicBezTo>
                <a:cubicBezTo>
                  <a:pt x="107080" y="475154"/>
                  <a:pt x="111277" y="455629"/>
                  <a:pt x="116115" y="436277"/>
                </a:cubicBezTo>
                <a:cubicBezTo>
                  <a:pt x="120953" y="344353"/>
                  <a:pt x="112576" y="250769"/>
                  <a:pt x="130629" y="160505"/>
                </a:cubicBezTo>
                <a:cubicBezTo>
                  <a:pt x="133629" y="145503"/>
                  <a:pt x="159007" y="148013"/>
                  <a:pt x="174172" y="145991"/>
                </a:cubicBezTo>
                <a:cubicBezTo>
                  <a:pt x="231919" y="138292"/>
                  <a:pt x="290286" y="136315"/>
                  <a:pt x="348343" y="131477"/>
                </a:cubicBezTo>
                <a:cubicBezTo>
                  <a:pt x="372534" y="126639"/>
                  <a:pt x="403471" y="134407"/>
                  <a:pt x="420915" y="116963"/>
                </a:cubicBezTo>
                <a:cubicBezTo>
                  <a:pt x="431733" y="106145"/>
                  <a:pt x="415958" y="85367"/>
                  <a:pt x="406400" y="73420"/>
                </a:cubicBezTo>
                <a:cubicBezTo>
                  <a:pt x="381307" y="42054"/>
                  <a:pt x="302385" y="24234"/>
                  <a:pt x="275772" y="15363"/>
                </a:cubicBezTo>
                <a:lnTo>
                  <a:pt x="319315" y="29877"/>
                </a:lnTo>
                <a:cubicBezTo>
                  <a:pt x="324153" y="44391"/>
                  <a:pt x="323011" y="62602"/>
                  <a:pt x="333829" y="73420"/>
                </a:cubicBezTo>
                <a:cubicBezTo>
                  <a:pt x="358499" y="98090"/>
                  <a:pt x="420915" y="131477"/>
                  <a:pt x="420915" y="131477"/>
                </a:cubicBezTo>
                <a:cubicBezTo>
                  <a:pt x="425753" y="145991"/>
                  <a:pt x="435429" y="159721"/>
                  <a:pt x="435429" y="175020"/>
                </a:cubicBezTo>
                <a:cubicBezTo>
                  <a:pt x="435429" y="194968"/>
                  <a:pt x="426395" y="213897"/>
                  <a:pt x="420915" y="233077"/>
                </a:cubicBezTo>
                <a:cubicBezTo>
                  <a:pt x="411472" y="266128"/>
                  <a:pt x="402814" y="294721"/>
                  <a:pt x="377372" y="320163"/>
                </a:cubicBezTo>
                <a:cubicBezTo>
                  <a:pt x="365037" y="332498"/>
                  <a:pt x="348343" y="339515"/>
                  <a:pt x="333829" y="349191"/>
                </a:cubicBezTo>
                <a:cubicBezTo>
                  <a:pt x="324153" y="363705"/>
                  <a:pt x="287356" y="392734"/>
                  <a:pt x="304800" y="392734"/>
                </a:cubicBezTo>
                <a:cubicBezTo>
                  <a:pt x="325326" y="392734"/>
                  <a:pt x="336957" y="366270"/>
                  <a:pt x="348343" y="349191"/>
                </a:cubicBezTo>
                <a:cubicBezTo>
                  <a:pt x="356830" y="336461"/>
                  <a:pt x="356015" y="319332"/>
                  <a:pt x="362857" y="305648"/>
                </a:cubicBezTo>
                <a:cubicBezTo>
                  <a:pt x="370658" y="290046"/>
                  <a:pt x="382210" y="276619"/>
                  <a:pt x="391886" y="262105"/>
                </a:cubicBezTo>
                <a:cubicBezTo>
                  <a:pt x="408925" y="210989"/>
                  <a:pt x="442873" y="157156"/>
                  <a:pt x="406400" y="102448"/>
                </a:cubicBezTo>
                <a:cubicBezTo>
                  <a:pt x="397913" y="89718"/>
                  <a:pt x="377371" y="92772"/>
                  <a:pt x="362857" y="87934"/>
                </a:cubicBezTo>
                <a:cubicBezTo>
                  <a:pt x="353181" y="73420"/>
                  <a:pt x="348621" y="53636"/>
                  <a:pt x="333829" y="44391"/>
                </a:cubicBezTo>
                <a:cubicBezTo>
                  <a:pt x="307881" y="28174"/>
                  <a:pt x="275772" y="25039"/>
                  <a:pt x="246743" y="15363"/>
                </a:cubicBezTo>
                <a:cubicBezTo>
                  <a:pt x="184838" y="-5272"/>
                  <a:pt x="218503" y="848"/>
                  <a:pt x="145143" y="84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885340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Modifying a DOM element</a:t>
            </a:r>
          </a:p>
        </p:txBody>
      </p:sp>
      <p:sp>
        <p:nvSpPr>
          <p:cNvPr id="3" name="Content Placeholder 2"/>
          <p:cNvSpPr>
            <a:spLocks noGrp="1"/>
          </p:cNvSpPr>
          <p:nvPr>
            <p:ph idx="1"/>
          </p:nvPr>
        </p:nvSpPr>
        <p:spPr/>
        <p:txBody>
          <a:bodyPr/>
          <a:lstStyle/>
          <a:p>
            <a:r>
              <a:rPr lang="en-US" dirty="0"/>
              <a:t>Although the </a:t>
            </a:r>
            <a:r>
              <a:rPr lang="en-US" dirty="0" err="1"/>
              <a:t>innerHTML</a:t>
            </a:r>
            <a:r>
              <a:rPr lang="en-US" dirty="0"/>
              <a:t> technique works well (and is very fast), there is a more verbose technique available to us that builds output using the DOM.</a:t>
            </a:r>
          </a:p>
          <a:p>
            <a:r>
              <a:rPr lang="en-US" dirty="0"/>
              <a:t>DOM functions </a:t>
            </a:r>
            <a:r>
              <a:rPr lang="en-US" dirty="0" err="1"/>
              <a:t>createTextNode</a:t>
            </a:r>
            <a:r>
              <a:rPr lang="en-US" dirty="0"/>
              <a:t>(), </a:t>
            </a:r>
            <a:r>
              <a:rPr lang="en-US" dirty="0" err="1"/>
              <a:t>removeChild</a:t>
            </a:r>
            <a:r>
              <a:rPr lang="en-US" dirty="0"/>
              <a:t>(), and </a:t>
            </a:r>
            <a:r>
              <a:rPr lang="en-US" dirty="0" err="1"/>
              <a:t>appendChild</a:t>
            </a:r>
            <a:r>
              <a:rPr lang="en-US" dirty="0"/>
              <a:t>() allow us to modify an element in a more rigorous way</a:t>
            </a:r>
          </a:p>
        </p:txBody>
      </p:sp>
      <p:sp>
        <p:nvSpPr>
          <p:cNvPr id="4" name="Content Placeholder 3"/>
          <p:cNvSpPr>
            <a:spLocks noGrp="1"/>
          </p:cNvSpPr>
          <p:nvPr>
            <p:ph sz="quarter" idx="13"/>
          </p:nvPr>
        </p:nvSpPr>
        <p:spPr/>
        <p:txBody>
          <a:bodyPr>
            <a:normAutofit lnSpcReduction="10000"/>
          </a:bodyPr>
          <a:lstStyle/>
          <a:p>
            <a:r>
              <a:rPr lang="en-US" dirty="0"/>
              <a:t>More verbosely, and validated</a:t>
            </a:r>
          </a:p>
        </p:txBody>
      </p:sp>
      <p:pic>
        <p:nvPicPr>
          <p:cNvPr id="6" name="Picture 5" descr="Screen Shot 2014-02-05 at 9.52.33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4191000"/>
            <a:ext cx="7086600" cy="1863776"/>
          </a:xfrm>
          <a:prstGeom prst="rect">
            <a:avLst/>
          </a:prstGeom>
        </p:spPr>
      </p:pic>
    </p:spTree>
    <p:extLst>
      <p:ext uri="{BB962C8B-B14F-4D97-AF65-F5344CB8AC3E}">
        <p14:creationId xmlns:p14="http://schemas.microsoft.com/office/powerpoint/2010/main" val="377533155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Changing an element’s style</a:t>
            </a:r>
          </a:p>
        </p:txBody>
      </p:sp>
      <p:sp>
        <p:nvSpPr>
          <p:cNvPr id="3" name="Content Placeholder 2"/>
          <p:cNvSpPr>
            <a:spLocks noGrp="1"/>
          </p:cNvSpPr>
          <p:nvPr>
            <p:ph idx="1"/>
          </p:nvPr>
        </p:nvSpPr>
        <p:spPr>
          <a:xfrm>
            <a:off x="533400" y="1524000"/>
            <a:ext cx="7848600" cy="4525963"/>
          </a:xfrm>
        </p:spPr>
        <p:txBody>
          <a:bodyPr/>
          <a:lstStyle/>
          <a:p>
            <a:r>
              <a:rPr lang="en-US" dirty="0"/>
              <a:t>We </a:t>
            </a:r>
            <a:r>
              <a:rPr lang="en-US" b="1" dirty="0"/>
              <a:t>can add or remove any style </a:t>
            </a:r>
            <a:r>
              <a:rPr lang="en-US" dirty="0"/>
              <a:t>using the </a:t>
            </a:r>
            <a:r>
              <a:rPr lang="en-US" b="1" dirty="0">
                <a:solidFill>
                  <a:srgbClr val="FF0000"/>
                </a:solidFill>
              </a:rPr>
              <a:t>style</a:t>
            </a:r>
            <a:r>
              <a:rPr lang="en-US" dirty="0"/>
              <a:t> or </a:t>
            </a:r>
            <a:r>
              <a:rPr lang="en-US" b="1" dirty="0" err="1">
                <a:solidFill>
                  <a:srgbClr val="FF0000"/>
                </a:solidFill>
              </a:rPr>
              <a:t>className</a:t>
            </a:r>
            <a:r>
              <a:rPr lang="en-US" dirty="0"/>
              <a:t> property of the Element node.</a:t>
            </a:r>
          </a:p>
          <a:p>
            <a:r>
              <a:rPr lang="en-US" dirty="0"/>
              <a:t> </a:t>
            </a:r>
          </a:p>
        </p:txBody>
      </p:sp>
      <p:sp>
        <p:nvSpPr>
          <p:cNvPr id="4" name="Content Placeholder 3"/>
          <p:cNvSpPr>
            <a:spLocks noGrp="1"/>
          </p:cNvSpPr>
          <p:nvPr>
            <p:ph sz="quarter" idx="13"/>
          </p:nvPr>
        </p:nvSpPr>
        <p:spPr/>
        <p:txBody>
          <a:bodyPr>
            <a:normAutofit lnSpcReduction="10000"/>
          </a:bodyPr>
          <a:lstStyle/>
          <a:p>
            <a:endParaRPr lang="en-US" dirty="0"/>
          </a:p>
        </p:txBody>
      </p:sp>
      <p:sp>
        <p:nvSpPr>
          <p:cNvPr id="6" name="Rectangle 5"/>
          <p:cNvSpPr/>
          <p:nvPr/>
        </p:nvSpPr>
        <p:spPr>
          <a:xfrm>
            <a:off x="609600" y="3124200"/>
            <a:ext cx="7461504"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document.getElementById</a:t>
            </a:r>
            <a:r>
              <a:rPr lang="en-US" sz="2400" dirty="0"/>
              <a:t>(</a:t>
            </a:r>
            <a:r>
              <a:rPr lang="en-US" sz="2400" i="1" dirty="0"/>
              <a:t>id</a:t>
            </a:r>
            <a:r>
              <a:rPr lang="en-US" sz="2400" dirty="0"/>
              <a:t>)</a:t>
            </a:r>
            <a:r>
              <a:rPr lang="en-US" sz="2400" b="1" dirty="0"/>
              <a:t>.</a:t>
            </a:r>
            <a:r>
              <a:rPr lang="en-US" sz="2400" b="1" dirty="0" err="1">
                <a:solidFill>
                  <a:srgbClr val="FF0000"/>
                </a:solidFill>
              </a:rPr>
              <a:t>style</a:t>
            </a:r>
            <a:r>
              <a:rPr lang="en-US" sz="2400" b="1" dirty="0" err="1"/>
              <a:t>.</a:t>
            </a:r>
            <a:r>
              <a:rPr lang="en-US" sz="2400" b="1" i="1" dirty="0" err="1">
                <a:solidFill>
                  <a:srgbClr val="FF0000"/>
                </a:solidFill>
              </a:rPr>
              <a:t>property</a:t>
            </a:r>
            <a:r>
              <a:rPr lang="en-US" sz="2400" i="1" dirty="0"/>
              <a:t> </a:t>
            </a:r>
            <a:r>
              <a:rPr lang="en-US" sz="2400" b="1" dirty="0"/>
              <a:t>=</a:t>
            </a:r>
            <a:r>
              <a:rPr lang="en-US" sz="2400" b="1" i="1" dirty="0"/>
              <a:t> new style</a:t>
            </a:r>
            <a:r>
              <a:rPr lang="en-US" sz="2400" dirty="0"/>
              <a:t> </a:t>
            </a:r>
          </a:p>
        </p:txBody>
      </p:sp>
      <p:sp>
        <p:nvSpPr>
          <p:cNvPr id="5" name="Rectangle 4"/>
          <p:cNvSpPr/>
          <p:nvPr/>
        </p:nvSpPr>
        <p:spPr>
          <a:xfrm>
            <a:off x="533400" y="4446349"/>
            <a:ext cx="8305800"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a:solidFill>
                  <a:srgbClr val="000000"/>
                </a:solidFill>
                <a:latin typeface="Consolas" panose="020B0609020204030204" pitchFamily="49" charset="0"/>
              </a:rPr>
              <a:t>Example:</a:t>
            </a:r>
          </a:p>
          <a:p>
            <a:endParaRPr lang="en-US" dirty="0">
              <a:solidFill>
                <a:srgbClr val="000000"/>
              </a:solidFill>
              <a:latin typeface="Consolas" panose="020B0609020204030204" pitchFamily="49" charset="0"/>
            </a:endParaRPr>
          </a:p>
          <a:p>
            <a:r>
              <a:rPr lang="en-US" dirty="0" err="1">
                <a:solidFill>
                  <a:srgbClr val="000000"/>
                </a:solidFill>
                <a:latin typeface="Consolas" panose="020B0609020204030204" pitchFamily="49" charset="0"/>
              </a:rPr>
              <a:t>document.getElementById</a:t>
            </a:r>
            <a:r>
              <a:rPr lang="en-US" dirty="0">
                <a:solidFill>
                  <a:srgbClr val="000000"/>
                </a:solidFill>
                <a:latin typeface="Consolas" panose="020B0609020204030204" pitchFamily="49" charset="0"/>
              </a:rPr>
              <a:t>(</a:t>
            </a:r>
            <a:r>
              <a:rPr lang="en-US" dirty="0">
                <a:solidFill>
                  <a:srgbClr val="A52A2A"/>
                </a:solidFill>
                <a:latin typeface="Consolas" panose="020B0609020204030204" pitchFamily="49" charset="0"/>
              </a:rPr>
              <a:t>"p2"</a:t>
            </a:r>
            <a:r>
              <a:rPr lang="en-US" dirty="0">
                <a:solidFill>
                  <a:srgbClr val="000000"/>
                </a:solidFill>
                <a:latin typeface="Consolas" panose="020B0609020204030204" pitchFamily="49" charset="0"/>
              </a:rPr>
              <a:t>).</a:t>
            </a:r>
            <a:r>
              <a:rPr lang="en-US" dirty="0" err="1">
                <a:solidFill>
                  <a:srgbClr val="000000"/>
                </a:solidFill>
                <a:latin typeface="Consolas" panose="020B0609020204030204" pitchFamily="49" charset="0"/>
              </a:rPr>
              <a:t>style.color</a:t>
            </a:r>
            <a:r>
              <a:rPr lang="en-US" dirty="0">
                <a:solidFill>
                  <a:srgbClr val="000000"/>
                </a:solidFill>
                <a:latin typeface="Consolas" panose="020B0609020204030204" pitchFamily="49" charset="0"/>
              </a:rPr>
              <a:t> = </a:t>
            </a:r>
            <a:r>
              <a:rPr lang="en-US" dirty="0">
                <a:solidFill>
                  <a:srgbClr val="A52A2A"/>
                </a:solidFill>
                <a:latin typeface="Consolas" panose="020B0609020204030204" pitchFamily="49" charset="0"/>
              </a:rPr>
              <a:t>"blue"</a:t>
            </a:r>
            <a:r>
              <a:rPr lang="en-US" dirty="0">
                <a:solidFill>
                  <a:srgbClr val="000000"/>
                </a:solidFill>
                <a:latin typeface="Consolas" panose="020B0609020204030204" pitchFamily="49" charset="0"/>
              </a:rPr>
              <a:t>;</a:t>
            </a:r>
          </a:p>
          <a:p>
            <a:endParaRPr lang="en-US" dirty="0"/>
          </a:p>
        </p:txBody>
      </p:sp>
    </p:spTree>
    <p:extLst>
      <p:ext uri="{BB962C8B-B14F-4D97-AF65-F5344CB8AC3E}">
        <p14:creationId xmlns:p14="http://schemas.microsoft.com/office/powerpoint/2010/main" val="400002999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Changing an element’s style</a:t>
            </a:r>
          </a:p>
        </p:txBody>
      </p:sp>
      <p:sp>
        <p:nvSpPr>
          <p:cNvPr id="3" name="Content Placeholder 2"/>
          <p:cNvSpPr>
            <a:spLocks noGrp="1"/>
          </p:cNvSpPr>
          <p:nvPr>
            <p:ph idx="1"/>
          </p:nvPr>
        </p:nvSpPr>
        <p:spPr>
          <a:xfrm>
            <a:off x="914400" y="1646237"/>
            <a:ext cx="7848600" cy="4525963"/>
          </a:xfrm>
        </p:spPr>
        <p:txBody>
          <a:bodyPr/>
          <a:lstStyle/>
          <a:p>
            <a:r>
              <a:rPr lang="en-US" dirty="0"/>
              <a:t>We can add or remove any style using the </a:t>
            </a:r>
            <a:r>
              <a:rPr lang="en-US" b="1" dirty="0"/>
              <a:t>style</a:t>
            </a:r>
            <a:r>
              <a:rPr lang="en-US" dirty="0"/>
              <a:t> or </a:t>
            </a:r>
            <a:r>
              <a:rPr lang="en-US" b="1" dirty="0" err="1"/>
              <a:t>className</a:t>
            </a:r>
            <a:r>
              <a:rPr lang="en-US" dirty="0"/>
              <a:t> property of the Element node.</a:t>
            </a:r>
          </a:p>
          <a:p>
            <a:r>
              <a:rPr lang="en-US" dirty="0"/>
              <a:t>Its usage is shown below to change a node’s background color and add a three-pixel border.</a:t>
            </a:r>
          </a:p>
          <a:p>
            <a:r>
              <a:rPr lang="en-US" dirty="0" err="1"/>
              <a:t>var</a:t>
            </a:r>
            <a:r>
              <a:rPr lang="en-US" dirty="0"/>
              <a:t> </a:t>
            </a:r>
            <a:r>
              <a:rPr lang="en-US" dirty="0" err="1"/>
              <a:t>commentTag</a:t>
            </a:r>
            <a:r>
              <a:rPr lang="en-US" dirty="0"/>
              <a:t> = </a:t>
            </a:r>
            <a:r>
              <a:rPr lang="en-US" dirty="0" err="1"/>
              <a:t>document.getElementById</a:t>
            </a:r>
            <a:r>
              <a:rPr lang="en-US" dirty="0"/>
              <a:t>("</a:t>
            </a:r>
            <a:r>
              <a:rPr lang="en-US" dirty="0" err="1"/>
              <a:t>specificTag</a:t>
            </a:r>
            <a:r>
              <a:rPr lang="en-US" dirty="0"/>
              <a:t>");</a:t>
            </a:r>
          </a:p>
          <a:p>
            <a:r>
              <a:rPr lang="en-US" dirty="0" err="1"/>
              <a:t>commentTag.</a:t>
            </a:r>
            <a:r>
              <a:rPr lang="en-US" b="1" dirty="0" err="1">
                <a:solidFill>
                  <a:schemeClr val="accent2"/>
                </a:solidFill>
              </a:rPr>
              <a:t>style.backgroundColour</a:t>
            </a:r>
            <a:r>
              <a:rPr lang="en-US" dirty="0"/>
              <a:t> = "#FFFF00";</a:t>
            </a:r>
          </a:p>
          <a:p>
            <a:r>
              <a:rPr lang="en-US" dirty="0" err="1"/>
              <a:t>commentTag</a:t>
            </a:r>
            <a:r>
              <a:rPr lang="en-US" dirty="0" err="1">
                <a:solidFill>
                  <a:srgbClr val="CE2933"/>
                </a:solidFill>
              </a:rPr>
              <a:t>.style.borderWidth</a:t>
            </a:r>
            <a:r>
              <a:rPr lang="en-US" dirty="0"/>
              <a:t>="3px";</a:t>
            </a:r>
          </a:p>
        </p:txBody>
      </p:sp>
      <p:sp>
        <p:nvSpPr>
          <p:cNvPr id="4" name="Content Placeholder 3"/>
          <p:cNvSpPr>
            <a:spLocks noGrp="1"/>
          </p:cNvSpPr>
          <p:nvPr>
            <p:ph sz="quarter" idx="13"/>
          </p:nvPr>
        </p:nvSpPr>
        <p:spPr/>
        <p:txBody>
          <a:bodyPr>
            <a:normAutofit lnSpcReduction="10000"/>
          </a:bodyPr>
          <a:lstStyle/>
          <a:p>
            <a:endParaRPr lang="en-US" dirty="0"/>
          </a:p>
        </p:txBody>
      </p:sp>
      <p:sp>
        <p:nvSpPr>
          <p:cNvPr id="5" name="TextBox 4"/>
          <p:cNvSpPr txBox="1"/>
          <p:nvPr/>
        </p:nvSpPr>
        <p:spPr>
          <a:xfrm>
            <a:off x="6172200" y="5105400"/>
            <a:ext cx="1524000" cy="381000"/>
          </a:xfrm>
          <a:prstGeom prst="rect">
            <a:avLst/>
          </a:prstGeom>
          <a:noFill/>
        </p:spPr>
        <p:txBody>
          <a:bodyPr wrap="square" rtlCol="0">
            <a:spAutoFit/>
          </a:bodyPr>
          <a:lstStyle/>
          <a:p>
            <a:r>
              <a:rPr lang="en-US" dirty="0">
                <a:hlinkClick r:id="rId3"/>
              </a:rPr>
              <a:t>Example</a:t>
            </a:r>
            <a:endParaRPr lang="en-US" dirty="0"/>
          </a:p>
        </p:txBody>
      </p:sp>
    </p:spTree>
    <p:extLst>
      <p:ext uri="{BB962C8B-B14F-4D97-AF65-F5344CB8AC3E}">
        <p14:creationId xmlns:p14="http://schemas.microsoft.com/office/powerpoint/2010/main" val="253583529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Changing an element’s style</a:t>
            </a:r>
          </a:p>
        </p:txBody>
      </p:sp>
      <p:sp>
        <p:nvSpPr>
          <p:cNvPr id="3" name="Content Placeholder 2"/>
          <p:cNvSpPr>
            <a:spLocks noGrp="1"/>
          </p:cNvSpPr>
          <p:nvPr>
            <p:ph idx="1"/>
          </p:nvPr>
        </p:nvSpPr>
        <p:spPr>
          <a:xfrm>
            <a:off x="881743" y="1193800"/>
            <a:ext cx="7467600" cy="4525963"/>
          </a:xfrm>
        </p:spPr>
        <p:txBody>
          <a:bodyPr/>
          <a:lstStyle/>
          <a:p>
            <a:r>
              <a:rPr lang="en-US" dirty="0"/>
              <a:t>The </a:t>
            </a:r>
            <a:r>
              <a:rPr lang="en-US" dirty="0" err="1"/>
              <a:t>className</a:t>
            </a:r>
            <a:r>
              <a:rPr lang="en-US" dirty="0"/>
              <a:t> property is normally a better choice, because it allows the styles to be created outside the code, and thus be better accessible to designers.</a:t>
            </a:r>
          </a:p>
          <a:p>
            <a:r>
              <a:rPr lang="en-US" dirty="0" err="1"/>
              <a:t>var</a:t>
            </a:r>
            <a:r>
              <a:rPr lang="en-US" dirty="0"/>
              <a:t> </a:t>
            </a:r>
            <a:r>
              <a:rPr lang="en-US" dirty="0" err="1"/>
              <a:t>commentTag</a:t>
            </a:r>
            <a:r>
              <a:rPr lang="en-US" dirty="0"/>
              <a:t> = </a:t>
            </a:r>
            <a:r>
              <a:rPr lang="en-US" dirty="0" err="1"/>
              <a:t>document.getElementById</a:t>
            </a:r>
            <a:r>
              <a:rPr lang="en-US" dirty="0"/>
              <a:t>("</a:t>
            </a:r>
            <a:r>
              <a:rPr lang="en-US" dirty="0" err="1"/>
              <a:t>specificTag</a:t>
            </a:r>
            <a:r>
              <a:rPr lang="en-US" dirty="0"/>
              <a:t>");</a:t>
            </a:r>
          </a:p>
          <a:p>
            <a:r>
              <a:rPr lang="en-US" dirty="0" err="1"/>
              <a:t>commentTag.</a:t>
            </a:r>
            <a:r>
              <a:rPr lang="en-US" b="1" dirty="0" err="1">
                <a:solidFill>
                  <a:srgbClr val="CE2933"/>
                </a:solidFill>
              </a:rPr>
              <a:t>className</a:t>
            </a:r>
            <a:r>
              <a:rPr lang="en-US" dirty="0"/>
              <a:t> = "</a:t>
            </a:r>
            <a:r>
              <a:rPr lang="en-US" dirty="0" err="1"/>
              <a:t>someClassName</a:t>
            </a:r>
            <a:r>
              <a:rPr lang="en-US" dirty="0"/>
              <a:t>";</a:t>
            </a:r>
          </a:p>
          <a:p>
            <a:r>
              <a:rPr lang="en-US" dirty="0"/>
              <a:t>HTML5 introduces the </a:t>
            </a:r>
            <a:r>
              <a:rPr lang="en-US" dirty="0" err="1"/>
              <a:t>classList</a:t>
            </a:r>
            <a:r>
              <a:rPr lang="en-US" dirty="0"/>
              <a:t> element, which allows you to add, remove, or toggle a CSS class on an element.</a:t>
            </a:r>
          </a:p>
          <a:p>
            <a:r>
              <a:rPr lang="en-US" dirty="0" err="1"/>
              <a:t>label.</a:t>
            </a:r>
            <a:r>
              <a:rPr lang="en-US" b="1" dirty="0" err="1">
                <a:solidFill>
                  <a:srgbClr val="CE2933"/>
                </a:solidFill>
              </a:rPr>
              <a:t>classList.addClass</a:t>
            </a:r>
            <a:r>
              <a:rPr lang="en-US" dirty="0"/>
              <a:t>("</a:t>
            </a:r>
            <a:r>
              <a:rPr lang="en-US" dirty="0" err="1"/>
              <a:t>someClassName</a:t>
            </a:r>
            <a:r>
              <a:rPr lang="en-US" dirty="0"/>
              <a:t>");</a:t>
            </a:r>
          </a:p>
        </p:txBody>
      </p:sp>
      <p:sp>
        <p:nvSpPr>
          <p:cNvPr id="4" name="Content Placeholder 3"/>
          <p:cNvSpPr>
            <a:spLocks noGrp="1"/>
          </p:cNvSpPr>
          <p:nvPr>
            <p:ph sz="quarter" idx="13"/>
          </p:nvPr>
        </p:nvSpPr>
        <p:spPr/>
        <p:txBody>
          <a:bodyPr>
            <a:normAutofit lnSpcReduction="10000"/>
          </a:bodyPr>
          <a:lstStyle/>
          <a:p>
            <a:r>
              <a:rPr lang="en-US" dirty="0"/>
              <a:t>With class</a:t>
            </a:r>
          </a:p>
        </p:txBody>
      </p:sp>
      <p:sp>
        <p:nvSpPr>
          <p:cNvPr id="5" name="TextBox 4"/>
          <p:cNvSpPr txBox="1"/>
          <p:nvPr/>
        </p:nvSpPr>
        <p:spPr>
          <a:xfrm>
            <a:off x="990600" y="5105400"/>
            <a:ext cx="5410200" cy="369332"/>
          </a:xfrm>
          <a:prstGeom prst="rect">
            <a:avLst/>
          </a:prstGeom>
          <a:noFill/>
        </p:spPr>
        <p:txBody>
          <a:bodyPr wrap="square" rtlCol="0">
            <a:spAutoFit/>
          </a:bodyPr>
          <a:lstStyle/>
          <a:p>
            <a:r>
              <a:rPr lang="en-US" dirty="0">
                <a:hlinkClick r:id="rId2"/>
              </a:rPr>
              <a:t>Example</a:t>
            </a:r>
            <a:r>
              <a:rPr lang="en-US" dirty="0"/>
              <a:t> (styling an element with a specific class) </a:t>
            </a:r>
          </a:p>
        </p:txBody>
      </p:sp>
      <p:sp>
        <p:nvSpPr>
          <p:cNvPr id="6" name="TextBox 5"/>
          <p:cNvSpPr txBox="1"/>
          <p:nvPr/>
        </p:nvSpPr>
        <p:spPr>
          <a:xfrm>
            <a:off x="990600" y="6019800"/>
            <a:ext cx="6242304" cy="369332"/>
          </a:xfrm>
          <a:prstGeom prst="rect">
            <a:avLst/>
          </a:prstGeom>
          <a:noFill/>
        </p:spPr>
        <p:txBody>
          <a:bodyPr wrap="square" rtlCol="0">
            <a:spAutoFit/>
          </a:bodyPr>
          <a:lstStyle/>
          <a:p>
            <a:r>
              <a:rPr lang="en-US" dirty="0">
                <a:hlinkClick r:id="rId3"/>
              </a:rPr>
              <a:t>Example</a:t>
            </a:r>
            <a:r>
              <a:rPr lang="en-US" dirty="0"/>
              <a:t> (selecting elements by </a:t>
            </a:r>
            <a:r>
              <a:rPr lang="en-US" dirty="0" err="1"/>
              <a:t>className</a:t>
            </a:r>
            <a:r>
              <a:rPr lang="en-US" dirty="0"/>
              <a:t>)</a:t>
            </a:r>
          </a:p>
        </p:txBody>
      </p:sp>
      <p:sp>
        <p:nvSpPr>
          <p:cNvPr id="7" name="TextBox 6"/>
          <p:cNvSpPr txBox="1"/>
          <p:nvPr/>
        </p:nvSpPr>
        <p:spPr>
          <a:xfrm>
            <a:off x="990600" y="5560497"/>
            <a:ext cx="4419600" cy="369332"/>
          </a:xfrm>
          <a:prstGeom prst="rect">
            <a:avLst/>
          </a:prstGeom>
          <a:noFill/>
        </p:spPr>
        <p:txBody>
          <a:bodyPr wrap="square" rtlCol="0">
            <a:spAutoFit/>
          </a:bodyPr>
          <a:lstStyle/>
          <a:p>
            <a:r>
              <a:rPr lang="en-US" dirty="0">
                <a:hlinkClick r:id="rId4"/>
              </a:rPr>
              <a:t>Example</a:t>
            </a:r>
            <a:r>
              <a:rPr lang="en-US" dirty="0"/>
              <a:t> (adding a class to an element)</a:t>
            </a:r>
          </a:p>
        </p:txBody>
      </p:sp>
    </p:spTree>
    <p:extLst>
      <p:ext uri="{BB962C8B-B14F-4D97-AF65-F5344CB8AC3E}">
        <p14:creationId xmlns:p14="http://schemas.microsoft.com/office/powerpoint/2010/main" val="266305891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2657" y="374310"/>
            <a:ext cx="7133413" cy="6483690"/>
          </a:xfrm>
          <a:prstGeom prst="rect">
            <a:avLst/>
          </a:prstGeom>
        </p:spPr>
      </p:pic>
      <p:sp>
        <p:nvSpPr>
          <p:cNvPr id="2" name="Title 1"/>
          <p:cNvSpPr>
            <a:spLocks noGrp="1"/>
          </p:cNvSpPr>
          <p:nvPr>
            <p:ph type="title"/>
          </p:nvPr>
        </p:nvSpPr>
        <p:spPr>
          <a:xfrm>
            <a:off x="762000" y="-152400"/>
            <a:ext cx="7772400" cy="1020762"/>
          </a:xfrm>
        </p:spPr>
        <p:txBody>
          <a:bodyPr>
            <a:normAutofit/>
          </a:bodyPr>
          <a:lstStyle/>
          <a:p>
            <a:r>
              <a:rPr lang="en-US" sz="4000" dirty="0"/>
              <a:t>Changing an element’s style</a:t>
            </a:r>
          </a:p>
        </p:txBody>
      </p:sp>
      <p:pic>
        <p:nvPicPr>
          <p:cNvPr id="8" name="Picture 7"/>
          <p:cNvPicPr>
            <a:picLocks noChangeAspect="1"/>
          </p:cNvPicPr>
          <p:nvPr/>
        </p:nvPicPr>
        <p:blipFill>
          <a:blip r:embed="rId4"/>
          <a:stretch>
            <a:fillRect/>
          </a:stretch>
        </p:blipFill>
        <p:spPr>
          <a:xfrm>
            <a:off x="5860596" y="1143000"/>
            <a:ext cx="3267075" cy="809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5"/>
          <a:stretch>
            <a:fillRect/>
          </a:stretch>
        </p:blipFill>
        <p:spPr>
          <a:xfrm>
            <a:off x="5860596" y="3829050"/>
            <a:ext cx="3248025" cy="1152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32657" y="838200"/>
            <a:ext cx="3396343" cy="1447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2657" y="2286000"/>
            <a:ext cx="3396343"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2657" y="5105400"/>
            <a:ext cx="7133413" cy="990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2657" y="4191000"/>
            <a:ext cx="2177143" cy="6858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7553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HTTP request-</a:t>
            </a:r>
            <a:r>
              <a:rPr lang="en-US" dirty="0" err="1"/>
              <a:t>reponse</a:t>
            </a:r>
            <a:r>
              <a:rPr lang="en-US" dirty="0"/>
              <a:t> loop</a:t>
            </a:r>
          </a:p>
        </p:txBody>
      </p:sp>
      <p:sp>
        <p:nvSpPr>
          <p:cNvPr id="4" name="Content Placeholder 3"/>
          <p:cNvSpPr>
            <a:spLocks noGrp="1"/>
          </p:cNvSpPr>
          <p:nvPr>
            <p:ph sz="quarter" idx="13"/>
          </p:nvPr>
        </p:nvSpPr>
        <p:spPr/>
        <p:txBody>
          <a:bodyPr>
            <a:normAutofit lnSpcReduction="10000"/>
          </a:bodyPr>
          <a:lstStyle/>
          <a:p>
            <a:r>
              <a:rPr lang="en-US" dirty="0"/>
              <a:t>Detail</a:t>
            </a:r>
          </a:p>
        </p:txBody>
      </p:sp>
      <p:pic>
        <p:nvPicPr>
          <p:cNvPr id="6" name="Content Placeholder 5" descr="4071506005.eps.png"/>
          <p:cNvPicPr>
            <a:picLocks noGrp="1" noChangeAspect="1"/>
          </p:cNvPicPr>
          <p:nvPr>
            <p:ph idx="1"/>
          </p:nvPr>
        </p:nvPicPr>
        <p:blipFill>
          <a:blip r:embed="rId2" cstate="print">
            <a:extLst>
              <a:ext uri="{28A0092B-C50C-407E-A947-70E740481C1C}">
                <a14:useLocalDpi xmlns:a14="http://schemas.microsoft.com/office/drawing/2010/main" val="0"/>
              </a:ext>
            </a:extLst>
          </a:blip>
          <a:srcRect l="-25866" r="-25866"/>
          <a:stretch>
            <a:fillRect/>
          </a:stretch>
        </p:blipFill>
        <p:spPr>
          <a:xfrm>
            <a:off x="457200" y="1035068"/>
            <a:ext cx="7696200" cy="5441932"/>
          </a:xfrm>
        </p:spPr>
      </p:pic>
    </p:spTree>
    <p:extLst>
      <p:ext uri="{BB962C8B-B14F-4D97-AF65-F5344CB8AC3E}">
        <p14:creationId xmlns:p14="http://schemas.microsoft.com/office/powerpoint/2010/main" val="82703636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838200"/>
            <a:ext cx="8640960" cy="5472608"/>
          </a:xfrm>
        </p:spPr>
        <p:txBody>
          <a:bodyPr>
            <a:normAutofit fontScale="70000" lnSpcReduction="20000"/>
          </a:bodyPr>
          <a:lstStyle/>
          <a:p>
            <a:r>
              <a:rPr lang="en-US" dirty="0"/>
              <a:t>many students forget to write </a:t>
            </a:r>
            <a:r>
              <a:rPr lang="en-US" b="1" dirty="0">
                <a:solidFill>
                  <a:srgbClr val="FF0000"/>
                </a:solidFill>
              </a:rPr>
              <a:t>.style </a:t>
            </a:r>
            <a:r>
              <a:rPr lang="en-US" dirty="0"/>
              <a:t>when setting styles </a:t>
            </a:r>
          </a:p>
          <a:p>
            <a:pPr marL="4763" indent="-4763">
              <a:buNone/>
            </a:pPr>
            <a:r>
              <a:rPr lang="en-US" dirty="0" err="1">
                <a:latin typeface="Courier New" panose="02070309020205020404" pitchFamily="49" charset="0"/>
                <a:cs typeface="Courier New" panose="02070309020205020404" pitchFamily="49" charset="0"/>
              </a:rPr>
              <a:t>var</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clickMe</a:t>
            </a:r>
            <a:r>
              <a:rPr lang="en-US" dirty="0">
                <a:latin typeface="Courier New" panose="02070309020205020404" pitchFamily="49" charset="0"/>
                <a:cs typeface="Courier New" panose="02070309020205020404" pitchFamily="49" charset="0"/>
              </a:rPr>
              <a:t> = </a:t>
            </a:r>
            <a:r>
              <a:rPr lang="en-US" dirty="0" err="1">
                <a:latin typeface="Courier New" panose="02070309020205020404" pitchFamily="49" charset="0"/>
                <a:cs typeface="Courier New" panose="02070309020205020404" pitchFamily="49" charset="0"/>
              </a:rPr>
              <a:t>document.getElementById</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clickme</a:t>
            </a:r>
            <a:r>
              <a:rPr lang="en-US" dirty="0">
                <a:latin typeface="Courier New" panose="02070309020205020404" pitchFamily="49" charset="0"/>
                <a:cs typeface="Courier New" panose="02070309020205020404" pitchFamily="49" charset="0"/>
              </a:rPr>
              <a:t>");</a:t>
            </a:r>
          </a:p>
          <a:p>
            <a:pPr marL="4763" indent="-4763">
              <a:buNone/>
            </a:pP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clickMe.color</a:t>
            </a:r>
            <a:r>
              <a:rPr lang="en-US" dirty="0">
                <a:latin typeface="Courier New" panose="02070309020205020404" pitchFamily="49" charset="0"/>
                <a:cs typeface="Courier New" panose="02070309020205020404" pitchFamily="49" charset="0"/>
              </a:rPr>
              <a:t> = "red";  //wrong</a:t>
            </a:r>
          </a:p>
          <a:p>
            <a:pPr marL="4763" indent="-4763">
              <a:buNone/>
            </a:pP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clickMe</a:t>
            </a:r>
            <a:r>
              <a:rPr lang="en-US" i="1" dirty="0" err="1">
                <a:solidFill>
                  <a:srgbClr val="FF0000"/>
                </a:solidFill>
                <a:latin typeface="Courier New" panose="02070309020205020404" pitchFamily="49" charset="0"/>
                <a:cs typeface="Courier New" panose="02070309020205020404" pitchFamily="49" charset="0"/>
              </a:rPr>
              <a:t>.style</a:t>
            </a:r>
            <a:r>
              <a:rPr lang="en-US" dirty="0" err="1">
                <a:latin typeface="Courier New" panose="02070309020205020404" pitchFamily="49" charset="0"/>
                <a:cs typeface="Courier New" panose="02070309020205020404" pitchFamily="49" charset="0"/>
              </a:rPr>
              <a:t>.color</a:t>
            </a:r>
            <a:r>
              <a:rPr lang="en-US" dirty="0">
                <a:latin typeface="Courier New" panose="02070309020205020404" pitchFamily="49" charset="0"/>
                <a:cs typeface="Courier New" panose="02070309020205020404" pitchFamily="49" charset="0"/>
              </a:rPr>
              <a:t> = "red"; </a:t>
            </a:r>
            <a:r>
              <a:rPr lang="en-US" b="1" dirty="0">
                <a:latin typeface="Courier New" panose="02070309020205020404" pitchFamily="49" charset="0"/>
                <a:cs typeface="Courier New" panose="02070309020205020404" pitchFamily="49" charset="0"/>
              </a:rPr>
              <a:t>//true</a:t>
            </a:r>
          </a:p>
          <a:p>
            <a:pPr marL="4763" indent="-4763">
              <a:buNone/>
            </a:pPr>
            <a:endParaRPr lang="en-US" b="1" dirty="0">
              <a:latin typeface="Courier New" panose="02070309020205020404" pitchFamily="49" charset="0"/>
              <a:cs typeface="Courier New" panose="02070309020205020404" pitchFamily="49" charset="0"/>
            </a:endParaRPr>
          </a:p>
          <a:p>
            <a:r>
              <a:rPr lang="en-US" b="1" dirty="0">
                <a:solidFill>
                  <a:srgbClr val="FF0000"/>
                </a:solidFill>
              </a:rPr>
              <a:t>style properties are capitalized </a:t>
            </a:r>
            <a:r>
              <a:rPr lang="en-US" dirty="0"/>
              <a:t>like This, not like-this </a:t>
            </a:r>
          </a:p>
          <a:p>
            <a:pPr marL="4763" indent="-4763">
              <a:buNone/>
            </a:pPr>
            <a:r>
              <a:rPr lang="en-US" dirty="0" err="1">
                <a:latin typeface="Courier New" panose="02070309020205020404" pitchFamily="49" charset="0"/>
                <a:cs typeface="Courier New" panose="02070309020205020404" pitchFamily="49" charset="0"/>
              </a:rPr>
              <a:t>clickMe.style.font</a:t>
            </a:r>
            <a:r>
              <a:rPr lang="en-US" dirty="0">
                <a:latin typeface="Courier New" panose="02070309020205020404" pitchFamily="49" charset="0"/>
                <a:cs typeface="Courier New" panose="02070309020205020404" pitchFamily="49" charset="0"/>
              </a:rPr>
              <a:t>-size = "14pt";  //wrong</a:t>
            </a:r>
          </a:p>
          <a:p>
            <a:pPr marL="4763" indent="-4763">
              <a:buNone/>
            </a:pPr>
            <a:r>
              <a:rPr lang="en-US" dirty="0" err="1">
                <a:latin typeface="Courier New" panose="02070309020205020404" pitchFamily="49" charset="0"/>
                <a:cs typeface="Courier New" panose="02070309020205020404" pitchFamily="49" charset="0"/>
              </a:rPr>
              <a:t>clickMe.style</a:t>
            </a:r>
            <a:r>
              <a:rPr lang="en-US" dirty="0" err="1">
                <a:solidFill>
                  <a:srgbClr val="FF0000"/>
                </a:solidFill>
                <a:latin typeface="Courier New" panose="02070309020205020404" pitchFamily="49" charset="0"/>
                <a:cs typeface="Courier New" panose="02070309020205020404" pitchFamily="49" charset="0"/>
              </a:rPr>
              <a:t>.</a:t>
            </a:r>
            <a:r>
              <a:rPr lang="en-US" i="1" dirty="0" err="1">
                <a:solidFill>
                  <a:srgbClr val="FF0000"/>
                </a:solidFill>
                <a:latin typeface="Courier New" panose="02070309020205020404" pitchFamily="49" charset="0"/>
                <a:cs typeface="Courier New" panose="02070309020205020404" pitchFamily="49" charset="0"/>
              </a:rPr>
              <a:t>fontSize</a:t>
            </a:r>
            <a:r>
              <a:rPr lang="en-US" dirty="0">
                <a:latin typeface="Courier New" panose="02070309020205020404" pitchFamily="49" charset="0"/>
                <a:cs typeface="Courier New" panose="02070309020205020404" pitchFamily="49" charset="0"/>
              </a:rPr>
              <a:t> = "14pt";    </a:t>
            </a:r>
            <a:r>
              <a:rPr lang="en-US" b="1" dirty="0">
                <a:latin typeface="Courier New" panose="02070309020205020404" pitchFamily="49" charset="0"/>
                <a:cs typeface="Courier New" panose="02070309020205020404" pitchFamily="49" charset="0"/>
              </a:rPr>
              <a:t>//true	</a:t>
            </a:r>
          </a:p>
          <a:p>
            <a:pPr marL="4763" indent="-4763">
              <a:buNone/>
            </a:pPr>
            <a:endParaRPr lang="en-US" b="1" dirty="0">
              <a:latin typeface="Courier New" panose="02070309020205020404" pitchFamily="49" charset="0"/>
              <a:cs typeface="Courier New" panose="02070309020205020404" pitchFamily="49" charset="0"/>
            </a:endParaRPr>
          </a:p>
          <a:p>
            <a:r>
              <a:rPr lang="en-US" dirty="0"/>
              <a:t>style properties must be </a:t>
            </a:r>
            <a:r>
              <a:rPr lang="en-US" b="1" dirty="0">
                <a:solidFill>
                  <a:srgbClr val="FF0000"/>
                </a:solidFill>
              </a:rPr>
              <a:t>set as strings</a:t>
            </a:r>
            <a:r>
              <a:rPr lang="en-US" dirty="0"/>
              <a:t>, </a:t>
            </a:r>
            <a:r>
              <a:rPr lang="en-US" dirty="0">
                <a:solidFill>
                  <a:srgbClr val="FF0000"/>
                </a:solidFill>
              </a:rPr>
              <a:t>often with units at the end</a:t>
            </a:r>
            <a:r>
              <a:rPr lang="en-US" dirty="0"/>
              <a:t> </a:t>
            </a:r>
          </a:p>
          <a:p>
            <a:pPr>
              <a:buNone/>
            </a:pPr>
            <a:r>
              <a:rPr lang="en-US" dirty="0" err="1"/>
              <a:t>clickMe.style.width</a:t>
            </a:r>
            <a:r>
              <a:rPr lang="en-US" dirty="0"/>
              <a:t> = 200; //wrong</a:t>
            </a:r>
          </a:p>
          <a:p>
            <a:pPr>
              <a:buNone/>
            </a:pPr>
            <a:r>
              <a:rPr lang="en-US" dirty="0" err="1"/>
              <a:t>clickMe.style.width</a:t>
            </a:r>
            <a:r>
              <a:rPr lang="en-US" dirty="0"/>
              <a:t> = </a:t>
            </a:r>
            <a:r>
              <a:rPr lang="en-US" i="1" dirty="0">
                <a:solidFill>
                  <a:srgbClr val="FF0000"/>
                </a:solidFill>
              </a:rPr>
              <a:t>"200px"</a:t>
            </a:r>
            <a:r>
              <a:rPr lang="en-US" dirty="0"/>
              <a:t>; </a:t>
            </a:r>
          </a:p>
          <a:p>
            <a:pPr>
              <a:buNone/>
            </a:pPr>
            <a:r>
              <a:rPr lang="en-US" dirty="0" err="1"/>
              <a:t>clickMe.style.padding</a:t>
            </a:r>
            <a:r>
              <a:rPr lang="en-US" dirty="0"/>
              <a:t> = </a:t>
            </a:r>
            <a:r>
              <a:rPr lang="en-US" i="1" dirty="0">
                <a:solidFill>
                  <a:srgbClr val="FF0000"/>
                </a:solidFill>
              </a:rPr>
              <a:t>"0.5em"</a:t>
            </a:r>
            <a:r>
              <a:rPr lang="en-US" dirty="0"/>
              <a:t>; </a:t>
            </a:r>
          </a:p>
          <a:p>
            <a:r>
              <a:rPr lang="en-US" dirty="0"/>
              <a:t>write exactly the value you would have written in the CSS, but in quotes</a:t>
            </a:r>
          </a:p>
          <a:p>
            <a:endParaRPr lang="en-US" dirty="0"/>
          </a:p>
        </p:txBody>
      </p:sp>
      <p:sp>
        <p:nvSpPr>
          <p:cNvPr id="3" name="Title 2"/>
          <p:cNvSpPr>
            <a:spLocks noGrp="1"/>
          </p:cNvSpPr>
          <p:nvPr>
            <p:ph type="title"/>
          </p:nvPr>
        </p:nvSpPr>
        <p:spPr/>
        <p:txBody>
          <a:bodyPr>
            <a:normAutofit/>
          </a:bodyPr>
          <a:lstStyle/>
          <a:p>
            <a:r>
              <a:rPr lang="en-US" dirty="0"/>
              <a:t>Common DOM styling errors</a:t>
            </a:r>
          </a:p>
        </p:txBody>
      </p:sp>
    </p:spTree>
    <p:extLst>
      <p:ext uri="{BB962C8B-B14F-4D97-AF65-F5344CB8AC3E}">
        <p14:creationId xmlns:p14="http://schemas.microsoft.com/office/powerpoint/2010/main" val="24522164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Properties</a:t>
            </a:r>
          </a:p>
        </p:txBody>
      </p:sp>
      <p:sp>
        <p:nvSpPr>
          <p:cNvPr id="4" name="Content Placeholder 3"/>
          <p:cNvSpPr>
            <a:spLocks noGrp="1"/>
          </p:cNvSpPr>
          <p:nvPr>
            <p:ph sz="quarter" idx="13"/>
          </p:nvPr>
        </p:nvSpPr>
        <p:spPr/>
        <p:txBody>
          <a:bodyPr>
            <a:normAutofit lnSpcReduction="10000"/>
          </a:bodyPr>
          <a:lstStyle/>
          <a:p>
            <a:r>
              <a:rPr lang="en-US" dirty="0"/>
              <a:t>Some Specific HTML DOM Element Properties for Certain Tag Types</a:t>
            </a:r>
          </a:p>
        </p:txBody>
      </p:sp>
      <p:graphicFrame>
        <p:nvGraphicFramePr>
          <p:cNvPr id="6" name="Content Placeholder 5"/>
          <p:cNvGraphicFramePr>
            <a:graphicFrameLocks noGrp="1"/>
          </p:cNvGraphicFramePr>
          <p:nvPr>
            <p:ph idx="1"/>
          </p:nvPr>
        </p:nvGraphicFramePr>
        <p:xfrm>
          <a:off x="914400" y="1828800"/>
          <a:ext cx="6705600" cy="3962401"/>
        </p:xfrm>
        <a:graphic>
          <a:graphicData uri="http://schemas.openxmlformats.org/drawingml/2006/table">
            <a:tbl>
              <a:tblPr firstRow="1" firstCol="1">
                <a:tableStyleId>{5C22544A-7EE6-4342-B048-85BDC9FD1C3A}</a:tableStyleId>
              </a:tblPr>
              <a:tblGrid>
                <a:gridCol w="1056097">
                  <a:extLst>
                    <a:ext uri="{9D8B030D-6E8A-4147-A177-3AD203B41FA5}">
                      <a16:colId xmlns:a16="http://schemas.microsoft.com/office/drawing/2014/main" val="20000"/>
                    </a:ext>
                  </a:extLst>
                </a:gridCol>
                <a:gridCol w="4717698">
                  <a:extLst>
                    <a:ext uri="{9D8B030D-6E8A-4147-A177-3AD203B41FA5}">
                      <a16:colId xmlns:a16="http://schemas.microsoft.com/office/drawing/2014/main" val="20001"/>
                    </a:ext>
                  </a:extLst>
                </a:gridCol>
                <a:gridCol w="931805">
                  <a:extLst>
                    <a:ext uri="{9D8B030D-6E8A-4147-A177-3AD203B41FA5}">
                      <a16:colId xmlns:a16="http://schemas.microsoft.com/office/drawing/2014/main" val="20002"/>
                    </a:ext>
                  </a:extLst>
                </a:gridCol>
              </a:tblGrid>
              <a:tr h="364087">
                <a:tc>
                  <a:txBody>
                    <a:bodyPr/>
                    <a:lstStyle/>
                    <a:p>
                      <a:pPr>
                        <a:lnSpc>
                          <a:spcPts val="1600"/>
                        </a:lnSpc>
                        <a:spcAft>
                          <a:spcPts val="1400"/>
                        </a:spcAft>
                      </a:pPr>
                      <a:r>
                        <a:rPr lang="en-CA" sz="1800" dirty="0"/>
                        <a:t>Property </a:t>
                      </a:r>
                      <a:endParaRPr lang="en-CA" sz="1800" dirty="0">
                        <a:solidFill>
                          <a:srgbClr val="1F497D"/>
                        </a:solidFill>
                        <a:latin typeface="Calibri"/>
                        <a:ea typeface="Calibri"/>
                        <a:cs typeface="Times New Roman"/>
                      </a:endParaRPr>
                    </a:p>
                  </a:txBody>
                  <a:tcPr marL="68580" marR="68580" marT="0" marB="0"/>
                </a:tc>
                <a:tc>
                  <a:txBody>
                    <a:bodyPr/>
                    <a:lstStyle/>
                    <a:p>
                      <a:pPr>
                        <a:lnSpc>
                          <a:spcPts val="1600"/>
                        </a:lnSpc>
                        <a:spcAft>
                          <a:spcPts val="1400"/>
                        </a:spcAft>
                      </a:pPr>
                      <a:r>
                        <a:rPr lang="en-CA" sz="1800"/>
                        <a:t>Description</a:t>
                      </a:r>
                      <a:endParaRPr lang="en-CA" sz="1800">
                        <a:solidFill>
                          <a:srgbClr val="1F497D"/>
                        </a:solidFill>
                        <a:latin typeface="Calibri"/>
                        <a:ea typeface="Calibri"/>
                        <a:cs typeface="Times New Roman"/>
                      </a:endParaRPr>
                    </a:p>
                  </a:txBody>
                  <a:tcPr marL="68580" marR="68580" marT="0" marB="0"/>
                </a:tc>
                <a:tc>
                  <a:txBody>
                    <a:bodyPr/>
                    <a:lstStyle/>
                    <a:p>
                      <a:pPr>
                        <a:lnSpc>
                          <a:spcPts val="1600"/>
                        </a:lnSpc>
                        <a:spcAft>
                          <a:spcPts val="1400"/>
                        </a:spcAft>
                      </a:pPr>
                      <a:r>
                        <a:rPr lang="en-CA" sz="1800" dirty="0"/>
                        <a:t>Tags </a:t>
                      </a:r>
                      <a:endParaRPr lang="en-CA" sz="1800" dirty="0">
                        <a:solidFill>
                          <a:srgbClr val="1F497D"/>
                        </a:solidFill>
                        <a:latin typeface="Calibri"/>
                        <a:ea typeface="Calibri"/>
                        <a:cs typeface="Times New Roman"/>
                      </a:endParaRPr>
                    </a:p>
                  </a:txBody>
                  <a:tcPr marL="68580" marR="68580" marT="0" marB="0"/>
                </a:tc>
                <a:extLst>
                  <a:ext uri="{0D108BD9-81ED-4DB2-BD59-A6C34878D82A}">
                    <a16:rowId xmlns:a16="http://schemas.microsoft.com/office/drawing/2014/main" val="10000"/>
                  </a:ext>
                </a:extLst>
              </a:tr>
              <a:tr h="474450">
                <a:tc>
                  <a:txBody>
                    <a:bodyPr/>
                    <a:lstStyle/>
                    <a:p>
                      <a:pPr>
                        <a:lnSpc>
                          <a:spcPts val="1500"/>
                        </a:lnSpc>
                        <a:spcBef>
                          <a:spcPts val="700"/>
                        </a:spcBef>
                        <a:spcAft>
                          <a:spcPts val="0"/>
                        </a:spcAft>
                        <a:tabLst>
                          <a:tab pos="342900" algn="l"/>
                          <a:tab pos="685800" algn="l"/>
                          <a:tab pos="1028700" algn="l"/>
                          <a:tab pos="1371600" algn="l"/>
                          <a:tab pos="1714500" algn="l"/>
                        </a:tabLst>
                      </a:pPr>
                      <a:r>
                        <a:rPr lang="en-CA" sz="1200"/>
                        <a:t>href</a:t>
                      </a:r>
                      <a:endParaRPr lang="en-CA" sz="120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1600"/>
                        <a:t>The href attribute used in a tags to specify a URL to link to.</a:t>
                      </a:r>
                      <a:endParaRPr lang="en-CA" sz="1600">
                        <a:latin typeface="Calibri"/>
                        <a:ea typeface="Times New Roman"/>
                        <a:cs typeface="Times New Roman"/>
                      </a:endParaRPr>
                    </a:p>
                  </a:txBody>
                  <a:tcPr marL="68580" marR="68580" marT="0" marB="0"/>
                </a:tc>
                <a:tc>
                  <a:txBody>
                    <a:bodyPr/>
                    <a:lstStyle/>
                    <a:p>
                      <a:pPr>
                        <a:lnSpc>
                          <a:spcPts val="1500"/>
                        </a:lnSpc>
                        <a:spcBef>
                          <a:spcPts val="700"/>
                        </a:spcBef>
                        <a:spcAft>
                          <a:spcPts val="0"/>
                        </a:spcAft>
                        <a:tabLst>
                          <a:tab pos="342900" algn="l"/>
                          <a:tab pos="685800" algn="l"/>
                          <a:tab pos="1028700" algn="l"/>
                          <a:tab pos="1371600" algn="l"/>
                          <a:tab pos="1714500" algn="l"/>
                        </a:tabLst>
                      </a:pPr>
                      <a:r>
                        <a:rPr lang="en-CA" sz="1600" dirty="0"/>
                        <a:t>a </a:t>
                      </a:r>
                      <a:endParaRPr lang="en-CA" sz="1600" dirty="0">
                        <a:latin typeface="Consolas"/>
                        <a:ea typeface="Calibri"/>
                        <a:cs typeface="Times New Roman"/>
                      </a:endParaRPr>
                    </a:p>
                  </a:txBody>
                  <a:tcPr marL="68580" marR="68580" marT="0" marB="0"/>
                </a:tc>
                <a:extLst>
                  <a:ext uri="{0D108BD9-81ED-4DB2-BD59-A6C34878D82A}">
                    <a16:rowId xmlns:a16="http://schemas.microsoft.com/office/drawing/2014/main" val="10001"/>
                  </a:ext>
                </a:extLst>
              </a:tr>
              <a:tr h="1064271">
                <a:tc>
                  <a:txBody>
                    <a:bodyPr/>
                    <a:lstStyle/>
                    <a:p>
                      <a:pPr>
                        <a:lnSpc>
                          <a:spcPts val="1500"/>
                        </a:lnSpc>
                        <a:spcBef>
                          <a:spcPts val="700"/>
                        </a:spcBef>
                        <a:spcAft>
                          <a:spcPts val="0"/>
                        </a:spcAft>
                        <a:tabLst>
                          <a:tab pos="342900" algn="l"/>
                          <a:tab pos="685800" algn="l"/>
                          <a:tab pos="1028700" algn="l"/>
                          <a:tab pos="1371600" algn="l"/>
                          <a:tab pos="1714500" algn="l"/>
                        </a:tabLst>
                      </a:pPr>
                      <a:r>
                        <a:rPr lang="en-CA" sz="1200"/>
                        <a:t>name</a:t>
                      </a:r>
                      <a:endParaRPr lang="en-CA" sz="120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1600" dirty="0"/>
                        <a:t>The name property is  a bookmark to identify this tag. Unlike id which is available to all tags, name is limited to certain form related tags. </a:t>
                      </a:r>
                      <a:endParaRPr lang="en-CA" sz="1600" dirty="0">
                        <a:latin typeface="Calibri"/>
                        <a:ea typeface="Times New Roman"/>
                        <a:cs typeface="Times New Roman"/>
                      </a:endParaRPr>
                    </a:p>
                  </a:txBody>
                  <a:tcPr marL="68580" marR="68580" marT="0" marB="0"/>
                </a:tc>
                <a:tc>
                  <a:txBody>
                    <a:bodyPr/>
                    <a:lstStyle/>
                    <a:p>
                      <a:pPr>
                        <a:lnSpc>
                          <a:spcPts val="1500"/>
                        </a:lnSpc>
                        <a:spcBef>
                          <a:spcPts val="700"/>
                        </a:spcBef>
                        <a:spcAft>
                          <a:spcPts val="0"/>
                        </a:spcAft>
                        <a:tabLst>
                          <a:tab pos="342900" algn="l"/>
                          <a:tab pos="685800" algn="l"/>
                          <a:tab pos="1028700" algn="l"/>
                          <a:tab pos="1371600" algn="l"/>
                          <a:tab pos="1714500" algn="l"/>
                        </a:tabLst>
                      </a:pPr>
                      <a:r>
                        <a:rPr lang="en-CA" sz="1600" dirty="0"/>
                        <a:t>a, input, </a:t>
                      </a:r>
                      <a:r>
                        <a:rPr lang="en-CA" sz="1600" dirty="0" err="1"/>
                        <a:t>textarea</a:t>
                      </a:r>
                      <a:r>
                        <a:rPr lang="en-CA" sz="1600" dirty="0"/>
                        <a:t>, form</a:t>
                      </a:r>
                      <a:endParaRPr lang="en-CA" sz="1600" dirty="0">
                        <a:latin typeface="Consolas"/>
                        <a:ea typeface="Calibri"/>
                        <a:cs typeface="Times New Roman"/>
                      </a:endParaRPr>
                    </a:p>
                  </a:txBody>
                  <a:tcPr marL="68580" marR="68580" marT="0" marB="0"/>
                </a:tc>
                <a:extLst>
                  <a:ext uri="{0D108BD9-81ED-4DB2-BD59-A6C34878D82A}">
                    <a16:rowId xmlns:a16="http://schemas.microsoft.com/office/drawing/2014/main" val="10002"/>
                  </a:ext>
                </a:extLst>
              </a:tr>
              <a:tr h="995322">
                <a:tc>
                  <a:txBody>
                    <a:bodyPr/>
                    <a:lstStyle/>
                    <a:p>
                      <a:pPr>
                        <a:lnSpc>
                          <a:spcPts val="1500"/>
                        </a:lnSpc>
                        <a:spcBef>
                          <a:spcPts val="700"/>
                        </a:spcBef>
                        <a:spcAft>
                          <a:spcPts val="0"/>
                        </a:spcAft>
                        <a:tabLst>
                          <a:tab pos="342900" algn="l"/>
                          <a:tab pos="685800" algn="l"/>
                          <a:tab pos="1028700" algn="l"/>
                          <a:tab pos="1371600" algn="l"/>
                          <a:tab pos="1714500" algn="l"/>
                        </a:tabLst>
                      </a:pPr>
                      <a:r>
                        <a:rPr lang="en-CA" sz="1200"/>
                        <a:t>src</a:t>
                      </a:r>
                      <a:endParaRPr lang="en-CA" sz="120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1600"/>
                        <a:t>Links to an external URL that should be loaded into the page (as opposed to href which is a link to follow when clicked) </a:t>
                      </a:r>
                      <a:endParaRPr lang="en-CA" sz="1600">
                        <a:latin typeface="Calibri"/>
                        <a:ea typeface="Times New Roman"/>
                        <a:cs typeface="Times New Roman"/>
                      </a:endParaRPr>
                    </a:p>
                  </a:txBody>
                  <a:tcPr marL="68580" marR="68580" marT="0" marB="0"/>
                </a:tc>
                <a:tc>
                  <a:txBody>
                    <a:bodyPr/>
                    <a:lstStyle/>
                    <a:p>
                      <a:pPr>
                        <a:lnSpc>
                          <a:spcPts val="1500"/>
                        </a:lnSpc>
                        <a:spcBef>
                          <a:spcPts val="700"/>
                        </a:spcBef>
                        <a:spcAft>
                          <a:spcPts val="0"/>
                        </a:spcAft>
                        <a:tabLst>
                          <a:tab pos="342900" algn="l"/>
                          <a:tab pos="685800" algn="l"/>
                          <a:tab pos="1028700" algn="l"/>
                          <a:tab pos="1371600" algn="l"/>
                          <a:tab pos="1714500" algn="l"/>
                        </a:tabLst>
                      </a:pPr>
                      <a:r>
                        <a:rPr lang="en-CA" sz="1600" dirty="0" err="1"/>
                        <a:t>img</a:t>
                      </a:r>
                      <a:r>
                        <a:rPr lang="en-CA" sz="1600" dirty="0"/>
                        <a:t>, input, </a:t>
                      </a:r>
                      <a:r>
                        <a:rPr lang="en-CA" sz="1600" dirty="0" err="1"/>
                        <a:t>iframe</a:t>
                      </a:r>
                      <a:r>
                        <a:rPr lang="en-CA" sz="1600" dirty="0"/>
                        <a:t>, script</a:t>
                      </a:r>
                      <a:endParaRPr lang="en-CA" sz="1600" dirty="0">
                        <a:latin typeface="Consolas"/>
                        <a:ea typeface="Calibri"/>
                        <a:cs typeface="Times New Roman"/>
                      </a:endParaRPr>
                    </a:p>
                  </a:txBody>
                  <a:tcPr marL="68580" marR="68580" marT="0" marB="0"/>
                </a:tc>
                <a:extLst>
                  <a:ext uri="{0D108BD9-81ED-4DB2-BD59-A6C34878D82A}">
                    <a16:rowId xmlns:a16="http://schemas.microsoft.com/office/drawing/2014/main" val="10003"/>
                  </a:ext>
                </a:extLst>
              </a:tr>
              <a:tr h="1064271">
                <a:tc>
                  <a:txBody>
                    <a:bodyPr/>
                    <a:lstStyle/>
                    <a:p>
                      <a:pPr>
                        <a:lnSpc>
                          <a:spcPts val="1500"/>
                        </a:lnSpc>
                        <a:spcBef>
                          <a:spcPts val="700"/>
                        </a:spcBef>
                        <a:spcAft>
                          <a:spcPts val="0"/>
                        </a:spcAft>
                        <a:tabLst>
                          <a:tab pos="342900" algn="l"/>
                          <a:tab pos="685800" algn="l"/>
                          <a:tab pos="1028700" algn="l"/>
                          <a:tab pos="1371600" algn="l"/>
                          <a:tab pos="1714500" algn="l"/>
                        </a:tabLst>
                      </a:pPr>
                      <a:r>
                        <a:rPr lang="en-CA" sz="1200"/>
                        <a:t>value</a:t>
                      </a:r>
                      <a:endParaRPr lang="en-CA" sz="120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1600" dirty="0"/>
                        <a:t>The value is related tot he value attribute of input tags. Often the value of an input field is user defined, and we use value to get that user input.</a:t>
                      </a:r>
                      <a:endParaRPr lang="en-CA" sz="1600" dirty="0">
                        <a:latin typeface="Calibri"/>
                        <a:ea typeface="Times New Roman"/>
                        <a:cs typeface="Times New Roman"/>
                      </a:endParaRPr>
                    </a:p>
                  </a:txBody>
                  <a:tcPr marL="68580" marR="68580" marT="0" marB="0"/>
                </a:tc>
                <a:tc>
                  <a:txBody>
                    <a:bodyPr/>
                    <a:lstStyle/>
                    <a:p>
                      <a:pPr>
                        <a:lnSpc>
                          <a:spcPts val="1500"/>
                        </a:lnSpc>
                        <a:spcBef>
                          <a:spcPts val="700"/>
                        </a:spcBef>
                        <a:spcAft>
                          <a:spcPts val="0"/>
                        </a:spcAft>
                        <a:tabLst>
                          <a:tab pos="342900" algn="l"/>
                          <a:tab pos="685800" algn="l"/>
                          <a:tab pos="1028700" algn="l"/>
                          <a:tab pos="1371600" algn="l"/>
                          <a:tab pos="1714500" algn="l"/>
                        </a:tabLst>
                      </a:pPr>
                      <a:r>
                        <a:rPr lang="en-CA" sz="1600" dirty="0"/>
                        <a:t>Input, </a:t>
                      </a:r>
                      <a:r>
                        <a:rPr lang="en-CA" sz="1600" dirty="0" err="1"/>
                        <a:t>textarea</a:t>
                      </a:r>
                      <a:r>
                        <a:rPr lang="en-CA" sz="1600" dirty="0"/>
                        <a:t>, submit</a:t>
                      </a:r>
                      <a:endParaRPr lang="en-CA" sz="1600" dirty="0">
                        <a:latin typeface="Consolas"/>
                        <a:ea typeface="Calibri"/>
                        <a:cs typeface="Times New Roman"/>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99874573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JavaScript </a:t>
            </a:r>
            <a:r>
              <a:rPr lang="en-US" dirty="0">
                <a:solidFill>
                  <a:schemeClr val="tx2"/>
                </a:solidFill>
              </a:rPr>
              <a:t>Events</a:t>
            </a:r>
            <a:endParaRPr lang="en-US" dirty="0"/>
          </a:p>
        </p:txBody>
      </p:sp>
      <p:sp>
        <p:nvSpPr>
          <p:cNvPr id="4" name="Text Placeholder 3"/>
          <p:cNvSpPr>
            <a:spLocks noGrp="1"/>
          </p:cNvSpPr>
          <p:nvPr>
            <p:ph type="body" idx="1"/>
          </p:nvPr>
        </p:nvSpPr>
        <p:spPr/>
        <p:txBody>
          <a:bodyPr/>
          <a:lstStyle/>
          <a:p>
            <a:r>
              <a:rPr lang="en-US" dirty="0"/>
              <a:t>Section </a:t>
            </a:r>
            <a:r>
              <a:rPr lang="en-US" dirty="0">
                <a:solidFill>
                  <a:schemeClr val="accent1"/>
                </a:solidFill>
              </a:rPr>
              <a:t>7</a:t>
            </a:r>
            <a:r>
              <a:rPr lang="en-US" dirty="0"/>
              <a:t> of 8</a:t>
            </a:r>
            <a:endParaRPr lang="en-US" dirty="0">
              <a:solidFill>
                <a:schemeClr val="tx1"/>
              </a:solidFill>
            </a:endParaRPr>
          </a:p>
        </p:txBody>
      </p:sp>
    </p:spTree>
    <p:extLst>
      <p:ext uri="{BB962C8B-B14F-4D97-AF65-F5344CB8AC3E}">
        <p14:creationId xmlns:p14="http://schemas.microsoft.com/office/powerpoint/2010/main" val="378322221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JavaScript </a:t>
            </a:r>
            <a:r>
              <a:rPr lang="en-US" dirty="0">
                <a:solidFill>
                  <a:srgbClr val="FF0000"/>
                </a:solidFill>
              </a:rPr>
              <a:t>Events</a:t>
            </a:r>
          </a:p>
        </p:txBody>
      </p:sp>
      <p:sp>
        <p:nvSpPr>
          <p:cNvPr id="3" name="Content Placeholder 2"/>
          <p:cNvSpPr>
            <a:spLocks noGrp="1"/>
          </p:cNvSpPr>
          <p:nvPr>
            <p:ph idx="1"/>
          </p:nvPr>
        </p:nvSpPr>
        <p:spPr/>
        <p:txBody>
          <a:bodyPr/>
          <a:lstStyle/>
          <a:p>
            <a:r>
              <a:rPr lang="en-US" dirty="0"/>
              <a:t>A JavaScript </a:t>
            </a:r>
            <a:r>
              <a:rPr lang="en-US" b="1" dirty="0">
                <a:solidFill>
                  <a:srgbClr val="FF0000"/>
                </a:solidFill>
              </a:rPr>
              <a:t>event</a:t>
            </a:r>
            <a:r>
              <a:rPr lang="en-US" dirty="0">
                <a:solidFill>
                  <a:srgbClr val="FF0000"/>
                </a:solidFill>
              </a:rPr>
              <a:t> is an action </a:t>
            </a:r>
            <a:r>
              <a:rPr lang="en-US" dirty="0"/>
              <a:t>that can be detected by JavaScript.</a:t>
            </a:r>
          </a:p>
          <a:p>
            <a:r>
              <a:rPr lang="en-US" dirty="0"/>
              <a:t>We say then that </a:t>
            </a:r>
            <a:r>
              <a:rPr lang="en-US" dirty="0">
                <a:solidFill>
                  <a:srgbClr val="FF0000"/>
                </a:solidFill>
              </a:rPr>
              <a:t>an event is </a:t>
            </a:r>
            <a:r>
              <a:rPr lang="en-US" i="1" dirty="0">
                <a:solidFill>
                  <a:srgbClr val="FF0000"/>
                </a:solidFill>
              </a:rPr>
              <a:t>triggered </a:t>
            </a:r>
            <a:r>
              <a:rPr lang="en-US" dirty="0"/>
              <a:t>and then it can </a:t>
            </a:r>
            <a:r>
              <a:rPr lang="en-US" dirty="0">
                <a:solidFill>
                  <a:srgbClr val="FF0000"/>
                </a:solidFill>
              </a:rPr>
              <a:t>be </a:t>
            </a:r>
            <a:r>
              <a:rPr lang="en-US" i="1" dirty="0">
                <a:solidFill>
                  <a:srgbClr val="FF0000"/>
                </a:solidFill>
              </a:rPr>
              <a:t>caught </a:t>
            </a:r>
            <a:r>
              <a:rPr lang="en-US" dirty="0">
                <a:solidFill>
                  <a:srgbClr val="FF0000"/>
                </a:solidFill>
              </a:rPr>
              <a:t>by JavaScript functions</a:t>
            </a:r>
            <a:r>
              <a:rPr lang="en-US" dirty="0"/>
              <a:t>, which then do something in response.</a:t>
            </a:r>
          </a:p>
          <a:p>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pic>
        <p:nvPicPr>
          <p:cNvPr id="5" name="Picture 4"/>
          <p:cNvPicPr>
            <a:picLocks noChangeAspect="1"/>
          </p:cNvPicPr>
          <p:nvPr/>
        </p:nvPicPr>
        <p:blipFill>
          <a:blip r:embed="rId2"/>
          <a:stretch>
            <a:fillRect/>
          </a:stretch>
        </p:blipFill>
        <p:spPr>
          <a:xfrm>
            <a:off x="1636447" y="3810000"/>
            <a:ext cx="5678753" cy="2636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6873060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JavaScript Events</a:t>
            </a:r>
          </a:p>
        </p:txBody>
      </p:sp>
      <p:sp>
        <p:nvSpPr>
          <p:cNvPr id="4" name="Content Placeholder 3"/>
          <p:cNvSpPr>
            <a:spLocks noGrp="1"/>
          </p:cNvSpPr>
          <p:nvPr>
            <p:ph sz="quarter" idx="13"/>
          </p:nvPr>
        </p:nvSpPr>
        <p:spPr/>
        <p:txBody>
          <a:bodyPr>
            <a:normAutofit lnSpcReduction="10000"/>
          </a:bodyPr>
          <a:lstStyle/>
          <a:p>
            <a:r>
              <a:rPr lang="en-US" dirty="0"/>
              <a:t>A brave new world</a:t>
            </a:r>
          </a:p>
        </p:txBody>
      </p:sp>
      <p:sp>
        <p:nvSpPr>
          <p:cNvPr id="11" name="Rectangle 10"/>
          <p:cNvSpPr/>
          <p:nvPr/>
        </p:nvSpPr>
        <p:spPr>
          <a:xfrm>
            <a:off x="228600" y="4785185"/>
            <a:ext cx="8686800" cy="954107"/>
          </a:xfrm>
          <a:prstGeom prst="rect">
            <a:avLst/>
          </a:prstGeom>
        </p:spPr>
        <p:txBody>
          <a:bodyPr wrap="square">
            <a:spAutoFit/>
          </a:bodyPr>
          <a:lstStyle/>
          <a:p>
            <a:pPr>
              <a:buFont typeface="Arial" panose="020B0604020202020204" pitchFamily="34" charset="0"/>
              <a:buChar char="•"/>
            </a:pPr>
            <a:r>
              <a:rPr lang="en-US" sz="2800" b="1" dirty="0">
                <a:solidFill>
                  <a:srgbClr val="000000"/>
                </a:solidFill>
                <a:latin typeface="Calibri" panose="020F0502020204030204" pitchFamily="34" charset="0"/>
              </a:rPr>
              <a:t>This is bad style (HTML is cluttered with JS code)</a:t>
            </a:r>
          </a:p>
          <a:p>
            <a:pPr>
              <a:buFont typeface="Arial" panose="020B0604020202020204" pitchFamily="34" charset="0"/>
              <a:buChar char="•"/>
            </a:pPr>
            <a:r>
              <a:rPr lang="en-US" sz="2800" b="1" dirty="0">
                <a:solidFill>
                  <a:srgbClr val="000000"/>
                </a:solidFill>
                <a:latin typeface="Calibri" panose="020F0502020204030204" pitchFamily="34" charset="0"/>
              </a:rPr>
              <a:t>Goal: remove all JavaScript code from the HTML body</a:t>
            </a:r>
            <a:endParaRPr lang="en-US" sz="2800" b="1" i="0" u="none" strike="noStrike" dirty="0">
              <a:solidFill>
                <a:srgbClr val="000000"/>
              </a:solidFill>
              <a:effectLst/>
              <a:latin typeface="Calibri" panose="020F0502020204030204" pitchFamily="34" charset="0"/>
            </a:endParaRPr>
          </a:p>
        </p:txBody>
      </p:sp>
      <p:grpSp>
        <p:nvGrpSpPr>
          <p:cNvPr id="16" name="Group 15"/>
          <p:cNvGrpSpPr/>
          <p:nvPr/>
        </p:nvGrpSpPr>
        <p:grpSpPr>
          <a:xfrm>
            <a:off x="914400" y="1897062"/>
            <a:ext cx="6362700" cy="1760538"/>
            <a:chOff x="657225" y="1481364"/>
            <a:chExt cx="5648325" cy="1447800"/>
          </a:xfrm>
        </p:grpSpPr>
        <p:pic>
          <p:nvPicPr>
            <p:cNvPr id="14" name="Picture 13"/>
            <p:cNvPicPr>
              <a:picLocks noChangeAspect="1"/>
            </p:cNvPicPr>
            <p:nvPr/>
          </p:nvPicPr>
          <p:blipFill>
            <a:blip r:embed="rId3"/>
            <a:stretch>
              <a:fillRect/>
            </a:stretch>
          </p:blipFill>
          <p:spPr>
            <a:xfrm>
              <a:off x="5629275" y="1490889"/>
              <a:ext cx="676275" cy="1438275"/>
            </a:xfrm>
            <a:prstGeom prst="rect">
              <a:avLst/>
            </a:prstGeom>
          </p:spPr>
        </p:pic>
        <p:pic>
          <p:nvPicPr>
            <p:cNvPr id="15" name="Picture 14"/>
            <p:cNvPicPr>
              <a:picLocks noChangeAspect="1"/>
            </p:cNvPicPr>
            <p:nvPr/>
          </p:nvPicPr>
          <p:blipFill>
            <a:blip r:embed="rId4"/>
            <a:stretch>
              <a:fillRect/>
            </a:stretch>
          </p:blipFill>
          <p:spPr>
            <a:xfrm>
              <a:off x="657225" y="1481364"/>
              <a:ext cx="4972050" cy="1447800"/>
            </a:xfrm>
            <a:prstGeom prst="rect">
              <a:avLst/>
            </a:prstGeom>
          </p:spPr>
        </p:pic>
      </p:grpSp>
      <p:sp>
        <p:nvSpPr>
          <p:cNvPr id="18" name="TextBox 17"/>
          <p:cNvSpPr txBox="1"/>
          <p:nvPr/>
        </p:nvSpPr>
        <p:spPr>
          <a:xfrm>
            <a:off x="2133600" y="2710190"/>
            <a:ext cx="838200" cy="261610"/>
          </a:xfrm>
          <a:prstGeom prst="rect">
            <a:avLst/>
          </a:prstGeom>
          <a:solidFill>
            <a:srgbClr val="F8F8FF"/>
          </a:solidFill>
          <a:ln>
            <a:noFill/>
          </a:ln>
        </p:spPr>
        <p:txBody>
          <a:bodyPr wrap="square" rtlCol="0">
            <a:spAutoFit/>
          </a:bodyPr>
          <a:lstStyle/>
          <a:p>
            <a:r>
              <a:rPr lang="en-US" sz="1100" b="1" dirty="0"/>
              <a:t>Comp334</a:t>
            </a:r>
          </a:p>
        </p:txBody>
      </p:sp>
    </p:spTree>
    <p:extLst>
      <p:ext uri="{BB962C8B-B14F-4D97-AF65-F5344CB8AC3E}">
        <p14:creationId xmlns:p14="http://schemas.microsoft.com/office/powerpoint/2010/main" val="237811706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JavaScript Events</a:t>
            </a:r>
          </a:p>
        </p:txBody>
      </p:sp>
      <p:sp>
        <p:nvSpPr>
          <p:cNvPr id="4" name="Content Placeholder 3"/>
          <p:cNvSpPr>
            <a:spLocks noGrp="1"/>
          </p:cNvSpPr>
          <p:nvPr>
            <p:ph sz="quarter" idx="13"/>
          </p:nvPr>
        </p:nvSpPr>
        <p:spPr/>
        <p:txBody>
          <a:bodyPr>
            <a:normAutofit lnSpcReduction="10000"/>
          </a:bodyPr>
          <a:lstStyle/>
          <a:p>
            <a:r>
              <a:rPr lang="en-US" dirty="0"/>
              <a:t>Two approaches</a:t>
            </a:r>
          </a:p>
        </p:txBody>
      </p:sp>
      <p:pic>
        <p:nvPicPr>
          <p:cNvPr id="6" name="Content Placeholder 5" descr="4071506020.eps.png"/>
          <p:cNvPicPr>
            <a:picLocks noGrp="1" noChangeAspect="1"/>
          </p:cNvPicPr>
          <p:nvPr>
            <p:ph idx="1"/>
          </p:nvPr>
        </p:nvPicPr>
        <p:blipFill>
          <a:blip r:embed="rId2" cstate="print">
            <a:extLst>
              <a:ext uri="{28A0092B-C50C-407E-A947-70E740481C1C}">
                <a14:useLocalDpi xmlns:a14="http://schemas.microsoft.com/office/drawing/2010/main" val="0"/>
              </a:ext>
            </a:extLst>
          </a:blip>
          <a:srcRect t="-8750" b="-8750"/>
          <a:stretch>
            <a:fillRect/>
          </a:stretch>
        </p:blipFill>
        <p:spPr>
          <a:xfrm>
            <a:off x="457200" y="1066800"/>
            <a:ext cx="7614333" cy="5384044"/>
          </a:xfrm>
        </p:spPr>
      </p:pic>
    </p:spTree>
    <p:extLst>
      <p:ext uri="{BB962C8B-B14F-4D97-AF65-F5344CB8AC3E}">
        <p14:creationId xmlns:p14="http://schemas.microsoft.com/office/powerpoint/2010/main" val="389882984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0000"/>
                </a:solidFill>
              </a:rPr>
              <a:t>Inline Event Handler </a:t>
            </a:r>
            <a:r>
              <a:rPr lang="en-US" dirty="0"/>
              <a:t>Approach</a:t>
            </a:r>
          </a:p>
        </p:txBody>
      </p:sp>
      <p:sp>
        <p:nvSpPr>
          <p:cNvPr id="3" name="Content Placeholder 2"/>
          <p:cNvSpPr>
            <a:spLocks noGrp="1"/>
          </p:cNvSpPr>
          <p:nvPr>
            <p:ph idx="1"/>
          </p:nvPr>
        </p:nvSpPr>
        <p:spPr>
          <a:xfrm>
            <a:off x="38100" y="838200"/>
            <a:ext cx="8153400" cy="4525963"/>
          </a:xfrm>
          <a:solidFill>
            <a:srgbClr val="F3F3E7"/>
          </a:solidFill>
          <a:ln>
            <a:noFill/>
          </a:ln>
        </p:spPr>
        <p:style>
          <a:lnRef idx="2">
            <a:schemeClr val="accent2"/>
          </a:lnRef>
          <a:fillRef idx="1">
            <a:schemeClr val="lt1"/>
          </a:fillRef>
          <a:effectRef idx="0">
            <a:schemeClr val="accent2"/>
          </a:effectRef>
          <a:fontRef idx="minor">
            <a:schemeClr val="dk1"/>
          </a:fontRef>
        </p:style>
        <p:txBody>
          <a:bodyPr/>
          <a:lstStyle/>
          <a:p>
            <a:r>
              <a:rPr lang="en-US" dirty="0"/>
              <a:t>For example, if you wanted an alert to pop-up when clicking a &lt;div&gt; you might program:</a:t>
            </a:r>
          </a:p>
          <a:p>
            <a:r>
              <a:rPr lang="en-US" dirty="0"/>
              <a:t>&lt;div id="example1" </a:t>
            </a:r>
            <a:r>
              <a:rPr lang="en-US" b="1" dirty="0" err="1">
                <a:solidFill>
                  <a:srgbClr val="CE2933"/>
                </a:solidFill>
              </a:rPr>
              <a:t>onclick</a:t>
            </a:r>
            <a:r>
              <a:rPr lang="en-US" dirty="0"/>
              <a:t>="</a:t>
            </a:r>
            <a:r>
              <a:rPr lang="en-US" dirty="0">
                <a:solidFill>
                  <a:srgbClr val="CE2933"/>
                </a:solidFill>
              </a:rPr>
              <a:t>alert('hello')</a:t>
            </a:r>
            <a:r>
              <a:rPr lang="en-US" dirty="0"/>
              <a:t>"&gt;Click for pop-up&lt;/div&gt;</a:t>
            </a:r>
          </a:p>
          <a:p>
            <a:r>
              <a:rPr lang="en-US" dirty="0"/>
              <a:t>The problem with this type of programming is that the HTML markup and the corresponding JavaScript logic are woven together. It does not make use of layers; that is, it </a:t>
            </a:r>
            <a:r>
              <a:rPr lang="en-US" dirty="0">
                <a:solidFill>
                  <a:srgbClr val="FF0000"/>
                </a:solidFill>
              </a:rPr>
              <a:t>does not separate content from behavior.</a:t>
            </a:r>
          </a:p>
        </p:txBody>
      </p:sp>
      <p:pic>
        <p:nvPicPr>
          <p:cNvPr id="5" name="Content Placeholder 5" descr="4071506008.eps.png"/>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29426" r="-29426"/>
          <a:stretch>
            <a:fillRect/>
          </a:stretch>
        </p:blipFill>
        <p:spPr>
          <a:xfrm>
            <a:off x="4800600" y="2933700"/>
            <a:ext cx="5115263" cy="3616969"/>
          </a:xfrm>
          <a:prstGeom prst="rect">
            <a:avLst/>
          </a:prstGeom>
        </p:spPr>
      </p:pic>
      <p:sp>
        <p:nvSpPr>
          <p:cNvPr id="6" name="Rectangle 5"/>
          <p:cNvSpPr/>
          <p:nvPr/>
        </p:nvSpPr>
        <p:spPr>
          <a:xfrm>
            <a:off x="38100" y="1676400"/>
            <a:ext cx="7581900"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115996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Listener Approach</a:t>
            </a:r>
          </a:p>
        </p:txBody>
      </p:sp>
      <p:sp>
        <p:nvSpPr>
          <p:cNvPr id="4" name="Content Placeholder 3"/>
          <p:cNvSpPr>
            <a:spLocks noGrp="1"/>
          </p:cNvSpPr>
          <p:nvPr>
            <p:ph sz="quarter" idx="13"/>
          </p:nvPr>
        </p:nvSpPr>
        <p:spPr/>
        <p:txBody>
          <a:bodyPr>
            <a:normAutofit lnSpcReduction="10000"/>
          </a:bodyPr>
          <a:lstStyle/>
          <a:p>
            <a:r>
              <a:rPr lang="en-US" dirty="0"/>
              <a:t>Two ways to set up listeners</a:t>
            </a:r>
          </a:p>
        </p:txBody>
      </p:sp>
      <p:pic>
        <p:nvPicPr>
          <p:cNvPr id="7" name="Picture 6" descr="Screen Shot 2014-02-05 at 10.00.20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999" y="2971800"/>
            <a:ext cx="8054053" cy="2362200"/>
          </a:xfrm>
          <a:prstGeom prst="rect">
            <a:avLst/>
          </a:prstGeom>
        </p:spPr>
      </p:pic>
      <p:pic>
        <p:nvPicPr>
          <p:cNvPr id="9" name="Picture 8" descr="Screen Shot 2014-02-05 at 10.00.04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999" y="1524000"/>
            <a:ext cx="7956469" cy="1219200"/>
          </a:xfrm>
          <a:prstGeom prst="rect">
            <a:avLst/>
          </a:prstGeom>
        </p:spPr>
      </p:pic>
    </p:spTree>
    <p:extLst>
      <p:ext uri="{BB962C8B-B14F-4D97-AF65-F5344CB8AC3E}">
        <p14:creationId xmlns:p14="http://schemas.microsoft.com/office/powerpoint/2010/main" val="227042144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020762"/>
          </a:xfrm>
        </p:spPr>
        <p:txBody>
          <a:bodyPr>
            <a:normAutofit/>
          </a:bodyPr>
          <a:lstStyle/>
          <a:p>
            <a:r>
              <a:rPr lang="en-US" sz="3200" dirty="0"/>
              <a:t>Listener Approach</a:t>
            </a:r>
          </a:p>
        </p:txBody>
      </p:sp>
      <p:pic>
        <p:nvPicPr>
          <p:cNvPr id="7" name="Picture 6" descr="Screen Shot 2014-02-05 at 10.00.20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999" y="2971800"/>
            <a:ext cx="8054053" cy="2362200"/>
          </a:xfrm>
          <a:prstGeom prst="rect">
            <a:avLst/>
          </a:prstGeom>
        </p:spPr>
      </p:pic>
      <p:pic>
        <p:nvPicPr>
          <p:cNvPr id="9" name="Picture 8" descr="Screen Shot 2014-02-05 at 10.00.04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999" y="1524000"/>
            <a:ext cx="7956469" cy="1219200"/>
          </a:xfrm>
          <a:prstGeom prst="rect">
            <a:avLst/>
          </a:prstGeom>
        </p:spPr>
      </p:pic>
      <p:pic>
        <p:nvPicPr>
          <p:cNvPr id="3" name="Picture 2"/>
          <p:cNvPicPr>
            <a:picLocks noChangeAspect="1"/>
          </p:cNvPicPr>
          <p:nvPr/>
        </p:nvPicPr>
        <p:blipFill>
          <a:blip r:embed="rId4"/>
          <a:stretch>
            <a:fillRect/>
          </a:stretch>
        </p:blipFill>
        <p:spPr>
          <a:xfrm>
            <a:off x="0" y="457200"/>
            <a:ext cx="9067800" cy="5443797"/>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a:stretch>
            <a:fillRect/>
          </a:stretch>
        </p:blipFill>
        <p:spPr>
          <a:xfrm>
            <a:off x="3705225" y="4724400"/>
            <a:ext cx="5210175" cy="704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6"/>
          <a:stretch>
            <a:fillRect/>
          </a:stretch>
        </p:blipFill>
        <p:spPr>
          <a:xfrm>
            <a:off x="962025" y="5486400"/>
            <a:ext cx="5286375" cy="990600"/>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6386512" y="5498068"/>
            <a:ext cx="852488" cy="369332"/>
          </a:xfrm>
          <a:prstGeom prst="rect">
            <a:avLst/>
          </a:prstGeom>
          <a:solidFill>
            <a:schemeClr val="accent6">
              <a:lumMod val="20000"/>
              <a:lumOff val="80000"/>
            </a:schemeClr>
          </a:solidFill>
          <a:ln>
            <a:solidFill>
              <a:srgbClr val="0070C0"/>
            </a:solidFill>
          </a:ln>
        </p:spPr>
        <p:txBody>
          <a:bodyPr wrap="square" rtlCol="0">
            <a:spAutoFit/>
          </a:bodyPr>
          <a:lstStyle/>
          <a:p>
            <a:r>
              <a:rPr lang="en-US" b="1" dirty="0">
                <a:solidFill>
                  <a:srgbClr val="FF0000"/>
                </a:solidFill>
              </a:rPr>
              <a:t>Before</a:t>
            </a:r>
          </a:p>
        </p:txBody>
      </p:sp>
      <p:sp>
        <p:nvSpPr>
          <p:cNvPr id="11" name="TextBox 10"/>
          <p:cNvSpPr txBox="1"/>
          <p:nvPr/>
        </p:nvSpPr>
        <p:spPr>
          <a:xfrm>
            <a:off x="97505" y="5999336"/>
            <a:ext cx="776288" cy="369332"/>
          </a:xfrm>
          <a:prstGeom prst="rect">
            <a:avLst/>
          </a:prstGeom>
          <a:solidFill>
            <a:schemeClr val="accent6">
              <a:lumMod val="20000"/>
              <a:lumOff val="80000"/>
            </a:schemeClr>
          </a:solidFill>
          <a:ln>
            <a:solidFill>
              <a:srgbClr val="0070C0"/>
            </a:solidFill>
          </a:ln>
        </p:spPr>
        <p:txBody>
          <a:bodyPr wrap="square" rtlCol="0">
            <a:spAutoFit/>
          </a:bodyPr>
          <a:lstStyle/>
          <a:p>
            <a:r>
              <a:rPr lang="en-US" b="1" dirty="0">
                <a:solidFill>
                  <a:srgbClr val="FF0000"/>
                </a:solidFill>
              </a:rPr>
              <a:t>After</a:t>
            </a:r>
          </a:p>
        </p:txBody>
      </p:sp>
      <p:sp>
        <p:nvSpPr>
          <p:cNvPr id="12" name="Rectangle 11"/>
          <p:cNvSpPr/>
          <p:nvPr/>
        </p:nvSpPr>
        <p:spPr>
          <a:xfrm>
            <a:off x="44532" y="3124200"/>
            <a:ext cx="8337468" cy="16002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97505" y="2011362"/>
            <a:ext cx="4626895" cy="5794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515602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Listener Approach</a:t>
            </a:r>
          </a:p>
        </p:txBody>
      </p:sp>
      <p:sp>
        <p:nvSpPr>
          <p:cNvPr id="4" name="Content Placeholder 3"/>
          <p:cNvSpPr>
            <a:spLocks noGrp="1"/>
          </p:cNvSpPr>
          <p:nvPr>
            <p:ph sz="quarter" idx="13"/>
          </p:nvPr>
        </p:nvSpPr>
        <p:spPr/>
        <p:txBody>
          <a:bodyPr>
            <a:normAutofit lnSpcReduction="10000"/>
          </a:bodyPr>
          <a:lstStyle/>
          <a:p>
            <a:r>
              <a:rPr lang="en-US" dirty="0"/>
              <a:t>Using functions</a:t>
            </a:r>
          </a:p>
        </p:txBody>
      </p:sp>
      <p:sp>
        <p:nvSpPr>
          <p:cNvPr id="3" name="Rectangle 2"/>
          <p:cNvSpPr/>
          <p:nvPr/>
        </p:nvSpPr>
        <p:spPr>
          <a:xfrm>
            <a:off x="990600" y="1600200"/>
            <a:ext cx="6781800" cy="430887"/>
          </a:xfrm>
          <a:prstGeom prst="rect">
            <a:avLst/>
          </a:prstGeom>
        </p:spPr>
        <p:txBody>
          <a:bodyPr wrap="square">
            <a:spAutoFit/>
          </a:bodyPr>
          <a:lstStyle/>
          <a:p>
            <a:endParaRPr lang="en-US" sz="2200" dirty="0"/>
          </a:p>
        </p:txBody>
      </p:sp>
      <p:pic>
        <p:nvPicPr>
          <p:cNvPr id="5" name="Picture 4" descr="Screen Shot 2014-02-05 at 10.02.28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2209800"/>
            <a:ext cx="7086600" cy="2511167"/>
          </a:xfrm>
          <a:prstGeom prst="rect">
            <a:avLst/>
          </a:prstGeom>
        </p:spPr>
      </p:pic>
    </p:spTree>
    <p:extLst>
      <p:ext uri="{BB962C8B-B14F-4D97-AF65-F5344CB8AC3E}">
        <p14:creationId xmlns:p14="http://schemas.microsoft.com/office/powerpoint/2010/main" val="519726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JavaScript in Modern Times</a:t>
            </a:r>
          </a:p>
        </p:txBody>
      </p:sp>
      <p:sp>
        <p:nvSpPr>
          <p:cNvPr id="3" name="Content Placeholder 2"/>
          <p:cNvSpPr>
            <a:spLocks noGrp="1"/>
          </p:cNvSpPr>
          <p:nvPr>
            <p:ph idx="1"/>
          </p:nvPr>
        </p:nvSpPr>
        <p:spPr/>
        <p:txBody>
          <a:bodyPr/>
          <a:lstStyle/>
          <a:p>
            <a:r>
              <a:rPr lang="en-US" sz="2400" b="1" dirty="0"/>
              <a:t>AJAX </a:t>
            </a:r>
            <a:r>
              <a:rPr lang="en-US" sz="2400" dirty="0"/>
              <a:t>is both an acronym as well as a general term. </a:t>
            </a:r>
          </a:p>
          <a:p>
            <a:pPr marL="342900" indent="-342900">
              <a:buFont typeface="Arial"/>
              <a:buChar char="•"/>
            </a:pPr>
            <a:r>
              <a:rPr lang="en-US" sz="2000" dirty="0"/>
              <a:t>As an acronym it means </a:t>
            </a:r>
            <a:r>
              <a:rPr lang="en-US" sz="2000" b="1" dirty="0">
                <a:solidFill>
                  <a:srgbClr val="FF6600"/>
                </a:solidFill>
              </a:rPr>
              <a:t>A</a:t>
            </a:r>
            <a:r>
              <a:rPr lang="en-US" sz="2000" b="1" dirty="0"/>
              <a:t>synchronous</a:t>
            </a:r>
            <a:r>
              <a:rPr lang="en-US" sz="2000" dirty="0"/>
              <a:t> </a:t>
            </a:r>
            <a:r>
              <a:rPr lang="en-US" sz="2000" b="1" dirty="0">
                <a:solidFill>
                  <a:srgbClr val="FF6600"/>
                </a:solidFill>
              </a:rPr>
              <a:t>J</a:t>
            </a:r>
            <a:r>
              <a:rPr lang="en-US" sz="2000" dirty="0"/>
              <a:t>avaScript </a:t>
            </a:r>
            <a:r>
              <a:rPr lang="en-US" sz="2000" b="1" dirty="0">
                <a:solidFill>
                  <a:srgbClr val="FF6600"/>
                </a:solidFill>
              </a:rPr>
              <a:t>A</a:t>
            </a:r>
            <a:r>
              <a:rPr lang="en-US" sz="2000" dirty="0"/>
              <a:t>nd </a:t>
            </a:r>
            <a:r>
              <a:rPr lang="en-US" sz="2000" b="1" dirty="0">
                <a:solidFill>
                  <a:srgbClr val="FF6600"/>
                </a:solidFill>
              </a:rPr>
              <a:t>X</a:t>
            </a:r>
            <a:r>
              <a:rPr lang="en-US" sz="2000" dirty="0"/>
              <a:t>ML.</a:t>
            </a:r>
          </a:p>
          <a:p>
            <a:pPr marL="342900" indent="-342900">
              <a:buFont typeface="Arial"/>
              <a:buChar char="•"/>
            </a:pPr>
            <a:endParaRPr lang="en-US" sz="2400" dirty="0"/>
          </a:p>
          <a:p>
            <a:pPr marL="342900" indent="-342900">
              <a:buFont typeface="Arial"/>
              <a:buChar char="•"/>
            </a:pPr>
            <a:endParaRPr lang="en-US" dirty="0"/>
          </a:p>
        </p:txBody>
      </p:sp>
      <p:sp>
        <p:nvSpPr>
          <p:cNvPr id="4" name="Content Placeholder 3"/>
          <p:cNvSpPr>
            <a:spLocks noGrp="1"/>
          </p:cNvSpPr>
          <p:nvPr>
            <p:ph sz="quarter" idx="13"/>
          </p:nvPr>
        </p:nvSpPr>
        <p:spPr/>
        <p:txBody>
          <a:bodyPr>
            <a:normAutofit lnSpcReduction="10000"/>
          </a:bodyPr>
          <a:lstStyle/>
          <a:p>
            <a:r>
              <a:rPr lang="en-US" dirty="0"/>
              <a:t>AJAX</a:t>
            </a:r>
          </a:p>
        </p:txBody>
      </p:sp>
    </p:spTree>
    <p:extLst>
      <p:ext uri="{BB962C8B-B14F-4D97-AF65-F5344CB8AC3E}">
        <p14:creationId xmlns:p14="http://schemas.microsoft.com/office/powerpoint/2010/main" val="78739308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0547" y="-138530"/>
            <a:ext cx="7772400" cy="1020762"/>
          </a:xfrm>
        </p:spPr>
        <p:txBody>
          <a:bodyPr>
            <a:normAutofit/>
          </a:bodyPr>
          <a:lstStyle/>
          <a:p>
            <a:r>
              <a:rPr lang="en-US" sz="3200" dirty="0"/>
              <a:t>Listener Approach</a:t>
            </a:r>
          </a:p>
        </p:txBody>
      </p:sp>
      <p:sp>
        <p:nvSpPr>
          <p:cNvPr id="3" name="Rectangle 2"/>
          <p:cNvSpPr/>
          <p:nvPr/>
        </p:nvSpPr>
        <p:spPr>
          <a:xfrm>
            <a:off x="990600" y="1600200"/>
            <a:ext cx="6781800" cy="1200328"/>
          </a:xfrm>
          <a:prstGeom prst="rect">
            <a:avLst/>
          </a:prstGeom>
        </p:spPr>
        <p:txBody>
          <a:bodyPr wrap="square">
            <a:spAutoFit/>
          </a:bodyPr>
          <a:lstStyle/>
          <a:p>
            <a:r>
              <a:rPr lang="en-US" sz="2400" dirty="0"/>
              <a:t>An alternative to that shown in Listing 6.12 is to use an anonymous function (that is, one without a name), as shown in Listing 6.13.</a:t>
            </a:r>
            <a:endParaRPr lang="en-US" sz="2200" dirty="0"/>
          </a:p>
        </p:txBody>
      </p:sp>
      <p:pic>
        <p:nvPicPr>
          <p:cNvPr id="6" name="Picture 5" descr="Screen Shot 2014-02-05 at 10.02.50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3429000"/>
            <a:ext cx="7086600" cy="1672832"/>
          </a:xfrm>
          <a:prstGeom prst="rect">
            <a:avLst/>
          </a:prstGeom>
        </p:spPr>
      </p:pic>
      <p:pic>
        <p:nvPicPr>
          <p:cNvPr id="5" name="Picture 4"/>
          <p:cNvPicPr>
            <a:picLocks noChangeAspect="1"/>
          </p:cNvPicPr>
          <p:nvPr/>
        </p:nvPicPr>
        <p:blipFill>
          <a:blip r:embed="rId4"/>
          <a:stretch>
            <a:fillRect/>
          </a:stretch>
        </p:blipFill>
        <p:spPr>
          <a:xfrm>
            <a:off x="4011" y="383883"/>
            <a:ext cx="8642124" cy="6474117"/>
          </a:xfrm>
          <a:prstGeom prst="rect">
            <a:avLst/>
          </a:prstGeom>
        </p:spPr>
      </p:pic>
      <p:sp>
        <p:nvSpPr>
          <p:cNvPr id="9" name="Rectangle 8"/>
          <p:cNvSpPr/>
          <p:nvPr/>
        </p:nvSpPr>
        <p:spPr>
          <a:xfrm>
            <a:off x="4011" y="1219200"/>
            <a:ext cx="2358189"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011" y="2057400"/>
            <a:ext cx="6853989" cy="9616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4064" y="3060625"/>
            <a:ext cx="8434136" cy="961624"/>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Rectangle 11"/>
          <p:cNvSpPr/>
          <p:nvPr/>
        </p:nvSpPr>
        <p:spPr>
          <a:xfrm>
            <a:off x="0" y="4128176"/>
            <a:ext cx="8434136" cy="961624"/>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p:cNvSpPr/>
          <p:nvPr/>
        </p:nvSpPr>
        <p:spPr>
          <a:xfrm>
            <a:off x="0" y="5195727"/>
            <a:ext cx="8434136" cy="1052673"/>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4" name="TextBox 13"/>
          <p:cNvSpPr txBox="1"/>
          <p:nvPr/>
        </p:nvSpPr>
        <p:spPr>
          <a:xfrm>
            <a:off x="5676900" y="578916"/>
            <a:ext cx="1295400" cy="369332"/>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hlinkClick r:id="rId5"/>
              </a:rPr>
              <a:t>Show</a:t>
            </a:r>
            <a:endParaRPr lang="en-US" dirty="0"/>
          </a:p>
        </p:txBody>
      </p:sp>
      <p:pic>
        <p:nvPicPr>
          <p:cNvPr id="15" name="Picture 14"/>
          <p:cNvPicPr>
            <a:picLocks noChangeAspect="1"/>
          </p:cNvPicPr>
          <p:nvPr/>
        </p:nvPicPr>
        <p:blipFill>
          <a:blip r:embed="rId6"/>
          <a:stretch>
            <a:fillRect/>
          </a:stretch>
        </p:blipFill>
        <p:spPr>
          <a:xfrm>
            <a:off x="-6256992" y="1102986"/>
            <a:ext cx="6093121" cy="3085941"/>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16" name="Rectangle 15"/>
          <p:cNvSpPr/>
          <p:nvPr/>
        </p:nvSpPr>
        <p:spPr>
          <a:xfrm>
            <a:off x="1371600" y="6285637"/>
            <a:ext cx="7772400" cy="584775"/>
          </a:xfrm>
          <a:prstGeom prst="rect">
            <a:avLst/>
          </a:prstGeom>
          <a:solidFill>
            <a:schemeClr val="accent1">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r>
              <a:rPr lang="en-US" sz="1600" dirty="0">
                <a:solidFill>
                  <a:srgbClr val="000000"/>
                </a:solidFill>
                <a:latin typeface="Verdana" panose="020B0604030504040204" pitchFamily="34" charset="0"/>
              </a:rPr>
              <a:t>You can add events of different types to the document.</a:t>
            </a:r>
          </a:p>
          <a:p>
            <a:r>
              <a:rPr lang="en-US" sz="1600" dirty="0">
                <a:solidFill>
                  <a:srgbClr val="000000"/>
                </a:solidFill>
                <a:latin typeface="Verdana" panose="020B0604030504040204" pitchFamily="34" charset="0"/>
              </a:rPr>
              <a:t>This example demonstrates how to add many events to the document</a:t>
            </a:r>
            <a:endParaRPr lang="en-US" sz="1600" b="0" i="0" u="none" strike="noStrike" dirty="0">
              <a:solidFill>
                <a:srgbClr val="000000"/>
              </a:solidFill>
              <a:effectLst/>
              <a:latin typeface="Verdana" panose="020B0604030504040204" pitchFamily="34" charset="0"/>
            </a:endParaRPr>
          </a:p>
        </p:txBody>
      </p:sp>
      <p:pic>
        <p:nvPicPr>
          <p:cNvPr id="4" name="Picture 3"/>
          <p:cNvPicPr>
            <a:picLocks noChangeAspect="1"/>
          </p:cNvPicPr>
          <p:nvPr/>
        </p:nvPicPr>
        <p:blipFill>
          <a:blip r:embed="rId7"/>
          <a:stretch>
            <a:fillRect/>
          </a:stretch>
        </p:blipFill>
        <p:spPr>
          <a:xfrm>
            <a:off x="7411733" y="456983"/>
            <a:ext cx="1219200" cy="2143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9291090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Listener Approach</a:t>
            </a:r>
          </a:p>
        </p:txBody>
      </p:sp>
      <p:sp>
        <p:nvSpPr>
          <p:cNvPr id="4" name="Content Placeholder 3"/>
          <p:cNvSpPr>
            <a:spLocks noGrp="1"/>
          </p:cNvSpPr>
          <p:nvPr>
            <p:ph sz="quarter" idx="13"/>
          </p:nvPr>
        </p:nvSpPr>
        <p:spPr/>
        <p:txBody>
          <a:bodyPr>
            <a:normAutofit lnSpcReduction="10000"/>
          </a:bodyPr>
          <a:lstStyle/>
          <a:p>
            <a:r>
              <a:rPr lang="en-US" dirty="0"/>
              <a:t>Anonymous functions</a:t>
            </a:r>
          </a:p>
        </p:txBody>
      </p:sp>
      <p:sp>
        <p:nvSpPr>
          <p:cNvPr id="3" name="Rectangle 2"/>
          <p:cNvSpPr/>
          <p:nvPr/>
        </p:nvSpPr>
        <p:spPr>
          <a:xfrm>
            <a:off x="990600" y="1600200"/>
            <a:ext cx="6781800" cy="1200328"/>
          </a:xfrm>
          <a:prstGeom prst="rect">
            <a:avLst/>
          </a:prstGeom>
        </p:spPr>
        <p:txBody>
          <a:bodyPr wrap="square">
            <a:spAutoFit/>
          </a:bodyPr>
          <a:lstStyle/>
          <a:p>
            <a:r>
              <a:rPr lang="en-US" sz="2400" dirty="0"/>
              <a:t>An alternative to that shown in Listing 6.12 is to use an </a:t>
            </a:r>
            <a:r>
              <a:rPr lang="en-US" sz="2400" dirty="0">
                <a:solidFill>
                  <a:srgbClr val="FF0000"/>
                </a:solidFill>
              </a:rPr>
              <a:t>anonymous function (that is, one without a name</a:t>
            </a:r>
            <a:r>
              <a:rPr lang="en-US" sz="2400" dirty="0"/>
              <a:t>), as shown in Listing 6.13.</a:t>
            </a:r>
            <a:endParaRPr lang="en-US" sz="2200" dirty="0"/>
          </a:p>
        </p:txBody>
      </p:sp>
      <p:pic>
        <p:nvPicPr>
          <p:cNvPr id="6" name="Picture 5" descr="Screen Shot 2014-02-05 at 10.02.50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2810467"/>
            <a:ext cx="7086600" cy="1672832"/>
          </a:xfrm>
          <a:prstGeom prst="rect">
            <a:avLst/>
          </a:prstGeom>
        </p:spPr>
      </p:pic>
      <p:sp>
        <p:nvSpPr>
          <p:cNvPr id="5" name="Rectangle 4"/>
          <p:cNvSpPr/>
          <p:nvPr/>
        </p:nvSpPr>
        <p:spPr>
          <a:xfrm>
            <a:off x="838200" y="4706568"/>
            <a:ext cx="7696200" cy="9233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err="1"/>
              <a:t>document.onclick</a:t>
            </a:r>
            <a:r>
              <a:rPr lang="en-US" dirty="0"/>
              <a:t>=function() {</a:t>
            </a:r>
          </a:p>
          <a:p>
            <a:r>
              <a:rPr lang="en-US" dirty="0"/>
              <a:t>    </a:t>
            </a:r>
            <a:r>
              <a:rPr lang="en-US" dirty="0" err="1"/>
              <a:t>document.getElementById</a:t>
            </a:r>
            <a:r>
              <a:rPr lang="en-US" dirty="0"/>
              <a:t>("demo").</a:t>
            </a:r>
            <a:r>
              <a:rPr lang="en-US" dirty="0" err="1"/>
              <a:t>innerHTML</a:t>
            </a:r>
            <a:r>
              <a:rPr lang="en-US" dirty="0"/>
              <a:t> += "Clicked!&lt;</a:t>
            </a:r>
            <a:r>
              <a:rPr lang="en-US" dirty="0" err="1"/>
              <a:t>br</a:t>
            </a:r>
            <a:r>
              <a:rPr lang="en-US" dirty="0"/>
              <a:t>&gt;"</a:t>
            </a:r>
          </a:p>
          <a:p>
            <a:r>
              <a:rPr lang="en-US" dirty="0"/>
              <a:t>}</a:t>
            </a:r>
          </a:p>
        </p:txBody>
      </p:sp>
    </p:spTree>
    <p:extLst>
      <p:ext uri="{BB962C8B-B14F-4D97-AF65-F5344CB8AC3E}">
        <p14:creationId xmlns:p14="http://schemas.microsoft.com/office/powerpoint/2010/main" val="348321029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Event Object</a:t>
            </a:r>
          </a:p>
        </p:txBody>
      </p:sp>
      <p:sp>
        <p:nvSpPr>
          <p:cNvPr id="4" name="Content Placeholder 3"/>
          <p:cNvSpPr>
            <a:spLocks noGrp="1"/>
          </p:cNvSpPr>
          <p:nvPr>
            <p:ph sz="quarter" idx="13"/>
          </p:nvPr>
        </p:nvSpPr>
        <p:spPr/>
        <p:txBody>
          <a:bodyPr>
            <a:normAutofit lnSpcReduction="10000"/>
          </a:bodyPr>
          <a:lstStyle/>
          <a:p>
            <a:endParaRPr lang="en-US" dirty="0"/>
          </a:p>
        </p:txBody>
      </p:sp>
      <p:sp>
        <p:nvSpPr>
          <p:cNvPr id="3" name="Rectangle 2"/>
          <p:cNvSpPr/>
          <p:nvPr/>
        </p:nvSpPr>
        <p:spPr>
          <a:xfrm>
            <a:off x="990600" y="1600200"/>
            <a:ext cx="6781800" cy="3416320"/>
          </a:xfrm>
          <a:prstGeom prst="rect">
            <a:avLst/>
          </a:prstGeom>
        </p:spPr>
        <p:txBody>
          <a:bodyPr wrap="square">
            <a:spAutoFit/>
          </a:bodyPr>
          <a:lstStyle/>
          <a:p>
            <a:r>
              <a:rPr lang="en-US" sz="2400" dirty="0"/>
              <a:t>No matter which type of event we encounter, they are all </a:t>
            </a:r>
            <a:r>
              <a:rPr lang="en-US" sz="2400" b="1" dirty="0"/>
              <a:t>DOM event objects </a:t>
            </a:r>
            <a:r>
              <a:rPr lang="en-US" sz="2400" dirty="0"/>
              <a:t>and the event handlers associated with them can access and manipulate them. Typically we see the events passed to the function handler as a parameter named </a:t>
            </a:r>
            <a:r>
              <a:rPr lang="en-US" sz="2400" i="1" dirty="0"/>
              <a:t>e</a:t>
            </a:r>
            <a:r>
              <a:rPr lang="en-US" sz="2400" dirty="0"/>
              <a:t>.</a:t>
            </a:r>
          </a:p>
          <a:p>
            <a:endParaRPr lang="en-US" sz="2400" dirty="0"/>
          </a:p>
          <a:p>
            <a:r>
              <a:rPr lang="en-US" sz="2400" dirty="0"/>
              <a:t>function </a:t>
            </a:r>
            <a:r>
              <a:rPr lang="en-US" sz="2400" dirty="0" err="1"/>
              <a:t>someHandler</a:t>
            </a:r>
            <a:r>
              <a:rPr lang="en-US" sz="2400" dirty="0"/>
              <a:t>(</a:t>
            </a:r>
            <a:r>
              <a:rPr lang="en-US" sz="2400" b="1" dirty="0">
                <a:solidFill>
                  <a:schemeClr val="accent2"/>
                </a:solidFill>
              </a:rPr>
              <a:t>e</a:t>
            </a:r>
            <a:r>
              <a:rPr lang="en-US" sz="2400" dirty="0"/>
              <a:t>) {</a:t>
            </a:r>
          </a:p>
          <a:p>
            <a:r>
              <a:rPr lang="en-US" sz="2400" i="1" dirty="0"/>
              <a:t>	</a:t>
            </a:r>
            <a:r>
              <a:rPr lang="en-US" sz="2400" i="1" dirty="0">
                <a:solidFill>
                  <a:schemeClr val="accent1"/>
                </a:solidFill>
              </a:rPr>
              <a:t>// e is the event that triggered this handler.</a:t>
            </a:r>
          </a:p>
          <a:p>
            <a:r>
              <a:rPr lang="en-US" sz="2400" dirty="0"/>
              <a:t>}</a:t>
            </a:r>
            <a:endParaRPr lang="en-US" sz="2200" dirty="0"/>
          </a:p>
        </p:txBody>
      </p:sp>
      <p:pic>
        <p:nvPicPr>
          <p:cNvPr id="5" name="Picture 4"/>
          <p:cNvPicPr>
            <a:picLocks noChangeAspect="1"/>
          </p:cNvPicPr>
          <p:nvPr/>
        </p:nvPicPr>
        <p:blipFill>
          <a:blip r:embed="rId2"/>
          <a:stretch>
            <a:fillRect/>
          </a:stretch>
        </p:blipFill>
        <p:spPr>
          <a:xfrm>
            <a:off x="0" y="0"/>
            <a:ext cx="9212366" cy="5486400"/>
          </a:xfrm>
          <a:prstGeom prst="rect">
            <a:avLst/>
          </a:prstGeom>
        </p:spPr>
      </p:pic>
      <p:pic>
        <p:nvPicPr>
          <p:cNvPr id="6" name="Picture 5"/>
          <p:cNvPicPr>
            <a:picLocks noChangeAspect="1"/>
          </p:cNvPicPr>
          <p:nvPr/>
        </p:nvPicPr>
        <p:blipFill>
          <a:blip r:embed="rId3"/>
          <a:stretch>
            <a:fillRect/>
          </a:stretch>
        </p:blipFill>
        <p:spPr>
          <a:xfrm>
            <a:off x="5006233" y="4010025"/>
            <a:ext cx="3486150" cy="1552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a:stretch>
            <a:fillRect/>
          </a:stretch>
        </p:blipFill>
        <p:spPr>
          <a:xfrm>
            <a:off x="1524000" y="4835842"/>
            <a:ext cx="3381375" cy="1533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6462712" y="5650468"/>
            <a:ext cx="852488" cy="369332"/>
          </a:xfrm>
          <a:prstGeom prst="rect">
            <a:avLst/>
          </a:prstGeom>
          <a:solidFill>
            <a:schemeClr val="accent6">
              <a:lumMod val="20000"/>
              <a:lumOff val="80000"/>
            </a:schemeClr>
          </a:solidFill>
          <a:ln>
            <a:solidFill>
              <a:srgbClr val="0070C0"/>
            </a:solidFill>
          </a:ln>
        </p:spPr>
        <p:txBody>
          <a:bodyPr wrap="square" rtlCol="0">
            <a:spAutoFit/>
          </a:bodyPr>
          <a:lstStyle/>
          <a:p>
            <a:r>
              <a:rPr lang="en-US" b="1" dirty="0">
                <a:solidFill>
                  <a:srgbClr val="FF0000"/>
                </a:solidFill>
              </a:rPr>
              <a:t>Before</a:t>
            </a:r>
          </a:p>
        </p:txBody>
      </p:sp>
      <p:sp>
        <p:nvSpPr>
          <p:cNvPr id="9" name="TextBox 8"/>
          <p:cNvSpPr txBox="1"/>
          <p:nvPr/>
        </p:nvSpPr>
        <p:spPr>
          <a:xfrm>
            <a:off x="2057400" y="6412468"/>
            <a:ext cx="776288" cy="369332"/>
          </a:xfrm>
          <a:prstGeom prst="rect">
            <a:avLst/>
          </a:prstGeom>
          <a:solidFill>
            <a:schemeClr val="accent6">
              <a:lumMod val="20000"/>
              <a:lumOff val="80000"/>
            </a:schemeClr>
          </a:solidFill>
          <a:ln>
            <a:solidFill>
              <a:srgbClr val="0070C0"/>
            </a:solidFill>
          </a:ln>
        </p:spPr>
        <p:txBody>
          <a:bodyPr wrap="square" rtlCol="0">
            <a:spAutoFit/>
          </a:bodyPr>
          <a:lstStyle/>
          <a:p>
            <a:r>
              <a:rPr lang="en-US" b="1" dirty="0">
                <a:solidFill>
                  <a:srgbClr val="FF0000"/>
                </a:solidFill>
              </a:rPr>
              <a:t>After</a:t>
            </a:r>
          </a:p>
        </p:txBody>
      </p:sp>
      <p:sp>
        <p:nvSpPr>
          <p:cNvPr id="10" name="TextBox 9"/>
          <p:cNvSpPr txBox="1"/>
          <p:nvPr/>
        </p:nvSpPr>
        <p:spPr>
          <a:xfrm>
            <a:off x="7086600" y="380999"/>
            <a:ext cx="121920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hlinkClick r:id="rId5"/>
              </a:rPr>
              <a:t>Example</a:t>
            </a:r>
            <a:endParaRPr lang="en-US" dirty="0"/>
          </a:p>
        </p:txBody>
      </p:sp>
      <p:sp>
        <p:nvSpPr>
          <p:cNvPr id="11" name="Rectangle 10"/>
          <p:cNvSpPr/>
          <p:nvPr/>
        </p:nvSpPr>
        <p:spPr>
          <a:xfrm>
            <a:off x="0" y="2819400"/>
            <a:ext cx="9212366" cy="1143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800954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Event Object</a:t>
            </a:r>
          </a:p>
        </p:txBody>
      </p:sp>
      <p:sp>
        <p:nvSpPr>
          <p:cNvPr id="4" name="Content Placeholder 3"/>
          <p:cNvSpPr>
            <a:spLocks noGrp="1"/>
          </p:cNvSpPr>
          <p:nvPr>
            <p:ph sz="quarter" idx="13"/>
          </p:nvPr>
        </p:nvSpPr>
        <p:spPr/>
        <p:txBody>
          <a:bodyPr>
            <a:normAutofit lnSpcReduction="10000"/>
          </a:bodyPr>
          <a:lstStyle/>
          <a:p>
            <a:endParaRPr lang="en-US" dirty="0"/>
          </a:p>
        </p:txBody>
      </p:sp>
      <p:sp>
        <p:nvSpPr>
          <p:cNvPr id="3" name="Rectangle 2"/>
          <p:cNvSpPr/>
          <p:nvPr/>
        </p:nvSpPr>
        <p:spPr>
          <a:xfrm>
            <a:off x="990600" y="1600200"/>
            <a:ext cx="6781800" cy="3416320"/>
          </a:xfrm>
          <a:prstGeom prst="rect">
            <a:avLst/>
          </a:prstGeom>
        </p:spPr>
        <p:txBody>
          <a:bodyPr wrap="square">
            <a:spAutoFit/>
          </a:bodyPr>
          <a:lstStyle/>
          <a:p>
            <a:r>
              <a:rPr lang="en-US" sz="2400" dirty="0"/>
              <a:t>No matter which type of event we encounter, they are all </a:t>
            </a:r>
            <a:r>
              <a:rPr lang="en-US" sz="2400" b="1" dirty="0"/>
              <a:t>DOM event objects </a:t>
            </a:r>
            <a:r>
              <a:rPr lang="en-US" sz="2400" dirty="0"/>
              <a:t>and the event handlers associated with them can access and manipulate them. Typically we see </a:t>
            </a:r>
            <a:r>
              <a:rPr lang="en-US" sz="2400" dirty="0">
                <a:solidFill>
                  <a:srgbClr val="FF0000"/>
                </a:solidFill>
              </a:rPr>
              <a:t>the events passed to the function handler as a parameter named </a:t>
            </a:r>
            <a:r>
              <a:rPr lang="en-US" sz="2400" i="1" dirty="0">
                <a:solidFill>
                  <a:srgbClr val="FF0000"/>
                </a:solidFill>
              </a:rPr>
              <a:t>e</a:t>
            </a:r>
            <a:r>
              <a:rPr lang="en-US" sz="2400" dirty="0">
                <a:solidFill>
                  <a:srgbClr val="FF0000"/>
                </a:solidFill>
              </a:rPr>
              <a:t>.</a:t>
            </a:r>
          </a:p>
          <a:p>
            <a:endParaRPr lang="en-US" sz="2400" dirty="0"/>
          </a:p>
          <a:p>
            <a:r>
              <a:rPr lang="en-US" sz="2400" dirty="0"/>
              <a:t>function </a:t>
            </a:r>
            <a:r>
              <a:rPr lang="en-US" sz="2400" dirty="0" err="1"/>
              <a:t>someHandler</a:t>
            </a:r>
            <a:r>
              <a:rPr lang="en-US" sz="2400" dirty="0"/>
              <a:t>(</a:t>
            </a:r>
            <a:r>
              <a:rPr lang="en-US" sz="2400" b="1" dirty="0">
                <a:solidFill>
                  <a:schemeClr val="accent2"/>
                </a:solidFill>
              </a:rPr>
              <a:t>e</a:t>
            </a:r>
            <a:r>
              <a:rPr lang="en-US" sz="2400" dirty="0"/>
              <a:t>) {</a:t>
            </a:r>
          </a:p>
          <a:p>
            <a:r>
              <a:rPr lang="en-US" sz="2400" i="1" dirty="0"/>
              <a:t>	</a:t>
            </a:r>
            <a:r>
              <a:rPr lang="en-US" sz="2400" i="1" dirty="0">
                <a:solidFill>
                  <a:schemeClr val="accent1"/>
                </a:solidFill>
              </a:rPr>
              <a:t>// e is the event that triggered this handler.</a:t>
            </a:r>
          </a:p>
          <a:p>
            <a:r>
              <a:rPr lang="en-US" sz="2400" dirty="0"/>
              <a:t>}</a:t>
            </a:r>
            <a:endParaRPr lang="en-US" sz="2200" dirty="0"/>
          </a:p>
        </p:txBody>
      </p:sp>
    </p:spTree>
    <p:extLst>
      <p:ext uri="{BB962C8B-B14F-4D97-AF65-F5344CB8AC3E}">
        <p14:creationId xmlns:p14="http://schemas.microsoft.com/office/powerpoint/2010/main" val="428242149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Event Object</a:t>
            </a:r>
          </a:p>
        </p:txBody>
      </p:sp>
      <p:sp>
        <p:nvSpPr>
          <p:cNvPr id="4" name="Content Placeholder 3"/>
          <p:cNvSpPr>
            <a:spLocks noGrp="1"/>
          </p:cNvSpPr>
          <p:nvPr>
            <p:ph sz="quarter" idx="13"/>
          </p:nvPr>
        </p:nvSpPr>
        <p:spPr/>
        <p:txBody>
          <a:bodyPr>
            <a:normAutofit lnSpcReduction="10000"/>
          </a:bodyPr>
          <a:lstStyle/>
          <a:p>
            <a:r>
              <a:rPr lang="en-US" dirty="0"/>
              <a:t>Several Options</a:t>
            </a:r>
          </a:p>
        </p:txBody>
      </p:sp>
      <p:pic>
        <p:nvPicPr>
          <p:cNvPr id="5" name="Picture 4"/>
          <p:cNvPicPr>
            <a:picLocks noChangeAspect="1"/>
          </p:cNvPicPr>
          <p:nvPr/>
        </p:nvPicPr>
        <p:blipFill>
          <a:blip r:embed="rId3"/>
          <a:stretch>
            <a:fillRect/>
          </a:stretch>
        </p:blipFill>
        <p:spPr>
          <a:xfrm>
            <a:off x="-1" y="49212"/>
            <a:ext cx="7638299" cy="4903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stretch>
            <a:fillRect/>
          </a:stretch>
        </p:blipFill>
        <p:spPr>
          <a:xfrm>
            <a:off x="7171573" y="5435599"/>
            <a:ext cx="933450" cy="466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1729542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Event Object</a:t>
            </a:r>
          </a:p>
        </p:txBody>
      </p:sp>
      <p:sp>
        <p:nvSpPr>
          <p:cNvPr id="4" name="Content Placeholder 3"/>
          <p:cNvSpPr>
            <a:spLocks noGrp="1"/>
          </p:cNvSpPr>
          <p:nvPr>
            <p:ph sz="quarter" idx="13"/>
          </p:nvPr>
        </p:nvSpPr>
        <p:spPr/>
        <p:txBody>
          <a:bodyPr>
            <a:normAutofit lnSpcReduction="10000"/>
          </a:bodyPr>
          <a:lstStyle/>
          <a:p>
            <a:r>
              <a:rPr lang="en-US" dirty="0"/>
              <a:t>Prevent the default </a:t>
            </a:r>
            <a:r>
              <a:rPr lang="en-US" dirty="0" err="1"/>
              <a:t>behaviour</a:t>
            </a:r>
            <a:endParaRPr lang="en-US" dirty="0"/>
          </a:p>
        </p:txBody>
      </p:sp>
      <p:pic>
        <p:nvPicPr>
          <p:cNvPr id="5" name="Picture 4" descr="Screen Shot 2014-02-05 at 10.06.04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2362200"/>
            <a:ext cx="7315200" cy="1783126"/>
          </a:xfrm>
          <a:prstGeom prst="rect">
            <a:avLst/>
          </a:prstGeom>
        </p:spPr>
      </p:pic>
    </p:spTree>
    <p:extLst>
      <p:ext uri="{BB962C8B-B14F-4D97-AF65-F5344CB8AC3E}">
        <p14:creationId xmlns:p14="http://schemas.microsoft.com/office/powerpoint/2010/main" val="333422249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Event Types</a:t>
            </a:r>
          </a:p>
        </p:txBody>
      </p:sp>
      <p:sp>
        <p:nvSpPr>
          <p:cNvPr id="3" name="Content Placeholder 2"/>
          <p:cNvSpPr>
            <a:spLocks noGrp="1"/>
          </p:cNvSpPr>
          <p:nvPr>
            <p:ph sz="quarter" idx="13"/>
          </p:nvPr>
        </p:nvSpPr>
        <p:spPr/>
        <p:txBody>
          <a:bodyPr>
            <a:normAutofit lnSpcReduction="10000"/>
          </a:bodyPr>
          <a:lstStyle/>
          <a:p>
            <a:endParaRPr lang="en-US"/>
          </a:p>
        </p:txBody>
      </p:sp>
      <p:sp>
        <p:nvSpPr>
          <p:cNvPr id="7" name="Content Placeholder 2"/>
          <p:cNvSpPr>
            <a:spLocks noGrp="1"/>
          </p:cNvSpPr>
          <p:nvPr>
            <p:ph idx="1"/>
          </p:nvPr>
        </p:nvSpPr>
        <p:spPr>
          <a:xfrm>
            <a:off x="914400" y="1752600"/>
            <a:ext cx="6400800" cy="4419600"/>
          </a:xfrm>
        </p:spPr>
        <p:txBody>
          <a:bodyPr>
            <a:normAutofit/>
          </a:bodyPr>
          <a:lstStyle/>
          <a:p>
            <a:r>
              <a:rPr lang="en-US" sz="2000" dirty="0"/>
              <a:t>There are several classes of event, with several types of event within each class specified by the W3C:</a:t>
            </a:r>
          </a:p>
          <a:p>
            <a:pPr marL="342900" indent="-342900">
              <a:buFont typeface="Arial"/>
              <a:buChar char="•"/>
            </a:pPr>
            <a:r>
              <a:rPr lang="en-US" sz="2000" dirty="0"/>
              <a:t>mouse events</a:t>
            </a:r>
          </a:p>
          <a:p>
            <a:pPr marL="342900" indent="-342900">
              <a:buFont typeface="Arial"/>
              <a:buChar char="•"/>
            </a:pPr>
            <a:r>
              <a:rPr lang="en-US" sz="2000" dirty="0"/>
              <a:t>keyboard events</a:t>
            </a:r>
          </a:p>
          <a:p>
            <a:pPr marL="342900" indent="-342900">
              <a:buFont typeface="Arial"/>
              <a:buChar char="•"/>
            </a:pPr>
            <a:r>
              <a:rPr lang="en-US" sz="2000" dirty="0"/>
              <a:t>form events</a:t>
            </a:r>
          </a:p>
          <a:p>
            <a:pPr marL="342900" indent="-342900">
              <a:buFont typeface="Arial"/>
              <a:buChar char="•"/>
            </a:pPr>
            <a:r>
              <a:rPr lang="en-US" sz="2000" dirty="0"/>
              <a:t>frame events</a:t>
            </a:r>
          </a:p>
          <a:p>
            <a:endParaRPr lang="en-US" dirty="0"/>
          </a:p>
        </p:txBody>
      </p:sp>
    </p:spTree>
    <p:extLst>
      <p:ext uri="{BB962C8B-B14F-4D97-AF65-F5344CB8AC3E}">
        <p14:creationId xmlns:p14="http://schemas.microsoft.com/office/powerpoint/2010/main" val="387480733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Mouse events</a:t>
            </a:r>
          </a:p>
        </p:txBody>
      </p:sp>
      <p:sp>
        <p:nvSpPr>
          <p:cNvPr id="3" name="Content Placeholder 2"/>
          <p:cNvSpPr>
            <a:spLocks noGrp="1"/>
          </p:cNvSpPr>
          <p:nvPr>
            <p:ph sz="quarter" idx="13"/>
          </p:nvPr>
        </p:nvSpPr>
        <p:spPr/>
        <p:txBody>
          <a:bodyPr>
            <a:normAutofit lnSpcReduction="10000"/>
          </a:bodyPr>
          <a:lstStyle/>
          <a:p>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50101827"/>
              </p:ext>
            </p:extLst>
          </p:nvPr>
        </p:nvGraphicFramePr>
        <p:xfrm>
          <a:off x="1066800" y="1981200"/>
          <a:ext cx="6324600" cy="3124197"/>
        </p:xfrm>
        <a:graphic>
          <a:graphicData uri="http://schemas.openxmlformats.org/drawingml/2006/table">
            <a:tbl>
              <a:tblPr firstRow="1" firstCol="1">
                <a:tableStyleId>{5C22544A-7EE6-4342-B048-85BDC9FD1C3A}</a:tableStyleId>
              </a:tblPr>
              <a:tblGrid>
                <a:gridCol w="1372438">
                  <a:extLst>
                    <a:ext uri="{9D8B030D-6E8A-4147-A177-3AD203B41FA5}">
                      <a16:colId xmlns:a16="http://schemas.microsoft.com/office/drawing/2014/main" val="20000"/>
                    </a:ext>
                  </a:extLst>
                </a:gridCol>
                <a:gridCol w="4952162">
                  <a:extLst>
                    <a:ext uri="{9D8B030D-6E8A-4147-A177-3AD203B41FA5}">
                      <a16:colId xmlns:a16="http://schemas.microsoft.com/office/drawing/2014/main" val="20001"/>
                    </a:ext>
                  </a:extLst>
                </a:gridCol>
              </a:tblGrid>
              <a:tr h="417591">
                <a:tc>
                  <a:txBody>
                    <a:bodyPr/>
                    <a:lstStyle/>
                    <a:p>
                      <a:pPr>
                        <a:lnSpc>
                          <a:spcPts val="1600"/>
                        </a:lnSpc>
                        <a:spcAft>
                          <a:spcPts val="1400"/>
                        </a:spcAft>
                      </a:pPr>
                      <a:r>
                        <a:rPr lang="en-CA" sz="1800"/>
                        <a:t>Event</a:t>
                      </a:r>
                      <a:endParaRPr lang="en-CA" sz="1800">
                        <a:solidFill>
                          <a:srgbClr val="1F497D"/>
                        </a:solidFill>
                        <a:latin typeface="Calibri"/>
                        <a:ea typeface="Calibri"/>
                        <a:cs typeface="Times New Roman"/>
                      </a:endParaRPr>
                    </a:p>
                  </a:txBody>
                  <a:tcPr marL="68580" marR="68580" marT="0" marB="0"/>
                </a:tc>
                <a:tc>
                  <a:txBody>
                    <a:bodyPr/>
                    <a:lstStyle/>
                    <a:p>
                      <a:pPr>
                        <a:lnSpc>
                          <a:spcPts val="1600"/>
                        </a:lnSpc>
                        <a:spcAft>
                          <a:spcPts val="1400"/>
                        </a:spcAft>
                      </a:pPr>
                      <a:r>
                        <a:rPr lang="en-CA" sz="1800" dirty="0"/>
                        <a:t>Description</a:t>
                      </a:r>
                      <a:endParaRPr lang="en-CA" sz="1800" dirty="0">
                        <a:solidFill>
                          <a:srgbClr val="1F497D"/>
                        </a:solidFill>
                        <a:latin typeface="Calibri"/>
                        <a:ea typeface="Calibri"/>
                        <a:cs typeface="Times New Roman"/>
                      </a:endParaRPr>
                    </a:p>
                  </a:txBody>
                  <a:tcPr marL="68580" marR="68580" marT="0" marB="0"/>
                </a:tc>
                <a:extLst>
                  <a:ext uri="{0D108BD9-81ED-4DB2-BD59-A6C34878D82A}">
                    <a16:rowId xmlns:a16="http://schemas.microsoft.com/office/drawing/2014/main" val="10000"/>
                  </a:ext>
                </a:extLst>
              </a:tr>
              <a:tr h="386658">
                <a:tc>
                  <a:txBody>
                    <a:bodyPr/>
                    <a:lstStyle/>
                    <a:p>
                      <a:pPr>
                        <a:lnSpc>
                          <a:spcPts val="1500"/>
                        </a:lnSpc>
                        <a:spcBef>
                          <a:spcPts val="700"/>
                        </a:spcBef>
                        <a:spcAft>
                          <a:spcPts val="0"/>
                        </a:spcAft>
                        <a:tabLst>
                          <a:tab pos="342900" algn="l"/>
                          <a:tab pos="685800" algn="l"/>
                          <a:tab pos="1028700" algn="l"/>
                          <a:tab pos="1371600" algn="l"/>
                          <a:tab pos="1714500" algn="l"/>
                        </a:tabLst>
                      </a:pPr>
                      <a:r>
                        <a:rPr lang="en-CA" sz="1200"/>
                        <a:t>onclick</a:t>
                      </a:r>
                      <a:endParaRPr lang="en-CA" sz="120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1600" dirty="0"/>
                        <a:t>The mouse was </a:t>
                      </a:r>
                      <a:r>
                        <a:rPr lang="en-CA" sz="1600" dirty="0">
                          <a:solidFill>
                            <a:srgbClr val="FF0000"/>
                          </a:solidFill>
                        </a:rPr>
                        <a:t>clicked on an element</a:t>
                      </a:r>
                      <a:endParaRPr lang="en-CA" sz="1600" dirty="0">
                        <a:solidFill>
                          <a:srgbClr val="FF0000"/>
                        </a:solidFill>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386658">
                <a:tc>
                  <a:txBody>
                    <a:bodyPr/>
                    <a:lstStyle/>
                    <a:p>
                      <a:pPr>
                        <a:lnSpc>
                          <a:spcPts val="1500"/>
                        </a:lnSpc>
                        <a:spcBef>
                          <a:spcPts val="700"/>
                        </a:spcBef>
                        <a:spcAft>
                          <a:spcPts val="0"/>
                        </a:spcAft>
                        <a:tabLst>
                          <a:tab pos="342900" algn="l"/>
                          <a:tab pos="685800" algn="l"/>
                          <a:tab pos="1028700" algn="l"/>
                          <a:tab pos="1371600" algn="l"/>
                          <a:tab pos="1714500" algn="l"/>
                        </a:tabLst>
                      </a:pPr>
                      <a:r>
                        <a:rPr lang="en-CA" sz="1200"/>
                        <a:t>ondblclick</a:t>
                      </a:r>
                      <a:endParaRPr lang="en-CA" sz="120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1600" dirty="0"/>
                        <a:t>The mouse was </a:t>
                      </a:r>
                      <a:r>
                        <a:rPr lang="en-CA" sz="1600" dirty="0">
                          <a:solidFill>
                            <a:srgbClr val="FF0000"/>
                          </a:solidFill>
                        </a:rPr>
                        <a:t>double clicked on an element</a:t>
                      </a:r>
                      <a:endParaRPr lang="en-CA" sz="1600" dirty="0">
                        <a:solidFill>
                          <a:srgbClr val="FF0000"/>
                        </a:solidFill>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386658">
                <a:tc>
                  <a:txBody>
                    <a:bodyPr/>
                    <a:lstStyle/>
                    <a:p>
                      <a:pPr>
                        <a:lnSpc>
                          <a:spcPts val="1500"/>
                        </a:lnSpc>
                        <a:spcBef>
                          <a:spcPts val="700"/>
                        </a:spcBef>
                        <a:spcAft>
                          <a:spcPts val="0"/>
                        </a:spcAft>
                        <a:tabLst>
                          <a:tab pos="342900" algn="l"/>
                          <a:tab pos="685800" algn="l"/>
                          <a:tab pos="1028700" algn="l"/>
                          <a:tab pos="1371600" algn="l"/>
                          <a:tab pos="1714500" algn="l"/>
                        </a:tabLst>
                      </a:pPr>
                      <a:r>
                        <a:rPr lang="en-CA" sz="1200"/>
                        <a:t>onmousedown</a:t>
                      </a:r>
                      <a:endParaRPr lang="en-CA" sz="120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1600" dirty="0"/>
                        <a:t>The mouse was </a:t>
                      </a:r>
                      <a:r>
                        <a:rPr lang="en-CA" sz="1600" dirty="0">
                          <a:solidFill>
                            <a:srgbClr val="FF0000"/>
                          </a:solidFill>
                        </a:rPr>
                        <a:t>pressed down over an element </a:t>
                      </a:r>
                      <a:endParaRPr lang="en-CA" sz="1600" dirty="0">
                        <a:solidFill>
                          <a:srgbClr val="FF0000"/>
                        </a:solidFill>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386658">
                <a:tc>
                  <a:txBody>
                    <a:bodyPr/>
                    <a:lstStyle/>
                    <a:p>
                      <a:pPr>
                        <a:lnSpc>
                          <a:spcPts val="1500"/>
                        </a:lnSpc>
                        <a:spcBef>
                          <a:spcPts val="700"/>
                        </a:spcBef>
                        <a:spcAft>
                          <a:spcPts val="0"/>
                        </a:spcAft>
                        <a:tabLst>
                          <a:tab pos="342900" algn="l"/>
                          <a:tab pos="685800" algn="l"/>
                          <a:tab pos="1028700" algn="l"/>
                          <a:tab pos="1371600" algn="l"/>
                          <a:tab pos="1714500" algn="l"/>
                        </a:tabLst>
                      </a:pPr>
                      <a:r>
                        <a:rPr lang="en-CA" sz="1200"/>
                        <a:t>onmouseup</a:t>
                      </a:r>
                      <a:endParaRPr lang="en-CA" sz="120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1600" dirty="0"/>
                        <a:t>The mouse was </a:t>
                      </a:r>
                      <a:r>
                        <a:rPr lang="en-CA" sz="1600" dirty="0">
                          <a:solidFill>
                            <a:srgbClr val="FF0000"/>
                          </a:solidFill>
                        </a:rPr>
                        <a:t>released over an element</a:t>
                      </a:r>
                      <a:endParaRPr lang="en-CA" sz="1600" dirty="0">
                        <a:solidFill>
                          <a:srgbClr val="FF0000"/>
                        </a:solidFill>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r h="386658">
                <a:tc>
                  <a:txBody>
                    <a:bodyPr/>
                    <a:lstStyle/>
                    <a:p>
                      <a:pPr>
                        <a:lnSpc>
                          <a:spcPts val="1500"/>
                        </a:lnSpc>
                        <a:spcBef>
                          <a:spcPts val="700"/>
                        </a:spcBef>
                        <a:spcAft>
                          <a:spcPts val="0"/>
                        </a:spcAft>
                        <a:tabLst>
                          <a:tab pos="342900" algn="l"/>
                          <a:tab pos="685800" algn="l"/>
                          <a:tab pos="1028700" algn="l"/>
                          <a:tab pos="1371600" algn="l"/>
                          <a:tab pos="1714500" algn="l"/>
                        </a:tabLst>
                      </a:pPr>
                      <a:r>
                        <a:rPr lang="en-CA" sz="1200"/>
                        <a:t>onmouseover</a:t>
                      </a:r>
                      <a:endParaRPr lang="en-CA" sz="120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1600" dirty="0"/>
                        <a:t>The mouse was </a:t>
                      </a:r>
                      <a:r>
                        <a:rPr lang="en-CA" sz="1600" dirty="0">
                          <a:solidFill>
                            <a:srgbClr val="FF0000"/>
                          </a:solidFill>
                        </a:rPr>
                        <a:t>moved (not clicked) over an element</a:t>
                      </a:r>
                      <a:endParaRPr lang="en-CA" sz="1600" dirty="0">
                        <a:solidFill>
                          <a:srgbClr val="FF0000"/>
                        </a:solidFill>
                        <a:latin typeface="Calibri"/>
                        <a:ea typeface="Times New Roman"/>
                        <a:cs typeface="Times New Roman"/>
                      </a:endParaRPr>
                    </a:p>
                  </a:txBody>
                  <a:tcPr marL="68580" marR="68580" marT="0" marB="0"/>
                </a:tc>
                <a:extLst>
                  <a:ext uri="{0D108BD9-81ED-4DB2-BD59-A6C34878D82A}">
                    <a16:rowId xmlns:a16="http://schemas.microsoft.com/office/drawing/2014/main" val="10005"/>
                  </a:ext>
                </a:extLst>
              </a:tr>
              <a:tr h="386658">
                <a:tc>
                  <a:txBody>
                    <a:bodyPr/>
                    <a:lstStyle/>
                    <a:p>
                      <a:pPr>
                        <a:lnSpc>
                          <a:spcPts val="1500"/>
                        </a:lnSpc>
                        <a:spcBef>
                          <a:spcPts val="700"/>
                        </a:spcBef>
                        <a:spcAft>
                          <a:spcPts val="0"/>
                        </a:spcAft>
                        <a:tabLst>
                          <a:tab pos="342900" algn="l"/>
                          <a:tab pos="685800" algn="l"/>
                          <a:tab pos="1028700" algn="l"/>
                          <a:tab pos="1371600" algn="l"/>
                          <a:tab pos="1714500" algn="l"/>
                        </a:tabLst>
                      </a:pPr>
                      <a:r>
                        <a:rPr lang="en-CA" sz="1200"/>
                        <a:t>onmouseout</a:t>
                      </a:r>
                      <a:endParaRPr lang="en-CA" sz="120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1600" dirty="0"/>
                        <a:t>The mouse was </a:t>
                      </a:r>
                      <a:r>
                        <a:rPr lang="en-CA" sz="1600" dirty="0">
                          <a:solidFill>
                            <a:srgbClr val="FF0000"/>
                          </a:solidFill>
                        </a:rPr>
                        <a:t>moved off of an element</a:t>
                      </a:r>
                      <a:endParaRPr lang="en-CA" sz="1600" dirty="0">
                        <a:solidFill>
                          <a:srgbClr val="FF0000"/>
                        </a:solidFill>
                        <a:latin typeface="Calibri"/>
                        <a:ea typeface="Times New Roman"/>
                        <a:cs typeface="Times New Roman"/>
                      </a:endParaRPr>
                    </a:p>
                  </a:txBody>
                  <a:tcPr marL="68580" marR="68580" marT="0" marB="0"/>
                </a:tc>
                <a:extLst>
                  <a:ext uri="{0D108BD9-81ED-4DB2-BD59-A6C34878D82A}">
                    <a16:rowId xmlns:a16="http://schemas.microsoft.com/office/drawing/2014/main" val="10006"/>
                  </a:ext>
                </a:extLst>
              </a:tr>
              <a:tr h="386658">
                <a:tc>
                  <a:txBody>
                    <a:bodyPr/>
                    <a:lstStyle/>
                    <a:p>
                      <a:pPr>
                        <a:lnSpc>
                          <a:spcPts val="1500"/>
                        </a:lnSpc>
                        <a:spcBef>
                          <a:spcPts val="700"/>
                        </a:spcBef>
                        <a:spcAft>
                          <a:spcPts val="0"/>
                        </a:spcAft>
                        <a:tabLst>
                          <a:tab pos="342900" algn="l"/>
                          <a:tab pos="685800" algn="l"/>
                          <a:tab pos="1028700" algn="l"/>
                          <a:tab pos="1371600" algn="l"/>
                          <a:tab pos="1714500" algn="l"/>
                        </a:tabLst>
                      </a:pPr>
                      <a:r>
                        <a:rPr lang="en-CA" sz="1200"/>
                        <a:t>onmousemove</a:t>
                      </a:r>
                      <a:endParaRPr lang="en-CA" sz="120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1600" dirty="0"/>
                        <a:t>The mouse was </a:t>
                      </a:r>
                      <a:r>
                        <a:rPr lang="en-CA" sz="1600" dirty="0">
                          <a:solidFill>
                            <a:srgbClr val="FF0000"/>
                          </a:solidFill>
                        </a:rPr>
                        <a:t>moved while over an element</a:t>
                      </a:r>
                      <a:endParaRPr lang="en-CA" sz="1600" dirty="0">
                        <a:solidFill>
                          <a:srgbClr val="FF0000"/>
                        </a:solidFill>
                        <a:latin typeface="Calibri"/>
                        <a:ea typeface="Times New Roman"/>
                        <a:cs typeface="Times New Roman"/>
                      </a:endParaRPr>
                    </a:p>
                  </a:txBody>
                  <a:tcPr marL="68580" marR="68580"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57717925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1020762"/>
          </a:xfrm>
        </p:spPr>
        <p:txBody>
          <a:bodyPr>
            <a:normAutofit/>
          </a:bodyPr>
          <a:lstStyle/>
          <a:p>
            <a:r>
              <a:rPr lang="en-US" sz="2400" dirty="0"/>
              <a:t>Mouse events</a:t>
            </a:r>
          </a:p>
        </p:txBody>
      </p:sp>
      <p:pic>
        <p:nvPicPr>
          <p:cNvPr id="5" name="Picture 4"/>
          <p:cNvPicPr>
            <a:picLocks noChangeAspect="1"/>
          </p:cNvPicPr>
          <p:nvPr/>
        </p:nvPicPr>
        <p:blipFill>
          <a:blip r:embed="rId2"/>
          <a:stretch>
            <a:fillRect/>
          </a:stretch>
        </p:blipFill>
        <p:spPr>
          <a:xfrm>
            <a:off x="0" y="381000"/>
            <a:ext cx="6638925" cy="5814219"/>
          </a:xfrm>
          <a:prstGeom prst="rect">
            <a:avLst/>
          </a:prstGeom>
        </p:spPr>
      </p:pic>
      <p:pic>
        <p:nvPicPr>
          <p:cNvPr id="7" name="Picture 6"/>
          <p:cNvPicPr>
            <a:picLocks noChangeAspect="1"/>
          </p:cNvPicPr>
          <p:nvPr/>
        </p:nvPicPr>
        <p:blipFill>
          <a:blip r:embed="rId3"/>
          <a:stretch>
            <a:fillRect/>
          </a:stretch>
        </p:blipFill>
        <p:spPr>
          <a:xfrm>
            <a:off x="6799690" y="2314575"/>
            <a:ext cx="2047875" cy="1466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a:stretch>
            <a:fillRect/>
          </a:stretch>
        </p:blipFill>
        <p:spPr>
          <a:xfrm>
            <a:off x="6719307" y="219293"/>
            <a:ext cx="2047875" cy="13946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4"/>
          <a:stretch>
            <a:fillRect/>
          </a:stretch>
        </p:blipFill>
        <p:spPr>
          <a:xfrm>
            <a:off x="6799690" y="4191000"/>
            <a:ext cx="2047875" cy="13946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Oval 9"/>
          <p:cNvSpPr/>
          <p:nvPr/>
        </p:nvSpPr>
        <p:spPr>
          <a:xfrm>
            <a:off x="6757407" y="2374325"/>
            <a:ext cx="439310" cy="3524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620000" y="2490787"/>
            <a:ext cx="1066800" cy="646331"/>
          </a:xfrm>
          <a:prstGeom prst="rect">
            <a:avLst/>
          </a:prstGeom>
          <a:noFill/>
        </p:spPr>
        <p:txBody>
          <a:bodyPr wrap="square" rtlCol="0">
            <a:spAutoFit/>
          </a:bodyPr>
          <a:lstStyle/>
          <a:p>
            <a:r>
              <a:rPr lang="en-US" dirty="0">
                <a:solidFill>
                  <a:srgbClr val="FF0000"/>
                </a:solidFill>
              </a:rPr>
              <a:t>Mouse move</a:t>
            </a:r>
          </a:p>
        </p:txBody>
      </p:sp>
      <p:sp>
        <p:nvSpPr>
          <p:cNvPr id="12" name="TextBox 11"/>
          <p:cNvSpPr txBox="1"/>
          <p:nvPr/>
        </p:nvSpPr>
        <p:spPr>
          <a:xfrm>
            <a:off x="7586188" y="4419600"/>
            <a:ext cx="1066800" cy="646331"/>
          </a:xfrm>
          <a:prstGeom prst="rect">
            <a:avLst/>
          </a:prstGeom>
          <a:noFill/>
        </p:spPr>
        <p:txBody>
          <a:bodyPr wrap="square" rtlCol="0">
            <a:spAutoFit/>
          </a:bodyPr>
          <a:lstStyle/>
          <a:p>
            <a:r>
              <a:rPr lang="en-US" dirty="0">
                <a:solidFill>
                  <a:srgbClr val="FF0000"/>
                </a:solidFill>
              </a:rPr>
              <a:t>Mouse out</a:t>
            </a:r>
          </a:p>
        </p:txBody>
      </p:sp>
      <p:sp>
        <p:nvSpPr>
          <p:cNvPr id="13" name="Rectangle 12"/>
          <p:cNvSpPr/>
          <p:nvPr/>
        </p:nvSpPr>
        <p:spPr>
          <a:xfrm>
            <a:off x="6638925" y="2133600"/>
            <a:ext cx="2208640" cy="38100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239000" y="1661688"/>
            <a:ext cx="1219200" cy="369332"/>
          </a:xfrm>
          <a:prstGeom prst="rect">
            <a:avLst/>
          </a:prstGeom>
          <a:noFill/>
        </p:spPr>
        <p:txBody>
          <a:bodyPr wrap="square" rtlCol="0">
            <a:spAutoFit/>
          </a:bodyPr>
          <a:lstStyle/>
          <a:p>
            <a:r>
              <a:rPr lang="en-US" b="1" dirty="0"/>
              <a:t>Before</a:t>
            </a:r>
          </a:p>
        </p:txBody>
      </p:sp>
      <p:sp>
        <p:nvSpPr>
          <p:cNvPr id="15" name="TextBox 14"/>
          <p:cNvSpPr txBox="1"/>
          <p:nvPr/>
        </p:nvSpPr>
        <p:spPr>
          <a:xfrm>
            <a:off x="7315200" y="5955268"/>
            <a:ext cx="1219200" cy="369332"/>
          </a:xfrm>
          <a:prstGeom prst="rect">
            <a:avLst/>
          </a:prstGeom>
          <a:noFill/>
        </p:spPr>
        <p:txBody>
          <a:bodyPr wrap="square" rtlCol="0">
            <a:spAutoFit/>
          </a:bodyPr>
          <a:lstStyle/>
          <a:p>
            <a:r>
              <a:rPr lang="en-US" b="1" dirty="0"/>
              <a:t>After</a:t>
            </a:r>
          </a:p>
        </p:txBody>
      </p:sp>
      <p:sp>
        <p:nvSpPr>
          <p:cNvPr id="17" name="TextBox 16"/>
          <p:cNvSpPr txBox="1"/>
          <p:nvPr/>
        </p:nvSpPr>
        <p:spPr>
          <a:xfrm>
            <a:off x="3429000" y="5943600"/>
            <a:ext cx="1371600" cy="381000"/>
          </a:xfrm>
          <a:prstGeom prst="rect">
            <a:avLst/>
          </a:prstGeom>
          <a:noFill/>
        </p:spPr>
        <p:txBody>
          <a:bodyPr wrap="square" rtlCol="0">
            <a:spAutoFit/>
          </a:bodyPr>
          <a:lstStyle/>
          <a:p>
            <a:r>
              <a:rPr lang="en-US" dirty="0">
                <a:hlinkClick r:id="rId5"/>
              </a:rPr>
              <a:t>Show</a:t>
            </a:r>
            <a:endParaRPr lang="en-US" dirty="0"/>
          </a:p>
        </p:txBody>
      </p:sp>
      <p:cxnSp>
        <p:nvCxnSpPr>
          <p:cNvPr id="4" name="Straight Arrow Connector 3"/>
          <p:cNvCxnSpPr/>
          <p:nvPr/>
        </p:nvCxnSpPr>
        <p:spPr>
          <a:xfrm flipH="1" flipV="1">
            <a:off x="6638925" y="4495800"/>
            <a:ext cx="118482" cy="762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Oval 15"/>
          <p:cNvSpPr/>
          <p:nvPr/>
        </p:nvSpPr>
        <p:spPr>
          <a:xfrm>
            <a:off x="6499653" y="4313524"/>
            <a:ext cx="439310" cy="3524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710432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Keyboard events</a:t>
            </a:r>
          </a:p>
        </p:txBody>
      </p:sp>
      <p:sp>
        <p:nvSpPr>
          <p:cNvPr id="3" name="Content Placeholder 2"/>
          <p:cNvSpPr>
            <a:spLocks noGrp="1"/>
          </p:cNvSpPr>
          <p:nvPr>
            <p:ph sz="quarter" idx="13"/>
          </p:nvPr>
        </p:nvSpPr>
        <p:spPr/>
        <p:txBody>
          <a:bodyPr>
            <a:normAutofit lnSpcReduction="10000"/>
          </a:bodyPr>
          <a:lstStyle/>
          <a:p>
            <a:endParaRPr lang="en-US"/>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957059082"/>
              </p:ext>
            </p:extLst>
          </p:nvPr>
        </p:nvGraphicFramePr>
        <p:xfrm>
          <a:off x="914400" y="1676400"/>
          <a:ext cx="6477000" cy="2209800"/>
        </p:xfrm>
        <a:graphic>
          <a:graphicData uri="http://schemas.openxmlformats.org/drawingml/2006/table">
            <a:tbl>
              <a:tblPr firstRow="1" firstCol="1">
                <a:tableStyleId>{5C22544A-7EE6-4342-B048-85BDC9FD1C3A}</a:tableStyleId>
              </a:tblPr>
              <a:tblGrid>
                <a:gridCol w="1405509">
                  <a:extLst>
                    <a:ext uri="{9D8B030D-6E8A-4147-A177-3AD203B41FA5}">
                      <a16:colId xmlns:a16="http://schemas.microsoft.com/office/drawing/2014/main" val="20000"/>
                    </a:ext>
                  </a:extLst>
                </a:gridCol>
                <a:gridCol w="5071491">
                  <a:extLst>
                    <a:ext uri="{9D8B030D-6E8A-4147-A177-3AD203B41FA5}">
                      <a16:colId xmlns:a16="http://schemas.microsoft.com/office/drawing/2014/main" val="20001"/>
                    </a:ext>
                  </a:extLst>
                </a:gridCol>
              </a:tblGrid>
              <a:tr h="552450">
                <a:tc>
                  <a:txBody>
                    <a:bodyPr/>
                    <a:lstStyle/>
                    <a:p>
                      <a:pPr>
                        <a:lnSpc>
                          <a:spcPts val="1600"/>
                        </a:lnSpc>
                        <a:spcAft>
                          <a:spcPts val="1400"/>
                        </a:spcAft>
                      </a:pPr>
                      <a:r>
                        <a:rPr lang="en-CA" sz="1800"/>
                        <a:t>Event</a:t>
                      </a:r>
                      <a:endParaRPr lang="en-CA" sz="1800">
                        <a:solidFill>
                          <a:srgbClr val="1F497D"/>
                        </a:solidFill>
                        <a:latin typeface="Calibri"/>
                        <a:ea typeface="Calibri"/>
                        <a:cs typeface="Times New Roman"/>
                      </a:endParaRPr>
                    </a:p>
                  </a:txBody>
                  <a:tcPr marL="68580" marR="68580" marT="0" marB="0"/>
                </a:tc>
                <a:tc>
                  <a:txBody>
                    <a:bodyPr/>
                    <a:lstStyle/>
                    <a:p>
                      <a:pPr>
                        <a:lnSpc>
                          <a:spcPts val="1600"/>
                        </a:lnSpc>
                        <a:spcAft>
                          <a:spcPts val="1400"/>
                        </a:spcAft>
                      </a:pPr>
                      <a:r>
                        <a:rPr lang="en-CA" sz="1800"/>
                        <a:t>Description</a:t>
                      </a:r>
                      <a:endParaRPr lang="en-CA" sz="1800">
                        <a:solidFill>
                          <a:srgbClr val="1F497D"/>
                        </a:solidFill>
                        <a:latin typeface="Calibri"/>
                        <a:ea typeface="Calibri"/>
                        <a:cs typeface="Times New Roman"/>
                      </a:endParaRPr>
                    </a:p>
                  </a:txBody>
                  <a:tcPr marL="68580" marR="68580" marT="0" marB="0"/>
                </a:tc>
                <a:extLst>
                  <a:ext uri="{0D108BD9-81ED-4DB2-BD59-A6C34878D82A}">
                    <a16:rowId xmlns:a16="http://schemas.microsoft.com/office/drawing/2014/main" val="10000"/>
                  </a:ext>
                </a:extLst>
              </a:tr>
              <a:tr h="552450">
                <a:tc>
                  <a:txBody>
                    <a:bodyPr/>
                    <a:lstStyle/>
                    <a:p>
                      <a:pPr>
                        <a:lnSpc>
                          <a:spcPts val="1500"/>
                        </a:lnSpc>
                        <a:spcBef>
                          <a:spcPts val="700"/>
                        </a:spcBef>
                        <a:spcAft>
                          <a:spcPts val="0"/>
                        </a:spcAft>
                        <a:tabLst>
                          <a:tab pos="342900" algn="l"/>
                          <a:tab pos="685800" algn="l"/>
                          <a:tab pos="1028700" algn="l"/>
                          <a:tab pos="1371600" algn="l"/>
                          <a:tab pos="1714500" algn="l"/>
                        </a:tabLst>
                      </a:pPr>
                      <a:r>
                        <a:rPr lang="en-CA" sz="1200" dirty="0" err="1"/>
                        <a:t>onkeydown</a:t>
                      </a:r>
                      <a:endParaRPr lang="en-CA" sz="1200" dirty="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1600" dirty="0"/>
                        <a:t>The user </a:t>
                      </a:r>
                      <a:r>
                        <a:rPr lang="en-CA" sz="1600" dirty="0">
                          <a:solidFill>
                            <a:srgbClr val="FF0000"/>
                          </a:solidFill>
                        </a:rPr>
                        <a:t>is pressing a key (this happens first)</a:t>
                      </a:r>
                      <a:endParaRPr lang="en-CA" sz="1600" dirty="0">
                        <a:solidFill>
                          <a:srgbClr val="FF0000"/>
                        </a:solidFill>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552450">
                <a:tc>
                  <a:txBody>
                    <a:bodyPr/>
                    <a:lstStyle/>
                    <a:p>
                      <a:pPr>
                        <a:lnSpc>
                          <a:spcPts val="1500"/>
                        </a:lnSpc>
                        <a:spcBef>
                          <a:spcPts val="700"/>
                        </a:spcBef>
                        <a:spcAft>
                          <a:spcPts val="0"/>
                        </a:spcAft>
                        <a:tabLst>
                          <a:tab pos="342900" algn="l"/>
                          <a:tab pos="685800" algn="l"/>
                          <a:tab pos="1028700" algn="l"/>
                          <a:tab pos="1371600" algn="l"/>
                          <a:tab pos="1714500" algn="l"/>
                        </a:tabLst>
                      </a:pPr>
                      <a:r>
                        <a:rPr lang="en-CA" sz="1200"/>
                        <a:t>onkeypress</a:t>
                      </a:r>
                      <a:endParaRPr lang="en-CA" sz="120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1600" dirty="0"/>
                        <a:t>The user </a:t>
                      </a:r>
                      <a:r>
                        <a:rPr lang="en-CA" sz="1600" dirty="0">
                          <a:solidFill>
                            <a:srgbClr val="FF0000"/>
                          </a:solidFill>
                        </a:rPr>
                        <a:t>presses a key (this happens after </a:t>
                      </a:r>
                      <a:r>
                        <a:rPr lang="en-CA" sz="1600" dirty="0" err="1">
                          <a:solidFill>
                            <a:srgbClr val="FF0000"/>
                          </a:solidFill>
                        </a:rPr>
                        <a:t>onkeydown</a:t>
                      </a:r>
                      <a:r>
                        <a:rPr lang="en-CA" sz="1600" dirty="0"/>
                        <a:t>)</a:t>
                      </a:r>
                      <a:endParaRPr lang="en-CA" sz="1600" dirty="0">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552450">
                <a:tc>
                  <a:txBody>
                    <a:bodyPr/>
                    <a:lstStyle/>
                    <a:p>
                      <a:pPr>
                        <a:lnSpc>
                          <a:spcPts val="1500"/>
                        </a:lnSpc>
                        <a:spcBef>
                          <a:spcPts val="700"/>
                        </a:spcBef>
                        <a:spcAft>
                          <a:spcPts val="0"/>
                        </a:spcAft>
                        <a:tabLst>
                          <a:tab pos="342900" algn="l"/>
                          <a:tab pos="685800" algn="l"/>
                          <a:tab pos="1028700" algn="l"/>
                          <a:tab pos="1371600" algn="l"/>
                          <a:tab pos="1714500" algn="l"/>
                        </a:tabLst>
                      </a:pPr>
                      <a:r>
                        <a:rPr lang="en-CA" sz="1200"/>
                        <a:t>onkeyup</a:t>
                      </a:r>
                      <a:endParaRPr lang="en-CA" sz="120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1600" dirty="0"/>
                        <a:t>The user </a:t>
                      </a:r>
                      <a:r>
                        <a:rPr lang="en-CA" sz="1600" dirty="0">
                          <a:solidFill>
                            <a:srgbClr val="FF0000"/>
                          </a:solidFill>
                        </a:rPr>
                        <a:t>releases a key that was down (this happens last)</a:t>
                      </a:r>
                      <a:endParaRPr lang="en-CA" sz="1600" dirty="0">
                        <a:solidFill>
                          <a:srgbClr val="FF0000"/>
                        </a:solidFill>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809680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Asynchronous data requests</a:t>
            </a:r>
          </a:p>
        </p:txBody>
      </p:sp>
      <p:pic>
        <p:nvPicPr>
          <p:cNvPr id="5" name="Content Placeholder 4" descr="4071506006.eps.png"/>
          <p:cNvPicPr>
            <a:picLocks noGrp="1" noChangeAspect="1"/>
          </p:cNvPicPr>
          <p:nvPr>
            <p:ph idx="1"/>
          </p:nvPr>
        </p:nvPicPr>
        <p:blipFill>
          <a:blip r:embed="rId3" cstate="print">
            <a:extLst>
              <a:ext uri="{28A0092B-C50C-407E-A947-70E740481C1C}">
                <a14:useLocalDpi xmlns:a14="http://schemas.microsoft.com/office/drawing/2010/main" val="0"/>
              </a:ext>
            </a:extLst>
          </a:blip>
          <a:srcRect l="-27618" r="-27618"/>
          <a:stretch>
            <a:fillRect/>
          </a:stretch>
        </p:blipFill>
        <p:spPr>
          <a:xfrm>
            <a:off x="457200" y="1322954"/>
            <a:ext cx="7239000" cy="5118649"/>
          </a:xfrm>
        </p:spPr>
      </p:pic>
      <p:sp>
        <p:nvSpPr>
          <p:cNvPr id="4" name="Content Placeholder 3"/>
          <p:cNvSpPr>
            <a:spLocks noGrp="1"/>
          </p:cNvSpPr>
          <p:nvPr>
            <p:ph sz="quarter" idx="13"/>
          </p:nvPr>
        </p:nvSpPr>
        <p:spPr/>
        <p:txBody>
          <a:bodyPr>
            <a:normAutofit lnSpcReduction="10000"/>
          </a:bodyPr>
          <a:lstStyle/>
          <a:p>
            <a:r>
              <a:rPr lang="en-US" dirty="0"/>
              <a:t>The better AJAX way</a:t>
            </a:r>
          </a:p>
        </p:txBody>
      </p:sp>
    </p:spTree>
    <p:extLst>
      <p:ext uri="{BB962C8B-B14F-4D97-AF65-F5344CB8AC3E}">
        <p14:creationId xmlns:p14="http://schemas.microsoft.com/office/powerpoint/2010/main" val="375148989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Keyboard events</a:t>
            </a:r>
          </a:p>
        </p:txBody>
      </p:sp>
      <p:sp>
        <p:nvSpPr>
          <p:cNvPr id="3" name="Content Placeholder 2"/>
          <p:cNvSpPr>
            <a:spLocks noGrp="1"/>
          </p:cNvSpPr>
          <p:nvPr>
            <p:ph sz="quarter" idx="13"/>
          </p:nvPr>
        </p:nvSpPr>
        <p:spPr/>
        <p:txBody>
          <a:bodyPr>
            <a:normAutofit lnSpcReduction="10000"/>
          </a:bodyPr>
          <a:lstStyle/>
          <a:p>
            <a:r>
              <a:rPr lang="en-US" dirty="0"/>
              <a:t>Example</a:t>
            </a:r>
          </a:p>
        </p:txBody>
      </p:sp>
      <p:sp>
        <p:nvSpPr>
          <p:cNvPr id="4" name="Content Placeholder 3"/>
          <p:cNvSpPr>
            <a:spLocks noGrp="1"/>
          </p:cNvSpPr>
          <p:nvPr>
            <p:ph idx="1"/>
          </p:nvPr>
        </p:nvSpPr>
        <p:spPr>
          <a:xfrm>
            <a:off x="914400" y="990600"/>
            <a:ext cx="6400800" cy="4525963"/>
          </a:xfrm>
        </p:spPr>
        <p:txBody>
          <a:bodyPr/>
          <a:lstStyle/>
          <a:p>
            <a:r>
              <a:rPr lang="en-US" dirty="0"/>
              <a:t>&lt;input type="text" id="</a:t>
            </a:r>
            <a:r>
              <a:rPr lang="en-US" dirty="0" err="1"/>
              <a:t>keyExample</a:t>
            </a:r>
            <a:r>
              <a:rPr lang="en-US" dirty="0"/>
              <a:t>"&gt;</a:t>
            </a:r>
          </a:p>
          <a:p>
            <a:r>
              <a:rPr lang="en-US" dirty="0"/>
              <a:t>The input box above, for example, could be listened to and each key pressed echoed back to the user as an alert as shown in Listing 6.15.</a:t>
            </a:r>
          </a:p>
          <a:p>
            <a:endParaRPr lang="en-US" dirty="0"/>
          </a:p>
        </p:txBody>
      </p:sp>
      <p:pic>
        <p:nvPicPr>
          <p:cNvPr id="5" name="Picture 4" descr="Screen Shot 2014-02-05 at 10.09.15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2743200"/>
            <a:ext cx="7162800" cy="1942454"/>
          </a:xfrm>
          <a:prstGeom prst="rect">
            <a:avLst/>
          </a:prstGeom>
        </p:spPr>
      </p:pic>
      <p:sp>
        <p:nvSpPr>
          <p:cNvPr id="7" name="Rectangle 6"/>
          <p:cNvSpPr/>
          <p:nvPr/>
        </p:nvSpPr>
        <p:spPr>
          <a:xfrm>
            <a:off x="1135896" y="4785770"/>
            <a:ext cx="7329407" cy="9233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a:solidFill>
                  <a:srgbClr val="000000"/>
                </a:solidFill>
                <a:latin typeface="Verdana" panose="020B0604030504040204" pitchFamily="34" charset="0"/>
              </a:rPr>
              <a:t>Get the Unicode value of the pressed keyboard key:</a:t>
            </a:r>
          </a:p>
          <a:p>
            <a:r>
              <a:rPr lang="en-US" dirty="0" err="1">
                <a:solidFill>
                  <a:srgbClr val="0000CD"/>
                </a:solidFill>
                <a:latin typeface="Consolas" panose="020B0609020204030204" pitchFamily="49" charset="0"/>
              </a:rPr>
              <a:t>var</a:t>
            </a:r>
            <a:r>
              <a:rPr lang="en-US" dirty="0">
                <a:solidFill>
                  <a:srgbClr val="000000"/>
                </a:solidFill>
                <a:latin typeface="Consolas" panose="020B0609020204030204" pitchFamily="49" charset="0"/>
              </a:rPr>
              <a:t> x = </a:t>
            </a:r>
            <a:r>
              <a:rPr lang="en-US" dirty="0" err="1">
                <a:solidFill>
                  <a:srgbClr val="0000CD"/>
                </a:solidFill>
                <a:latin typeface="Consolas" panose="020B0609020204030204" pitchFamily="49" charset="0"/>
              </a:rPr>
              <a:t>event</a:t>
            </a:r>
            <a:r>
              <a:rPr lang="en-US" dirty="0" err="1">
                <a:solidFill>
                  <a:srgbClr val="000000"/>
                </a:solidFill>
                <a:latin typeface="Consolas" panose="020B0609020204030204" pitchFamily="49" charset="0"/>
              </a:rPr>
              <a:t>.keyCode</a:t>
            </a:r>
            <a:r>
              <a:rPr lang="en-US" dirty="0">
                <a:solidFill>
                  <a:srgbClr val="000000"/>
                </a:solidFill>
                <a:latin typeface="Consolas" panose="020B0609020204030204" pitchFamily="49" charset="0"/>
              </a:rPr>
              <a:t>; </a:t>
            </a:r>
            <a:endParaRPr lang="en-US" dirty="0"/>
          </a:p>
          <a:p>
            <a:endParaRPr lang="en-US" dirty="0"/>
          </a:p>
        </p:txBody>
      </p:sp>
      <p:sp>
        <p:nvSpPr>
          <p:cNvPr id="8" name="TextBox 7"/>
          <p:cNvSpPr txBox="1"/>
          <p:nvPr/>
        </p:nvSpPr>
        <p:spPr>
          <a:xfrm>
            <a:off x="0" y="4838054"/>
            <a:ext cx="1219200" cy="369332"/>
          </a:xfrm>
          <a:prstGeom prst="rect">
            <a:avLst/>
          </a:prstGeom>
          <a:noFill/>
        </p:spPr>
        <p:txBody>
          <a:bodyPr wrap="square" rtlCol="0">
            <a:spAutoFit/>
          </a:bodyPr>
          <a:lstStyle/>
          <a:p>
            <a:r>
              <a:rPr lang="en-US" dirty="0">
                <a:hlinkClick r:id="rId4"/>
              </a:rPr>
              <a:t>Example</a:t>
            </a:r>
            <a:endParaRPr lang="en-US" dirty="0"/>
          </a:p>
        </p:txBody>
      </p:sp>
      <p:sp>
        <p:nvSpPr>
          <p:cNvPr id="9" name="Rectangle 8"/>
          <p:cNvSpPr/>
          <p:nvPr/>
        </p:nvSpPr>
        <p:spPr>
          <a:xfrm>
            <a:off x="1135896" y="5809216"/>
            <a:ext cx="7550903"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a:solidFill>
                  <a:srgbClr val="000000"/>
                </a:solidFill>
                <a:latin typeface="Verdana" panose="020B0604030504040204" pitchFamily="34" charset="0"/>
              </a:rPr>
              <a:t>Convert a Unicode number into a character:</a:t>
            </a:r>
          </a:p>
          <a:p>
            <a:r>
              <a:rPr lang="en-US" dirty="0" err="1">
                <a:solidFill>
                  <a:srgbClr val="0000CD"/>
                </a:solidFill>
                <a:latin typeface="Consolas" panose="020B0609020204030204" pitchFamily="49" charset="0"/>
              </a:rPr>
              <a:t>var</a:t>
            </a:r>
            <a:r>
              <a:rPr lang="en-US" dirty="0">
                <a:solidFill>
                  <a:srgbClr val="0000CD"/>
                </a:solidFill>
                <a:latin typeface="Consolas" panose="020B0609020204030204" pitchFamily="49" charset="0"/>
              </a:rPr>
              <a:t> </a:t>
            </a:r>
            <a:r>
              <a:rPr lang="en-US" dirty="0">
                <a:solidFill>
                  <a:srgbClr val="000000"/>
                </a:solidFill>
                <a:latin typeface="Consolas" panose="020B0609020204030204" pitchFamily="49" charset="0"/>
              </a:rPr>
              <a:t>res = </a:t>
            </a:r>
            <a:r>
              <a:rPr lang="en-US" dirty="0" err="1">
                <a:solidFill>
                  <a:srgbClr val="000000"/>
                </a:solidFill>
                <a:latin typeface="Consolas" panose="020B0609020204030204" pitchFamily="49" charset="0"/>
              </a:rPr>
              <a:t>String.fromCharCode</a:t>
            </a:r>
            <a:r>
              <a:rPr lang="en-US" dirty="0">
                <a:solidFill>
                  <a:srgbClr val="000000"/>
                </a:solidFill>
                <a:latin typeface="Consolas" panose="020B0609020204030204" pitchFamily="49" charset="0"/>
              </a:rPr>
              <a:t>(65); </a:t>
            </a:r>
          </a:p>
        </p:txBody>
      </p:sp>
      <p:sp>
        <p:nvSpPr>
          <p:cNvPr id="10" name="TextBox 9"/>
          <p:cNvSpPr txBox="1"/>
          <p:nvPr/>
        </p:nvSpPr>
        <p:spPr>
          <a:xfrm>
            <a:off x="0" y="5904898"/>
            <a:ext cx="1135896" cy="369332"/>
          </a:xfrm>
          <a:prstGeom prst="rect">
            <a:avLst/>
          </a:prstGeom>
          <a:noFill/>
        </p:spPr>
        <p:txBody>
          <a:bodyPr wrap="square" rtlCol="0">
            <a:spAutoFit/>
          </a:bodyPr>
          <a:lstStyle/>
          <a:p>
            <a:r>
              <a:rPr lang="en-US" dirty="0">
                <a:hlinkClick r:id="rId5"/>
              </a:rPr>
              <a:t>Example</a:t>
            </a:r>
            <a:endParaRPr lang="en-US" dirty="0"/>
          </a:p>
        </p:txBody>
      </p:sp>
    </p:spTree>
    <p:extLst>
      <p:ext uri="{BB962C8B-B14F-4D97-AF65-F5344CB8AC3E}">
        <p14:creationId xmlns:p14="http://schemas.microsoft.com/office/powerpoint/2010/main" val="416871891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772400" cy="1020762"/>
          </a:xfrm>
        </p:spPr>
        <p:txBody>
          <a:bodyPr>
            <a:normAutofit/>
          </a:bodyPr>
          <a:lstStyle/>
          <a:p>
            <a:r>
              <a:rPr lang="en-US" sz="2800" dirty="0"/>
              <a:t>Keyboard events</a:t>
            </a:r>
          </a:p>
        </p:txBody>
      </p:sp>
      <p:sp>
        <p:nvSpPr>
          <p:cNvPr id="3" name="Content Placeholder 2"/>
          <p:cNvSpPr>
            <a:spLocks noGrp="1"/>
          </p:cNvSpPr>
          <p:nvPr>
            <p:ph sz="quarter" idx="13"/>
          </p:nvPr>
        </p:nvSpPr>
        <p:spPr/>
        <p:txBody>
          <a:bodyPr>
            <a:normAutofit lnSpcReduction="10000"/>
          </a:bodyPr>
          <a:lstStyle/>
          <a:p>
            <a:r>
              <a:rPr lang="en-US" dirty="0"/>
              <a:t>Example</a:t>
            </a:r>
          </a:p>
        </p:txBody>
      </p:sp>
      <p:sp>
        <p:nvSpPr>
          <p:cNvPr id="4" name="Content Placeholder 3"/>
          <p:cNvSpPr>
            <a:spLocks noGrp="1"/>
          </p:cNvSpPr>
          <p:nvPr>
            <p:ph idx="1"/>
          </p:nvPr>
        </p:nvSpPr>
        <p:spPr/>
        <p:txBody>
          <a:bodyPr/>
          <a:lstStyle/>
          <a:p>
            <a:r>
              <a:rPr lang="en-US" dirty="0"/>
              <a:t>&lt;input type="text" id="</a:t>
            </a:r>
            <a:r>
              <a:rPr lang="en-US" dirty="0" err="1"/>
              <a:t>keyExample</a:t>
            </a:r>
            <a:r>
              <a:rPr lang="en-US" dirty="0"/>
              <a:t>"&gt;</a:t>
            </a:r>
          </a:p>
          <a:p>
            <a:r>
              <a:rPr lang="en-US" dirty="0"/>
              <a:t>The input box above, for example, could be listened to and each key pressed echoed back to the user as an alert as shown in Listing 6.15.</a:t>
            </a:r>
          </a:p>
          <a:p>
            <a:endParaRPr lang="en-US" dirty="0"/>
          </a:p>
        </p:txBody>
      </p:sp>
      <p:pic>
        <p:nvPicPr>
          <p:cNvPr id="5" name="Picture 4" descr="Screen Shot 2014-02-05 at 10.09.15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3810000"/>
            <a:ext cx="7162800" cy="1942454"/>
          </a:xfrm>
          <a:prstGeom prst="rect">
            <a:avLst/>
          </a:prstGeom>
        </p:spPr>
      </p:pic>
      <p:pic>
        <p:nvPicPr>
          <p:cNvPr id="6" name="Picture 5"/>
          <p:cNvPicPr>
            <a:picLocks noChangeAspect="1"/>
          </p:cNvPicPr>
          <p:nvPr/>
        </p:nvPicPr>
        <p:blipFill>
          <a:blip r:embed="rId4"/>
          <a:stretch>
            <a:fillRect/>
          </a:stretch>
        </p:blipFill>
        <p:spPr>
          <a:xfrm>
            <a:off x="41436" y="541984"/>
            <a:ext cx="8416764" cy="5630216"/>
          </a:xfrm>
          <a:prstGeom prst="rect">
            <a:avLst/>
          </a:prstGeom>
        </p:spPr>
      </p:pic>
      <p:pic>
        <p:nvPicPr>
          <p:cNvPr id="7" name="Picture 6"/>
          <p:cNvPicPr>
            <a:picLocks noChangeAspect="1"/>
          </p:cNvPicPr>
          <p:nvPr/>
        </p:nvPicPr>
        <p:blipFill>
          <a:blip r:embed="rId5"/>
          <a:stretch>
            <a:fillRect/>
          </a:stretch>
        </p:blipFill>
        <p:spPr>
          <a:xfrm>
            <a:off x="4381500" y="4510235"/>
            <a:ext cx="4381500" cy="1752600"/>
          </a:xfrm>
          <a:prstGeom prst="rect">
            <a:avLst/>
          </a:prstGeom>
        </p:spPr>
      </p:pic>
      <p:sp>
        <p:nvSpPr>
          <p:cNvPr id="8" name="Rectangle 7"/>
          <p:cNvSpPr/>
          <p:nvPr/>
        </p:nvSpPr>
        <p:spPr>
          <a:xfrm>
            <a:off x="0" y="3505200"/>
            <a:ext cx="5791200" cy="1371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928392" y="2740008"/>
            <a:ext cx="1118776" cy="499138"/>
          </a:xfrm>
          <a:custGeom>
            <a:avLst/>
            <a:gdLst>
              <a:gd name="connsiteX0" fmla="*/ 1101167 w 1118776"/>
              <a:gd name="connsiteY0" fmla="*/ 499138 h 499138"/>
              <a:gd name="connsiteX1" fmla="*/ 1116666 w 1118776"/>
              <a:gd name="connsiteY1" fmla="*/ 421646 h 499138"/>
              <a:gd name="connsiteX2" fmla="*/ 1070171 w 1118776"/>
              <a:gd name="connsiteY2" fmla="*/ 406148 h 499138"/>
              <a:gd name="connsiteX3" fmla="*/ 930686 w 1118776"/>
              <a:gd name="connsiteY3" fmla="*/ 297660 h 499138"/>
              <a:gd name="connsiteX4" fmla="*/ 884191 w 1118776"/>
              <a:gd name="connsiteY4" fmla="*/ 266663 h 499138"/>
              <a:gd name="connsiteX5" fmla="*/ 636218 w 1118776"/>
              <a:gd name="connsiteY5" fmla="*/ 297660 h 499138"/>
              <a:gd name="connsiteX6" fmla="*/ 124774 w 1118776"/>
              <a:gd name="connsiteY6" fmla="*/ 235667 h 499138"/>
              <a:gd name="connsiteX7" fmla="*/ 109276 w 1118776"/>
              <a:gd name="connsiteY7" fmla="*/ 173673 h 499138"/>
              <a:gd name="connsiteX8" fmla="*/ 93777 w 1118776"/>
              <a:gd name="connsiteY8" fmla="*/ 96182 h 499138"/>
              <a:gd name="connsiteX9" fmla="*/ 109276 w 1118776"/>
              <a:gd name="connsiteY9" fmla="*/ 3192 h 499138"/>
              <a:gd name="connsiteX10" fmla="*/ 155771 w 1118776"/>
              <a:gd name="connsiteY10" fmla="*/ 34189 h 499138"/>
              <a:gd name="connsiteX11" fmla="*/ 186767 w 1118776"/>
              <a:gd name="connsiteY11" fmla="*/ 80684 h 499138"/>
              <a:gd name="connsiteX12" fmla="*/ 140272 w 1118776"/>
              <a:gd name="connsiteY12" fmla="*/ 49687 h 499138"/>
              <a:gd name="connsiteX13" fmla="*/ 93777 w 1118776"/>
              <a:gd name="connsiteY13" fmla="*/ 34189 h 499138"/>
              <a:gd name="connsiteX14" fmla="*/ 31784 w 1118776"/>
              <a:gd name="connsiteY14" fmla="*/ 49687 h 499138"/>
              <a:gd name="connsiteX15" fmla="*/ 788 w 1118776"/>
              <a:gd name="connsiteY15" fmla="*/ 142677 h 499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8776" h="499138">
                <a:moveTo>
                  <a:pt x="1101167" y="499138"/>
                </a:moveTo>
                <a:cubicBezTo>
                  <a:pt x="1106333" y="473307"/>
                  <a:pt x="1124996" y="446637"/>
                  <a:pt x="1116666" y="421646"/>
                </a:cubicBezTo>
                <a:cubicBezTo>
                  <a:pt x="1111500" y="406148"/>
                  <a:pt x="1083066" y="416178"/>
                  <a:pt x="1070171" y="406148"/>
                </a:cubicBezTo>
                <a:cubicBezTo>
                  <a:pt x="913358" y="284183"/>
                  <a:pt x="1038248" y="333513"/>
                  <a:pt x="930686" y="297660"/>
                </a:cubicBezTo>
                <a:cubicBezTo>
                  <a:pt x="915188" y="287328"/>
                  <a:pt x="902781" y="267825"/>
                  <a:pt x="884191" y="266663"/>
                </a:cubicBezTo>
                <a:cubicBezTo>
                  <a:pt x="743125" y="257846"/>
                  <a:pt x="728011" y="267061"/>
                  <a:pt x="636218" y="297660"/>
                </a:cubicBezTo>
                <a:cubicBezTo>
                  <a:pt x="632035" y="297521"/>
                  <a:pt x="212699" y="389536"/>
                  <a:pt x="124774" y="235667"/>
                </a:cubicBezTo>
                <a:cubicBezTo>
                  <a:pt x="114206" y="217173"/>
                  <a:pt x="113897" y="194466"/>
                  <a:pt x="109276" y="173673"/>
                </a:cubicBezTo>
                <a:cubicBezTo>
                  <a:pt x="103562" y="147958"/>
                  <a:pt x="98943" y="122012"/>
                  <a:pt x="93777" y="96182"/>
                </a:cubicBezTo>
                <a:cubicBezTo>
                  <a:pt x="98943" y="65185"/>
                  <a:pt x="87056" y="25412"/>
                  <a:pt x="109276" y="3192"/>
                </a:cubicBezTo>
                <a:cubicBezTo>
                  <a:pt x="122447" y="-9979"/>
                  <a:pt x="142600" y="21018"/>
                  <a:pt x="155771" y="34189"/>
                </a:cubicBezTo>
                <a:cubicBezTo>
                  <a:pt x="168942" y="47360"/>
                  <a:pt x="199938" y="67513"/>
                  <a:pt x="186767" y="80684"/>
                </a:cubicBezTo>
                <a:cubicBezTo>
                  <a:pt x="173595" y="93855"/>
                  <a:pt x="156932" y="58017"/>
                  <a:pt x="140272" y="49687"/>
                </a:cubicBezTo>
                <a:cubicBezTo>
                  <a:pt x="125660" y="42381"/>
                  <a:pt x="109275" y="39355"/>
                  <a:pt x="93777" y="34189"/>
                </a:cubicBezTo>
                <a:cubicBezTo>
                  <a:pt x="73113" y="39355"/>
                  <a:pt x="49507" y="37872"/>
                  <a:pt x="31784" y="49687"/>
                </a:cubicBezTo>
                <a:cubicBezTo>
                  <a:pt x="-7809" y="76082"/>
                  <a:pt x="788" y="105009"/>
                  <a:pt x="788" y="142677"/>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pic>
        <p:nvPicPr>
          <p:cNvPr id="9" name="Picture 8"/>
          <p:cNvPicPr>
            <a:picLocks noChangeAspect="1"/>
          </p:cNvPicPr>
          <p:nvPr/>
        </p:nvPicPr>
        <p:blipFill>
          <a:blip r:embed="rId6"/>
          <a:stretch>
            <a:fillRect/>
          </a:stretch>
        </p:blipFill>
        <p:spPr>
          <a:xfrm>
            <a:off x="5960982" y="2242143"/>
            <a:ext cx="2628900" cy="409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7"/>
          <a:stretch>
            <a:fillRect/>
          </a:stretch>
        </p:blipFill>
        <p:spPr>
          <a:xfrm>
            <a:off x="5968839" y="2868368"/>
            <a:ext cx="2714625" cy="352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p:cNvSpPr/>
          <p:nvPr/>
        </p:nvSpPr>
        <p:spPr>
          <a:xfrm>
            <a:off x="2775992" y="3550025"/>
            <a:ext cx="1872208" cy="25997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628900" y="3468592"/>
            <a:ext cx="533400" cy="378297"/>
          </a:xfrm>
          <a:prstGeom prst="rect">
            <a:avLst/>
          </a:prstGeom>
          <a:noFill/>
        </p:spPr>
        <p:txBody>
          <a:bodyPr wrap="square" rtlCol="0">
            <a:spAutoFit/>
          </a:bodyPr>
          <a:lstStyle/>
          <a:p>
            <a:r>
              <a:rPr lang="en-US" b="1" dirty="0"/>
              <a:t>(e){</a:t>
            </a:r>
          </a:p>
        </p:txBody>
      </p:sp>
    </p:spTree>
    <p:extLst>
      <p:ext uri="{BB962C8B-B14F-4D97-AF65-F5344CB8AC3E}">
        <p14:creationId xmlns:p14="http://schemas.microsoft.com/office/powerpoint/2010/main" val="373356479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Form Events</a:t>
            </a:r>
          </a:p>
        </p:txBody>
      </p:sp>
      <p:sp>
        <p:nvSpPr>
          <p:cNvPr id="3" name="Content Placeholder 2"/>
          <p:cNvSpPr>
            <a:spLocks noGrp="1"/>
          </p:cNvSpPr>
          <p:nvPr>
            <p:ph sz="quarter" idx="13"/>
          </p:nvPr>
        </p:nvSpPr>
        <p:spPr/>
        <p:txBody>
          <a:bodyPr>
            <a:normAutofit lnSpcReduction="10000"/>
          </a:bodyPr>
          <a:lstStyle/>
          <a:p>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78713092"/>
              </p:ext>
            </p:extLst>
          </p:nvPr>
        </p:nvGraphicFramePr>
        <p:xfrm>
          <a:off x="914400" y="1524000"/>
          <a:ext cx="6705600" cy="4191000"/>
        </p:xfrm>
        <a:graphic>
          <a:graphicData uri="http://schemas.openxmlformats.org/drawingml/2006/table">
            <a:tbl>
              <a:tblPr firstRow="1" firstCol="1">
                <a:tableStyleId>{5C22544A-7EE6-4342-B048-85BDC9FD1C3A}</a:tableStyleId>
              </a:tblPr>
              <a:tblGrid>
                <a:gridCol w="1455115">
                  <a:extLst>
                    <a:ext uri="{9D8B030D-6E8A-4147-A177-3AD203B41FA5}">
                      <a16:colId xmlns:a16="http://schemas.microsoft.com/office/drawing/2014/main" val="20000"/>
                    </a:ext>
                  </a:extLst>
                </a:gridCol>
                <a:gridCol w="5250485">
                  <a:extLst>
                    <a:ext uri="{9D8B030D-6E8A-4147-A177-3AD203B41FA5}">
                      <a16:colId xmlns:a16="http://schemas.microsoft.com/office/drawing/2014/main" val="20001"/>
                    </a:ext>
                  </a:extLst>
                </a:gridCol>
              </a:tblGrid>
              <a:tr h="242008">
                <a:tc>
                  <a:txBody>
                    <a:bodyPr/>
                    <a:lstStyle/>
                    <a:p>
                      <a:pPr>
                        <a:lnSpc>
                          <a:spcPts val="1600"/>
                        </a:lnSpc>
                        <a:spcAft>
                          <a:spcPts val="1400"/>
                        </a:spcAft>
                      </a:pPr>
                      <a:r>
                        <a:rPr lang="en-CA" sz="1800"/>
                        <a:t>Event</a:t>
                      </a:r>
                      <a:endParaRPr lang="en-CA" sz="1800">
                        <a:solidFill>
                          <a:srgbClr val="1F497D"/>
                        </a:solidFill>
                        <a:latin typeface="Calibri"/>
                        <a:ea typeface="Calibri"/>
                        <a:cs typeface="Times New Roman"/>
                      </a:endParaRPr>
                    </a:p>
                  </a:txBody>
                  <a:tcPr marL="68580" marR="68580" marT="0" marB="0"/>
                </a:tc>
                <a:tc>
                  <a:txBody>
                    <a:bodyPr/>
                    <a:lstStyle/>
                    <a:p>
                      <a:pPr>
                        <a:lnSpc>
                          <a:spcPts val="1600"/>
                        </a:lnSpc>
                        <a:spcAft>
                          <a:spcPts val="1400"/>
                        </a:spcAft>
                      </a:pPr>
                      <a:r>
                        <a:rPr lang="en-CA" sz="1800" dirty="0"/>
                        <a:t>Description</a:t>
                      </a:r>
                      <a:endParaRPr lang="en-CA" sz="1800" dirty="0">
                        <a:solidFill>
                          <a:srgbClr val="1F497D"/>
                        </a:solidFill>
                        <a:latin typeface="Calibri"/>
                        <a:ea typeface="Calibri"/>
                        <a:cs typeface="Times New Roman"/>
                      </a:endParaRPr>
                    </a:p>
                  </a:txBody>
                  <a:tcPr marL="68580" marR="68580" marT="0" marB="0"/>
                </a:tc>
                <a:extLst>
                  <a:ext uri="{0D108BD9-81ED-4DB2-BD59-A6C34878D82A}">
                    <a16:rowId xmlns:a16="http://schemas.microsoft.com/office/drawing/2014/main" val="10000"/>
                  </a:ext>
                </a:extLst>
              </a:tr>
              <a:tr h="696694">
                <a:tc>
                  <a:txBody>
                    <a:bodyPr/>
                    <a:lstStyle/>
                    <a:p>
                      <a:pPr>
                        <a:lnSpc>
                          <a:spcPts val="1500"/>
                        </a:lnSpc>
                        <a:spcBef>
                          <a:spcPts val="700"/>
                        </a:spcBef>
                        <a:spcAft>
                          <a:spcPts val="0"/>
                        </a:spcAft>
                        <a:tabLst>
                          <a:tab pos="342900" algn="l"/>
                          <a:tab pos="685800" algn="l"/>
                          <a:tab pos="1028700" algn="l"/>
                          <a:tab pos="1371600" algn="l"/>
                          <a:tab pos="1714500" algn="l"/>
                        </a:tabLst>
                      </a:pPr>
                      <a:r>
                        <a:rPr lang="en-CA" sz="1200" dirty="0" err="1"/>
                        <a:t>onblur</a:t>
                      </a:r>
                      <a:endParaRPr lang="en-CA" sz="1200" dirty="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1400" dirty="0"/>
                        <a:t>A form </a:t>
                      </a:r>
                      <a:r>
                        <a:rPr lang="en-CA" sz="1400" dirty="0">
                          <a:solidFill>
                            <a:srgbClr val="FF0000"/>
                          </a:solidFill>
                        </a:rPr>
                        <a:t>element has lost focus </a:t>
                      </a:r>
                      <a:r>
                        <a:rPr lang="en-CA" sz="1400" dirty="0"/>
                        <a:t>(that is, control has moved to a different element, perhaps due to a click or Tab key press.</a:t>
                      </a:r>
                      <a:endParaRPr lang="en-CA" sz="1400" dirty="0">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696694">
                <a:tc>
                  <a:txBody>
                    <a:bodyPr/>
                    <a:lstStyle/>
                    <a:p>
                      <a:pPr>
                        <a:lnSpc>
                          <a:spcPts val="1500"/>
                        </a:lnSpc>
                        <a:spcBef>
                          <a:spcPts val="700"/>
                        </a:spcBef>
                        <a:spcAft>
                          <a:spcPts val="0"/>
                        </a:spcAft>
                        <a:tabLst>
                          <a:tab pos="342900" algn="l"/>
                          <a:tab pos="685800" algn="l"/>
                          <a:tab pos="1028700" algn="l"/>
                          <a:tab pos="1371600" algn="l"/>
                          <a:tab pos="1714500" algn="l"/>
                        </a:tabLst>
                      </a:pPr>
                      <a:r>
                        <a:rPr lang="en-CA" sz="1200" dirty="0" err="1"/>
                        <a:t>onchange</a:t>
                      </a:r>
                      <a:endParaRPr lang="en-CA" sz="1200" dirty="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1400" dirty="0"/>
                        <a:t>Some </a:t>
                      </a:r>
                      <a:r>
                        <a:rPr lang="en-CA" sz="1600" dirty="0">
                          <a:solidFill>
                            <a:srgbClr val="FF0000"/>
                          </a:solidFill>
                        </a:rPr>
                        <a:t>&lt;input&gt;</a:t>
                      </a:r>
                      <a:r>
                        <a:rPr lang="en-CA" sz="1400" dirty="0">
                          <a:solidFill>
                            <a:srgbClr val="FF0000"/>
                          </a:solidFill>
                        </a:rPr>
                        <a:t>, </a:t>
                      </a:r>
                      <a:r>
                        <a:rPr lang="en-CA" sz="1600" dirty="0">
                          <a:solidFill>
                            <a:srgbClr val="FF0000"/>
                          </a:solidFill>
                        </a:rPr>
                        <a:t>&lt;</a:t>
                      </a:r>
                      <a:r>
                        <a:rPr lang="en-CA" sz="1600" dirty="0" err="1">
                          <a:solidFill>
                            <a:srgbClr val="FF0000"/>
                          </a:solidFill>
                        </a:rPr>
                        <a:t>textarea</a:t>
                      </a:r>
                      <a:r>
                        <a:rPr lang="en-CA" sz="1600" dirty="0">
                          <a:solidFill>
                            <a:srgbClr val="FF0000"/>
                          </a:solidFill>
                        </a:rPr>
                        <a:t>&gt;</a:t>
                      </a:r>
                      <a:r>
                        <a:rPr lang="en-CA" sz="1400" dirty="0">
                          <a:solidFill>
                            <a:srgbClr val="FF0000"/>
                          </a:solidFill>
                        </a:rPr>
                        <a:t> or </a:t>
                      </a:r>
                      <a:r>
                        <a:rPr lang="en-CA" sz="1600" dirty="0">
                          <a:solidFill>
                            <a:srgbClr val="FF0000"/>
                          </a:solidFill>
                        </a:rPr>
                        <a:t>&lt;select&gt;</a:t>
                      </a:r>
                      <a:r>
                        <a:rPr lang="en-CA" sz="1400" dirty="0">
                          <a:solidFill>
                            <a:srgbClr val="FF0000"/>
                          </a:solidFill>
                        </a:rPr>
                        <a:t> field had their value change</a:t>
                      </a:r>
                      <a:r>
                        <a:rPr lang="en-CA" sz="1400" dirty="0"/>
                        <a:t>. This could mean the user typed something, or selected a new choice.</a:t>
                      </a:r>
                      <a:endParaRPr lang="en-CA" sz="1400" dirty="0">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696694">
                <a:tc>
                  <a:txBody>
                    <a:bodyPr/>
                    <a:lstStyle/>
                    <a:p>
                      <a:pPr>
                        <a:lnSpc>
                          <a:spcPts val="1500"/>
                        </a:lnSpc>
                        <a:spcBef>
                          <a:spcPts val="700"/>
                        </a:spcBef>
                        <a:spcAft>
                          <a:spcPts val="0"/>
                        </a:spcAft>
                        <a:tabLst>
                          <a:tab pos="342900" algn="l"/>
                          <a:tab pos="685800" algn="l"/>
                          <a:tab pos="1028700" algn="l"/>
                          <a:tab pos="1371600" algn="l"/>
                          <a:tab pos="1714500" algn="l"/>
                        </a:tabLst>
                      </a:pPr>
                      <a:r>
                        <a:rPr lang="en-CA" sz="1200"/>
                        <a:t>onfocus</a:t>
                      </a:r>
                      <a:endParaRPr lang="en-CA" sz="120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1400" dirty="0"/>
                        <a:t>Complementing the </a:t>
                      </a:r>
                      <a:r>
                        <a:rPr lang="en-CA" sz="1600" dirty="0" err="1"/>
                        <a:t>onblur</a:t>
                      </a:r>
                      <a:r>
                        <a:rPr lang="en-CA" sz="1400" dirty="0"/>
                        <a:t> event, this is triggered when  an element </a:t>
                      </a:r>
                      <a:r>
                        <a:rPr lang="en-CA" sz="1400" dirty="0">
                          <a:solidFill>
                            <a:srgbClr val="FF0000"/>
                          </a:solidFill>
                        </a:rPr>
                        <a:t>gets focus (the user clicks in the field or tabs to it) </a:t>
                      </a:r>
                      <a:endParaRPr lang="en-CA" sz="1400" dirty="0">
                        <a:solidFill>
                          <a:srgbClr val="FF0000"/>
                        </a:solidFill>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465522">
                <a:tc>
                  <a:txBody>
                    <a:bodyPr/>
                    <a:lstStyle/>
                    <a:p>
                      <a:pPr>
                        <a:lnSpc>
                          <a:spcPts val="1500"/>
                        </a:lnSpc>
                        <a:spcBef>
                          <a:spcPts val="700"/>
                        </a:spcBef>
                        <a:spcAft>
                          <a:spcPts val="0"/>
                        </a:spcAft>
                        <a:tabLst>
                          <a:tab pos="342900" algn="l"/>
                          <a:tab pos="685800" algn="l"/>
                          <a:tab pos="1028700" algn="l"/>
                          <a:tab pos="1371600" algn="l"/>
                          <a:tab pos="1714500" algn="l"/>
                        </a:tabLst>
                      </a:pPr>
                      <a:r>
                        <a:rPr lang="en-CA" sz="1200"/>
                        <a:t>onreset</a:t>
                      </a:r>
                      <a:endParaRPr lang="en-CA" sz="120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1400" dirty="0"/>
                        <a:t>HTML forms have the ability to be </a:t>
                      </a:r>
                      <a:r>
                        <a:rPr lang="en-CA" sz="1400" dirty="0">
                          <a:solidFill>
                            <a:srgbClr val="FF0000"/>
                          </a:solidFill>
                        </a:rPr>
                        <a:t>reset</a:t>
                      </a:r>
                      <a:r>
                        <a:rPr lang="en-CA" sz="1400" dirty="0"/>
                        <a:t>. This event is triggered when that happens.</a:t>
                      </a:r>
                      <a:endParaRPr lang="en-CA" sz="1400" dirty="0">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r h="465522">
                <a:tc>
                  <a:txBody>
                    <a:bodyPr/>
                    <a:lstStyle/>
                    <a:p>
                      <a:pPr>
                        <a:lnSpc>
                          <a:spcPts val="1500"/>
                        </a:lnSpc>
                        <a:spcBef>
                          <a:spcPts val="700"/>
                        </a:spcBef>
                        <a:spcAft>
                          <a:spcPts val="0"/>
                        </a:spcAft>
                        <a:tabLst>
                          <a:tab pos="342900" algn="l"/>
                          <a:tab pos="685800" algn="l"/>
                          <a:tab pos="1028700" algn="l"/>
                          <a:tab pos="1371600" algn="l"/>
                          <a:tab pos="1714500" algn="l"/>
                        </a:tabLst>
                      </a:pPr>
                      <a:r>
                        <a:rPr lang="en-CA" sz="1200"/>
                        <a:t>onselect</a:t>
                      </a:r>
                      <a:endParaRPr lang="en-CA" sz="120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1400" dirty="0"/>
                        <a:t>When the users selects some text. </a:t>
                      </a:r>
                      <a:r>
                        <a:rPr lang="en-CA" sz="1400" dirty="0">
                          <a:solidFill>
                            <a:srgbClr val="FF0000"/>
                          </a:solidFill>
                        </a:rPr>
                        <a:t>This is often used to try and prevent copy/paste.</a:t>
                      </a:r>
                      <a:endParaRPr lang="en-CA" sz="1400" dirty="0">
                        <a:solidFill>
                          <a:srgbClr val="FF0000"/>
                        </a:solidFill>
                        <a:latin typeface="Calibri"/>
                        <a:ea typeface="Times New Roman"/>
                        <a:cs typeface="Times New Roman"/>
                      </a:endParaRPr>
                    </a:p>
                  </a:txBody>
                  <a:tcPr marL="68580" marR="68580" marT="0" marB="0"/>
                </a:tc>
                <a:extLst>
                  <a:ext uri="{0D108BD9-81ED-4DB2-BD59-A6C34878D82A}">
                    <a16:rowId xmlns:a16="http://schemas.microsoft.com/office/drawing/2014/main" val="10005"/>
                  </a:ext>
                </a:extLst>
              </a:tr>
              <a:tr h="927866">
                <a:tc>
                  <a:txBody>
                    <a:bodyPr/>
                    <a:lstStyle/>
                    <a:p>
                      <a:pPr>
                        <a:lnSpc>
                          <a:spcPts val="1500"/>
                        </a:lnSpc>
                        <a:spcBef>
                          <a:spcPts val="700"/>
                        </a:spcBef>
                        <a:spcAft>
                          <a:spcPts val="0"/>
                        </a:spcAft>
                        <a:tabLst>
                          <a:tab pos="342900" algn="l"/>
                          <a:tab pos="685800" algn="l"/>
                          <a:tab pos="1028700" algn="l"/>
                          <a:tab pos="1371600" algn="l"/>
                          <a:tab pos="1714500" algn="l"/>
                        </a:tabLst>
                      </a:pPr>
                      <a:r>
                        <a:rPr lang="en-CA" sz="1200"/>
                        <a:t>onsubmit</a:t>
                      </a:r>
                      <a:endParaRPr lang="en-CA" sz="120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1400" dirty="0"/>
                        <a:t>When the </a:t>
                      </a:r>
                      <a:r>
                        <a:rPr lang="en-CA" sz="1400" dirty="0">
                          <a:solidFill>
                            <a:srgbClr val="FF0000"/>
                          </a:solidFill>
                        </a:rPr>
                        <a:t>form is submitted this event is triggered</a:t>
                      </a:r>
                      <a:r>
                        <a:rPr lang="en-CA" sz="1400" dirty="0"/>
                        <a:t>. We can do some </a:t>
                      </a:r>
                      <a:r>
                        <a:rPr lang="en-CA" sz="1400" dirty="0">
                          <a:solidFill>
                            <a:srgbClr val="FF0000"/>
                          </a:solidFill>
                        </a:rPr>
                        <a:t>pre-validation</a:t>
                      </a:r>
                      <a:r>
                        <a:rPr lang="en-CA" sz="1400" dirty="0"/>
                        <a:t> when the user submits the form in JavaScript before sending the data on to the server.</a:t>
                      </a:r>
                      <a:endParaRPr lang="en-CA" sz="1400" dirty="0">
                        <a:latin typeface="Calibri"/>
                        <a:ea typeface="Times New Roman"/>
                        <a:cs typeface="Times New Roman"/>
                      </a:endParaRPr>
                    </a:p>
                  </a:txBody>
                  <a:tcPr marL="68580" marR="68580"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22378756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Form Events</a:t>
            </a:r>
          </a:p>
        </p:txBody>
      </p:sp>
      <p:sp>
        <p:nvSpPr>
          <p:cNvPr id="3" name="Content Placeholder 2"/>
          <p:cNvSpPr>
            <a:spLocks noGrp="1"/>
          </p:cNvSpPr>
          <p:nvPr>
            <p:ph sz="quarter" idx="13"/>
          </p:nvPr>
        </p:nvSpPr>
        <p:spPr/>
        <p:txBody>
          <a:bodyPr>
            <a:normAutofit lnSpcReduction="10000"/>
          </a:bodyPr>
          <a:lstStyle/>
          <a:p>
            <a:r>
              <a:rPr lang="en-US" dirty="0"/>
              <a:t>Example</a:t>
            </a:r>
          </a:p>
        </p:txBody>
      </p:sp>
      <p:pic>
        <p:nvPicPr>
          <p:cNvPr id="8" name="Picture 7"/>
          <p:cNvPicPr>
            <a:picLocks noChangeAspect="1"/>
          </p:cNvPicPr>
          <p:nvPr/>
        </p:nvPicPr>
        <p:blipFill>
          <a:blip r:embed="rId3"/>
          <a:stretch>
            <a:fillRect/>
          </a:stretch>
        </p:blipFill>
        <p:spPr>
          <a:xfrm>
            <a:off x="0" y="0"/>
            <a:ext cx="7732295" cy="4605706"/>
          </a:xfrm>
          <a:prstGeom prst="rect">
            <a:avLst/>
          </a:prstGeom>
        </p:spPr>
      </p:pic>
      <p:pic>
        <p:nvPicPr>
          <p:cNvPr id="9" name="Picture 8"/>
          <p:cNvPicPr>
            <a:picLocks noChangeAspect="1"/>
          </p:cNvPicPr>
          <p:nvPr/>
        </p:nvPicPr>
        <p:blipFill>
          <a:blip r:embed="rId4"/>
          <a:stretch>
            <a:fillRect/>
          </a:stretch>
        </p:blipFill>
        <p:spPr>
          <a:xfrm>
            <a:off x="34119" y="4648200"/>
            <a:ext cx="6038850" cy="619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5"/>
          <a:stretch>
            <a:fillRect/>
          </a:stretch>
        </p:blipFill>
        <p:spPr>
          <a:xfrm>
            <a:off x="2895600" y="5410200"/>
            <a:ext cx="5972175" cy="91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304800" y="5309819"/>
            <a:ext cx="914400" cy="369332"/>
          </a:xfrm>
          <a:prstGeom prst="rect">
            <a:avLst/>
          </a:prstGeom>
          <a:noFill/>
        </p:spPr>
        <p:txBody>
          <a:bodyPr wrap="square" rtlCol="0">
            <a:spAutoFit/>
          </a:bodyPr>
          <a:lstStyle/>
          <a:p>
            <a:r>
              <a:rPr lang="en-US" b="1" dirty="0"/>
              <a:t>Before</a:t>
            </a:r>
          </a:p>
        </p:txBody>
      </p:sp>
      <p:sp>
        <p:nvSpPr>
          <p:cNvPr id="11" name="TextBox 10"/>
          <p:cNvSpPr txBox="1"/>
          <p:nvPr/>
        </p:nvSpPr>
        <p:spPr>
          <a:xfrm>
            <a:off x="3915770" y="6282202"/>
            <a:ext cx="914400" cy="369332"/>
          </a:xfrm>
          <a:prstGeom prst="rect">
            <a:avLst/>
          </a:prstGeom>
          <a:noFill/>
        </p:spPr>
        <p:txBody>
          <a:bodyPr wrap="square" rtlCol="0">
            <a:spAutoFit/>
          </a:bodyPr>
          <a:lstStyle/>
          <a:p>
            <a:r>
              <a:rPr lang="en-US" b="1" dirty="0"/>
              <a:t>After</a:t>
            </a:r>
          </a:p>
        </p:txBody>
      </p:sp>
      <p:sp>
        <p:nvSpPr>
          <p:cNvPr id="4" name="Rectangle 3"/>
          <p:cNvSpPr/>
          <p:nvPr/>
        </p:nvSpPr>
        <p:spPr>
          <a:xfrm>
            <a:off x="34119" y="2133600"/>
            <a:ext cx="7052481"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634319" y="1468998"/>
            <a:ext cx="3394881" cy="3376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687" y="2536685"/>
            <a:ext cx="6863687" cy="630009"/>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1500802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Form Events</a:t>
            </a:r>
          </a:p>
        </p:txBody>
      </p:sp>
      <p:sp>
        <p:nvSpPr>
          <p:cNvPr id="3" name="Content Placeholder 2"/>
          <p:cNvSpPr>
            <a:spLocks noGrp="1"/>
          </p:cNvSpPr>
          <p:nvPr>
            <p:ph sz="quarter" idx="13"/>
          </p:nvPr>
        </p:nvSpPr>
        <p:spPr/>
        <p:txBody>
          <a:bodyPr>
            <a:normAutofit lnSpcReduction="10000"/>
          </a:bodyPr>
          <a:lstStyle/>
          <a:p>
            <a:r>
              <a:rPr lang="en-US" dirty="0"/>
              <a:t>Example</a:t>
            </a:r>
          </a:p>
        </p:txBody>
      </p:sp>
      <p:pic>
        <p:nvPicPr>
          <p:cNvPr id="4" name="Picture 3"/>
          <p:cNvPicPr>
            <a:picLocks noChangeAspect="1"/>
          </p:cNvPicPr>
          <p:nvPr/>
        </p:nvPicPr>
        <p:blipFill>
          <a:blip r:embed="rId2"/>
          <a:stretch>
            <a:fillRect/>
          </a:stretch>
        </p:blipFill>
        <p:spPr>
          <a:xfrm>
            <a:off x="-20052" y="-12032"/>
            <a:ext cx="6915528" cy="4660232"/>
          </a:xfrm>
          <a:prstGeom prst="rect">
            <a:avLst/>
          </a:prstGeom>
        </p:spPr>
      </p:pic>
      <p:pic>
        <p:nvPicPr>
          <p:cNvPr id="5" name="Picture 4"/>
          <p:cNvPicPr>
            <a:picLocks noChangeAspect="1"/>
          </p:cNvPicPr>
          <p:nvPr/>
        </p:nvPicPr>
        <p:blipFill>
          <a:blip r:embed="rId3"/>
          <a:stretch>
            <a:fillRect/>
          </a:stretch>
        </p:blipFill>
        <p:spPr>
          <a:xfrm>
            <a:off x="47767" y="4480441"/>
            <a:ext cx="6238875" cy="1238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a:stretch>
            <a:fillRect/>
          </a:stretch>
        </p:blipFill>
        <p:spPr>
          <a:xfrm>
            <a:off x="1676400" y="5570840"/>
            <a:ext cx="6257925" cy="121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228600" y="5762922"/>
            <a:ext cx="914400" cy="369332"/>
          </a:xfrm>
          <a:prstGeom prst="rect">
            <a:avLst/>
          </a:prstGeom>
          <a:noFill/>
        </p:spPr>
        <p:txBody>
          <a:bodyPr wrap="square" rtlCol="0">
            <a:spAutoFit/>
          </a:bodyPr>
          <a:lstStyle/>
          <a:p>
            <a:r>
              <a:rPr lang="en-US" b="1" dirty="0"/>
              <a:t>Before</a:t>
            </a:r>
          </a:p>
        </p:txBody>
      </p:sp>
      <p:sp>
        <p:nvSpPr>
          <p:cNvPr id="9" name="TextBox 8"/>
          <p:cNvSpPr txBox="1"/>
          <p:nvPr/>
        </p:nvSpPr>
        <p:spPr>
          <a:xfrm>
            <a:off x="8010525" y="6047532"/>
            <a:ext cx="914400" cy="369332"/>
          </a:xfrm>
          <a:prstGeom prst="rect">
            <a:avLst/>
          </a:prstGeom>
          <a:noFill/>
        </p:spPr>
        <p:txBody>
          <a:bodyPr wrap="square" rtlCol="0">
            <a:spAutoFit/>
          </a:bodyPr>
          <a:lstStyle/>
          <a:p>
            <a:r>
              <a:rPr lang="en-US" b="1" dirty="0"/>
              <a:t>After</a:t>
            </a:r>
          </a:p>
        </p:txBody>
      </p:sp>
      <p:sp>
        <p:nvSpPr>
          <p:cNvPr id="7" name="Oval 6"/>
          <p:cNvSpPr/>
          <p:nvPr/>
        </p:nvSpPr>
        <p:spPr>
          <a:xfrm>
            <a:off x="1143000" y="4800600"/>
            <a:ext cx="609600" cy="2989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771632" y="5913598"/>
            <a:ext cx="809767" cy="2763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419600" y="2438400"/>
            <a:ext cx="1981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762013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Form Events</a:t>
            </a:r>
          </a:p>
        </p:txBody>
      </p:sp>
      <p:sp>
        <p:nvSpPr>
          <p:cNvPr id="3" name="Content Placeholder 2"/>
          <p:cNvSpPr>
            <a:spLocks noGrp="1"/>
          </p:cNvSpPr>
          <p:nvPr>
            <p:ph sz="quarter" idx="13"/>
          </p:nvPr>
        </p:nvSpPr>
        <p:spPr/>
        <p:txBody>
          <a:bodyPr>
            <a:normAutofit lnSpcReduction="10000"/>
          </a:bodyPr>
          <a:lstStyle/>
          <a:p>
            <a:r>
              <a:rPr lang="en-US" dirty="0"/>
              <a:t>Example</a:t>
            </a:r>
          </a:p>
        </p:txBody>
      </p:sp>
      <p:pic>
        <p:nvPicPr>
          <p:cNvPr id="6" name="Content Placeholder 5" descr="Screen Shot 2014-02-05 at 10.10.15 PM.png"/>
          <p:cNvPicPr>
            <a:picLocks noGrp="1" noChangeAspect="1"/>
          </p:cNvPicPr>
          <p:nvPr>
            <p:ph idx="1"/>
          </p:nvPr>
        </p:nvPicPr>
        <p:blipFill>
          <a:blip r:embed="rId2" cstate="print">
            <a:extLst>
              <a:ext uri="{28A0092B-C50C-407E-A947-70E740481C1C}">
                <a14:useLocalDpi xmlns:a14="http://schemas.microsoft.com/office/drawing/2010/main" val="0"/>
              </a:ext>
            </a:extLst>
          </a:blip>
          <a:srcRect t="-72090" b="-72090"/>
          <a:stretch>
            <a:fillRect/>
          </a:stretch>
        </p:blipFill>
        <p:spPr>
          <a:xfrm>
            <a:off x="762000" y="632619"/>
            <a:ext cx="6400800" cy="4525963"/>
          </a:xfrm>
        </p:spPr>
      </p:pic>
    </p:spTree>
    <p:extLst>
      <p:ext uri="{BB962C8B-B14F-4D97-AF65-F5344CB8AC3E}">
        <p14:creationId xmlns:p14="http://schemas.microsoft.com/office/powerpoint/2010/main" val="85716579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Frame Events</a:t>
            </a:r>
          </a:p>
        </p:txBody>
      </p:sp>
      <p:sp>
        <p:nvSpPr>
          <p:cNvPr id="3" name="Content Placeholder 2"/>
          <p:cNvSpPr>
            <a:spLocks noGrp="1"/>
          </p:cNvSpPr>
          <p:nvPr>
            <p:ph sz="quarter" idx="13"/>
          </p:nvPr>
        </p:nvSpPr>
        <p:spPr/>
        <p:txBody>
          <a:bodyPr>
            <a:normAutofit lnSpcReduction="10000"/>
          </a:bodyPr>
          <a:lstStyle/>
          <a:p>
            <a:endParaRPr lang="en-US" dirty="0"/>
          </a:p>
        </p:txBody>
      </p:sp>
      <p:sp>
        <p:nvSpPr>
          <p:cNvPr id="4" name="Content Placeholder 3"/>
          <p:cNvSpPr>
            <a:spLocks noGrp="1"/>
          </p:cNvSpPr>
          <p:nvPr>
            <p:ph idx="1"/>
          </p:nvPr>
        </p:nvSpPr>
        <p:spPr/>
        <p:txBody>
          <a:bodyPr/>
          <a:lstStyle/>
          <a:p>
            <a:r>
              <a:rPr lang="en-US" b="1" dirty="0"/>
              <a:t>Frame events </a:t>
            </a:r>
            <a:r>
              <a:rPr lang="en-US" dirty="0"/>
              <a:t>are the events related to the browser frame that contains your web page.</a:t>
            </a:r>
          </a:p>
          <a:p>
            <a:r>
              <a:rPr lang="en-US" dirty="0"/>
              <a:t>The most important event is the </a:t>
            </a:r>
            <a:r>
              <a:rPr lang="en-US" b="1" dirty="0" err="1"/>
              <a:t>onload</a:t>
            </a:r>
            <a:r>
              <a:rPr lang="en-US" dirty="0"/>
              <a:t> event, which tells us an object is loaded and therefore ready to work with. If the code attempts to set up a listener on this not-yet-loaded &lt;div&gt;, then an error will be triggered.</a:t>
            </a:r>
          </a:p>
          <a:p>
            <a:r>
              <a:rPr lang="en-US" dirty="0" err="1"/>
              <a:t>window</a:t>
            </a:r>
            <a:r>
              <a:rPr lang="en-US" dirty="0" err="1">
                <a:solidFill>
                  <a:schemeClr val="accent2"/>
                </a:solidFill>
              </a:rPr>
              <a:t>.onload</a:t>
            </a:r>
            <a:r>
              <a:rPr lang="en-US" dirty="0"/>
              <a:t>= function(){</a:t>
            </a:r>
          </a:p>
          <a:p>
            <a:r>
              <a:rPr lang="en-US" i="1" dirty="0"/>
              <a:t>	</a:t>
            </a:r>
            <a:r>
              <a:rPr lang="en-US" i="1" dirty="0">
                <a:solidFill>
                  <a:schemeClr val="accent1"/>
                </a:solidFill>
              </a:rPr>
              <a:t>//all JavaScript initialization here.</a:t>
            </a:r>
          </a:p>
          <a:p>
            <a:r>
              <a:rPr lang="en-US" dirty="0"/>
              <a:t>}</a:t>
            </a:r>
          </a:p>
        </p:txBody>
      </p:sp>
    </p:spTree>
    <p:extLst>
      <p:ext uri="{BB962C8B-B14F-4D97-AF65-F5344CB8AC3E}">
        <p14:creationId xmlns:p14="http://schemas.microsoft.com/office/powerpoint/2010/main" val="317721050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Frame Events</a:t>
            </a:r>
          </a:p>
        </p:txBody>
      </p:sp>
      <p:sp>
        <p:nvSpPr>
          <p:cNvPr id="3" name="Content Placeholder 2"/>
          <p:cNvSpPr>
            <a:spLocks noGrp="1"/>
          </p:cNvSpPr>
          <p:nvPr>
            <p:ph sz="quarter" idx="13"/>
          </p:nvPr>
        </p:nvSpPr>
        <p:spPr/>
        <p:txBody>
          <a:bodyPr>
            <a:normAutofit lnSpcReduction="10000"/>
          </a:bodyPr>
          <a:lstStyle/>
          <a:p>
            <a:r>
              <a:rPr lang="en-US" dirty="0"/>
              <a:t>Table of frame events</a:t>
            </a:r>
          </a:p>
        </p:txBody>
      </p:sp>
      <p:graphicFrame>
        <p:nvGraphicFramePr>
          <p:cNvPr id="6" name="Content Placeholder 5"/>
          <p:cNvGraphicFramePr>
            <a:graphicFrameLocks noGrp="1"/>
          </p:cNvGraphicFramePr>
          <p:nvPr>
            <p:ph idx="1"/>
          </p:nvPr>
        </p:nvGraphicFramePr>
        <p:xfrm>
          <a:off x="1066800" y="1676400"/>
          <a:ext cx="6324600" cy="3657599"/>
        </p:xfrm>
        <a:graphic>
          <a:graphicData uri="http://schemas.openxmlformats.org/drawingml/2006/table">
            <a:tbl>
              <a:tblPr firstRow="1" firstCol="1">
                <a:tableStyleId>{5C22544A-7EE6-4342-B048-85BDC9FD1C3A}</a:tableStyleId>
              </a:tblPr>
              <a:tblGrid>
                <a:gridCol w="1372438">
                  <a:extLst>
                    <a:ext uri="{9D8B030D-6E8A-4147-A177-3AD203B41FA5}">
                      <a16:colId xmlns:a16="http://schemas.microsoft.com/office/drawing/2014/main" val="20000"/>
                    </a:ext>
                  </a:extLst>
                </a:gridCol>
                <a:gridCol w="4952162">
                  <a:extLst>
                    <a:ext uri="{9D8B030D-6E8A-4147-A177-3AD203B41FA5}">
                      <a16:colId xmlns:a16="http://schemas.microsoft.com/office/drawing/2014/main" val="20001"/>
                    </a:ext>
                  </a:extLst>
                </a:gridCol>
              </a:tblGrid>
              <a:tr h="559373">
                <a:tc>
                  <a:txBody>
                    <a:bodyPr/>
                    <a:lstStyle/>
                    <a:p>
                      <a:pPr>
                        <a:lnSpc>
                          <a:spcPts val="1600"/>
                        </a:lnSpc>
                        <a:spcAft>
                          <a:spcPts val="1400"/>
                        </a:spcAft>
                      </a:pPr>
                      <a:r>
                        <a:rPr lang="en-CA" sz="1800"/>
                        <a:t>Event</a:t>
                      </a:r>
                      <a:endParaRPr lang="en-CA" sz="1800">
                        <a:solidFill>
                          <a:srgbClr val="1F497D"/>
                        </a:solidFill>
                        <a:latin typeface="Calibri"/>
                        <a:ea typeface="Calibri"/>
                        <a:cs typeface="Times New Roman"/>
                      </a:endParaRPr>
                    </a:p>
                  </a:txBody>
                  <a:tcPr marL="68580" marR="68580" marT="0" marB="0"/>
                </a:tc>
                <a:tc>
                  <a:txBody>
                    <a:bodyPr/>
                    <a:lstStyle/>
                    <a:p>
                      <a:pPr>
                        <a:lnSpc>
                          <a:spcPts val="1600"/>
                        </a:lnSpc>
                        <a:spcAft>
                          <a:spcPts val="1400"/>
                        </a:spcAft>
                      </a:pPr>
                      <a:r>
                        <a:rPr lang="en-CA" sz="1800"/>
                        <a:t>Description</a:t>
                      </a:r>
                      <a:endParaRPr lang="en-CA" sz="1800">
                        <a:solidFill>
                          <a:srgbClr val="1F497D"/>
                        </a:solidFill>
                        <a:latin typeface="Calibri"/>
                        <a:ea typeface="Calibri"/>
                        <a:cs typeface="Times New Roman"/>
                      </a:endParaRPr>
                    </a:p>
                  </a:txBody>
                  <a:tcPr marL="68580" marR="68580" marT="0" marB="0"/>
                </a:tc>
                <a:extLst>
                  <a:ext uri="{0D108BD9-81ED-4DB2-BD59-A6C34878D82A}">
                    <a16:rowId xmlns:a16="http://schemas.microsoft.com/office/drawing/2014/main" val="10000"/>
                  </a:ext>
                </a:extLst>
              </a:tr>
              <a:tr h="516371">
                <a:tc>
                  <a:txBody>
                    <a:bodyPr/>
                    <a:lstStyle/>
                    <a:p>
                      <a:pPr>
                        <a:lnSpc>
                          <a:spcPts val="1500"/>
                        </a:lnSpc>
                        <a:spcBef>
                          <a:spcPts val="700"/>
                        </a:spcBef>
                        <a:spcAft>
                          <a:spcPts val="0"/>
                        </a:spcAft>
                        <a:tabLst>
                          <a:tab pos="342900" algn="l"/>
                          <a:tab pos="685800" algn="l"/>
                          <a:tab pos="1028700" algn="l"/>
                          <a:tab pos="1371600" algn="l"/>
                          <a:tab pos="1714500" algn="l"/>
                        </a:tabLst>
                      </a:pPr>
                      <a:r>
                        <a:rPr lang="en-CA" sz="1200" dirty="0" err="1"/>
                        <a:t>onabort</a:t>
                      </a:r>
                      <a:endParaRPr lang="en-CA" sz="1200" dirty="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1200"/>
                        <a:t>An object was stopped from loading</a:t>
                      </a:r>
                      <a:endParaRPr lang="en-CA" sz="1200">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516371">
                <a:tc>
                  <a:txBody>
                    <a:bodyPr/>
                    <a:lstStyle/>
                    <a:p>
                      <a:pPr>
                        <a:lnSpc>
                          <a:spcPts val="1500"/>
                        </a:lnSpc>
                        <a:spcBef>
                          <a:spcPts val="700"/>
                        </a:spcBef>
                        <a:spcAft>
                          <a:spcPts val="0"/>
                        </a:spcAft>
                        <a:tabLst>
                          <a:tab pos="342900" algn="l"/>
                          <a:tab pos="685800" algn="l"/>
                          <a:tab pos="1028700" algn="l"/>
                          <a:tab pos="1371600" algn="l"/>
                          <a:tab pos="1714500" algn="l"/>
                        </a:tabLst>
                      </a:pPr>
                      <a:r>
                        <a:rPr lang="en-CA" sz="1200"/>
                        <a:t>onerror</a:t>
                      </a:r>
                      <a:endParaRPr lang="en-CA" sz="120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1200" dirty="0"/>
                        <a:t>An object or image did not properly load</a:t>
                      </a:r>
                      <a:endParaRPr lang="en-CA" sz="1200" dirty="0">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516371">
                <a:tc>
                  <a:txBody>
                    <a:bodyPr/>
                    <a:lstStyle/>
                    <a:p>
                      <a:pPr>
                        <a:lnSpc>
                          <a:spcPts val="1500"/>
                        </a:lnSpc>
                        <a:spcBef>
                          <a:spcPts val="700"/>
                        </a:spcBef>
                        <a:spcAft>
                          <a:spcPts val="0"/>
                        </a:spcAft>
                        <a:tabLst>
                          <a:tab pos="342900" algn="l"/>
                          <a:tab pos="685800" algn="l"/>
                          <a:tab pos="1028700" algn="l"/>
                          <a:tab pos="1371600" algn="l"/>
                          <a:tab pos="1714500" algn="l"/>
                        </a:tabLst>
                      </a:pPr>
                      <a:r>
                        <a:rPr lang="en-CA" sz="1200"/>
                        <a:t>onload</a:t>
                      </a:r>
                      <a:endParaRPr lang="en-CA" sz="120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1200" dirty="0"/>
                        <a:t>When a document or object has been loaded </a:t>
                      </a:r>
                      <a:endParaRPr lang="en-CA" sz="1200" dirty="0">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516371">
                <a:tc>
                  <a:txBody>
                    <a:bodyPr/>
                    <a:lstStyle/>
                    <a:p>
                      <a:pPr>
                        <a:lnSpc>
                          <a:spcPts val="1500"/>
                        </a:lnSpc>
                        <a:spcBef>
                          <a:spcPts val="700"/>
                        </a:spcBef>
                        <a:spcAft>
                          <a:spcPts val="0"/>
                        </a:spcAft>
                        <a:tabLst>
                          <a:tab pos="342900" algn="l"/>
                          <a:tab pos="685800" algn="l"/>
                          <a:tab pos="1028700" algn="l"/>
                          <a:tab pos="1371600" algn="l"/>
                          <a:tab pos="1714500" algn="l"/>
                        </a:tabLst>
                      </a:pPr>
                      <a:r>
                        <a:rPr lang="en-CA" sz="1200"/>
                        <a:t>onresize</a:t>
                      </a:r>
                      <a:endParaRPr lang="en-CA" sz="120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1200" dirty="0"/>
                        <a:t>The document view was resized</a:t>
                      </a:r>
                      <a:endParaRPr lang="en-CA" sz="1200" dirty="0">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r h="516371">
                <a:tc>
                  <a:txBody>
                    <a:bodyPr/>
                    <a:lstStyle/>
                    <a:p>
                      <a:pPr>
                        <a:lnSpc>
                          <a:spcPts val="1500"/>
                        </a:lnSpc>
                        <a:spcBef>
                          <a:spcPts val="700"/>
                        </a:spcBef>
                        <a:spcAft>
                          <a:spcPts val="0"/>
                        </a:spcAft>
                        <a:tabLst>
                          <a:tab pos="342900" algn="l"/>
                          <a:tab pos="685800" algn="l"/>
                          <a:tab pos="1028700" algn="l"/>
                          <a:tab pos="1371600" algn="l"/>
                          <a:tab pos="1714500" algn="l"/>
                        </a:tabLst>
                      </a:pPr>
                      <a:r>
                        <a:rPr lang="en-CA" sz="1200"/>
                        <a:t>onscroll</a:t>
                      </a:r>
                      <a:endParaRPr lang="en-CA" sz="120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1200" dirty="0"/>
                        <a:t>The document view was scrolled</a:t>
                      </a:r>
                      <a:endParaRPr lang="en-CA" sz="1200" dirty="0">
                        <a:latin typeface="Calibri"/>
                        <a:ea typeface="Times New Roman"/>
                        <a:cs typeface="Times New Roman"/>
                      </a:endParaRPr>
                    </a:p>
                  </a:txBody>
                  <a:tcPr marL="68580" marR="68580" marT="0" marB="0"/>
                </a:tc>
                <a:extLst>
                  <a:ext uri="{0D108BD9-81ED-4DB2-BD59-A6C34878D82A}">
                    <a16:rowId xmlns:a16="http://schemas.microsoft.com/office/drawing/2014/main" val="10005"/>
                  </a:ext>
                </a:extLst>
              </a:tr>
              <a:tr h="516371">
                <a:tc>
                  <a:txBody>
                    <a:bodyPr/>
                    <a:lstStyle/>
                    <a:p>
                      <a:pPr>
                        <a:lnSpc>
                          <a:spcPts val="1500"/>
                        </a:lnSpc>
                        <a:spcBef>
                          <a:spcPts val="700"/>
                        </a:spcBef>
                        <a:spcAft>
                          <a:spcPts val="0"/>
                        </a:spcAft>
                        <a:tabLst>
                          <a:tab pos="342900" algn="l"/>
                          <a:tab pos="685800" algn="l"/>
                          <a:tab pos="1028700" algn="l"/>
                          <a:tab pos="1371600" algn="l"/>
                          <a:tab pos="1714500" algn="l"/>
                        </a:tabLst>
                      </a:pPr>
                      <a:r>
                        <a:rPr lang="en-CA" sz="1200"/>
                        <a:t>onunload</a:t>
                      </a:r>
                      <a:endParaRPr lang="en-CA" sz="1200">
                        <a:latin typeface="Consolas"/>
                        <a:ea typeface="Calibri"/>
                        <a:cs typeface="Times New Roman"/>
                      </a:endParaRPr>
                    </a:p>
                  </a:txBody>
                  <a:tcPr marL="68580" marR="68580" marT="0" marB="0"/>
                </a:tc>
                <a:tc>
                  <a:txBody>
                    <a:bodyPr/>
                    <a:lstStyle/>
                    <a:p>
                      <a:pPr>
                        <a:lnSpc>
                          <a:spcPts val="1600"/>
                        </a:lnSpc>
                        <a:spcBef>
                          <a:spcPts val="700"/>
                        </a:spcBef>
                        <a:spcAft>
                          <a:spcPts val="700"/>
                        </a:spcAft>
                      </a:pPr>
                      <a:r>
                        <a:rPr lang="en-CA" sz="1200" dirty="0"/>
                        <a:t>The document has unloaded</a:t>
                      </a:r>
                      <a:endParaRPr lang="en-CA" sz="1200" dirty="0">
                        <a:latin typeface="Calibri"/>
                        <a:ea typeface="Times New Roman"/>
                        <a:cs typeface="Times New Roman"/>
                      </a:endParaRPr>
                    </a:p>
                  </a:txBody>
                  <a:tcPr marL="68580" marR="68580"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25176950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9084" y="6488668"/>
            <a:ext cx="8534400" cy="369332"/>
          </a:xfrm>
          <a:prstGeom prst="rect">
            <a:avLst/>
          </a:prstGeom>
          <a:solidFill>
            <a:schemeClr val="bg2"/>
          </a:solidFill>
        </p:spPr>
        <p:txBody>
          <a:bodyPr wrap="square">
            <a:spAutoFit/>
          </a:bodyPr>
          <a:lstStyle/>
          <a:p>
            <a:r>
              <a:rPr lang="en-US" dirty="0">
                <a:hlinkClick r:id="rId2"/>
              </a:rPr>
              <a:t>https://www.w3schools.com/jsref/tryit.asp?filename=tryjsref_onload_addeventlistener</a:t>
            </a:r>
            <a:endParaRPr lang="en-US" dirty="0"/>
          </a:p>
        </p:txBody>
      </p:sp>
      <p:pic>
        <p:nvPicPr>
          <p:cNvPr id="10" name="Picture 9"/>
          <p:cNvPicPr>
            <a:picLocks noChangeAspect="1"/>
          </p:cNvPicPr>
          <p:nvPr/>
        </p:nvPicPr>
        <p:blipFill>
          <a:blip r:embed="rId3"/>
          <a:stretch>
            <a:fillRect/>
          </a:stretch>
        </p:blipFill>
        <p:spPr>
          <a:xfrm>
            <a:off x="-9041" y="0"/>
            <a:ext cx="8122024" cy="3886200"/>
          </a:xfrm>
          <a:prstGeom prst="rect">
            <a:avLst/>
          </a:prstGeom>
        </p:spPr>
      </p:pic>
      <p:pic>
        <p:nvPicPr>
          <p:cNvPr id="11" name="Picture 10"/>
          <p:cNvPicPr>
            <a:picLocks noChangeAspect="1"/>
          </p:cNvPicPr>
          <p:nvPr/>
        </p:nvPicPr>
        <p:blipFill>
          <a:blip r:embed="rId4"/>
          <a:stretch>
            <a:fillRect/>
          </a:stretch>
        </p:blipFill>
        <p:spPr>
          <a:xfrm>
            <a:off x="0" y="3968521"/>
            <a:ext cx="3019425" cy="1600200"/>
          </a:xfrm>
          <a:prstGeom prst="rect">
            <a:avLst/>
          </a:prstGeom>
        </p:spPr>
      </p:pic>
      <p:pic>
        <p:nvPicPr>
          <p:cNvPr id="12" name="Picture 11"/>
          <p:cNvPicPr>
            <a:picLocks noChangeAspect="1"/>
          </p:cNvPicPr>
          <p:nvPr/>
        </p:nvPicPr>
        <p:blipFill>
          <a:blip r:embed="rId5"/>
          <a:stretch>
            <a:fillRect/>
          </a:stretch>
        </p:blipFill>
        <p:spPr>
          <a:xfrm>
            <a:off x="4416284" y="4201971"/>
            <a:ext cx="3019425" cy="2028825"/>
          </a:xfrm>
          <a:prstGeom prst="rect">
            <a:avLst/>
          </a:prstGeom>
        </p:spPr>
      </p:pic>
      <p:sp>
        <p:nvSpPr>
          <p:cNvPr id="13" name="TextBox 12"/>
          <p:cNvSpPr txBox="1"/>
          <p:nvPr/>
        </p:nvSpPr>
        <p:spPr>
          <a:xfrm>
            <a:off x="609600" y="5603592"/>
            <a:ext cx="1143000" cy="369332"/>
          </a:xfrm>
          <a:prstGeom prst="rect">
            <a:avLst/>
          </a:prstGeom>
          <a:noFill/>
        </p:spPr>
        <p:txBody>
          <a:bodyPr wrap="square" rtlCol="0">
            <a:spAutoFit/>
          </a:bodyPr>
          <a:lstStyle/>
          <a:p>
            <a:r>
              <a:rPr lang="en-US" b="1" dirty="0"/>
              <a:t>Before</a:t>
            </a:r>
          </a:p>
        </p:txBody>
      </p:sp>
      <p:sp>
        <p:nvSpPr>
          <p:cNvPr id="14" name="TextBox 13"/>
          <p:cNvSpPr txBox="1"/>
          <p:nvPr/>
        </p:nvSpPr>
        <p:spPr>
          <a:xfrm>
            <a:off x="4744896" y="6150810"/>
            <a:ext cx="2362200" cy="369332"/>
          </a:xfrm>
          <a:prstGeom prst="rect">
            <a:avLst/>
          </a:prstGeom>
          <a:noFill/>
        </p:spPr>
        <p:txBody>
          <a:bodyPr wrap="square" rtlCol="0">
            <a:spAutoFit/>
          </a:bodyPr>
          <a:lstStyle/>
          <a:p>
            <a:r>
              <a:rPr lang="en-US" b="1" dirty="0"/>
              <a:t>After</a:t>
            </a:r>
          </a:p>
        </p:txBody>
      </p:sp>
      <p:sp>
        <p:nvSpPr>
          <p:cNvPr id="2" name="Title 1"/>
          <p:cNvSpPr>
            <a:spLocks noGrp="1"/>
          </p:cNvSpPr>
          <p:nvPr>
            <p:ph type="title"/>
          </p:nvPr>
        </p:nvSpPr>
        <p:spPr>
          <a:xfrm>
            <a:off x="6553200" y="0"/>
            <a:ext cx="2590800" cy="533400"/>
          </a:xfrm>
        </p:spPr>
        <p:style>
          <a:lnRef idx="2">
            <a:schemeClr val="accent2"/>
          </a:lnRef>
          <a:fillRef idx="1">
            <a:schemeClr val="lt1"/>
          </a:fillRef>
          <a:effectRef idx="0">
            <a:schemeClr val="accent2"/>
          </a:effectRef>
          <a:fontRef idx="minor">
            <a:schemeClr val="dk1"/>
          </a:fontRef>
        </p:style>
        <p:txBody>
          <a:bodyPr>
            <a:noAutofit/>
          </a:bodyPr>
          <a:lstStyle/>
          <a:p>
            <a:r>
              <a:rPr lang="en-US" sz="2800" dirty="0"/>
              <a:t>Frame Events</a:t>
            </a:r>
          </a:p>
        </p:txBody>
      </p:sp>
      <p:sp>
        <p:nvSpPr>
          <p:cNvPr id="16" name="Rectangle 15"/>
          <p:cNvSpPr/>
          <p:nvPr/>
        </p:nvSpPr>
        <p:spPr>
          <a:xfrm>
            <a:off x="5738884" y="2119436"/>
            <a:ext cx="2185916"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9041" y="3947451"/>
            <a:ext cx="3133241" cy="17173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302468" y="3990880"/>
            <a:ext cx="3133241" cy="22399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flipV="1">
            <a:off x="2133600" y="1295400"/>
            <a:ext cx="885825" cy="914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9041" y="990600"/>
            <a:ext cx="5747925"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09615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8225182" cy="4267200"/>
          </a:xfrm>
          <a:prstGeom prst="rect">
            <a:avLst/>
          </a:prstGeom>
        </p:spPr>
      </p:pic>
      <p:sp>
        <p:nvSpPr>
          <p:cNvPr id="7" name="Rectangle 6"/>
          <p:cNvSpPr/>
          <p:nvPr/>
        </p:nvSpPr>
        <p:spPr>
          <a:xfrm>
            <a:off x="149084" y="6488668"/>
            <a:ext cx="8534400" cy="369332"/>
          </a:xfrm>
          <a:prstGeom prst="rect">
            <a:avLst/>
          </a:prstGeom>
          <a:solidFill>
            <a:schemeClr val="bg2"/>
          </a:solidFill>
        </p:spPr>
        <p:txBody>
          <a:bodyPr wrap="square">
            <a:spAutoFit/>
          </a:bodyPr>
          <a:lstStyle/>
          <a:p>
            <a:r>
              <a:rPr lang="en-US" dirty="0">
                <a:hlinkClick r:id="rId3"/>
              </a:rPr>
              <a:t>https://www.w3schools.com/jsref/tryit.asp?filename=tryjsref_onerror</a:t>
            </a:r>
            <a:endParaRPr lang="en-US" dirty="0"/>
          </a:p>
        </p:txBody>
      </p:sp>
      <p:sp>
        <p:nvSpPr>
          <p:cNvPr id="14" name="TextBox 13"/>
          <p:cNvSpPr txBox="1"/>
          <p:nvPr/>
        </p:nvSpPr>
        <p:spPr>
          <a:xfrm>
            <a:off x="4744896" y="6150810"/>
            <a:ext cx="2362200" cy="369332"/>
          </a:xfrm>
          <a:prstGeom prst="rect">
            <a:avLst/>
          </a:prstGeom>
          <a:noFill/>
        </p:spPr>
        <p:txBody>
          <a:bodyPr wrap="square" rtlCol="0">
            <a:spAutoFit/>
          </a:bodyPr>
          <a:lstStyle/>
          <a:p>
            <a:r>
              <a:rPr lang="en-US" b="1" dirty="0"/>
              <a:t>After</a:t>
            </a:r>
          </a:p>
        </p:txBody>
      </p:sp>
      <p:sp>
        <p:nvSpPr>
          <p:cNvPr id="2" name="Title 1"/>
          <p:cNvSpPr>
            <a:spLocks noGrp="1"/>
          </p:cNvSpPr>
          <p:nvPr>
            <p:ph type="title"/>
          </p:nvPr>
        </p:nvSpPr>
        <p:spPr>
          <a:xfrm>
            <a:off x="6553200" y="0"/>
            <a:ext cx="2590800" cy="533400"/>
          </a:xfrm>
        </p:spPr>
        <p:style>
          <a:lnRef idx="2">
            <a:schemeClr val="accent2"/>
          </a:lnRef>
          <a:fillRef idx="1">
            <a:schemeClr val="lt1"/>
          </a:fillRef>
          <a:effectRef idx="0">
            <a:schemeClr val="accent2"/>
          </a:effectRef>
          <a:fontRef idx="minor">
            <a:schemeClr val="dk1"/>
          </a:fontRef>
        </p:style>
        <p:txBody>
          <a:bodyPr>
            <a:noAutofit/>
          </a:bodyPr>
          <a:lstStyle/>
          <a:p>
            <a:r>
              <a:rPr lang="en-US" sz="2800" dirty="0"/>
              <a:t>Example</a:t>
            </a:r>
          </a:p>
        </p:txBody>
      </p:sp>
      <p:pic>
        <p:nvPicPr>
          <p:cNvPr id="4" name="Picture 3"/>
          <p:cNvPicPr>
            <a:picLocks noChangeAspect="1"/>
          </p:cNvPicPr>
          <p:nvPr/>
        </p:nvPicPr>
        <p:blipFill>
          <a:blip r:embed="rId4"/>
          <a:stretch>
            <a:fillRect/>
          </a:stretch>
        </p:blipFill>
        <p:spPr>
          <a:xfrm>
            <a:off x="914400" y="4592548"/>
            <a:ext cx="8038969" cy="1100201"/>
          </a:xfrm>
          <a:prstGeom prst="rect">
            <a:avLst/>
          </a:prstGeom>
        </p:spPr>
      </p:pic>
      <p:pic>
        <p:nvPicPr>
          <p:cNvPr id="5" name="Picture 4"/>
          <p:cNvPicPr>
            <a:picLocks noChangeAspect="1"/>
          </p:cNvPicPr>
          <p:nvPr/>
        </p:nvPicPr>
        <p:blipFill>
          <a:blip r:embed="rId5"/>
          <a:stretch>
            <a:fillRect/>
          </a:stretch>
        </p:blipFill>
        <p:spPr>
          <a:xfrm>
            <a:off x="3476942" y="5233066"/>
            <a:ext cx="2535908" cy="1026571"/>
          </a:xfrm>
          <a:prstGeom prst="rect">
            <a:avLst/>
          </a:prstGeom>
        </p:spPr>
      </p:pic>
      <p:sp>
        <p:nvSpPr>
          <p:cNvPr id="6" name="Rectangle 5"/>
          <p:cNvSpPr/>
          <p:nvPr/>
        </p:nvSpPr>
        <p:spPr>
          <a:xfrm>
            <a:off x="685800" y="4495800"/>
            <a:ext cx="8267569" cy="19928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209800" y="838200"/>
            <a:ext cx="22860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4592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Frameworks</a:t>
            </a:r>
          </a:p>
        </p:txBody>
      </p:sp>
      <p:pic>
        <p:nvPicPr>
          <p:cNvPr id="5" name="Content Placeholder 4" descr="4071506007.eps.png"/>
          <p:cNvPicPr>
            <a:picLocks noGrp="1" noChangeAspect="1"/>
          </p:cNvPicPr>
          <p:nvPr>
            <p:ph idx="1"/>
          </p:nvPr>
        </p:nvPicPr>
        <p:blipFill>
          <a:blip r:embed="rId2" cstate="print">
            <a:extLst>
              <a:ext uri="{28A0092B-C50C-407E-A947-70E740481C1C}">
                <a14:useLocalDpi xmlns:a14="http://schemas.microsoft.com/office/drawing/2010/main" val="0"/>
              </a:ext>
            </a:extLst>
          </a:blip>
          <a:srcRect l="-3949" r="-3949"/>
          <a:stretch>
            <a:fillRect/>
          </a:stretch>
        </p:blipFill>
        <p:spPr/>
      </p:pic>
      <p:sp>
        <p:nvSpPr>
          <p:cNvPr id="4" name="Content Placeholder 3"/>
          <p:cNvSpPr>
            <a:spLocks noGrp="1"/>
          </p:cNvSpPr>
          <p:nvPr>
            <p:ph sz="quarter" idx="13"/>
          </p:nvPr>
        </p:nvSpPr>
        <p:spPr/>
        <p:txBody>
          <a:bodyPr>
            <a:normAutofit lnSpcReduction="10000"/>
          </a:bodyPr>
          <a:lstStyle/>
          <a:p>
            <a:r>
              <a:rPr lang="en-US" dirty="0"/>
              <a:t>Lots of this is done for you, once you get the basics</a:t>
            </a:r>
          </a:p>
        </p:txBody>
      </p:sp>
    </p:spTree>
    <p:extLst>
      <p:ext uri="{BB962C8B-B14F-4D97-AF65-F5344CB8AC3E}">
        <p14:creationId xmlns:p14="http://schemas.microsoft.com/office/powerpoint/2010/main" val="117566109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Forms</a:t>
            </a:r>
          </a:p>
        </p:txBody>
      </p:sp>
      <p:sp>
        <p:nvSpPr>
          <p:cNvPr id="4" name="Text Placeholder 3"/>
          <p:cNvSpPr>
            <a:spLocks noGrp="1"/>
          </p:cNvSpPr>
          <p:nvPr>
            <p:ph type="body" idx="1"/>
          </p:nvPr>
        </p:nvSpPr>
        <p:spPr/>
        <p:txBody>
          <a:bodyPr/>
          <a:lstStyle/>
          <a:p>
            <a:r>
              <a:rPr lang="en-US" dirty="0"/>
              <a:t>Section </a:t>
            </a:r>
            <a:r>
              <a:rPr lang="en-US" dirty="0">
                <a:solidFill>
                  <a:schemeClr val="accent1"/>
                </a:solidFill>
              </a:rPr>
              <a:t>8</a:t>
            </a:r>
            <a:r>
              <a:rPr lang="en-US" dirty="0"/>
              <a:t> of 8</a:t>
            </a:r>
            <a:endParaRPr lang="en-US" dirty="0">
              <a:solidFill>
                <a:schemeClr val="tx1"/>
              </a:solidFill>
            </a:endParaRPr>
          </a:p>
        </p:txBody>
      </p:sp>
    </p:spTree>
    <p:extLst>
      <p:ext uri="{BB962C8B-B14F-4D97-AF65-F5344CB8AC3E}">
        <p14:creationId xmlns:p14="http://schemas.microsoft.com/office/powerpoint/2010/main" val="211104053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Validating Forms</a:t>
            </a:r>
          </a:p>
        </p:txBody>
      </p:sp>
      <p:sp>
        <p:nvSpPr>
          <p:cNvPr id="3" name="Content Placeholder 2"/>
          <p:cNvSpPr>
            <a:spLocks noGrp="1"/>
          </p:cNvSpPr>
          <p:nvPr>
            <p:ph idx="1"/>
          </p:nvPr>
        </p:nvSpPr>
        <p:spPr/>
        <p:txBody>
          <a:bodyPr/>
          <a:lstStyle/>
          <a:p>
            <a:r>
              <a:rPr lang="en-US" dirty="0">
                <a:solidFill>
                  <a:srgbClr val="FF0000"/>
                </a:solidFill>
              </a:rPr>
              <a:t>Writing code to </a:t>
            </a:r>
            <a:r>
              <a:rPr lang="en-US" b="1" dirty="0" err="1">
                <a:solidFill>
                  <a:srgbClr val="7030A0"/>
                </a:solidFill>
              </a:rPr>
              <a:t>prevalidate</a:t>
            </a:r>
            <a:r>
              <a:rPr lang="en-US" b="1" dirty="0">
                <a:solidFill>
                  <a:srgbClr val="7030A0"/>
                </a:solidFill>
              </a:rPr>
              <a:t> forms </a:t>
            </a:r>
            <a:r>
              <a:rPr lang="en-US" dirty="0">
                <a:solidFill>
                  <a:srgbClr val="FF0000"/>
                </a:solidFill>
              </a:rPr>
              <a:t>on the client side will reduce the number of incorrect submissions, thereby reducing server load</a:t>
            </a:r>
            <a:r>
              <a:rPr lang="en-US" dirty="0"/>
              <a:t>.</a:t>
            </a:r>
          </a:p>
          <a:p>
            <a:r>
              <a:rPr lang="en-US" dirty="0"/>
              <a:t>There are a number of common validation activities including </a:t>
            </a:r>
            <a:r>
              <a:rPr lang="en-US" dirty="0">
                <a:solidFill>
                  <a:srgbClr val="FF0000"/>
                </a:solidFill>
              </a:rPr>
              <a:t>email validation, number validation, and data validation.</a:t>
            </a:r>
          </a:p>
        </p:txBody>
      </p:sp>
      <p:sp>
        <p:nvSpPr>
          <p:cNvPr id="4" name="Content Placeholder 3"/>
          <p:cNvSpPr>
            <a:spLocks noGrp="1"/>
          </p:cNvSpPr>
          <p:nvPr>
            <p:ph sz="quarter" idx="13"/>
          </p:nvPr>
        </p:nvSpPr>
        <p:spPr/>
        <p:txBody>
          <a:bodyPr>
            <a:normAutofit lnSpcReduction="10000"/>
          </a:bodyPr>
          <a:lstStyle/>
          <a:p>
            <a:r>
              <a:rPr lang="en-US" dirty="0"/>
              <a:t>You mean pre-validating right?</a:t>
            </a:r>
          </a:p>
        </p:txBody>
      </p:sp>
    </p:spTree>
    <p:extLst>
      <p:ext uri="{BB962C8B-B14F-4D97-AF65-F5344CB8AC3E}">
        <p14:creationId xmlns:p14="http://schemas.microsoft.com/office/powerpoint/2010/main" val="44169116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8208" y="28414"/>
            <a:ext cx="1905000" cy="1020762"/>
          </a:xfrm>
        </p:spPr>
        <p:style>
          <a:lnRef idx="2">
            <a:schemeClr val="accent2"/>
          </a:lnRef>
          <a:fillRef idx="1">
            <a:schemeClr val="lt1"/>
          </a:fillRef>
          <a:effectRef idx="0">
            <a:schemeClr val="accent2"/>
          </a:effectRef>
          <a:fontRef idx="minor">
            <a:schemeClr val="dk1"/>
          </a:fontRef>
        </p:style>
        <p:txBody>
          <a:bodyPr>
            <a:normAutofit/>
          </a:bodyPr>
          <a:lstStyle/>
          <a:p>
            <a:r>
              <a:rPr lang="en-US" sz="2800" dirty="0"/>
              <a:t>Validating</a:t>
            </a:r>
            <a:br>
              <a:rPr lang="en-US" sz="2800" dirty="0"/>
            </a:br>
            <a:r>
              <a:rPr lang="en-US" sz="2800" dirty="0"/>
              <a:t> Forms</a:t>
            </a:r>
          </a:p>
        </p:txBody>
      </p:sp>
      <p:pic>
        <p:nvPicPr>
          <p:cNvPr id="6" name="Content Placeholder 5" descr="Screen Shot 2014-02-05 at 10.13.23 PM.png"/>
          <p:cNvPicPr>
            <a:picLocks noGrp="1" noChangeAspect="1"/>
          </p:cNvPicPr>
          <p:nvPr>
            <p:ph idx="1"/>
          </p:nvPr>
        </p:nvPicPr>
        <p:blipFill>
          <a:blip r:embed="rId2" cstate="print">
            <a:extLst>
              <a:ext uri="{28A0092B-C50C-407E-A947-70E740481C1C}">
                <a14:useLocalDpi xmlns:a14="http://schemas.microsoft.com/office/drawing/2010/main" val="0"/>
              </a:ext>
            </a:extLst>
          </a:blip>
          <a:srcRect t="-48229" b="-48229"/>
          <a:stretch>
            <a:fillRect/>
          </a:stretch>
        </p:blipFill>
        <p:spPr>
          <a:xfrm>
            <a:off x="-7467600" y="-304800"/>
            <a:ext cx="6400800" cy="4525963"/>
          </a:xfrm>
        </p:spPr>
      </p:pic>
      <p:sp>
        <p:nvSpPr>
          <p:cNvPr id="3" name="TextBox 2"/>
          <p:cNvSpPr txBox="1"/>
          <p:nvPr/>
        </p:nvSpPr>
        <p:spPr>
          <a:xfrm>
            <a:off x="7543800" y="5943600"/>
            <a:ext cx="3200400" cy="523220"/>
          </a:xfrm>
          <a:prstGeom prst="rect">
            <a:avLst/>
          </a:prstGeom>
          <a:noFill/>
        </p:spPr>
        <p:txBody>
          <a:bodyPr wrap="square" rtlCol="0">
            <a:spAutoFit/>
          </a:bodyPr>
          <a:lstStyle/>
          <a:p>
            <a:r>
              <a:rPr lang="en-US" sz="2800" dirty="0">
                <a:hlinkClick r:id="rId3" action="ppaction://hlinkfile"/>
              </a:rPr>
              <a:t>show</a:t>
            </a:r>
            <a:endParaRPr lang="en-US" sz="2800" dirty="0"/>
          </a:p>
        </p:txBody>
      </p:sp>
      <p:pic>
        <p:nvPicPr>
          <p:cNvPr id="5" name="Picture 4"/>
          <p:cNvPicPr>
            <a:picLocks noChangeAspect="1"/>
          </p:cNvPicPr>
          <p:nvPr/>
        </p:nvPicPr>
        <p:blipFill>
          <a:blip r:embed="rId4"/>
          <a:stretch>
            <a:fillRect/>
          </a:stretch>
        </p:blipFill>
        <p:spPr>
          <a:xfrm>
            <a:off x="0" y="5224135"/>
            <a:ext cx="4457700" cy="981075"/>
          </a:xfrm>
          <a:prstGeom prst="rect">
            <a:avLst/>
          </a:prstGeom>
        </p:spPr>
      </p:pic>
      <p:pic>
        <p:nvPicPr>
          <p:cNvPr id="7" name="Picture 6"/>
          <p:cNvPicPr>
            <a:picLocks noChangeAspect="1"/>
          </p:cNvPicPr>
          <p:nvPr/>
        </p:nvPicPr>
        <p:blipFill>
          <a:blip r:embed="rId5"/>
          <a:stretch>
            <a:fillRect/>
          </a:stretch>
        </p:blipFill>
        <p:spPr>
          <a:xfrm>
            <a:off x="2228850" y="2874019"/>
            <a:ext cx="6540500" cy="1962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6"/>
          <a:stretch>
            <a:fillRect/>
          </a:stretch>
        </p:blipFill>
        <p:spPr>
          <a:xfrm>
            <a:off x="0" y="56495"/>
            <a:ext cx="6938209" cy="27894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7"/>
          <a:stretch>
            <a:fillRect/>
          </a:stretch>
        </p:blipFill>
        <p:spPr>
          <a:xfrm>
            <a:off x="4234835" y="5055065"/>
            <a:ext cx="3308965" cy="1319213"/>
          </a:xfrm>
          <a:prstGeom prst="rect">
            <a:avLst/>
          </a:prstGeom>
        </p:spPr>
      </p:pic>
      <p:sp>
        <p:nvSpPr>
          <p:cNvPr id="12" name="Freeform 11"/>
          <p:cNvSpPr/>
          <p:nvPr/>
        </p:nvSpPr>
        <p:spPr>
          <a:xfrm>
            <a:off x="5222929" y="1826335"/>
            <a:ext cx="2326285" cy="1112457"/>
          </a:xfrm>
          <a:custGeom>
            <a:avLst/>
            <a:gdLst>
              <a:gd name="connsiteX0" fmla="*/ 0 w 2326285"/>
              <a:gd name="connsiteY0" fmla="*/ 343428 h 1112457"/>
              <a:gd name="connsiteX1" fmla="*/ 185979 w 2326285"/>
              <a:gd name="connsiteY1" fmla="*/ 234940 h 1112457"/>
              <a:gd name="connsiteX2" fmla="*/ 309966 w 2326285"/>
              <a:gd name="connsiteY2" fmla="*/ 203943 h 1112457"/>
              <a:gd name="connsiteX3" fmla="*/ 433952 w 2326285"/>
              <a:gd name="connsiteY3" fmla="*/ 157448 h 1112457"/>
              <a:gd name="connsiteX4" fmla="*/ 480447 w 2326285"/>
              <a:gd name="connsiteY4" fmla="*/ 141950 h 1112457"/>
              <a:gd name="connsiteX5" fmla="*/ 681925 w 2326285"/>
              <a:gd name="connsiteY5" fmla="*/ 95455 h 1112457"/>
              <a:gd name="connsiteX6" fmla="*/ 774915 w 2326285"/>
              <a:gd name="connsiteY6" fmla="*/ 64458 h 1112457"/>
              <a:gd name="connsiteX7" fmla="*/ 821410 w 2326285"/>
              <a:gd name="connsiteY7" fmla="*/ 48960 h 1112457"/>
              <a:gd name="connsiteX8" fmla="*/ 945396 w 2326285"/>
              <a:gd name="connsiteY8" fmla="*/ 33462 h 1112457"/>
              <a:gd name="connsiteX9" fmla="*/ 1410346 w 2326285"/>
              <a:gd name="connsiteY9" fmla="*/ 48960 h 1112457"/>
              <a:gd name="connsiteX10" fmla="*/ 1487837 w 2326285"/>
              <a:gd name="connsiteY10" fmla="*/ 79957 h 1112457"/>
              <a:gd name="connsiteX11" fmla="*/ 1596325 w 2326285"/>
              <a:gd name="connsiteY11" fmla="*/ 126451 h 1112457"/>
              <a:gd name="connsiteX12" fmla="*/ 1642820 w 2326285"/>
              <a:gd name="connsiteY12" fmla="*/ 157448 h 1112457"/>
              <a:gd name="connsiteX13" fmla="*/ 1704813 w 2326285"/>
              <a:gd name="connsiteY13" fmla="*/ 188445 h 1112457"/>
              <a:gd name="connsiteX14" fmla="*/ 1844298 w 2326285"/>
              <a:gd name="connsiteY14" fmla="*/ 327929 h 1112457"/>
              <a:gd name="connsiteX15" fmla="*/ 1890793 w 2326285"/>
              <a:gd name="connsiteY15" fmla="*/ 374424 h 1112457"/>
              <a:gd name="connsiteX16" fmla="*/ 1937288 w 2326285"/>
              <a:gd name="connsiteY16" fmla="*/ 389923 h 1112457"/>
              <a:gd name="connsiteX17" fmla="*/ 1983783 w 2326285"/>
              <a:gd name="connsiteY17" fmla="*/ 436418 h 1112457"/>
              <a:gd name="connsiteX18" fmla="*/ 2030278 w 2326285"/>
              <a:gd name="connsiteY18" fmla="*/ 451916 h 1112457"/>
              <a:gd name="connsiteX19" fmla="*/ 2076773 w 2326285"/>
              <a:gd name="connsiteY19" fmla="*/ 482912 h 1112457"/>
              <a:gd name="connsiteX20" fmla="*/ 2107769 w 2326285"/>
              <a:gd name="connsiteY20" fmla="*/ 529407 h 1112457"/>
              <a:gd name="connsiteX21" fmla="*/ 2154264 w 2326285"/>
              <a:gd name="connsiteY21" fmla="*/ 560404 h 1112457"/>
              <a:gd name="connsiteX22" fmla="*/ 2169763 w 2326285"/>
              <a:gd name="connsiteY22" fmla="*/ 622397 h 1112457"/>
              <a:gd name="connsiteX23" fmla="*/ 2200759 w 2326285"/>
              <a:gd name="connsiteY23" fmla="*/ 684390 h 1112457"/>
              <a:gd name="connsiteX24" fmla="*/ 2247254 w 2326285"/>
              <a:gd name="connsiteY24" fmla="*/ 885868 h 1112457"/>
              <a:gd name="connsiteX25" fmla="*/ 2262752 w 2326285"/>
              <a:gd name="connsiteY25" fmla="*/ 932363 h 1112457"/>
              <a:gd name="connsiteX26" fmla="*/ 2278251 w 2326285"/>
              <a:gd name="connsiteY26" fmla="*/ 1071848 h 1112457"/>
              <a:gd name="connsiteX27" fmla="*/ 2324746 w 2326285"/>
              <a:gd name="connsiteY27" fmla="*/ 916865 h 1112457"/>
              <a:gd name="connsiteX28" fmla="*/ 2309247 w 2326285"/>
              <a:gd name="connsiteY28" fmla="*/ 1102845 h 1112457"/>
              <a:gd name="connsiteX29" fmla="*/ 2231756 w 2326285"/>
              <a:gd name="connsiteY29" fmla="*/ 1087346 h 1112457"/>
              <a:gd name="connsiteX30" fmla="*/ 2216257 w 2326285"/>
              <a:gd name="connsiteY30" fmla="*/ 1040851 h 1112457"/>
              <a:gd name="connsiteX31" fmla="*/ 2169763 w 2326285"/>
              <a:gd name="connsiteY31" fmla="*/ 1009855 h 1112457"/>
              <a:gd name="connsiteX32" fmla="*/ 2138766 w 2326285"/>
              <a:gd name="connsiteY32" fmla="*/ 963360 h 1112457"/>
              <a:gd name="connsiteX33" fmla="*/ 2123268 w 2326285"/>
              <a:gd name="connsiteY33" fmla="*/ 916865 h 1112457"/>
              <a:gd name="connsiteX34" fmla="*/ 2107769 w 2326285"/>
              <a:gd name="connsiteY34" fmla="*/ 916865 h 111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26285" h="1112457">
                <a:moveTo>
                  <a:pt x="0" y="343428"/>
                </a:moveTo>
                <a:cubicBezTo>
                  <a:pt x="16310" y="333234"/>
                  <a:pt x="140725" y="250025"/>
                  <a:pt x="185979" y="234940"/>
                </a:cubicBezTo>
                <a:cubicBezTo>
                  <a:pt x="226394" y="221468"/>
                  <a:pt x="268866" y="215152"/>
                  <a:pt x="309966" y="203943"/>
                </a:cubicBezTo>
                <a:cubicBezTo>
                  <a:pt x="352970" y="192215"/>
                  <a:pt x="392182" y="173112"/>
                  <a:pt x="433952" y="157448"/>
                </a:cubicBezTo>
                <a:cubicBezTo>
                  <a:pt x="449248" y="151712"/>
                  <a:pt x="464598" y="145912"/>
                  <a:pt x="480447" y="141950"/>
                </a:cubicBezTo>
                <a:cubicBezTo>
                  <a:pt x="578785" y="117365"/>
                  <a:pt x="566226" y="134022"/>
                  <a:pt x="681925" y="95455"/>
                </a:cubicBezTo>
                <a:lnTo>
                  <a:pt x="774915" y="64458"/>
                </a:lnTo>
                <a:cubicBezTo>
                  <a:pt x="790413" y="59292"/>
                  <a:pt x="805200" y="50986"/>
                  <a:pt x="821410" y="48960"/>
                </a:cubicBezTo>
                <a:lnTo>
                  <a:pt x="945396" y="33462"/>
                </a:lnTo>
                <a:cubicBezTo>
                  <a:pt x="1118938" y="-24388"/>
                  <a:pt x="1023903" y="654"/>
                  <a:pt x="1410346" y="48960"/>
                </a:cubicBezTo>
                <a:cubicBezTo>
                  <a:pt x="1437951" y="52411"/>
                  <a:pt x="1461788" y="70189"/>
                  <a:pt x="1487837" y="79957"/>
                </a:cubicBezTo>
                <a:cubicBezTo>
                  <a:pt x="1551065" y="103668"/>
                  <a:pt x="1527052" y="86866"/>
                  <a:pt x="1596325" y="126451"/>
                </a:cubicBezTo>
                <a:cubicBezTo>
                  <a:pt x="1612498" y="135692"/>
                  <a:pt x="1626648" y="148206"/>
                  <a:pt x="1642820" y="157448"/>
                </a:cubicBezTo>
                <a:cubicBezTo>
                  <a:pt x="1662879" y="168911"/>
                  <a:pt x="1686772" y="174012"/>
                  <a:pt x="1704813" y="188445"/>
                </a:cubicBezTo>
                <a:cubicBezTo>
                  <a:pt x="1704819" y="188450"/>
                  <a:pt x="1821048" y="304679"/>
                  <a:pt x="1844298" y="327929"/>
                </a:cubicBezTo>
                <a:cubicBezTo>
                  <a:pt x="1859796" y="343427"/>
                  <a:pt x="1870000" y="367493"/>
                  <a:pt x="1890793" y="374424"/>
                </a:cubicBezTo>
                <a:lnTo>
                  <a:pt x="1937288" y="389923"/>
                </a:lnTo>
                <a:cubicBezTo>
                  <a:pt x="1952786" y="405421"/>
                  <a:pt x="1965546" y="424260"/>
                  <a:pt x="1983783" y="436418"/>
                </a:cubicBezTo>
                <a:cubicBezTo>
                  <a:pt x="1997376" y="445480"/>
                  <a:pt x="2015666" y="444610"/>
                  <a:pt x="2030278" y="451916"/>
                </a:cubicBezTo>
                <a:cubicBezTo>
                  <a:pt x="2046938" y="460246"/>
                  <a:pt x="2061275" y="472580"/>
                  <a:pt x="2076773" y="482912"/>
                </a:cubicBezTo>
                <a:cubicBezTo>
                  <a:pt x="2087105" y="498410"/>
                  <a:pt x="2094598" y="516236"/>
                  <a:pt x="2107769" y="529407"/>
                </a:cubicBezTo>
                <a:cubicBezTo>
                  <a:pt x="2120940" y="542578"/>
                  <a:pt x="2143932" y="544906"/>
                  <a:pt x="2154264" y="560404"/>
                </a:cubicBezTo>
                <a:cubicBezTo>
                  <a:pt x="2166079" y="578127"/>
                  <a:pt x="2162284" y="602453"/>
                  <a:pt x="2169763" y="622397"/>
                </a:cubicBezTo>
                <a:cubicBezTo>
                  <a:pt x="2177875" y="644029"/>
                  <a:pt x="2190427" y="663726"/>
                  <a:pt x="2200759" y="684390"/>
                </a:cubicBezTo>
                <a:cubicBezTo>
                  <a:pt x="2213054" y="745869"/>
                  <a:pt x="2228558" y="829779"/>
                  <a:pt x="2247254" y="885868"/>
                </a:cubicBezTo>
                <a:lnTo>
                  <a:pt x="2262752" y="932363"/>
                </a:lnTo>
                <a:cubicBezTo>
                  <a:pt x="2267918" y="978858"/>
                  <a:pt x="2245172" y="1038769"/>
                  <a:pt x="2278251" y="1071848"/>
                </a:cubicBezTo>
                <a:cubicBezTo>
                  <a:pt x="2285796" y="1079393"/>
                  <a:pt x="2321002" y="931842"/>
                  <a:pt x="2324746" y="916865"/>
                </a:cubicBezTo>
                <a:cubicBezTo>
                  <a:pt x="2319580" y="978858"/>
                  <a:pt x="2339036" y="1048233"/>
                  <a:pt x="2309247" y="1102845"/>
                </a:cubicBezTo>
                <a:cubicBezTo>
                  <a:pt x="2296633" y="1125970"/>
                  <a:pt x="2253674" y="1101958"/>
                  <a:pt x="2231756" y="1087346"/>
                </a:cubicBezTo>
                <a:cubicBezTo>
                  <a:pt x="2218163" y="1078284"/>
                  <a:pt x="2226463" y="1053608"/>
                  <a:pt x="2216257" y="1040851"/>
                </a:cubicBezTo>
                <a:cubicBezTo>
                  <a:pt x="2204621" y="1026306"/>
                  <a:pt x="2185261" y="1020187"/>
                  <a:pt x="2169763" y="1009855"/>
                </a:cubicBezTo>
                <a:cubicBezTo>
                  <a:pt x="2159431" y="994357"/>
                  <a:pt x="2147096" y="980020"/>
                  <a:pt x="2138766" y="963360"/>
                </a:cubicBezTo>
                <a:cubicBezTo>
                  <a:pt x="2131460" y="948748"/>
                  <a:pt x="2132330" y="930458"/>
                  <a:pt x="2123268" y="916865"/>
                </a:cubicBezTo>
                <a:cubicBezTo>
                  <a:pt x="2120402" y="912566"/>
                  <a:pt x="2112935" y="916865"/>
                  <a:pt x="2107769" y="916865"/>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4" name="Rectangle 3"/>
          <p:cNvSpPr/>
          <p:nvPr/>
        </p:nvSpPr>
        <p:spPr>
          <a:xfrm>
            <a:off x="4800600" y="533400"/>
            <a:ext cx="16764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2057400"/>
            <a:ext cx="62484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387269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Validating Forms</a:t>
            </a:r>
          </a:p>
        </p:txBody>
      </p:sp>
      <p:sp>
        <p:nvSpPr>
          <p:cNvPr id="4" name="Content Placeholder 3"/>
          <p:cNvSpPr>
            <a:spLocks noGrp="1"/>
          </p:cNvSpPr>
          <p:nvPr>
            <p:ph sz="quarter" idx="13"/>
          </p:nvPr>
        </p:nvSpPr>
        <p:spPr/>
        <p:txBody>
          <a:bodyPr>
            <a:normAutofit lnSpcReduction="10000"/>
          </a:bodyPr>
          <a:lstStyle/>
          <a:p>
            <a:r>
              <a:rPr lang="en-US" dirty="0"/>
              <a:t>Empty field</a:t>
            </a:r>
          </a:p>
        </p:txBody>
      </p:sp>
      <p:sp>
        <p:nvSpPr>
          <p:cNvPr id="3" name="Content Placeholder 2"/>
          <p:cNvSpPr>
            <a:spLocks noGrp="1"/>
          </p:cNvSpPr>
          <p:nvPr>
            <p:ph idx="1"/>
          </p:nvPr>
        </p:nvSpPr>
        <p:spPr/>
        <p:txBody>
          <a:bodyPr/>
          <a:lstStyle/>
          <a:p>
            <a:r>
              <a:rPr lang="en-US" dirty="0"/>
              <a:t>If you want to ensure a checkbox is ticked, use code like that below.</a:t>
            </a:r>
          </a:p>
          <a:p>
            <a:r>
              <a:rPr lang="en-US" dirty="0" err="1"/>
              <a:t>var</a:t>
            </a:r>
            <a:r>
              <a:rPr lang="en-US" dirty="0"/>
              <a:t> </a:t>
            </a:r>
            <a:r>
              <a:rPr lang="en-US" dirty="0" err="1"/>
              <a:t>inputField</a:t>
            </a:r>
            <a:r>
              <a:rPr lang="en-US" dirty="0"/>
              <a:t>=</a:t>
            </a:r>
            <a:r>
              <a:rPr lang="en-US" dirty="0" err="1"/>
              <a:t>document.getElementByID</a:t>
            </a:r>
            <a:r>
              <a:rPr lang="en-US" dirty="0"/>
              <a:t>("license");</a:t>
            </a:r>
          </a:p>
          <a:p>
            <a:r>
              <a:rPr lang="en-US" dirty="0"/>
              <a:t>if (</a:t>
            </a:r>
            <a:r>
              <a:rPr lang="en-US" dirty="0" err="1"/>
              <a:t>inputField.type</a:t>
            </a:r>
            <a:r>
              <a:rPr lang="en-US" dirty="0"/>
              <a:t>=="checkbox"){</a:t>
            </a:r>
          </a:p>
          <a:p>
            <a:r>
              <a:rPr lang="en-US" dirty="0"/>
              <a:t>	if (</a:t>
            </a:r>
            <a:r>
              <a:rPr lang="en-US" dirty="0" err="1"/>
              <a:t>inputField.checked</a:t>
            </a:r>
            <a:r>
              <a:rPr lang="en-US" dirty="0"/>
              <a:t>)</a:t>
            </a:r>
          </a:p>
          <a:p>
            <a:r>
              <a:rPr lang="en-US" i="1" dirty="0"/>
              <a:t>		</a:t>
            </a:r>
            <a:r>
              <a:rPr lang="en-US" i="1" dirty="0">
                <a:solidFill>
                  <a:schemeClr val="accent1"/>
                </a:solidFill>
              </a:rPr>
              <a:t>//Now we know the box is checked</a:t>
            </a:r>
          </a:p>
          <a:p>
            <a:r>
              <a:rPr lang="en-US" dirty="0"/>
              <a:t>}</a:t>
            </a:r>
          </a:p>
        </p:txBody>
      </p:sp>
    </p:spTree>
    <p:extLst>
      <p:ext uri="{BB962C8B-B14F-4D97-AF65-F5344CB8AC3E}">
        <p14:creationId xmlns:p14="http://schemas.microsoft.com/office/powerpoint/2010/main" val="187000418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Validating Forms</a:t>
            </a:r>
          </a:p>
        </p:txBody>
      </p:sp>
      <p:sp>
        <p:nvSpPr>
          <p:cNvPr id="4" name="Content Placeholder 3"/>
          <p:cNvSpPr>
            <a:spLocks noGrp="1"/>
          </p:cNvSpPr>
          <p:nvPr>
            <p:ph sz="quarter" idx="13"/>
          </p:nvPr>
        </p:nvSpPr>
        <p:spPr/>
        <p:txBody>
          <a:bodyPr>
            <a:normAutofit lnSpcReduction="10000"/>
          </a:bodyPr>
          <a:lstStyle/>
          <a:p>
            <a:r>
              <a:rPr lang="en-US" dirty="0"/>
              <a:t>Number Validation</a:t>
            </a:r>
          </a:p>
        </p:txBody>
      </p:sp>
      <p:pic>
        <p:nvPicPr>
          <p:cNvPr id="6" name="Content Placeholder 5" descr="Screen Shot 2014-02-05 at 10.14.52 PM.png"/>
          <p:cNvPicPr>
            <a:picLocks noGrp="1" noChangeAspect="1"/>
          </p:cNvPicPr>
          <p:nvPr>
            <p:ph idx="1"/>
          </p:nvPr>
        </p:nvPicPr>
        <p:blipFill>
          <a:blip r:embed="rId2" cstate="print">
            <a:extLst>
              <a:ext uri="{28A0092B-C50C-407E-A947-70E740481C1C}">
                <a14:useLocalDpi xmlns:a14="http://schemas.microsoft.com/office/drawing/2010/main" val="0"/>
              </a:ext>
            </a:extLst>
          </a:blip>
          <a:srcRect t="-147512" b="-147512"/>
          <a:stretch>
            <a:fillRect/>
          </a:stretch>
        </p:blipFill>
        <p:spPr>
          <a:xfrm>
            <a:off x="0" y="-458654"/>
            <a:ext cx="6400800" cy="4525963"/>
          </a:xfrm>
        </p:spPr>
      </p:pic>
      <p:sp>
        <p:nvSpPr>
          <p:cNvPr id="3" name="Rectangle 2"/>
          <p:cNvSpPr/>
          <p:nvPr/>
        </p:nvSpPr>
        <p:spPr>
          <a:xfrm>
            <a:off x="36095" y="2667000"/>
            <a:ext cx="5145505" cy="738664"/>
          </a:xfrm>
          <a:prstGeom prst="rect">
            <a:avLst/>
          </a:prstGeom>
        </p:spPr>
        <p:txBody>
          <a:bodyPr wrap="square">
            <a:spAutoFit/>
          </a:bodyPr>
          <a:lstStyle/>
          <a:p>
            <a:endParaRPr lang="en-US" sz="1400" dirty="0">
              <a:solidFill>
                <a:srgbClr val="000000"/>
              </a:solidFill>
              <a:latin typeface="&amp;quot"/>
            </a:endParaRPr>
          </a:p>
          <a:p>
            <a:r>
              <a:rPr lang="en-US" sz="1400" dirty="0">
                <a:solidFill>
                  <a:srgbClr val="000000"/>
                </a:solidFill>
                <a:latin typeface="Verdana" panose="020B0604030504040204" pitchFamily="34" charset="0"/>
              </a:rPr>
              <a:t>The </a:t>
            </a:r>
            <a:r>
              <a:rPr lang="en-US" sz="1400" dirty="0" err="1">
                <a:solidFill>
                  <a:srgbClr val="000000"/>
                </a:solidFill>
                <a:latin typeface="Verdana" panose="020B0604030504040204" pitchFamily="34" charset="0"/>
              </a:rPr>
              <a:t>isNaN</a:t>
            </a:r>
            <a:r>
              <a:rPr lang="en-US" sz="1400" dirty="0">
                <a:solidFill>
                  <a:srgbClr val="000000"/>
                </a:solidFill>
                <a:latin typeface="Verdana" panose="020B0604030504040204" pitchFamily="34" charset="0"/>
              </a:rPr>
              <a:t>() function determines whether a value </a:t>
            </a:r>
          </a:p>
          <a:p>
            <a:r>
              <a:rPr lang="en-US" sz="1400" dirty="0">
                <a:solidFill>
                  <a:srgbClr val="000000"/>
                </a:solidFill>
                <a:latin typeface="Verdana" panose="020B0604030504040204" pitchFamily="34" charset="0"/>
              </a:rPr>
              <a:t>is an illegal number (Not-a-Number).</a:t>
            </a:r>
            <a:endParaRPr lang="en-US" sz="1400" b="0" i="0" u="none" strike="noStrike" dirty="0">
              <a:solidFill>
                <a:srgbClr val="000000"/>
              </a:solidFill>
              <a:effectLst/>
              <a:latin typeface="Verdana" panose="020B0604030504040204" pitchFamily="34" charset="0"/>
            </a:endParaRPr>
          </a:p>
        </p:txBody>
      </p:sp>
      <p:sp>
        <p:nvSpPr>
          <p:cNvPr id="5" name="Rectangle 4"/>
          <p:cNvSpPr/>
          <p:nvPr/>
        </p:nvSpPr>
        <p:spPr>
          <a:xfrm>
            <a:off x="4800600" y="3275038"/>
            <a:ext cx="3810000" cy="329320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dirty="0" err="1">
                <a:solidFill>
                  <a:srgbClr val="000000"/>
                </a:solidFill>
                <a:latin typeface="Consolas" panose="020B0609020204030204" pitchFamily="49" charset="0"/>
              </a:rPr>
              <a:t>isNaN</a:t>
            </a:r>
            <a:r>
              <a:rPr lang="en-US" sz="1600" dirty="0">
                <a:solidFill>
                  <a:srgbClr val="000000"/>
                </a:solidFill>
                <a:latin typeface="Consolas" panose="020B0609020204030204" pitchFamily="49" charset="0"/>
              </a:rPr>
              <a:t>(</a:t>
            </a:r>
            <a:r>
              <a:rPr lang="en-US" sz="1600" dirty="0">
                <a:solidFill>
                  <a:srgbClr val="FF0000"/>
                </a:solidFill>
                <a:latin typeface="Consolas" panose="020B0609020204030204" pitchFamily="49" charset="0"/>
              </a:rPr>
              <a:t>123</a:t>
            </a:r>
            <a:r>
              <a:rPr lang="en-US" sz="1600" dirty="0">
                <a:solidFill>
                  <a:srgbClr val="000000"/>
                </a:solidFill>
                <a:latin typeface="Consolas" panose="020B0609020204030204" pitchFamily="49" charset="0"/>
              </a:rPr>
              <a:t>) </a:t>
            </a:r>
            <a:r>
              <a:rPr lang="en-US" sz="1600" dirty="0">
                <a:solidFill>
                  <a:srgbClr val="008000"/>
                </a:solidFill>
                <a:latin typeface="Consolas" panose="020B0609020204030204" pitchFamily="49" charset="0"/>
              </a:rPr>
              <a:t>//false</a:t>
            </a:r>
            <a:br>
              <a:rPr lang="en-US" sz="1600" dirty="0">
                <a:solidFill>
                  <a:srgbClr val="008000"/>
                </a:solidFill>
                <a:latin typeface="Consolas" panose="020B0609020204030204" pitchFamily="49" charset="0"/>
              </a:rPr>
            </a:br>
            <a:r>
              <a:rPr lang="en-US" sz="1600" dirty="0" err="1">
                <a:solidFill>
                  <a:srgbClr val="000000"/>
                </a:solidFill>
                <a:latin typeface="Consolas" panose="020B0609020204030204" pitchFamily="49" charset="0"/>
              </a:rPr>
              <a:t>isNaN</a:t>
            </a:r>
            <a:r>
              <a:rPr lang="en-US" sz="1600" dirty="0">
                <a:solidFill>
                  <a:srgbClr val="000000"/>
                </a:solidFill>
                <a:latin typeface="Consolas" panose="020B0609020204030204" pitchFamily="49" charset="0"/>
              </a:rPr>
              <a:t>(-</a:t>
            </a:r>
            <a:r>
              <a:rPr lang="en-US" sz="1600" dirty="0">
                <a:solidFill>
                  <a:srgbClr val="FF0000"/>
                </a:solidFill>
                <a:latin typeface="Consolas" panose="020B0609020204030204" pitchFamily="49" charset="0"/>
              </a:rPr>
              <a:t>1.23</a:t>
            </a:r>
            <a:r>
              <a:rPr lang="en-US" sz="1600" dirty="0">
                <a:solidFill>
                  <a:srgbClr val="000000"/>
                </a:solidFill>
                <a:latin typeface="Consolas" panose="020B0609020204030204" pitchFamily="49" charset="0"/>
              </a:rPr>
              <a:t>) </a:t>
            </a:r>
            <a:r>
              <a:rPr lang="en-US" sz="1600" dirty="0">
                <a:solidFill>
                  <a:srgbClr val="008000"/>
                </a:solidFill>
                <a:latin typeface="Consolas" panose="020B0609020204030204" pitchFamily="49" charset="0"/>
              </a:rPr>
              <a:t>//false</a:t>
            </a:r>
            <a:br>
              <a:rPr lang="en-US" sz="1600" dirty="0">
                <a:solidFill>
                  <a:srgbClr val="008000"/>
                </a:solidFill>
                <a:latin typeface="Consolas" panose="020B0609020204030204" pitchFamily="49" charset="0"/>
              </a:rPr>
            </a:br>
            <a:r>
              <a:rPr lang="en-US" sz="1600" dirty="0" err="1">
                <a:solidFill>
                  <a:srgbClr val="000000"/>
                </a:solidFill>
                <a:latin typeface="Consolas" panose="020B0609020204030204" pitchFamily="49" charset="0"/>
              </a:rPr>
              <a:t>isNaN</a:t>
            </a:r>
            <a:r>
              <a:rPr lang="en-US" sz="1600" dirty="0">
                <a:solidFill>
                  <a:srgbClr val="000000"/>
                </a:solidFill>
                <a:latin typeface="Consolas" panose="020B0609020204030204" pitchFamily="49" charset="0"/>
              </a:rPr>
              <a:t>(</a:t>
            </a:r>
            <a:r>
              <a:rPr lang="en-US" sz="1600" dirty="0">
                <a:solidFill>
                  <a:srgbClr val="FF0000"/>
                </a:solidFill>
                <a:latin typeface="Consolas" panose="020B0609020204030204" pitchFamily="49" charset="0"/>
              </a:rPr>
              <a:t>5</a:t>
            </a:r>
            <a:r>
              <a:rPr lang="en-US" sz="1600" dirty="0">
                <a:solidFill>
                  <a:srgbClr val="000000"/>
                </a:solidFill>
                <a:latin typeface="Consolas" panose="020B0609020204030204" pitchFamily="49" charset="0"/>
              </a:rPr>
              <a:t>-</a:t>
            </a:r>
            <a:r>
              <a:rPr lang="en-US" sz="1600" dirty="0">
                <a:solidFill>
                  <a:srgbClr val="FF0000"/>
                </a:solidFill>
                <a:latin typeface="Consolas" panose="020B0609020204030204" pitchFamily="49" charset="0"/>
              </a:rPr>
              <a:t>2</a:t>
            </a:r>
            <a:r>
              <a:rPr lang="en-US" sz="1600" dirty="0">
                <a:solidFill>
                  <a:srgbClr val="000000"/>
                </a:solidFill>
                <a:latin typeface="Consolas" panose="020B0609020204030204" pitchFamily="49" charset="0"/>
              </a:rPr>
              <a:t>) </a:t>
            </a:r>
            <a:r>
              <a:rPr lang="en-US" sz="1600" dirty="0">
                <a:solidFill>
                  <a:srgbClr val="008000"/>
                </a:solidFill>
                <a:latin typeface="Consolas" panose="020B0609020204030204" pitchFamily="49" charset="0"/>
              </a:rPr>
              <a:t>//false</a:t>
            </a:r>
            <a:br>
              <a:rPr lang="en-US" sz="1600" dirty="0">
                <a:solidFill>
                  <a:srgbClr val="008000"/>
                </a:solidFill>
                <a:latin typeface="Consolas" panose="020B0609020204030204" pitchFamily="49" charset="0"/>
              </a:rPr>
            </a:br>
            <a:r>
              <a:rPr lang="en-US" sz="1600" dirty="0" err="1">
                <a:solidFill>
                  <a:srgbClr val="000000"/>
                </a:solidFill>
                <a:latin typeface="Consolas" panose="020B0609020204030204" pitchFamily="49" charset="0"/>
              </a:rPr>
              <a:t>isNaN</a:t>
            </a:r>
            <a:r>
              <a:rPr lang="en-US" sz="1600" dirty="0">
                <a:solidFill>
                  <a:srgbClr val="000000"/>
                </a:solidFill>
                <a:latin typeface="Consolas" panose="020B0609020204030204" pitchFamily="49" charset="0"/>
              </a:rPr>
              <a:t>(</a:t>
            </a:r>
            <a:r>
              <a:rPr lang="en-US" sz="1600" dirty="0">
                <a:solidFill>
                  <a:srgbClr val="FF0000"/>
                </a:solidFill>
                <a:latin typeface="Consolas" panose="020B0609020204030204" pitchFamily="49" charset="0"/>
              </a:rPr>
              <a:t>0</a:t>
            </a:r>
            <a:r>
              <a:rPr lang="en-US" sz="1600" dirty="0">
                <a:solidFill>
                  <a:srgbClr val="000000"/>
                </a:solidFill>
                <a:latin typeface="Consolas" panose="020B0609020204030204" pitchFamily="49" charset="0"/>
              </a:rPr>
              <a:t>) </a:t>
            </a:r>
            <a:r>
              <a:rPr lang="en-US" sz="1600" dirty="0">
                <a:solidFill>
                  <a:srgbClr val="008000"/>
                </a:solidFill>
                <a:latin typeface="Consolas" panose="020B0609020204030204" pitchFamily="49" charset="0"/>
              </a:rPr>
              <a:t>//false</a:t>
            </a:r>
            <a:br>
              <a:rPr lang="en-US" sz="1600" dirty="0">
                <a:solidFill>
                  <a:srgbClr val="008000"/>
                </a:solidFill>
                <a:latin typeface="Consolas" panose="020B0609020204030204" pitchFamily="49" charset="0"/>
              </a:rPr>
            </a:br>
            <a:r>
              <a:rPr lang="en-US" sz="1600" dirty="0" err="1">
                <a:solidFill>
                  <a:srgbClr val="000000"/>
                </a:solidFill>
                <a:latin typeface="Consolas" panose="020B0609020204030204" pitchFamily="49" charset="0"/>
              </a:rPr>
              <a:t>isNaN</a:t>
            </a:r>
            <a:r>
              <a:rPr lang="en-US" sz="1600" dirty="0">
                <a:solidFill>
                  <a:srgbClr val="000000"/>
                </a:solidFill>
                <a:latin typeface="Consolas" panose="020B0609020204030204" pitchFamily="49" charset="0"/>
              </a:rPr>
              <a:t>(</a:t>
            </a:r>
            <a:r>
              <a:rPr lang="en-US" sz="1600" dirty="0">
                <a:solidFill>
                  <a:srgbClr val="A52A2A"/>
                </a:solidFill>
                <a:latin typeface="Consolas" panose="020B0609020204030204" pitchFamily="49" charset="0"/>
              </a:rPr>
              <a:t>'123'</a:t>
            </a:r>
            <a:r>
              <a:rPr lang="en-US" sz="1600" dirty="0">
                <a:solidFill>
                  <a:srgbClr val="000000"/>
                </a:solidFill>
                <a:latin typeface="Consolas" panose="020B0609020204030204" pitchFamily="49" charset="0"/>
              </a:rPr>
              <a:t>) </a:t>
            </a:r>
            <a:r>
              <a:rPr lang="en-US" sz="1600" dirty="0">
                <a:solidFill>
                  <a:srgbClr val="008000"/>
                </a:solidFill>
                <a:latin typeface="Consolas" panose="020B0609020204030204" pitchFamily="49" charset="0"/>
              </a:rPr>
              <a:t>//false</a:t>
            </a:r>
            <a:br>
              <a:rPr lang="en-US" sz="1600" dirty="0">
                <a:solidFill>
                  <a:srgbClr val="008000"/>
                </a:solidFill>
                <a:latin typeface="Consolas" panose="020B0609020204030204" pitchFamily="49" charset="0"/>
              </a:rPr>
            </a:br>
            <a:r>
              <a:rPr lang="en-US" sz="1600" dirty="0" err="1">
                <a:solidFill>
                  <a:srgbClr val="000000"/>
                </a:solidFill>
                <a:latin typeface="Consolas" panose="020B0609020204030204" pitchFamily="49" charset="0"/>
              </a:rPr>
              <a:t>isNaN</a:t>
            </a:r>
            <a:r>
              <a:rPr lang="en-US" sz="1600" dirty="0">
                <a:solidFill>
                  <a:srgbClr val="000000"/>
                </a:solidFill>
                <a:latin typeface="Consolas" panose="020B0609020204030204" pitchFamily="49" charset="0"/>
              </a:rPr>
              <a:t>(</a:t>
            </a:r>
            <a:r>
              <a:rPr lang="en-US" sz="1600" dirty="0">
                <a:solidFill>
                  <a:srgbClr val="A52A2A"/>
                </a:solidFill>
                <a:latin typeface="Consolas" panose="020B0609020204030204" pitchFamily="49" charset="0"/>
              </a:rPr>
              <a:t>'Hello'</a:t>
            </a:r>
            <a:r>
              <a:rPr lang="en-US" sz="1600" dirty="0">
                <a:solidFill>
                  <a:srgbClr val="000000"/>
                </a:solidFill>
                <a:latin typeface="Consolas" panose="020B0609020204030204" pitchFamily="49" charset="0"/>
              </a:rPr>
              <a:t>) </a:t>
            </a:r>
            <a:r>
              <a:rPr lang="en-US" sz="1600" dirty="0">
                <a:solidFill>
                  <a:srgbClr val="008000"/>
                </a:solidFill>
                <a:latin typeface="Consolas" panose="020B0609020204030204" pitchFamily="49" charset="0"/>
              </a:rPr>
              <a:t>//true</a:t>
            </a:r>
            <a:br>
              <a:rPr lang="en-US" sz="1600" dirty="0">
                <a:solidFill>
                  <a:srgbClr val="008000"/>
                </a:solidFill>
                <a:latin typeface="Consolas" panose="020B0609020204030204" pitchFamily="49" charset="0"/>
              </a:rPr>
            </a:br>
            <a:r>
              <a:rPr lang="en-US" sz="1600" dirty="0" err="1">
                <a:solidFill>
                  <a:srgbClr val="000000"/>
                </a:solidFill>
                <a:latin typeface="Consolas" panose="020B0609020204030204" pitchFamily="49" charset="0"/>
              </a:rPr>
              <a:t>isNaN</a:t>
            </a:r>
            <a:r>
              <a:rPr lang="en-US" sz="1600" dirty="0">
                <a:solidFill>
                  <a:srgbClr val="000000"/>
                </a:solidFill>
                <a:latin typeface="Consolas" panose="020B0609020204030204" pitchFamily="49" charset="0"/>
              </a:rPr>
              <a:t>(</a:t>
            </a:r>
            <a:r>
              <a:rPr lang="en-US" sz="1600" dirty="0">
                <a:solidFill>
                  <a:srgbClr val="A52A2A"/>
                </a:solidFill>
                <a:latin typeface="Consolas" panose="020B0609020204030204" pitchFamily="49" charset="0"/>
              </a:rPr>
              <a:t>'2005/12/12'</a:t>
            </a:r>
            <a:r>
              <a:rPr lang="en-US" sz="1600" dirty="0">
                <a:solidFill>
                  <a:srgbClr val="000000"/>
                </a:solidFill>
                <a:latin typeface="Consolas" panose="020B0609020204030204" pitchFamily="49" charset="0"/>
              </a:rPr>
              <a:t>) </a:t>
            </a:r>
            <a:r>
              <a:rPr lang="en-US" sz="1600" dirty="0">
                <a:solidFill>
                  <a:srgbClr val="008000"/>
                </a:solidFill>
                <a:latin typeface="Consolas" panose="020B0609020204030204" pitchFamily="49" charset="0"/>
              </a:rPr>
              <a:t>//true</a:t>
            </a:r>
            <a:br>
              <a:rPr lang="en-US" sz="1600" dirty="0">
                <a:solidFill>
                  <a:srgbClr val="008000"/>
                </a:solidFill>
                <a:latin typeface="Consolas" panose="020B0609020204030204" pitchFamily="49" charset="0"/>
              </a:rPr>
            </a:br>
            <a:r>
              <a:rPr lang="en-US" sz="1600" dirty="0" err="1">
                <a:solidFill>
                  <a:srgbClr val="000000"/>
                </a:solidFill>
                <a:latin typeface="Consolas" panose="020B0609020204030204" pitchFamily="49" charset="0"/>
              </a:rPr>
              <a:t>isNaN</a:t>
            </a:r>
            <a:r>
              <a:rPr lang="en-US" sz="1600" dirty="0">
                <a:solidFill>
                  <a:srgbClr val="000000"/>
                </a:solidFill>
                <a:latin typeface="Consolas" panose="020B0609020204030204" pitchFamily="49" charset="0"/>
              </a:rPr>
              <a:t>(</a:t>
            </a:r>
            <a:r>
              <a:rPr lang="en-US" sz="1600" dirty="0">
                <a:solidFill>
                  <a:srgbClr val="A52A2A"/>
                </a:solidFill>
                <a:latin typeface="Consolas" panose="020B0609020204030204" pitchFamily="49" charset="0"/>
              </a:rPr>
              <a:t>''</a:t>
            </a:r>
            <a:r>
              <a:rPr lang="en-US" sz="1600" dirty="0">
                <a:solidFill>
                  <a:srgbClr val="000000"/>
                </a:solidFill>
                <a:latin typeface="Consolas" panose="020B0609020204030204" pitchFamily="49" charset="0"/>
              </a:rPr>
              <a:t>) </a:t>
            </a:r>
            <a:r>
              <a:rPr lang="en-US" sz="1600" dirty="0">
                <a:solidFill>
                  <a:srgbClr val="008000"/>
                </a:solidFill>
                <a:latin typeface="Consolas" panose="020B0609020204030204" pitchFamily="49" charset="0"/>
              </a:rPr>
              <a:t>//false</a:t>
            </a:r>
            <a:br>
              <a:rPr lang="en-US" sz="1600" dirty="0">
                <a:solidFill>
                  <a:srgbClr val="008000"/>
                </a:solidFill>
                <a:latin typeface="Consolas" panose="020B0609020204030204" pitchFamily="49" charset="0"/>
              </a:rPr>
            </a:br>
            <a:r>
              <a:rPr lang="en-US" sz="1600" dirty="0" err="1">
                <a:solidFill>
                  <a:srgbClr val="000000"/>
                </a:solidFill>
                <a:latin typeface="Consolas" panose="020B0609020204030204" pitchFamily="49" charset="0"/>
              </a:rPr>
              <a:t>isNaN</a:t>
            </a:r>
            <a:r>
              <a:rPr lang="en-US" sz="1600" dirty="0">
                <a:solidFill>
                  <a:srgbClr val="000000"/>
                </a:solidFill>
                <a:latin typeface="Consolas" panose="020B0609020204030204" pitchFamily="49" charset="0"/>
              </a:rPr>
              <a:t>(</a:t>
            </a:r>
            <a:r>
              <a:rPr lang="en-US" sz="1600" dirty="0">
                <a:solidFill>
                  <a:srgbClr val="0000CD"/>
                </a:solidFill>
                <a:latin typeface="Consolas" panose="020B0609020204030204" pitchFamily="49" charset="0"/>
              </a:rPr>
              <a:t>true</a:t>
            </a:r>
            <a:r>
              <a:rPr lang="en-US" sz="1600" dirty="0">
                <a:solidFill>
                  <a:srgbClr val="000000"/>
                </a:solidFill>
                <a:latin typeface="Consolas" panose="020B0609020204030204" pitchFamily="49" charset="0"/>
              </a:rPr>
              <a:t>) </a:t>
            </a:r>
            <a:r>
              <a:rPr lang="en-US" sz="1600" dirty="0">
                <a:solidFill>
                  <a:srgbClr val="008000"/>
                </a:solidFill>
                <a:latin typeface="Consolas" panose="020B0609020204030204" pitchFamily="49" charset="0"/>
              </a:rPr>
              <a:t>//false</a:t>
            </a:r>
            <a:br>
              <a:rPr lang="en-US" sz="1600" dirty="0">
                <a:solidFill>
                  <a:srgbClr val="008000"/>
                </a:solidFill>
                <a:latin typeface="Consolas" panose="020B0609020204030204" pitchFamily="49" charset="0"/>
              </a:rPr>
            </a:br>
            <a:r>
              <a:rPr lang="en-US" sz="1600" dirty="0" err="1">
                <a:solidFill>
                  <a:srgbClr val="000000"/>
                </a:solidFill>
                <a:latin typeface="Consolas" panose="020B0609020204030204" pitchFamily="49" charset="0"/>
              </a:rPr>
              <a:t>isNaN</a:t>
            </a:r>
            <a:r>
              <a:rPr lang="en-US" sz="1600" dirty="0">
                <a:solidFill>
                  <a:srgbClr val="000000"/>
                </a:solidFill>
                <a:latin typeface="Consolas" panose="020B0609020204030204" pitchFamily="49" charset="0"/>
              </a:rPr>
              <a:t>(undefined) </a:t>
            </a:r>
            <a:r>
              <a:rPr lang="en-US" sz="1600" dirty="0">
                <a:solidFill>
                  <a:srgbClr val="008000"/>
                </a:solidFill>
                <a:latin typeface="Consolas" panose="020B0609020204030204" pitchFamily="49" charset="0"/>
              </a:rPr>
              <a:t>//true</a:t>
            </a:r>
            <a:br>
              <a:rPr lang="en-US" sz="1600" dirty="0">
                <a:solidFill>
                  <a:srgbClr val="008000"/>
                </a:solidFill>
                <a:latin typeface="Consolas" panose="020B0609020204030204" pitchFamily="49" charset="0"/>
              </a:rPr>
            </a:br>
            <a:r>
              <a:rPr lang="en-US" sz="1600" dirty="0" err="1">
                <a:solidFill>
                  <a:srgbClr val="000000"/>
                </a:solidFill>
                <a:latin typeface="Consolas" panose="020B0609020204030204" pitchFamily="49" charset="0"/>
              </a:rPr>
              <a:t>isNaN</a:t>
            </a:r>
            <a:r>
              <a:rPr lang="en-US" sz="1600" dirty="0">
                <a:solidFill>
                  <a:srgbClr val="000000"/>
                </a:solidFill>
                <a:latin typeface="Consolas" panose="020B0609020204030204" pitchFamily="49" charset="0"/>
              </a:rPr>
              <a:t>(</a:t>
            </a:r>
            <a:r>
              <a:rPr lang="en-US" sz="1600" dirty="0">
                <a:solidFill>
                  <a:srgbClr val="A52A2A"/>
                </a:solidFill>
                <a:latin typeface="Consolas" panose="020B0609020204030204" pitchFamily="49" charset="0"/>
              </a:rPr>
              <a:t>'</a:t>
            </a:r>
            <a:r>
              <a:rPr lang="en-US" sz="1600" dirty="0" err="1">
                <a:solidFill>
                  <a:srgbClr val="A52A2A"/>
                </a:solidFill>
                <a:latin typeface="Consolas" panose="020B0609020204030204" pitchFamily="49" charset="0"/>
              </a:rPr>
              <a:t>NaN</a:t>
            </a:r>
            <a:r>
              <a:rPr lang="en-US" sz="1600" dirty="0">
                <a:solidFill>
                  <a:srgbClr val="A52A2A"/>
                </a:solidFill>
                <a:latin typeface="Consolas" panose="020B0609020204030204" pitchFamily="49" charset="0"/>
              </a:rPr>
              <a:t>'</a:t>
            </a:r>
            <a:r>
              <a:rPr lang="en-US" sz="1600" dirty="0">
                <a:solidFill>
                  <a:srgbClr val="000000"/>
                </a:solidFill>
                <a:latin typeface="Consolas" panose="020B0609020204030204" pitchFamily="49" charset="0"/>
              </a:rPr>
              <a:t>) </a:t>
            </a:r>
            <a:r>
              <a:rPr lang="en-US" sz="1600" dirty="0">
                <a:solidFill>
                  <a:srgbClr val="008000"/>
                </a:solidFill>
                <a:latin typeface="Consolas" panose="020B0609020204030204" pitchFamily="49" charset="0"/>
              </a:rPr>
              <a:t>//true</a:t>
            </a:r>
            <a:br>
              <a:rPr lang="en-US" sz="1600" dirty="0">
                <a:solidFill>
                  <a:srgbClr val="008000"/>
                </a:solidFill>
                <a:latin typeface="Consolas" panose="020B0609020204030204" pitchFamily="49" charset="0"/>
              </a:rPr>
            </a:br>
            <a:r>
              <a:rPr lang="en-US" sz="1600" dirty="0" err="1">
                <a:solidFill>
                  <a:srgbClr val="000000"/>
                </a:solidFill>
                <a:latin typeface="Consolas" panose="020B0609020204030204" pitchFamily="49" charset="0"/>
              </a:rPr>
              <a:t>isNaN</a:t>
            </a:r>
            <a:r>
              <a:rPr lang="en-US" sz="1600" dirty="0">
                <a:solidFill>
                  <a:srgbClr val="000000"/>
                </a:solidFill>
                <a:latin typeface="Consolas" panose="020B0609020204030204" pitchFamily="49" charset="0"/>
              </a:rPr>
              <a:t>(</a:t>
            </a:r>
            <a:r>
              <a:rPr lang="en-US" sz="1600" dirty="0" err="1">
                <a:solidFill>
                  <a:srgbClr val="000000"/>
                </a:solidFill>
                <a:latin typeface="Consolas" panose="020B0609020204030204" pitchFamily="49" charset="0"/>
              </a:rPr>
              <a:t>NaN</a:t>
            </a:r>
            <a:r>
              <a:rPr lang="en-US" sz="1600" dirty="0">
                <a:solidFill>
                  <a:srgbClr val="000000"/>
                </a:solidFill>
                <a:latin typeface="Consolas" panose="020B0609020204030204" pitchFamily="49" charset="0"/>
              </a:rPr>
              <a:t>) </a:t>
            </a:r>
            <a:r>
              <a:rPr lang="en-US" sz="1600" dirty="0">
                <a:solidFill>
                  <a:srgbClr val="008000"/>
                </a:solidFill>
                <a:latin typeface="Consolas" panose="020B0609020204030204" pitchFamily="49" charset="0"/>
              </a:rPr>
              <a:t>//true</a:t>
            </a:r>
            <a:br>
              <a:rPr lang="en-US" sz="1600" dirty="0">
                <a:solidFill>
                  <a:srgbClr val="008000"/>
                </a:solidFill>
                <a:latin typeface="Consolas" panose="020B0609020204030204" pitchFamily="49" charset="0"/>
              </a:rPr>
            </a:br>
            <a:r>
              <a:rPr lang="en-US" sz="1600" dirty="0" err="1">
                <a:solidFill>
                  <a:srgbClr val="000000"/>
                </a:solidFill>
                <a:latin typeface="Consolas" panose="020B0609020204030204" pitchFamily="49" charset="0"/>
              </a:rPr>
              <a:t>isNaN</a:t>
            </a:r>
            <a:r>
              <a:rPr lang="en-US" sz="1600" dirty="0">
                <a:solidFill>
                  <a:srgbClr val="000000"/>
                </a:solidFill>
                <a:latin typeface="Consolas" panose="020B0609020204030204" pitchFamily="49" charset="0"/>
              </a:rPr>
              <a:t>(</a:t>
            </a:r>
            <a:r>
              <a:rPr lang="en-US" sz="1600" dirty="0">
                <a:solidFill>
                  <a:srgbClr val="FF0000"/>
                </a:solidFill>
                <a:latin typeface="Consolas" panose="020B0609020204030204" pitchFamily="49" charset="0"/>
              </a:rPr>
              <a:t>0</a:t>
            </a:r>
            <a:r>
              <a:rPr lang="en-US" sz="1600" dirty="0">
                <a:solidFill>
                  <a:srgbClr val="000000"/>
                </a:solidFill>
                <a:latin typeface="Consolas" panose="020B0609020204030204" pitchFamily="49" charset="0"/>
              </a:rPr>
              <a:t> / </a:t>
            </a:r>
            <a:r>
              <a:rPr lang="en-US" sz="1600" dirty="0">
                <a:solidFill>
                  <a:srgbClr val="FF0000"/>
                </a:solidFill>
                <a:latin typeface="Consolas" panose="020B0609020204030204" pitchFamily="49" charset="0"/>
              </a:rPr>
              <a:t>0</a:t>
            </a:r>
            <a:r>
              <a:rPr lang="en-US" sz="1600" dirty="0">
                <a:solidFill>
                  <a:srgbClr val="000000"/>
                </a:solidFill>
                <a:latin typeface="Consolas" panose="020B0609020204030204" pitchFamily="49" charset="0"/>
              </a:rPr>
              <a:t>) </a:t>
            </a:r>
            <a:r>
              <a:rPr lang="en-US" sz="1600" dirty="0">
                <a:solidFill>
                  <a:srgbClr val="008000"/>
                </a:solidFill>
                <a:latin typeface="Consolas" panose="020B0609020204030204" pitchFamily="49" charset="0"/>
              </a:rPr>
              <a:t>//true </a:t>
            </a:r>
            <a:endParaRPr lang="en-US" sz="1600" dirty="0"/>
          </a:p>
        </p:txBody>
      </p:sp>
      <p:sp>
        <p:nvSpPr>
          <p:cNvPr id="7" name="TextBox 6"/>
          <p:cNvSpPr txBox="1"/>
          <p:nvPr/>
        </p:nvSpPr>
        <p:spPr>
          <a:xfrm>
            <a:off x="36095" y="6096000"/>
            <a:ext cx="1676400" cy="369332"/>
          </a:xfrm>
          <a:prstGeom prst="rect">
            <a:avLst/>
          </a:prstGeom>
          <a:noFill/>
        </p:spPr>
        <p:txBody>
          <a:bodyPr wrap="square" rtlCol="0">
            <a:spAutoFit/>
          </a:bodyPr>
          <a:lstStyle/>
          <a:p>
            <a:r>
              <a:rPr lang="en-US" dirty="0">
                <a:hlinkClick r:id="rId3"/>
              </a:rPr>
              <a:t>Example</a:t>
            </a:r>
            <a:endParaRPr lang="en-US" dirty="0"/>
          </a:p>
        </p:txBody>
      </p:sp>
      <p:sp>
        <p:nvSpPr>
          <p:cNvPr id="8" name="Rectangle 7"/>
          <p:cNvSpPr/>
          <p:nvPr/>
        </p:nvSpPr>
        <p:spPr>
          <a:xfrm>
            <a:off x="12032" y="3724871"/>
            <a:ext cx="4572000" cy="738664"/>
          </a:xfrm>
          <a:prstGeom prst="rect">
            <a:avLst/>
          </a:prstGeom>
        </p:spPr>
        <p:txBody>
          <a:bodyPr>
            <a:spAutoFit/>
          </a:bodyPr>
          <a:lstStyle/>
          <a:p>
            <a:r>
              <a:rPr lang="en-US" sz="1400" dirty="0">
                <a:solidFill>
                  <a:srgbClr val="000000"/>
                </a:solidFill>
                <a:latin typeface="Verdana" panose="020B0604030504040204" pitchFamily="34" charset="0"/>
              </a:rPr>
              <a:t>The </a:t>
            </a:r>
            <a:r>
              <a:rPr lang="en-US" sz="1400" dirty="0" err="1">
                <a:solidFill>
                  <a:srgbClr val="000000"/>
                </a:solidFill>
                <a:latin typeface="Verdana" panose="020B0604030504040204" pitchFamily="34" charset="0"/>
              </a:rPr>
              <a:t>isFinite</a:t>
            </a:r>
            <a:r>
              <a:rPr lang="en-US" sz="1400" dirty="0">
                <a:solidFill>
                  <a:srgbClr val="000000"/>
                </a:solidFill>
                <a:latin typeface="Verdana" panose="020B0604030504040204" pitchFamily="34" charset="0"/>
              </a:rPr>
              <a:t>() function returns false if the value is +infinity, -infinity, or </a:t>
            </a:r>
            <a:r>
              <a:rPr lang="en-US" sz="1400" dirty="0" err="1">
                <a:solidFill>
                  <a:srgbClr val="000000"/>
                </a:solidFill>
                <a:latin typeface="Verdana" panose="020B0604030504040204" pitchFamily="34" charset="0"/>
              </a:rPr>
              <a:t>NaN</a:t>
            </a:r>
            <a:r>
              <a:rPr lang="en-US" sz="1400" dirty="0">
                <a:solidFill>
                  <a:srgbClr val="000000"/>
                </a:solidFill>
                <a:latin typeface="Verdana" panose="020B0604030504040204" pitchFamily="34" charset="0"/>
              </a:rPr>
              <a:t>, otherwise it returns true.</a:t>
            </a:r>
          </a:p>
        </p:txBody>
      </p:sp>
      <p:sp>
        <p:nvSpPr>
          <p:cNvPr id="9" name="Rectangle 8"/>
          <p:cNvSpPr/>
          <p:nvPr/>
        </p:nvSpPr>
        <p:spPr>
          <a:xfrm>
            <a:off x="0" y="4491368"/>
            <a:ext cx="2967992" cy="369332"/>
          </a:xfrm>
          <a:prstGeom prst="rect">
            <a:avLst/>
          </a:prstGeom>
        </p:spPr>
        <p:txBody>
          <a:bodyPr wrap="none">
            <a:spAutoFit/>
          </a:bodyPr>
          <a:lstStyle/>
          <a:p>
            <a:r>
              <a:rPr lang="en-US" dirty="0" err="1"/>
              <a:t>var</a:t>
            </a:r>
            <a:r>
              <a:rPr lang="en-US" dirty="0"/>
              <a:t> a = </a:t>
            </a:r>
            <a:r>
              <a:rPr lang="en-US" dirty="0" err="1"/>
              <a:t>isFinite</a:t>
            </a:r>
            <a:r>
              <a:rPr lang="en-US" dirty="0"/>
              <a:t>(</a:t>
            </a:r>
            <a:r>
              <a:rPr lang="en-US" dirty="0">
                <a:solidFill>
                  <a:srgbClr val="FF0000"/>
                </a:solidFill>
              </a:rPr>
              <a:t>123</a:t>
            </a:r>
            <a:r>
              <a:rPr lang="en-US" dirty="0"/>
              <a:t>);</a:t>
            </a:r>
            <a:r>
              <a:rPr lang="en-US" dirty="0">
                <a:latin typeface="Consolas" panose="020B0609020204030204" pitchFamily="49" charset="0"/>
              </a:rPr>
              <a:t> </a:t>
            </a:r>
            <a:r>
              <a:rPr lang="en-US" dirty="0">
                <a:solidFill>
                  <a:srgbClr val="008000"/>
                </a:solidFill>
                <a:latin typeface="Consolas" panose="020B0609020204030204" pitchFamily="49" charset="0"/>
              </a:rPr>
              <a:t>//true</a:t>
            </a:r>
            <a:endParaRPr lang="en-US" dirty="0"/>
          </a:p>
        </p:txBody>
      </p:sp>
      <p:sp>
        <p:nvSpPr>
          <p:cNvPr id="10" name="Rectangle 9"/>
          <p:cNvSpPr/>
          <p:nvPr/>
        </p:nvSpPr>
        <p:spPr>
          <a:xfrm>
            <a:off x="45029" y="4860700"/>
            <a:ext cx="3004862" cy="369332"/>
          </a:xfrm>
          <a:prstGeom prst="rect">
            <a:avLst/>
          </a:prstGeom>
        </p:spPr>
        <p:txBody>
          <a:bodyPr wrap="none">
            <a:spAutoFit/>
          </a:bodyPr>
          <a:lstStyle/>
          <a:p>
            <a:r>
              <a:rPr lang="en-US" dirty="0" err="1"/>
              <a:t>var</a:t>
            </a:r>
            <a:r>
              <a:rPr lang="en-US" dirty="0"/>
              <a:t> d = </a:t>
            </a:r>
            <a:r>
              <a:rPr lang="en-US" dirty="0" err="1"/>
              <a:t>isFinite</a:t>
            </a:r>
            <a:r>
              <a:rPr lang="en-US" dirty="0"/>
              <a:t>(</a:t>
            </a:r>
            <a:r>
              <a:rPr lang="en-US" dirty="0">
                <a:solidFill>
                  <a:srgbClr val="FF0000"/>
                </a:solidFill>
              </a:rPr>
              <a:t>3/0</a:t>
            </a:r>
            <a:r>
              <a:rPr lang="en-US" dirty="0"/>
              <a:t>) ;</a:t>
            </a:r>
            <a:r>
              <a:rPr lang="en-US" dirty="0">
                <a:solidFill>
                  <a:srgbClr val="008000"/>
                </a:solidFill>
                <a:latin typeface="Consolas" panose="020B0609020204030204" pitchFamily="49" charset="0"/>
              </a:rPr>
              <a:t>//false</a:t>
            </a:r>
            <a:endParaRPr lang="en-US" dirty="0"/>
          </a:p>
        </p:txBody>
      </p:sp>
      <p:sp>
        <p:nvSpPr>
          <p:cNvPr id="11" name="Rectangle 10"/>
          <p:cNvSpPr/>
          <p:nvPr/>
        </p:nvSpPr>
        <p:spPr>
          <a:xfrm>
            <a:off x="-36095" y="5240263"/>
            <a:ext cx="4022768" cy="646331"/>
          </a:xfrm>
          <a:prstGeom prst="rect">
            <a:avLst/>
          </a:prstGeom>
        </p:spPr>
        <p:txBody>
          <a:bodyPr wrap="none">
            <a:spAutoFit/>
          </a:bodyPr>
          <a:lstStyle/>
          <a:p>
            <a:r>
              <a:rPr lang="en-US" dirty="0"/>
              <a:t> </a:t>
            </a:r>
            <a:r>
              <a:rPr lang="en-US" dirty="0" err="1"/>
              <a:t>var</a:t>
            </a:r>
            <a:r>
              <a:rPr lang="en-US" dirty="0"/>
              <a:t> g = </a:t>
            </a:r>
            <a:r>
              <a:rPr lang="en-US" dirty="0" err="1"/>
              <a:t>isFinite</a:t>
            </a:r>
            <a:r>
              <a:rPr lang="en-US" dirty="0"/>
              <a:t>(</a:t>
            </a:r>
            <a:r>
              <a:rPr lang="en-US" dirty="0">
                <a:solidFill>
                  <a:srgbClr val="FF0000"/>
                </a:solidFill>
              </a:rPr>
              <a:t>"2005/12/12"</a:t>
            </a:r>
            <a:r>
              <a:rPr lang="en-US" dirty="0"/>
              <a:t>); </a:t>
            </a:r>
            <a:r>
              <a:rPr lang="en-US" dirty="0">
                <a:solidFill>
                  <a:srgbClr val="008000"/>
                </a:solidFill>
                <a:latin typeface="Consolas" panose="020B0609020204030204" pitchFamily="49" charset="0"/>
              </a:rPr>
              <a:t>//false</a:t>
            </a:r>
            <a:endParaRPr lang="en-US" dirty="0"/>
          </a:p>
          <a:p>
            <a:endParaRPr lang="en-US" dirty="0"/>
          </a:p>
        </p:txBody>
      </p:sp>
      <p:sp>
        <p:nvSpPr>
          <p:cNvPr id="12" name="TextBox 11"/>
          <p:cNvSpPr txBox="1"/>
          <p:nvPr/>
        </p:nvSpPr>
        <p:spPr>
          <a:xfrm>
            <a:off x="1271641" y="6096000"/>
            <a:ext cx="1676400" cy="369332"/>
          </a:xfrm>
          <a:prstGeom prst="rect">
            <a:avLst/>
          </a:prstGeom>
          <a:noFill/>
        </p:spPr>
        <p:txBody>
          <a:bodyPr wrap="square" rtlCol="0">
            <a:spAutoFit/>
          </a:bodyPr>
          <a:lstStyle/>
          <a:p>
            <a:r>
              <a:rPr lang="en-US" dirty="0">
                <a:hlinkClick r:id="rId4"/>
              </a:rPr>
              <a:t>Example</a:t>
            </a:r>
            <a:endParaRPr lang="en-US" dirty="0"/>
          </a:p>
        </p:txBody>
      </p:sp>
    </p:spTree>
    <p:extLst>
      <p:ext uri="{BB962C8B-B14F-4D97-AF65-F5344CB8AC3E}">
        <p14:creationId xmlns:p14="http://schemas.microsoft.com/office/powerpoint/2010/main" val="132172802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Validating Forms</a:t>
            </a:r>
          </a:p>
        </p:txBody>
      </p:sp>
      <p:sp>
        <p:nvSpPr>
          <p:cNvPr id="4" name="Content Placeholder 3"/>
          <p:cNvSpPr>
            <a:spLocks noGrp="1"/>
          </p:cNvSpPr>
          <p:nvPr>
            <p:ph sz="quarter" idx="13"/>
          </p:nvPr>
        </p:nvSpPr>
        <p:spPr/>
        <p:txBody>
          <a:bodyPr>
            <a:normAutofit lnSpcReduction="10000"/>
          </a:bodyPr>
          <a:lstStyle/>
          <a:p>
            <a:r>
              <a:rPr lang="en-US" dirty="0"/>
              <a:t>More to come in Chapter 12</a:t>
            </a:r>
          </a:p>
        </p:txBody>
      </p:sp>
      <p:sp>
        <p:nvSpPr>
          <p:cNvPr id="3" name="Content Placeholder 2"/>
          <p:cNvSpPr>
            <a:spLocks noGrp="1"/>
          </p:cNvSpPr>
          <p:nvPr>
            <p:ph idx="1"/>
          </p:nvPr>
        </p:nvSpPr>
        <p:spPr/>
        <p:txBody>
          <a:bodyPr/>
          <a:lstStyle/>
          <a:p>
            <a:r>
              <a:rPr lang="en-US" dirty="0"/>
              <a:t>Form validation uses regular expressions, covered in Chapter 12</a:t>
            </a:r>
          </a:p>
        </p:txBody>
      </p:sp>
    </p:spTree>
    <p:extLst>
      <p:ext uri="{BB962C8B-B14F-4D97-AF65-F5344CB8AC3E}">
        <p14:creationId xmlns:p14="http://schemas.microsoft.com/office/powerpoint/2010/main" val="293333910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Submitting Forms</a:t>
            </a:r>
          </a:p>
        </p:txBody>
      </p:sp>
      <p:sp>
        <p:nvSpPr>
          <p:cNvPr id="4" name="Content Placeholder 3"/>
          <p:cNvSpPr>
            <a:spLocks noGrp="1"/>
          </p:cNvSpPr>
          <p:nvPr>
            <p:ph sz="quarter" idx="13"/>
          </p:nvPr>
        </p:nvSpPr>
        <p:spPr/>
        <p:txBody>
          <a:bodyPr>
            <a:normAutofit lnSpcReduction="10000"/>
          </a:bodyPr>
          <a:lstStyle/>
          <a:p>
            <a:endParaRPr lang="en-US" dirty="0"/>
          </a:p>
        </p:txBody>
      </p:sp>
      <p:sp>
        <p:nvSpPr>
          <p:cNvPr id="3" name="Content Placeholder 2"/>
          <p:cNvSpPr>
            <a:spLocks noGrp="1"/>
          </p:cNvSpPr>
          <p:nvPr>
            <p:ph idx="1"/>
          </p:nvPr>
        </p:nvSpPr>
        <p:spPr>
          <a:xfrm>
            <a:off x="914400" y="1646237"/>
            <a:ext cx="7391400" cy="4525963"/>
          </a:xfrm>
        </p:spPr>
        <p:txBody>
          <a:bodyPr/>
          <a:lstStyle/>
          <a:p>
            <a:r>
              <a:rPr lang="en-US" dirty="0"/>
              <a:t>Submitting a form using JavaScript requires having a node variable for the form element. Once the variable, say, </a:t>
            </a:r>
            <a:r>
              <a:rPr lang="en-US" dirty="0" err="1"/>
              <a:t>formExample</a:t>
            </a:r>
            <a:r>
              <a:rPr lang="en-US" dirty="0"/>
              <a:t> is acquired, one can simply call the submit() method:</a:t>
            </a:r>
          </a:p>
          <a:p>
            <a:r>
              <a:rPr lang="en-US" dirty="0" err="1"/>
              <a:t>var</a:t>
            </a:r>
            <a:r>
              <a:rPr lang="en-US" dirty="0"/>
              <a:t> </a:t>
            </a:r>
            <a:r>
              <a:rPr lang="en-US" dirty="0" err="1"/>
              <a:t>formExample</a:t>
            </a:r>
            <a:r>
              <a:rPr lang="en-US" dirty="0"/>
              <a:t> = </a:t>
            </a:r>
            <a:r>
              <a:rPr lang="en-US" dirty="0" err="1"/>
              <a:t>document.getElementById</a:t>
            </a:r>
            <a:r>
              <a:rPr lang="en-US" dirty="0"/>
              <a:t>("</a:t>
            </a:r>
            <a:r>
              <a:rPr lang="en-US" dirty="0" err="1"/>
              <a:t>loginForm</a:t>
            </a:r>
            <a:r>
              <a:rPr lang="en-US" dirty="0"/>
              <a:t>");</a:t>
            </a:r>
          </a:p>
          <a:p>
            <a:r>
              <a:rPr lang="en-US" dirty="0" err="1"/>
              <a:t>formExample.</a:t>
            </a:r>
            <a:r>
              <a:rPr lang="en-US" b="1" dirty="0" err="1">
                <a:solidFill>
                  <a:schemeClr val="accent2"/>
                </a:solidFill>
              </a:rPr>
              <a:t>submit</a:t>
            </a:r>
            <a:r>
              <a:rPr lang="en-US" b="1" dirty="0">
                <a:solidFill>
                  <a:schemeClr val="accent2"/>
                </a:solidFill>
              </a:rPr>
              <a:t>();</a:t>
            </a:r>
          </a:p>
          <a:p>
            <a:r>
              <a:rPr lang="en-US" dirty="0">
                <a:solidFill>
                  <a:srgbClr val="002060"/>
                </a:solidFill>
              </a:rPr>
              <a:t>This is often done in conjunction with calling </a:t>
            </a:r>
            <a:r>
              <a:rPr lang="en-US" b="1" dirty="0" err="1">
                <a:solidFill>
                  <a:srgbClr val="002060"/>
                </a:solidFill>
              </a:rPr>
              <a:t>preventDefault</a:t>
            </a:r>
            <a:r>
              <a:rPr lang="en-US" b="1" dirty="0">
                <a:solidFill>
                  <a:srgbClr val="002060"/>
                </a:solidFill>
              </a:rPr>
              <a:t>() </a:t>
            </a:r>
            <a:r>
              <a:rPr lang="en-US" dirty="0">
                <a:solidFill>
                  <a:srgbClr val="002060"/>
                </a:solidFill>
              </a:rPr>
              <a:t>on the </a:t>
            </a:r>
            <a:r>
              <a:rPr lang="en-US" dirty="0" err="1">
                <a:solidFill>
                  <a:srgbClr val="002060"/>
                </a:solidFill>
              </a:rPr>
              <a:t>onsubmit</a:t>
            </a:r>
            <a:r>
              <a:rPr lang="en-US" dirty="0">
                <a:solidFill>
                  <a:srgbClr val="002060"/>
                </a:solidFill>
              </a:rPr>
              <a:t> event.</a:t>
            </a:r>
            <a:endParaRPr lang="en-US" b="1" dirty="0">
              <a:solidFill>
                <a:srgbClr val="002060"/>
              </a:solidFill>
            </a:endParaRPr>
          </a:p>
        </p:txBody>
      </p:sp>
    </p:spTree>
    <p:extLst>
      <p:ext uri="{BB962C8B-B14F-4D97-AF65-F5344CB8AC3E}">
        <p14:creationId xmlns:p14="http://schemas.microsoft.com/office/powerpoint/2010/main" val="384484280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38400" y="2713166"/>
            <a:ext cx="7924800" cy="1066800"/>
          </a:xfrm>
        </p:spPr>
        <p:txBody>
          <a:bodyPr/>
          <a:lstStyle/>
          <a:p>
            <a:r>
              <a:rPr lang="en-US" dirty="0"/>
              <a:t>Event Object</a:t>
            </a:r>
          </a:p>
        </p:txBody>
      </p:sp>
      <p:sp>
        <p:nvSpPr>
          <p:cNvPr id="6" name="Rounded Rectangle 5"/>
          <p:cNvSpPr/>
          <p:nvPr/>
        </p:nvSpPr>
        <p:spPr>
          <a:xfrm>
            <a:off x="-7848600" y="579566"/>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114800" y="579566"/>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86600" y="742146"/>
            <a:ext cx="2667000" cy="954107"/>
          </a:xfrm>
          <a:prstGeom prst="rect">
            <a:avLst/>
          </a:prstGeom>
          <a:noFill/>
        </p:spPr>
        <p:txBody>
          <a:bodyPr wrap="square" rtlCol="0">
            <a:spAutoFit/>
          </a:bodyPr>
          <a:lstStyle/>
          <a:p>
            <a:r>
              <a:rPr lang="en-US" sz="2800" dirty="0">
                <a:solidFill>
                  <a:srgbClr val="FFFFFF"/>
                </a:solidFill>
                <a:latin typeface="Rockwell Condensed" pitchFamily="18" charset="0"/>
              </a:rPr>
              <a:t>What is </a:t>
            </a:r>
            <a:r>
              <a:rPr lang="en-US" sz="2800" dirty="0">
                <a:solidFill>
                  <a:srgbClr val="FF6600"/>
                </a:solidFill>
                <a:latin typeface="Rockwell Condensed" pitchFamily="18" charset="0"/>
              </a:rPr>
              <a:t>JavaScript</a:t>
            </a:r>
          </a:p>
        </p:txBody>
      </p:sp>
      <p:sp>
        <p:nvSpPr>
          <p:cNvPr id="9" name="TextBox 8"/>
          <p:cNvSpPr txBox="1"/>
          <p:nvPr/>
        </p:nvSpPr>
        <p:spPr>
          <a:xfrm>
            <a:off x="-3352800" y="742146"/>
            <a:ext cx="2895600" cy="954107"/>
          </a:xfrm>
          <a:prstGeom prst="rect">
            <a:avLst/>
          </a:prstGeom>
          <a:noFill/>
        </p:spPr>
        <p:txBody>
          <a:bodyPr wrap="square" rtlCol="0">
            <a:spAutoFit/>
          </a:bodyPr>
          <a:lstStyle/>
          <a:p>
            <a:r>
              <a:rPr lang="en-US" sz="2800" dirty="0">
                <a:solidFill>
                  <a:schemeClr val="bg2"/>
                </a:solidFill>
                <a:latin typeface="Rockwell Condensed" pitchFamily="18" charset="0"/>
              </a:rPr>
              <a:t>JavaScript</a:t>
            </a:r>
            <a:r>
              <a:rPr lang="en-US" sz="2800" dirty="0">
                <a:solidFill>
                  <a:srgbClr val="FF6600"/>
                </a:solidFill>
                <a:latin typeface="Rockwell Condensed" pitchFamily="18" charset="0"/>
              </a:rPr>
              <a:t> Design</a:t>
            </a:r>
            <a:endParaRPr lang="en-US" sz="2800" dirty="0">
              <a:solidFill>
                <a:srgbClr val="FFFFFF"/>
              </a:solidFill>
              <a:latin typeface="Rockwell Condensed" pitchFamily="18" charset="0"/>
            </a:endParaRPr>
          </a:p>
        </p:txBody>
      </p:sp>
      <p:sp>
        <p:nvSpPr>
          <p:cNvPr id="10" name="Rounded Rectangle 9"/>
          <p:cNvSpPr/>
          <p:nvPr/>
        </p:nvSpPr>
        <p:spPr>
          <a:xfrm>
            <a:off x="-7848600" y="2027366"/>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7086599" y="2189946"/>
            <a:ext cx="2590800" cy="954107"/>
          </a:xfrm>
          <a:prstGeom prst="rect">
            <a:avLst/>
          </a:prstGeom>
          <a:noFill/>
        </p:spPr>
        <p:txBody>
          <a:bodyPr wrap="square" rtlCol="0">
            <a:spAutoFit/>
          </a:bodyPr>
          <a:lstStyle/>
          <a:p>
            <a:r>
              <a:rPr lang="en-US" sz="2800" dirty="0">
                <a:solidFill>
                  <a:srgbClr val="FFFFFF"/>
                </a:solidFill>
                <a:latin typeface="Rockwell Condensed" pitchFamily="18" charset="0"/>
              </a:rPr>
              <a:t>Using</a:t>
            </a:r>
          </a:p>
          <a:p>
            <a:r>
              <a:rPr lang="en-US" sz="2800" dirty="0">
                <a:solidFill>
                  <a:srgbClr val="FFFFFF"/>
                </a:solidFill>
                <a:latin typeface="Rockwell Condensed" pitchFamily="18" charset="0"/>
              </a:rPr>
              <a:t>JavaScript</a:t>
            </a:r>
            <a:endParaRPr lang="en-US" sz="2800" dirty="0">
              <a:solidFill>
                <a:srgbClr val="FF6600"/>
              </a:solidFill>
              <a:latin typeface="Rockwell Condensed" pitchFamily="18" charset="0"/>
            </a:endParaRPr>
          </a:p>
        </p:txBody>
      </p:sp>
      <p:sp>
        <p:nvSpPr>
          <p:cNvPr id="12" name="Rounded Rectangle 11"/>
          <p:cNvSpPr/>
          <p:nvPr/>
        </p:nvSpPr>
        <p:spPr>
          <a:xfrm>
            <a:off x="-4114800" y="2027366"/>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352799" y="2189946"/>
            <a:ext cx="2590800" cy="523220"/>
          </a:xfrm>
          <a:prstGeom prst="rect">
            <a:avLst/>
          </a:prstGeom>
          <a:noFill/>
        </p:spPr>
        <p:txBody>
          <a:bodyPr wrap="square" rtlCol="0">
            <a:spAutoFit/>
          </a:bodyPr>
          <a:lstStyle/>
          <a:p>
            <a:r>
              <a:rPr lang="en-US" sz="2800" dirty="0">
                <a:solidFill>
                  <a:schemeClr val="bg2"/>
                </a:solidFill>
                <a:latin typeface="Rockwell Condensed" pitchFamily="18" charset="0"/>
              </a:rPr>
              <a:t>Syntax</a:t>
            </a:r>
            <a:endParaRPr lang="en-US" sz="2800" dirty="0">
              <a:solidFill>
                <a:srgbClr val="FF6600"/>
              </a:solidFill>
              <a:latin typeface="Rockwell Condensed" pitchFamily="18" charset="0"/>
            </a:endParaRPr>
          </a:p>
        </p:txBody>
      </p:sp>
      <p:sp>
        <p:nvSpPr>
          <p:cNvPr id="14" name="Rounded Rectangle 13"/>
          <p:cNvSpPr/>
          <p:nvPr/>
        </p:nvSpPr>
        <p:spPr>
          <a:xfrm>
            <a:off x="-7848600" y="3475166"/>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086600" y="3637746"/>
            <a:ext cx="2743199" cy="954107"/>
          </a:xfrm>
          <a:prstGeom prst="rect">
            <a:avLst/>
          </a:prstGeom>
          <a:noFill/>
        </p:spPr>
        <p:txBody>
          <a:bodyPr wrap="square" rtlCol="0">
            <a:spAutoFit/>
          </a:bodyPr>
          <a:lstStyle/>
          <a:p>
            <a:r>
              <a:rPr lang="en-US" sz="2800" dirty="0">
                <a:solidFill>
                  <a:schemeClr val="bg2"/>
                </a:solidFill>
                <a:latin typeface="Rockwell Condensed" pitchFamily="18" charset="0"/>
              </a:rPr>
              <a:t>JavaScript</a:t>
            </a:r>
          </a:p>
          <a:p>
            <a:r>
              <a:rPr lang="en-US" sz="2800" dirty="0">
                <a:solidFill>
                  <a:srgbClr val="FF6600"/>
                </a:solidFill>
                <a:latin typeface="Rockwell Condensed" pitchFamily="18" charset="0"/>
              </a:rPr>
              <a:t>Objects</a:t>
            </a:r>
          </a:p>
        </p:txBody>
      </p:sp>
      <p:sp>
        <p:nvSpPr>
          <p:cNvPr id="20" name="TextBox 19"/>
          <p:cNvSpPr txBox="1"/>
          <p:nvPr/>
        </p:nvSpPr>
        <p:spPr>
          <a:xfrm>
            <a:off x="-7848600" y="579566"/>
            <a:ext cx="685800" cy="1200329"/>
          </a:xfrm>
          <a:prstGeom prst="rect">
            <a:avLst/>
          </a:prstGeom>
          <a:noFill/>
        </p:spPr>
        <p:txBody>
          <a:bodyPr wrap="square" rtlCol="0">
            <a:spAutoFit/>
          </a:bodyPr>
          <a:lstStyle/>
          <a:p>
            <a:r>
              <a:rPr lang="en-US" sz="7200" dirty="0">
                <a:solidFill>
                  <a:schemeClr val="bg1"/>
                </a:solidFill>
                <a:latin typeface="Rockwell Extra Bold" pitchFamily="18" charset="0"/>
              </a:rPr>
              <a:t>1</a:t>
            </a:r>
          </a:p>
        </p:txBody>
      </p:sp>
      <p:sp>
        <p:nvSpPr>
          <p:cNvPr id="21" name="TextBox 20"/>
          <p:cNvSpPr txBox="1"/>
          <p:nvPr/>
        </p:nvSpPr>
        <p:spPr>
          <a:xfrm>
            <a:off x="-4114800" y="579566"/>
            <a:ext cx="685800" cy="1200329"/>
          </a:xfrm>
          <a:prstGeom prst="rect">
            <a:avLst/>
          </a:prstGeom>
          <a:noFill/>
        </p:spPr>
        <p:txBody>
          <a:bodyPr wrap="square" rtlCol="0">
            <a:spAutoFit/>
          </a:bodyPr>
          <a:lstStyle/>
          <a:p>
            <a:r>
              <a:rPr lang="en-US" sz="7200" dirty="0">
                <a:solidFill>
                  <a:schemeClr val="bg1"/>
                </a:solidFill>
                <a:latin typeface="Rockwell Extra Bold" pitchFamily="18" charset="0"/>
              </a:rPr>
              <a:t>2</a:t>
            </a:r>
          </a:p>
        </p:txBody>
      </p:sp>
      <p:sp>
        <p:nvSpPr>
          <p:cNvPr id="22" name="TextBox 21"/>
          <p:cNvSpPr txBox="1"/>
          <p:nvPr/>
        </p:nvSpPr>
        <p:spPr>
          <a:xfrm>
            <a:off x="-7848600" y="2046237"/>
            <a:ext cx="685800" cy="1200329"/>
          </a:xfrm>
          <a:prstGeom prst="rect">
            <a:avLst/>
          </a:prstGeom>
          <a:noFill/>
        </p:spPr>
        <p:txBody>
          <a:bodyPr wrap="square" rtlCol="0">
            <a:spAutoFit/>
          </a:bodyPr>
          <a:lstStyle/>
          <a:p>
            <a:r>
              <a:rPr lang="en-US" sz="7200" dirty="0">
                <a:solidFill>
                  <a:schemeClr val="bg1"/>
                </a:solidFill>
                <a:latin typeface="Rockwell Extra Bold" pitchFamily="18" charset="0"/>
              </a:rPr>
              <a:t>3</a:t>
            </a:r>
          </a:p>
        </p:txBody>
      </p:sp>
      <p:sp>
        <p:nvSpPr>
          <p:cNvPr id="23" name="TextBox 22"/>
          <p:cNvSpPr txBox="1"/>
          <p:nvPr/>
        </p:nvSpPr>
        <p:spPr>
          <a:xfrm>
            <a:off x="-4114800" y="2046237"/>
            <a:ext cx="685800" cy="1200329"/>
          </a:xfrm>
          <a:prstGeom prst="rect">
            <a:avLst/>
          </a:prstGeom>
          <a:noFill/>
        </p:spPr>
        <p:txBody>
          <a:bodyPr wrap="square" rtlCol="0">
            <a:spAutoFit/>
          </a:bodyPr>
          <a:lstStyle/>
          <a:p>
            <a:r>
              <a:rPr lang="en-US" sz="7200" dirty="0">
                <a:solidFill>
                  <a:schemeClr val="bg1"/>
                </a:solidFill>
                <a:latin typeface="Rockwell Extra Bold" pitchFamily="18" charset="0"/>
              </a:rPr>
              <a:t>4</a:t>
            </a:r>
          </a:p>
        </p:txBody>
      </p:sp>
      <p:sp>
        <p:nvSpPr>
          <p:cNvPr id="24" name="TextBox 23"/>
          <p:cNvSpPr txBox="1"/>
          <p:nvPr/>
        </p:nvSpPr>
        <p:spPr>
          <a:xfrm>
            <a:off x="-7848600" y="3475166"/>
            <a:ext cx="685800" cy="1200329"/>
          </a:xfrm>
          <a:prstGeom prst="rect">
            <a:avLst/>
          </a:prstGeom>
          <a:noFill/>
        </p:spPr>
        <p:txBody>
          <a:bodyPr wrap="square" rtlCol="0">
            <a:spAutoFit/>
          </a:bodyPr>
          <a:lstStyle/>
          <a:p>
            <a:r>
              <a:rPr lang="en-US" sz="7200" dirty="0">
                <a:solidFill>
                  <a:schemeClr val="bg1"/>
                </a:solidFill>
                <a:latin typeface="Rockwell Extra Bold" pitchFamily="18" charset="0"/>
              </a:rPr>
              <a:t>5</a:t>
            </a:r>
          </a:p>
        </p:txBody>
      </p:sp>
      <p:sp>
        <p:nvSpPr>
          <p:cNvPr id="28" name="TextBox 27"/>
          <p:cNvSpPr txBox="1"/>
          <p:nvPr/>
        </p:nvSpPr>
        <p:spPr>
          <a:xfrm>
            <a:off x="-7848600" y="4922966"/>
            <a:ext cx="685800" cy="1200329"/>
          </a:xfrm>
          <a:prstGeom prst="rect">
            <a:avLst/>
          </a:prstGeom>
          <a:noFill/>
        </p:spPr>
        <p:txBody>
          <a:bodyPr wrap="square" rtlCol="0">
            <a:spAutoFit/>
          </a:bodyPr>
          <a:lstStyle/>
          <a:p>
            <a:r>
              <a:rPr lang="en-US" sz="7200" dirty="0">
                <a:solidFill>
                  <a:schemeClr val="bg1"/>
                </a:solidFill>
                <a:latin typeface="Rockwell Extra Bold" pitchFamily="18" charset="0"/>
              </a:rPr>
              <a:t>7</a:t>
            </a:r>
          </a:p>
        </p:txBody>
      </p:sp>
      <p:sp>
        <p:nvSpPr>
          <p:cNvPr id="19" name="Rounded Rectangle 18"/>
          <p:cNvSpPr/>
          <p:nvPr/>
        </p:nvSpPr>
        <p:spPr>
          <a:xfrm>
            <a:off x="-4114800" y="3475166"/>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352799" y="3637746"/>
            <a:ext cx="2590800" cy="523220"/>
          </a:xfrm>
          <a:prstGeom prst="rect">
            <a:avLst/>
          </a:prstGeom>
          <a:noFill/>
        </p:spPr>
        <p:txBody>
          <a:bodyPr wrap="square" rtlCol="0">
            <a:spAutoFit/>
          </a:bodyPr>
          <a:lstStyle/>
          <a:p>
            <a:r>
              <a:rPr lang="en-US" sz="2800" dirty="0">
                <a:solidFill>
                  <a:schemeClr val="bg2"/>
                </a:solidFill>
                <a:latin typeface="Rockwell Condensed" pitchFamily="18" charset="0"/>
              </a:rPr>
              <a:t>The DOM</a:t>
            </a:r>
          </a:p>
        </p:txBody>
      </p:sp>
      <p:sp>
        <p:nvSpPr>
          <p:cNvPr id="26" name="TextBox 25"/>
          <p:cNvSpPr txBox="1"/>
          <p:nvPr/>
        </p:nvSpPr>
        <p:spPr>
          <a:xfrm>
            <a:off x="-4114800" y="3494037"/>
            <a:ext cx="685800" cy="1200329"/>
          </a:xfrm>
          <a:prstGeom prst="rect">
            <a:avLst/>
          </a:prstGeom>
          <a:noFill/>
        </p:spPr>
        <p:txBody>
          <a:bodyPr wrap="square" rtlCol="0">
            <a:spAutoFit/>
          </a:bodyPr>
          <a:lstStyle/>
          <a:p>
            <a:r>
              <a:rPr lang="en-US" sz="7200" dirty="0">
                <a:solidFill>
                  <a:schemeClr val="bg1"/>
                </a:solidFill>
                <a:latin typeface="Rockwell Extra Bold" pitchFamily="18" charset="0"/>
              </a:rPr>
              <a:t>6</a:t>
            </a:r>
          </a:p>
        </p:txBody>
      </p:sp>
      <p:sp>
        <p:nvSpPr>
          <p:cNvPr id="27" name="Rounded Rectangle 26"/>
          <p:cNvSpPr/>
          <p:nvPr/>
        </p:nvSpPr>
        <p:spPr>
          <a:xfrm>
            <a:off x="-7848600" y="4922966"/>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7086599" y="5009346"/>
            <a:ext cx="2590800" cy="954107"/>
          </a:xfrm>
          <a:prstGeom prst="rect">
            <a:avLst/>
          </a:prstGeom>
          <a:noFill/>
        </p:spPr>
        <p:txBody>
          <a:bodyPr wrap="square" rtlCol="0">
            <a:spAutoFit/>
          </a:bodyPr>
          <a:lstStyle/>
          <a:p>
            <a:r>
              <a:rPr lang="en-US" sz="2800" dirty="0">
                <a:solidFill>
                  <a:schemeClr val="bg2"/>
                </a:solidFill>
                <a:latin typeface="Rockwell Condensed" pitchFamily="18" charset="0"/>
              </a:rPr>
              <a:t>JavaScript</a:t>
            </a:r>
          </a:p>
          <a:p>
            <a:r>
              <a:rPr lang="en-US" sz="2800" dirty="0">
                <a:solidFill>
                  <a:srgbClr val="FF6600"/>
                </a:solidFill>
                <a:latin typeface="Rockwell Condensed" pitchFamily="18" charset="0"/>
              </a:rPr>
              <a:t>Events</a:t>
            </a:r>
          </a:p>
        </p:txBody>
      </p:sp>
      <p:sp>
        <p:nvSpPr>
          <p:cNvPr id="30" name="TextBox 29"/>
          <p:cNvSpPr txBox="1"/>
          <p:nvPr/>
        </p:nvSpPr>
        <p:spPr>
          <a:xfrm>
            <a:off x="-7848600" y="4865637"/>
            <a:ext cx="685800" cy="1200329"/>
          </a:xfrm>
          <a:prstGeom prst="rect">
            <a:avLst/>
          </a:prstGeom>
          <a:noFill/>
        </p:spPr>
        <p:txBody>
          <a:bodyPr wrap="square" rtlCol="0">
            <a:spAutoFit/>
          </a:bodyPr>
          <a:lstStyle/>
          <a:p>
            <a:r>
              <a:rPr lang="en-US" sz="7200" dirty="0">
                <a:solidFill>
                  <a:schemeClr val="bg1"/>
                </a:solidFill>
                <a:latin typeface="Rockwell Extra Bold" pitchFamily="18" charset="0"/>
              </a:rPr>
              <a:t>7</a:t>
            </a:r>
          </a:p>
        </p:txBody>
      </p:sp>
      <p:sp>
        <p:nvSpPr>
          <p:cNvPr id="31" name="Rounded Rectangle 30"/>
          <p:cNvSpPr/>
          <p:nvPr/>
        </p:nvSpPr>
        <p:spPr>
          <a:xfrm>
            <a:off x="-4038600" y="4922966"/>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3276599" y="5085546"/>
            <a:ext cx="2590800" cy="523220"/>
          </a:xfrm>
          <a:prstGeom prst="rect">
            <a:avLst/>
          </a:prstGeom>
          <a:noFill/>
        </p:spPr>
        <p:txBody>
          <a:bodyPr wrap="square" rtlCol="0">
            <a:spAutoFit/>
          </a:bodyPr>
          <a:lstStyle/>
          <a:p>
            <a:r>
              <a:rPr lang="en-US" sz="2800" dirty="0">
                <a:solidFill>
                  <a:srgbClr val="FF6600"/>
                </a:solidFill>
                <a:latin typeface="Rockwell Condensed" pitchFamily="18" charset="0"/>
              </a:rPr>
              <a:t>Forms</a:t>
            </a:r>
          </a:p>
        </p:txBody>
      </p:sp>
      <p:sp>
        <p:nvSpPr>
          <p:cNvPr id="33" name="TextBox 32"/>
          <p:cNvSpPr txBox="1"/>
          <p:nvPr/>
        </p:nvSpPr>
        <p:spPr>
          <a:xfrm>
            <a:off x="-4038600" y="4941837"/>
            <a:ext cx="685800" cy="1200329"/>
          </a:xfrm>
          <a:prstGeom prst="rect">
            <a:avLst/>
          </a:prstGeom>
          <a:noFill/>
        </p:spPr>
        <p:txBody>
          <a:bodyPr wrap="square" rtlCol="0">
            <a:spAutoFit/>
          </a:bodyPr>
          <a:lstStyle/>
          <a:p>
            <a:r>
              <a:rPr lang="en-US" sz="7200" dirty="0">
                <a:solidFill>
                  <a:schemeClr val="bg1"/>
                </a:solidFill>
                <a:latin typeface="Rockwell Extra Bold" pitchFamily="18" charset="0"/>
              </a:rPr>
              <a:t>8</a:t>
            </a:r>
          </a:p>
        </p:txBody>
      </p:sp>
    </p:spTree>
    <p:extLst>
      <p:ext uri="{BB962C8B-B14F-4D97-AF65-F5344CB8AC3E}">
        <p14:creationId xmlns:p14="http://schemas.microsoft.com/office/powerpoint/2010/main" val="214689137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Event Object</a:t>
            </a:r>
          </a:p>
        </p:txBody>
      </p:sp>
      <p:sp>
        <p:nvSpPr>
          <p:cNvPr id="4" name="Content Placeholder 3"/>
          <p:cNvSpPr>
            <a:spLocks noGrp="1"/>
          </p:cNvSpPr>
          <p:nvPr>
            <p:ph sz="quarter" idx="13"/>
          </p:nvPr>
        </p:nvSpPr>
        <p:spPr/>
        <p:txBody>
          <a:bodyPr>
            <a:normAutofit lnSpcReduction="10000"/>
          </a:bodyPr>
          <a:lstStyle/>
          <a:p>
            <a:r>
              <a:rPr lang="en-US" dirty="0"/>
              <a:t>Several Options</a:t>
            </a:r>
          </a:p>
        </p:txBody>
      </p:sp>
      <p:sp>
        <p:nvSpPr>
          <p:cNvPr id="3" name="Rectangle 2"/>
          <p:cNvSpPr/>
          <p:nvPr/>
        </p:nvSpPr>
        <p:spPr>
          <a:xfrm>
            <a:off x="990600" y="1600200"/>
            <a:ext cx="6781800" cy="4493538"/>
          </a:xfrm>
          <a:prstGeom prst="rect">
            <a:avLst/>
          </a:prstGeom>
        </p:spPr>
        <p:txBody>
          <a:bodyPr wrap="square">
            <a:spAutoFit/>
          </a:bodyPr>
          <a:lstStyle/>
          <a:p>
            <a:pPr marL="342900" indent="-342900">
              <a:buFont typeface="Arial"/>
              <a:buChar char="•"/>
            </a:pPr>
            <a:r>
              <a:rPr lang="en-US" sz="2400" b="1" dirty="0"/>
              <a:t>Bubbles</a:t>
            </a:r>
            <a:r>
              <a:rPr lang="en-US" sz="2400" dirty="0"/>
              <a:t>. If an event’s bubbles property is set to true then there must be an event handler in place to handle the event or it will bubble up to its parent and trigger an event handler there.</a:t>
            </a:r>
          </a:p>
          <a:p>
            <a:pPr marL="342900" indent="-342900">
              <a:buFont typeface="Arial"/>
              <a:buChar char="•"/>
            </a:pPr>
            <a:r>
              <a:rPr lang="en-US" sz="2400" b="1" dirty="0"/>
              <a:t>Cancelable</a:t>
            </a:r>
            <a:r>
              <a:rPr lang="en-US" sz="2400" dirty="0"/>
              <a:t>. The Cancelable property is also a Boolean value that indicates </a:t>
            </a:r>
            <a:r>
              <a:rPr lang="en-US" sz="2400" dirty="0">
                <a:solidFill>
                  <a:srgbClr val="FF0000"/>
                </a:solidFill>
              </a:rPr>
              <a:t>whether or not the event can be cancelled.</a:t>
            </a:r>
          </a:p>
          <a:p>
            <a:pPr marL="342900" indent="-342900">
              <a:buFont typeface="Arial"/>
              <a:buChar char="•"/>
            </a:pPr>
            <a:r>
              <a:rPr lang="en-US" sz="2400" b="1" dirty="0" err="1"/>
              <a:t>preventDefault</a:t>
            </a:r>
            <a:r>
              <a:rPr lang="en-US" sz="2400" dirty="0"/>
              <a:t>. A cancelable default action for an event can be stopped using the </a:t>
            </a:r>
            <a:r>
              <a:rPr lang="en-US" sz="2400" dirty="0" err="1"/>
              <a:t>preventDefault</a:t>
            </a:r>
            <a:r>
              <a:rPr lang="en-US" sz="2400" dirty="0"/>
              <a:t>() method in the next slide</a:t>
            </a:r>
          </a:p>
          <a:p>
            <a:endParaRPr lang="en-US" sz="2400" dirty="0"/>
          </a:p>
          <a:p>
            <a:pPr marL="342900" indent="-342900">
              <a:buFont typeface="Arial"/>
              <a:buChar char="•"/>
            </a:pPr>
            <a:endParaRPr lang="en-US" sz="2200" dirty="0"/>
          </a:p>
        </p:txBody>
      </p:sp>
    </p:spTree>
    <p:extLst>
      <p:ext uri="{BB962C8B-B14F-4D97-AF65-F5344CB8AC3E}">
        <p14:creationId xmlns:p14="http://schemas.microsoft.com/office/powerpoint/2010/main" val="77585447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8965"/>
            <a:ext cx="9130553" cy="830997"/>
          </a:xfrm>
          <a:prstGeom prst="rect">
            <a:avLst/>
          </a:prstGeom>
        </p:spPr>
        <p:txBody>
          <a:bodyPr wrap="square">
            <a:spAutoFit/>
          </a:bodyPr>
          <a:lstStyle/>
          <a:p>
            <a:r>
              <a:rPr lang="en-US" sz="2400" dirty="0"/>
              <a:t>we have 3 nested elements FORM &gt; DIV &gt; P with a handler on each of them:</a:t>
            </a:r>
          </a:p>
        </p:txBody>
      </p:sp>
      <p:pic>
        <p:nvPicPr>
          <p:cNvPr id="9" name="Picture 8"/>
          <p:cNvPicPr>
            <a:picLocks noChangeAspect="1"/>
          </p:cNvPicPr>
          <p:nvPr/>
        </p:nvPicPr>
        <p:blipFill>
          <a:blip r:embed="rId3"/>
          <a:stretch>
            <a:fillRect/>
          </a:stretch>
        </p:blipFill>
        <p:spPr>
          <a:xfrm>
            <a:off x="20668" y="817550"/>
            <a:ext cx="4558055" cy="35976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4"/>
          <a:stretch>
            <a:fillRect/>
          </a:stretch>
        </p:blipFill>
        <p:spPr>
          <a:xfrm>
            <a:off x="20668" y="4544592"/>
            <a:ext cx="7400925" cy="1076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5"/>
          <a:stretch>
            <a:fillRect/>
          </a:stretch>
        </p:blipFill>
        <p:spPr>
          <a:xfrm>
            <a:off x="4646237" y="643312"/>
            <a:ext cx="4200525" cy="3771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30912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err="1"/>
              <a:t>Javascript</a:t>
            </a:r>
            <a:r>
              <a:rPr lang="en-US" dirty="0"/>
              <a:t> </a:t>
            </a:r>
            <a:r>
              <a:rPr lang="en-US" dirty="0">
                <a:solidFill>
                  <a:schemeClr val="tx2"/>
                </a:solidFill>
              </a:rPr>
              <a:t>Design </a:t>
            </a:r>
            <a:r>
              <a:rPr lang="en-US" dirty="0"/>
              <a:t>Principles</a:t>
            </a:r>
          </a:p>
        </p:txBody>
      </p:sp>
      <p:sp>
        <p:nvSpPr>
          <p:cNvPr id="4" name="Text Placeholder 3"/>
          <p:cNvSpPr>
            <a:spLocks noGrp="1"/>
          </p:cNvSpPr>
          <p:nvPr>
            <p:ph type="body" idx="1"/>
          </p:nvPr>
        </p:nvSpPr>
        <p:spPr/>
        <p:txBody>
          <a:bodyPr/>
          <a:lstStyle/>
          <a:p>
            <a:r>
              <a:rPr lang="en-US" dirty="0"/>
              <a:t>Section </a:t>
            </a:r>
            <a:r>
              <a:rPr lang="en-US" dirty="0">
                <a:solidFill>
                  <a:schemeClr val="accent1"/>
                </a:solidFill>
              </a:rPr>
              <a:t>2</a:t>
            </a:r>
            <a:r>
              <a:rPr lang="en-US" dirty="0"/>
              <a:t> of 8</a:t>
            </a:r>
            <a:endParaRPr lang="en-US" dirty="0">
              <a:solidFill>
                <a:schemeClr val="tx1"/>
              </a:solidFill>
            </a:endParaRPr>
          </a:p>
        </p:txBody>
      </p:sp>
    </p:spTree>
    <p:extLst>
      <p:ext uri="{BB962C8B-B14F-4D97-AF65-F5344CB8AC3E}">
        <p14:creationId xmlns:p14="http://schemas.microsoft.com/office/powerpoint/2010/main" val="234733917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Event Object</a:t>
            </a:r>
          </a:p>
        </p:txBody>
      </p:sp>
      <p:sp>
        <p:nvSpPr>
          <p:cNvPr id="4" name="Content Placeholder 3"/>
          <p:cNvSpPr>
            <a:spLocks noGrp="1"/>
          </p:cNvSpPr>
          <p:nvPr>
            <p:ph sz="quarter" idx="13"/>
          </p:nvPr>
        </p:nvSpPr>
        <p:spPr/>
        <p:txBody>
          <a:bodyPr>
            <a:normAutofit lnSpcReduction="10000"/>
          </a:bodyPr>
          <a:lstStyle/>
          <a:p>
            <a:r>
              <a:rPr lang="en-US" dirty="0"/>
              <a:t>Several Options</a:t>
            </a:r>
          </a:p>
        </p:txBody>
      </p:sp>
      <p:pic>
        <p:nvPicPr>
          <p:cNvPr id="5" name="Picture 4"/>
          <p:cNvPicPr>
            <a:picLocks noChangeAspect="1"/>
          </p:cNvPicPr>
          <p:nvPr/>
        </p:nvPicPr>
        <p:blipFill>
          <a:blip r:embed="rId3"/>
          <a:stretch>
            <a:fillRect/>
          </a:stretch>
        </p:blipFill>
        <p:spPr>
          <a:xfrm>
            <a:off x="-1" y="49212"/>
            <a:ext cx="7638299" cy="4903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stretch>
            <a:fillRect/>
          </a:stretch>
        </p:blipFill>
        <p:spPr>
          <a:xfrm>
            <a:off x="7171573" y="5435599"/>
            <a:ext cx="933450" cy="466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3768134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Event Object</a:t>
            </a:r>
          </a:p>
        </p:txBody>
      </p:sp>
      <p:sp>
        <p:nvSpPr>
          <p:cNvPr id="4" name="Content Placeholder 3"/>
          <p:cNvSpPr>
            <a:spLocks noGrp="1"/>
          </p:cNvSpPr>
          <p:nvPr>
            <p:ph sz="quarter" idx="13"/>
          </p:nvPr>
        </p:nvSpPr>
        <p:spPr/>
        <p:txBody>
          <a:bodyPr>
            <a:normAutofit lnSpcReduction="10000"/>
          </a:bodyPr>
          <a:lstStyle/>
          <a:p>
            <a:r>
              <a:rPr lang="en-US" dirty="0"/>
              <a:t>Prevent the default </a:t>
            </a:r>
            <a:r>
              <a:rPr lang="en-US" dirty="0" err="1"/>
              <a:t>behaviour</a:t>
            </a:r>
            <a:endParaRPr lang="en-US" dirty="0"/>
          </a:p>
        </p:txBody>
      </p:sp>
      <p:pic>
        <p:nvPicPr>
          <p:cNvPr id="5" name="Picture 4" descr="Screen Shot 2014-02-05 at 10.06.04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2362200"/>
            <a:ext cx="7315200" cy="1783126"/>
          </a:xfrm>
          <a:prstGeom prst="rect">
            <a:avLst/>
          </a:prstGeom>
        </p:spPr>
      </p:pic>
    </p:spTree>
    <p:extLst>
      <p:ext uri="{BB962C8B-B14F-4D97-AF65-F5344CB8AC3E}">
        <p14:creationId xmlns:p14="http://schemas.microsoft.com/office/powerpoint/2010/main" val="2726165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Layers</a:t>
            </a:r>
          </a:p>
        </p:txBody>
      </p:sp>
      <p:sp>
        <p:nvSpPr>
          <p:cNvPr id="3" name="Content Placeholder 2"/>
          <p:cNvSpPr>
            <a:spLocks noGrp="1"/>
          </p:cNvSpPr>
          <p:nvPr>
            <p:ph idx="1"/>
          </p:nvPr>
        </p:nvSpPr>
        <p:spPr/>
        <p:txBody>
          <a:bodyPr>
            <a:normAutofit/>
          </a:bodyPr>
          <a:lstStyle/>
          <a:p>
            <a:r>
              <a:rPr lang="en-US" dirty="0"/>
              <a:t>When designing software to solve a problem, it is often helpful to abstract the solution a little bit to help build a </a:t>
            </a:r>
            <a:r>
              <a:rPr lang="en-US" dirty="0">
                <a:solidFill>
                  <a:srgbClr val="FF0000"/>
                </a:solidFill>
              </a:rPr>
              <a:t>cognitive model in your mind </a:t>
            </a:r>
            <a:r>
              <a:rPr lang="en-US" dirty="0"/>
              <a:t>that you can then implement.</a:t>
            </a:r>
          </a:p>
          <a:p>
            <a:r>
              <a:rPr lang="en-US" dirty="0"/>
              <a:t>Perhaps the most common way of articulating such a cognitive model is via the term </a:t>
            </a:r>
            <a:r>
              <a:rPr lang="en-US" b="1" dirty="0">
                <a:solidFill>
                  <a:srgbClr val="FF0000"/>
                </a:solidFill>
              </a:rPr>
              <a:t>layer</a:t>
            </a:r>
            <a:r>
              <a:rPr lang="en-US" dirty="0"/>
              <a:t>.</a:t>
            </a:r>
          </a:p>
          <a:p>
            <a:r>
              <a:rPr lang="en-US" dirty="0"/>
              <a:t>In object-oriented programming, a software </a:t>
            </a:r>
            <a:r>
              <a:rPr lang="en-US" b="1" dirty="0"/>
              <a:t>layer </a:t>
            </a:r>
            <a:r>
              <a:rPr lang="en-US" dirty="0"/>
              <a:t>is a way of conceptually grouping programming classes that have similar functionality and dependencies.</a:t>
            </a:r>
          </a:p>
        </p:txBody>
      </p:sp>
      <p:sp>
        <p:nvSpPr>
          <p:cNvPr id="4" name="Content Placeholder 3"/>
          <p:cNvSpPr>
            <a:spLocks noGrp="1"/>
          </p:cNvSpPr>
          <p:nvPr>
            <p:ph sz="quarter" idx="13"/>
          </p:nvPr>
        </p:nvSpPr>
        <p:spPr/>
        <p:txBody>
          <a:bodyPr>
            <a:normAutofit lnSpcReduction="10000"/>
          </a:bodyPr>
          <a:lstStyle/>
          <a:p>
            <a:r>
              <a:rPr lang="en-US" dirty="0"/>
              <a:t>They help organize </a:t>
            </a:r>
          </a:p>
        </p:txBody>
      </p:sp>
    </p:spTree>
    <p:extLst>
      <p:ext uri="{BB962C8B-B14F-4D97-AF65-F5344CB8AC3E}">
        <p14:creationId xmlns:p14="http://schemas.microsoft.com/office/powerpoint/2010/main" val="3444410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Layers</a:t>
            </a:r>
          </a:p>
        </p:txBody>
      </p:sp>
      <p:sp>
        <p:nvSpPr>
          <p:cNvPr id="3" name="Content Placeholder 2"/>
          <p:cNvSpPr>
            <a:spLocks noGrp="1"/>
          </p:cNvSpPr>
          <p:nvPr>
            <p:ph idx="1"/>
          </p:nvPr>
        </p:nvSpPr>
        <p:spPr/>
        <p:txBody>
          <a:bodyPr>
            <a:normAutofit/>
          </a:bodyPr>
          <a:lstStyle/>
          <a:p>
            <a:pPr marL="342900" indent="-342900">
              <a:buFont typeface="Arial"/>
              <a:buChar char="•"/>
            </a:pPr>
            <a:r>
              <a:rPr lang="en-US" b="1" dirty="0"/>
              <a:t>Presentation layer. </a:t>
            </a:r>
            <a:r>
              <a:rPr lang="en-US" dirty="0"/>
              <a:t>Classes focused on the user interface.</a:t>
            </a:r>
          </a:p>
          <a:p>
            <a:pPr marL="342900" indent="-342900">
              <a:buFont typeface="Arial"/>
              <a:buChar char="•"/>
            </a:pPr>
            <a:r>
              <a:rPr lang="en-US" b="1" dirty="0"/>
              <a:t>Business layer. </a:t>
            </a:r>
            <a:r>
              <a:rPr lang="en-US" dirty="0"/>
              <a:t>Classes that model real-world entities, such as customers, products, and sales.</a:t>
            </a:r>
          </a:p>
          <a:p>
            <a:pPr marL="342900" indent="-342900">
              <a:buFont typeface="Arial"/>
              <a:buChar char="•"/>
            </a:pPr>
            <a:r>
              <a:rPr lang="en-US" b="1" dirty="0"/>
              <a:t>Data layer. </a:t>
            </a:r>
            <a:r>
              <a:rPr lang="en-US" dirty="0"/>
              <a:t>Classes that handle the interaction with the data sources.</a:t>
            </a:r>
          </a:p>
        </p:txBody>
      </p:sp>
      <p:sp>
        <p:nvSpPr>
          <p:cNvPr id="4" name="Content Placeholder 3"/>
          <p:cNvSpPr>
            <a:spLocks noGrp="1"/>
          </p:cNvSpPr>
          <p:nvPr>
            <p:ph sz="quarter" idx="13"/>
          </p:nvPr>
        </p:nvSpPr>
        <p:spPr/>
        <p:txBody>
          <a:bodyPr>
            <a:normAutofit lnSpcReduction="10000"/>
          </a:bodyPr>
          <a:lstStyle/>
          <a:p>
            <a:r>
              <a:rPr lang="en-US" dirty="0"/>
              <a:t>Common Layers</a:t>
            </a:r>
          </a:p>
        </p:txBody>
      </p:sp>
    </p:spTree>
    <p:extLst>
      <p:ext uri="{BB962C8B-B14F-4D97-AF65-F5344CB8AC3E}">
        <p14:creationId xmlns:p14="http://schemas.microsoft.com/office/powerpoint/2010/main" val="1450417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Objectives</a:t>
            </a:r>
          </a:p>
        </p:txBody>
      </p:sp>
      <p:sp>
        <p:nvSpPr>
          <p:cNvPr id="6" name="Rounded Rectangle 5"/>
          <p:cNvSpPr/>
          <p:nvPr/>
        </p:nvSpPr>
        <p:spPr>
          <a:xfrm>
            <a:off x="914400" y="9144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648200" y="9144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676400" y="1076980"/>
            <a:ext cx="2667000" cy="954107"/>
          </a:xfrm>
          <a:prstGeom prst="rect">
            <a:avLst/>
          </a:prstGeom>
          <a:noFill/>
        </p:spPr>
        <p:txBody>
          <a:bodyPr wrap="square" rtlCol="0">
            <a:spAutoFit/>
          </a:bodyPr>
          <a:lstStyle/>
          <a:p>
            <a:r>
              <a:rPr lang="en-US" sz="2800" dirty="0">
                <a:solidFill>
                  <a:srgbClr val="FFFFFF"/>
                </a:solidFill>
                <a:latin typeface="Rockwell Condensed" pitchFamily="18" charset="0"/>
              </a:rPr>
              <a:t>What is </a:t>
            </a:r>
            <a:r>
              <a:rPr lang="en-US" sz="2800" dirty="0">
                <a:solidFill>
                  <a:srgbClr val="FF6600"/>
                </a:solidFill>
                <a:latin typeface="Rockwell Condensed" pitchFamily="18" charset="0"/>
              </a:rPr>
              <a:t>JavaScript</a:t>
            </a:r>
          </a:p>
        </p:txBody>
      </p:sp>
      <p:sp>
        <p:nvSpPr>
          <p:cNvPr id="9" name="TextBox 8"/>
          <p:cNvSpPr txBox="1"/>
          <p:nvPr/>
        </p:nvSpPr>
        <p:spPr>
          <a:xfrm>
            <a:off x="5410200" y="1076980"/>
            <a:ext cx="2895600" cy="954107"/>
          </a:xfrm>
          <a:prstGeom prst="rect">
            <a:avLst/>
          </a:prstGeom>
          <a:noFill/>
        </p:spPr>
        <p:txBody>
          <a:bodyPr wrap="square" rtlCol="0">
            <a:spAutoFit/>
          </a:bodyPr>
          <a:lstStyle/>
          <a:p>
            <a:r>
              <a:rPr lang="en-US" sz="2800" dirty="0">
                <a:solidFill>
                  <a:schemeClr val="bg2"/>
                </a:solidFill>
                <a:latin typeface="Rockwell Condensed" pitchFamily="18" charset="0"/>
              </a:rPr>
              <a:t>JavaScript</a:t>
            </a:r>
            <a:r>
              <a:rPr lang="en-US" sz="2800" dirty="0">
                <a:solidFill>
                  <a:srgbClr val="FF6600"/>
                </a:solidFill>
                <a:latin typeface="Rockwell Condensed" pitchFamily="18" charset="0"/>
              </a:rPr>
              <a:t> Design</a:t>
            </a:r>
            <a:endParaRPr lang="en-US" sz="2800" dirty="0">
              <a:solidFill>
                <a:srgbClr val="FFFFFF"/>
              </a:solidFill>
              <a:latin typeface="Rockwell Condensed" pitchFamily="18" charset="0"/>
            </a:endParaRPr>
          </a:p>
        </p:txBody>
      </p:sp>
      <p:sp>
        <p:nvSpPr>
          <p:cNvPr id="10" name="Rounded Rectangle 9"/>
          <p:cNvSpPr/>
          <p:nvPr/>
        </p:nvSpPr>
        <p:spPr>
          <a:xfrm>
            <a:off x="914400" y="23622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676401" y="2524780"/>
            <a:ext cx="2590800" cy="954107"/>
          </a:xfrm>
          <a:prstGeom prst="rect">
            <a:avLst/>
          </a:prstGeom>
          <a:noFill/>
        </p:spPr>
        <p:txBody>
          <a:bodyPr wrap="square" rtlCol="0">
            <a:spAutoFit/>
          </a:bodyPr>
          <a:lstStyle/>
          <a:p>
            <a:r>
              <a:rPr lang="en-US" sz="2800" dirty="0">
                <a:solidFill>
                  <a:srgbClr val="FFFFFF"/>
                </a:solidFill>
                <a:latin typeface="Rockwell Condensed" pitchFamily="18" charset="0"/>
              </a:rPr>
              <a:t>Using</a:t>
            </a:r>
          </a:p>
          <a:p>
            <a:r>
              <a:rPr lang="en-US" sz="2800" dirty="0">
                <a:solidFill>
                  <a:srgbClr val="FFFFFF"/>
                </a:solidFill>
                <a:latin typeface="Rockwell Condensed" pitchFamily="18" charset="0"/>
              </a:rPr>
              <a:t>JavaScript</a:t>
            </a:r>
            <a:endParaRPr lang="en-US" sz="2800" dirty="0">
              <a:solidFill>
                <a:srgbClr val="FF6600"/>
              </a:solidFill>
              <a:latin typeface="Rockwell Condensed" pitchFamily="18" charset="0"/>
            </a:endParaRPr>
          </a:p>
        </p:txBody>
      </p:sp>
      <p:sp>
        <p:nvSpPr>
          <p:cNvPr id="12" name="Rounded Rectangle 11"/>
          <p:cNvSpPr/>
          <p:nvPr/>
        </p:nvSpPr>
        <p:spPr>
          <a:xfrm>
            <a:off x="4648200" y="23622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410201" y="2524780"/>
            <a:ext cx="2590800" cy="523220"/>
          </a:xfrm>
          <a:prstGeom prst="rect">
            <a:avLst/>
          </a:prstGeom>
          <a:noFill/>
        </p:spPr>
        <p:txBody>
          <a:bodyPr wrap="square" rtlCol="0">
            <a:spAutoFit/>
          </a:bodyPr>
          <a:lstStyle/>
          <a:p>
            <a:r>
              <a:rPr lang="en-US" sz="2800" dirty="0">
                <a:solidFill>
                  <a:schemeClr val="bg2"/>
                </a:solidFill>
                <a:latin typeface="Rockwell Condensed" pitchFamily="18" charset="0"/>
              </a:rPr>
              <a:t>Syntax</a:t>
            </a:r>
            <a:endParaRPr lang="en-US" sz="2800" dirty="0">
              <a:solidFill>
                <a:srgbClr val="FF6600"/>
              </a:solidFill>
              <a:latin typeface="Rockwell Condensed" pitchFamily="18" charset="0"/>
            </a:endParaRPr>
          </a:p>
        </p:txBody>
      </p:sp>
      <p:sp>
        <p:nvSpPr>
          <p:cNvPr id="14" name="Rounded Rectangle 13"/>
          <p:cNvSpPr/>
          <p:nvPr/>
        </p:nvSpPr>
        <p:spPr>
          <a:xfrm>
            <a:off x="914400" y="38100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676400" y="3972580"/>
            <a:ext cx="2743199" cy="954107"/>
          </a:xfrm>
          <a:prstGeom prst="rect">
            <a:avLst/>
          </a:prstGeom>
          <a:noFill/>
        </p:spPr>
        <p:txBody>
          <a:bodyPr wrap="square" rtlCol="0">
            <a:spAutoFit/>
          </a:bodyPr>
          <a:lstStyle/>
          <a:p>
            <a:r>
              <a:rPr lang="en-US" sz="2800" dirty="0">
                <a:solidFill>
                  <a:schemeClr val="bg2"/>
                </a:solidFill>
                <a:latin typeface="Rockwell Condensed" pitchFamily="18" charset="0"/>
              </a:rPr>
              <a:t>JavaScript</a:t>
            </a:r>
          </a:p>
          <a:p>
            <a:r>
              <a:rPr lang="en-US" sz="2800" dirty="0">
                <a:solidFill>
                  <a:srgbClr val="FF6600"/>
                </a:solidFill>
                <a:latin typeface="Rockwell Condensed" pitchFamily="18" charset="0"/>
              </a:rPr>
              <a:t>Objects</a:t>
            </a:r>
          </a:p>
        </p:txBody>
      </p:sp>
      <p:sp>
        <p:nvSpPr>
          <p:cNvPr id="20" name="TextBox 19"/>
          <p:cNvSpPr txBox="1"/>
          <p:nvPr/>
        </p:nvSpPr>
        <p:spPr>
          <a:xfrm>
            <a:off x="914400" y="914400"/>
            <a:ext cx="685800" cy="1200329"/>
          </a:xfrm>
          <a:prstGeom prst="rect">
            <a:avLst/>
          </a:prstGeom>
          <a:noFill/>
        </p:spPr>
        <p:txBody>
          <a:bodyPr wrap="square" rtlCol="0">
            <a:spAutoFit/>
          </a:bodyPr>
          <a:lstStyle/>
          <a:p>
            <a:r>
              <a:rPr lang="en-US" sz="7200" dirty="0">
                <a:solidFill>
                  <a:schemeClr val="bg1"/>
                </a:solidFill>
                <a:latin typeface="Rockwell Extra Bold" pitchFamily="18" charset="0"/>
              </a:rPr>
              <a:t>1</a:t>
            </a:r>
          </a:p>
        </p:txBody>
      </p:sp>
      <p:sp>
        <p:nvSpPr>
          <p:cNvPr id="21" name="TextBox 20"/>
          <p:cNvSpPr txBox="1"/>
          <p:nvPr/>
        </p:nvSpPr>
        <p:spPr>
          <a:xfrm>
            <a:off x="4648200" y="914400"/>
            <a:ext cx="685800" cy="1200329"/>
          </a:xfrm>
          <a:prstGeom prst="rect">
            <a:avLst/>
          </a:prstGeom>
          <a:noFill/>
        </p:spPr>
        <p:txBody>
          <a:bodyPr wrap="square" rtlCol="0">
            <a:spAutoFit/>
          </a:bodyPr>
          <a:lstStyle/>
          <a:p>
            <a:r>
              <a:rPr lang="en-US" sz="7200" dirty="0">
                <a:solidFill>
                  <a:schemeClr val="bg1"/>
                </a:solidFill>
                <a:latin typeface="Rockwell Extra Bold" pitchFamily="18" charset="0"/>
              </a:rPr>
              <a:t>2</a:t>
            </a:r>
          </a:p>
        </p:txBody>
      </p:sp>
      <p:sp>
        <p:nvSpPr>
          <p:cNvPr id="22" name="TextBox 21"/>
          <p:cNvSpPr txBox="1"/>
          <p:nvPr/>
        </p:nvSpPr>
        <p:spPr>
          <a:xfrm>
            <a:off x="914400" y="2381071"/>
            <a:ext cx="685800" cy="1200329"/>
          </a:xfrm>
          <a:prstGeom prst="rect">
            <a:avLst/>
          </a:prstGeom>
          <a:noFill/>
        </p:spPr>
        <p:txBody>
          <a:bodyPr wrap="square" rtlCol="0">
            <a:spAutoFit/>
          </a:bodyPr>
          <a:lstStyle/>
          <a:p>
            <a:r>
              <a:rPr lang="en-US" sz="7200" dirty="0">
                <a:solidFill>
                  <a:schemeClr val="bg1"/>
                </a:solidFill>
                <a:latin typeface="Rockwell Extra Bold" pitchFamily="18" charset="0"/>
              </a:rPr>
              <a:t>3</a:t>
            </a:r>
          </a:p>
        </p:txBody>
      </p:sp>
      <p:sp>
        <p:nvSpPr>
          <p:cNvPr id="23" name="TextBox 22"/>
          <p:cNvSpPr txBox="1"/>
          <p:nvPr/>
        </p:nvSpPr>
        <p:spPr>
          <a:xfrm>
            <a:off x="4648200" y="2381071"/>
            <a:ext cx="685800" cy="1200329"/>
          </a:xfrm>
          <a:prstGeom prst="rect">
            <a:avLst/>
          </a:prstGeom>
          <a:noFill/>
        </p:spPr>
        <p:txBody>
          <a:bodyPr wrap="square" rtlCol="0">
            <a:spAutoFit/>
          </a:bodyPr>
          <a:lstStyle/>
          <a:p>
            <a:r>
              <a:rPr lang="en-US" sz="7200" dirty="0">
                <a:solidFill>
                  <a:schemeClr val="bg1"/>
                </a:solidFill>
                <a:latin typeface="Rockwell Extra Bold" pitchFamily="18" charset="0"/>
              </a:rPr>
              <a:t>4</a:t>
            </a:r>
          </a:p>
        </p:txBody>
      </p:sp>
      <p:sp>
        <p:nvSpPr>
          <p:cNvPr id="24" name="TextBox 23"/>
          <p:cNvSpPr txBox="1"/>
          <p:nvPr/>
        </p:nvSpPr>
        <p:spPr>
          <a:xfrm>
            <a:off x="914400" y="3810000"/>
            <a:ext cx="685800" cy="1200329"/>
          </a:xfrm>
          <a:prstGeom prst="rect">
            <a:avLst/>
          </a:prstGeom>
          <a:noFill/>
        </p:spPr>
        <p:txBody>
          <a:bodyPr wrap="square" rtlCol="0">
            <a:spAutoFit/>
          </a:bodyPr>
          <a:lstStyle/>
          <a:p>
            <a:r>
              <a:rPr lang="en-US" sz="7200" dirty="0">
                <a:solidFill>
                  <a:schemeClr val="bg1"/>
                </a:solidFill>
                <a:latin typeface="Rockwell Extra Bold" pitchFamily="18" charset="0"/>
              </a:rPr>
              <a:t>5</a:t>
            </a:r>
          </a:p>
        </p:txBody>
      </p:sp>
      <p:sp>
        <p:nvSpPr>
          <p:cNvPr id="28" name="TextBox 27"/>
          <p:cNvSpPr txBox="1"/>
          <p:nvPr/>
        </p:nvSpPr>
        <p:spPr>
          <a:xfrm>
            <a:off x="914400" y="5257800"/>
            <a:ext cx="685800" cy="1200329"/>
          </a:xfrm>
          <a:prstGeom prst="rect">
            <a:avLst/>
          </a:prstGeom>
          <a:noFill/>
        </p:spPr>
        <p:txBody>
          <a:bodyPr wrap="square" rtlCol="0">
            <a:spAutoFit/>
          </a:bodyPr>
          <a:lstStyle/>
          <a:p>
            <a:r>
              <a:rPr lang="en-US" sz="7200" dirty="0">
                <a:solidFill>
                  <a:schemeClr val="bg1"/>
                </a:solidFill>
                <a:latin typeface="Rockwell Extra Bold" pitchFamily="18" charset="0"/>
              </a:rPr>
              <a:t>7</a:t>
            </a:r>
          </a:p>
        </p:txBody>
      </p:sp>
      <p:sp>
        <p:nvSpPr>
          <p:cNvPr id="19" name="Rounded Rectangle 18"/>
          <p:cNvSpPr/>
          <p:nvPr/>
        </p:nvSpPr>
        <p:spPr>
          <a:xfrm>
            <a:off x="4648200" y="38100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410201" y="3972580"/>
            <a:ext cx="2590800" cy="523220"/>
          </a:xfrm>
          <a:prstGeom prst="rect">
            <a:avLst/>
          </a:prstGeom>
          <a:noFill/>
        </p:spPr>
        <p:txBody>
          <a:bodyPr wrap="square" rtlCol="0">
            <a:spAutoFit/>
          </a:bodyPr>
          <a:lstStyle/>
          <a:p>
            <a:r>
              <a:rPr lang="en-US" sz="2800" dirty="0">
                <a:solidFill>
                  <a:schemeClr val="bg2"/>
                </a:solidFill>
                <a:latin typeface="Rockwell Condensed" pitchFamily="18" charset="0"/>
              </a:rPr>
              <a:t>The DOM</a:t>
            </a:r>
          </a:p>
        </p:txBody>
      </p:sp>
      <p:sp>
        <p:nvSpPr>
          <p:cNvPr id="26" name="TextBox 25"/>
          <p:cNvSpPr txBox="1"/>
          <p:nvPr/>
        </p:nvSpPr>
        <p:spPr>
          <a:xfrm>
            <a:off x="4648200" y="3828871"/>
            <a:ext cx="685800" cy="1200329"/>
          </a:xfrm>
          <a:prstGeom prst="rect">
            <a:avLst/>
          </a:prstGeom>
          <a:noFill/>
        </p:spPr>
        <p:txBody>
          <a:bodyPr wrap="square" rtlCol="0">
            <a:spAutoFit/>
          </a:bodyPr>
          <a:lstStyle/>
          <a:p>
            <a:r>
              <a:rPr lang="en-US" sz="7200" dirty="0">
                <a:solidFill>
                  <a:schemeClr val="bg1"/>
                </a:solidFill>
                <a:latin typeface="Rockwell Extra Bold" pitchFamily="18" charset="0"/>
              </a:rPr>
              <a:t>6</a:t>
            </a:r>
          </a:p>
        </p:txBody>
      </p:sp>
      <p:sp>
        <p:nvSpPr>
          <p:cNvPr id="27" name="Rounded Rectangle 26"/>
          <p:cNvSpPr/>
          <p:nvPr/>
        </p:nvSpPr>
        <p:spPr>
          <a:xfrm>
            <a:off x="914400" y="52578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676401" y="5344180"/>
            <a:ext cx="2590800" cy="954107"/>
          </a:xfrm>
          <a:prstGeom prst="rect">
            <a:avLst/>
          </a:prstGeom>
          <a:noFill/>
        </p:spPr>
        <p:txBody>
          <a:bodyPr wrap="square" rtlCol="0">
            <a:spAutoFit/>
          </a:bodyPr>
          <a:lstStyle/>
          <a:p>
            <a:r>
              <a:rPr lang="en-US" sz="2800" dirty="0">
                <a:solidFill>
                  <a:schemeClr val="bg2"/>
                </a:solidFill>
                <a:latin typeface="Rockwell Condensed" pitchFamily="18" charset="0"/>
              </a:rPr>
              <a:t>JavaScript</a:t>
            </a:r>
          </a:p>
          <a:p>
            <a:r>
              <a:rPr lang="en-US" sz="2800" dirty="0">
                <a:solidFill>
                  <a:srgbClr val="FF6600"/>
                </a:solidFill>
                <a:latin typeface="Rockwell Condensed" pitchFamily="18" charset="0"/>
              </a:rPr>
              <a:t>Events</a:t>
            </a:r>
          </a:p>
        </p:txBody>
      </p:sp>
      <p:sp>
        <p:nvSpPr>
          <p:cNvPr id="30" name="TextBox 29"/>
          <p:cNvSpPr txBox="1"/>
          <p:nvPr/>
        </p:nvSpPr>
        <p:spPr>
          <a:xfrm>
            <a:off x="914400" y="5200471"/>
            <a:ext cx="685800" cy="1200329"/>
          </a:xfrm>
          <a:prstGeom prst="rect">
            <a:avLst/>
          </a:prstGeom>
          <a:noFill/>
        </p:spPr>
        <p:txBody>
          <a:bodyPr wrap="square" rtlCol="0">
            <a:spAutoFit/>
          </a:bodyPr>
          <a:lstStyle/>
          <a:p>
            <a:r>
              <a:rPr lang="en-US" sz="7200" dirty="0">
                <a:solidFill>
                  <a:schemeClr val="bg1"/>
                </a:solidFill>
                <a:latin typeface="Rockwell Extra Bold" pitchFamily="18" charset="0"/>
              </a:rPr>
              <a:t>7</a:t>
            </a:r>
          </a:p>
        </p:txBody>
      </p:sp>
      <p:sp>
        <p:nvSpPr>
          <p:cNvPr id="31" name="Rounded Rectangle 30"/>
          <p:cNvSpPr/>
          <p:nvPr/>
        </p:nvSpPr>
        <p:spPr>
          <a:xfrm>
            <a:off x="4724400" y="52578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5486401" y="5420380"/>
            <a:ext cx="2590800" cy="523220"/>
          </a:xfrm>
          <a:prstGeom prst="rect">
            <a:avLst/>
          </a:prstGeom>
          <a:noFill/>
        </p:spPr>
        <p:txBody>
          <a:bodyPr wrap="square" rtlCol="0">
            <a:spAutoFit/>
          </a:bodyPr>
          <a:lstStyle/>
          <a:p>
            <a:r>
              <a:rPr lang="en-US" sz="2800" dirty="0">
                <a:solidFill>
                  <a:srgbClr val="FF6600"/>
                </a:solidFill>
                <a:latin typeface="Rockwell Condensed" pitchFamily="18" charset="0"/>
              </a:rPr>
              <a:t>Forms</a:t>
            </a:r>
          </a:p>
        </p:txBody>
      </p:sp>
      <p:sp>
        <p:nvSpPr>
          <p:cNvPr id="33" name="TextBox 32"/>
          <p:cNvSpPr txBox="1"/>
          <p:nvPr/>
        </p:nvSpPr>
        <p:spPr>
          <a:xfrm>
            <a:off x="4724400" y="5276671"/>
            <a:ext cx="685800" cy="1200329"/>
          </a:xfrm>
          <a:prstGeom prst="rect">
            <a:avLst/>
          </a:prstGeom>
          <a:noFill/>
        </p:spPr>
        <p:txBody>
          <a:bodyPr wrap="square" rtlCol="0">
            <a:spAutoFit/>
          </a:bodyPr>
          <a:lstStyle/>
          <a:p>
            <a:r>
              <a:rPr lang="en-US" sz="7200" dirty="0">
                <a:solidFill>
                  <a:schemeClr val="bg1"/>
                </a:solidFill>
                <a:latin typeface="Rockwell Extra Bold" pitchFamily="18" charset="0"/>
              </a:rPr>
              <a:t>8</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Layers</a:t>
            </a:r>
          </a:p>
        </p:txBody>
      </p:sp>
      <p:sp>
        <p:nvSpPr>
          <p:cNvPr id="4" name="Content Placeholder 3"/>
          <p:cNvSpPr>
            <a:spLocks noGrp="1"/>
          </p:cNvSpPr>
          <p:nvPr>
            <p:ph sz="quarter" idx="13"/>
          </p:nvPr>
        </p:nvSpPr>
        <p:spPr/>
        <p:txBody>
          <a:bodyPr>
            <a:normAutofit lnSpcReduction="10000"/>
          </a:bodyPr>
          <a:lstStyle/>
          <a:p>
            <a:r>
              <a:rPr lang="en-US" dirty="0"/>
              <a:t>Just a conceptual idea</a:t>
            </a:r>
          </a:p>
        </p:txBody>
      </p:sp>
      <p:pic>
        <p:nvPicPr>
          <p:cNvPr id="6" name="Content Placeholder 5" descr="4071506008.eps.png"/>
          <p:cNvPicPr>
            <a:picLocks noGrp="1" noChangeAspect="1"/>
          </p:cNvPicPr>
          <p:nvPr>
            <p:ph idx="1"/>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29426" r="-29426"/>
          <a:stretch>
            <a:fillRect/>
          </a:stretch>
        </p:blipFill>
        <p:spPr>
          <a:xfrm>
            <a:off x="990600" y="1219200"/>
            <a:ext cx="7162800" cy="5064769"/>
          </a:xfrm>
        </p:spPr>
      </p:pic>
    </p:spTree>
    <p:extLst>
      <p:ext uri="{BB962C8B-B14F-4D97-AF65-F5344CB8AC3E}">
        <p14:creationId xmlns:p14="http://schemas.microsoft.com/office/powerpoint/2010/main" val="2724454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Layers</a:t>
            </a:r>
          </a:p>
        </p:txBody>
      </p:sp>
      <p:sp>
        <p:nvSpPr>
          <p:cNvPr id="4" name="Content Placeholder 3"/>
          <p:cNvSpPr>
            <a:spLocks noGrp="1"/>
          </p:cNvSpPr>
          <p:nvPr>
            <p:ph sz="quarter" idx="13"/>
          </p:nvPr>
        </p:nvSpPr>
        <p:spPr/>
        <p:txBody>
          <a:bodyPr>
            <a:normAutofit lnSpcReduction="10000"/>
          </a:bodyPr>
          <a:lstStyle/>
          <a:p>
            <a:r>
              <a:rPr lang="en-US" dirty="0"/>
              <a:t>Just a conceptual idea</a:t>
            </a: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rotWithShape="1">
          <a:blip r:embed="rId3"/>
          <a:srcRect l="23750" t="27037" r="21666" b="11481"/>
          <a:stretch/>
        </p:blipFill>
        <p:spPr>
          <a:xfrm>
            <a:off x="304800" y="1123507"/>
            <a:ext cx="8178188" cy="5181600"/>
          </a:xfrm>
          <a:prstGeom prst="rect">
            <a:avLst/>
          </a:prstGeom>
        </p:spPr>
      </p:pic>
    </p:spTree>
    <p:extLst>
      <p:ext uri="{BB962C8B-B14F-4D97-AF65-F5344CB8AC3E}">
        <p14:creationId xmlns:p14="http://schemas.microsoft.com/office/powerpoint/2010/main" val="853551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Users Without </a:t>
            </a:r>
            <a:r>
              <a:rPr lang="en-US" dirty="0" err="1"/>
              <a:t>Javascript</a:t>
            </a:r>
            <a:endParaRPr lang="en-US" dirty="0"/>
          </a:p>
        </p:txBody>
      </p:sp>
      <p:sp>
        <p:nvSpPr>
          <p:cNvPr id="4" name="Content Placeholder 3"/>
          <p:cNvSpPr>
            <a:spLocks noGrp="1"/>
          </p:cNvSpPr>
          <p:nvPr>
            <p:ph sz="quarter" idx="13"/>
          </p:nvPr>
        </p:nvSpPr>
        <p:spPr/>
        <p:txBody>
          <a:bodyPr>
            <a:normAutofit lnSpcReduction="10000"/>
          </a:bodyPr>
          <a:lstStyle/>
          <a:p>
            <a:r>
              <a:rPr lang="en-US" dirty="0"/>
              <a:t>They do exist</a:t>
            </a:r>
          </a:p>
        </p:txBody>
      </p:sp>
      <p:sp>
        <p:nvSpPr>
          <p:cNvPr id="3" name="Content Placeholder 2"/>
          <p:cNvSpPr>
            <a:spLocks noGrp="1"/>
          </p:cNvSpPr>
          <p:nvPr>
            <p:ph idx="1"/>
          </p:nvPr>
        </p:nvSpPr>
        <p:spPr/>
        <p:txBody>
          <a:bodyPr>
            <a:normAutofit lnSpcReduction="10000"/>
          </a:bodyPr>
          <a:lstStyle/>
          <a:p>
            <a:pPr marL="342900" indent="-342900">
              <a:buFont typeface="Arial"/>
              <a:buChar char="•"/>
            </a:pPr>
            <a:r>
              <a:rPr lang="en-US" b="1" dirty="0"/>
              <a:t>Web crawler</a:t>
            </a:r>
            <a:r>
              <a:rPr lang="en-US" dirty="0"/>
              <a:t>. A web crawler is a client running on behalf of a search engine to download your site, so that it can eventually be featured in their search results.</a:t>
            </a:r>
          </a:p>
          <a:p>
            <a:pPr marL="342900" indent="-342900">
              <a:buFont typeface="Arial"/>
              <a:buChar char="•"/>
            </a:pPr>
            <a:r>
              <a:rPr lang="en-US" b="1" dirty="0"/>
              <a:t>Browser plug-in</a:t>
            </a:r>
            <a:r>
              <a:rPr lang="en-US" dirty="0"/>
              <a:t>. A browser plug-in is a piece of software that works within the browser, that might interfere with JavaScript.</a:t>
            </a:r>
          </a:p>
          <a:p>
            <a:pPr marL="342900" indent="-342900">
              <a:buFont typeface="Arial"/>
              <a:buChar char="•"/>
            </a:pPr>
            <a:r>
              <a:rPr lang="en-US" b="1" dirty="0"/>
              <a:t>Text-based client</a:t>
            </a:r>
            <a:r>
              <a:rPr lang="en-US" dirty="0"/>
              <a:t>. Some clients are using a text-based browser.</a:t>
            </a:r>
          </a:p>
          <a:p>
            <a:pPr marL="342900" indent="-342900">
              <a:buFont typeface="Arial"/>
              <a:buChar char="•"/>
            </a:pPr>
            <a:r>
              <a:rPr lang="en-US" b="1" dirty="0"/>
              <a:t>Visually disabled client</a:t>
            </a:r>
            <a:r>
              <a:rPr lang="en-US" dirty="0"/>
              <a:t>. A visually disabled client will use special web browsing software to read the contents of a web page out loud to them.</a:t>
            </a:r>
          </a:p>
          <a:p>
            <a:pPr marL="342900" indent="-342900">
              <a:buFont typeface="Arial"/>
              <a:buChar char="•"/>
            </a:pPr>
            <a:endParaRPr lang="en-US" dirty="0"/>
          </a:p>
        </p:txBody>
      </p:sp>
    </p:spTree>
    <p:extLst>
      <p:ext uri="{BB962C8B-B14F-4D97-AF65-F5344CB8AC3E}">
        <p14:creationId xmlns:p14="http://schemas.microsoft.com/office/powerpoint/2010/main" val="37494748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Users Without </a:t>
            </a:r>
            <a:r>
              <a:rPr lang="en-US" dirty="0" err="1"/>
              <a:t>Javascript</a:t>
            </a:r>
            <a:endParaRPr lang="en-US" dirty="0"/>
          </a:p>
        </p:txBody>
      </p:sp>
      <p:sp>
        <p:nvSpPr>
          <p:cNvPr id="4" name="Content Placeholder 3"/>
          <p:cNvSpPr>
            <a:spLocks noGrp="1"/>
          </p:cNvSpPr>
          <p:nvPr>
            <p:ph sz="quarter" idx="13"/>
          </p:nvPr>
        </p:nvSpPr>
        <p:spPr/>
        <p:txBody>
          <a:bodyPr>
            <a:normAutofit lnSpcReduction="10000"/>
          </a:bodyPr>
          <a:lstStyle/>
          <a:p>
            <a:r>
              <a:rPr lang="en-US" dirty="0"/>
              <a:t>Lynx, and </a:t>
            </a:r>
            <a:r>
              <a:rPr lang="en-US" dirty="0" err="1"/>
              <a:t>WebIE</a:t>
            </a:r>
            <a:endParaRPr lang="en-US" dirty="0"/>
          </a:p>
        </p:txBody>
      </p:sp>
      <p:pic>
        <p:nvPicPr>
          <p:cNvPr id="6" name="Content Placeholder 5" descr="4071506009.tif"/>
          <p:cNvPicPr>
            <a:picLocks noGrp="1" noChangeAspect="1"/>
          </p:cNvPicPr>
          <p:nvPr>
            <p:ph idx="1"/>
          </p:nvPr>
        </p:nvPicPr>
        <p:blipFill>
          <a:blip r:embed="rId2" cstate="print">
            <a:extLst>
              <a:ext uri="{28A0092B-C50C-407E-A947-70E740481C1C}">
                <a14:useLocalDpi xmlns:a14="http://schemas.microsoft.com/office/drawing/2010/main" val="0"/>
              </a:ext>
            </a:extLst>
          </a:blip>
          <a:srcRect t="-11768" b="-11768"/>
          <a:stretch>
            <a:fillRect/>
          </a:stretch>
        </p:blipFill>
        <p:spPr>
          <a:xfrm>
            <a:off x="914400" y="1143000"/>
            <a:ext cx="5715000" cy="4041038"/>
          </a:xfrm>
        </p:spPr>
      </p:pic>
      <p:pic>
        <p:nvPicPr>
          <p:cNvPr id="7" name="Picture 6" descr="4071506010.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2667000"/>
            <a:ext cx="5452872" cy="3331464"/>
          </a:xfrm>
          <a:prstGeom prst="rect">
            <a:avLst/>
          </a:prstGeom>
        </p:spPr>
      </p:pic>
    </p:spTree>
    <p:extLst>
      <p:ext uri="{BB962C8B-B14F-4D97-AF65-F5344CB8AC3E}">
        <p14:creationId xmlns:p14="http://schemas.microsoft.com/office/powerpoint/2010/main" val="1372525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&lt;</a:t>
            </a:r>
            <a:r>
              <a:rPr lang="en-US" dirty="0" err="1"/>
              <a:t>noscript</a:t>
            </a:r>
            <a:r>
              <a:rPr lang="en-US" dirty="0"/>
              <a:t>&gt; tag</a:t>
            </a:r>
          </a:p>
        </p:txBody>
      </p:sp>
      <p:sp>
        <p:nvSpPr>
          <p:cNvPr id="4" name="Content Placeholder 3"/>
          <p:cNvSpPr>
            <a:spLocks noGrp="1"/>
          </p:cNvSpPr>
          <p:nvPr>
            <p:ph sz="quarter" idx="13"/>
          </p:nvPr>
        </p:nvSpPr>
        <p:spPr/>
        <p:txBody>
          <a:bodyPr>
            <a:normAutofit lnSpcReduction="10000"/>
          </a:bodyPr>
          <a:lstStyle/>
          <a:p>
            <a:r>
              <a:rPr lang="en-US" dirty="0"/>
              <a:t>Mechanism to speak to those with JavaScript</a:t>
            </a:r>
          </a:p>
        </p:txBody>
      </p:sp>
      <p:sp>
        <p:nvSpPr>
          <p:cNvPr id="3" name="Content Placeholder 2"/>
          <p:cNvSpPr>
            <a:spLocks noGrp="1"/>
          </p:cNvSpPr>
          <p:nvPr>
            <p:ph idx="1"/>
          </p:nvPr>
        </p:nvSpPr>
        <p:spPr/>
        <p:txBody>
          <a:bodyPr>
            <a:normAutofit/>
          </a:bodyPr>
          <a:lstStyle/>
          <a:p>
            <a:r>
              <a:rPr lang="en-US" dirty="0"/>
              <a:t>Any text between the opening and closing tags will only be </a:t>
            </a:r>
            <a:r>
              <a:rPr lang="en-US" dirty="0">
                <a:solidFill>
                  <a:srgbClr val="FF0000"/>
                </a:solidFill>
              </a:rPr>
              <a:t>displayed to users without the ability to load JavaScript</a:t>
            </a:r>
            <a:r>
              <a:rPr lang="en-US" dirty="0"/>
              <a:t>.</a:t>
            </a:r>
          </a:p>
          <a:p>
            <a:r>
              <a:rPr lang="en-US" dirty="0"/>
              <a:t>It is often </a:t>
            </a:r>
            <a:r>
              <a:rPr lang="en-US" dirty="0">
                <a:solidFill>
                  <a:srgbClr val="FF0000"/>
                </a:solidFill>
              </a:rPr>
              <a:t>used to prompt users to enable JavaScript</a:t>
            </a:r>
            <a:r>
              <a:rPr lang="en-US" dirty="0"/>
              <a:t>, but can also be used to </a:t>
            </a:r>
            <a:r>
              <a:rPr lang="en-US" dirty="0">
                <a:solidFill>
                  <a:srgbClr val="FF0000"/>
                </a:solidFill>
              </a:rPr>
              <a:t>show additional text to search engines</a:t>
            </a:r>
            <a:r>
              <a:rPr lang="en-US" dirty="0"/>
              <a:t>.</a:t>
            </a:r>
          </a:p>
          <a:p>
            <a:r>
              <a:rPr lang="en-US" dirty="0"/>
              <a:t>Requiring JavaScript (or Flash) for the basic operation of your site will cause problems eventually and should be avoided.</a:t>
            </a:r>
          </a:p>
        </p:txBody>
      </p:sp>
      <p:sp>
        <p:nvSpPr>
          <p:cNvPr id="7" name="Rectangle 6"/>
          <p:cNvSpPr/>
          <p:nvPr/>
        </p:nvSpPr>
        <p:spPr>
          <a:xfrm>
            <a:off x="895350" y="5486400"/>
            <a:ext cx="7391400" cy="923330"/>
          </a:xfrm>
          <a:prstGeom prst="rect">
            <a:avLst/>
          </a:prstGeom>
          <a:solidFill>
            <a:schemeClr val="accent3"/>
          </a:solidFill>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a:solidFill>
                  <a:srgbClr val="000000"/>
                </a:solidFill>
                <a:latin typeface="Verdana" panose="020B0604030504040204" pitchFamily="34" charset="0"/>
              </a:rPr>
              <a:t>The &lt;</a:t>
            </a:r>
            <a:r>
              <a:rPr lang="en-US" dirty="0" err="1">
                <a:solidFill>
                  <a:srgbClr val="000000"/>
                </a:solidFill>
                <a:latin typeface="Verdana" panose="020B0604030504040204" pitchFamily="34" charset="0"/>
              </a:rPr>
              <a:t>noscript</a:t>
            </a:r>
            <a:r>
              <a:rPr lang="en-US" dirty="0">
                <a:solidFill>
                  <a:srgbClr val="000000"/>
                </a:solidFill>
                <a:latin typeface="Verdana" panose="020B0604030504040204" pitchFamily="34" charset="0"/>
              </a:rPr>
              <a:t>&gt; tag defines an alternate content for users that have disabled scripts in their browser or have a browser that doesn't support script.</a:t>
            </a:r>
            <a:endParaRPr lang="en-US" dirty="0"/>
          </a:p>
        </p:txBody>
      </p:sp>
    </p:spTree>
    <p:extLst>
      <p:ext uri="{BB962C8B-B14F-4D97-AF65-F5344CB8AC3E}">
        <p14:creationId xmlns:p14="http://schemas.microsoft.com/office/powerpoint/2010/main" val="36770117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&lt;</a:t>
            </a:r>
            <a:r>
              <a:rPr lang="en-US" dirty="0" err="1"/>
              <a:t>noscript</a:t>
            </a:r>
            <a:r>
              <a:rPr lang="en-US" dirty="0"/>
              <a:t>&gt; tag</a:t>
            </a:r>
          </a:p>
        </p:txBody>
      </p:sp>
      <p:sp>
        <p:nvSpPr>
          <p:cNvPr id="4" name="Content Placeholder 3"/>
          <p:cNvSpPr>
            <a:spLocks noGrp="1"/>
          </p:cNvSpPr>
          <p:nvPr>
            <p:ph sz="quarter" idx="13"/>
          </p:nvPr>
        </p:nvSpPr>
        <p:spPr/>
        <p:txBody>
          <a:bodyPr>
            <a:normAutofit lnSpcReduction="10000"/>
          </a:bodyPr>
          <a:lstStyle/>
          <a:p>
            <a:r>
              <a:rPr lang="en-US" dirty="0"/>
              <a:t>Mechanism to speak to those with JavaScript</a:t>
            </a:r>
          </a:p>
        </p:txBody>
      </p:sp>
      <p:pic>
        <p:nvPicPr>
          <p:cNvPr id="6" name="Picture 5"/>
          <p:cNvPicPr>
            <a:picLocks noChangeAspect="1"/>
          </p:cNvPicPr>
          <p:nvPr/>
        </p:nvPicPr>
        <p:blipFill>
          <a:blip r:embed="rId3"/>
          <a:stretch>
            <a:fillRect/>
          </a:stretch>
        </p:blipFill>
        <p:spPr>
          <a:xfrm>
            <a:off x="44680" y="1371600"/>
            <a:ext cx="8677469" cy="2743200"/>
          </a:xfrm>
          <a:prstGeom prst="rect">
            <a:avLst/>
          </a:prstGeom>
          <a:ln>
            <a:solidFill>
              <a:schemeClr val="accent1"/>
            </a:solidFill>
          </a:ln>
        </p:spPr>
      </p:pic>
      <p:pic>
        <p:nvPicPr>
          <p:cNvPr id="8" name="Picture 7"/>
          <p:cNvPicPr>
            <a:picLocks noChangeAspect="1"/>
          </p:cNvPicPr>
          <p:nvPr/>
        </p:nvPicPr>
        <p:blipFill>
          <a:blip r:embed="rId4"/>
          <a:stretch>
            <a:fillRect/>
          </a:stretch>
        </p:blipFill>
        <p:spPr>
          <a:xfrm>
            <a:off x="80031" y="4800600"/>
            <a:ext cx="8606769" cy="1130924"/>
          </a:xfrm>
          <a:prstGeom prst="rect">
            <a:avLst/>
          </a:prstGeom>
          <a:ln>
            <a:solidFill>
              <a:srgbClr val="FF0000"/>
            </a:solidFill>
          </a:ln>
        </p:spPr>
      </p:pic>
      <p:sp>
        <p:nvSpPr>
          <p:cNvPr id="3" name="Rectangle 2"/>
          <p:cNvSpPr/>
          <p:nvPr/>
        </p:nvSpPr>
        <p:spPr>
          <a:xfrm>
            <a:off x="80031" y="2590800"/>
            <a:ext cx="8301969" cy="3810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9436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Where Does </a:t>
            </a:r>
            <a:r>
              <a:rPr lang="en-US" dirty="0" err="1"/>
              <a:t>Javascript</a:t>
            </a:r>
            <a:r>
              <a:rPr lang="en-US" dirty="0"/>
              <a:t> GO?</a:t>
            </a:r>
          </a:p>
        </p:txBody>
      </p:sp>
      <p:sp>
        <p:nvSpPr>
          <p:cNvPr id="4" name="Text Placeholder 3"/>
          <p:cNvSpPr>
            <a:spLocks noGrp="1"/>
          </p:cNvSpPr>
          <p:nvPr>
            <p:ph type="body" idx="1"/>
          </p:nvPr>
        </p:nvSpPr>
        <p:spPr/>
        <p:txBody>
          <a:bodyPr/>
          <a:lstStyle/>
          <a:p>
            <a:r>
              <a:rPr lang="en-US" dirty="0"/>
              <a:t>Section </a:t>
            </a:r>
            <a:r>
              <a:rPr lang="en-US" dirty="0">
                <a:solidFill>
                  <a:schemeClr val="accent1"/>
                </a:solidFill>
              </a:rPr>
              <a:t>3</a:t>
            </a:r>
            <a:r>
              <a:rPr lang="en-US" dirty="0"/>
              <a:t> of 8</a:t>
            </a:r>
            <a:endParaRPr lang="en-US" dirty="0">
              <a:solidFill>
                <a:schemeClr val="tx1"/>
              </a:solidFill>
            </a:endParaRPr>
          </a:p>
        </p:txBody>
      </p:sp>
    </p:spTree>
    <p:extLst>
      <p:ext uri="{BB962C8B-B14F-4D97-AF65-F5344CB8AC3E}">
        <p14:creationId xmlns:p14="http://schemas.microsoft.com/office/powerpoint/2010/main" val="20915733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does JavaScript go?</a:t>
            </a:r>
          </a:p>
        </p:txBody>
      </p:sp>
      <p:sp>
        <p:nvSpPr>
          <p:cNvPr id="3" name="Content Placeholder 2"/>
          <p:cNvSpPr>
            <a:spLocks noGrp="1"/>
          </p:cNvSpPr>
          <p:nvPr>
            <p:ph idx="1"/>
          </p:nvPr>
        </p:nvSpPr>
        <p:spPr/>
        <p:txBody>
          <a:bodyPr/>
          <a:lstStyle/>
          <a:p>
            <a:r>
              <a:rPr lang="en-US" dirty="0"/>
              <a:t>JavaScript can be linked to an HTML page in a number of ways.</a:t>
            </a:r>
          </a:p>
          <a:p>
            <a:pPr marL="342900" indent="-342900">
              <a:buFont typeface="Arial"/>
              <a:buChar char="•"/>
            </a:pPr>
            <a:r>
              <a:rPr lang="en-US" sz="2400" dirty="0"/>
              <a:t>Inline</a:t>
            </a:r>
          </a:p>
          <a:p>
            <a:pPr marL="342900" indent="-342900">
              <a:buFont typeface="Arial"/>
              <a:buChar char="•"/>
            </a:pPr>
            <a:r>
              <a:rPr lang="en-US" sz="2400" dirty="0"/>
              <a:t>Embedded</a:t>
            </a:r>
          </a:p>
          <a:p>
            <a:pPr marL="342900" indent="-342900">
              <a:buFont typeface="Arial"/>
              <a:buChar char="•"/>
            </a:pPr>
            <a:r>
              <a:rPr lang="en-US" sz="2400" dirty="0"/>
              <a:t>External</a:t>
            </a:r>
          </a:p>
        </p:txBody>
      </p:sp>
      <p:sp>
        <p:nvSpPr>
          <p:cNvPr id="4" name="Content Placeholder 3"/>
          <p:cNvSpPr>
            <a:spLocks noGrp="1"/>
          </p:cNvSpPr>
          <p:nvPr>
            <p:ph sz="quarter" idx="13"/>
          </p:nvPr>
        </p:nvSpPr>
        <p:spPr/>
        <p:txBody>
          <a:bodyPr>
            <a:normAutofit lnSpcReduction="10000"/>
          </a:bodyPr>
          <a:lstStyle/>
          <a:p>
            <a:endParaRPr lang="en-US" dirty="0"/>
          </a:p>
        </p:txBody>
      </p:sp>
    </p:spTree>
    <p:extLst>
      <p:ext uri="{BB962C8B-B14F-4D97-AF65-F5344CB8AC3E}">
        <p14:creationId xmlns:p14="http://schemas.microsoft.com/office/powerpoint/2010/main" val="2189148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Inline JavaScript</a:t>
            </a:r>
          </a:p>
        </p:txBody>
      </p:sp>
      <p:sp>
        <p:nvSpPr>
          <p:cNvPr id="3" name="Content Placeholder 2"/>
          <p:cNvSpPr>
            <a:spLocks noGrp="1"/>
          </p:cNvSpPr>
          <p:nvPr>
            <p:ph idx="1"/>
          </p:nvPr>
        </p:nvSpPr>
        <p:spPr/>
        <p:txBody>
          <a:bodyPr/>
          <a:lstStyle/>
          <a:p>
            <a:r>
              <a:rPr lang="en-US" dirty="0"/>
              <a:t>Inline JavaScript refers to the practice of including </a:t>
            </a:r>
            <a:r>
              <a:rPr lang="en-US" dirty="0">
                <a:solidFill>
                  <a:srgbClr val="FF0000"/>
                </a:solidFill>
              </a:rPr>
              <a:t>JavaScript code directly within certain HTML attributes</a:t>
            </a:r>
          </a:p>
          <a:p>
            <a:r>
              <a:rPr lang="en-US" sz="2400" dirty="0"/>
              <a:t>Inline JavaScript is a real maintenance nightmare</a:t>
            </a:r>
          </a:p>
        </p:txBody>
      </p:sp>
      <p:sp>
        <p:nvSpPr>
          <p:cNvPr id="4" name="Content Placeholder 3"/>
          <p:cNvSpPr>
            <a:spLocks noGrp="1"/>
          </p:cNvSpPr>
          <p:nvPr>
            <p:ph sz="quarter" idx="13"/>
          </p:nvPr>
        </p:nvSpPr>
        <p:spPr/>
        <p:txBody>
          <a:bodyPr>
            <a:normAutofit lnSpcReduction="10000"/>
          </a:bodyPr>
          <a:lstStyle/>
          <a:p>
            <a:r>
              <a:rPr lang="en-US" dirty="0"/>
              <a:t>Mash it in</a:t>
            </a:r>
          </a:p>
        </p:txBody>
      </p:sp>
      <p:pic>
        <p:nvPicPr>
          <p:cNvPr id="5" name="Picture 4" descr="Screen Shot 2014-02-05 at 4.53.03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072" y="3886200"/>
            <a:ext cx="8156128" cy="1143000"/>
          </a:xfrm>
          <a:prstGeom prst="rect">
            <a:avLst/>
          </a:prstGeom>
        </p:spPr>
      </p:pic>
      <p:sp>
        <p:nvSpPr>
          <p:cNvPr id="6" name="TextBox 5"/>
          <p:cNvSpPr txBox="1"/>
          <p:nvPr/>
        </p:nvSpPr>
        <p:spPr>
          <a:xfrm>
            <a:off x="7772400" y="3200400"/>
            <a:ext cx="685800" cy="381000"/>
          </a:xfrm>
          <a:prstGeom prst="rect">
            <a:avLst/>
          </a:prstGeom>
          <a:noFill/>
        </p:spPr>
        <p:txBody>
          <a:bodyPr wrap="square" rtlCol="0">
            <a:spAutoFit/>
          </a:bodyPr>
          <a:lstStyle/>
          <a:p>
            <a:r>
              <a:rPr lang="en-US" dirty="0">
                <a:hlinkClick r:id="rId3" action="ppaction://hlinkfile"/>
              </a:rPr>
              <a:t>Code</a:t>
            </a:r>
            <a:endParaRPr lang="en-US" dirty="0"/>
          </a:p>
        </p:txBody>
      </p:sp>
    </p:spTree>
    <p:extLst>
      <p:ext uri="{BB962C8B-B14F-4D97-AF65-F5344CB8AC3E}">
        <p14:creationId xmlns:p14="http://schemas.microsoft.com/office/powerpoint/2010/main" val="3188925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Embedded JavaScript</a:t>
            </a:r>
          </a:p>
        </p:txBody>
      </p:sp>
      <p:sp>
        <p:nvSpPr>
          <p:cNvPr id="3" name="Content Placeholder 2"/>
          <p:cNvSpPr>
            <a:spLocks noGrp="1"/>
          </p:cNvSpPr>
          <p:nvPr>
            <p:ph idx="1"/>
          </p:nvPr>
        </p:nvSpPr>
        <p:spPr/>
        <p:txBody>
          <a:bodyPr/>
          <a:lstStyle/>
          <a:p>
            <a:r>
              <a:rPr lang="en-US" dirty="0"/>
              <a:t>Embedded JavaScript refers to the practice of </a:t>
            </a:r>
            <a:r>
              <a:rPr lang="en-US" dirty="0">
                <a:solidFill>
                  <a:srgbClr val="FF0000"/>
                </a:solidFill>
              </a:rPr>
              <a:t>placing JavaScript code within a &lt;script&gt; element</a:t>
            </a:r>
            <a:endParaRPr lang="en-US" sz="2400" dirty="0">
              <a:solidFill>
                <a:srgbClr val="FF0000"/>
              </a:solidFill>
            </a:endParaRPr>
          </a:p>
        </p:txBody>
      </p:sp>
      <p:sp>
        <p:nvSpPr>
          <p:cNvPr id="4" name="Content Placeholder 3"/>
          <p:cNvSpPr>
            <a:spLocks noGrp="1"/>
          </p:cNvSpPr>
          <p:nvPr>
            <p:ph sz="quarter" idx="13"/>
          </p:nvPr>
        </p:nvSpPr>
        <p:spPr/>
        <p:txBody>
          <a:bodyPr>
            <a:normAutofit lnSpcReduction="10000"/>
          </a:bodyPr>
          <a:lstStyle/>
          <a:p>
            <a:r>
              <a:rPr lang="en-US" dirty="0"/>
              <a:t>Better</a:t>
            </a:r>
          </a:p>
        </p:txBody>
      </p:sp>
      <p:pic>
        <p:nvPicPr>
          <p:cNvPr id="6" name="Picture 5" descr="Screen Shot 2014-02-05 at 4.54.16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2971800"/>
            <a:ext cx="7467600" cy="1587895"/>
          </a:xfrm>
          <a:prstGeom prst="rect">
            <a:avLst/>
          </a:prstGeom>
        </p:spPr>
      </p:pic>
      <p:sp>
        <p:nvSpPr>
          <p:cNvPr id="5" name="TextBox 4"/>
          <p:cNvSpPr txBox="1"/>
          <p:nvPr/>
        </p:nvSpPr>
        <p:spPr>
          <a:xfrm>
            <a:off x="7848600" y="2438400"/>
            <a:ext cx="838200" cy="369332"/>
          </a:xfrm>
          <a:prstGeom prst="rect">
            <a:avLst/>
          </a:prstGeom>
          <a:noFill/>
        </p:spPr>
        <p:txBody>
          <a:bodyPr wrap="square" rtlCol="0">
            <a:spAutoFit/>
          </a:bodyPr>
          <a:lstStyle/>
          <a:p>
            <a:r>
              <a:rPr lang="en-US" dirty="0">
                <a:hlinkClick r:id="rId3" action="ppaction://hlinkfile"/>
              </a:rPr>
              <a:t>Code</a:t>
            </a:r>
            <a:endParaRPr lang="en-US" dirty="0"/>
          </a:p>
        </p:txBody>
      </p:sp>
    </p:spTree>
    <p:extLst>
      <p:ext uri="{BB962C8B-B14F-4D97-AF65-F5344CB8AC3E}">
        <p14:creationId xmlns:p14="http://schemas.microsoft.com/office/powerpoint/2010/main" val="4204526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What IS </a:t>
            </a:r>
            <a:r>
              <a:rPr lang="en-US" dirty="0" err="1">
                <a:solidFill>
                  <a:schemeClr val="tx2"/>
                </a:solidFill>
              </a:rPr>
              <a:t>Javascript</a:t>
            </a:r>
            <a:endParaRPr lang="en-US" dirty="0"/>
          </a:p>
        </p:txBody>
      </p:sp>
      <p:sp>
        <p:nvSpPr>
          <p:cNvPr id="4" name="Text Placeholder 3"/>
          <p:cNvSpPr>
            <a:spLocks noGrp="1"/>
          </p:cNvSpPr>
          <p:nvPr>
            <p:ph type="body" idx="1"/>
          </p:nvPr>
        </p:nvSpPr>
        <p:spPr/>
        <p:txBody>
          <a:bodyPr/>
          <a:lstStyle/>
          <a:p>
            <a:r>
              <a:rPr lang="en-US" dirty="0"/>
              <a:t>Section </a:t>
            </a:r>
            <a:r>
              <a:rPr lang="en-US" dirty="0">
                <a:solidFill>
                  <a:schemeClr val="accent1"/>
                </a:solidFill>
              </a:rPr>
              <a:t>1</a:t>
            </a:r>
            <a:r>
              <a:rPr lang="en-US" dirty="0"/>
              <a:t> of 8</a:t>
            </a:r>
            <a:endParaRPr lang="en-US" dirty="0">
              <a:solidFill>
                <a:schemeClr val="tx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External JavaScript</a:t>
            </a:r>
          </a:p>
        </p:txBody>
      </p:sp>
      <p:sp>
        <p:nvSpPr>
          <p:cNvPr id="3" name="Content Placeholder 2"/>
          <p:cNvSpPr>
            <a:spLocks noGrp="1"/>
          </p:cNvSpPr>
          <p:nvPr>
            <p:ph idx="1"/>
          </p:nvPr>
        </p:nvSpPr>
        <p:spPr/>
        <p:txBody>
          <a:bodyPr/>
          <a:lstStyle/>
          <a:p>
            <a:r>
              <a:rPr lang="en-US" dirty="0"/>
              <a:t>JavaScript supports this </a:t>
            </a:r>
            <a:r>
              <a:rPr lang="en-US" b="1" dirty="0">
                <a:solidFill>
                  <a:srgbClr val="FF0000"/>
                </a:solidFill>
              </a:rPr>
              <a:t>separation</a:t>
            </a:r>
            <a:r>
              <a:rPr lang="en-US" dirty="0"/>
              <a:t> by allowing links to </a:t>
            </a:r>
            <a:r>
              <a:rPr lang="en-US" dirty="0">
                <a:solidFill>
                  <a:srgbClr val="FF0000"/>
                </a:solidFill>
              </a:rPr>
              <a:t>an external file that contains the JavaScript</a:t>
            </a:r>
            <a:r>
              <a:rPr lang="en-US" dirty="0"/>
              <a:t>.</a:t>
            </a:r>
          </a:p>
          <a:p>
            <a:r>
              <a:rPr lang="en-US" sz="2400" dirty="0"/>
              <a:t>By convention, JavaScript external files have the extension </a:t>
            </a:r>
            <a:r>
              <a:rPr lang="en-US" sz="2400" dirty="0">
                <a:solidFill>
                  <a:srgbClr val="FF0000"/>
                </a:solidFill>
              </a:rPr>
              <a:t>.</a:t>
            </a:r>
            <a:r>
              <a:rPr lang="en-US" sz="2400" dirty="0" err="1">
                <a:solidFill>
                  <a:srgbClr val="FF0000"/>
                </a:solidFill>
              </a:rPr>
              <a:t>js</a:t>
            </a:r>
            <a:r>
              <a:rPr lang="en-US" sz="2400" dirty="0"/>
              <a:t>.</a:t>
            </a:r>
          </a:p>
        </p:txBody>
      </p:sp>
      <p:sp>
        <p:nvSpPr>
          <p:cNvPr id="4" name="Content Placeholder 3"/>
          <p:cNvSpPr>
            <a:spLocks noGrp="1"/>
          </p:cNvSpPr>
          <p:nvPr>
            <p:ph sz="quarter" idx="13"/>
          </p:nvPr>
        </p:nvSpPr>
        <p:spPr/>
        <p:txBody>
          <a:bodyPr>
            <a:normAutofit lnSpcReduction="10000"/>
          </a:bodyPr>
          <a:lstStyle/>
          <a:p>
            <a:r>
              <a:rPr lang="en-US" dirty="0"/>
              <a:t>Better</a:t>
            </a:r>
          </a:p>
        </p:txBody>
      </p:sp>
      <p:pic>
        <p:nvPicPr>
          <p:cNvPr id="5" name="Picture 4" descr="Screen Shot 2014-02-05 at 4.54.40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3733800"/>
            <a:ext cx="7391400" cy="1671163"/>
          </a:xfrm>
          <a:prstGeom prst="rect">
            <a:avLst/>
          </a:prstGeom>
        </p:spPr>
      </p:pic>
      <p:sp>
        <p:nvSpPr>
          <p:cNvPr id="6" name="TextBox 5"/>
          <p:cNvSpPr txBox="1"/>
          <p:nvPr/>
        </p:nvSpPr>
        <p:spPr>
          <a:xfrm>
            <a:off x="7924800" y="2743200"/>
            <a:ext cx="762000" cy="369332"/>
          </a:xfrm>
          <a:prstGeom prst="rect">
            <a:avLst/>
          </a:prstGeom>
          <a:noFill/>
        </p:spPr>
        <p:txBody>
          <a:bodyPr wrap="square" rtlCol="0">
            <a:spAutoFit/>
          </a:bodyPr>
          <a:lstStyle/>
          <a:p>
            <a:r>
              <a:rPr lang="en-US" dirty="0">
                <a:hlinkClick r:id="rId4" action="ppaction://hlinkfile"/>
              </a:rPr>
              <a:t>Code</a:t>
            </a:r>
            <a:endParaRPr lang="en-US" dirty="0"/>
          </a:p>
        </p:txBody>
      </p:sp>
    </p:spTree>
    <p:extLst>
      <p:ext uri="{BB962C8B-B14F-4D97-AF65-F5344CB8AC3E}">
        <p14:creationId xmlns:p14="http://schemas.microsoft.com/office/powerpoint/2010/main" val="3204989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Syntax</a:t>
            </a:r>
          </a:p>
        </p:txBody>
      </p:sp>
      <p:sp>
        <p:nvSpPr>
          <p:cNvPr id="4" name="Text Placeholder 3"/>
          <p:cNvSpPr>
            <a:spLocks noGrp="1"/>
          </p:cNvSpPr>
          <p:nvPr>
            <p:ph type="body" idx="1"/>
          </p:nvPr>
        </p:nvSpPr>
        <p:spPr/>
        <p:txBody>
          <a:bodyPr/>
          <a:lstStyle/>
          <a:p>
            <a:r>
              <a:rPr lang="en-US" dirty="0"/>
              <a:t>Section </a:t>
            </a:r>
            <a:r>
              <a:rPr lang="en-US" dirty="0">
                <a:solidFill>
                  <a:schemeClr val="accent1"/>
                </a:solidFill>
              </a:rPr>
              <a:t>4</a:t>
            </a:r>
            <a:r>
              <a:rPr lang="en-US" dirty="0"/>
              <a:t> of 8</a:t>
            </a:r>
            <a:endParaRPr lang="en-US" dirty="0">
              <a:solidFill>
                <a:schemeClr val="tx1"/>
              </a:solidFill>
            </a:endParaRPr>
          </a:p>
        </p:txBody>
      </p:sp>
    </p:spTree>
    <p:extLst>
      <p:ext uri="{BB962C8B-B14F-4D97-AF65-F5344CB8AC3E}">
        <p14:creationId xmlns:p14="http://schemas.microsoft.com/office/powerpoint/2010/main" val="40278371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JavaScript Syntax</a:t>
            </a:r>
          </a:p>
        </p:txBody>
      </p:sp>
      <p:sp>
        <p:nvSpPr>
          <p:cNvPr id="3" name="Content Placeholder 2"/>
          <p:cNvSpPr>
            <a:spLocks noGrp="1"/>
          </p:cNvSpPr>
          <p:nvPr>
            <p:ph idx="1"/>
          </p:nvPr>
        </p:nvSpPr>
        <p:spPr/>
        <p:txBody>
          <a:bodyPr/>
          <a:lstStyle/>
          <a:p>
            <a:r>
              <a:rPr lang="en-US" dirty="0"/>
              <a:t>We will briefly cover the fundamental syntax for the most common programming constructs including </a:t>
            </a:r>
          </a:p>
          <a:p>
            <a:pPr marL="342900" indent="-342900">
              <a:buFont typeface="Arial"/>
              <a:buChar char="•"/>
            </a:pPr>
            <a:r>
              <a:rPr lang="en-US" b="1" dirty="0"/>
              <a:t>variables</a:t>
            </a:r>
            <a:r>
              <a:rPr lang="en-US" dirty="0"/>
              <a:t>, </a:t>
            </a:r>
          </a:p>
          <a:p>
            <a:pPr marL="342900" indent="-342900">
              <a:buFont typeface="Arial"/>
              <a:buChar char="•"/>
            </a:pPr>
            <a:r>
              <a:rPr lang="en-US" b="1" dirty="0"/>
              <a:t>assignment</a:t>
            </a:r>
            <a:r>
              <a:rPr lang="en-US" dirty="0"/>
              <a:t>, </a:t>
            </a:r>
          </a:p>
          <a:p>
            <a:pPr marL="342900" indent="-342900">
              <a:buFont typeface="Arial"/>
              <a:buChar char="•"/>
            </a:pPr>
            <a:r>
              <a:rPr lang="en-US" b="1" dirty="0"/>
              <a:t>conditionals</a:t>
            </a:r>
            <a:r>
              <a:rPr lang="en-US" dirty="0"/>
              <a:t>, </a:t>
            </a:r>
          </a:p>
          <a:p>
            <a:pPr marL="342900" indent="-342900">
              <a:buFont typeface="Arial"/>
              <a:buChar char="•"/>
            </a:pPr>
            <a:r>
              <a:rPr lang="en-US" b="1" dirty="0"/>
              <a:t>loops</a:t>
            </a:r>
            <a:r>
              <a:rPr lang="en-US" dirty="0"/>
              <a:t>, and </a:t>
            </a:r>
          </a:p>
          <a:p>
            <a:pPr marL="342900" indent="-342900">
              <a:buFont typeface="Arial"/>
              <a:buChar char="•"/>
            </a:pPr>
            <a:r>
              <a:rPr lang="en-US" b="1" dirty="0"/>
              <a:t>arrays </a:t>
            </a:r>
          </a:p>
          <a:p>
            <a:r>
              <a:rPr lang="en-US" dirty="0"/>
              <a:t>before moving on to advanced topics such as </a:t>
            </a:r>
            <a:r>
              <a:rPr lang="en-US" b="1" dirty="0"/>
              <a:t>events</a:t>
            </a:r>
            <a:r>
              <a:rPr lang="en-US" dirty="0"/>
              <a:t> and </a:t>
            </a:r>
            <a:r>
              <a:rPr lang="en-US" b="1" dirty="0"/>
              <a:t>classes</a:t>
            </a:r>
            <a:r>
              <a:rPr lang="en-US" dirty="0"/>
              <a:t>.</a:t>
            </a:r>
          </a:p>
        </p:txBody>
      </p:sp>
      <p:sp>
        <p:nvSpPr>
          <p:cNvPr id="4" name="Content Placeholder 3"/>
          <p:cNvSpPr>
            <a:spLocks noGrp="1"/>
          </p:cNvSpPr>
          <p:nvPr>
            <p:ph sz="quarter" idx="13"/>
          </p:nvPr>
        </p:nvSpPr>
        <p:spPr/>
        <p:txBody>
          <a:bodyPr>
            <a:normAutofit lnSpcReduction="10000"/>
          </a:bodyPr>
          <a:lstStyle/>
          <a:p>
            <a:endParaRPr lang="en-US"/>
          </a:p>
        </p:txBody>
      </p:sp>
    </p:spTree>
    <p:extLst>
      <p:ext uri="{BB962C8B-B14F-4D97-AF65-F5344CB8AC3E}">
        <p14:creationId xmlns:p14="http://schemas.microsoft.com/office/powerpoint/2010/main" val="970647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JavaScript’s Reputation</a:t>
            </a:r>
          </a:p>
        </p:txBody>
      </p:sp>
      <p:sp>
        <p:nvSpPr>
          <p:cNvPr id="3" name="Content Placeholder 2"/>
          <p:cNvSpPr>
            <a:spLocks noGrp="1"/>
          </p:cNvSpPr>
          <p:nvPr>
            <p:ph idx="1"/>
          </p:nvPr>
        </p:nvSpPr>
        <p:spPr>
          <a:xfrm>
            <a:off x="914400" y="1295401"/>
            <a:ext cx="7239000" cy="4876800"/>
          </a:xfrm>
        </p:spPr>
        <p:txBody>
          <a:bodyPr>
            <a:normAutofit fontScale="85000" lnSpcReduction="20000"/>
          </a:bodyPr>
          <a:lstStyle/>
          <a:p>
            <a:r>
              <a:rPr lang="en-US" dirty="0"/>
              <a:t>JavaScript’s reputation for being quirky not only stems from its strange way of implementing object-oriented principles but also from some odd syntactic </a:t>
            </a:r>
            <a:r>
              <a:rPr lang="en-US" i="1" dirty="0"/>
              <a:t>gotchas:</a:t>
            </a:r>
          </a:p>
          <a:p>
            <a:pPr marL="342900" indent="-342900">
              <a:buFont typeface="Arial"/>
              <a:buChar char="•"/>
            </a:pPr>
            <a:r>
              <a:rPr lang="en-US" dirty="0">
                <a:solidFill>
                  <a:srgbClr val="FF0000"/>
                </a:solidFill>
              </a:rPr>
              <a:t>Everything is type sensitive</a:t>
            </a:r>
            <a:r>
              <a:rPr lang="en-US" dirty="0"/>
              <a:t>, including function, class, and variable names.</a:t>
            </a:r>
          </a:p>
          <a:p>
            <a:pPr marL="342900" indent="-342900">
              <a:buFont typeface="Arial"/>
              <a:buChar char="•"/>
            </a:pPr>
            <a:r>
              <a:rPr lang="en-US" dirty="0">
                <a:solidFill>
                  <a:srgbClr val="FF0000"/>
                </a:solidFill>
              </a:rPr>
              <a:t>The scope of variables in blocks is not supported</a:t>
            </a:r>
            <a:r>
              <a:rPr lang="en-US" dirty="0"/>
              <a:t>. This means variables declared inside a loop may be accessible outside of the loop, counter to what one would expect.</a:t>
            </a:r>
          </a:p>
          <a:p>
            <a:pPr marL="342900" indent="-342900">
              <a:buFont typeface="Arial"/>
              <a:buChar char="•"/>
            </a:pPr>
            <a:r>
              <a:rPr lang="en-US" dirty="0"/>
              <a:t>There is a </a:t>
            </a:r>
            <a:r>
              <a:rPr lang="en-US" dirty="0">
                <a:solidFill>
                  <a:srgbClr val="FF0000"/>
                </a:solidFill>
              </a:rPr>
              <a:t>===</a:t>
            </a:r>
            <a:r>
              <a:rPr lang="en-US" dirty="0"/>
              <a:t> operator, which tests not only for equality but </a:t>
            </a:r>
            <a:r>
              <a:rPr lang="en-US" dirty="0">
                <a:solidFill>
                  <a:srgbClr val="FF0000"/>
                </a:solidFill>
              </a:rPr>
              <a:t>type equivalence</a:t>
            </a:r>
            <a:r>
              <a:rPr lang="en-US" dirty="0"/>
              <a:t>.</a:t>
            </a:r>
          </a:p>
          <a:p>
            <a:pPr marL="342900" indent="-342900">
              <a:buFont typeface="Arial"/>
              <a:buChar char="•"/>
            </a:pPr>
            <a:r>
              <a:rPr lang="en-US" b="1" dirty="0"/>
              <a:t>Null</a:t>
            </a:r>
            <a:r>
              <a:rPr lang="en-US" dirty="0"/>
              <a:t> and </a:t>
            </a:r>
            <a:r>
              <a:rPr lang="en-US" b="1" dirty="0"/>
              <a:t>undefined</a:t>
            </a:r>
            <a:r>
              <a:rPr lang="en-US" dirty="0"/>
              <a:t> are two distinctly different states for a variable.</a:t>
            </a:r>
          </a:p>
          <a:p>
            <a:pPr marL="342900" indent="-342900">
              <a:buFont typeface="Arial"/>
              <a:buChar char="•"/>
            </a:pPr>
            <a:r>
              <a:rPr lang="en-US" dirty="0">
                <a:solidFill>
                  <a:srgbClr val="FF0000"/>
                </a:solidFill>
              </a:rPr>
              <a:t>Semicolons are not required</a:t>
            </a:r>
            <a:r>
              <a:rPr lang="en-US" dirty="0"/>
              <a:t>, but are permitted (and encouraged).</a:t>
            </a:r>
          </a:p>
          <a:p>
            <a:pPr marL="342900" indent="-342900">
              <a:buFont typeface="Arial"/>
              <a:buChar char="•"/>
            </a:pPr>
            <a:r>
              <a:rPr lang="en-US" dirty="0"/>
              <a:t>There is no integer type, </a:t>
            </a:r>
            <a:r>
              <a:rPr lang="en-US" dirty="0">
                <a:solidFill>
                  <a:srgbClr val="FF0000"/>
                </a:solidFill>
              </a:rPr>
              <a:t>only number</a:t>
            </a:r>
            <a:r>
              <a:rPr lang="en-US" dirty="0"/>
              <a:t>, which means floating-point rounding errors are prevalent even with values intended to be integers.</a:t>
            </a:r>
          </a:p>
        </p:txBody>
      </p:sp>
      <p:sp>
        <p:nvSpPr>
          <p:cNvPr id="4" name="Content Placeholder 3"/>
          <p:cNvSpPr>
            <a:spLocks noGrp="1"/>
          </p:cNvSpPr>
          <p:nvPr>
            <p:ph sz="quarter" idx="13"/>
          </p:nvPr>
        </p:nvSpPr>
        <p:spPr/>
        <p:txBody>
          <a:bodyPr>
            <a:normAutofit lnSpcReduction="10000"/>
          </a:bodyPr>
          <a:lstStyle/>
          <a:p>
            <a:r>
              <a:rPr lang="en-US" dirty="0"/>
              <a:t>Precedes it?</a:t>
            </a:r>
          </a:p>
        </p:txBody>
      </p:sp>
    </p:spTree>
    <p:extLst>
      <p:ext uri="{BB962C8B-B14F-4D97-AF65-F5344CB8AC3E}">
        <p14:creationId xmlns:p14="http://schemas.microsoft.com/office/powerpoint/2010/main" val="40946184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Variables</a:t>
            </a:r>
          </a:p>
        </p:txBody>
      </p:sp>
      <p:sp>
        <p:nvSpPr>
          <p:cNvPr id="3" name="Content Placeholder 2"/>
          <p:cNvSpPr>
            <a:spLocks noGrp="1"/>
          </p:cNvSpPr>
          <p:nvPr>
            <p:ph idx="1"/>
          </p:nvPr>
        </p:nvSpPr>
        <p:spPr/>
        <p:txBody>
          <a:bodyPr/>
          <a:lstStyle/>
          <a:p>
            <a:r>
              <a:rPr lang="en-US" b="1" dirty="0"/>
              <a:t>Variables </a:t>
            </a:r>
            <a:r>
              <a:rPr lang="en-US" dirty="0"/>
              <a:t>in JavaScript are </a:t>
            </a:r>
            <a:r>
              <a:rPr lang="en-US" b="1" dirty="0"/>
              <a:t>dynamically typed</a:t>
            </a:r>
            <a:r>
              <a:rPr lang="en-US" dirty="0"/>
              <a:t>, meaning a </a:t>
            </a:r>
            <a:r>
              <a:rPr lang="en-US" dirty="0">
                <a:solidFill>
                  <a:srgbClr val="FF0000"/>
                </a:solidFill>
              </a:rPr>
              <a:t>variable can be an integer, and then later a string, then later an object</a:t>
            </a:r>
            <a:r>
              <a:rPr lang="en-US" dirty="0"/>
              <a:t>, if so desired.</a:t>
            </a:r>
          </a:p>
          <a:p>
            <a:r>
              <a:rPr lang="en-US" dirty="0"/>
              <a:t>This simplifies variable declarations, so that we do not require the familiar type fields like </a:t>
            </a:r>
            <a:r>
              <a:rPr lang="en-US" i="1" dirty="0" err="1"/>
              <a:t>int</a:t>
            </a:r>
            <a:r>
              <a:rPr lang="en-US" dirty="0"/>
              <a:t>, </a:t>
            </a:r>
            <a:r>
              <a:rPr lang="en-US" i="1" dirty="0"/>
              <a:t>char</a:t>
            </a:r>
            <a:r>
              <a:rPr lang="en-US" dirty="0"/>
              <a:t>, and </a:t>
            </a:r>
            <a:r>
              <a:rPr lang="en-US" i="1" dirty="0"/>
              <a:t>String</a:t>
            </a:r>
            <a:r>
              <a:rPr lang="en-US" dirty="0"/>
              <a:t>. Instead we use </a:t>
            </a:r>
            <a:r>
              <a:rPr lang="en-US" b="1" dirty="0" err="1"/>
              <a:t>var</a:t>
            </a:r>
            <a:endParaRPr lang="en-US" b="1" dirty="0"/>
          </a:p>
          <a:p>
            <a:r>
              <a:rPr lang="en-US" b="1" dirty="0"/>
              <a:t>Assignment </a:t>
            </a:r>
            <a:r>
              <a:rPr lang="en-US" dirty="0"/>
              <a:t>can happen at declaration-time by appending the value to the declaration, or at </a:t>
            </a:r>
            <a:r>
              <a:rPr lang="en-US" dirty="0">
                <a:solidFill>
                  <a:srgbClr val="FF0000"/>
                </a:solidFill>
              </a:rPr>
              <a:t>run time </a:t>
            </a:r>
            <a:r>
              <a:rPr lang="en-US" dirty="0"/>
              <a:t>with a simple right-to-left assignment</a:t>
            </a:r>
            <a:endParaRPr lang="en-US" b="1" dirty="0"/>
          </a:p>
          <a:p>
            <a:endParaRPr lang="en-US" b="1" dirty="0"/>
          </a:p>
        </p:txBody>
      </p:sp>
      <p:sp>
        <p:nvSpPr>
          <p:cNvPr id="4" name="Content Placeholder 3"/>
          <p:cNvSpPr>
            <a:spLocks noGrp="1"/>
          </p:cNvSpPr>
          <p:nvPr>
            <p:ph sz="quarter" idx="13"/>
          </p:nvPr>
        </p:nvSpPr>
        <p:spPr/>
        <p:txBody>
          <a:bodyPr>
            <a:normAutofit lnSpcReduction="10000"/>
          </a:bodyPr>
          <a:lstStyle/>
          <a:p>
            <a:r>
              <a:rPr lang="en-US" dirty="0" err="1"/>
              <a:t>var</a:t>
            </a:r>
            <a:endParaRPr lang="en-US" dirty="0"/>
          </a:p>
        </p:txBody>
      </p:sp>
    </p:spTree>
    <p:extLst>
      <p:ext uri="{BB962C8B-B14F-4D97-AF65-F5344CB8AC3E}">
        <p14:creationId xmlns:p14="http://schemas.microsoft.com/office/powerpoint/2010/main" val="2520266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735013" y="503238"/>
            <a:ext cx="8229600" cy="981075"/>
          </a:xfrm>
        </p:spPr>
        <p:txBody>
          <a:bodyPr/>
          <a:lstStyle/>
          <a:p>
            <a:pPr eaLnBrk="1" hangingPunct="1"/>
            <a:r>
              <a:rPr lang="en-US" altLang="en-US"/>
              <a:t>Variables</a:t>
            </a:r>
          </a:p>
        </p:txBody>
      </p:sp>
      <p:sp>
        <p:nvSpPr>
          <p:cNvPr id="12292" name="Rectangle 9"/>
          <p:cNvSpPr>
            <a:spLocks noChangeArrowheads="1"/>
          </p:cNvSpPr>
          <p:nvPr/>
        </p:nvSpPr>
        <p:spPr bwMode="auto">
          <a:xfrm>
            <a:off x="0" y="6488113"/>
            <a:ext cx="22383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05C0CF7E-0EB6-4EEC-A90D-3176A982C227}" type="datetime2">
              <a:rPr lang="en-US" altLang="en-US" sz="1100" b="1">
                <a:solidFill>
                  <a:schemeClr val="bg1"/>
                </a:solidFill>
              </a:rPr>
              <a:pPr eaLnBrk="1" hangingPunct="1">
                <a:spcBef>
                  <a:spcPct val="0"/>
                </a:spcBef>
                <a:buFontTx/>
                <a:buNone/>
              </a:pPr>
              <a:t>Tuesday, November 6, 2018</a:t>
            </a:fld>
            <a:endParaRPr lang="en-US" altLang="en-US" sz="1100"/>
          </a:p>
        </p:txBody>
      </p:sp>
      <p:sp>
        <p:nvSpPr>
          <p:cNvPr id="12293" name="TextBox 10"/>
          <p:cNvSpPr txBox="1">
            <a:spLocks noChangeArrowheads="1"/>
          </p:cNvSpPr>
          <p:nvPr/>
        </p:nvSpPr>
        <p:spPr bwMode="auto">
          <a:xfrm>
            <a:off x="3924300" y="6453188"/>
            <a:ext cx="23764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b="1">
                <a:solidFill>
                  <a:schemeClr val="bg1"/>
                </a:solidFill>
              </a:rPr>
              <a:t>Abdallah Karakra</a:t>
            </a:r>
          </a:p>
        </p:txBody>
      </p:sp>
      <p:sp>
        <p:nvSpPr>
          <p:cNvPr id="12295" name="Rectangle 8"/>
          <p:cNvSpPr>
            <a:spLocks noChangeArrowheads="1"/>
          </p:cNvSpPr>
          <p:nvPr/>
        </p:nvSpPr>
        <p:spPr bwMode="auto">
          <a:xfrm>
            <a:off x="250825" y="1916113"/>
            <a:ext cx="8713788"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ct val="0"/>
              </a:spcBef>
              <a:buFont typeface="Wingdings" panose="05000000000000000000" pitchFamily="2" charset="2"/>
              <a:buChar char="Ø"/>
            </a:pPr>
            <a:r>
              <a:rPr lang="en-US" altLang="en-US" sz="1800" dirty="0"/>
              <a:t> </a:t>
            </a:r>
            <a:r>
              <a:rPr lang="en-US" altLang="en-US" sz="2400" dirty="0"/>
              <a:t>JavaScript allows you to declare and use variables to store values.</a:t>
            </a:r>
          </a:p>
          <a:p>
            <a:pPr eaLnBrk="1" hangingPunct="1">
              <a:lnSpc>
                <a:spcPct val="90000"/>
              </a:lnSpc>
              <a:spcBef>
                <a:spcPct val="0"/>
              </a:spcBef>
              <a:buFont typeface="Wingdings" panose="05000000000000000000" pitchFamily="2" charset="2"/>
              <a:buChar char="Ø"/>
            </a:pPr>
            <a:endParaRPr lang="en-US" altLang="en-US" sz="2400" dirty="0"/>
          </a:p>
          <a:p>
            <a:pPr eaLnBrk="1" hangingPunct="1">
              <a:lnSpc>
                <a:spcPct val="90000"/>
              </a:lnSpc>
              <a:spcBef>
                <a:spcPct val="0"/>
              </a:spcBef>
              <a:buFont typeface="Wingdings" panose="05000000000000000000" pitchFamily="2" charset="2"/>
              <a:buChar char="Ø"/>
            </a:pPr>
            <a:r>
              <a:rPr lang="en-US" altLang="en-US" sz="2800" dirty="0">
                <a:solidFill>
                  <a:srgbClr val="FF3300"/>
                </a:solidFill>
              </a:rPr>
              <a:t> How to assign a name to a variable?</a:t>
            </a:r>
          </a:p>
          <a:p>
            <a:pPr lvl="1" eaLnBrk="1" hangingPunct="1">
              <a:lnSpc>
                <a:spcPct val="90000"/>
              </a:lnSpc>
              <a:spcBef>
                <a:spcPct val="0"/>
              </a:spcBef>
              <a:buFont typeface="Arial" panose="020B0604020202020204" pitchFamily="34" charset="0"/>
              <a:buChar char="•"/>
            </a:pPr>
            <a:r>
              <a:rPr lang="en-US" altLang="en-US" sz="2400" dirty="0"/>
              <a:t> Include uppercase and lowercase letters</a:t>
            </a:r>
          </a:p>
          <a:p>
            <a:pPr lvl="1" eaLnBrk="1" hangingPunct="1">
              <a:lnSpc>
                <a:spcPct val="90000"/>
              </a:lnSpc>
              <a:spcBef>
                <a:spcPct val="0"/>
              </a:spcBef>
              <a:buFont typeface="Arial" panose="020B0604020202020204" pitchFamily="34" charset="0"/>
              <a:buChar char="•"/>
            </a:pPr>
            <a:r>
              <a:rPr lang="en-US" altLang="en-US" sz="2400" dirty="0"/>
              <a:t> Digits from 0 through 9</a:t>
            </a:r>
          </a:p>
          <a:p>
            <a:pPr lvl="1" eaLnBrk="1" hangingPunct="1">
              <a:lnSpc>
                <a:spcPct val="90000"/>
              </a:lnSpc>
              <a:spcBef>
                <a:spcPct val="0"/>
              </a:spcBef>
              <a:buFont typeface="Arial" panose="020B0604020202020204" pitchFamily="34" charset="0"/>
              <a:buChar char="•"/>
            </a:pPr>
            <a:r>
              <a:rPr lang="en-US" altLang="en-US" sz="2400" dirty="0"/>
              <a:t> The underscore _ and the dollar sign $</a:t>
            </a:r>
          </a:p>
          <a:p>
            <a:pPr lvl="1" eaLnBrk="1" hangingPunct="1">
              <a:lnSpc>
                <a:spcPct val="90000"/>
              </a:lnSpc>
              <a:spcBef>
                <a:spcPct val="0"/>
              </a:spcBef>
              <a:buFont typeface="Arial" panose="020B0604020202020204" pitchFamily="34" charset="0"/>
              <a:buChar char="•"/>
            </a:pPr>
            <a:r>
              <a:rPr lang="en-US" altLang="en-US" sz="2400" dirty="0"/>
              <a:t> No space and punctuation characters</a:t>
            </a:r>
          </a:p>
          <a:p>
            <a:pPr lvl="1" eaLnBrk="1" hangingPunct="1">
              <a:lnSpc>
                <a:spcPct val="90000"/>
              </a:lnSpc>
              <a:spcBef>
                <a:spcPct val="0"/>
              </a:spcBef>
              <a:buFont typeface="Arial" panose="020B0604020202020204" pitchFamily="34" charset="0"/>
              <a:buChar char="•"/>
            </a:pPr>
            <a:r>
              <a:rPr lang="en-US" altLang="en-US" sz="2400" dirty="0"/>
              <a:t> First character must be alphabetic letter or underscore</a:t>
            </a:r>
          </a:p>
          <a:p>
            <a:pPr lvl="1" eaLnBrk="1" hangingPunct="1">
              <a:lnSpc>
                <a:spcPct val="90000"/>
              </a:lnSpc>
              <a:spcBef>
                <a:spcPct val="0"/>
              </a:spcBef>
              <a:buFont typeface="Arial" panose="020B0604020202020204" pitchFamily="34" charset="0"/>
              <a:buChar char="•"/>
            </a:pPr>
            <a:r>
              <a:rPr lang="en-US" altLang="en-US" sz="2400" dirty="0"/>
              <a:t> Case-sensitive</a:t>
            </a:r>
          </a:p>
          <a:p>
            <a:pPr lvl="1" eaLnBrk="1" hangingPunct="1">
              <a:lnSpc>
                <a:spcPct val="90000"/>
              </a:lnSpc>
              <a:spcBef>
                <a:spcPct val="0"/>
              </a:spcBef>
              <a:buFont typeface="Arial" panose="020B0604020202020204" pitchFamily="34" charset="0"/>
              <a:buChar char="•"/>
            </a:pPr>
            <a:r>
              <a:rPr lang="en-US" altLang="en-US" sz="2400" dirty="0"/>
              <a:t> No reserved words or keywords</a:t>
            </a:r>
          </a:p>
          <a:p>
            <a:pPr eaLnBrk="1" hangingPunct="1">
              <a:lnSpc>
                <a:spcPct val="90000"/>
              </a:lnSpc>
              <a:spcBef>
                <a:spcPct val="0"/>
              </a:spcBef>
              <a:buFontTx/>
              <a:buNone/>
            </a:pPr>
            <a:endParaRPr lang="en-US" altLang="en-US" sz="1800" dirty="0"/>
          </a:p>
        </p:txBody>
      </p:sp>
    </p:spTree>
    <p:extLst>
      <p:ext uri="{BB962C8B-B14F-4D97-AF65-F5344CB8AC3E}">
        <p14:creationId xmlns:p14="http://schemas.microsoft.com/office/powerpoint/2010/main" val="379992537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735013" y="503238"/>
            <a:ext cx="8229600" cy="981075"/>
          </a:xfrm>
        </p:spPr>
        <p:txBody>
          <a:bodyPr/>
          <a:lstStyle/>
          <a:p>
            <a:pPr eaLnBrk="1" hangingPunct="1"/>
            <a:r>
              <a:rPr lang="en-US" altLang="en-US"/>
              <a:t>Which one is legal ?</a:t>
            </a:r>
          </a:p>
        </p:txBody>
      </p:sp>
      <p:sp>
        <p:nvSpPr>
          <p:cNvPr id="13316" name="Rectangle 9"/>
          <p:cNvSpPr>
            <a:spLocks noChangeArrowheads="1"/>
          </p:cNvSpPr>
          <p:nvPr/>
        </p:nvSpPr>
        <p:spPr bwMode="auto">
          <a:xfrm>
            <a:off x="0" y="6488113"/>
            <a:ext cx="22383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fld id="{01BA72DB-EA05-477A-83A4-183C5E8263C6}" type="datetime2">
              <a:rPr lang="en-US" altLang="en-US" sz="1100" b="1">
                <a:solidFill>
                  <a:schemeClr val="bg1"/>
                </a:solidFill>
              </a:rPr>
              <a:pPr eaLnBrk="1" hangingPunct="1">
                <a:spcBef>
                  <a:spcPct val="0"/>
                </a:spcBef>
                <a:buFontTx/>
                <a:buNone/>
              </a:pPr>
              <a:t>Tuesday, November 6, 2018</a:t>
            </a:fld>
            <a:endParaRPr lang="en-US" altLang="en-US" sz="1100"/>
          </a:p>
        </p:txBody>
      </p:sp>
      <p:sp>
        <p:nvSpPr>
          <p:cNvPr id="13317" name="TextBox 10"/>
          <p:cNvSpPr txBox="1">
            <a:spLocks noChangeArrowheads="1"/>
          </p:cNvSpPr>
          <p:nvPr/>
        </p:nvSpPr>
        <p:spPr bwMode="auto">
          <a:xfrm>
            <a:off x="3924300" y="6453188"/>
            <a:ext cx="23764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400" b="1">
                <a:solidFill>
                  <a:schemeClr val="bg1"/>
                </a:solidFill>
              </a:rPr>
              <a:t>Abdallah Karakra</a:t>
            </a:r>
          </a:p>
        </p:txBody>
      </p:sp>
      <p:sp>
        <p:nvSpPr>
          <p:cNvPr id="13319" name="Rectangle 8"/>
          <p:cNvSpPr>
            <a:spLocks noChangeArrowheads="1"/>
          </p:cNvSpPr>
          <p:nvPr/>
        </p:nvSpPr>
        <p:spPr bwMode="auto">
          <a:xfrm>
            <a:off x="250825" y="1916113"/>
            <a:ext cx="871378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ct val="0"/>
              </a:spcBef>
              <a:buFont typeface="Wingdings" panose="05000000000000000000" pitchFamily="2" charset="2"/>
              <a:buChar char="Ø"/>
            </a:pPr>
            <a:endParaRPr lang="en-US" altLang="en-US" sz="1800"/>
          </a:p>
        </p:txBody>
      </p:sp>
      <p:sp>
        <p:nvSpPr>
          <p:cNvPr id="8" name="Text Box 1028"/>
          <p:cNvSpPr txBox="1">
            <a:spLocks noChangeArrowheads="1"/>
          </p:cNvSpPr>
          <p:nvPr/>
        </p:nvSpPr>
        <p:spPr bwMode="auto">
          <a:xfrm>
            <a:off x="1147763" y="1484313"/>
            <a:ext cx="3429000" cy="4838700"/>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a:spAutoFit/>
          </a:bodyPr>
          <a:lstStyle/>
          <a:p>
            <a:pPr eaLnBrk="1" hangingPunct="1">
              <a:spcBef>
                <a:spcPct val="20000"/>
              </a:spcBef>
              <a:buClr>
                <a:schemeClr val="hlink"/>
              </a:buClr>
              <a:buSzPct val="70000"/>
              <a:buFont typeface="Wingdings" pitchFamily="2" charset="2"/>
              <a:buNone/>
              <a:defRPr/>
            </a:pPr>
            <a:r>
              <a:rPr lang="en-US" sz="2400" dirty="0" err="1">
                <a:effectLst>
                  <a:outerShdw blurRad="38100" dist="38100" dir="2700000" algn="tl">
                    <a:srgbClr val="000000"/>
                  </a:outerShdw>
                </a:effectLst>
                <a:latin typeface="Comic Sans MS" pitchFamily="66" charset="0"/>
              </a:rPr>
              <a:t>My_variable</a:t>
            </a:r>
            <a:endParaRPr lang="en-US" sz="2400" dirty="0">
              <a:effectLst>
                <a:outerShdw blurRad="38100" dist="38100" dir="2700000" algn="tl">
                  <a:srgbClr val="000000"/>
                </a:outerShdw>
              </a:effectLst>
              <a:latin typeface="Comic Sans MS" pitchFamily="66" charset="0"/>
            </a:endParaRPr>
          </a:p>
          <a:p>
            <a:pPr eaLnBrk="1" hangingPunct="1">
              <a:spcBef>
                <a:spcPct val="20000"/>
              </a:spcBef>
              <a:buClr>
                <a:schemeClr val="hlink"/>
              </a:buClr>
              <a:buSzPct val="70000"/>
              <a:buFont typeface="Wingdings" pitchFamily="2" charset="2"/>
              <a:buNone/>
              <a:defRPr/>
            </a:pPr>
            <a:r>
              <a:rPr lang="en-US" sz="2400" dirty="0">
                <a:effectLst>
                  <a:outerShdw blurRad="38100" dist="38100" dir="2700000" algn="tl">
                    <a:srgbClr val="000000"/>
                  </a:outerShdw>
                </a:effectLst>
                <a:latin typeface="Comic Sans MS" pitchFamily="66" charset="0"/>
              </a:rPr>
              <a:t>$</a:t>
            </a:r>
            <a:r>
              <a:rPr lang="en-US" sz="2400" dirty="0" err="1">
                <a:effectLst>
                  <a:outerShdw blurRad="38100" dist="38100" dir="2700000" algn="tl">
                    <a:srgbClr val="000000"/>
                  </a:outerShdw>
                </a:effectLst>
                <a:latin typeface="Comic Sans MS" pitchFamily="66" charset="0"/>
              </a:rPr>
              <a:t>my_variable</a:t>
            </a:r>
            <a:endParaRPr lang="en-US" sz="2400" dirty="0">
              <a:effectLst>
                <a:outerShdw blurRad="38100" dist="38100" dir="2700000" algn="tl">
                  <a:srgbClr val="000000"/>
                </a:outerShdw>
              </a:effectLst>
              <a:latin typeface="Comic Sans MS" pitchFamily="66" charset="0"/>
            </a:endParaRPr>
          </a:p>
          <a:p>
            <a:pPr eaLnBrk="1" hangingPunct="1">
              <a:spcBef>
                <a:spcPct val="20000"/>
              </a:spcBef>
              <a:buClr>
                <a:schemeClr val="hlink"/>
              </a:buClr>
              <a:buSzPct val="70000"/>
              <a:buFont typeface="Wingdings" pitchFamily="2" charset="2"/>
              <a:buNone/>
              <a:defRPr/>
            </a:pPr>
            <a:r>
              <a:rPr lang="en-US" sz="2400" dirty="0">
                <a:effectLst>
                  <a:outerShdw blurRad="38100" dist="38100" dir="2700000" algn="tl">
                    <a:srgbClr val="000000"/>
                  </a:outerShdw>
                </a:effectLst>
                <a:latin typeface="Comic Sans MS" pitchFamily="66" charset="0"/>
              </a:rPr>
              <a:t>1my_example</a:t>
            </a:r>
          </a:p>
          <a:p>
            <a:pPr eaLnBrk="1" hangingPunct="1">
              <a:spcBef>
                <a:spcPct val="20000"/>
              </a:spcBef>
              <a:buClr>
                <a:schemeClr val="hlink"/>
              </a:buClr>
              <a:buSzPct val="70000"/>
              <a:buFont typeface="Wingdings" pitchFamily="2" charset="2"/>
              <a:buNone/>
              <a:defRPr/>
            </a:pPr>
            <a:r>
              <a:rPr lang="en-US" sz="2400" dirty="0">
                <a:effectLst>
                  <a:outerShdw blurRad="38100" dist="38100" dir="2700000" algn="tl">
                    <a:srgbClr val="000000"/>
                  </a:outerShdw>
                </a:effectLst>
                <a:latin typeface="Comic Sans MS" pitchFamily="66" charset="0"/>
              </a:rPr>
              <a:t>_</a:t>
            </a:r>
            <a:r>
              <a:rPr lang="en-US" sz="2400" dirty="0" err="1">
                <a:effectLst>
                  <a:outerShdw blurRad="38100" dist="38100" dir="2700000" algn="tl">
                    <a:srgbClr val="000000"/>
                  </a:outerShdw>
                </a:effectLst>
                <a:latin typeface="Comic Sans MS" pitchFamily="66" charset="0"/>
              </a:rPr>
              <a:t>my_variable</a:t>
            </a:r>
            <a:endParaRPr lang="en-US" sz="2400" dirty="0">
              <a:effectLst>
                <a:outerShdw blurRad="38100" dist="38100" dir="2700000" algn="tl">
                  <a:srgbClr val="000000"/>
                </a:outerShdw>
              </a:effectLst>
              <a:latin typeface="Comic Sans MS" pitchFamily="66" charset="0"/>
            </a:endParaRPr>
          </a:p>
          <a:p>
            <a:pPr eaLnBrk="1" hangingPunct="1">
              <a:spcBef>
                <a:spcPct val="20000"/>
              </a:spcBef>
              <a:buClr>
                <a:schemeClr val="hlink"/>
              </a:buClr>
              <a:buSzPct val="70000"/>
              <a:buFont typeface="Wingdings" pitchFamily="2" charset="2"/>
              <a:buNone/>
              <a:defRPr/>
            </a:pPr>
            <a:r>
              <a:rPr lang="en-US" sz="2400" dirty="0">
                <a:effectLst>
                  <a:outerShdw blurRad="38100" dist="38100" dir="2700000" algn="tl">
                    <a:srgbClr val="000000"/>
                  </a:outerShdw>
                </a:effectLst>
                <a:latin typeface="Comic Sans MS" pitchFamily="66" charset="0"/>
              </a:rPr>
              <a:t>@</a:t>
            </a:r>
            <a:r>
              <a:rPr lang="en-US" sz="2400" dirty="0" err="1">
                <a:effectLst>
                  <a:outerShdw blurRad="38100" dist="38100" dir="2700000" algn="tl">
                    <a:srgbClr val="000000"/>
                  </a:outerShdw>
                </a:effectLst>
                <a:latin typeface="Comic Sans MS" pitchFamily="66" charset="0"/>
              </a:rPr>
              <a:t>my_variable</a:t>
            </a:r>
            <a:endParaRPr lang="en-US" sz="2400" dirty="0">
              <a:effectLst>
                <a:outerShdw blurRad="38100" dist="38100" dir="2700000" algn="tl">
                  <a:srgbClr val="000000"/>
                </a:outerShdw>
              </a:effectLst>
              <a:latin typeface="Comic Sans MS" pitchFamily="66" charset="0"/>
            </a:endParaRPr>
          </a:p>
          <a:p>
            <a:pPr eaLnBrk="1" hangingPunct="1">
              <a:spcBef>
                <a:spcPct val="20000"/>
              </a:spcBef>
              <a:buClr>
                <a:schemeClr val="hlink"/>
              </a:buClr>
              <a:buSzPct val="70000"/>
              <a:buFont typeface="Wingdings" pitchFamily="2" charset="2"/>
              <a:buNone/>
              <a:defRPr/>
            </a:pPr>
            <a:r>
              <a:rPr lang="en-US" sz="2400" dirty="0" err="1">
                <a:effectLst>
                  <a:outerShdw blurRad="38100" dist="38100" dir="2700000" algn="tl">
                    <a:srgbClr val="000000"/>
                  </a:outerShdw>
                </a:effectLst>
                <a:latin typeface="Comic Sans MS" pitchFamily="66" charset="0"/>
              </a:rPr>
              <a:t>My_variable_example</a:t>
            </a:r>
            <a:endParaRPr lang="en-US" sz="2400" dirty="0">
              <a:effectLst>
                <a:outerShdw blurRad="38100" dist="38100" dir="2700000" algn="tl">
                  <a:srgbClr val="000000"/>
                </a:outerShdw>
              </a:effectLst>
              <a:latin typeface="Comic Sans MS" pitchFamily="66" charset="0"/>
            </a:endParaRPr>
          </a:p>
          <a:p>
            <a:pPr eaLnBrk="1" hangingPunct="1">
              <a:spcBef>
                <a:spcPct val="20000"/>
              </a:spcBef>
              <a:buClr>
                <a:schemeClr val="hlink"/>
              </a:buClr>
              <a:buSzPct val="70000"/>
              <a:buFont typeface="Wingdings" pitchFamily="2" charset="2"/>
              <a:buNone/>
              <a:defRPr/>
            </a:pPr>
            <a:r>
              <a:rPr lang="en-US" sz="2400" dirty="0">
                <a:effectLst>
                  <a:outerShdw blurRad="38100" dist="38100" dir="2700000" algn="tl">
                    <a:srgbClr val="000000"/>
                  </a:outerShdw>
                </a:effectLst>
                <a:latin typeface="Comic Sans MS" pitchFamily="66" charset="0"/>
              </a:rPr>
              <a:t>++</a:t>
            </a:r>
            <a:r>
              <a:rPr lang="en-US" sz="2400" dirty="0" err="1">
                <a:effectLst>
                  <a:outerShdw blurRad="38100" dist="38100" dir="2700000" algn="tl">
                    <a:srgbClr val="000000"/>
                  </a:outerShdw>
                </a:effectLst>
                <a:latin typeface="Comic Sans MS" pitchFamily="66" charset="0"/>
              </a:rPr>
              <a:t>my_variable</a:t>
            </a:r>
            <a:endParaRPr lang="en-US" sz="2400" dirty="0">
              <a:effectLst>
                <a:outerShdw blurRad="38100" dist="38100" dir="2700000" algn="tl">
                  <a:srgbClr val="000000"/>
                </a:outerShdw>
              </a:effectLst>
              <a:latin typeface="Comic Sans MS" pitchFamily="66" charset="0"/>
            </a:endParaRPr>
          </a:p>
          <a:p>
            <a:pPr eaLnBrk="1" hangingPunct="1">
              <a:spcBef>
                <a:spcPct val="20000"/>
              </a:spcBef>
              <a:buClr>
                <a:schemeClr val="hlink"/>
              </a:buClr>
              <a:buSzPct val="70000"/>
              <a:buFont typeface="Wingdings" pitchFamily="2" charset="2"/>
              <a:buNone/>
              <a:defRPr/>
            </a:pPr>
            <a:r>
              <a:rPr lang="en-US" sz="2400" dirty="0">
                <a:effectLst>
                  <a:outerShdw blurRad="38100" dist="38100" dir="2700000" algn="tl">
                    <a:srgbClr val="000000"/>
                  </a:outerShdw>
                </a:effectLst>
                <a:latin typeface="Comic Sans MS" pitchFamily="66" charset="0"/>
              </a:rPr>
              <a:t>%</a:t>
            </a:r>
            <a:r>
              <a:rPr lang="en-US" sz="2400" dirty="0" err="1">
                <a:effectLst>
                  <a:outerShdw blurRad="38100" dist="38100" dir="2700000" algn="tl">
                    <a:srgbClr val="000000"/>
                  </a:outerShdw>
                </a:effectLst>
                <a:latin typeface="Comic Sans MS" pitchFamily="66" charset="0"/>
              </a:rPr>
              <a:t>my_variable</a:t>
            </a:r>
            <a:endParaRPr lang="en-US" sz="2400" dirty="0">
              <a:effectLst>
                <a:outerShdw blurRad="38100" dist="38100" dir="2700000" algn="tl">
                  <a:srgbClr val="000000"/>
                </a:outerShdw>
              </a:effectLst>
              <a:latin typeface="Comic Sans MS" pitchFamily="66" charset="0"/>
            </a:endParaRPr>
          </a:p>
          <a:p>
            <a:pPr eaLnBrk="1" hangingPunct="1">
              <a:spcBef>
                <a:spcPct val="20000"/>
              </a:spcBef>
              <a:buClr>
                <a:schemeClr val="hlink"/>
              </a:buClr>
              <a:buSzPct val="70000"/>
              <a:buFont typeface="Wingdings" pitchFamily="2" charset="2"/>
              <a:buNone/>
              <a:defRPr/>
            </a:pPr>
            <a:r>
              <a:rPr lang="en-US" sz="2400" dirty="0">
                <a:effectLst>
                  <a:outerShdw blurRad="38100" dist="38100" dir="2700000" algn="tl">
                    <a:srgbClr val="000000"/>
                  </a:outerShdw>
                </a:effectLst>
                <a:latin typeface="Comic Sans MS" pitchFamily="66" charset="0"/>
              </a:rPr>
              <a:t>#</a:t>
            </a:r>
            <a:r>
              <a:rPr lang="en-US" sz="2400" dirty="0" err="1">
                <a:effectLst>
                  <a:outerShdw blurRad="38100" dist="38100" dir="2700000" algn="tl">
                    <a:srgbClr val="000000"/>
                  </a:outerShdw>
                </a:effectLst>
                <a:latin typeface="Comic Sans MS" pitchFamily="66" charset="0"/>
              </a:rPr>
              <a:t>my_variable</a:t>
            </a:r>
            <a:endParaRPr lang="en-US" sz="2400" dirty="0">
              <a:effectLst>
                <a:outerShdw blurRad="38100" dist="38100" dir="2700000" algn="tl">
                  <a:srgbClr val="000000"/>
                </a:outerShdw>
              </a:effectLst>
              <a:latin typeface="Comic Sans MS" pitchFamily="66" charset="0"/>
            </a:endParaRPr>
          </a:p>
          <a:p>
            <a:pPr eaLnBrk="1" hangingPunct="1">
              <a:spcBef>
                <a:spcPct val="20000"/>
              </a:spcBef>
              <a:buClr>
                <a:schemeClr val="hlink"/>
              </a:buClr>
              <a:buSzPct val="70000"/>
              <a:buFont typeface="Wingdings" pitchFamily="2" charset="2"/>
              <a:buNone/>
              <a:defRPr/>
            </a:pPr>
            <a:r>
              <a:rPr lang="en-US" sz="2400" dirty="0">
                <a:effectLst>
                  <a:outerShdw blurRad="38100" dist="38100" dir="2700000" algn="tl">
                    <a:srgbClr val="000000"/>
                  </a:outerShdw>
                </a:effectLst>
                <a:latin typeface="Comic Sans MS" pitchFamily="66" charset="0"/>
              </a:rPr>
              <a:t>~</a:t>
            </a:r>
            <a:r>
              <a:rPr lang="en-US" sz="2400" dirty="0" err="1">
                <a:effectLst>
                  <a:outerShdw blurRad="38100" dist="38100" dir="2700000" algn="tl">
                    <a:srgbClr val="000000"/>
                  </a:outerShdw>
                </a:effectLst>
                <a:latin typeface="Comic Sans MS" pitchFamily="66" charset="0"/>
              </a:rPr>
              <a:t>my_variable</a:t>
            </a:r>
            <a:endParaRPr lang="en-US" sz="2400" dirty="0">
              <a:effectLst>
                <a:outerShdw blurRad="38100" dist="38100" dir="2700000" algn="tl">
                  <a:srgbClr val="000000"/>
                </a:outerShdw>
              </a:effectLst>
              <a:latin typeface="Comic Sans MS" pitchFamily="66" charset="0"/>
            </a:endParaRPr>
          </a:p>
          <a:p>
            <a:pPr eaLnBrk="1" hangingPunct="1">
              <a:spcBef>
                <a:spcPct val="20000"/>
              </a:spcBef>
              <a:buClr>
                <a:schemeClr val="hlink"/>
              </a:buClr>
              <a:buSzPct val="70000"/>
              <a:buFont typeface="Wingdings" pitchFamily="2" charset="2"/>
              <a:buNone/>
              <a:defRPr/>
            </a:pPr>
            <a:r>
              <a:rPr lang="en-US" sz="2400" dirty="0" err="1">
                <a:effectLst>
                  <a:outerShdw blurRad="38100" dist="38100" dir="2700000" algn="tl">
                    <a:srgbClr val="000000"/>
                  </a:outerShdw>
                </a:effectLst>
                <a:latin typeface="Comic Sans MS" pitchFamily="66" charset="0"/>
              </a:rPr>
              <a:t>myVariableExample</a:t>
            </a:r>
            <a:endParaRPr lang="en-US" sz="2400" dirty="0">
              <a:effectLst>
                <a:outerShdw blurRad="38100" dist="38100" dir="2700000" algn="tl">
                  <a:srgbClr val="000000"/>
                </a:outerShdw>
              </a:effectLst>
              <a:latin typeface="Comic Sans MS" pitchFamily="66" charset="0"/>
            </a:endParaRPr>
          </a:p>
        </p:txBody>
      </p:sp>
      <p:grpSp>
        <p:nvGrpSpPr>
          <p:cNvPr id="2" name="Group 1036"/>
          <p:cNvGrpSpPr>
            <a:grpSpLocks/>
          </p:cNvGrpSpPr>
          <p:nvPr/>
        </p:nvGrpSpPr>
        <p:grpSpPr bwMode="auto">
          <a:xfrm>
            <a:off x="3052763" y="1651000"/>
            <a:ext cx="4168775" cy="4405313"/>
            <a:chOff x="1872" y="1209"/>
            <a:chExt cx="2626" cy="2775"/>
          </a:xfrm>
        </p:grpSpPr>
        <p:sp>
          <p:nvSpPr>
            <p:cNvPr id="13330" name="Text Box 1029"/>
            <p:cNvSpPr txBox="1">
              <a:spLocks noChangeArrowheads="1"/>
            </p:cNvSpPr>
            <p:nvPr/>
          </p:nvSpPr>
          <p:spPr bwMode="auto">
            <a:xfrm>
              <a:off x="3826" y="1209"/>
              <a:ext cx="67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a:solidFill>
                    <a:srgbClr val="0070C0"/>
                  </a:solidFill>
                </a:rPr>
                <a:t>Legal</a:t>
              </a:r>
            </a:p>
          </p:txBody>
        </p:sp>
        <p:sp>
          <p:nvSpPr>
            <p:cNvPr id="13331" name="Line 1031"/>
            <p:cNvSpPr>
              <a:spLocks noChangeShapeType="1"/>
            </p:cNvSpPr>
            <p:nvPr/>
          </p:nvSpPr>
          <p:spPr bwMode="auto">
            <a:xfrm flipH="1" flipV="1">
              <a:off x="1872" y="1248"/>
              <a:ext cx="1968" cy="144"/>
            </a:xfrm>
            <a:prstGeom prst="line">
              <a:avLst/>
            </a:prstGeom>
            <a:noFill/>
            <a:ln w="28575">
              <a:solidFill>
                <a:srgbClr val="0070C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32" name="Line 1032"/>
            <p:cNvSpPr>
              <a:spLocks noChangeShapeType="1"/>
            </p:cNvSpPr>
            <p:nvPr/>
          </p:nvSpPr>
          <p:spPr bwMode="auto">
            <a:xfrm flipH="1">
              <a:off x="1968" y="1440"/>
              <a:ext cx="1872" cy="96"/>
            </a:xfrm>
            <a:prstGeom prst="line">
              <a:avLst/>
            </a:prstGeom>
            <a:noFill/>
            <a:ln w="28575">
              <a:solidFill>
                <a:srgbClr val="0070C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33" name="Line 1033"/>
            <p:cNvSpPr>
              <a:spLocks noChangeShapeType="1"/>
            </p:cNvSpPr>
            <p:nvPr/>
          </p:nvSpPr>
          <p:spPr bwMode="auto">
            <a:xfrm flipH="1">
              <a:off x="2688" y="1488"/>
              <a:ext cx="1152" cy="1104"/>
            </a:xfrm>
            <a:prstGeom prst="line">
              <a:avLst/>
            </a:prstGeom>
            <a:noFill/>
            <a:ln w="28575">
              <a:solidFill>
                <a:srgbClr val="0070C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34" name="Line 1034"/>
            <p:cNvSpPr>
              <a:spLocks noChangeShapeType="1"/>
            </p:cNvSpPr>
            <p:nvPr/>
          </p:nvSpPr>
          <p:spPr bwMode="auto">
            <a:xfrm flipH="1">
              <a:off x="2496" y="1488"/>
              <a:ext cx="1440" cy="2496"/>
            </a:xfrm>
            <a:prstGeom prst="line">
              <a:avLst/>
            </a:prstGeom>
            <a:noFill/>
            <a:ln w="28575">
              <a:solidFill>
                <a:srgbClr val="0070C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35" name="Line 1035"/>
            <p:cNvSpPr>
              <a:spLocks noChangeShapeType="1"/>
            </p:cNvSpPr>
            <p:nvPr/>
          </p:nvSpPr>
          <p:spPr bwMode="auto">
            <a:xfrm flipH="1">
              <a:off x="1968" y="1440"/>
              <a:ext cx="1872" cy="624"/>
            </a:xfrm>
            <a:prstGeom prst="line">
              <a:avLst/>
            </a:prstGeom>
            <a:noFill/>
            <a:ln w="28575">
              <a:solidFill>
                <a:srgbClr val="0070C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3" name="Group 1044"/>
          <p:cNvGrpSpPr>
            <a:grpSpLocks/>
          </p:cNvGrpSpPr>
          <p:nvPr/>
        </p:nvGrpSpPr>
        <p:grpSpPr bwMode="auto">
          <a:xfrm>
            <a:off x="3128963" y="2627313"/>
            <a:ext cx="4179887" cy="3048000"/>
            <a:chOff x="1920" y="1824"/>
            <a:chExt cx="2633" cy="1920"/>
          </a:xfrm>
        </p:grpSpPr>
        <p:sp>
          <p:nvSpPr>
            <p:cNvPr id="13323" name="Text Box 1030"/>
            <p:cNvSpPr txBox="1">
              <a:spLocks noChangeArrowheads="1"/>
            </p:cNvSpPr>
            <p:nvPr/>
          </p:nvSpPr>
          <p:spPr bwMode="auto">
            <a:xfrm>
              <a:off x="3840" y="3072"/>
              <a:ext cx="71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a:solidFill>
                    <a:srgbClr val="FF3300"/>
                  </a:solidFill>
                </a:rPr>
                <a:t>Illegal</a:t>
              </a:r>
            </a:p>
          </p:txBody>
        </p:sp>
        <p:sp>
          <p:nvSpPr>
            <p:cNvPr id="13324" name="Line 1037"/>
            <p:cNvSpPr>
              <a:spLocks noChangeShapeType="1"/>
            </p:cNvSpPr>
            <p:nvPr/>
          </p:nvSpPr>
          <p:spPr bwMode="auto">
            <a:xfrm flipH="1" flipV="1">
              <a:off x="1968" y="1824"/>
              <a:ext cx="1920" cy="1344"/>
            </a:xfrm>
            <a:prstGeom prst="line">
              <a:avLst/>
            </a:prstGeom>
            <a:noFill/>
            <a:ln w="190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25" name="Line 1038"/>
            <p:cNvSpPr>
              <a:spLocks noChangeShapeType="1"/>
            </p:cNvSpPr>
            <p:nvPr/>
          </p:nvSpPr>
          <p:spPr bwMode="auto">
            <a:xfrm flipH="1" flipV="1">
              <a:off x="2016" y="2400"/>
              <a:ext cx="1824" cy="816"/>
            </a:xfrm>
            <a:prstGeom prst="line">
              <a:avLst/>
            </a:prstGeom>
            <a:noFill/>
            <a:ln w="190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26" name="Line 1039"/>
            <p:cNvSpPr>
              <a:spLocks noChangeShapeType="1"/>
            </p:cNvSpPr>
            <p:nvPr/>
          </p:nvSpPr>
          <p:spPr bwMode="auto">
            <a:xfrm flipH="1" flipV="1">
              <a:off x="2016" y="2928"/>
              <a:ext cx="1872" cy="336"/>
            </a:xfrm>
            <a:prstGeom prst="line">
              <a:avLst/>
            </a:prstGeom>
            <a:noFill/>
            <a:ln w="190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27" name="Line 1040"/>
            <p:cNvSpPr>
              <a:spLocks noChangeShapeType="1"/>
            </p:cNvSpPr>
            <p:nvPr/>
          </p:nvSpPr>
          <p:spPr bwMode="auto">
            <a:xfrm flipH="1" flipV="1">
              <a:off x="2016" y="3216"/>
              <a:ext cx="1872" cy="96"/>
            </a:xfrm>
            <a:prstGeom prst="line">
              <a:avLst/>
            </a:prstGeom>
            <a:noFill/>
            <a:ln w="190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28" name="Line 1041"/>
            <p:cNvSpPr>
              <a:spLocks noChangeShapeType="1"/>
            </p:cNvSpPr>
            <p:nvPr/>
          </p:nvSpPr>
          <p:spPr bwMode="auto">
            <a:xfrm flipH="1">
              <a:off x="1968" y="3312"/>
              <a:ext cx="1872" cy="144"/>
            </a:xfrm>
            <a:prstGeom prst="line">
              <a:avLst/>
            </a:prstGeom>
            <a:noFill/>
            <a:ln w="190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29" name="Line 1042"/>
            <p:cNvSpPr>
              <a:spLocks noChangeShapeType="1"/>
            </p:cNvSpPr>
            <p:nvPr/>
          </p:nvSpPr>
          <p:spPr bwMode="auto">
            <a:xfrm flipH="1">
              <a:off x="1920" y="3360"/>
              <a:ext cx="2016" cy="384"/>
            </a:xfrm>
            <a:prstGeom prst="line">
              <a:avLst/>
            </a:prstGeom>
            <a:noFill/>
            <a:ln w="190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1108355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t>Variables and Data Types </a:t>
            </a:r>
            <a:endParaRPr lang="en-US" dirty="0">
              <a:effectLst/>
            </a:endParaRPr>
          </a:p>
        </p:txBody>
      </p:sp>
      <p:sp>
        <p:nvSpPr>
          <p:cNvPr id="4" name="Content Placeholder 3"/>
          <p:cNvSpPr>
            <a:spLocks noGrp="1"/>
          </p:cNvSpPr>
          <p:nvPr>
            <p:ph sz="quarter" idx="13"/>
          </p:nvPr>
        </p:nvSpPr>
        <p:spPr/>
        <p:txBody>
          <a:bodyPr>
            <a:normAutofit lnSpcReduction="10000"/>
          </a:bodyPr>
          <a:lstStyle/>
          <a:p>
            <a:r>
              <a:rPr lang="en-US" dirty="0"/>
              <a:t>Example variable declarations and Assignments</a:t>
            </a:r>
          </a:p>
        </p:txBody>
      </p:sp>
      <p:pic>
        <p:nvPicPr>
          <p:cNvPr id="6" name="Content Placeholder 5" descr="4812608007.eps"/>
          <p:cNvPicPr>
            <a:picLocks noGrp="1" noChangeAspect="1"/>
          </p:cNvPicPr>
          <p:nvPr>
            <p:ph idx="1"/>
          </p:nvPr>
        </p:nvPicPr>
        <p:blipFill>
          <a:blip r:embed="rId2">
            <a:extLst>
              <a:ext uri="{28A0092B-C50C-407E-A947-70E740481C1C}">
                <a14:useLocalDpi xmlns:a14="http://schemas.microsoft.com/office/drawing/2010/main" val="0"/>
              </a:ext>
            </a:extLst>
          </a:blip>
          <a:srcRect l="-3653" r="-3653"/>
          <a:stretch>
            <a:fillRect/>
          </a:stretch>
        </p:blipFill>
        <p:spPr/>
      </p:pic>
    </p:spTree>
    <p:extLst>
      <p:ext uri="{BB962C8B-B14F-4D97-AF65-F5344CB8AC3E}">
        <p14:creationId xmlns:p14="http://schemas.microsoft.com/office/powerpoint/2010/main" val="32445246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Variables</a:t>
            </a:r>
          </a:p>
        </p:txBody>
      </p:sp>
      <p:sp>
        <p:nvSpPr>
          <p:cNvPr id="4" name="Content Placeholder 3"/>
          <p:cNvSpPr>
            <a:spLocks noGrp="1"/>
          </p:cNvSpPr>
          <p:nvPr>
            <p:ph sz="quarter" idx="13"/>
          </p:nvPr>
        </p:nvSpPr>
        <p:spPr/>
        <p:txBody>
          <a:bodyPr>
            <a:normAutofit lnSpcReduction="10000"/>
          </a:bodyPr>
          <a:lstStyle/>
          <a:p>
            <a:r>
              <a:rPr lang="en-US" dirty="0"/>
              <a:t>Assignment</a:t>
            </a:r>
          </a:p>
        </p:txBody>
      </p:sp>
      <p:pic>
        <p:nvPicPr>
          <p:cNvPr id="7" name="Picture 6" descr="4071506013.ep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399" y="2057400"/>
            <a:ext cx="7192533" cy="1371600"/>
          </a:xfrm>
          <a:prstGeom prst="rect">
            <a:avLst/>
          </a:prstGeom>
        </p:spPr>
      </p:pic>
      <p:pic>
        <p:nvPicPr>
          <p:cNvPr id="8" name="Picture 7" descr="4071506014.ep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3962400"/>
            <a:ext cx="5257800" cy="1322717"/>
          </a:xfrm>
          <a:prstGeom prst="rect">
            <a:avLst/>
          </a:prstGeom>
        </p:spPr>
      </p:pic>
    </p:spTree>
    <p:extLst>
      <p:ext uri="{BB962C8B-B14F-4D97-AF65-F5344CB8AC3E}">
        <p14:creationId xmlns:p14="http://schemas.microsoft.com/office/powerpoint/2010/main" val="35056502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t>Variables and Data Types </a:t>
            </a:r>
            <a:endParaRPr lang="en-US" dirty="0">
              <a:effectLst/>
            </a:endParaRPr>
          </a:p>
        </p:txBody>
      </p:sp>
      <p:sp>
        <p:nvSpPr>
          <p:cNvPr id="3" name="Content Placeholder 2"/>
          <p:cNvSpPr>
            <a:spLocks noGrp="1"/>
          </p:cNvSpPr>
          <p:nvPr>
            <p:ph idx="1"/>
          </p:nvPr>
        </p:nvSpPr>
        <p:spPr>
          <a:xfrm>
            <a:off x="914400" y="1646237"/>
            <a:ext cx="7258000" cy="4525963"/>
          </a:xfrm>
        </p:spPr>
        <p:txBody>
          <a:bodyPr/>
          <a:lstStyle/>
          <a:p>
            <a:r>
              <a:rPr lang="en-US" dirty="0"/>
              <a:t> two basic data types:</a:t>
            </a:r>
          </a:p>
          <a:p>
            <a:pPr marL="342900" indent="-342900">
              <a:buFont typeface="Arial"/>
              <a:buChar char="•"/>
            </a:pPr>
            <a:r>
              <a:rPr lang="en-US" dirty="0"/>
              <a:t> </a:t>
            </a:r>
            <a:r>
              <a:rPr lang="en-US" dirty="0">
                <a:solidFill>
                  <a:srgbClr val="FF0000"/>
                </a:solidFill>
              </a:rPr>
              <a:t>reference types  </a:t>
            </a:r>
            <a:r>
              <a:rPr lang="en-US" dirty="0"/>
              <a:t>(usually referred to as objects) and</a:t>
            </a:r>
          </a:p>
          <a:p>
            <a:pPr marL="342900" indent="-342900">
              <a:buFont typeface="Arial"/>
              <a:buChar char="•"/>
            </a:pPr>
            <a:r>
              <a:rPr lang="en-US" dirty="0"/>
              <a:t> </a:t>
            </a:r>
            <a:r>
              <a:rPr lang="en-US" dirty="0">
                <a:solidFill>
                  <a:srgbClr val="FF0000"/>
                </a:solidFill>
              </a:rPr>
              <a:t>primitive types</a:t>
            </a:r>
          </a:p>
          <a:p>
            <a:r>
              <a:rPr lang="en-US" dirty="0"/>
              <a:t> Primitive types represent simple forms of data.</a:t>
            </a:r>
          </a:p>
          <a:p>
            <a:pPr marL="342900" indent="-342900">
              <a:buFont typeface="Arial"/>
              <a:buChar char="•"/>
            </a:pPr>
            <a:r>
              <a:rPr lang="en-US" b="1" dirty="0"/>
              <a:t>Boolean, Number, String, </a:t>
            </a:r>
            <a:r>
              <a:rPr lang="mr-IN" b="1" dirty="0"/>
              <a:t>…</a:t>
            </a:r>
            <a:endParaRPr lang="en-US" b="1" dirty="0"/>
          </a:p>
        </p:txBody>
      </p:sp>
      <p:sp>
        <p:nvSpPr>
          <p:cNvPr id="4" name="Content Placeholder 3"/>
          <p:cNvSpPr>
            <a:spLocks noGrp="1"/>
          </p:cNvSpPr>
          <p:nvPr>
            <p:ph sz="quarter" idx="13"/>
          </p:nvPr>
        </p:nvSpPr>
        <p:spPr/>
        <p:txBody>
          <a:bodyPr>
            <a:normAutofit lnSpcReduction="10000"/>
          </a:bodyPr>
          <a:lstStyle/>
          <a:p>
            <a:r>
              <a:rPr lang="en-US" dirty="0"/>
              <a:t>Data Types</a:t>
            </a:r>
          </a:p>
        </p:txBody>
      </p:sp>
    </p:spTree>
    <p:extLst>
      <p:ext uri="{BB962C8B-B14F-4D97-AF65-F5344CB8AC3E}">
        <p14:creationId xmlns:p14="http://schemas.microsoft.com/office/powerpoint/2010/main" val="3322785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JavaScript</a:t>
            </a:r>
          </a:p>
        </p:txBody>
      </p:sp>
      <p:sp>
        <p:nvSpPr>
          <p:cNvPr id="3" name="Content Placeholder 2"/>
          <p:cNvSpPr>
            <a:spLocks noGrp="1"/>
          </p:cNvSpPr>
          <p:nvPr>
            <p:ph idx="1"/>
          </p:nvPr>
        </p:nvSpPr>
        <p:spPr/>
        <p:txBody>
          <a:bodyPr>
            <a:normAutofit/>
          </a:bodyPr>
          <a:lstStyle/>
          <a:p>
            <a:pPr marL="342900" indent="-342900">
              <a:buFont typeface="Arial"/>
              <a:buChar char="•"/>
            </a:pPr>
            <a:r>
              <a:rPr lang="en-US" dirty="0"/>
              <a:t>JavaScript runs right </a:t>
            </a:r>
            <a:r>
              <a:rPr lang="en-US" dirty="0">
                <a:solidFill>
                  <a:srgbClr val="FF0000"/>
                </a:solidFill>
              </a:rPr>
              <a:t>inside the browser</a:t>
            </a:r>
          </a:p>
          <a:p>
            <a:pPr marL="342900" indent="-342900">
              <a:buFont typeface="Arial"/>
              <a:buChar char="•"/>
            </a:pPr>
            <a:r>
              <a:rPr lang="en-US" dirty="0"/>
              <a:t>JavaScript is </a:t>
            </a:r>
            <a:r>
              <a:rPr lang="en-US" dirty="0">
                <a:solidFill>
                  <a:srgbClr val="FF0000"/>
                </a:solidFill>
              </a:rPr>
              <a:t>dynamically typed</a:t>
            </a:r>
          </a:p>
          <a:p>
            <a:pPr marL="342900" indent="-342900">
              <a:buFont typeface="Arial"/>
              <a:buChar char="•"/>
            </a:pPr>
            <a:r>
              <a:rPr lang="en-US" dirty="0"/>
              <a:t>JavaScript is object oriented in that almost </a:t>
            </a:r>
            <a:r>
              <a:rPr lang="en-US" dirty="0">
                <a:solidFill>
                  <a:srgbClr val="FF0000"/>
                </a:solidFill>
              </a:rPr>
              <a:t>everything in the language is an object</a:t>
            </a:r>
          </a:p>
          <a:p>
            <a:pPr marL="804863" lvl="1" indent="-342900">
              <a:buFont typeface="Arial"/>
              <a:buChar char="•"/>
            </a:pPr>
            <a:r>
              <a:rPr lang="en-US" dirty="0"/>
              <a:t>the objects in JavaScript are prototype-based rather than class-based, which means that while JavaScript shares some syntactic features of PHP, Java or C#, it is also quite </a:t>
            </a:r>
            <a:r>
              <a:rPr lang="en-US" dirty="0">
                <a:solidFill>
                  <a:srgbClr val="FF0000"/>
                </a:solidFill>
              </a:rPr>
              <a:t>different from those languages</a:t>
            </a:r>
          </a:p>
          <a:p>
            <a:pPr marL="342900" indent="-342900">
              <a:buFont typeface="Arial"/>
              <a:buChar char="•"/>
            </a:pPr>
            <a:endParaRPr lang="en-US" dirty="0"/>
          </a:p>
        </p:txBody>
      </p:sp>
      <p:sp>
        <p:nvSpPr>
          <p:cNvPr id="4" name="Content Placeholder 3"/>
          <p:cNvSpPr>
            <a:spLocks noGrp="1"/>
          </p:cNvSpPr>
          <p:nvPr>
            <p:ph sz="quarter" idx="13"/>
          </p:nvPr>
        </p:nvSpPr>
        <p:spPr/>
        <p:txBody>
          <a:bodyPr>
            <a:normAutofit lnSpcReduction="10000"/>
          </a:bodyPr>
          <a:lstStyle/>
          <a:p>
            <a:endParaRPr lang="en-US" dirty="0"/>
          </a:p>
        </p:txBody>
      </p:sp>
    </p:spTree>
    <p:extLst>
      <p:ext uri="{BB962C8B-B14F-4D97-AF65-F5344CB8AC3E}">
        <p14:creationId xmlns:p14="http://schemas.microsoft.com/office/powerpoint/2010/main" val="9394168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t>Variables and Data Types </a:t>
            </a:r>
            <a:endParaRPr lang="en-US" dirty="0">
              <a:effectLst/>
            </a:endParaRPr>
          </a:p>
        </p:txBody>
      </p:sp>
      <p:pic>
        <p:nvPicPr>
          <p:cNvPr id="5" name="Content Placeholder 4" descr="4812608008.eps"/>
          <p:cNvPicPr>
            <a:picLocks noGrp="1" noChangeAspect="1"/>
          </p:cNvPicPr>
          <p:nvPr>
            <p:ph idx="1"/>
          </p:nvPr>
        </p:nvPicPr>
        <p:blipFill>
          <a:blip r:embed="rId2">
            <a:extLst>
              <a:ext uri="{28A0092B-C50C-407E-A947-70E740481C1C}">
                <a14:useLocalDpi xmlns:a14="http://schemas.microsoft.com/office/drawing/2010/main" val="0"/>
              </a:ext>
            </a:extLst>
          </a:blip>
          <a:srcRect l="-4641" r="-4641"/>
          <a:stretch>
            <a:fillRect/>
          </a:stretch>
        </p:blipFill>
        <p:spPr/>
      </p:pic>
      <p:sp>
        <p:nvSpPr>
          <p:cNvPr id="4" name="Content Placeholder 3"/>
          <p:cNvSpPr>
            <a:spLocks noGrp="1"/>
          </p:cNvSpPr>
          <p:nvPr>
            <p:ph sz="quarter" idx="13"/>
          </p:nvPr>
        </p:nvSpPr>
        <p:spPr/>
        <p:txBody>
          <a:bodyPr>
            <a:normAutofit lnSpcReduction="10000"/>
          </a:bodyPr>
          <a:lstStyle/>
          <a:p>
            <a:r>
              <a:rPr lang="en-US" dirty="0"/>
              <a:t>Reference</a:t>
            </a:r>
            <a:r>
              <a:rPr lang="en-US" baseline="0" dirty="0"/>
              <a:t> </a:t>
            </a:r>
            <a:r>
              <a:rPr lang="en-US" dirty="0"/>
              <a:t>Types</a:t>
            </a:r>
          </a:p>
        </p:txBody>
      </p:sp>
    </p:spTree>
    <p:extLst>
      <p:ext uri="{BB962C8B-B14F-4D97-AF65-F5344CB8AC3E}">
        <p14:creationId xmlns:p14="http://schemas.microsoft.com/office/powerpoint/2010/main" val="42422512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JavaScript Output</a:t>
            </a:r>
            <a:endParaRPr lang="en-US" sz="3200" dirty="0">
              <a:effectLst/>
            </a:endParaRPr>
          </a:p>
        </p:txBody>
      </p:sp>
      <p:sp>
        <p:nvSpPr>
          <p:cNvPr id="3" name="Content Placeholder 2"/>
          <p:cNvSpPr>
            <a:spLocks noGrp="1"/>
          </p:cNvSpPr>
          <p:nvPr>
            <p:ph idx="1"/>
          </p:nvPr>
        </p:nvSpPr>
        <p:spPr/>
        <p:txBody>
          <a:bodyPr/>
          <a:lstStyle/>
          <a:p>
            <a:endParaRPr lang="en-US" dirty="0"/>
          </a:p>
          <a:p>
            <a:endParaRPr lang="en-US" dirty="0"/>
          </a:p>
          <a:p>
            <a:endParaRPr lang="en-US" dirty="0"/>
          </a:p>
          <a:p>
            <a:r>
              <a:rPr lang="en-US" dirty="0"/>
              <a:t>alert("Hello world");</a:t>
            </a:r>
          </a:p>
        </p:txBody>
      </p:sp>
      <p:sp>
        <p:nvSpPr>
          <p:cNvPr id="4" name="Content Placeholder 3"/>
          <p:cNvSpPr>
            <a:spLocks noGrp="1"/>
          </p:cNvSpPr>
          <p:nvPr>
            <p:ph sz="quarter" idx="13"/>
          </p:nvPr>
        </p:nvSpPr>
        <p:spPr/>
        <p:txBody>
          <a:bodyPr>
            <a:normAutofit lnSpcReduction="10000"/>
          </a:bodyPr>
          <a:lstStyle/>
          <a:p>
            <a:endParaRPr lang="en-US" dirty="0"/>
          </a:p>
        </p:txBody>
      </p:sp>
    </p:spTree>
    <p:extLst>
      <p:ext uri="{BB962C8B-B14F-4D97-AF65-F5344CB8AC3E}">
        <p14:creationId xmlns:p14="http://schemas.microsoft.com/office/powerpoint/2010/main" val="23853816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17839"/>
            <a:ext cx="7772400" cy="1020762"/>
          </a:xfrm>
        </p:spPr>
        <p:txBody>
          <a:bodyPr>
            <a:noAutofit/>
          </a:bodyPr>
          <a:lstStyle/>
          <a:p>
            <a:r>
              <a:rPr lang="en-US" sz="3200" b="1" dirty="0"/>
              <a:t>JavaScript Output</a:t>
            </a:r>
            <a:endParaRPr lang="en-US" sz="3200" dirty="0">
              <a:effectLst/>
            </a:endParaRPr>
          </a:p>
        </p:txBody>
      </p:sp>
      <p:sp>
        <p:nvSpPr>
          <p:cNvPr id="3" name="Content Placeholder 2"/>
          <p:cNvSpPr>
            <a:spLocks noGrp="1"/>
          </p:cNvSpPr>
          <p:nvPr>
            <p:ph idx="1"/>
          </p:nvPr>
        </p:nvSpPr>
        <p:spPr>
          <a:xfrm>
            <a:off x="18365" y="528220"/>
            <a:ext cx="6321896" cy="2376264"/>
          </a:xfrm>
        </p:spPr>
        <p:style>
          <a:lnRef idx="2">
            <a:schemeClr val="accent2"/>
          </a:lnRef>
          <a:fillRef idx="1">
            <a:schemeClr val="lt1"/>
          </a:fillRef>
          <a:effectRef idx="0">
            <a:schemeClr val="accent2"/>
          </a:effectRef>
          <a:fontRef idx="minor">
            <a:schemeClr val="dk1"/>
          </a:fontRef>
        </p:style>
        <p:txBody>
          <a:bodyPr/>
          <a:lstStyle/>
          <a:p>
            <a:r>
              <a:rPr lang="en-US" dirty="0" err="1"/>
              <a:t>var</a:t>
            </a:r>
            <a:r>
              <a:rPr lang="en-US" dirty="0"/>
              <a:t> name = "Randy";</a:t>
            </a:r>
          </a:p>
          <a:p>
            <a:r>
              <a:rPr lang="en-US" b="1" dirty="0" err="1"/>
              <a:t>document.write</a:t>
            </a:r>
            <a:r>
              <a:rPr lang="en-US" dirty="0"/>
              <a:t>("&lt;h1&gt;Title&lt;/h1&gt;");</a:t>
            </a:r>
          </a:p>
          <a:p>
            <a:r>
              <a:rPr lang="en-US" dirty="0"/>
              <a:t>// this uses the concatenate operator (+)</a:t>
            </a:r>
          </a:p>
          <a:p>
            <a:r>
              <a:rPr lang="en-US" b="1" dirty="0" err="1"/>
              <a:t>document.write</a:t>
            </a:r>
            <a:r>
              <a:rPr lang="en-US" dirty="0"/>
              <a:t>("Hello " + name + " and welcome");</a:t>
            </a:r>
          </a:p>
        </p:txBody>
      </p:sp>
      <p:pic>
        <p:nvPicPr>
          <p:cNvPr id="5" name="Picture 4"/>
          <p:cNvPicPr>
            <a:picLocks noChangeAspect="1"/>
          </p:cNvPicPr>
          <p:nvPr/>
        </p:nvPicPr>
        <p:blipFill>
          <a:blip r:embed="rId2"/>
          <a:stretch>
            <a:fillRect/>
          </a:stretch>
        </p:blipFill>
        <p:spPr>
          <a:xfrm>
            <a:off x="18365" y="2904484"/>
            <a:ext cx="5137655" cy="39535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stretch>
            <a:fillRect/>
          </a:stretch>
        </p:blipFill>
        <p:spPr>
          <a:xfrm>
            <a:off x="5364088" y="3573016"/>
            <a:ext cx="2354560" cy="1103700"/>
          </a:xfrm>
          <a:prstGeom prst="rect">
            <a:avLst/>
          </a:prstGeom>
        </p:spPr>
      </p:pic>
    </p:spTree>
    <p:extLst>
      <p:ext uri="{BB962C8B-B14F-4D97-AF65-F5344CB8AC3E}">
        <p14:creationId xmlns:p14="http://schemas.microsoft.com/office/powerpoint/2010/main" val="40387192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JavaScript Output</a:t>
            </a:r>
            <a:endParaRPr lang="en-US" sz="3200" dirty="0">
              <a:effectLst/>
            </a:endParaRPr>
          </a:p>
        </p:txBody>
      </p:sp>
      <p:sp>
        <p:nvSpPr>
          <p:cNvPr id="4" name="Content Placeholder 3"/>
          <p:cNvSpPr>
            <a:spLocks noGrp="1"/>
          </p:cNvSpPr>
          <p:nvPr>
            <p:ph sz="quarter" idx="13"/>
          </p:nvPr>
        </p:nvSpPr>
        <p:spPr/>
        <p:txBody>
          <a:bodyPr>
            <a:normAutofit lnSpcReduction="10000"/>
          </a:bodyPr>
          <a:lstStyle/>
          <a:p>
            <a:endParaRPr lang="en-US" dirty="0"/>
          </a:p>
        </p:txBody>
      </p:sp>
      <p:sp>
        <p:nvSpPr>
          <p:cNvPr id="5" name="Content Placeholder 4"/>
          <p:cNvSpPr>
            <a:spLocks noGrp="1"/>
          </p:cNvSpPr>
          <p:nvPr>
            <p:ph idx="1"/>
          </p:nvPr>
        </p:nvSpPr>
        <p:spPr>
          <a:xfrm>
            <a:off x="152400" y="1676400"/>
            <a:ext cx="6400800" cy="4525963"/>
          </a:xfrm>
        </p:spPr>
        <p:txBody>
          <a:bodyPr/>
          <a:lstStyle/>
          <a:p>
            <a:pPr marL="342900" indent="-342900">
              <a:buFont typeface="Arial"/>
              <a:buChar char="•"/>
            </a:pPr>
            <a:r>
              <a:rPr lang="en-US" dirty="0"/>
              <a:t>alert() Displays content within a </a:t>
            </a:r>
            <a:r>
              <a:rPr lang="en-US" dirty="0">
                <a:solidFill>
                  <a:srgbClr val="FF0000"/>
                </a:solidFill>
              </a:rPr>
              <a:t>pop-up box</a:t>
            </a:r>
            <a:r>
              <a:rPr lang="en-US" dirty="0"/>
              <a:t>.</a:t>
            </a:r>
          </a:p>
          <a:p>
            <a:pPr marL="342900" indent="-342900">
              <a:buFont typeface="Arial"/>
              <a:buChar char="•"/>
            </a:pPr>
            <a:r>
              <a:rPr lang="en-US" dirty="0"/>
              <a:t>console.log() Displays content in the Browser’s </a:t>
            </a:r>
            <a:r>
              <a:rPr lang="en-US" dirty="0">
                <a:solidFill>
                  <a:srgbClr val="FF0000"/>
                </a:solidFill>
              </a:rPr>
              <a:t>JavaScript console</a:t>
            </a:r>
            <a:r>
              <a:rPr lang="en-US" dirty="0"/>
              <a:t>.</a:t>
            </a:r>
          </a:p>
          <a:p>
            <a:pPr marL="342900" indent="-342900">
              <a:buFont typeface="Arial"/>
              <a:buChar char="•"/>
            </a:pPr>
            <a:endParaRPr lang="en-US" dirty="0"/>
          </a:p>
          <a:p>
            <a:pPr marL="342900" indent="-342900">
              <a:buFont typeface="Arial"/>
              <a:buChar char="•"/>
            </a:pPr>
            <a:endParaRPr lang="en-US" dirty="0"/>
          </a:p>
          <a:p>
            <a:pPr marL="342900" indent="-342900">
              <a:buFont typeface="Arial"/>
              <a:buChar char="•"/>
            </a:pPr>
            <a:r>
              <a:rPr lang="en-US" dirty="0" err="1"/>
              <a:t>document.write</a:t>
            </a:r>
            <a:r>
              <a:rPr lang="en-US" dirty="0"/>
              <a:t>() Outputs the content (as markup) directly </a:t>
            </a:r>
            <a:r>
              <a:rPr lang="en-US" dirty="0">
                <a:solidFill>
                  <a:srgbClr val="FF0000"/>
                </a:solidFill>
              </a:rPr>
              <a:t>to the HTML document</a:t>
            </a:r>
            <a:r>
              <a:rPr lang="en-US" dirty="0"/>
              <a:t>.</a:t>
            </a:r>
          </a:p>
        </p:txBody>
      </p:sp>
      <p:pic>
        <p:nvPicPr>
          <p:cNvPr id="6" name="Picture 5"/>
          <p:cNvPicPr>
            <a:picLocks noChangeAspect="1"/>
          </p:cNvPicPr>
          <p:nvPr/>
        </p:nvPicPr>
        <p:blipFill>
          <a:blip r:embed="rId2"/>
          <a:stretch>
            <a:fillRect/>
          </a:stretch>
        </p:blipFill>
        <p:spPr>
          <a:xfrm>
            <a:off x="5715000" y="1143000"/>
            <a:ext cx="2628900" cy="1009310"/>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3"/>
          <a:stretch>
            <a:fillRect/>
          </a:stretch>
        </p:blipFill>
        <p:spPr>
          <a:xfrm>
            <a:off x="4343400" y="5105400"/>
            <a:ext cx="1138238" cy="590731"/>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4"/>
          <a:stretch>
            <a:fillRect/>
          </a:stretch>
        </p:blipFill>
        <p:spPr>
          <a:xfrm>
            <a:off x="3041405" y="2685710"/>
            <a:ext cx="4880466" cy="1400175"/>
          </a:xfrm>
          <a:prstGeom prst="rect">
            <a:avLst/>
          </a:prstGeom>
        </p:spPr>
      </p:pic>
    </p:spTree>
    <p:extLst>
      <p:ext uri="{BB962C8B-B14F-4D97-AF65-F5344CB8AC3E}">
        <p14:creationId xmlns:p14="http://schemas.microsoft.com/office/powerpoint/2010/main" val="25135554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JavaScript Output</a:t>
            </a:r>
            <a:endParaRPr lang="en-US" sz="3200" dirty="0">
              <a:effectLst/>
            </a:endParaRPr>
          </a:p>
        </p:txBody>
      </p:sp>
      <p:sp>
        <p:nvSpPr>
          <p:cNvPr id="4" name="Content Placeholder 3"/>
          <p:cNvSpPr>
            <a:spLocks noGrp="1"/>
          </p:cNvSpPr>
          <p:nvPr>
            <p:ph sz="quarter" idx="13"/>
          </p:nvPr>
        </p:nvSpPr>
        <p:spPr/>
        <p:txBody>
          <a:bodyPr>
            <a:normAutofit lnSpcReduction="10000"/>
          </a:bodyPr>
          <a:lstStyle/>
          <a:p>
            <a:r>
              <a:rPr lang="en-US" dirty="0"/>
              <a:t>Chrome JavaScript Console</a:t>
            </a:r>
          </a:p>
        </p:txBody>
      </p:sp>
      <p:pic>
        <p:nvPicPr>
          <p:cNvPr id="6" name="Content Placeholder 5" descr="4812608009.eps"/>
          <p:cNvPicPr>
            <a:picLocks noGrp="1" noChangeAspect="1"/>
          </p:cNvPicPr>
          <p:nvPr>
            <p:ph idx="1"/>
          </p:nvPr>
        </p:nvPicPr>
        <p:blipFill>
          <a:blip r:embed="rId2">
            <a:extLst>
              <a:ext uri="{28A0092B-C50C-407E-A947-70E740481C1C}">
                <a14:useLocalDpi xmlns:a14="http://schemas.microsoft.com/office/drawing/2010/main" val="0"/>
              </a:ext>
            </a:extLst>
          </a:blip>
          <a:srcRect l="-3400" r="-3400"/>
          <a:stretch>
            <a:fillRect/>
          </a:stretch>
        </p:blipFill>
        <p:spPr/>
      </p:pic>
    </p:spTree>
    <p:extLst>
      <p:ext uri="{BB962C8B-B14F-4D97-AF65-F5344CB8AC3E}">
        <p14:creationId xmlns:p14="http://schemas.microsoft.com/office/powerpoint/2010/main" val="30631319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JavaScript Output</a:t>
            </a:r>
            <a:endParaRPr lang="en-US" sz="3200" dirty="0">
              <a:effectLst/>
            </a:endParaRPr>
          </a:p>
        </p:txBody>
      </p:sp>
      <p:sp>
        <p:nvSpPr>
          <p:cNvPr id="4" name="Content Placeholder 3"/>
          <p:cNvSpPr>
            <a:spLocks noGrp="1"/>
          </p:cNvSpPr>
          <p:nvPr>
            <p:ph sz="quarter" idx="13"/>
          </p:nvPr>
        </p:nvSpPr>
        <p:spPr/>
        <p:txBody>
          <a:bodyPr>
            <a:normAutofit lnSpcReduction="10000"/>
          </a:bodyPr>
          <a:lstStyle/>
          <a:p>
            <a:r>
              <a:rPr lang="en-US" dirty="0"/>
              <a:t>Fun with </a:t>
            </a:r>
            <a:r>
              <a:rPr lang="en-US" dirty="0" err="1"/>
              <a:t>document.write</a:t>
            </a:r>
            <a:r>
              <a:rPr lang="en-US" dirty="0"/>
              <a:t>()</a:t>
            </a:r>
          </a:p>
        </p:txBody>
      </p:sp>
      <p:pic>
        <p:nvPicPr>
          <p:cNvPr id="5" name="Content Placeholder 4" descr="4812608010.eps"/>
          <p:cNvPicPr>
            <a:picLocks noGrp="1" noChangeAspect="1"/>
          </p:cNvPicPr>
          <p:nvPr>
            <p:ph idx="1"/>
          </p:nvPr>
        </p:nvPicPr>
        <p:blipFill>
          <a:blip r:embed="rId2">
            <a:extLst>
              <a:ext uri="{28A0092B-C50C-407E-A947-70E740481C1C}">
                <a14:useLocalDpi xmlns:a14="http://schemas.microsoft.com/office/drawing/2010/main" val="0"/>
              </a:ext>
            </a:extLst>
          </a:blip>
          <a:srcRect l="-23841" r="-23841"/>
          <a:stretch>
            <a:fillRect/>
          </a:stretch>
        </p:blipFill>
        <p:spPr/>
      </p:pic>
    </p:spTree>
    <p:extLst>
      <p:ext uri="{BB962C8B-B14F-4D97-AF65-F5344CB8AC3E}">
        <p14:creationId xmlns:p14="http://schemas.microsoft.com/office/powerpoint/2010/main" val="20373338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accent3"/>
                </a:solidFill>
              </a:rPr>
              <a:t>Chapter 8</a:t>
            </a:r>
          </a:p>
        </p:txBody>
      </p:sp>
      <p:sp>
        <p:nvSpPr>
          <p:cNvPr id="6" name="Rounded Rectangle 5"/>
          <p:cNvSpPr/>
          <p:nvPr/>
        </p:nvSpPr>
        <p:spPr>
          <a:xfrm>
            <a:off x="914400" y="9144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4648200" y="9144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914400" y="234888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4648200" y="234888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914400" y="378904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4648200" y="378904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914400" y="914400"/>
            <a:ext cx="685800" cy="1200329"/>
          </a:xfrm>
          <a:prstGeom prst="rect">
            <a:avLst/>
          </a:prstGeom>
          <a:noFill/>
        </p:spPr>
        <p:txBody>
          <a:bodyPr wrap="square" rtlCol="0">
            <a:spAutoFit/>
          </a:bodyPr>
          <a:lstStyle/>
          <a:p>
            <a:r>
              <a:rPr lang="en-US" sz="7200" dirty="0">
                <a:solidFill>
                  <a:schemeClr val="bg1"/>
                </a:solidFill>
                <a:latin typeface="Rockwell Extra Bold" pitchFamily="18" charset="0"/>
              </a:rPr>
              <a:t>1</a:t>
            </a:r>
          </a:p>
        </p:txBody>
      </p:sp>
      <p:sp>
        <p:nvSpPr>
          <p:cNvPr id="21" name="TextBox 20"/>
          <p:cNvSpPr txBox="1"/>
          <p:nvPr/>
        </p:nvSpPr>
        <p:spPr>
          <a:xfrm>
            <a:off x="4648200" y="914400"/>
            <a:ext cx="685800" cy="1200329"/>
          </a:xfrm>
          <a:prstGeom prst="rect">
            <a:avLst/>
          </a:prstGeom>
          <a:noFill/>
        </p:spPr>
        <p:txBody>
          <a:bodyPr wrap="square" rtlCol="0">
            <a:spAutoFit/>
          </a:bodyPr>
          <a:lstStyle/>
          <a:p>
            <a:r>
              <a:rPr lang="en-US" sz="7200" dirty="0">
                <a:solidFill>
                  <a:schemeClr val="bg1"/>
                </a:solidFill>
                <a:latin typeface="Rockwell Extra Bold" pitchFamily="18" charset="0"/>
              </a:rPr>
              <a:t>2</a:t>
            </a:r>
          </a:p>
        </p:txBody>
      </p:sp>
      <p:sp>
        <p:nvSpPr>
          <p:cNvPr id="22" name="TextBox 21"/>
          <p:cNvSpPr txBox="1"/>
          <p:nvPr/>
        </p:nvSpPr>
        <p:spPr>
          <a:xfrm>
            <a:off x="914400" y="2381071"/>
            <a:ext cx="685800" cy="1200329"/>
          </a:xfrm>
          <a:prstGeom prst="rect">
            <a:avLst/>
          </a:prstGeom>
          <a:noFill/>
        </p:spPr>
        <p:txBody>
          <a:bodyPr wrap="square" rtlCol="0">
            <a:spAutoFit/>
          </a:bodyPr>
          <a:lstStyle/>
          <a:p>
            <a:r>
              <a:rPr lang="en-US" sz="7200" dirty="0">
                <a:solidFill>
                  <a:schemeClr val="bg1"/>
                </a:solidFill>
                <a:latin typeface="Rockwell Extra Bold" pitchFamily="18" charset="0"/>
              </a:rPr>
              <a:t>3</a:t>
            </a:r>
          </a:p>
        </p:txBody>
      </p:sp>
      <p:sp>
        <p:nvSpPr>
          <p:cNvPr id="23" name="TextBox 22"/>
          <p:cNvSpPr txBox="1"/>
          <p:nvPr/>
        </p:nvSpPr>
        <p:spPr>
          <a:xfrm>
            <a:off x="4648200" y="2381071"/>
            <a:ext cx="685800" cy="1200329"/>
          </a:xfrm>
          <a:prstGeom prst="rect">
            <a:avLst/>
          </a:prstGeom>
          <a:noFill/>
        </p:spPr>
        <p:txBody>
          <a:bodyPr wrap="square" rtlCol="0">
            <a:spAutoFit/>
          </a:bodyPr>
          <a:lstStyle/>
          <a:p>
            <a:r>
              <a:rPr lang="en-US" sz="7200" dirty="0">
                <a:solidFill>
                  <a:schemeClr val="bg1"/>
                </a:solidFill>
                <a:latin typeface="Rockwell Extra Bold" pitchFamily="18" charset="0"/>
              </a:rPr>
              <a:t>4</a:t>
            </a:r>
          </a:p>
        </p:txBody>
      </p:sp>
      <p:sp>
        <p:nvSpPr>
          <p:cNvPr id="24" name="TextBox 23"/>
          <p:cNvSpPr txBox="1"/>
          <p:nvPr/>
        </p:nvSpPr>
        <p:spPr>
          <a:xfrm>
            <a:off x="914400" y="3810000"/>
            <a:ext cx="685800" cy="1200329"/>
          </a:xfrm>
          <a:prstGeom prst="rect">
            <a:avLst/>
          </a:prstGeom>
          <a:noFill/>
        </p:spPr>
        <p:txBody>
          <a:bodyPr wrap="square" rtlCol="0">
            <a:spAutoFit/>
          </a:bodyPr>
          <a:lstStyle/>
          <a:p>
            <a:r>
              <a:rPr lang="en-US" sz="7200" dirty="0">
                <a:solidFill>
                  <a:schemeClr val="accent3"/>
                </a:solidFill>
                <a:latin typeface="Rockwell Extra Bold" pitchFamily="18" charset="0"/>
              </a:rPr>
              <a:t>5</a:t>
            </a:r>
          </a:p>
        </p:txBody>
      </p:sp>
      <p:sp>
        <p:nvSpPr>
          <p:cNvPr id="25" name="TextBox 24"/>
          <p:cNvSpPr txBox="1"/>
          <p:nvPr/>
        </p:nvSpPr>
        <p:spPr>
          <a:xfrm>
            <a:off x="4648200" y="3810000"/>
            <a:ext cx="685800" cy="1200329"/>
          </a:xfrm>
          <a:prstGeom prst="rect">
            <a:avLst/>
          </a:prstGeom>
          <a:noFill/>
        </p:spPr>
        <p:txBody>
          <a:bodyPr wrap="square" rtlCol="0">
            <a:spAutoFit/>
          </a:bodyPr>
          <a:lstStyle/>
          <a:p>
            <a:r>
              <a:rPr lang="en-US" sz="7200" dirty="0">
                <a:solidFill>
                  <a:schemeClr val="bg1"/>
                </a:solidFill>
                <a:latin typeface="Rockwell Extra Bold" pitchFamily="18" charset="0"/>
              </a:rPr>
              <a:t>6</a:t>
            </a:r>
          </a:p>
        </p:txBody>
      </p:sp>
      <p:sp>
        <p:nvSpPr>
          <p:cNvPr id="2" name="TextBox 1"/>
          <p:cNvSpPr txBox="1"/>
          <p:nvPr/>
        </p:nvSpPr>
        <p:spPr>
          <a:xfrm>
            <a:off x="1763688" y="980728"/>
            <a:ext cx="2520280" cy="1200329"/>
          </a:xfrm>
          <a:prstGeom prst="rect">
            <a:avLst/>
          </a:prstGeom>
          <a:noFill/>
        </p:spPr>
        <p:txBody>
          <a:bodyPr wrap="square" rtlCol="0">
            <a:spAutoFit/>
          </a:bodyPr>
          <a:lstStyle/>
          <a:p>
            <a:r>
              <a:rPr lang="en-US" sz="2400" dirty="0">
                <a:solidFill>
                  <a:schemeClr val="bg1"/>
                </a:solidFill>
              </a:rPr>
              <a:t>JavaScript 1: Language Fundamentals </a:t>
            </a:r>
          </a:p>
        </p:txBody>
      </p:sp>
      <p:sp>
        <p:nvSpPr>
          <p:cNvPr id="27" name="TextBox 26"/>
          <p:cNvSpPr txBox="1"/>
          <p:nvPr/>
        </p:nvSpPr>
        <p:spPr>
          <a:xfrm>
            <a:off x="5508104" y="1052736"/>
            <a:ext cx="2520280" cy="954107"/>
          </a:xfrm>
          <a:prstGeom prst="rect">
            <a:avLst/>
          </a:prstGeom>
          <a:noFill/>
        </p:spPr>
        <p:txBody>
          <a:bodyPr wrap="square" rtlCol="0">
            <a:spAutoFit/>
          </a:bodyPr>
          <a:lstStyle/>
          <a:p>
            <a:r>
              <a:rPr lang="en-US" sz="2800" dirty="0">
                <a:solidFill>
                  <a:schemeClr val="bg1"/>
                </a:solidFill>
              </a:rPr>
              <a:t>Where Does JavaScript Go? </a:t>
            </a:r>
          </a:p>
        </p:txBody>
      </p:sp>
      <p:sp>
        <p:nvSpPr>
          <p:cNvPr id="30" name="TextBox 29"/>
          <p:cNvSpPr txBox="1"/>
          <p:nvPr/>
        </p:nvSpPr>
        <p:spPr>
          <a:xfrm>
            <a:off x="1835696" y="2492896"/>
            <a:ext cx="2520280" cy="954107"/>
          </a:xfrm>
          <a:prstGeom prst="rect">
            <a:avLst/>
          </a:prstGeom>
          <a:noFill/>
        </p:spPr>
        <p:txBody>
          <a:bodyPr wrap="square" rtlCol="0">
            <a:spAutoFit/>
          </a:bodyPr>
          <a:lstStyle/>
          <a:p>
            <a:r>
              <a:rPr lang="en-US" sz="2800" dirty="0">
                <a:solidFill>
                  <a:schemeClr val="bg1"/>
                </a:solidFill>
              </a:rPr>
              <a:t>Variables and Data Types </a:t>
            </a:r>
          </a:p>
        </p:txBody>
      </p:sp>
      <p:sp>
        <p:nvSpPr>
          <p:cNvPr id="32" name="TextBox 31"/>
          <p:cNvSpPr txBox="1"/>
          <p:nvPr/>
        </p:nvSpPr>
        <p:spPr>
          <a:xfrm>
            <a:off x="5580112" y="2492896"/>
            <a:ext cx="2520280" cy="954107"/>
          </a:xfrm>
          <a:prstGeom prst="rect">
            <a:avLst/>
          </a:prstGeom>
          <a:noFill/>
        </p:spPr>
        <p:txBody>
          <a:bodyPr wrap="square" rtlCol="0">
            <a:spAutoFit/>
          </a:bodyPr>
          <a:lstStyle/>
          <a:p>
            <a:r>
              <a:rPr lang="en-US" sz="2800" dirty="0">
                <a:solidFill>
                  <a:schemeClr val="bg1"/>
                </a:solidFill>
              </a:rPr>
              <a:t>JavaScript Output</a:t>
            </a:r>
          </a:p>
        </p:txBody>
      </p:sp>
      <p:sp>
        <p:nvSpPr>
          <p:cNvPr id="33" name="TextBox 32"/>
          <p:cNvSpPr txBox="1"/>
          <p:nvPr/>
        </p:nvSpPr>
        <p:spPr>
          <a:xfrm>
            <a:off x="1907704" y="3933056"/>
            <a:ext cx="2520280" cy="523220"/>
          </a:xfrm>
          <a:prstGeom prst="rect">
            <a:avLst/>
          </a:prstGeom>
          <a:noFill/>
        </p:spPr>
        <p:txBody>
          <a:bodyPr wrap="square" rtlCol="0">
            <a:spAutoFit/>
          </a:bodyPr>
          <a:lstStyle/>
          <a:p>
            <a:r>
              <a:rPr lang="en-US" sz="2800" dirty="0">
                <a:solidFill>
                  <a:schemeClr val="accent3"/>
                </a:solidFill>
              </a:rPr>
              <a:t>Conditionals</a:t>
            </a:r>
          </a:p>
        </p:txBody>
      </p:sp>
      <p:sp>
        <p:nvSpPr>
          <p:cNvPr id="34" name="TextBox 33"/>
          <p:cNvSpPr txBox="1"/>
          <p:nvPr/>
        </p:nvSpPr>
        <p:spPr>
          <a:xfrm>
            <a:off x="5580112" y="3933056"/>
            <a:ext cx="2520280" cy="523220"/>
          </a:xfrm>
          <a:prstGeom prst="rect">
            <a:avLst/>
          </a:prstGeom>
          <a:noFill/>
        </p:spPr>
        <p:txBody>
          <a:bodyPr wrap="square" rtlCol="0">
            <a:spAutoFit/>
          </a:bodyPr>
          <a:lstStyle/>
          <a:p>
            <a:r>
              <a:rPr lang="en-US" sz="2800" dirty="0">
                <a:solidFill>
                  <a:schemeClr val="bg1"/>
                </a:solidFill>
              </a:rPr>
              <a:t>Loops</a:t>
            </a:r>
          </a:p>
        </p:txBody>
      </p:sp>
      <p:sp>
        <p:nvSpPr>
          <p:cNvPr id="26" name="Rounded Rectangle 25"/>
          <p:cNvSpPr/>
          <p:nvPr/>
        </p:nvSpPr>
        <p:spPr>
          <a:xfrm>
            <a:off x="914400" y="52292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942561" y="5238929"/>
            <a:ext cx="685800" cy="1200329"/>
          </a:xfrm>
          <a:prstGeom prst="rect">
            <a:avLst/>
          </a:prstGeom>
          <a:noFill/>
        </p:spPr>
        <p:txBody>
          <a:bodyPr wrap="square" rtlCol="0">
            <a:spAutoFit/>
          </a:bodyPr>
          <a:lstStyle/>
          <a:p>
            <a:r>
              <a:rPr lang="en-US" sz="7200" dirty="0">
                <a:solidFill>
                  <a:schemeClr val="bg1"/>
                </a:solidFill>
                <a:latin typeface="Rockwell Extra Bold" pitchFamily="18" charset="0"/>
              </a:rPr>
              <a:t>7</a:t>
            </a:r>
          </a:p>
        </p:txBody>
      </p:sp>
      <p:sp>
        <p:nvSpPr>
          <p:cNvPr id="38" name="TextBox 37"/>
          <p:cNvSpPr txBox="1"/>
          <p:nvPr/>
        </p:nvSpPr>
        <p:spPr>
          <a:xfrm>
            <a:off x="1975520" y="5315580"/>
            <a:ext cx="2520280" cy="523220"/>
          </a:xfrm>
          <a:prstGeom prst="rect">
            <a:avLst/>
          </a:prstGeom>
          <a:noFill/>
        </p:spPr>
        <p:txBody>
          <a:bodyPr wrap="square" rtlCol="0">
            <a:spAutoFit/>
          </a:bodyPr>
          <a:lstStyle/>
          <a:p>
            <a:r>
              <a:rPr lang="en-US" sz="2800" dirty="0">
                <a:solidFill>
                  <a:schemeClr val="bg1"/>
                </a:solidFill>
              </a:rPr>
              <a:t>Arrays </a:t>
            </a:r>
          </a:p>
        </p:txBody>
      </p:sp>
      <p:sp>
        <p:nvSpPr>
          <p:cNvPr id="28" name="Rounded Rectangle 27"/>
          <p:cNvSpPr/>
          <p:nvPr/>
        </p:nvSpPr>
        <p:spPr>
          <a:xfrm>
            <a:off x="4639064" y="521588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4667225" y="5225609"/>
            <a:ext cx="685800" cy="1200329"/>
          </a:xfrm>
          <a:prstGeom prst="rect">
            <a:avLst/>
          </a:prstGeom>
          <a:noFill/>
        </p:spPr>
        <p:txBody>
          <a:bodyPr wrap="square" rtlCol="0">
            <a:spAutoFit/>
          </a:bodyPr>
          <a:lstStyle/>
          <a:p>
            <a:r>
              <a:rPr lang="en-US" sz="7200" dirty="0">
                <a:solidFill>
                  <a:schemeClr val="bg1"/>
                </a:solidFill>
                <a:latin typeface="Rockwell Extra Bold" pitchFamily="18" charset="0"/>
              </a:rPr>
              <a:t>8</a:t>
            </a:r>
          </a:p>
        </p:txBody>
      </p:sp>
      <p:sp>
        <p:nvSpPr>
          <p:cNvPr id="35" name="TextBox 34"/>
          <p:cNvSpPr txBox="1"/>
          <p:nvPr/>
        </p:nvSpPr>
        <p:spPr>
          <a:xfrm>
            <a:off x="5700184" y="5302260"/>
            <a:ext cx="2520280" cy="523220"/>
          </a:xfrm>
          <a:prstGeom prst="rect">
            <a:avLst/>
          </a:prstGeom>
          <a:noFill/>
        </p:spPr>
        <p:txBody>
          <a:bodyPr wrap="square" rtlCol="0">
            <a:spAutoFit/>
          </a:bodyPr>
          <a:lstStyle/>
          <a:p>
            <a:r>
              <a:rPr lang="en-US" sz="2800" dirty="0">
                <a:solidFill>
                  <a:schemeClr val="bg1"/>
                </a:solidFill>
              </a:rPr>
              <a:t>Objects</a:t>
            </a:r>
          </a:p>
        </p:txBody>
      </p:sp>
    </p:spTree>
    <p:extLst>
      <p:ext uri="{BB962C8B-B14F-4D97-AF65-F5344CB8AC3E}">
        <p14:creationId xmlns:p14="http://schemas.microsoft.com/office/powerpoint/2010/main" val="473658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Operators</a:t>
            </a:r>
          </a:p>
        </p:txBody>
      </p:sp>
      <p:sp>
        <p:nvSpPr>
          <p:cNvPr id="4" name="Content Placeholder 3"/>
          <p:cNvSpPr>
            <a:spLocks noGrp="1"/>
          </p:cNvSpPr>
          <p:nvPr>
            <p:ph sz="quarter" idx="13"/>
          </p:nvPr>
        </p:nvSpPr>
        <p:spPr/>
        <p:txBody>
          <a:bodyPr>
            <a:normAutofit lnSpcReduction="10000"/>
          </a:bodyPr>
          <a:lstStyle/>
          <a:p>
            <a:r>
              <a:rPr lang="en-US" dirty="0"/>
              <a:t>True or not True</a:t>
            </a:r>
          </a:p>
        </p:txBody>
      </p:sp>
      <p:graphicFrame>
        <p:nvGraphicFramePr>
          <p:cNvPr id="5" name="Table 4"/>
          <p:cNvGraphicFramePr>
            <a:graphicFrameLocks noGrp="1"/>
          </p:cNvGraphicFramePr>
          <p:nvPr>
            <p:extLst>
              <p:ext uri="{D42A27DB-BD31-4B8C-83A1-F6EECF244321}">
                <p14:modId xmlns:p14="http://schemas.microsoft.com/office/powerpoint/2010/main" val="990462423"/>
              </p:ext>
            </p:extLst>
          </p:nvPr>
        </p:nvGraphicFramePr>
        <p:xfrm>
          <a:off x="901931" y="1147156"/>
          <a:ext cx="7010400" cy="3505200"/>
        </p:xfrm>
        <a:graphic>
          <a:graphicData uri="http://schemas.openxmlformats.org/drawingml/2006/table">
            <a:tbl>
              <a:tblPr firstRow="1" firstCol="1">
                <a:tableStyleId>{5C22544A-7EE6-4342-B048-85BDC9FD1C3A}</a:tableStyleId>
              </a:tblPr>
              <a:tblGrid>
                <a:gridCol w="1772818">
                  <a:extLst>
                    <a:ext uri="{9D8B030D-6E8A-4147-A177-3AD203B41FA5}">
                      <a16:colId xmlns:a16="http://schemas.microsoft.com/office/drawing/2014/main" val="20000"/>
                    </a:ext>
                  </a:extLst>
                </a:gridCol>
                <a:gridCol w="3081213">
                  <a:extLst>
                    <a:ext uri="{9D8B030D-6E8A-4147-A177-3AD203B41FA5}">
                      <a16:colId xmlns:a16="http://schemas.microsoft.com/office/drawing/2014/main" val="20001"/>
                    </a:ext>
                  </a:extLst>
                </a:gridCol>
                <a:gridCol w="2156369">
                  <a:extLst>
                    <a:ext uri="{9D8B030D-6E8A-4147-A177-3AD203B41FA5}">
                      <a16:colId xmlns:a16="http://schemas.microsoft.com/office/drawing/2014/main" val="20002"/>
                    </a:ext>
                  </a:extLst>
                </a:gridCol>
              </a:tblGrid>
              <a:tr h="291350">
                <a:tc>
                  <a:txBody>
                    <a:bodyPr/>
                    <a:lstStyle/>
                    <a:p>
                      <a:pPr>
                        <a:lnSpc>
                          <a:spcPts val="1600"/>
                        </a:lnSpc>
                        <a:spcAft>
                          <a:spcPts val="1400"/>
                        </a:spcAft>
                      </a:pPr>
                      <a:r>
                        <a:rPr lang="en-CA" sz="1400"/>
                        <a:t>Operator</a:t>
                      </a:r>
                      <a:endParaRPr lang="en-CA" sz="1800">
                        <a:solidFill>
                          <a:srgbClr val="1F497D"/>
                        </a:solidFill>
                        <a:latin typeface="Calibri"/>
                        <a:ea typeface="Calibri"/>
                        <a:cs typeface="Times New Roman"/>
                      </a:endParaRPr>
                    </a:p>
                  </a:txBody>
                  <a:tcPr marL="68580" marR="68580" marT="0" marB="0"/>
                </a:tc>
                <a:tc>
                  <a:txBody>
                    <a:bodyPr/>
                    <a:lstStyle/>
                    <a:p>
                      <a:pPr>
                        <a:lnSpc>
                          <a:spcPts val="1600"/>
                        </a:lnSpc>
                        <a:spcAft>
                          <a:spcPts val="1400"/>
                        </a:spcAft>
                      </a:pPr>
                      <a:r>
                        <a:rPr lang="en-CA" sz="1400"/>
                        <a:t>Description</a:t>
                      </a:r>
                      <a:endParaRPr lang="en-CA" sz="1800">
                        <a:solidFill>
                          <a:srgbClr val="1F497D"/>
                        </a:solidFill>
                        <a:latin typeface="Calibri"/>
                        <a:ea typeface="Calibri"/>
                        <a:cs typeface="Times New Roman"/>
                      </a:endParaRPr>
                    </a:p>
                  </a:txBody>
                  <a:tcPr marL="68580" marR="68580" marT="0" marB="0"/>
                </a:tc>
                <a:tc>
                  <a:txBody>
                    <a:bodyPr/>
                    <a:lstStyle/>
                    <a:p>
                      <a:pPr>
                        <a:lnSpc>
                          <a:spcPts val="1600"/>
                        </a:lnSpc>
                        <a:spcAft>
                          <a:spcPts val="1400"/>
                        </a:spcAft>
                      </a:pPr>
                      <a:r>
                        <a:rPr lang="en-CA" sz="1400"/>
                        <a:t>Matches (x=9)</a:t>
                      </a:r>
                      <a:endParaRPr lang="en-CA" sz="1800">
                        <a:solidFill>
                          <a:srgbClr val="1F497D"/>
                        </a:solidFill>
                        <a:latin typeface="Calibri"/>
                        <a:ea typeface="Calibri"/>
                        <a:cs typeface="Times New Roman"/>
                      </a:endParaRPr>
                    </a:p>
                  </a:txBody>
                  <a:tcPr marL="68580" marR="68580" marT="0" marB="0"/>
                </a:tc>
                <a:extLst>
                  <a:ext uri="{0D108BD9-81ED-4DB2-BD59-A6C34878D82A}">
                    <a16:rowId xmlns:a16="http://schemas.microsoft.com/office/drawing/2014/main" val="10000"/>
                  </a:ext>
                </a:extLst>
              </a:tr>
              <a:tr h="596263">
                <a:tc>
                  <a:txBody>
                    <a:bodyPr/>
                    <a:lstStyle/>
                    <a:p>
                      <a:pPr>
                        <a:lnSpc>
                          <a:spcPts val="1600"/>
                        </a:lnSpc>
                        <a:spcBef>
                          <a:spcPts val="700"/>
                        </a:spcBef>
                        <a:spcAft>
                          <a:spcPts val="700"/>
                        </a:spcAft>
                      </a:pPr>
                      <a:r>
                        <a:rPr lang="en-CA" sz="1200"/>
                        <a:t>==</a:t>
                      </a:r>
                      <a:endParaRPr lang="en-CA" sz="1200">
                        <a:solidFill>
                          <a:srgbClr val="000000"/>
                        </a:solidFill>
                        <a:latin typeface="Calibri"/>
                        <a:ea typeface="Times New Roman"/>
                        <a:cs typeface="Times New Roman"/>
                      </a:endParaRPr>
                    </a:p>
                  </a:txBody>
                  <a:tcPr marL="68580" marR="68580" marT="0" marB="0"/>
                </a:tc>
                <a:tc>
                  <a:txBody>
                    <a:bodyPr/>
                    <a:lstStyle/>
                    <a:p>
                      <a:pPr>
                        <a:lnSpc>
                          <a:spcPts val="1600"/>
                        </a:lnSpc>
                        <a:spcBef>
                          <a:spcPts val="700"/>
                        </a:spcBef>
                        <a:spcAft>
                          <a:spcPts val="700"/>
                        </a:spcAft>
                      </a:pPr>
                      <a:r>
                        <a:rPr lang="en-CA" sz="1200"/>
                        <a:t>Equals</a:t>
                      </a:r>
                      <a:endParaRPr lang="en-CA" sz="1200">
                        <a:solidFill>
                          <a:srgbClr val="000000"/>
                        </a:solidFill>
                        <a:latin typeface="Calibri"/>
                        <a:ea typeface="Times New Roman"/>
                        <a:cs typeface="Times New Roman"/>
                      </a:endParaRPr>
                    </a:p>
                  </a:txBody>
                  <a:tcPr marL="68580" marR="68580" marT="0" marB="0"/>
                </a:tc>
                <a:tc>
                  <a:txBody>
                    <a:bodyPr/>
                    <a:lstStyle/>
                    <a:p>
                      <a:pPr>
                        <a:lnSpc>
                          <a:spcPts val="1600"/>
                        </a:lnSpc>
                        <a:spcBef>
                          <a:spcPts val="700"/>
                        </a:spcBef>
                        <a:spcAft>
                          <a:spcPts val="700"/>
                        </a:spcAft>
                      </a:pPr>
                      <a:r>
                        <a:rPr lang="en-CA" sz="1200"/>
                        <a:t>(x==9) is true</a:t>
                      </a:r>
                      <a:br>
                        <a:rPr lang="en-CA" sz="1200"/>
                      </a:br>
                      <a:r>
                        <a:rPr lang="en-CA" sz="1200"/>
                        <a:t>(x=="9") is true</a:t>
                      </a:r>
                      <a:endParaRPr lang="en-CA" sz="1200">
                        <a:solidFill>
                          <a:srgbClr val="000000"/>
                        </a:solidFill>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867555">
                <a:tc>
                  <a:txBody>
                    <a:bodyPr/>
                    <a:lstStyle/>
                    <a:p>
                      <a:pPr>
                        <a:lnSpc>
                          <a:spcPts val="1600"/>
                        </a:lnSpc>
                        <a:spcBef>
                          <a:spcPts val="700"/>
                        </a:spcBef>
                        <a:spcAft>
                          <a:spcPts val="700"/>
                        </a:spcAft>
                      </a:pPr>
                      <a:r>
                        <a:rPr lang="en-CA" sz="1200"/>
                        <a:t>===</a:t>
                      </a:r>
                      <a:endParaRPr lang="en-CA" sz="1200">
                        <a:solidFill>
                          <a:srgbClr val="000000"/>
                        </a:solidFill>
                        <a:latin typeface="Calibri"/>
                        <a:ea typeface="Times New Roman"/>
                        <a:cs typeface="Times New Roman"/>
                      </a:endParaRPr>
                    </a:p>
                  </a:txBody>
                  <a:tcPr marL="68580" marR="68580" marT="0" marB="0"/>
                </a:tc>
                <a:tc>
                  <a:txBody>
                    <a:bodyPr/>
                    <a:lstStyle/>
                    <a:p>
                      <a:pPr>
                        <a:lnSpc>
                          <a:spcPts val="1600"/>
                        </a:lnSpc>
                        <a:spcBef>
                          <a:spcPts val="700"/>
                        </a:spcBef>
                        <a:spcAft>
                          <a:spcPts val="700"/>
                        </a:spcAft>
                      </a:pPr>
                      <a:r>
                        <a:rPr lang="en-CA" sz="1200"/>
                        <a:t>Exactly equals, including type</a:t>
                      </a:r>
                      <a:endParaRPr lang="en-CA" sz="1200">
                        <a:solidFill>
                          <a:srgbClr val="000000"/>
                        </a:solidFill>
                        <a:latin typeface="Calibri"/>
                        <a:ea typeface="Times New Roman"/>
                        <a:cs typeface="Times New Roman"/>
                      </a:endParaRPr>
                    </a:p>
                  </a:txBody>
                  <a:tcPr marL="68580" marR="68580" marT="0" marB="0"/>
                </a:tc>
                <a:tc>
                  <a:txBody>
                    <a:bodyPr/>
                    <a:lstStyle/>
                    <a:p>
                      <a:pPr>
                        <a:lnSpc>
                          <a:spcPts val="1600"/>
                        </a:lnSpc>
                        <a:spcBef>
                          <a:spcPts val="700"/>
                        </a:spcBef>
                        <a:spcAft>
                          <a:spcPts val="700"/>
                        </a:spcAft>
                      </a:pPr>
                      <a:r>
                        <a:rPr lang="en-CA" sz="1200"/>
                        <a:t>(x==="9") is false</a:t>
                      </a:r>
                    </a:p>
                    <a:p>
                      <a:pPr>
                        <a:lnSpc>
                          <a:spcPts val="1600"/>
                        </a:lnSpc>
                        <a:spcBef>
                          <a:spcPts val="700"/>
                        </a:spcBef>
                        <a:spcAft>
                          <a:spcPts val="700"/>
                        </a:spcAft>
                      </a:pPr>
                      <a:r>
                        <a:rPr lang="en-CA" sz="1200"/>
                        <a:t>(x===9) is true</a:t>
                      </a:r>
                      <a:endParaRPr lang="en-CA" sz="1200">
                        <a:solidFill>
                          <a:srgbClr val="000000"/>
                        </a:solidFill>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286214">
                <a:tc>
                  <a:txBody>
                    <a:bodyPr/>
                    <a:lstStyle/>
                    <a:p>
                      <a:pPr>
                        <a:lnSpc>
                          <a:spcPts val="1600"/>
                        </a:lnSpc>
                        <a:spcBef>
                          <a:spcPts val="700"/>
                        </a:spcBef>
                        <a:spcAft>
                          <a:spcPts val="700"/>
                        </a:spcAft>
                      </a:pPr>
                      <a:r>
                        <a:rPr lang="en-CA" sz="1200"/>
                        <a:t>&lt; , &gt;</a:t>
                      </a:r>
                      <a:endParaRPr lang="en-CA" sz="1200">
                        <a:solidFill>
                          <a:srgbClr val="000000"/>
                        </a:solidFill>
                        <a:latin typeface="Calibri"/>
                        <a:ea typeface="Times New Roman"/>
                        <a:cs typeface="Times New Roman"/>
                      </a:endParaRPr>
                    </a:p>
                  </a:txBody>
                  <a:tcPr marL="68580" marR="68580" marT="0" marB="0"/>
                </a:tc>
                <a:tc>
                  <a:txBody>
                    <a:bodyPr/>
                    <a:lstStyle/>
                    <a:p>
                      <a:pPr>
                        <a:lnSpc>
                          <a:spcPts val="1600"/>
                        </a:lnSpc>
                        <a:spcBef>
                          <a:spcPts val="700"/>
                        </a:spcBef>
                        <a:spcAft>
                          <a:spcPts val="700"/>
                        </a:spcAft>
                      </a:pPr>
                      <a:r>
                        <a:rPr lang="en-CA" sz="1200"/>
                        <a:t>Less than, Greater Than</a:t>
                      </a:r>
                      <a:endParaRPr lang="en-CA" sz="1200">
                        <a:solidFill>
                          <a:srgbClr val="000000"/>
                        </a:solidFill>
                        <a:latin typeface="Calibri"/>
                        <a:ea typeface="Times New Roman"/>
                        <a:cs typeface="Times New Roman"/>
                      </a:endParaRPr>
                    </a:p>
                  </a:txBody>
                  <a:tcPr marL="68580" marR="68580" marT="0" marB="0"/>
                </a:tc>
                <a:tc>
                  <a:txBody>
                    <a:bodyPr/>
                    <a:lstStyle/>
                    <a:p>
                      <a:pPr>
                        <a:lnSpc>
                          <a:spcPts val="1600"/>
                        </a:lnSpc>
                        <a:spcBef>
                          <a:spcPts val="700"/>
                        </a:spcBef>
                        <a:spcAft>
                          <a:spcPts val="700"/>
                        </a:spcAft>
                      </a:pPr>
                      <a:r>
                        <a:rPr lang="en-CA" sz="1200"/>
                        <a:t>(x&lt;5) is false</a:t>
                      </a:r>
                      <a:endParaRPr lang="en-CA" sz="1200">
                        <a:solidFill>
                          <a:srgbClr val="000000"/>
                        </a:solidFill>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286214">
                <a:tc>
                  <a:txBody>
                    <a:bodyPr/>
                    <a:lstStyle/>
                    <a:p>
                      <a:pPr>
                        <a:lnSpc>
                          <a:spcPts val="1600"/>
                        </a:lnSpc>
                        <a:spcBef>
                          <a:spcPts val="700"/>
                        </a:spcBef>
                        <a:spcAft>
                          <a:spcPts val="700"/>
                        </a:spcAft>
                      </a:pPr>
                      <a:r>
                        <a:rPr lang="en-CA" sz="1200"/>
                        <a:t>&lt;= , &gt;=</a:t>
                      </a:r>
                      <a:endParaRPr lang="en-CA" sz="1200">
                        <a:solidFill>
                          <a:srgbClr val="000000"/>
                        </a:solidFill>
                        <a:latin typeface="Calibri"/>
                        <a:ea typeface="Times New Roman"/>
                        <a:cs typeface="Times New Roman"/>
                      </a:endParaRPr>
                    </a:p>
                  </a:txBody>
                  <a:tcPr marL="68580" marR="68580" marT="0" marB="0"/>
                </a:tc>
                <a:tc>
                  <a:txBody>
                    <a:bodyPr/>
                    <a:lstStyle/>
                    <a:p>
                      <a:pPr>
                        <a:lnSpc>
                          <a:spcPts val="1600"/>
                        </a:lnSpc>
                        <a:spcBef>
                          <a:spcPts val="700"/>
                        </a:spcBef>
                        <a:spcAft>
                          <a:spcPts val="700"/>
                        </a:spcAft>
                      </a:pPr>
                      <a:r>
                        <a:rPr lang="en-CA" sz="1200"/>
                        <a:t>Less than or equal, greater than or equal</a:t>
                      </a:r>
                      <a:endParaRPr lang="en-CA" sz="1200">
                        <a:solidFill>
                          <a:srgbClr val="000000"/>
                        </a:solidFill>
                        <a:latin typeface="Calibri"/>
                        <a:ea typeface="Times New Roman"/>
                        <a:cs typeface="Times New Roman"/>
                      </a:endParaRPr>
                    </a:p>
                  </a:txBody>
                  <a:tcPr marL="68580" marR="68580" marT="0" marB="0"/>
                </a:tc>
                <a:tc>
                  <a:txBody>
                    <a:bodyPr/>
                    <a:lstStyle/>
                    <a:p>
                      <a:pPr>
                        <a:lnSpc>
                          <a:spcPts val="1600"/>
                        </a:lnSpc>
                        <a:spcBef>
                          <a:spcPts val="700"/>
                        </a:spcBef>
                        <a:spcAft>
                          <a:spcPts val="700"/>
                        </a:spcAft>
                      </a:pPr>
                      <a:r>
                        <a:rPr lang="en-CA" sz="1200"/>
                        <a:t>(x&lt;=9) is true</a:t>
                      </a:r>
                      <a:endParaRPr lang="en-CA" sz="1200">
                        <a:solidFill>
                          <a:srgbClr val="000000"/>
                        </a:solidFill>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r h="286214">
                <a:tc>
                  <a:txBody>
                    <a:bodyPr/>
                    <a:lstStyle/>
                    <a:p>
                      <a:pPr>
                        <a:lnSpc>
                          <a:spcPts val="1600"/>
                        </a:lnSpc>
                        <a:spcBef>
                          <a:spcPts val="700"/>
                        </a:spcBef>
                        <a:spcAft>
                          <a:spcPts val="700"/>
                        </a:spcAft>
                      </a:pPr>
                      <a:r>
                        <a:rPr lang="en-CA" sz="1200"/>
                        <a:t>!=</a:t>
                      </a:r>
                      <a:endParaRPr lang="en-CA" sz="1200">
                        <a:solidFill>
                          <a:srgbClr val="000000"/>
                        </a:solidFill>
                        <a:latin typeface="Calibri"/>
                        <a:ea typeface="Times New Roman"/>
                        <a:cs typeface="Times New Roman"/>
                      </a:endParaRPr>
                    </a:p>
                  </a:txBody>
                  <a:tcPr marL="68580" marR="68580" marT="0" marB="0"/>
                </a:tc>
                <a:tc>
                  <a:txBody>
                    <a:bodyPr/>
                    <a:lstStyle/>
                    <a:p>
                      <a:pPr>
                        <a:lnSpc>
                          <a:spcPts val="1600"/>
                        </a:lnSpc>
                        <a:spcBef>
                          <a:spcPts val="700"/>
                        </a:spcBef>
                        <a:spcAft>
                          <a:spcPts val="700"/>
                        </a:spcAft>
                      </a:pPr>
                      <a:r>
                        <a:rPr lang="en-CA" sz="1200"/>
                        <a:t>Not equal</a:t>
                      </a:r>
                      <a:endParaRPr lang="en-CA" sz="1200">
                        <a:solidFill>
                          <a:srgbClr val="000000"/>
                        </a:solidFill>
                        <a:latin typeface="Calibri"/>
                        <a:ea typeface="Times New Roman"/>
                        <a:cs typeface="Times New Roman"/>
                      </a:endParaRPr>
                    </a:p>
                  </a:txBody>
                  <a:tcPr marL="68580" marR="68580" marT="0" marB="0"/>
                </a:tc>
                <a:tc>
                  <a:txBody>
                    <a:bodyPr/>
                    <a:lstStyle/>
                    <a:p>
                      <a:pPr>
                        <a:lnSpc>
                          <a:spcPts val="1600"/>
                        </a:lnSpc>
                        <a:spcBef>
                          <a:spcPts val="700"/>
                        </a:spcBef>
                        <a:spcAft>
                          <a:spcPts val="700"/>
                        </a:spcAft>
                      </a:pPr>
                      <a:r>
                        <a:rPr lang="en-CA" sz="1200"/>
                        <a:t>(4!=x) is true</a:t>
                      </a:r>
                      <a:endParaRPr lang="en-CA" sz="1200">
                        <a:solidFill>
                          <a:srgbClr val="000000"/>
                        </a:solidFill>
                        <a:latin typeface="Calibri"/>
                        <a:ea typeface="Times New Roman"/>
                        <a:cs typeface="Times New Roman"/>
                      </a:endParaRPr>
                    </a:p>
                  </a:txBody>
                  <a:tcPr marL="68580" marR="68580" marT="0" marB="0"/>
                </a:tc>
                <a:extLst>
                  <a:ext uri="{0D108BD9-81ED-4DB2-BD59-A6C34878D82A}">
                    <a16:rowId xmlns:a16="http://schemas.microsoft.com/office/drawing/2014/main" val="10005"/>
                  </a:ext>
                </a:extLst>
              </a:tr>
              <a:tr h="891390">
                <a:tc>
                  <a:txBody>
                    <a:bodyPr/>
                    <a:lstStyle/>
                    <a:p>
                      <a:pPr>
                        <a:lnSpc>
                          <a:spcPts val="1600"/>
                        </a:lnSpc>
                        <a:spcBef>
                          <a:spcPts val="700"/>
                        </a:spcBef>
                        <a:spcAft>
                          <a:spcPts val="700"/>
                        </a:spcAft>
                      </a:pPr>
                      <a:r>
                        <a:rPr lang="en-CA" sz="1200"/>
                        <a:t>!==</a:t>
                      </a:r>
                      <a:endParaRPr lang="en-CA" sz="1200">
                        <a:solidFill>
                          <a:srgbClr val="000000"/>
                        </a:solidFill>
                        <a:latin typeface="Calibri"/>
                        <a:ea typeface="Times New Roman"/>
                        <a:cs typeface="Times New Roman"/>
                      </a:endParaRPr>
                    </a:p>
                  </a:txBody>
                  <a:tcPr marL="68580" marR="68580" marT="0" marB="0"/>
                </a:tc>
                <a:tc>
                  <a:txBody>
                    <a:bodyPr/>
                    <a:lstStyle/>
                    <a:p>
                      <a:pPr>
                        <a:lnSpc>
                          <a:spcPts val="1600"/>
                        </a:lnSpc>
                        <a:spcBef>
                          <a:spcPts val="700"/>
                        </a:spcBef>
                        <a:spcAft>
                          <a:spcPts val="700"/>
                        </a:spcAft>
                      </a:pPr>
                      <a:r>
                        <a:rPr lang="en-CA" sz="1200" dirty="0"/>
                        <a:t>Not equal in either value or type</a:t>
                      </a:r>
                      <a:endParaRPr lang="en-CA" sz="1200" dirty="0">
                        <a:solidFill>
                          <a:srgbClr val="000000"/>
                        </a:solidFill>
                        <a:latin typeface="Calibri"/>
                        <a:ea typeface="Times New Roman"/>
                        <a:cs typeface="Times New Roman"/>
                      </a:endParaRPr>
                    </a:p>
                  </a:txBody>
                  <a:tcPr marL="68580" marR="68580" marT="0" marB="0"/>
                </a:tc>
                <a:tc>
                  <a:txBody>
                    <a:bodyPr/>
                    <a:lstStyle/>
                    <a:p>
                      <a:pPr>
                        <a:lnSpc>
                          <a:spcPts val="1600"/>
                        </a:lnSpc>
                        <a:spcBef>
                          <a:spcPts val="700"/>
                        </a:spcBef>
                        <a:spcAft>
                          <a:spcPts val="700"/>
                        </a:spcAft>
                      </a:pPr>
                      <a:r>
                        <a:rPr lang="en-CA" sz="1200" dirty="0"/>
                        <a:t>(x!=="9") is true</a:t>
                      </a:r>
                    </a:p>
                    <a:p>
                      <a:pPr>
                        <a:lnSpc>
                          <a:spcPts val="1600"/>
                        </a:lnSpc>
                        <a:spcBef>
                          <a:spcPts val="700"/>
                        </a:spcBef>
                        <a:spcAft>
                          <a:spcPts val="700"/>
                        </a:spcAft>
                      </a:pPr>
                      <a:r>
                        <a:rPr lang="en-CA" sz="1200" dirty="0"/>
                        <a:t>(x!==9) is false</a:t>
                      </a:r>
                      <a:endParaRPr lang="en-CA" sz="1200" dirty="0">
                        <a:solidFill>
                          <a:srgbClr val="000000"/>
                        </a:solidFill>
                        <a:latin typeface="Calibri"/>
                        <a:ea typeface="Times New Roman"/>
                        <a:cs typeface="Times New Roman"/>
                      </a:endParaRPr>
                    </a:p>
                  </a:txBody>
                  <a:tcPr marL="68580" marR="68580" marT="0" marB="0"/>
                </a:tc>
                <a:extLst>
                  <a:ext uri="{0D108BD9-81ED-4DB2-BD59-A6C34878D82A}">
                    <a16:rowId xmlns:a16="http://schemas.microsoft.com/office/drawing/2014/main" val="10006"/>
                  </a:ext>
                </a:extLst>
              </a:tr>
            </a:tbl>
          </a:graphicData>
        </a:graphic>
      </p:graphicFrame>
      <p:sp>
        <p:nvSpPr>
          <p:cNvPr id="3" name="Rectangle 2"/>
          <p:cNvSpPr/>
          <p:nvPr/>
        </p:nvSpPr>
        <p:spPr>
          <a:xfrm>
            <a:off x="901931" y="4953000"/>
            <a:ext cx="1993669"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b="1" dirty="0" err="1"/>
              <a:t>var</a:t>
            </a:r>
            <a:r>
              <a:rPr lang="en-US" sz="2000" b="1" dirty="0"/>
              <a:t> x=2;</a:t>
            </a:r>
          </a:p>
          <a:p>
            <a:r>
              <a:rPr lang="en-US" sz="2000" b="1" dirty="0" err="1"/>
              <a:t>var</a:t>
            </a:r>
            <a:r>
              <a:rPr lang="en-US" sz="2000" b="1" dirty="0"/>
              <a:t> y="2";</a:t>
            </a:r>
          </a:p>
          <a:p>
            <a:r>
              <a:rPr lang="en-US" sz="2000" b="1" dirty="0"/>
              <a:t>alert(x===y);</a:t>
            </a:r>
          </a:p>
        </p:txBody>
      </p:sp>
      <p:pic>
        <p:nvPicPr>
          <p:cNvPr id="6" name="Picture 5"/>
          <p:cNvPicPr>
            <a:picLocks noChangeAspect="1"/>
          </p:cNvPicPr>
          <p:nvPr/>
        </p:nvPicPr>
        <p:blipFill>
          <a:blip r:embed="rId2"/>
          <a:stretch>
            <a:fillRect/>
          </a:stretch>
        </p:blipFill>
        <p:spPr>
          <a:xfrm>
            <a:off x="3000548" y="4953000"/>
            <a:ext cx="4324350" cy="1733550"/>
          </a:xfrm>
          <a:prstGeom prst="rect">
            <a:avLst/>
          </a:prstGeom>
        </p:spPr>
      </p:pic>
    </p:spTree>
    <p:extLst>
      <p:ext uri="{BB962C8B-B14F-4D97-AF65-F5344CB8AC3E}">
        <p14:creationId xmlns:p14="http://schemas.microsoft.com/office/powerpoint/2010/main" val="786446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Logical Operators</a:t>
            </a:r>
          </a:p>
        </p:txBody>
      </p:sp>
      <p:sp>
        <p:nvSpPr>
          <p:cNvPr id="3" name="Content Placeholder 2"/>
          <p:cNvSpPr>
            <a:spLocks noGrp="1"/>
          </p:cNvSpPr>
          <p:nvPr>
            <p:ph idx="1"/>
          </p:nvPr>
        </p:nvSpPr>
        <p:spPr/>
        <p:txBody>
          <a:bodyPr/>
          <a:lstStyle/>
          <a:p>
            <a:r>
              <a:rPr lang="en-US" dirty="0"/>
              <a:t>The Boolean operators and, or, and not and their </a:t>
            </a:r>
            <a:r>
              <a:rPr lang="en-US" dirty="0">
                <a:solidFill>
                  <a:srgbClr val="FF0000"/>
                </a:solidFill>
              </a:rPr>
              <a:t>truth tables</a:t>
            </a:r>
            <a:r>
              <a:rPr lang="en-US" dirty="0"/>
              <a:t> are listed in Table 6.2. Syntactically they are represented with &amp;&amp; (and), || (or), and ! (not).</a:t>
            </a:r>
          </a:p>
        </p:txBody>
      </p:sp>
      <p:sp>
        <p:nvSpPr>
          <p:cNvPr id="4" name="Content Placeholder 3"/>
          <p:cNvSpPr>
            <a:spLocks noGrp="1"/>
          </p:cNvSpPr>
          <p:nvPr>
            <p:ph sz="quarter" idx="13"/>
          </p:nvPr>
        </p:nvSpPr>
        <p:spPr/>
        <p:txBody>
          <a:bodyPr>
            <a:normAutofit lnSpcReduction="10000"/>
          </a:bodyPr>
          <a:lstStyle/>
          <a:p>
            <a:endParaRPr lang="en-US" dirty="0"/>
          </a:p>
        </p:txBody>
      </p:sp>
      <p:pic>
        <p:nvPicPr>
          <p:cNvPr id="5" name="Picture 4" descr="Screen Shot 2014-02-05 at 8.10.09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3429000"/>
            <a:ext cx="7068186" cy="2585171"/>
          </a:xfrm>
          <a:prstGeom prst="rect">
            <a:avLst/>
          </a:prstGeom>
        </p:spPr>
      </p:pic>
    </p:spTree>
    <p:extLst>
      <p:ext uri="{BB962C8B-B14F-4D97-AF65-F5344CB8AC3E}">
        <p14:creationId xmlns:p14="http://schemas.microsoft.com/office/powerpoint/2010/main" val="4678958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Conditionals</a:t>
            </a:r>
          </a:p>
        </p:txBody>
      </p:sp>
      <p:sp>
        <p:nvSpPr>
          <p:cNvPr id="4" name="Content Placeholder 3"/>
          <p:cNvSpPr>
            <a:spLocks noGrp="1"/>
          </p:cNvSpPr>
          <p:nvPr>
            <p:ph sz="quarter" idx="13"/>
          </p:nvPr>
        </p:nvSpPr>
        <p:spPr/>
        <p:txBody>
          <a:bodyPr>
            <a:normAutofit lnSpcReduction="10000"/>
          </a:bodyPr>
          <a:lstStyle/>
          <a:p>
            <a:r>
              <a:rPr lang="en-US" dirty="0"/>
              <a:t>If, else if, …, else</a:t>
            </a:r>
          </a:p>
        </p:txBody>
      </p:sp>
      <p:sp>
        <p:nvSpPr>
          <p:cNvPr id="7" name="Content Placeholder 6"/>
          <p:cNvSpPr>
            <a:spLocks noGrp="1"/>
          </p:cNvSpPr>
          <p:nvPr>
            <p:ph idx="1"/>
          </p:nvPr>
        </p:nvSpPr>
        <p:spPr>
          <a:xfrm>
            <a:off x="914400" y="1371600"/>
            <a:ext cx="6400800" cy="4754563"/>
          </a:xfrm>
        </p:spPr>
        <p:txBody>
          <a:bodyPr/>
          <a:lstStyle/>
          <a:p>
            <a:r>
              <a:rPr lang="en-US" dirty="0"/>
              <a:t>JavaScript’s syntax is </a:t>
            </a:r>
            <a:r>
              <a:rPr lang="en-US" dirty="0">
                <a:solidFill>
                  <a:srgbClr val="FF0000"/>
                </a:solidFill>
              </a:rPr>
              <a:t>almost identical to that of PHP, Java, or C </a:t>
            </a:r>
            <a:r>
              <a:rPr lang="en-US" dirty="0"/>
              <a:t>when it comes to conditional structures such as if and if else statements. In this syntax the condition to test is contained within ( ) brackets with the body contained in { } blocks.</a:t>
            </a:r>
          </a:p>
          <a:p>
            <a:endParaRPr lang="en-US" dirty="0"/>
          </a:p>
        </p:txBody>
      </p:sp>
      <p:pic>
        <p:nvPicPr>
          <p:cNvPr id="8" name="Picture 7" descr="Screen Shot 2014-02-05 at 8.11.09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3429000"/>
            <a:ext cx="6183130" cy="2984538"/>
          </a:xfrm>
          <a:prstGeom prst="rect">
            <a:avLst/>
          </a:prstGeom>
        </p:spPr>
      </p:pic>
      <p:sp>
        <p:nvSpPr>
          <p:cNvPr id="3" name="TextBox 2"/>
          <p:cNvSpPr txBox="1"/>
          <p:nvPr/>
        </p:nvSpPr>
        <p:spPr>
          <a:xfrm>
            <a:off x="7543800" y="3581400"/>
            <a:ext cx="990600" cy="369332"/>
          </a:xfrm>
          <a:prstGeom prst="rect">
            <a:avLst/>
          </a:prstGeom>
          <a:noFill/>
        </p:spPr>
        <p:txBody>
          <a:bodyPr wrap="square" rtlCol="0">
            <a:spAutoFit/>
          </a:bodyPr>
          <a:lstStyle/>
          <a:p>
            <a:r>
              <a:rPr lang="en-US" dirty="0">
                <a:hlinkClick r:id="rId3" action="ppaction://hlinkfile"/>
              </a:rPr>
              <a:t>Code</a:t>
            </a:r>
            <a:endParaRPr lang="en-US" dirty="0"/>
          </a:p>
        </p:txBody>
      </p:sp>
    </p:spTree>
    <p:extLst>
      <p:ext uri="{BB962C8B-B14F-4D97-AF65-F5344CB8AC3E}">
        <p14:creationId xmlns:p14="http://schemas.microsoft.com/office/powerpoint/2010/main" val="3895566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isn’t JavaScript</a:t>
            </a:r>
          </a:p>
        </p:txBody>
      </p:sp>
      <p:sp>
        <p:nvSpPr>
          <p:cNvPr id="3" name="Content Placeholder 2"/>
          <p:cNvSpPr>
            <a:spLocks noGrp="1"/>
          </p:cNvSpPr>
          <p:nvPr>
            <p:ph idx="1"/>
          </p:nvPr>
        </p:nvSpPr>
        <p:spPr/>
        <p:txBody>
          <a:bodyPr>
            <a:normAutofit/>
          </a:bodyPr>
          <a:lstStyle/>
          <a:p>
            <a:r>
              <a:rPr lang="en-US" dirty="0"/>
              <a:t>Although it contains the word </a:t>
            </a:r>
            <a:r>
              <a:rPr lang="en-US" i="1" dirty="0"/>
              <a:t>Java</a:t>
            </a:r>
            <a:r>
              <a:rPr lang="en-US" dirty="0"/>
              <a:t>, JavaScript and Java are vastly </a:t>
            </a:r>
            <a:r>
              <a:rPr lang="en-US" dirty="0">
                <a:solidFill>
                  <a:srgbClr val="FF0000"/>
                </a:solidFill>
              </a:rPr>
              <a:t>different programming languages </a:t>
            </a:r>
            <a:r>
              <a:rPr lang="en-US" dirty="0"/>
              <a:t>with different uses. Java is a full-fledged compiled, object-oriented language, popular for its ability to </a:t>
            </a:r>
            <a:r>
              <a:rPr lang="en-US" dirty="0">
                <a:solidFill>
                  <a:srgbClr val="FF0000"/>
                </a:solidFill>
              </a:rPr>
              <a:t>run on any platform with a JVM installed. </a:t>
            </a:r>
          </a:p>
          <a:p>
            <a:r>
              <a:rPr lang="en-US" dirty="0"/>
              <a:t>Conversely, JavaScript is one of the world’s most popular languages, with fewer of the object-oriented features of Java, and </a:t>
            </a:r>
            <a:r>
              <a:rPr lang="en-US" dirty="0">
                <a:solidFill>
                  <a:srgbClr val="FF0000"/>
                </a:solidFill>
              </a:rPr>
              <a:t>runs directly inside the browser, without the need for the JVM.</a:t>
            </a:r>
          </a:p>
        </p:txBody>
      </p:sp>
      <p:sp>
        <p:nvSpPr>
          <p:cNvPr id="4" name="Content Placeholder 3"/>
          <p:cNvSpPr>
            <a:spLocks noGrp="1"/>
          </p:cNvSpPr>
          <p:nvPr>
            <p:ph sz="quarter" idx="13"/>
          </p:nvPr>
        </p:nvSpPr>
        <p:spPr/>
        <p:txBody>
          <a:bodyPr>
            <a:normAutofit lnSpcReduction="10000"/>
          </a:bodyPr>
          <a:lstStyle/>
          <a:p>
            <a:r>
              <a:rPr lang="en-US" dirty="0"/>
              <a:t>It’s not Java</a:t>
            </a:r>
          </a:p>
        </p:txBody>
      </p:sp>
    </p:spTree>
    <p:extLst>
      <p:ext uri="{BB962C8B-B14F-4D97-AF65-F5344CB8AC3E}">
        <p14:creationId xmlns:p14="http://schemas.microsoft.com/office/powerpoint/2010/main" val="40357337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Conditionals</a:t>
            </a:r>
            <a:endParaRPr lang="en-US" sz="3200" dirty="0">
              <a:effectLst/>
            </a:endParaRPr>
          </a:p>
        </p:txBody>
      </p:sp>
      <p:sp>
        <p:nvSpPr>
          <p:cNvPr id="3" name="Content Placeholder 2"/>
          <p:cNvSpPr>
            <a:spLocks noGrp="1"/>
          </p:cNvSpPr>
          <p:nvPr>
            <p:ph idx="1"/>
          </p:nvPr>
        </p:nvSpPr>
        <p:spPr>
          <a:xfrm>
            <a:off x="914400" y="1646237"/>
            <a:ext cx="7546032" cy="4525963"/>
          </a:xfrm>
        </p:spPr>
        <p:txBody>
          <a:bodyPr>
            <a:normAutofit fontScale="92500" lnSpcReduction="20000"/>
          </a:bodyPr>
          <a:lstStyle/>
          <a:p>
            <a:r>
              <a:rPr lang="en-US" b="1" dirty="0">
                <a:solidFill>
                  <a:srgbClr val="A82233"/>
                </a:solidFill>
              </a:rPr>
              <a:t>switch</a:t>
            </a:r>
            <a:r>
              <a:rPr lang="en-US" dirty="0"/>
              <a:t> (type)</a:t>
            </a:r>
            <a:r>
              <a:rPr lang="en-US" b="1" dirty="0">
                <a:solidFill>
                  <a:srgbClr val="A82233"/>
                </a:solidFill>
              </a:rPr>
              <a:t> {</a:t>
            </a:r>
          </a:p>
          <a:p>
            <a:r>
              <a:rPr lang="en-US" dirty="0"/>
              <a:t>	</a:t>
            </a:r>
            <a:r>
              <a:rPr lang="en-US" b="1" dirty="0">
                <a:solidFill>
                  <a:srgbClr val="A82233"/>
                </a:solidFill>
              </a:rPr>
              <a:t>case</a:t>
            </a:r>
            <a:r>
              <a:rPr lang="en-US" dirty="0"/>
              <a:t> "PT":</a:t>
            </a:r>
          </a:p>
          <a:p>
            <a:r>
              <a:rPr lang="en-US" dirty="0"/>
              <a:t>		output = "Painting";</a:t>
            </a:r>
          </a:p>
          <a:p>
            <a:r>
              <a:rPr lang="en-US" dirty="0"/>
              <a:t>		break;</a:t>
            </a:r>
          </a:p>
          <a:p>
            <a:r>
              <a:rPr lang="en-US" dirty="0">
                <a:solidFill>
                  <a:srgbClr val="A82233"/>
                </a:solidFill>
              </a:rPr>
              <a:t>	</a:t>
            </a:r>
            <a:r>
              <a:rPr lang="en-US" b="1" dirty="0">
                <a:solidFill>
                  <a:srgbClr val="A82233"/>
                </a:solidFill>
              </a:rPr>
              <a:t>case</a:t>
            </a:r>
            <a:r>
              <a:rPr lang="en-US" dirty="0">
                <a:solidFill>
                  <a:srgbClr val="A82233"/>
                </a:solidFill>
              </a:rPr>
              <a:t> </a:t>
            </a:r>
            <a:r>
              <a:rPr lang="en-US" dirty="0"/>
              <a:t>“DO":</a:t>
            </a:r>
          </a:p>
          <a:p>
            <a:r>
              <a:rPr lang="en-US" dirty="0"/>
              <a:t>		output = " Doctor ";</a:t>
            </a:r>
          </a:p>
          <a:p>
            <a:r>
              <a:rPr lang="en-US" dirty="0"/>
              <a:t>		break;</a:t>
            </a:r>
          </a:p>
          <a:p>
            <a:r>
              <a:rPr lang="en-US" dirty="0">
                <a:solidFill>
                  <a:srgbClr val="A82233"/>
                </a:solidFill>
              </a:rPr>
              <a:t>	</a:t>
            </a:r>
            <a:r>
              <a:rPr lang="en-US" b="1" dirty="0">
                <a:solidFill>
                  <a:srgbClr val="A82233"/>
                </a:solidFill>
              </a:rPr>
              <a:t>default</a:t>
            </a:r>
            <a:r>
              <a:rPr lang="en-US" dirty="0">
                <a:solidFill>
                  <a:srgbClr val="A82233"/>
                </a:solidFill>
              </a:rPr>
              <a:t>:</a:t>
            </a:r>
          </a:p>
          <a:p>
            <a:r>
              <a:rPr lang="en-US" dirty="0"/>
              <a:t>	output = "Other";</a:t>
            </a:r>
          </a:p>
          <a:p>
            <a:r>
              <a:rPr lang="en-US" b="1" dirty="0">
                <a:solidFill>
                  <a:srgbClr val="A82233"/>
                </a:solidFill>
              </a:rPr>
              <a:t>}</a:t>
            </a:r>
          </a:p>
        </p:txBody>
      </p:sp>
      <p:sp>
        <p:nvSpPr>
          <p:cNvPr id="4" name="Content Placeholder 3"/>
          <p:cNvSpPr>
            <a:spLocks noGrp="1"/>
          </p:cNvSpPr>
          <p:nvPr>
            <p:ph sz="quarter" idx="13"/>
          </p:nvPr>
        </p:nvSpPr>
        <p:spPr/>
        <p:txBody>
          <a:bodyPr>
            <a:normAutofit lnSpcReduction="10000"/>
          </a:bodyPr>
          <a:lstStyle/>
          <a:p>
            <a:r>
              <a:rPr lang="en-US" dirty="0"/>
              <a:t>switch</a:t>
            </a:r>
          </a:p>
        </p:txBody>
      </p:sp>
    </p:spTree>
    <p:extLst>
      <p:ext uri="{BB962C8B-B14F-4D97-AF65-F5344CB8AC3E}">
        <p14:creationId xmlns:p14="http://schemas.microsoft.com/office/powerpoint/2010/main" val="11743998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Conditionals</a:t>
            </a:r>
            <a:endParaRPr lang="en-US" sz="3200" dirty="0">
              <a:effectLst/>
            </a:endParaRPr>
          </a:p>
        </p:txBody>
      </p:sp>
      <p:sp>
        <p:nvSpPr>
          <p:cNvPr id="4" name="Content Placeholder 3"/>
          <p:cNvSpPr>
            <a:spLocks noGrp="1"/>
          </p:cNvSpPr>
          <p:nvPr>
            <p:ph sz="quarter" idx="13"/>
          </p:nvPr>
        </p:nvSpPr>
        <p:spPr/>
        <p:txBody>
          <a:bodyPr>
            <a:normAutofit lnSpcReduction="10000"/>
          </a:bodyPr>
          <a:lstStyle/>
          <a:p>
            <a:r>
              <a:rPr lang="en-US" dirty="0"/>
              <a:t>Conditional Assignment</a:t>
            </a:r>
          </a:p>
        </p:txBody>
      </p:sp>
      <p:pic>
        <p:nvPicPr>
          <p:cNvPr id="6" name="Content Placeholder 5" descr="4812608011.eps"/>
          <p:cNvPicPr>
            <a:picLocks noGrp="1" noChangeAspect="1"/>
          </p:cNvPicPr>
          <p:nvPr>
            <p:ph idx="1"/>
          </p:nvPr>
        </p:nvPicPr>
        <p:blipFill>
          <a:blip r:embed="rId2">
            <a:extLst>
              <a:ext uri="{28A0092B-C50C-407E-A947-70E740481C1C}">
                <a14:useLocalDpi xmlns:a14="http://schemas.microsoft.com/office/drawing/2010/main" val="0"/>
              </a:ext>
            </a:extLst>
          </a:blip>
          <a:srcRect t="-113054" b="-113054"/>
          <a:stretch>
            <a:fillRect/>
          </a:stretch>
        </p:blipFill>
        <p:spPr/>
      </p:pic>
    </p:spTree>
    <p:extLst>
      <p:ext uri="{BB962C8B-B14F-4D97-AF65-F5344CB8AC3E}">
        <p14:creationId xmlns:p14="http://schemas.microsoft.com/office/powerpoint/2010/main" val="5948475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Conditionals</a:t>
            </a:r>
            <a:endParaRPr lang="en-US" sz="3200" dirty="0">
              <a:effectLst/>
            </a:endParaRPr>
          </a:p>
        </p:txBody>
      </p:sp>
      <p:sp>
        <p:nvSpPr>
          <p:cNvPr id="3" name="Content Placeholder 2"/>
          <p:cNvSpPr>
            <a:spLocks noGrp="1"/>
          </p:cNvSpPr>
          <p:nvPr>
            <p:ph idx="1"/>
          </p:nvPr>
        </p:nvSpPr>
        <p:spPr/>
        <p:txBody>
          <a:bodyPr/>
          <a:lstStyle/>
          <a:p>
            <a:r>
              <a:rPr lang="en-US" dirty="0"/>
              <a:t>In JavaScript, a value is said to be </a:t>
            </a:r>
            <a:r>
              <a:rPr lang="en-US" b="1" dirty="0" err="1"/>
              <a:t>truthy</a:t>
            </a:r>
            <a:r>
              <a:rPr lang="en-US" dirty="0"/>
              <a:t>  if it translates to true, while a value is said to be </a:t>
            </a:r>
            <a:r>
              <a:rPr lang="en-US" b="1" dirty="0" err="1"/>
              <a:t>falsy</a:t>
            </a:r>
            <a:r>
              <a:rPr lang="en-US" dirty="0"/>
              <a:t>  if it translates to false.</a:t>
            </a:r>
          </a:p>
          <a:p>
            <a:pPr marL="342900" indent="-342900">
              <a:buFont typeface="Arial"/>
              <a:buChar char="•"/>
            </a:pPr>
            <a:r>
              <a:rPr lang="en-US" dirty="0"/>
              <a:t> Almost all values in JavaScript are </a:t>
            </a:r>
            <a:r>
              <a:rPr lang="en-US" dirty="0" err="1"/>
              <a:t>truthy</a:t>
            </a:r>
            <a:endParaRPr lang="en-US" dirty="0"/>
          </a:p>
          <a:p>
            <a:pPr marL="342900" indent="-342900">
              <a:buFont typeface="Arial"/>
              <a:buChar char="•"/>
            </a:pPr>
            <a:r>
              <a:rPr lang="en-US" dirty="0">
                <a:solidFill>
                  <a:srgbClr val="FF0000"/>
                </a:solidFill>
              </a:rPr>
              <a:t>false, null, "", '', 0, </a:t>
            </a:r>
            <a:r>
              <a:rPr lang="en-US" dirty="0" err="1">
                <a:solidFill>
                  <a:srgbClr val="FF0000"/>
                </a:solidFill>
              </a:rPr>
              <a:t>NaN</a:t>
            </a:r>
            <a:r>
              <a:rPr lang="en-US" dirty="0">
                <a:solidFill>
                  <a:srgbClr val="FF0000"/>
                </a:solidFill>
              </a:rPr>
              <a:t>, and undefined are</a:t>
            </a:r>
            <a:r>
              <a:rPr lang="en-US" dirty="0"/>
              <a:t> </a:t>
            </a:r>
            <a:r>
              <a:rPr lang="en-US" dirty="0" err="1"/>
              <a:t>falsy</a:t>
            </a:r>
            <a:endParaRPr lang="en-US" dirty="0"/>
          </a:p>
        </p:txBody>
      </p:sp>
      <p:sp>
        <p:nvSpPr>
          <p:cNvPr id="4" name="Content Placeholder 3"/>
          <p:cNvSpPr>
            <a:spLocks noGrp="1"/>
          </p:cNvSpPr>
          <p:nvPr>
            <p:ph sz="quarter" idx="13"/>
          </p:nvPr>
        </p:nvSpPr>
        <p:spPr/>
        <p:txBody>
          <a:bodyPr>
            <a:normAutofit lnSpcReduction="10000"/>
          </a:bodyPr>
          <a:lstStyle/>
          <a:p>
            <a:r>
              <a:rPr lang="en-US" dirty="0" err="1"/>
              <a:t>Truthy</a:t>
            </a:r>
            <a:r>
              <a:rPr lang="en-US" dirty="0"/>
              <a:t> and </a:t>
            </a:r>
            <a:r>
              <a:rPr lang="en-US" dirty="0" err="1"/>
              <a:t>Falsy</a:t>
            </a:r>
            <a:endParaRPr lang="en-US" dirty="0"/>
          </a:p>
        </p:txBody>
      </p:sp>
    </p:spTree>
    <p:extLst>
      <p:ext uri="{BB962C8B-B14F-4D97-AF65-F5344CB8AC3E}">
        <p14:creationId xmlns:p14="http://schemas.microsoft.com/office/powerpoint/2010/main" val="16925187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accent3"/>
                </a:solidFill>
              </a:rPr>
              <a:t>Chapter 8</a:t>
            </a:r>
          </a:p>
        </p:txBody>
      </p:sp>
      <p:sp>
        <p:nvSpPr>
          <p:cNvPr id="6" name="Rounded Rectangle 5"/>
          <p:cNvSpPr/>
          <p:nvPr/>
        </p:nvSpPr>
        <p:spPr>
          <a:xfrm>
            <a:off x="914400" y="9144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4648200" y="9144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914400" y="234888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4648200" y="234888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914400" y="378904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4648200" y="378904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914400" y="914400"/>
            <a:ext cx="685800" cy="1200329"/>
          </a:xfrm>
          <a:prstGeom prst="rect">
            <a:avLst/>
          </a:prstGeom>
          <a:noFill/>
        </p:spPr>
        <p:txBody>
          <a:bodyPr wrap="square" rtlCol="0">
            <a:spAutoFit/>
          </a:bodyPr>
          <a:lstStyle/>
          <a:p>
            <a:r>
              <a:rPr lang="en-US" sz="7200" dirty="0">
                <a:solidFill>
                  <a:schemeClr val="bg1"/>
                </a:solidFill>
                <a:latin typeface="Rockwell Extra Bold" pitchFamily="18" charset="0"/>
              </a:rPr>
              <a:t>1</a:t>
            </a:r>
          </a:p>
        </p:txBody>
      </p:sp>
      <p:sp>
        <p:nvSpPr>
          <p:cNvPr id="21" name="TextBox 20"/>
          <p:cNvSpPr txBox="1"/>
          <p:nvPr/>
        </p:nvSpPr>
        <p:spPr>
          <a:xfrm>
            <a:off x="4648200" y="914400"/>
            <a:ext cx="685800" cy="1200329"/>
          </a:xfrm>
          <a:prstGeom prst="rect">
            <a:avLst/>
          </a:prstGeom>
          <a:noFill/>
        </p:spPr>
        <p:txBody>
          <a:bodyPr wrap="square" rtlCol="0">
            <a:spAutoFit/>
          </a:bodyPr>
          <a:lstStyle/>
          <a:p>
            <a:r>
              <a:rPr lang="en-US" sz="7200" dirty="0">
                <a:solidFill>
                  <a:schemeClr val="bg1"/>
                </a:solidFill>
                <a:latin typeface="Rockwell Extra Bold" pitchFamily="18" charset="0"/>
              </a:rPr>
              <a:t>2</a:t>
            </a:r>
          </a:p>
        </p:txBody>
      </p:sp>
      <p:sp>
        <p:nvSpPr>
          <p:cNvPr id="22" name="TextBox 21"/>
          <p:cNvSpPr txBox="1"/>
          <p:nvPr/>
        </p:nvSpPr>
        <p:spPr>
          <a:xfrm>
            <a:off x="914400" y="2381071"/>
            <a:ext cx="685800" cy="1200329"/>
          </a:xfrm>
          <a:prstGeom prst="rect">
            <a:avLst/>
          </a:prstGeom>
          <a:noFill/>
        </p:spPr>
        <p:txBody>
          <a:bodyPr wrap="square" rtlCol="0">
            <a:spAutoFit/>
          </a:bodyPr>
          <a:lstStyle/>
          <a:p>
            <a:r>
              <a:rPr lang="en-US" sz="7200" dirty="0">
                <a:solidFill>
                  <a:schemeClr val="bg1"/>
                </a:solidFill>
                <a:latin typeface="Rockwell Extra Bold" pitchFamily="18" charset="0"/>
              </a:rPr>
              <a:t>3</a:t>
            </a:r>
          </a:p>
        </p:txBody>
      </p:sp>
      <p:sp>
        <p:nvSpPr>
          <p:cNvPr id="23" name="TextBox 22"/>
          <p:cNvSpPr txBox="1"/>
          <p:nvPr/>
        </p:nvSpPr>
        <p:spPr>
          <a:xfrm>
            <a:off x="4648200" y="2381071"/>
            <a:ext cx="685800" cy="1200329"/>
          </a:xfrm>
          <a:prstGeom prst="rect">
            <a:avLst/>
          </a:prstGeom>
          <a:noFill/>
        </p:spPr>
        <p:txBody>
          <a:bodyPr wrap="square" rtlCol="0">
            <a:spAutoFit/>
          </a:bodyPr>
          <a:lstStyle/>
          <a:p>
            <a:r>
              <a:rPr lang="en-US" sz="7200" dirty="0">
                <a:solidFill>
                  <a:schemeClr val="bg1"/>
                </a:solidFill>
                <a:latin typeface="Rockwell Extra Bold" pitchFamily="18" charset="0"/>
              </a:rPr>
              <a:t>4</a:t>
            </a:r>
          </a:p>
        </p:txBody>
      </p:sp>
      <p:sp>
        <p:nvSpPr>
          <p:cNvPr id="24" name="TextBox 23"/>
          <p:cNvSpPr txBox="1"/>
          <p:nvPr/>
        </p:nvSpPr>
        <p:spPr>
          <a:xfrm>
            <a:off x="914400" y="3810000"/>
            <a:ext cx="685800" cy="1200329"/>
          </a:xfrm>
          <a:prstGeom prst="rect">
            <a:avLst/>
          </a:prstGeom>
          <a:noFill/>
        </p:spPr>
        <p:txBody>
          <a:bodyPr wrap="square" rtlCol="0">
            <a:spAutoFit/>
          </a:bodyPr>
          <a:lstStyle/>
          <a:p>
            <a:r>
              <a:rPr lang="en-US" sz="7200" dirty="0">
                <a:solidFill>
                  <a:schemeClr val="bg1"/>
                </a:solidFill>
                <a:latin typeface="Rockwell Extra Bold" pitchFamily="18" charset="0"/>
              </a:rPr>
              <a:t>5</a:t>
            </a:r>
          </a:p>
        </p:txBody>
      </p:sp>
      <p:sp>
        <p:nvSpPr>
          <p:cNvPr id="25" name="TextBox 24"/>
          <p:cNvSpPr txBox="1"/>
          <p:nvPr/>
        </p:nvSpPr>
        <p:spPr>
          <a:xfrm>
            <a:off x="4648200" y="3810000"/>
            <a:ext cx="685800" cy="1200329"/>
          </a:xfrm>
          <a:prstGeom prst="rect">
            <a:avLst/>
          </a:prstGeom>
          <a:noFill/>
        </p:spPr>
        <p:txBody>
          <a:bodyPr wrap="square" rtlCol="0">
            <a:spAutoFit/>
          </a:bodyPr>
          <a:lstStyle/>
          <a:p>
            <a:r>
              <a:rPr lang="en-US" sz="7200" dirty="0">
                <a:solidFill>
                  <a:schemeClr val="accent3"/>
                </a:solidFill>
                <a:latin typeface="Rockwell Extra Bold" pitchFamily="18" charset="0"/>
              </a:rPr>
              <a:t>6</a:t>
            </a:r>
          </a:p>
        </p:txBody>
      </p:sp>
      <p:sp>
        <p:nvSpPr>
          <p:cNvPr id="2" name="TextBox 1"/>
          <p:cNvSpPr txBox="1"/>
          <p:nvPr/>
        </p:nvSpPr>
        <p:spPr>
          <a:xfrm>
            <a:off x="1763688" y="980728"/>
            <a:ext cx="2520280" cy="1200329"/>
          </a:xfrm>
          <a:prstGeom prst="rect">
            <a:avLst/>
          </a:prstGeom>
          <a:noFill/>
        </p:spPr>
        <p:txBody>
          <a:bodyPr wrap="square" rtlCol="0">
            <a:spAutoFit/>
          </a:bodyPr>
          <a:lstStyle/>
          <a:p>
            <a:r>
              <a:rPr lang="en-US" sz="2400" dirty="0">
                <a:solidFill>
                  <a:schemeClr val="bg1"/>
                </a:solidFill>
              </a:rPr>
              <a:t>JavaScript 1: Language Fundamentals </a:t>
            </a:r>
          </a:p>
        </p:txBody>
      </p:sp>
      <p:sp>
        <p:nvSpPr>
          <p:cNvPr id="27" name="TextBox 26"/>
          <p:cNvSpPr txBox="1"/>
          <p:nvPr/>
        </p:nvSpPr>
        <p:spPr>
          <a:xfrm>
            <a:off x="5508104" y="1052736"/>
            <a:ext cx="2520280" cy="954107"/>
          </a:xfrm>
          <a:prstGeom prst="rect">
            <a:avLst/>
          </a:prstGeom>
          <a:noFill/>
        </p:spPr>
        <p:txBody>
          <a:bodyPr wrap="square" rtlCol="0">
            <a:spAutoFit/>
          </a:bodyPr>
          <a:lstStyle/>
          <a:p>
            <a:r>
              <a:rPr lang="en-US" sz="2800" dirty="0">
                <a:solidFill>
                  <a:schemeClr val="bg1"/>
                </a:solidFill>
              </a:rPr>
              <a:t>Where Does JavaScript Go? </a:t>
            </a:r>
          </a:p>
        </p:txBody>
      </p:sp>
      <p:sp>
        <p:nvSpPr>
          <p:cNvPr id="30" name="TextBox 29"/>
          <p:cNvSpPr txBox="1"/>
          <p:nvPr/>
        </p:nvSpPr>
        <p:spPr>
          <a:xfrm>
            <a:off x="1835696" y="2492896"/>
            <a:ext cx="2520280" cy="954107"/>
          </a:xfrm>
          <a:prstGeom prst="rect">
            <a:avLst/>
          </a:prstGeom>
          <a:noFill/>
        </p:spPr>
        <p:txBody>
          <a:bodyPr wrap="square" rtlCol="0">
            <a:spAutoFit/>
          </a:bodyPr>
          <a:lstStyle/>
          <a:p>
            <a:r>
              <a:rPr lang="en-US" sz="2800" dirty="0">
                <a:solidFill>
                  <a:schemeClr val="bg1"/>
                </a:solidFill>
              </a:rPr>
              <a:t>Variables and Data Types </a:t>
            </a:r>
          </a:p>
        </p:txBody>
      </p:sp>
      <p:sp>
        <p:nvSpPr>
          <p:cNvPr id="32" name="TextBox 31"/>
          <p:cNvSpPr txBox="1"/>
          <p:nvPr/>
        </p:nvSpPr>
        <p:spPr>
          <a:xfrm>
            <a:off x="5580112" y="2492896"/>
            <a:ext cx="2520280" cy="954107"/>
          </a:xfrm>
          <a:prstGeom prst="rect">
            <a:avLst/>
          </a:prstGeom>
          <a:noFill/>
        </p:spPr>
        <p:txBody>
          <a:bodyPr wrap="square" rtlCol="0">
            <a:spAutoFit/>
          </a:bodyPr>
          <a:lstStyle/>
          <a:p>
            <a:r>
              <a:rPr lang="en-US" sz="2800" dirty="0">
                <a:solidFill>
                  <a:schemeClr val="bg1"/>
                </a:solidFill>
              </a:rPr>
              <a:t>JavaScript Output</a:t>
            </a:r>
          </a:p>
        </p:txBody>
      </p:sp>
      <p:sp>
        <p:nvSpPr>
          <p:cNvPr id="33" name="TextBox 32"/>
          <p:cNvSpPr txBox="1"/>
          <p:nvPr/>
        </p:nvSpPr>
        <p:spPr>
          <a:xfrm>
            <a:off x="1907704" y="3933056"/>
            <a:ext cx="2520280" cy="523220"/>
          </a:xfrm>
          <a:prstGeom prst="rect">
            <a:avLst/>
          </a:prstGeom>
          <a:noFill/>
        </p:spPr>
        <p:txBody>
          <a:bodyPr wrap="square" rtlCol="0">
            <a:spAutoFit/>
          </a:bodyPr>
          <a:lstStyle/>
          <a:p>
            <a:r>
              <a:rPr lang="en-US" sz="2800" dirty="0">
                <a:solidFill>
                  <a:schemeClr val="bg1"/>
                </a:solidFill>
              </a:rPr>
              <a:t>Conditionals</a:t>
            </a:r>
          </a:p>
        </p:txBody>
      </p:sp>
      <p:sp>
        <p:nvSpPr>
          <p:cNvPr id="34" name="TextBox 33"/>
          <p:cNvSpPr txBox="1"/>
          <p:nvPr/>
        </p:nvSpPr>
        <p:spPr>
          <a:xfrm>
            <a:off x="5580112" y="3933056"/>
            <a:ext cx="2520280" cy="523220"/>
          </a:xfrm>
          <a:prstGeom prst="rect">
            <a:avLst/>
          </a:prstGeom>
          <a:noFill/>
        </p:spPr>
        <p:txBody>
          <a:bodyPr wrap="square" rtlCol="0">
            <a:spAutoFit/>
          </a:bodyPr>
          <a:lstStyle/>
          <a:p>
            <a:r>
              <a:rPr lang="en-US" sz="2800" dirty="0">
                <a:solidFill>
                  <a:schemeClr val="accent3"/>
                </a:solidFill>
              </a:rPr>
              <a:t>Loops</a:t>
            </a:r>
          </a:p>
        </p:txBody>
      </p:sp>
      <p:sp>
        <p:nvSpPr>
          <p:cNvPr id="26" name="Rounded Rectangle 25"/>
          <p:cNvSpPr/>
          <p:nvPr/>
        </p:nvSpPr>
        <p:spPr>
          <a:xfrm>
            <a:off x="914400" y="52292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942561" y="5238929"/>
            <a:ext cx="685800" cy="1200329"/>
          </a:xfrm>
          <a:prstGeom prst="rect">
            <a:avLst/>
          </a:prstGeom>
          <a:noFill/>
        </p:spPr>
        <p:txBody>
          <a:bodyPr wrap="square" rtlCol="0">
            <a:spAutoFit/>
          </a:bodyPr>
          <a:lstStyle/>
          <a:p>
            <a:r>
              <a:rPr lang="en-US" sz="7200" dirty="0">
                <a:solidFill>
                  <a:schemeClr val="bg1"/>
                </a:solidFill>
                <a:latin typeface="Rockwell Extra Bold" pitchFamily="18" charset="0"/>
              </a:rPr>
              <a:t>7</a:t>
            </a:r>
          </a:p>
        </p:txBody>
      </p:sp>
      <p:sp>
        <p:nvSpPr>
          <p:cNvPr id="38" name="TextBox 37"/>
          <p:cNvSpPr txBox="1"/>
          <p:nvPr/>
        </p:nvSpPr>
        <p:spPr>
          <a:xfrm>
            <a:off x="1975520" y="5315580"/>
            <a:ext cx="2520280" cy="523220"/>
          </a:xfrm>
          <a:prstGeom prst="rect">
            <a:avLst/>
          </a:prstGeom>
          <a:noFill/>
        </p:spPr>
        <p:txBody>
          <a:bodyPr wrap="square" rtlCol="0">
            <a:spAutoFit/>
          </a:bodyPr>
          <a:lstStyle/>
          <a:p>
            <a:r>
              <a:rPr lang="en-US" sz="2800" dirty="0">
                <a:solidFill>
                  <a:schemeClr val="bg1"/>
                </a:solidFill>
              </a:rPr>
              <a:t>Arrays </a:t>
            </a:r>
          </a:p>
        </p:txBody>
      </p:sp>
      <p:sp>
        <p:nvSpPr>
          <p:cNvPr id="28" name="Rounded Rectangle 27"/>
          <p:cNvSpPr/>
          <p:nvPr/>
        </p:nvSpPr>
        <p:spPr>
          <a:xfrm>
            <a:off x="4639064" y="521588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4667225" y="5225609"/>
            <a:ext cx="685800" cy="1200329"/>
          </a:xfrm>
          <a:prstGeom prst="rect">
            <a:avLst/>
          </a:prstGeom>
          <a:noFill/>
        </p:spPr>
        <p:txBody>
          <a:bodyPr wrap="square" rtlCol="0">
            <a:spAutoFit/>
          </a:bodyPr>
          <a:lstStyle/>
          <a:p>
            <a:r>
              <a:rPr lang="en-US" sz="7200" dirty="0">
                <a:solidFill>
                  <a:schemeClr val="bg1"/>
                </a:solidFill>
                <a:latin typeface="Rockwell Extra Bold" pitchFamily="18" charset="0"/>
              </a:rPr>
              <a:t>8</a:t>
            </a:r>
          </a:p>
        </p:txBody>
      </p:sp>
      <p:sp>
        <p:nvSpPr>
          <p:cNvPr id="35" name="TextBox 34"/>
          <p:cNvSpPr txBox="1"/>
          <p:nvPr/>
        </p:nvSpPr>
        <p:spPr>
          <a:xfrm>
            <a:off x="5700184" y="5302260"/>
            <a:ext cx="2520280" cy="523220"/>
          </a:xfrm>
          <a:prstGeom prst="rect">
            <a:avLst/>
          </a:prstGeom>
          <a:noFill/>
        </p:spPr>
        <p:txBody>
          <a:bodyPr wrap="square" rtlCol="0">
            <a:spAutoFit/>
          </a:bodyPr>
          <a:lstStyle/>
          <a:p>
            <a:r>
              <a:rPr lang="en-US" sz="2800" dirty="0">
                <a:solidFill>
                  <a:schemeClr val="bg1"/>
                </a:solidFill>
              </a:rPr>
              <a:t>Objects</a:t>
            </a:r>
          </a:p>
        </p:txBody>
      </p:sp>
    </p:spTree>
    <p:extLst>
      <p:ext uri="{BB962C8B-B14F-4D97-AF65-F5344CB8AC3E}">
        <p14:creationId xmlns:p14="http://schemas.microsoft.com/office/powerpoint/2010/main" val="5879450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Loops</a:t>
            </a:r>
            <a:endParaRPr lang="en-US" sz="3200" dirty="0">
              <a:effectLst/>
            </a:endParaRPr>
          </a:p>
        </p:txBody>
      </p:sp>
      <p:sp>
        <p:nvSpPr>
          <p:cNvPr id="3" name="Content Placeholder 2"/>
          <p:cNvSpPr>
            <a:spLocks noGrp="1"/>
          </p:cNvSpPr>
          <p:nvPr>
            <p:ph idx="1"/>
          </p:nvPr>
        </p:nvSpPr>
        <p:spPr/>
        <p:txBody>
          <a:bodyPr>
            <a:normAutofit fontScale="70000" lnSpcReduction="20000"/>
          </a:bodyPr>
          <a:lstStyle/>
          <a:p>
            <a:r>
              <a:rPr lang="en-US" dirty="0" err="1"/>
              <a:t>var</a:t>
            </a:r>
            <a:r>
              <a:rPr lang="en-US" dirty="0"/>
              <a:t> count = 0;</a:t>
            </a:r>
          </a:p>
          <a:p>
            <a:r>
              <a:rPr lang="en-US" b="1" dirty="0">
                <a:solidFill>
                  <a:srgbClr val="A82233"/>
                </a:solidFill>
              </a:rPr>
              <a:t>while </a:t>
            </a:r>
            <a:r>
              <a:rPr lang="en-US" dirty="0"/>
              <a:t>(count &lt; 10) {</a:t>
            </a:r>
          </a:p>
          <a:p>
            <a:r>
              <a:rPr lang="en-US" dirty="0"/>
              <a:t>	// do something</a:t>
            </a:r>
          </a:p>
          <a:p>
            <a:r>
              <a:rPr lang="en-CA" dirty="0"/>
              <a:t>	</a:t>
            </a:r>
            <a:r>
              <a:rPr lang="mr-IN" dirty="0"/>
              <a:t>// ...</a:t>
            </a:r>
          </a:p>
          <a:p>
            <a:r>
              <a:rPr lang="en-US" dirty="0"/>
              <a:t>	count++;</a:t>
            </a:r>
          </a:p>
          <a:p>
            <a:r>
              <a:rPr lang="en-US" b="1" dirty="0"/>
              <a:t>}</a:t>
            </a:r>
          </a:p>
          <a:p>
            <a:r>
              <a:rPr lang="en-US" dirty="0"/>
              <a:t>count = 0;</a:t>
            </a:r>
          </a:p>
          <a:p>
            <a:r>
              <a:rPr lang="pt-BR" b="1" dirty="0">
                <a:solidFill>
                  <a:srgbClr val="A82233"/>
                </a:solidFill>
              </a:rPr>
              <a:t>do {</a:t>
            </a:r>
          </a:p>
          <a:p>
            <a:r>
              <a:rPr lang="pt-BR" dirty="0"/>
              <a:t>	// do </a:t>
            </a:r>
            <a:r>
              <a:rPr lang="pt-BR" dirty="0" err="1"/>
              <a:t>something</a:t>
            </a:r>
            <a:endParaRPr lang="pt-BR" dirty="0"/>
          </a:p>
          <a:p>
            <a:r>
              <a:rPr lang="en-CA" dirty="0"/>
              <a:t>	</a:t>
            </a:r>
            <a:r>
              <a:rPr lang="mr-IN" dirty="0"/>
              <a:t>// ...</a:t>
            </a:r>
          </a:p>
          <a:p>
            <a:r>
              <a:rPr lang="en-US" dirty="0"/>
              <a:t>	count++;</a:t>
            </a:r>
          </a:p>
          <a:p>
            <a:r>
              <a:rPr lang="en-US" b="1" dirty="0">
                <a:solidFill>
                  <a:srgbClr val="A82233"/>
                </a:solidFill>
              </a:rPr>
              <a:t>} while </a:t>
            </a:r>
            <a:r>
              <a:rPr lang="en-US" dirty="0"/>
              <a:t>(count &lt; 10);</a:t>
            </a:r>
          </a:p>
        </p:txBody>
      </p:sp>
      <p:sp>
        <p:nvSpPr>
          <p:cNvPr id="4" name="Content Placeholder 3"/>
          <p:cNvSpPr>
            <a:spLocks noGrp="1"/>
          </p:cNvSpPr>
          <p:nvPr>
            <p:ph sz="quarter" idx="13"/>
          </p:nvPr>
        </p:nvSpPr>
        <p:spPr/>
        <p:txBody>
          <a:bodyPr>
            <a:normAutofit lnSpcReduction="10000"/>
          </a:bodyPr>
          <a:lstStyle/>
          <a:p>
            <a:r>
              <a:rPr lang="en-US" dirty="0"/>
              <a:t>While and do . . . while Loops</a:t>
            </a:r>
          </a:p>
        </p:txBody>
      </p:sp>
      <p:sp>
        <p:nvSpPr>
          <p:cNvPr id="5" name="Rectangle 4"/>
          <p:cNvSpPr/>
          <p:nvPr/>
        </p:nvSpPr>
        <p:spPr>
          <a:xfrm>
            <a:off x="685800" y="1646237"/>
            <a:ext cx="3886200" cy="21637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85800" y="3941083"/>
            <a:ext cx="3886200" cy="21637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17026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Loops</a:t>
            </a:r>
            <a:endParaRPr lang="en-US" sz="3200" dirty="0">
              <a:effectLst/>
            </a:endParaRPr>
          </a:p>
        </p:txBody>
      </p:sp>
      <p:pic>
        <p:nvPicPr>
          <p:cNvPr id="5" name="Content Placeholder 4" descr="4812608012.eps"/>
          <p:cNvPicPr>
            <a:picLocks noGrp="1" noChangeAspect="1"/>
          </p:cNvPicPr>
          <p:nvPr>
            <p:ph idx="1"/>
          </p:nvPr>
        </p:nvPicPr>
        <p:blipFill>
          <a:blip r:embed="rId2">
            <a:extLst>
              <a:ext uri="{28A0092B-C50C-407E-A947-70E740481C1C}">
                <a14:useLocalDpi xmlns:a14="http://schemas.microsoft.com/office/drawing/2010/main" val="0"/>
              </a:ext>
            </a:extLst>
          </a:blip>
          <a:srcRect t="-61196" b="-61196"/>
          <a:stretch>
            <a:fillRect/>
          </a:stretch>
        </p:blipFill>
        <p:spPr/>
      </p:pic>
      <p:sp>
        <p:nvSpPr>
          <p:cNvPr id="4" name="Content Placeholder 3"/>
          <p:cNvSpPr>
            <a:spLocks noGrp="1"/>
          </p:cNvSpPr>
          <p:nvPr>
            <p:ph sz="quarter" idx="13"/>
          </p:nvPr>
        </p:nvSpPr>
        <p:spPr/>
        <p:txBody>
          <a:bodyPr>
            <a:normAutofit lnSpcReduction="10000"/>
          </a:bodyPr>
          <a:lstStyle/>
          <a:p>
            <a:r>
              <a:rPr lang="en-US" dirty="0"/>
              <a:t>For Loops</a:t>
            </a:r>
          </a:p>
        </p:txBody>
      </p:sp>
    </p:spTree>
    <p:extLst>
      <p:ext uri="{BB962C8B-B14F-4D97-AF65-F5344CB8AC3E}">
        <p14:creationId xmlns:p14="http://schemas.microsoft.com/office/powerpoint/2010/main" val="28905747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accent3"/>
                </a:solidFill>
              </a:rPr>
              <a:t>Chapter 8</a:t>
            </a:r>
          </a:p>
        </p:txBody>
      </p:sp>
      <p:sp>
        <p:nvSpPr>
          <p:cNvPr id="6" name="Rounded Rectangle 5"/>
          <p:cNvSpPr/>
          <p:nvPr/>
        </p:nvSpPr>
        <p:spPr>
          <a:xfrm>
            <a:off x="914400" y="9144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4648200" y="9144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914400" y="234888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4648200" y="234888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914400" y="378904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4648200" y="378904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914400" y="914400"/>
            <a:ext cx="685800" cy="1200329"/>
          </a:xfrm>
          <a:prstGeom prst="rect">
            <a:avLst/>
          </a:prstGeom>
          <a:noFill/>
        </p:spPr>
        <p:txBody>
          <a:bodyPr wrap="square" rtlCol="0">
            <a:spAutoFit/>
          </a:bodyPr>
          <a:lstStyle/>
          <a:p>
            <a:r>
              <a:rPr lang="en-US" sz="7200" dirty="0">
                <a:solidFill>
                  <a:schemeClr val="bg1"/>
                </a:solidFill>
                <a:latin typeface="Rockwell Extra Bold" pitchFamily="18" charset="0"/>
              </a:rPr>
              <a:t>1</a:t>
            </a:r>
          </a:p>
        </p:txBody>
      </p:sp>
      <p:sp>
        <p:nvSpPr>
          <p:cNvPr id="21" name="TextBox 20"/>
          <p:cNvSpPr txBox="1"/>
          <p:nvPr/>
        </p:nvSpPr>
        <p:spPr>
          <a:xfrm>
            <a:off x="4648200" y="914400"/>
            <a:ext cx="685800" cy="1200329"/>
          </a:xfrm>
          <a:prstGeom prst="rect">
            <a:avLst/>
          </a:prstGeom>
          <a:noFill/>
        </p:spPr>
        <p:txBody>
          <a:bodyPr wrap="square" rtlCol="0">
            <a:spAutoFit/>
          </a:bodyPr>
          <a:lstStyle/>
          <a:p>
            <a:r>
              <a:rPr lang="en-US" sz="7200" dirty="0">
                <a:solidFill>
                  <a:schemeClr val="bg1"/>
                </a:solidFill>
                <a:latin typeface="Rockwell Extra Bold" pitchFamily="18" charset="0"/>
              </a:rPr>
              <a:t>2</a:t>
            </a:r>
          </a:p>
        </p:txBody>
      </p:sp>
      <p:sp>
        <p:nvSpPr>
          <p:cNvPr id="22" name="TextBox 21"/>
          <p:cNvSpPr txBox="1"/>
          <p:nvPr/>
        </p:nvSpPr>
        <p:spPr>
          <a:xfrm>
            <a:off x="914400" y="2381071"/>
            <a:ext cx="685800" cy="1200329"/>
          </a:xfrm>
          <a:prstGeom prst="rect">
            <a:avLst/>
          </a:prstGeom>
          <a:noFill/>
        </p:spPr>
        <p:txBody>
          <a:bodyPr wrap="square" rtlCol="0">
            <a:spAutoFit/>
          </a:bodyPr>
          <a:lstStyle/>
          <a:p>
            <a:r>
              <a:rPr lang="en-US" sz="7200" dirty="0">
                <a:solidFill>
                  <a:schemeClr val="bg1"/>
                </a:solidFill>
                <a:latin typeface="Rockwell Extra Bold" pitchFamily="18" charset="0"/>
              </a:rPr>
              <a:t>3</a:t>
            </a:r>
          </a:p>
        </p:txBody>
      </p:sp>
      <p:sp>
        <p:nvSpPr>
          <p:cNvPr id="23" name="TextBox 22"/>
          <p:cNvSpPr txBox="1"/>
          <p:nvPr/>
        </p:nvSpPr>
        <p:spPr>
          <a:xfrm>
            <a:off x="4648200" y="2381071"/>
            <a:ext cx="685800" cy="1200329"/>
          </a:xfrm>
          <a:prstGeom prst="rect">
            <a:avLst/>
          </a:prstGeom>
          <a:noFill/>
        </p:spPr>
        <p:txBody>
          <a:bodyPr wrap="square" rtlCol="0">
            <a:spAutoFit/>
          </a:bodyPr>
          <a:lstStyle/>
          <a:p>
            <a:r>
              <a:rPr lang="en-US" sz="7200" dirty="0">
                <a:solidFill>
                  <a:schemeClr val="bg1"/>
                </a:solidFill>
                <a:latin typeface="Rockwell Extra Bold" pitchFamily="18" charset="0"/>
              </a:rPr>
              <a:t>4</a:t>
            </a:r>
          </a:p>
        </p:txBody>
      </p:sp>
      <p:sp>
        <p:nvSpPr>
          <p:cNvPr id="24" name="TextBox 23"/>
          <p:cNvSpPr txBox="1"/>
          <p:nvPr/>
        </p:nvSpPr>
        <p:spPr>
          <a:xfrm>
            <a:off x="914400" y="3810000"/>
            <a:ext cx="685800" cy="1200329"/>
          </a:xfrm>
          <a:prstGeom prst="rect">
            <a:avLst/>
          </a:prstGeom>
          <a:noFill/>
        </p:spPr>
        <p:txBody>
          <a:bodyPr wrap="square" rtlCol="0">
            <a:spAutoFit/>
          </a:bodyPr>
          <a:lstStyle/>
          <a:p>
            <a:r>
              <a:rPr lang="en-US" sz="7200" dirty="0">
                <a:solidFill>
                  <a:schemeClr val="bg1"/>
                </a:solidFill>
                <a:latin typeface="Rockwell Extra Bold" pitchFamily="18" charset="0"/>
              </a:rPr>
              <a:t>5</a:t>
            </a:r>
          </a:p>
        </p:txBody>
      </p:sp>
      <p:sp>
        <p:nvSpPr>
          <p:cNvPr id="25" name="TextBox 24"/>
          <p:cNvSpPr txBox="1"/>
          <p:nvPr/>
        </p:nvSpPr>
        <p:spPr>
          <a:xfrm>
            <a:off x="4648200" y="3810000"/>
            <a:ext cx="685800" cy="1200329"/>
          </a:xfrm>
          <a:prstGeom prst="rect">
            <a:avLst/>
          </a:prstGeom>
          <a:noFill/>
        </p:spPr>
        <p:txBody>
          <a:bodyPr wrap="square" rtlCol="0">
            <a:spAutoFit/>
          </a:bodyPr>
          <a:lstStyle/>
          <a:p>
            <a:r>
              <a:rPr lang="en-US" sz="7200" dirty="0">
                <a:solidFill>
                  <a:schemeClr val="bg1"/>
                </a:solidFill>
                <a:latin typeface="Rockwell Extra Bold" pitchFamily="18" charset="0"/>
              </a:rPr>
              <a:t>6</a:t>
            </a:r>
          </a:p>
        </p:txBody>
      </p:sp>
      <p:sp>
        <p:nvSpPr>
          <p:cNvPr id="2" name="TextBox 1"/>
          <p:cNvSpPr txBox="1"/>
          <p:nvPr/>
        </p:nvSpPr>
        <p:spPr>
          <a:xfrm>
            <a:off x="1763688" y="980728"/>
            <a:ext cx="2520280" cy="1200329"/>
          </a:xfrm>
          <a:prstGeom prst="rect">
            <a:avLst/>
          </a:prstGeom>
          <a:noFill/>
        </p:spPr>
        <p:txBody>
          <a:bodyPr wrap="square" rtlCol="0">
            <a:spAutoFit/>
          </a:bodyPr>
          <a:lstStyle/>
          <a:p>
            <a:r>
              <a:rPr lang="en-US" sz="2400" dirty="0">
                <a:solidFill>
                  <a:schemeClr val="bg1"/>
                </a:solidFill>
              </a:rPr>
              <a:t>JavaScript 1: Language Fundamentals </a:t>
            </a:r>
          </a:p>
        </p:txBody>
      </p:sp>
      <p:sp>
        <p:nvSpPr>
          <p:cNvPr id="27" name="TextBox 26"/>
          <p:cNvSpPr txBox="1"/>
          <p:nvPr/>
        </p:nvSpPr>
        <p:spPr>
          <a:xfrm>
            <a:off x="5508104" y="1052736"/>
            <a:ext cx="2520280" cy="954107"/>
          </a:xfrm>
          <a:prstGeom prst="rect">
            <a:avLst/>
          </a:prstGeom>
          <a:noFill/>
        </p:spPr>
        <p:txBody>
          <a:bodyPr wrap="square" rtlCol="0">
            <a:spAutoFit/>
          </a:bodyPr>
          <a:lstStyle/>
          <a:p>
            <a:r>
              <a:rPr lang="en-US" sz="2800" dirty="0">
                <a:solidFill>
                  <a:schemeClr val="bg1"/>
                </a:solidFill>
              </a:rPr>
              <a:t>Where Does JavaScript Go? </a:t>
            </a:r>
          </a:p>
        </p:txBody>
      </p:sp>
      <p:sp>
        <p:nvSpPr>
          <p:cNvPr id="30" name="TextBox 29"/>
          <p:cNvSpPr txBox="1"/>
          <p:nvPr/>
        </p:nvSpPr>
        <p:spPr>
          <a:xfrm>
            <a:off x="1835696" y="2492896"/>
            <a:ext cx="2520280" cy="954107"/>
          </a:xfrm>
          <a:prstGeom prst="rect">
            <a:avLst/>
          </a:prstGeom>
          <a:noFill/>
        </p:spPr>
        <p:txBody>
          <a:bodyPr wrap="square" rtlCol="0">
            <a:spAutoFit/>
          </a:bodyPr>
          <a:lstStyle/>
          <a:p>
            <a:r>
              <a:rPr lang="en-US" sz="2800" dirty="0">
                <a:solidFill>
                  <a:schemeClr val="bg1"/>
                </a:solidFill>
              </a:rPr>
              <a:t>Variables and Data Types </a:t>
            </a:r>
          </a:p>
        </p:txBody>
      </p:sp>
      <p:sp>
        <p:nvSpPr>
          <p:cNvPr id="32" name="TextBox 31"/>
          <p:cNvSpPr txBox="1"/>
          <p:nvPr/>
        </p:nvSpPr>
        <p:spPr>
          <a:xfrm>
            <a:off x="5580112" y="2492896"/>
            <a:ext cx="2520280" cy="954107"/>
          </a:xfrm>
          <a:prstGeom prst="rect">
            <a:avLst/>
          </a:prstGeom>
          <a:noFill/>
        </p:spPr>
        <p:txBody>
          <a:bodyPr wrap="square" rtlCol="0">
            <a:spAutoFit/>
          </a:bodyPr>
          <a:lstStyle/>
          <a:p>
            <a:r>
              <a:rPr lang="en-US" sz="2800" dirty="0">
                <a:solidFill>
                  <a:schemeClr val="bg1"/>
                </a:solidFill>
              </a:rPr>
              <a:t>JavaScript Output</a:t>
            </a:r>
          </a:p>
        </p:txBody>
      </p:sp>
      <p:sp>
        <p:nvSpPr>
          <p:cNvPr id="33" name="TextBox 32"/>
          <p:cNvSpPr txBox="1"/>
          <p:nvPr/>
        </p:nvSpPr>
        <p:spPr>
          <a:xfrm>
            <a:off x="1907704" y="3933056"/>
            <a:ext cx="2520280" cy="523220"/>
          </a:xfrm>
          <a:prstGeom prst="rect">
            <a:avLst/>
          </a:prstGeom>
          <a:noFill/>
        </p:spPr>
        <p:txBody>
          <a:bodyPr wrap="square" rtlCol="0">
            <a:spAutoFit/>
          </a:bodyPr>
          <a:lstStyle/>
          <a:p>
            <a:r>
              <a:rPr lang="en-US" sz="2800" dirty="0">
                <a:solidFill>
                  <a:schemeClr val="bg1"/>
                </a:solidFill>
              </a:rPr>
              <a:t>Conditionals</a:t>
            </a:r>
          </a:p>
        </p:txBody>
      </p:sp>
      <p:sp>
        <p:nvSpPr>
          <p:cNvPr id="34" name="TextBox 33"/>
          <p:cNvSpPr txBox="1"/>
          <p:nvPr/>
        </p:nvSpPr>
        <p:spPr>
          <a:xfrm>
            <a:off x="5580112" y="3933056"/>
            <a:ext cx="2520280" cy="523220"/>
          </a:xfrm>
          <a:prstGeom prst="rect">
            <a:avLst/>
          </a:prstGeom>
          <a:noFill/>
        </p:spPr>
        <p:txBody>
          <a:bodyPr wrap="square" rtlCol="0">
            <a:spAutoFit/>
          </a:bodyPr>
          <a:lstStyle/>
          <a:p>
            <a:r>
              <a:rPr lang="en-US" sz="2800" dirty="0">
                <a:solidFill>
                  <a:schemeClr val="bg1"/>
                </a:solidFill>
              </a:rPr>
              <a:t>Loops</a:t>
            </a:r>
          </a:p>
        </p:txBody>
      </p:sp>
      <p:sp>
        <p:nvSpPr>
          <p:cNvPr id="26" name="Rounded Rectangle 25"/>
          <p:cNvSpPr/>
          <p:nvPr/>
        </p:nvSpPr>
        <p:spPr>
          <a:xfrm>
            <a:off x="914400" y="522920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942561" y="5238929"/>
            <a:ext cx="685800" cy="1200329"/>
          </a:xfrm>
          <a:prstGeom prst="rect">
            <a:avLst/>
          </a:prstGeom>
          <a:noFill/>
        </p:spPr>
        <p:txBody>
          <a:bodyPr wrap="square" rtlCol="0">
            <a:spAutoFit/>
          </a:bodyPr>
          <a:lstStyle/>
          <a:p>
            <a:r>
              <a:rPr lang="en-US" sz="7200" dirty="0">
                <a:solidFill>
                  <a:schemeClr val="accent3"/>
                </a:solidFill>
                <a:latin typeface="Rockwell Extra Bold" pitchFamily="18" charset="0"/>
              </a:rPr>
              <a:t>7</a:t>
            </a:r>
          </a:p>
        </p:txBody>
      </p:sp>
      <p:sp>
        <p:nvSpPr>
          <p:cNvPr id="38" name="TextBox 37"/>
          <p:cNvSpPr txBox="1"/>
          <p:nvPr/>
        </p:nvSpPr>
        <p:spPr>
          <a:xfrm>
            <a:off x="1975520" y="5315580"/>
            <a:ext cx="2520280" cy="523220"/>
          </a:xfrm>
          <a:prstGeom prst="rect">
            <a:avLst/>
          </a:prstGeom>
          <a:noFill/>
        </p:spPr>
        <p:txBody>
          <a:bodyPr wrap="square" rtlCol="0">
            <a:spAutoFit/>
          </a:bodyPr>
          <a:lstStyle/>
          <a:p>
            <a:r>
              <a:rPr lang="en-US" sz="2800" dirty="0">
                <a:solidFill>
                  <a:schemeClr val="accent3"/>
                </a:solidFill>
              </a:rPr>
              <a:t>Arrays </a:t>
            </a:r>
          </a:p>
        </p:txBody>
      </p:sp>
      <p:sp>
        <p:nvSpPr>
          <p:cNvPr id="28" name="Rounded Rectangle 27"/>
          <p:cNvSpPr/>
          <p:nvPr/>
        </p:nvSpPr>
        <p:spPr>
          <a:xfrm>
            <a:off x="4639064" y="5215880"/>
            <a:ext cx="3581400" cy="12192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4667225" y="5225609"/>
            <a:ext cx="685800" cy="1200329"/>
          </a:xfrm>
          <a:prstGeom prst="rect">
            <a:avLst/>
          </a:prstGeom>
          <a:noFill/>
        </p:spPr>
        <p:txBody>
          <a:bodyPr wrap="square" rtlCol="0">
            <a:spAutoFit/>
          </a:bodyPr>
          <a:lstStyle/>
          <a:p>
            <a:r>
              <a:rPr lang="en-US" sz="7200" dirty="0">
                <a:solidFill>
                  <a:schemeClr val="bg1"/>
                </a:solidFill>
                <a:latin typeface="Rockwell Extra Bold" pitchFamily="18" charset="0"/>
              </a:rPr>
              <a:t>8</a:t>
            </a:r>
          </a:p>
        </p:txBody>
      </p:sp>
      <p:sp>
        <p:nvSpPr>
          <p:cNvPr id="35" name="TextBox 34"/>
          <p:cNvSpPr txBox="1"/>
          <p:nvPr/>
        </p:nvSpPr>
        <p:spPr>
          <a:xfrm>
            <a:off x="5700184" y="5302260"/>
            <a:ext cx="2520280" cy="523220"/>
          </a:xfrm>
          <a:prstGeom prst="rect">
            <a:avLst/>
          </a:prstGeom>
          <a:noFill/>
        </p:spPr>
        <p:txBody>
          <a:bodyPr wrap="square" rtlCol="0">
            <a:spAutoFit/>
          </a:bodyPr>
          <a:lstStyle/>
          <a:p>
            <a:r>
              <a:rPr lang="en-US" sz="2800" dirty="0">
                <a:solidFill>
                  <a:schemeClr val="bg1"/>
                </a:solidFill>
              </a:rPr>
              <a:t>Objects</a:t>
            </a:r>
          </a:p>
        </p:txBody>
      </p:sp>
    </p:spTree>
    <p:extLst>
      <p:ext uri="{BB962C8B-B14F-4D97-AF65-F5344CB8AC3E}">
        <p14:creationId xmlns:p14="http://schemas.microsoft.com/office/powerpoint/2010/main" val="23235489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772400" cy="1020762"/>
          </a:xfrm>
        </p:spPr>
        <p:txBody>
          <a:bodyPr>
            <a:noAutofit/>
          </a:bodyPr>
          <a:lstStyle/>
          <a:p>
            <a:r>
              <a:rPr lang="en-US" sz="3200" dirty="0"/>
              <a:t>A JavaScript statement: alert </a:t>
            </a:r>
          </a:p>
        </p:txBody>
      </p:sp>
      <p:sp>
        <p:nvSpPr>
          <p:cNvPr id="9" name="Rectangle 8"/>
          <p:cNvSpPr/>
          <p:nvPr/>
        </p:nvSpPr>
        <p:spPr>
          <a:xfrm>
            <a:off x="-23328" y="1600200"/>
            <a:ext cx="8707017" cy="206210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US" sz="3200" dirty="0"/>
              <a:t>alert("</a:t>
            </a:r>
            <a:r>
              <a:rPr lang="en-US" sz="3200" i="1" dirty="0"/>
              <a:t>message</a:t>
            </a:r>
            <a:r>
              <a:rPr lang="en-US" sz="3200" dirty="0"/>
              <a:t>");</a:t>
            </a:r>
          </a:p>
          <a:p>
            <a:pPr>
              <a:defRPr/>
            </a:pPr>
            <a:endParaRPr lang="en-US" sz="3200" dirty="0"/>
          </a:p>
          <a:p>
            <a:pPr>
              <a:defRPr/>
            </a:pPr>
            <a:r>
              <a:rPr lang="en-US" sz="3200" dirty="0"/>
              <a:t> alert(“Hi All");</a:t>
            </a:r>
          </a:p>
          <a:p>
            <a:endParaRPr lang="en-US" sz="3200" dirty="0"/>
          </a:p>
        </p:txBody>
      </p:sp>
      <p:sp>
        <p:nvSpPr>
          <p:cNvPr id="10" name="Rectangle 9"/>
          <p:cNvSpPr/>
          <p:nvPr/>
        </p:nvSpPr>
        <p:spPr>
          <a:xfrm>
            <a:off x="12441" y="941149"/>
            <a:ext cx="8671249"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dirty="0">
                <a:solidFill>
                  <a:srgbClr val="000000"/>
                </a:solidFill>
                <a:latin typeface="Calibri" panose="020F0502020204030204" pitchFamily="34" charset="0"/>
              </a:rPr>
              <a:t>a JS command that pops up a dialog box with a message</a:t>
            </a:r>
            <a:endParaRPr lang="en-US" sz="2800" dirty="0"/>
          </a:p>
        </p:txBody>
      </p:sp>
      <p:pic>
        <p:nvPicPr>
          <p:cNvPr id="3" name="Picture 2"/>
          <p:cNvPicPr>
            <a:picLocks noChangeAspect="1"/>
          </p:cNvPicPr>
          <p:nvPr/>
        </p:nvPicPr>
        <p:blipFill>
          <a:blip r:embed="rId3"/>
          <a:stretch>
            <a:fillRect/>
          </a:stretch>
        </p:blipFill>
        <p:spPr>
          <a:xfrm>
            <a:off x="1772744" y="4038600"/>
            <a:ext cx="4904282" cy="1981200"/>
          </a:xfrm>
          <a:prstGeom prst="rect">
            <a:avLst/>
          </a:prstGeom>
        </p:spPr>
      </p:pic>
    </p:spTree>
    <p:extLst>
      <p:ext uri="{BB962C8B-B14F-4D97-AF65-F5344CB8AC3E}">
        <p14:creationId xmlns:p14="http://schemas.microsoft.com/office/powerpoint/2010/main" val="24242378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Arrays</a:t>
            </a:r>
            <a:endParaRPr lang="en-US" sz="3200" dirty="0">
              <a:effectLst/>
            </a:endParaRPr>
          </a:p>
        </p:txBody>
      </p:sp>
      <p:sp>
        <p:nvSpPr>
          <p:cNvPr id="3" name="Content Placeholder 2"/>
          <p:cNvSpPr>
            <a:spLocks noGrp="1"/>
          </p:cNvSpPr>
          <p:nvPr>
            <p:ph idx="1"/>
          </p:nvPr>
        </p:nvSpPr>
        <p:spPr/>
        <p:txBody>
          <a:bodyPr/>
          <a:lstStyle/>
          <a:p>
            <a:r>
              <a:rPr lang="en-US" dirty="0"/>
              <a:t>Arrays are one of the most commonly used data structures in programming.</a:t>
            </a:r>
          </a:p>
          <a:p>
            <a:r>
              <a:rPr lang="en-US" dirty="0"/>
              <a:t> JavaScript provides </a:t>
            </a:r>
            <a:r>
              <a:rPr lang="en-US" dirty="0">
                <a:solidFill>
                  <a:srgbClr val="002060"/>
                </a:solidFill>
              </a:rPr>
              <a:t>two main ways to define an array</a:t>
            </a:r>
            <a:r>
              <a:rPr lang="en-US" dirty="0"/>
              <a:t>.</a:t>
            </a:r>
          </a:p>
          <a:p>
            <a:pPr marL="342900" indent="-342900">
              <a:buFont typeface="Arial"/>
              <a:buChar char="•"/>
            </a:pPr>
            <a:r>
              <a:rPr lang="en-US" dirty="0">
                <a:solidFill>
                  <a:srgbClr val="FF0000"/>
                </a:solidFill>
              </a:rPr>
              <a:t>object literal notation</a:t>
            </a:r>
          </a:p>
          <a:p>
            <a:pPr marL="342900" indent="-342900">
              <a:buFont typeface="Arial"/>
              <a:buChar char="•"/>
            </a:pPr>
            <a:r>
              <a:rPr lang="en-US" dirty="0"/>
              <a:t> use the </a:t>
            </a:r>
            <a:r>
              <a:rPr lang="en-US" dirty="0">
                <a:solidFill>
                  <a:srgbClr val="FF0000"/>
                </a:solidFill>
              </a:rPr>
              <a:t>Array()  constructor</a:t>
            </a:r>
          </a:p>
          <a:p>
            <a:pPr marL="804863" lvl="1" indent="-342900">
              <a:buFont typeface="Arial"/>
              <a:buChar char="•"/>
            </a:pPr>
            <a:endParaRPr lang="en-US" dirty="0"/>
          </a:p>
          <a:p>
            <a:endParaRPr lang="en-US" dirty="0"/>
          </a:p>
        </p:txBody>
      </p:sp>
      <p:sp>
        <p:nvSpPr>
          <p:cNvPr id="4" name="Content Placeholder 3"/>
          <p:cNvSpPr>
            <a:spLocks noGrp="1"/>
          </p:cNvSpPr>
          <p:nvPr>
            <p:ph sz="quarter" idx="13"/>
          </p:nvPr>
        </p:nvSpPr>
        <p:spPr/>
        <p:txBody>
          <a:bodyPr>
            <a:normAutofit lnSpcReduction="10000"/>
          </a:bodyPr>
          <a:lstStyle/>
          <a:p>
            <a:endParaRPr lang="en-US" dirty="0"/>
          </a:p>
        </p:txBody>
      </p:sp>
    </p:spTree>
    <p:extLst>
      <p:ext uri="{BB962C8B-B14F-4D97-AF65-F5344CB8AC3E}">
        <p14:creationId xmlns:p14="http://schemas.microsoft.com/office/powerpoint/2010/main" val="41648098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Arrays</a:t>
            </a:r>
          </a:p>
        </p:txBody>
      </p:sp>
      <p:sp>
        <p:nvSpPr>
          <p:cNvPr id="3" name="Content Placeholder 2"/>
          <p:cNvSpPr>
            <a:spLocks noGrp="1"/>
          </p:cNvSpPr>
          <p:nvPr>
            <p:ph idx="1"/>
          </p:nvPr>
        </p:nvSpPr>
        <p:spPr/>
        <p:txBody>
          <a:bodyPr/>
          <a:lstStyle/>
          <a:p>
            <a:endParaRPr lang="en-US" dirty="0"/>
          </a:p>
          <a:p>
            <a:r>
              <a:rPr lang="en-US" dirty="0"/>
              <a:t>The following code creates a new, </a:t>
            </a:r>
            <a:r>
              <a:rPr lang="en-US" dirty="0">
                <a:solidFill>
                  <a:srgbClr val="FF0000"/>
                </a:solidFill>
              </a:rPr>
              <a:t>empty array </a:t>
            </a:r>
            <a:r>
              <a:rPr lang="en-US" dirty="0"/>
              <a:t>named greetings:</a:t>
            </a:r>
          </a:p>
          <a:p>
            <a:r>
              <a:rPr lang="en-US" dirty="0" err="1"/>
              <a:t>var</a:t>
            </a:r>
            <a:r>
              <a:rPr lang="en-US" dirty="0"/>
              <a:t> greetings = </a:t>
            </a:r>
            <a:r>
              <a:rPr lang="en-US" dirty="0">
                <a:solidFill>
                  <a:srgbClr val="FF0000"/>
                </a:solidFill>
              </a:rPr>
              <a:t>new Array();  //length=0</a:t>
            </a:r>
          </a:p>
        </p:txBody>
      </p:sp>
      <p:sp>
        <p:nvSpPr>
          <p:cNvPr id="4" name="Content Placeholder 3"/>
          <p:cNvSpPr>
            <a:spLocks noGrp="1"/>
          </p:cNvSpPr>
          <p:nvPr>
            <p:ph sz="quarter" idx="13"/>
          </p:nvPr>
        </p:nvSpPr>
        <p:spPr/>
        <p:txBody>
          <a:bodyPr>
            <a:normAutofit lnSpcReduction="10000"/>
          </a:bodyPr>
          <a:lstStyle/>
          <a:p>
            <a:endParaRPr lang="en-US" dirty="0"/>
          </a:p>
        </p:txBody>
      </p:sp>
    </p:spTree>
    <p:extLst>
      <p:ext uri="{BB962C8B-B14F-4D97-AF65-F5344CB8AC3E}">
        <p14:creationId xmlns:p14="http://schemas.microsoft.com/office/powerpoint/2010/main" val="2268643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Client-Side Scripting</a:t>
            </a:r>
          </a:p>
        </p:txBody>
      </p:sp>
      <p:sp>
        <p:nvSpPr>
          <p:cNvPr id="5" name="Content Placeholder 4"/>
          <p:cNvSpPr>
            <a:spLocks noGrp="1"/>
          </p:cNvSpPr>
          <p:nvPr>
            <p:ph sz="quarter" idx="13"/>
          </p:nvPr>
        </p:nvSpPr>
        <p:spPr/>
        <p:txBody>
          <a:bodyPr>
            <a:normAutofit lnSpcReduction="10000"/>
          </a:bodyPr>
          <a:lstStyle/>
          <a:p>
            <a:r>
              <a:rPr lang="en-US" dirty="0"/>
              <a:t>Let the client compute</a:t>
            </a:r>
          </a:p>
        </p:txBody>
      </p:sp>
      <p:pic>
        <p:nvPicPr>
          <p:cNvPr id="4" name="Picture 3" descr="4071506001.eps.png"/>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90600" y="1447800"/>
            <a:ext cx="6891662" cy="4419600"/>
          </a:xfrm>
          <a:prstGeom prst="rect">
            <a:avLst/>
          </a:prstGeom>
        </p:spPr>
      </p:pic>
    </p:spTree>
    <p:extLst>
      <p:ext uri="{BB962C8B-B14F-4D97-AF65-F5344CB8AC3E}">
        <p14:creationId xmlns:p14="http://schemas.microsoft.com/office/powerpoint/2010/main" val="4061048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Arrays</a:t>
            </a:r>
          </a:p>
        </p:txBody>
      </p:sp>
      <p:sp>
        <p:nvSpPr>
          <p:cNvPr id="3" name="Content Placeholder 2"/>
          <p:cNvSpPr>
            <a:spLocks noGrp="1"/>
          </p:cNvSpPr>
          <p:nvPr>
            <p:ph idx="1"/>
          </p:nvPr>
        </p:nvSpPr>
        <p:spPr>
          <a:xfrm>
            <a:off x="152400" y="1646237"/>
            <a:ext cx="8763000" cy="4525963"/>
          </a:xfrm>
        </p:spPr>
        <p:txBody>
          <a:bodyPr/>
          <a:lstStyle/>
          <a:p>
            <a:r>
              <a:rPr lang="en-US" dirty="0"/>
              <a:t>To initialize the array with values, the variable declaration would look like the following:</a:t>
            </a:r>
          </a:p>
          <a:p>
            <a:r>
              <a:rPr lang="en-US" dirty="0" err="1"/>
              <a:t>var</a:t>
            </a:r>
            <a:r>
              <a:rPr lang="en-US" dirty="0"/>
              <a:t> greetings = </a:t>
            </a:r>
            <a:r>
              <a:rPr lang="en-US" dirty="0">
                <a:solidFill>
                  <a:schemeClr val="accent1"/>
                </a:solidFill>
              </a:rPr>
              <a:t>new</a:t>
            </a:r>
            <a:r>
              <a:rPr lang="en-US" dirty="0"/>
              <a:t> Array</a:t>
            </a:r>
            <a:r>
              <a:rPr lang="en-US" dirty="0">
                <a:solidFill>
                  <a:srgbClr val="CE2933"/>
                </a:solidFill>
              </a:rPr>
              <a:t>("Good Morning", "Good Afternoon")</a:t>
            </a:r>
            <a:r>
              <a:rPr lang="en-US" dirty="0"/>
              <a:t>;//length=2</a:t>
            </a:r>
          </a:p>
          <a:p>
            <a:r>
              <a:rPr lang="en-US" dirty="0"/>
              <a:t>or, using the square bracket notation:</a:t>
            </a:r>
          </a:p>
          <a:p>
            <a:r>
              <a:rPr lang="en-US" dirty="0" err="1"/>
              <a:t>var</a:t>
            </a:r>
            <a:r>
              <a:rPr lang="en-US" dirty="0"/>
              <a:t> greetings = </a:t>
            </a:r>
            <a:r>
              <a:rPr lang="en-US" dirty="0">
                <a:solidFill>
                  <a:srgbClr val="CE2933"/>
                </a:solidFill>
              </a:rPr>
              <a:t>["Good Morning", "Good Afternoon"]</a:t>
            </a:r>
            <a:r>
              <a:rPr lang="en-US" dirty="0"/>
              <a:t>;</a:t>
            </a:r>
            <a:r>
              <a:rPr lang="en-US" sz="2000" dirty="0">
                <a:solidFill>
                  <a:schemeClr val="accent6"/>
                </a:solidFill>
              </a:rPr>
              <a:t>// array literal notation</a:t>
            </a:r>
          </a:p>
        </p:txBody>
      </p:sp>
      <p:sp>
        <p:nvSpPr>
          <p:cNvPr id="4" name="Content Placeholder 3"/>
          <p:cNvSpPr>
            <a:spLocks noGrp="1"/>
          </p:cNvSpPr>
          <p:nvPr>
            <p:ph sz="quarter" idx="13"/>
          </p:nvPr>
        </p:nvSpPr>
        <p:spPr/>
        <p:txBody>
          <a:bodyPr>
            <a:normAutofit lnSpcReduction="10000"/>
          </a:bodyPr>
          <a:lstStyle/>
          <a:p>
            <a:r>
              <a:rPr lang="en-US" dirty="0"/>
              <a:t>Initialize with values</a:t>
            </a:r>
          </a:p>
        </p:txBody>
      </p:sp>
    </p:spTree>
    <p:extLst>
      <p:ext uri="{BB962C8B-B14F-4D97-AF65-F5344CB8AC3E}">
        <p14:creationId xmlns:p14="http://schemas.microsoft.com/office/powerpoint/2010/main" val="33863872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Arrays</a:t>
            </a:r>
            <a:endParaRPr lang="en-US" sz="3200" dirty="0">
              <a:effectLst/>
            </a:endParaRPr>
          </a:p>
        </p:txBody>
      </p:sp>
      <p:sp>
        <p:nvSpPr>
          <p:cNvPr id="3" name="Content Placeholder 2"/>
          <p:cNvSpPr>
            <a:spLocks noGrp="1"/>
          </p:cNvSpPr>
          <p:nvPr>
            <p:ph idx="1"/>
          </p:nvPr>
        </p:nvSpPr>
        <p:spPr/>
        <p:txBody>
          <a:bodyPr/>
          <a:lstStyle/>
          <a:p>
            <a:r>
              <a:rPr lang="en-US" dirty="0"/>
              <a:t> The literal notation approach is generally </a:t>
            </a:r>
            <a:r>
              <a:rPr lang="en-US" b="1" dirty="0"/>
              <a:t>preferred</a:t>
            </a:r>
            <a:r>
              <a:rPr lang="en-US" dirty="0"/>
              <a:t> since it involves </a:t>
            </a:r>
            <a:r>
              <a:rPr lang="en-US" dirty="0">
                <a:solidFill>
                  <a:srgbClr val="FF0000"/>
                </a:solidFill>
              </a:rPr>
              <a:t>less typing</a:t>
            </a:r>
            <a:r>
              <a:rPr lang="en-US" dirty="0"/>
              <a:t>, is more </a:t>
            </a:r>
            <a:r>
              <a:rPr lang="en-US" dirty="0">
                <a:solidFill>
                  <a:srgbClr val="FF0000"/>
                </a:solidFill>
              </a:rPr>
              <a:t>readable</a:t>
            </a:r>
            <a:r>
              <a:rPr lang="en-US" dirty="0"/>
              <a:t>, and executes a little </a:t>
            </a:r>
            <a:r>
              <a:rPr lang="en-US" dirty="0">
                <a:solidFill>
                  <a:srgbClr val="FF0000"/>
                </a:solidFill>
              </a:rPr>
              <a:t>bit quicker</a:t>
            </a:r>
          </a:p>
          <a:p>
            <a:endParaRPr lang="en-US" dirty="0"/>
          </a:p>
          <a:p>
            <a:r>
              <a:rPr lang="en-US" dirty="0" err="1"/>
              <a:t>var</a:t>
            </a:r>
            <a:r>
              <a:rPr lang="en-US" dirty="0"/>
              <a:t> years = [1855, 1648, 1420];</a:t>
            </a:r>
          </a:p>
          <a:p>
            <a:r>
              <a:rPr lang="en-US" dirty="0" err="1"/>
              <a:t>var</a:t>
            </a:r>
            <a:r>
              <a:rPr lang="en-US" dirty="0"/>
              <a:t> countries = ["Canada", "France",</a:t>
            </a:r>
          </a:p>
          <a:p>
            <a:r>
              <a:rPr lang="en-US" dirty="0"/>
              <a:t>		"Germany", "Nigeria",</a:t>
            </a:r>
          </a:p>
          <a:p>
            <a:r>
              <a:rPr lang="en-US" dirty="0"/>
              <a:t>		"Thailand", "United States"];</a:t>
            </a:r>
          </a:p>
          <a:p>
            <a:r>
              <a:rPr lang="mr-IN" dirty="0">
                <a:latin typeface="Calibri"/>
                <a:cs typeface="Calibri"/>
              </a:rPr>
              <a:t>var mess = [53, "Canada", true, 1420];</a:t>
            </a:r>
            <a:endParaRPr lang="en-US" dirty="0">
              <a:latin typeface="Calibri"/>
              <a:cs typeface="Calibri"/>
            </a:endParaRPr>
          </a:p>
        </p:txBody>
      </p:sp>
      <p:sp>
        <p:nvSpPr>
          <p:cNvPr id="4" name="Content Placeholder 3"/>
          <p:cNvSpPr>
            <a:spLocks noGrp="1"/>
          </p:cNvSpPr>
          <p:nvPr>
            <p:ph sz="quarter" idx="13"/>
          </p:nvPr>
        </p:nvSpPr>
        <p:spPr/>
        <p:txBody>
          <a:bodyPr>
            <a:normAutofit lnSpcReduction="10000"/>
          </a:bodyPr>
          <a:lstStyle/>
          <a:p>
            <a:r>
              <a:rPr lang="en-US" dirty="0"/>
              <a:t>object literal notation</a:t>
            </a:r>
          </a:p>
          <a:p>
            <a:endParaRPr lang="en-US" dirty="0"/>
          </a:p>
        </p:txBody>
      </p:sp>
      <p:sp>
        <p:nvSpPr>
          <p:cNvPr id="6" name="Freeform 5"/>
          <p:cNvSpPr/>
          <p:nvPr/>
        </p:nvSpPr>
        <p:spPr>
          <a:xfrm>
            <a:off x="2348753" y="6024282"/>
            <a:ext cx="286871" cy="20605"/>
          </a:xfrm>
          <a:custGeom>
            <a:avLst/>
            <a:gdLst>
              <a:gd name="connsiteX0" fmla="*/ 0 w 286871"/>
              <a:gd name="connsiteY0" fmla="*/ 0 h 20605"/>
              <a:gd name="connsiteX1" fmla="*/ 286871 w 286871"/>
              <a:gd name="connsiteY1" fmla="*/ 17930 h 20605"/>
            </a:gdLst>
            <a:ahLst/>
            <a:cxnLst>
              <a:cxn ang="0">
                <a:pos x="connsiteX0" y="connsiteY0"/>
              </a:cxn>
              <a:cxn ang="0">
                <a:pos x="connsiteX1" y="connsiteY1"/>
              </a:cxn>
            </a:cxnLst>
            <a:rect l="l" t="t" r="r" b="b"/>
            <a:pathLst>
              <a:path w="286871" h="20605">
                <a:moveTo>
                  <a:pt x="0" y="0"/>
                </a:moveTo>
                <a:cubicBezTo>
                  <a:pt x="154112" y="30823"/>
                  <a:pt x="59173" y="17930"/>
                  <a:pt x="286871" y="17930"/>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7" name="Freeform 6"/>
          <p:cNvSpPr/>
          <p:nvPr/>
        </p:nvSpPr>
        <p:spPr>
          <a:xfrm>
            <a:off x="2971800" y="6013979"/>
            <a:ext cx="762000" cy="45719"/>
          </a:xfrm>
          <a:custGeom>
            <a:avLst/>
            <a:gdLst>
              <a:gd name="connsiteX0" fmla="*/ 0 w 286871"/>
              <a:gd name="connsiteY0" fmla="*/ 0 h 20605"/>
              <a:gd name="connsiteX1" fmla="*/ 286871 w 286871"/>
              <a:gd name="connsiteY1" fmla="*/ 17930 h 20605"/>
            </a:gdLst>
            <a:ahLst/>
            <a:cxnLst>
              <a:cxn ang="0">
                <a:pos x="connsiteX0" y="connsiteY0"/>
              </a:cxn>
              <a:cxn ang="0">
                <a:pos x="connsiteX1" y="connsiteY1"/>
              </a:cxn>
            </a:cxnLst>
            <a:rect l="l" t="t" r="r" b="b"/>
            <a:pathLst>
              <a:path w="286871" h="20605">
                <a:moveTo>
                  <a:pt x="0" y="0"/>
                </a:moveTo>
                <a:cubicBezTo>
                  <a:pt x="154112" y="30823"/>
                  <a:pt x="59173" y="17930"/>
                  <a:pt x="286871" y="17930"/>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8" name="Freeform 7"/>
          <p:cNvSpPr/>
          <p:nvPr/>
        </p:nvSpPr>
        <p:spPr>
          <a:xfrm>
            <a:off x="3996017" y="6013979"/>
            <a:ext cx="286871" cy="20605"/>
          </a:xfrm>
          <a:custGeom>
            <a:avLst/>
            <a:gdLst>
              <a:gd name="connsiteX0" fmla="*/ 0 w 286871"/>
              <a:gd name="connsiteY0" fmla="*/ 0 h 20605"/>
              <a:gd name="connsiteX1" fmla="*/ 286871 w 286871"/>
              <a:gd name="connsiteY1" fmla="*/ 17930 h 20605"/>
            </a:gdLst>
            <a:ahLst/>
            <a:cxnLst>
              <a:cxn ang="0">
                <a:pos x="connsiteX0" y="connsiteY0"/>
              </a:cxn>
              <a:cxn ang="0">
                <a:pos x="connsiteX1" y="connsiteY1"/>
              </a:cxn>
            </a:cxnLst>
            <a:rect l="l" t="t" r="r" b="b"/>
            <a:pathLst>
              <a:path w="286871" h="20605">
                <a:moveTo>
                  <a:pt x="0" y="0"/>
                </a:moveTo>
                <a:cubicBezTo>
                  <a:pt x="154112" y="30823"/>
                  <a:pt x="59173" y="17930"/>
                  <a:pt x="286871" y="17930"/>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9" name="Freeform 8"/>
          <p:cNvSpPr/>
          <p:nvPr/>
        </p:nvSpPr>
        <p:spPr>
          <a:xfrm>
            <a:off x="4545106" y="6024281"/>
            <a:ext cx="542366" cy="45719"/>
          </a:xfrm>
          <a:custGeom>
            <a:avLst/>
            <a:gdLst>
              <a:gd name="connsiteX0" fmla="*/ 0 w 286871"/>
              <a:gd name="connsiteY0" fmla="*/ 0 h 20605"/>
              <a:gd name="connsiteX1" fmla="*/ 286871 w 286871"/>
              <a:gd name="connsiteY1" fmla="*/ 17930 h 20605"/>
            </a:gdLst>
            <a:ahLst/>
            <a:cxnLst>
              <a:cxn ang="0">
                <a:pos x="connsiteX0" y="connsiteY0"/>
              </a:cxn>
              <a:cxn ang="0">
                <a:pos x="connsiteX1" y="connsiteY1"/>
              </a:cxn>
            </a:cxnLst>
            <a:rect l="l" t="t" r="r" b="b"/>
            <a:pathLst>
              <a:path w="286871" h="20605">
                <a:moveTo>
                  <a:pt x="0" y="0"/>
                </a:moveTo>
                <a:cubicBezTo>
                  <a:pt x="154112" y="30823"/>
                  <a:pt x="59173" y="17930"/>
                  <a:pt x="286871" y="17930"/>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468779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Arrays</a:t>
            </a:r>
          </a:p>
        </p:txBody>
      </p:sp>
      <p:sp>
        <p:nvSpPr>
          <p:cNvPr id="3" name="Content Placeholder 2"/>
          <p:cNvSpPr>
            <a:spLocks noGrp="1"/>
          </p:cNvSpPr>
          <p:nvPr>
            <p:ph idx="1"/>
          </p:nvPr>
        </p:nvSpPr>
        <p:spPr>
          <a:xfrm>
            <a:off x="914400" y="1646237"/>
            <a:ext cx="7467600" cy="4525963"/>
          </a:xfrm>
        </p:spPr>
        <p:txBody>
          <a:bodyPr>
            <a:normAutofit lnSpcReduction="10000"/>
          </a:bodyPr>
          <a:lstStyle/>
          <a:p>
            <a:r>
              <a:rPr lang="en-US" dirty="0">
                <a:solidFill>
                  <a:srgbClr val="002060"/>
                </a:solidFill>
              </a:rPr>
              <a:t>To access an element in the array </a:t>
            </a:r>
            <a:r>
              <a:rPr lang="en-US" dirty="0"/>
              <a:t>you use the familiar square bracket notation from Java and C-style languages, with the index you wish to access inside the brackets.</a:t>
            </a:r>
          </a:p>
          <a:p>
            <a:r>
              <a:rPr lang="en-US" dirty="0"/>
              <a:t>	alert ( greetings</a:t>
            </a:r>
            <a:r>
              <a:rPr lang="en-US" b="1" dirty="0">
                <a:solidFill>
                  <a:srgbClr val="CE2933"/>
                </a:solidFill>
              </a:rPr>
              <a:t>[</a:t>
            </a:r>
            <a:r>
              <a:rPr lang="en-US" dirty="0"/>
              <a:t>0</a:t>
            </a:r>
            <a:r>
              <a:rPr lang="en-US" b="1" dirty="0">
                <a:solidFill>
                  <a:srgbClr val="CE2933"/>
                </a:solidFill>
              </a:rPr>
              <a:t>] </a:t>
            </a:r>
            <a:r>
              <a:rPr lang="en-US" dirty="0"/>
              <a:t>);</a:t>
            </a:r>
          </a:p>
          <a:p>
            <a:r>
              <a:rPr lang="en-US" dirty="0"/>
              <a:t>One of the most common actions on an array is to traverse through the items sequentially. Using the Array object’s </a:t>
            </a:r>
            <a:r>
              <a:rPr lang="en-US" b="1" dirty="0"/>
              <a:t>length</a:t>
            </a:r>
            <a:r>
              <a:rPr lang="en-US" dirty="0"/>
              <a:t> property to determine the maximum valid index. We have:</a:t>
            </a:r>
          </a:p>
          <a:p>
            <a:r>
              <a:rPr lang="en-US" dirty="0"/>
              <a:t>for (</a:t>
            </a:r>
            <a:r>
              <a:rPr lang="en-US" dirty="0" err="1"/>
              <a:t>var</a:t>
            </a:r>
            <a:r>
              <a:rPr lang="en-US" dirty="0"/>
              <a:t> </a:t>
            </a:r>
            <a:r>
              <a:rPr lang="en-US" dirty="0" err="1"/>
              <a:t>i</a:t>
            </a:r>
            <a:r>
              <a:rPr lang="en-US" dirty="0"/>
              <a:t> = 0; </a:t>
            </a:r>
            <a:r>
              <a:rPr lang="en-US" dirty="0" err="1"/>
              <a:t>i</a:t>
            </a:r>
            <a:r>
              <a:rPr lang="en-US" dirty="0"/>
              <a:t> &lt; </a:t>
            </a:r>
            <a:r>
              <a:rPr lang="en-US" dirty="0" err="1"/>
              <a:t>greetings</a:t>
            </a:r>
            <a:r>
              <a:rPr lang="en-US" b="1" dirty="0" err="1">
                <a:solidFill>
                  <a:srgbClr val="CE2933"/>
                </a:solidFill>
              </a:rPr>
              <a:t>.length</a:t>
            </a:r>
            <a:r>
              <a:rPr lang="en-US" dirty="0"/>
              <a:t>; </a:t>
            </a:r>
            <a:r>
              <a:rPr lang="en-US" dirty="0" err="1"/>
              <a:t>i</a:t>
            </a:r>
            <a:r>
              <a:rPr lang="en-US" dirty="0"/>
              <a:t>++){</a:t>
            </a:r>
          </a:p>
          <a:p>
            <a:r>
              <a:rPr lang="en-US" dirty="0"/>
              <a:t>	alert(greetings[</a:t>
            </a:r>
            <a:r>
              <a:rPr lang="en-US" dirty="0" err="1"/>
              <a:t>i</a:t>
            </a:r>
            <a:r>
              <a:rPr lang="en-US" dirty="0"/>
              <a:t>]);</a:t>
            </a:r>
          </a:p>
          <a:p>
            <a:r>
              <a:rPr lang="en-US" dirty="0"/>
              <a:t>}</a:t>
            </a:r>
          </a:p>
        </p:txBody>
      </p:sp>
      <p:sp>
        <p:nvSpPr>
          <p:cNvPr id="4" name="Content Placeholder 3"/>
          <p:cNvSpPr>
            <a:spLocks noGrp="1"/>
          </p:cNvSpPr>
          <p:nvPr>
            <p:ph sz="quarter" idx="13"/>
          </p:nvPr>
        </p:nvSpPr>
        <p:spPr/>
        <p:txBody>
          <a:bodyPr>
            <a:normAutofit lnSpcReduction="10000"/>
          </a:bodyPr>
          <a:lstStyle/>
          <a:p>
            <a:r>
              <a:rPr lang="en-US" dirty="0"/>
              <a:t>Access and Traverse</a:t>
            </a:r>
          </a:p>
        </p:txBody>
      </p:sp>
      <p:sp>
        <p:nvSpPr>
          <p:cNvPr id="5" name="Rectangle 4"/>
          <p:cNvSpPr/>
          <p:nvPr/>
        </p:nvSpPr>
        <p:spPr>
          <a:xfrm flipH="1">
            <a:off x="1828800" y="2667000"/>
            <a:ext cx="28194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flipH="1">
            <a:off x="914400" y="4448628"/>
            <a:ext cx="5181600" cy="14949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45421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Arrays</a:t>
            </a:r>
          </a:p>
        </p:txBody>
      </p:sp>
      <p:sp>
        <p:nvSpPr>
          <p:cNvPr id="4" name="Content Placeholder 3"/>
          <p:cNvSpPr>
            <a:spLocks noGrp="1"/>
          </p:cNvSpPr>
          <p:nvPr>
            <p:ph sz="quarter" idx="13"/>
          </p:nvPr>
        </p:nvSpPr>
        <p:spPr/>
        <p:txBody>
          <a:bodyPr>
            <a:normAutofit lnSpcReduction="10000"/>
          </a:bodyPr>
          <a:lstStyle/>
          <a:p>
            <a:r>
              <a:rPr lang="en-US" dirty="0"/>
              <a:t>Index and Value</a:t>
            </a:r>
          </a:p>
        </p:txBody>
      </p:sp>
      <p:pic>
        <p:nvPicPr>
          <p:cNvPr id="6" name="Content Placeholder 5" descr="4071506016.eps.png"/>
          <p:cNvPicPr>
            <a:picLocks noGrp="1" noChangeAspect="1"/>
          </p:cNvPicPr>
          <p:nvPr>
            <p:ph idx="1"/>
          </p:nvPr>
        </p:nvPicPr>
        <p:blipFill>
          <a:blip r:embed="rId2" cstate="print">
            <a:extLst>
              <a:ext uri="{28A0092B-C50C-407E-A947-70E740481C1C}">
                <a14:useLocalDpi xmlns:a14="http://schemas.microsoft.com/office/drawing/2010/main" val="0"/>
              </a:ext>
            </a:extLst>
          </a:blip>
          <a:srcRect t="-118259" b="-118259"/>
          <a:stretch>
            <a:fillRect/>
          </a:stretch>
        </p:blipFill>
        <p:spPr/>
      </p:pic>
    </p:spTree>
    <p:extLst>
      <p:ext uri="{BB962C8B-B14F-4D97-AF65-F5344CB8AC3E}">
        <p14:creationId xmlns:p14="http://schemas.microsoft.com/office/powerpoint/2010/main" val="2155534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Arrays</a:t>
            </a:r>
          </a:p>
        </p:txBody>
      </p:sp>
      <p:sp>
        <p:nvSpPr>
          <p:cNvPr id="4" name="Content Placeholder 3"/>
          <p:cNvSpPr>
            <a:spLocks noGrp="1"/>
          </p:cNvSpPr>
          <p:nvPr>
            <p:ph sz="quarter" idx="13"/>
          </p:nvPr>
        </p:nvSpPr>
        <p:spPr/>
        <p:txBody>
          <a:bodyPr>
            <a:normAutofit lnSpcReduction="10000"/>
          </a:bodyPr>
          <a:lstStyle/>
          <a:p>
            <a:r>
              <a:rPr lang="en-US" dirty="0"/>
              <a:t>Modifying an array</a:t>
            </a:r>
          </a:p>
        </p:txBody>
      </p:sp>
      <p:sp>
        <p:nvSpPr>
          <p:cNvPr id="3" name="Content Placeholder 2"/>
          <p:cNvSpPr>
            <a:spLocks noGrp="1"/>
          </p:cNvSpPr>
          <p:nvPr>
            <p:ph idx="1"/>
          </p:nvPr>
        </p:nvSpPr>
        <p:spPr/>
        <p:txBody>
          <a:bodyPr/>
          <a:lstStyle/>
          <a:p>
            <a:r>
              <a:rPr lang="en-US" dirty="0"/>
              <a:t>To </a:t>
            </a:r>
            <a:r>
              <a:rPr lang="en-US" dirty="0">
                <a:solidFill>
                  <a:srgbClr val="FF0000"/>
                </a:solidFill>
              </a:rPr>
              <a:t>add an item to an existing array</a:t>
            </a:r>
            <a:r>
              <a:rPr lang="en-US" dirty="0"/>
              <a:t>, you can use the </a:t>
            </a:r>
            <a:r>
              <a:rPr lang="en-US" b="1" dirty="0"/>
              <a:t>push</a:t>
            </a:r>
            <a:r>
              <a:rPr lang="en-US" dirty="0"/>
              <a:t> method.</a:t>
            </a:r>
          </a:p>
          <a:p>
            <a:r>
              <a:rPr lang="en-US" dirty="0" err="1"/>
              <a:t>greetings</a:t>
            </a:r>
            <a:r>
              <a:rPr lang="en-US" b="1" dirty="0" err="1">
                <a:solidFill>
                  <a:srgbClr val="CE2933"/>
                </a:solidFill>
              </a:rPr>
              <a:t>.push</a:t>
            </a:r>
            <a:r>
              <a:rPr lang="en-US" dirty="0"/>
              <a:t>("Good Evening");</a:t>
            </a:r>
          </a:p>
          <a:p>
            <a:r>
              <a:rPr lang="en-US" dirty="0"/>
              <a:t>The </a:t>
            </a:r>
            <a:r>
              <a:rPr lang="en-US" b="1" dirty="0"/>
              <a:t>pop ()</a:t>
            </a:r>
            <a:r>
              <a:rPr lang="en-US" dirty="0"/>
              <a:t> method can be used to </a:t>
            </a:r>
            <a:r>
              <a:rPr lang="en-US" dirty="0">
                <a:solidFill>
                  <a:srgbClr val="FF0000"/>
                </a:solidFill>
              </a:rPr>
              <a:t>remove an item from the back of an array.</a:t>
            </a:r>
          </a:p>
          <a:p>
            <a:endParaRPr lang="en-US" dirty="0"/>
          </a:p>
          <a:p>
            <a:r>
              <a:rPr lang="en-US" dirty="0"/>
              <a:t>Additional methods: </a:t>
            </a:r>
          </a:p>
          <a:p>
            <a:r>
              <a:rPr lang="en-US" dirty="0">
                <a:hlinkClick r:id="rId3"/>
              </a:rPr>
              <a:t>concat()</a:t>
            </a:r>
            <a:r>
              <a:rPr lang="en-US" dirty="0"/>
              <a:t>, </a:t>
            </a:r>
            <a:r>
              <a:rPr lang="en-US" dirty="0">
                <a:hlinkClick r:id="rId4"/>
              </a:rPr>
              <a:t>slice()</a:t>
            </a:r>
            <a:r>
              <a:rPr lang="en-US" dirty="0"/>
              <a:t>, </a:t>
            </a:r>
            <a:r>
              <a:rPr lang="en-US" dirty="0">
                <a:hlinkClick r:id="rId5"/>
              </a:rPr>
              <a:t>join(), </a:t>
            </a:r>
            <a:r>
              <a:rPr lang="en-US" dirty="0">
                <a:hlinkClick r:id="rId6"/>
              </a:rPr>
              <a:t>reverse(), </a:t>
            </a:r>
            <a:r>
              <a:rPr lang="en-US" dirty="0">
                <a:hlinkClick r:id="rId7"/>
              </a:rPr>
              <a:t>shift(), </a:t>
            </a:r>
            <a:r>
              <a:rPr lang="en-US" dirty="0"/>
              <a:t>and </a:t>
            </a:r>
            <a:r>
              <a:rPr lang="en-US" dirty="0">
                <a:hlinkClick r:id="rId8"/>
              </a:rPr>
              <a:t>sort()</a:t>
            </a:r>
            <a:endParaRPr lang="en-US" dirty="0"/>
          </a:p>
        </p:txBody>
      </p:sp>
      <p:sp>
        <p:nvSpPr>
          <p:cNvPr id="5" name="Rectangle 4"/>
          <p:cNvSpPr/>
          <p:nvPr/>
        </p:nvSpPr>
        <p:spPr>
          <a:xfrm>
            <a:off x="609600" y="4343400"/>
            <a:ext cx="7696200" cy="1828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386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Arrays</a:t>
            </a:r>
          </a:p>
        </p:txBody>
      </p:sp>
      <p:sp>
        <p:nvSpPr>
          <p:cNvPr id="4" name="Content Placeholder 3"/>
          <p:cNvSpPr>
            <a:spLocks noGrp="1"/>
          </p:cNvSpPr>
          <p:nvPr>
            <p:ph sz="quarter" idx="13"/>
          </p:nvPr>
        </p:nvSpPr>
        <p:spPr/>
        <p:txBody>
          <a:bodyPr>
            <a:normAutofit lnSpcReduction="10000"/>
          </a:bodyPr>
          <a:lstStyle/>
          <a:p>
            <a:r>
              <a:rPr lang="en-US" dirty="0"/>
              <a:t>Modifying an array</a:t>
            </a:r>
          </a:p>
        </p:txBody>
      </p:sp>
      <p:sp>
        <p:nvSpPr>
          <p:cNvPr id="7" name="Rectangle 6"/>
          <p:cNvSpPr/>
          <p:nvPr/>
        </p:nvSpPr>
        <p:spPr>
          <a:xfrm>
            <a:off x="609600" y="1535796"/>
            <a:ext cx="6477000" cy="707886"/>
          </a:xfrm>
          <a:prstGeom prst="rect">
            <a:avLst/>
          </a:prstGeom>
        </p:spPr>
        <p:txBody>
          <a:bodyPr wrap="square">
            <a:spAutoFit/>
          </a:bodyPr>
          <a:lstStyle/>
          <a:p>
            <a:r>
              <a:rPr lang="en-US" sz="2000" b="1" dirty="0"/>
              <a:t>Before</a:t>
            </a:r>
          </a:p>
          <a:p>
            <a:r>
              <a:rPr lang="en-US" sz="2000" dirty="0" err="1"/>
              <a:t>var</a:t>
            </a:r>
            <a:r>
              <a:rPr lang="en-US" sz="2000" dirty="0"/>
              <a:t> fruits = ["Banana", "Orange", "Apple", "Mango"];</a:t>
            </a:r>
          </a:p>
        </p:txBody>
      </p:sp>
      <p:sp>
        <p:nvSpPr>
          <p:cNvPr id="8" name="Rectangle 7"/>
          <p:cNvSpPr/>
          <p:nvPr/>
        </p:nvSpPr>
        <p:spPr>
          <a:xfrm>
            <a:off x="609600" y="2113258"/>
            <a:ext cx="5701369" cy="400110"/>
          </a:xfrm>
          <a:prstGeom prst="rect">
            <a:avLst/>
          </a:prstGeom>
        </p:spPr>
        <p:txBody>
          <a:bodyPr wrap="none">
            <a:spAutoFit/>
          </a:bodyPr>
          <a:lstStyle/>
          <a:p>
            <a:r>
              <a:rPr lang="en-US" sz="2000" dirty="0" err="1"/>
              <a:t>var</a:t>
            </a:r>
            <a:r>
              <a:rPr lang="en-US" sz="2000" dirty="0"/>
              <a:t> x= </a:t>
            </a:r>
            <a:r>
              <a:rPr lang="en-US" sz="2000" dirty="0" err="1"/>
              <a:t>fruits.pop</a:t>
            </a:r>
            <a:r>
              <a:rPr lang="en-US" sz="2000" dirty="0"/>
              <a:t>();</a:t>
            </a:r>
            <a:r>
              <a:rPr lang="en-US" sz="2000" dirty="0">
                <a:solidFill>
                  <a:schemeClr val="accent6"/>
                </a:solidFill>
              </a:rPr>
              <a:t>// remove the last item of an array</a:t>
            </a:r>
          </a:p>
        </p:txBody>
      </p:sp>
      <p:cxnSp>
        <p:nvCxnSpPr>
          <p:cNvPr id="10" name="Straight Connector 9"/>
          <p:cNvCxnSpPr/>
          <p:nvPr/>
        </p:nvCxnSpPr>
        <p:spPr>
          <a:xfrm>
            <a:off x="493232" y="2743200"/>
            <a:ext cx="7431568" cy="0"/>
          </a:xfrm>
          <a:prstGeom prst="line">
            <a:avLst/>
          </a:prstGeom>
        </p:spPr>
        <p:style>
          <a:lnRef idx="1">
            <a:schemeClr val="dk1"/>
          </a:lnRef>
          <a:fillRef idx="0">
            <a:schemeClr val="dk1"/>
          </a:fillRef>
          <a:effectRef idx="0">
            <a:schemeClr val="dk1"/>
          </a:effectRef>
          <a:fontRef idx="minor">
            <a:schemeClr val="tx1"/>
          </a:fontRef>
        </p:style>
      </p:cxnSp>
      <p:sp>
        <p:nvSpPr>
          <p:cNvPr id="11" name="Rectangle 10"/>
          <p:cNvSpPr/>
          <p:nvPr/>
        </p:nvSpPr>
        <p:spPr>
          <a:xfrm>
            <a:off x="493232" y="3025572"/>
            <a:ext cx="6477000" cy="707886"/>
          </a:xfrm>
          <a:prstGeom prst="rect">
            <a:avLst/>
          </a:prstGeom>
        </p:spPr>
        <p:txBody>
          <a:bodyPr wrap="square">
            <a:spAutoFit/>
          </a:bodyPr>
          <a:lstStyle/>
          <a:p>
            <a:r>
              <a:rPr lang="en-US" sz="2000" b="1" dirty="0"/>
              <a:t>After</a:t>
            </a:r>
          </a:p>
          <a:p>
            <a:r>
              <a:rPr lang="en-US" sz="2000" dirty="0"/>
              <a:t>fruits// Banana, Orange, Apple</a:t>
            </a:r>
          </a:p>
        </p:txBody>
      </p:sp>
      <p:sp>
        <p:nvSpPr>
          <p:cNvPr id="12" name="Rectangle 11"/>
          <p:cNvSpPr/>
          <p:nvPr/>
        </p:nvSpPr>
        <p:spPr>
          <a:xfrm>
            <a:off x="493232" y="3714691"/>
            <a:ext cx="1282595" cy="400110"/>
          </a:xfrm>
          <a:prstGeom prst="rect">
            <a:avLst/>
          </a:prstGeom>
        </p:spPr>
        <p:txBody>
          <a:bodyPr wrap="none">
            <a:spAutoFit/>
          </a:bodyPr>
          <a:lstStyle/>
          <a:p>
            <a:r>
              <a:rPr lang="en-US" sz="2000" dirty="0"/>
              <a:t>x// Mango</a:t>
            </a:r>
          </a:p>
        </p:txBody>
      </p:sp>
      <p:sp>
        <p:nvSpPr>
          <p:cNvPr id="13" name="Rectangle 12"/>
          <p:cNvSpPr/>
          <p:nvPr/>
        </p:nvSpPr>
        <p:spPr>
          <a:xfrm>
            <a:off x="493232" y="1371600"/>
            <a:ext cx="7431568" cy="2971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22475" y="4803920"/>
            <a:ext cx="2346476" cy="369332"/>
          </a:xfrm>
          <a:prstGeom prst="rect">
            <a:avLst/>
          </a:prstGeom>
        </p:spPr>
        <p:txBody>
          <a:bodyPr wrap="none">
            <a:spAutoFit/>
          </a:bodyPr>
          <a:lstStyle/>
          <a:p>
            <a:r>
              <a:rPr lang="en-US" b="1" dirty="0"/>
              <a:t> </a:t>
            </a:r>
            <a:r>
              <a:rPr lang="en-US" b="1" dirty="0" err="1"/>
              <a:t>fruits.push</a:t>
            </a:r>
            <a:r>
              <a:rPr lang="en-US" b="1" dirty="0"/>
              <a:t>("Mango");</a:t>
            </a:r>
          </a:p>
        </p:txBody>
      </p:sp>
      <p:sp>
        <p:nvSpPr>
          <p:cNvPr id="17" name="Rectangle 16"/>
          <p:cNvSpPr/>
          <p:nvPr/>
        </p:nvSpPr>
        <p:spPr>
          <a:xfrm>
            <a:off x="455132" y="5216040"/>
            <a:ext cx="6021868" cy="369332"/>
          </a:xfrm>
          <a:prstGeom prst="rect">
            <a:avLst/>
          </a:prstGeom>
        </p:spPr>
        <p:txBody>
          <a:bodyPr wrap="square">
            <a:spAutoFit/>
          </a:bodyPr>
          <a:lstStyle/>
          <a:p>
            <a:r>
              <a:rPr lang="en-US" b="1" dirty="0"/>
              <a:t>fruits //  Banana, Orange , Apple, Mango</a:t>
            </a:r>
          </a:p>
        </p:txBody>
      </p:sp>
    </p:spTree>
    <p:extLst>
      <p:ext uri="{BB962C8B-B14F-4D97-AF65-F5344CB8AC3E}">
        <p14:creationId xmlns:p14="http://schemas.microsoft.com/office/powerpoint/2010/main" val="27208100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411" y="-218241"/>
            <a:ext cx="7772400" cy="1020762"/>
          </a:xfrm>
        </p:spPr>
        <p:txBody>
          <a:bodyPr>
            <a:normAutofit/>
          </a:bodyPr>
          <a:lstStyle/>
          <a:p>
            <a:r>
              <a:rPr lang="en-US" dirty="0"/>
              <a:t>Arrays</a:t>
            </a:r>
          </a:p>
        </p:txBody>
      </p:sp>
      <p:grpSp>
        <p:nvGrpSpPr>
          <p:cNvPr id="8" name="Group 7"/>
          <p:cNvGrpSpPr/>
          <p:nvPr/>
        </p:nvGrpSpPr>
        <p:grpSpPr>
          <a:xfrm>
            <a:off x="1" y="457200"/>
            <a:ext cx="9144000" cy="1828800"/>
            <a:chOff x="381000" y="1143000"/>
            <a:chExt cx="7696200" cy="1828800"/>
          </a:xfrm>
        </p:grpSpPr>
        <p:sp>
          <p:nvSpPr>
            <p:cNvPr id="5" name="Rectangle 4"/>
            <p:cNvSpPr/>
            <p:nvPr/>
          </p:nvSpPr>
          <p:spPr>
            <a:xfrm>
              <a:off x="381000" y="1143000"/>
              <a:ext cx="7696200" cy="1828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1000" y="1241792"/>
              <a:ext cx="6324600" cy="1631216"/>
            </a:xfrm>
            <a:prstGeom prst="rect">
              <a:avLst/>
            </a:prstGeom>
          </p:spPr>
          <p:txBody>
            <a:bodyPr wrap="square">
              <a:spAutoFit/>
            </a:bodyPr>
            <a:lstStyle/>
            <a:p>
              <a:r>
                <a:rPr lang="en-US" sz="2000" dirty="0"/>
                <a:t>    </a:t>
              </a:r>
              <a:r>
                <a:rPr lang="en-US" sz="2000" dirty="0" err="1"/>
                <a:t>var</a:t>
              </a:r>
              <a:r>
                <a:rPr lang="en-US" sz="2000" dirty="0"/>
                <a:t> a1 = [“rami", “</a:t>
              </a:r>
              <a:r>
                <a:rPr lang="en-US" sz="2000" dirty="0" err="1"/>
                <a:t>khaled</a:t>
              </a:r>
              <a:r>
                <a:rPr lang="en-US" sz="2000" dirty="0"/>
                <a:t>"];</a:t>
              </a:r>
            </a:p>
            <a:p>
              <a:r>
                <a:rPr lang="en-US" sz="2000" dirty="0"/>
                <a:t>    </a:t>
              </a:r>
              <a:r>
                <a:rPr lang="en-US" sz="2000" dirty="0" err="1"/>
                <a:t>var</a:t>
              </a:r>
              <a:r>
                <a:rPr lang="en-US" sz="2000" dirty="0"/>
                <a:t> a2 = [“sandy", “</a:t>
              </a:r>
              <a:r>
                <a:rPr lang="en-US" sz="2000" dirty="0" err="1"/>
                <a:t>ali</a:t>
              </a:r>
              <a:r>
                <a:rPr lang="en-US" sz="2000" dirty="0"/>
                <a:t>", “</a:t>
              </a:r>
              <a:r>
                <a:rPr lang="en-US" sz="2000" dirty="0" err="1"/>
                <a:t>lina</a:t>
              </a:r>
              <a:r>
                <a:rPr lang="en-US" sz="2000" dirty="0"/>
                <a:t>"];</a:t>
              </a:r>
            </a:p>
            <a:p>
              <a:r>
                <a:rPr lang="en-US" sz="2000" dirty="0"/>
                <a:t>    </a:t>
              </a:r>
              <a:r>
                <a:rPr lang="en-US" sz="2000" dirty="0" err="1"/>
                <a:t>var</a:t>
              </a:r>
              <a:r>
                <a:rPr lang="en-US" sz="2000" dirty="0"/>
                <a:t> a3 = a1.concat(a2);</a:t>
              </a:r>
            </a:p>
            <a:p>
              <a:endParaRPr lang="en-US" sz="2000" dirty="0"/>
            </a:p>
            <a:p>
              <a:r>
                <a:rPr lang="en-US" sz="2000" dirty="0"/>
                <a:t>  //a3: </a:t>
              </a:r>
              <a:r>
                <a:rPr lang="en-US" sz="2000" b="1" dirty="0"/>
                <a:t>rami  Khaled  sandy  </a:t>
              </a:r>
              <a:r>
                <a:rPr lang="en-US" sz="2000" b="1" dirty="0" err="1"/>
                <a:t>ali</a:t>
              </a:r>
              <a:r>
                <a:rPr lang="en-US" sz="2000" b="1" dirty="0"/>
                <a:t>  </a:t>
              </a:r>
              <a:r>
                <a:rPr lang="en-US" sz="2000" b="1" dirty="0" err="1"/>
                <a:t>lina</a:t>
              </a:r>
              <a:endParaRPr lang="en-US" sz="2800" b="1" dirty="0"/>
            </a:p>
          </p:txBody>
        </p:sp>
      </p:grpSp>
      <p:sp>
        <p:nvSpPr>
          <p:cNvPr id="9" name="Rectangle 8"/>
          <p:cNvSpPr/>
          <p:nvPr/>
        </p:nvSpPr>
        <p:spPr>
          <a:xfrm>
            <a:off x="-1" y="2362200"/>
            <a:ext cx="9143999" cy="224676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000" dirty="0">
                <a:solidFill>
                  <a:schemeClr val="tx1"/>
                </a:solidFill>
              </a:rPr>
              <a:t>    </a:t>
            </a:r>
            <a:r>
              <a:rPr lang="en-US" sz="2000" dirty="0" err="1">
                <a:solidFill>
                  <a:schemeClr val="tx1"/>
                </a:solidFill>
              </a:rPr>
              <a:t>var</a:t>
            </a:r>
            <a:r>
              <a:rPr lang="en-US" sz="2000" dirty="0">
                <a:solidFill>
                  <a:schemeClr val="tx1"/>
                </a:solidFill>
              </a:rPr>
              <a:t> fruits = ["Banana", "Orange", "Lemon", "Apple", "Mango"];</a:t>
            </a:r>
          </a:p>
          <a:p>
            <a:r>
              <a:rPr lang="en-US" sz="2000" dirty="0">
                <a:solidFill>
                  <a:schemeClr val="tx1"/>
                </a:solidFill>
              </a:rPr>
              <a:t>    </a:t>
            </a:r>
            <a:r>
              <a:rPr lang="en-US" sz="2000" dirty="0" err="1">
                <a:solidFill>
                  <a:schemeClr val="tx1"/>
                </a:solidFill>
              </a:rPr>
              <a:t>var</a:t>
            </a:r>
            <a:r>
              <a:rPr lang="en-US" sz="2000" dirty="0">
                <a:solidFill>
                  <a:schemeClr val="tx1"/>
                </a:solidFill>
              </a:rPr>
              <a:t> </a:t>
            </a:r>
            <a:r>
              <a:rPr lang="en-US" sz="2000" dirty="0" err="1">
                <a:solidFill>
                  <a:schemeClr val="tx1"/>
                </a:solidFill>
              </a:rPr>
              <a:t>newArray</a:t>
            </a:r>
            <a:r>
              <a:rPr lang="en-US" sz="2000" dirty="0">
                <a:solidFill>
                  <a:schemeClr val="tx1"/>
                </a:solidFill>
              </a:rPr>
              <a:t> = </a:t>
            </a:r>
            <a:r>
              <a:rPr lang="en-US" sz="2000" dirty="0" err="1">
                <a:solidFill>
                  <a:schemeClr val="tx1"/>
                </a:solidFill>
              </a:rPr>
              <a:t>fruits.slice</a:t>
            </a:r>
            <a:r>
              <a:rPr lang="en-US" sz="2000" dirty="0">
                <a:solidFill>
                  <a:schemeClr val="tx1"/>
                </a:solidFill>
              </a:rPr>
              <a:t>(1, 3</a:t>
            </a:r>
            <a:r>
              <a:rPr lang="en-US" sz="2000" dirty="0">
                <a:solidFill>
                  <a:schemeClr val="accent6"/>
                </a:solidFill>
              </a:rPr>
              <a:t>);</a:t>
            </a:r>
          </a:p>
          <a:p>
            <a:r>
              <a:rPr lang="en-US" sz="2000" dirty="0">
                <a:solidFill>
                  <a:schemeClr val="accent6"/>
                </a:solidFill>
              </a:rPr>
              <a:t>//slice method selects the elements starting at the given </a:t>
            </a:r>
            <a:r>
              <a:rPr lang="en-US" sz="2000" i="1" dirty="0">
                <a:solidFill>
                  <a:schemeClr val="accent6"/>
                </a:solidFill>
              </a:rPr>
              <a:t>start</a:t>
            </a:r>
            <a:r>
              <a:rPr lang="en-US" sz="2000" dirty="0">
                <a:solidFill>
                  <a:schemeClr val="accent6"/>
                </a:solidFill>
              </a:rPr>
              <a:t> argument, and ends at, </a:t>
            </a:r>
            <a:r>
              <a:rPr lang="en-US" sz="2000" i="1" dirty="0">
                <a:solidFill>
                  <a:schemeClr val="accent6"/>
                </a:solidFill>
              </a:rPr>
              <a:t>but does not include</a:t>
            </a:r>
            <a:r>
              <a:rPr lang="en-US" sz="2000" dirty="0">
                <a:solidFill>
                  <a:schemeClr val="accent6"/>
                </a:solidFill>
              </a:rPr>
              <a:t>, the given </a:t>
            </a:r>
            <a:r>
              <a:rPr lang="en-US" sz="2000" i="1" dirty="0">
                <a:solidFill>
                  <a:schemeClr val="accent6"/>
                </a:solidFill>
              </a:rPr>
              <a:t>end</a:t>
            </a:r>
            <a:r>
              <a:rPr lang="en-US" sz="2000" dirty="0">
                <a:solidFill>
                  <a:schemeClr val="accent6"/>
                </a:solidFill>
              </a:rPr>
              <a:t> argument(</a:t>
            </a:r>
            <a:r>
              <a:rPr lang="en-US" sz="2000" dirty="0"/>
              <a:t>method returns the selected elements in an array, as a new array object.</a:t>
            </a:r>
            <a:r>
              <a:rPr lang="en-US" sz="2000" dirty="0">
                <a:solidFill>
                  <a:schemeClr val="accent6"/>
                </a:solidFill>
              </a:rPr>
              <a:t>).</a:t>
            </a:r>
          </a:p>
          <a:p>
            <a:r>
              <a:rPr lang="en-US" sz="2000" dirty="0">
                <a:solidFill>
                  <a:schemeClr val="tx1"/>
                </a:solidFill>
              </a:rPr>
              <a:t>    </a:t>
            </a:r>
          </a:p>
          <a:p>
            <a:r>
              <a:rPr lang="en-US" sz="2000" dirty="0">
                <a:solidFill>
                  <a:schemeClr val="tx1"/>
                </a:solidFill>
              </a:rPr>
              <a:t>//</a:t>
            </a:r>
            <a:r>
              <a:rPr lang="en-US" sz="2000" dirty="0" err="1">
                <a:solidFill>
                  <a:schemeClr val="tx1"/>
                </a:solidFill>
              </a:rPr>
              <a:t>newArray</a:t>
            </a:r>
            <a:r>
              <a:rPr lang="en-US" sz="2000" dirty="0">
                <a:solidFill>
                  <a:schemeClr val="tx1"/>
                </a:solidFill>
              </a:rPr>
              <a:t>: </a:t>
            </a:r>
            <a:r>
              <a:rPr lang="en-US" sz="2000" b="1" dirty="0" err="1">
                <a:solidFill>
                  <a:schemeClr val="tx1"/>
                </a:solidFill>
              </a:rPr>
              <a:t>Orange,Lemon</a:t>
            </a:r>
            <a:endParaRPr lang="en-US" sz="2000" b="1" dirty="0">
              <a:solidFill>
                <a:schemeClr val="tx1"/>
              </a:solidFill>
            </a:endParaRPr>
          </a:p>
        </p:txBody>
      </p:sp>
      <p:sp>
        <p:nvSpPr>
          <p:cNvPr id="10" name="Rectangle 9"/>
          <p:cNvSpPr/>
          <p:nvPr/>
        </p:nvSpPr>
        <p:spPr>
          <a:xfrm>
            <a:off x="0" y="4719697"/>
            <a:ext cx="9143998" cy="206210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err="1"/>
              <a:t>var</a:t>
            </a:r>
            <a:r>
              <a:rPr lang="en-US" dirty="0"/>
              <a:t> fruits = ["Banana", "Orange", "Apple", "Mango"];</a:t>
            </a:r>
          </a:p>
          <a:p>
            <a:endParaRPr lang="en-US" dirty="0"/>
          </a:p>
          <a:p>
            <a:r>
              <a:rPr lang="en-US" dirty="0" err="1"/>
              <a:t>fruits.shift</a:t>
            </a:r>
            <a:r>
              <a:rPr lang="en-US" dirty="0"/>
              <a:t>();  </a:t>
            </a:r>
            <a:r>
              <a:rPr lang="en-US" dirty="0">
                <a:solidFill>
                  <a:schemeClr val="accent6"/>
                </a:solidFill>
              </a:rPr>
              <a:t>// method removes the first item of an array</a:t>
            </a:r>
            <a:r>
              <a:rPr lang="en-US" dirty="0">
                <a:solidFill>
                  <a:schemeClr val="accent2"/>
                </a:solidFill>
              </a:rPr>
              <a:t>.</a:t>
            </a:r>
          </a:p>
          <a:p>
            <a:endParaRPr lang="en-US" dirty="0">
              <a:solidFill>
                <a:schemeClr val="accent2"/>
              </a:solidFill>
            </a:endParaRPr>
          </a:p>
          <a:p>
            <a:endParaRPr lang="en-US" dirty="0"/>
          </a:p>
          <a:p>
            <a:r>
              <a:rPr lang="en-US" dirty="0"/>
              <a:t>/</a:t>
            </a:r>
            <a:r>
              <a:rPr lang="en-US" sz="2000" b="1" dirty="0"/>
              <a:t>/</a:t>
            </a:r>
            <a:r>
              <a:rPr lang="en-US" sz="2000" dirty="0"/>
              <a:t> </a:t>
            </a:r>
            <a:r>
              <a:rPr lang="en-US" sz="2000" b="1" dirty="0"/>
              <a:t>Orange , Apple, Mango</a:t>
            </a:r>
          </a:p>
          <a:p>
            <a:endParaRPr lang="en-US" dirty="0"/>
          </a:p>
        </p:txBody>
      </p:sp>
    </p:spTree>
    <p:extLst>
      <p:ext uri="{BB962C8B-B14F-4D97-AF65-F5344CB8AC3E}">
        <p14:creationId xmlns:p14="http://schemas.microsoft.com/office/powerpoint/2010/main" val="42392385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Arrays</a:t>
            </a:r>
            <a:endParaRPr lang="en-US" sz="3200" dirty="0">
              <a:effectLst/>
            </a:endParaRPr>
          </a:p>
        </p:txBody>
      </p:sp>
      <p:sp>
        <p:nvSpPr>
          <p:cNvPr id="4" name="Content Placeholder 3"/>
          <p:cNvSpPr>
            <a:spLocks noGrp="1"/>
          </p:cNvSpPr>
          <p:nvPr>
            <p:ph sz="quarter" idx="13"/>
          </p:nvPr>
        </p:nvSpPr>
        <p:spPr/>
        <p:txBody>
          <a:bodyPr>
            <a:normAutofit lnSpcReduction="10000"/>
          </a:bodyPr>
          <a:lstStyle/>
          <a:p>
            <a:r>
              <a:rPr lang="en-US" dirty="0"/>
              <a:t>Arrays Illustrated</a:t>
            </a:r>
          </a:p>
        </p:txBody>
      </p:sp>
      <p:pic>
        <p:nvPicPr>
          <p:cNvPr id="6" name="Content Placeholder 5" descr="4812608013.eps"/>
          <p:cNvPicPr>
            <a:picLocks noGrp="1" noChangeAspect="1"/>
          </p:cNvPicPr>
          <p:nvPr>
            <p:ph idx="1"/>
          </p:nvPr>
        </p:nvPicPr>
        <p:blipFill>
          <a:blip r:embed="rId3">
            <a:extLst>
              <a:ext uri="{28A0092B-C50C-407E-A947-70E740481C1C}">
                <a14:useLocalDpi xmlns:a14="http://schemas.microsoft.com/office/drawing/2010/main" val="0"/>
              </a:ext>
            </a:extLst>
          </a:blip>
          <a:srcRect l="-10128" r="-10128"/>
          <a:stretch>
            <a:fillRect/>
          </a:stretch>
        </p:blipFill>
        <p:spPr/>
      </p:pic>
    </p:spTree>
    <p:extLst>
      <p:ext uri="{BB962C8B-B14F-4D97-AF65-F5344CB8AC3E}">
        <p14:creationId xmlns:p14="http://schemas.microsoft.com/office/powerpoint/2010/main" val="3394796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Functions</a:t>
            </a:r>
          </a:p>
        </p:txBody>
      </p:sp>
      <p:sp>
        <p:nvSpPr>
          <p:cNvPr id="4" name="Content Placeholder 3"/>
          <p:cNvSpPr>
            <a:spLocks noGrp="1"/>
          </p:cNvSpPr>
          <p:nvPr>
            <p:ph sz="quarter" idx="13"/>
          </p:nvPr>
        </p:nvSpPr>
        <p:spPr/>
        <p:txBody>
          <a:bodyPr>
            <a:normAutofit lnSpcReduction="10000"/>
          </a:bodyPr>
          <a:lstStyle/>
          <a:p>
            <a:endParaRPr lang="en-US" dirty="0"/>
          </a:p>
        </p:txBody>
      </p:sp>
      <p:sp>
        <p:nvSpPr>
          <p:cNvPr id="7" name="Content Placeholder 6"/>
          <p:cNvSpPr>
            <a:spLocks noGrp="1"/>
          </p:cNvSpPr>
          <p:nvPr>
            <p:ph idx="1"/>
          </p:nvPr>
        </p:nvSpPr>
        <p:spPr>
          <a:xfrm>
            <a:off x="914400" y="1371600"/>
            <a:ext cx="6400800" cy="4754563"/>
          </a:xfrm>
        </p:spPr>
        <p:txBody>
          <a:bodyPr>
            <a:normAutofit/>
          </a:bodyPr>
          <a:lstStyle/>
          <a:p>
            <a:r>
              <a:rPr lang="en-US" b="1" dirty="0"/>
              <a:t>Functions </a:t>
            </a:r>
            <a:r>
              <a:rPr lang="en-US" dirty="0"/>
              <a:t>are the building block for modular code in JavaScript, and are even used to build </a:t>
            </a:r>
            <a:r>
              <a:rPr lang="en-US" b="1" dirty="0">
                <a:solidFill>
                  <a:srgbClr val="FF0000"/>
                </a:solidFill>
              </a:rPr>
              <a:t>pseudo-classes</a:t>
            </a:r>
            <a:r>
              <a:rPr lang="en-US" dirty="0">
                <a:solidFill>
                  <a:srgbClr val="FF0000"/>
                </a:solidFill>
              </a:rPr>
              <a:t>, which you will learn about later.</a:t>
            </a:r>
          </a:p>
          <a:p>
            <a:r>
              <a:rPr lang="en-US" dirty="0"/>
              <a:t>They are defined by using the reserved word </a:t>
            </a:r>
            <a:r>
              <a:rPr lang="en-US" b="1" dirty="0">
                <a:solidFill>
                  <a:srgbClr val="FF0000"/>
                </a:solidFill>
              </a:rPr>
              <a:t>function</a:t>
            </a:r>
            <a:r>
              <a:rPr lang="en-US" dirty="0"/>
              <a:t> and then the </a:t>
            </a:r>
            <a:r>
              <a:rPr lang="en-US" dirty="0">
                <a:solidFill>
                  <a:srgbClr val="FF0000"/>
                </a:solidFill>
              </a:rPr>
              <a:t>function name and (optional) parameters.</a:t>
            </a:r>
          </a:p>
          <a:p>
            <a:r>
              <a:rPr lang="en-US" dirty="0"/>
              <a:t>Since JavaScript is dynamically typed, </a:t>
            </a:r>
            <a:r>
              <a:rPr lang="en-US" dirty="0">
                <a:solidFill>
                  <a:srgbClr val="FF0000"/>
                </a:solidFill>
              </a:rPr>
              <a:t>functions do not require a return type, nor do the parameters require type.</a:t>
            </a:r>
          </a:p>
        </p:txBody>
      </p:sp>
      <p:pic>
        <p:nvPicPr>
          <p:cNvPr id="3" name="Picture 2"/>
          <p:cNvPicPr>
            <a:picLocks noChangeAspect="1"/>
          </p:cNvPicPr>
          <p:nvPr/>
        </p:nvPicPr>
        <p:blipFill>
          <a:blip r:embed="rId3"/>
          <a:stretch>
            <a:fillRect/>
          </a:stretch>
        </p:blipFill>
        <p:spPr>
          <a:xfrm>
            <a:off x="914400" y="5098023"/>
            <a:ext cx="6906290" cy="1247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043795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JavaScript Functions</a:t>
            </a:r>
          </a:p>
        </p:txBody>
      </p:sp>
      <p:sp>
        <p:nvSpPr>
          <p:cNvPr id="4" name="Content Placeholder 3"/>
          <p:cNvSpPr>
            <a:spLocks noGrp="1"/>
          </p:cNvSpPr>
          <p:nvPr>
            <p:ph sz="quarter" idx="13"/>
          </p:nvPr>
        </p:nvSpPr>
        <p:spPr/>
        <p:txBody>
          <a:bodyPr>
            <a:normAutofit lnSpcReduction="10000"/>
          </a:bodyPr>
          <a:lstStyle/>
          <a:p>
            <a:endParaRPr lang="en-US" dirty="0"/>
          </a:p>
        </p:txBody>
      </p:sp>
      <p:sp>
        <p:nvSpPr>
          <p:cNvPr id="6" name="Rectangle 5"/>
          <p:cNvSpPr/>
          <p:nvPr/>
        </p:nvSpPr>
        <p:spPr>
          <a:xfrm>
            <a:off x="304800" y="1295400"/>
            <a:ext cx="2037737" cy="369332"/>
          </a:xfrm>
          <a:prstGeom prst="rect">
            <a:avLst/>
          </a:prstGeom>
        </p:spPr>
        <p:txBody>
          <a:bodyPr wrap="none">
            <a:spAutoFit/>
          </a:bodyPr>
          <a:lstStyle/>
          <a:p>
            <a:r>
              <a:rPr lang="en-US" dirty="0">
                <a:solidFill>
                  <a:srgbClr val="FF0000"/>
                </a:solidFill>
                <a:latin typeface="Franklin Gothic Demi" panose="020B0703020102020204" pitchFamily="34" charset="0"/>
              </a:rPr>
              <a:t>Defining functions</a:t>
            </a:r>
            <a:endParaRPr lang="en-US" dirty="0">
              <a:solidFill>
                <a:srgbClr val="FF0000"/>
              </a:solidFill>
            </a:endParaRPr>
          </a:p>
        </p:txBody>
      </p:sp>
      <p:sp>
        <p:nvSpPr>
          <p:cNvPr id="7" name="Rectangle 6"/>
          <p:cNvSpPr/>
          <p:nvPr/>
        </p:nvSpPr>
        <p:spPr>
          <a:xfrm>
            <a:off x="304800" y="1858962"/>
            <a:ext cx="4572000" cy="1938992"/>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r>
              <a:rPr lang="en-US" sz="2000" dirty="0">
                <a:latin typeface="Arial" panose="020B0604020202020204" pitchFamily="34" charset="0"/>
                <a:cs typeface="Arial" panose="020B0604020202020204" pitchFamily="34" charset="0"/>
              </a:rPr>
              <a:t>function </a:t>
            </a:r>
            <a:r>
              <a:rPr lang="en-US" sz="2000" i="1" dirty="0">
                <a:latin typeface="Arial" panose="020B0604020202020204" pitchFamily="34" charset="0"/>
                <a:cs typeface="Arial" panose="020B0604020202020204" pitchFamily="34" charset="0"/>
              </a:rPr>
              <a:t>name</a:t>
            </a:r>
            <a:r>
              <a:rPr lang="en-US" sz="2000" dirty="0">
                <a:latin typeface="Arial" panose="020B0604020202020204" pitchFamily="34" charset="0"/>
                <a:cs typeface="Arial" panose="020B0604020202020204" pitchFamily="34" charset="0"/>
              </a:rPr>
              <a:t>() {</a:t>
            </a:r>
          </a:p>
          <a:p>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statement</a:t>
            </a:r>
            <a:r>
              <a:rPr lang="en-US" sz="2000" dirty="0">
                <a:latin typeface="Arial" panose="020B0604020202020204" pitchFamily="34" charset="0"/>
                <a:cs typeface="Arial" panose="020B0604020202020204" pitchFamily="34" charset="0"/>
              </a:rPr>
              <a:t> ; </a:t>
            </a:r>
          </a:p>
          <a:p>
            <a:r>
              <a:rPr lang="en-US" sz="2000" i="1" dirty="0">
                <a:latin typeface="Arial" panose="020B0604020202020204" pitchFamily="34" charset="0"/>
                <a:cs typeface="Arial" panose="020B0604020202020204" pitchFamily="34" charset="0"/>
              </a:rPr>
              <a:t>    statement</a:t>
            </a:r>
            <a:r>
              <a:rPr lang="en-US" sz="2000" dirty="0">
                <a:latin typeface="Arial" panose="020B0604020202020204" pitchFamily="34" charset="0"/>
                <a:cs typeface="Arial" panose="020B0604020202020204" pitchFamily="34" charset="0"/>
              </a:rPr>
              <a:t> ; </a:t>
            </a:r>
          </a:p>
          <a:p>
            <a:r>
              <a:rPr lang="en-US" sz="2000" dirty="0">
                <a:latin typeface="Arial" panose="020B0604020202020204" pitchFamily="34" charset="0"/>
                <a:cs typeface="Arial" panose="020B0604020202020204" pitchFamily="34" charset="0"/>
              </a:rPr>
              <a:t>   ... </a:t>
            </a:r>
          </a:p>
          <a:p>
            <a:r>
              <a:rPr lang="en-US" sz="2000" i="1" dirty="0">
                <a:latin typeface="Arial" panose="020B0604020202020204" pitchFamily="34" charset="0"/>
                <a:cs typeface="Arial" panose="020B0604020202020204" pitchFamily="34" charset="0"/>
              </a:rPr>
              <a:t>    statement</a:t>
            </a:r>
            <a:r>
              <a:rPr lang="en-US" sz="2000" dirty="0">
                <a:latin typeface="Arial" panose="020B0604020202020204" pitchFamily="34" charset="0"/>
                <a:cs typeface="Arial" panose="020B0604020202020204" pitchFamily="34" charset="0"/>
              </a:rPr>
              <a:t> ; </a:t>
            </a:r>
          </a:p>
          <a:p>
            <a:r>
              <a:rPr lang="en-US" sz="2000" dirty="0">
                <a:latin typeface="Arial" panose="020B0604020202020204" pitchFamily="34" charset="0"/>
                <a:cs typeface="Arial" panose="020B0604020202020204" pitchFamily="34" charset="0"/>
              </a:rPr>
              <a:t>}</a:t>
            </a:r>
          </a:p>
        </p:txBody>
      </p:sp>
      <p:sp>
        <p:nvSpPr>
          <p:cNvPr id="8" name="Rectangle 7"/>
          <p:cNvSpPr/>
          <p:nvPr/>
        </p:nvSpPr>
        <p:spPr>
          <a:xfrm>
            <a:off x="337456" y="4267200"/>
            <a:ext cx="5301343" cy="163121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28600" indent="-228600"/>
            <a:r>
              <a:rPr lang="en-US" sz="2000" i="1" dirty="0">
                <a:solidFill>
                  <a:schemeClr val="dk1"/>
                </a:solidFill>
                <a:latin typeface="Arial" panose="020B0604020202020204" pitchFamily="34" charset="0"/>
                <a:cs typeface="Arial" panose="020B0604020202020204" pitchFamily="34" charset="0"/>
              </a:rPr>
              <a:t>function </a:t>
            </a:r>
            <a:r>
              <a:rPr lang="en-US" sz="2000" i="1" dirty="0" err="1">
                <a:solidFill>
                  <a:schemeClr val="dk1"/>
                </a:solidFill>
                <a:latin typeface="Arial" panose="020B0604020202020204" pitchFamily="34" charset="0"/>
                <a:cs typeface="Arial" panose="020B0604020202020204" pitchFamily="34" charset="0"/>
              </a:rPr>
              <a:t>myFunction</a:t>
            </a:r>
            <a:r>
              <a:rPr lang="en-US" sz="2000" i="1" dirty="0">
                <a:solidFill>
                  <a:schemeClr val="dk1"/>
                </a:solidFill>
                <a:latin typeface="Arial" panose="020B0604020202020204" pitchFamily="34" charset="0"/>
                <a:cs typeface="Arial" panose="020B0604020202020204" pitchFamily="34" charset="0"/>
              </a:rPr>
              <a:t>() {      </a:t>
            </a:r>
          </a:p>
          <a:p>
            <a:pPr marL="228600" indent="-228600"/>
            <a:r>
              <a:rPr lang="en-US" sz="2000" i="1" dirty="0">
                <a:solidFill>
                  <a:schemeClr val="dk1"/>
                </a:solidFill>
                <a:latin typeface="Arial" panose="020B0604020202020204" pitchFamily="34" charset="0"/>
                <a:cs typeface="Arial" panose="020B0604020202020204" pitchFamily="34" charset="0"/>
              </a:rPr>
              <a:t>  alert("Hello!");</a:t>
            </a:r>
          </a:p>
          <a:p>
            <a:r>
              <a:rPr lang="en-US" sz="2000" i="1" dirty="0">
                <a:solidFill>
                  <a:schemeClr val="dk1"/>
                </a:solidFill>
                <a:latin typeface="Arial" panose="020B0604020202020204" pitchFamily="34" charset="0"/>
                <a:cs typeface="Arial" panose="020B0604020202020204" pitchFamily="34" charset="0"/>
              </a:rPr>
              <a:t>  alert("How are you?"); </a:t>
            </a:r>
          </a:p>
          <a:p>
            <a:endParaRPr lang="en-US" sz="2000" i="1" dirty="0">
              <a:solidFill>
                <a:schemeClr val="dk1"/>
              </a:solidFill>
              <a:latin typeface="Arial" panose="020B0604020202020204" pitchFamily="34" charset="0"/>
              <a:cs typeface="Arial" panose="020B0604020202020204" pitchFamily="34" charset="0"/>
            </a:endParaRPr>
          </a:p>
          <a:p>
            <a:r>
              <a:rPr lang="en-US" sz="2000" i="1" dirty="0">
                <a:solidFill>
                  <a:schemeClr val="dk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26488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Client-Side Scripting</a:t>
            </a:r>
          </a:p>
        </p:txBody>
      </p:sp>
      <p:sp>
        <p:nvSpPr>
          <p:cNvPr id="3" name="Content Placeholder 2"/>
          <p:cNvSpPr>
            <a:spLocks noGrp="1"/>
          </p:cNvSpPr>
          <p:nvPr>
            <p:ph idx="1"/>
          </p:nvPr>
        </p:nvSpPr>
        <p:spPr/>
        <p:txBody>
          <a:bodyPr>
            <a:normAutofit/>
          </a:bodyPr>
          <a:lstStyle/>
          <a:p>
            <a:r>
              <a:rPr lang="en-US" dirty="0"/>
              <a:t>There are many </a:t>
            </a:r>
            <a:r>
              <a:rPr lang="en-US" b="1" dirty="0">
                <a:solidFill>
                  <a:srgbClr val="0070C0"/>
                </a:solidFill>
              </a:rPr>
              <a:t>advantages</a:t>
            </a:r>
            <a:r>
              <a:rPr lang="en-US" dirty="0">
                <a:solidFill>
                  <a:srgbClr val="0070C0"/>
                </a:solidFill>
              </a:rPr>
              <a:t> </a:t>
            </a:r>
            <a:r>
              <a:rPr lang="en-US" dirty="0"/>
              <a:t>of client-side scripting:</a:t>
            </a:r>
          </a:p>
          <a:p>
            <a:pPr marL="342900" indent="-342900">
              <a:buFont typeface="Arial"/>
              <a:buChar char="•"/>
            </a:pPr>
            <a:r>
              <a:rPr lang="en-US" dirty="0"/>
              <a:t>Processing can be offloaded from the server to client machines, thereby </a:t>
            </a:r>
            <a:r>
              <a:rPr lang="en-US" dirty="0">
                <a:solidFill>
                  <a:srgbClr val="FF0000"/>
                </a:solidFill>
              </a:rPr>
              <a:t>reducing the load on the server. </a:t>
            </a:r>
          </a:p>
          <a:p>
            <a:pPr marL="342900" indent="-342900">
              <a:buFont typeface="Arial"/>
              <a:buChar char="•"/>
            </a:pPr>
            <a:r>
              <a:rPr lang="en-US" dirty="0"/>
              <a:t>The browser can </a:t>
            </a:r>
            <a:r>
              <a:rPr lang="en-US" dirty="0">
                <a:solidFill>
                  <a:srgbClr val="FF0000"/>
                </a:solidFill>
              </a:rPr>
              <a:t>respond more rapidly to user events </a:t>
            </a:r>
            <a:r>
              <a:rPr lang="en-US" dirty="0"/>
              <a:t>than a request to a remote server ever could, which improves the </a:t>
            </a:r>
            <a:r>
              <a:rPr lang="en-US" dirty="0">
                <a:solidFill>
                  <a:srgbClr val="FF0000"/>
                </a:solidFill>
              </a:rPr>
              <a:t>user experience</a:t>
            </a:r>
            <a:r>
              <a:rPr lang="en-US" dirty="0"/>
              <a:t>.</a:t>
            </a:r>
          </a:p>
        </p:txBody>
      </p:sp>
      <p:sp>
        <p:nvSpPr>
          <p:cNvPr id="4" name="Content Placeholder 3"/>
          <p:cNvSpPr>
            <a:spLocks noGrp="1"/>
          </p:cNvSpPr>
          <p:nvPr>
            <p:ph sz="quarter" idx="13"/>
          </p:nvPr>
        </p:nvSpPr>
        <p:spPr/>
        <p:txBody>
          <a:bodyPr>
            <a:normAutofit lnSpcReduction="10000"/>
          </a:bodyPr>
          <a:lstStyle/>
          <a:p>
            <a:r>
              <a:rPr lang="en-US" dirty="0"/>
              <a:t>It’s good</a:t>
            </a:r>
          </a:p>
        </p:txBody>
      </p:sp>
    </p:spTree>
    <p:extLst>
      <p:ext uri="{BB962C8B-B14F-4D97-AF65-F5344CB8AC3E}">
        <p14:creationId xmlns:p14="http://schemas.microsoft.com/office/powerpoint/2010/main" val="36245599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Functions</a:t>
            </a:r>
          </a:p>
        </p:txBody>
      </p:sp>
      <p:sp>
        <p:nvSpPr>
          <p:cNvPr id="4" name="Content Placeholder 3"/>
          <p:cNvSpPr>
            <a:spLocks noGrp="1"/>
          </p:cNvSpPr>
          <p:nvPr>
            <p:ph sz="quarter" idx="13"/>
          </p:nvPr>
        </p:nvSpPr>
        <p:spPr/>
        <p:txBody>
          <a:bodyPr>
            <a:normAutofit lnSpcReduction="10000"/>
          </a:bodyPr>
          <a:lstStyle/>
          <a:p>
            <a:r>
              <a:rPr lang="en-US" dirty="0"/>
              <a:t>Example</a:t>
            </a:r>
          </a:p>
        </p:txBody>
      </p:sp>
      <p:sp>
        <p:nvSpPr>
          <p:cNvPr id="7" name="Content Placeholder 6"/>
          <p:cNvSpPr>
            <a:spLocks noGrp="1"/>
          </p:cNvSpPr>
          <p:nvPr>
            <p:ph idx="1"/>
          </p:nvPr>
        </p:nvSpPr>
        <p:spPr>
          <a:xfrm>
            <a:off x="914400" y="1371600"/>
            <a:ext cx="6400800" cy="4754563"/>
          </a:xfrm>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r>
              <a:rPr lang="en-US" dirty="0"/>
              <a:t>Therefore a function to raise x to the </a:t>
            </a:r>
            <a:r>
              <a:rPr lang="en-US" dirty="0" err="1"/>
              <a:t>yth</a:t>
            </a:r>
            <a:r>
              <a:rPr lang="en-US" dirty="0"/>
              <a:t> power might be defined as:</a:t>
            </a:r>
          </a:p>
          <a:p>
            <a:r>
              <a:rPr lang="en-US" b="1" dirty="0"/>
              <a:t>function power(</a:t>
            </a:r>
            <a:r>
              <a:rPr lang="en-US" b="1" dirty="0" err="1"/>
              <a:t>x,y</a:t>
            </a:r>
            <a:r>
              <a:rPr lang="en-US" b="1" dirty="0"/>
              <a:t>){</a:t>
            </a:r>
          </a:p>
          <a:p>
            <a:r>
              <a:rPr lang="en-US" dirty="0"/>
              <a:t>	</a:t>
            </a:r>
            <a:r>
              <a:rPr lang="en-US" dirty="0" err="1"/>
              <a:t>var</a:t>
            </a:r>
            <a:r>
              <a:rPr lang="en-US" dirty="0"/>
              <a:t> </a:t>
            </a:r>
            <a:r>
              <a:rPr lang="en-US" dirty="0" err="1"/>
              <a:t>pow</a:t>
            </a:r>
            <a:r>
              <a:rPr lang="en-US" dirty="0"/>
              <a:t>=1;</a:t>
            </a:r>
          </a:p>
          <a:p>
            <a:r>
              <a:rPr lang="da-DK" dirty="0"/>
              <a:t>	for (var i=0;i&lt;</a:t>
            </a:r>
            <a:r>
              <a:rPr lang="da-DK" dirty="0" err="1"/>
              <a:t>y;i</a:t>
            </a:r>
            <a:r>
              <a:rPr lang="da-DK" dirty="0"/>
              <a:t>++){</a:t>
            </a:r>
          </a:p>
          <a:p>
            <a:r>
              <a:rPr lang="da-DK" dirty="0"/>
              <a:t>		</a:t>
            </a:r>
            <a:r>
              <a:rPr lang="da-DK" dirty="0" err="1"/>
              <a:t>pow</a:t>
            </a:r>
            <a:r>
              <a:rPr lang="da-DK" dirty="0"/>
              <a:t> = </a:t>
            </a:r>
            <a:r>
              <a:rPr lang="da-DK" dirty="0" err="1"/>
              <a:t>pow</a:t>
            </a:r>
            <a:r>
              <a:rPr lang="da-DK" dirty="0"/>
              <a:t>*x;</a:t>
            </a:r>
          </a:p>
          <a:p>
            <a:r>
              <a:rPr lang="da-DK" dirty="0"/>
              <a:t>	}</a:t>
            </a:r>
          </a:p>
          <a:p>
            <a:r>
              <a:rPr lang="da-DK" dirty="0"/>
              <a:t>	</a:t>
            </a:r>
            <a:r>
              <a:rPr lang="da-DK" dirty="0" err="1"/>
              <a:t>return</a:t>
            </a:r>
            <a:r>
              <a:rPr lang="da-DK" dirty="0"/>
              <a:t> </a:t>
            </a:r>
            <a:r>
              <a:rPr lang="da-DK" dirty="0" err="1"/>
              <a:t>pow</a:t>
            </a:r>
            <a:r>
              <a:rPr lang="da-DK" dirty="0"/>
              <a:t>;</a:t>
            </a:r>
          </a:p>
          <a:p>
            <a:r>
              <a:rPr lang="da-DK" b="1" dirty="0"/>
              <a:t>}</a:t>
            </a:r>
          </a:p>
          <a:p>
            <a:r>
              <a:rPr lang="da-DK" dirty="0"/>
              <a:t>And </a:t>
            </a:r>
            <a:r>
              <a:rPr lang="da-DK" dirty="0" err="1"/>
              <a:t>called</a:t>
            </a:r>
            <a:r>
              <a:rPr lang="da-DK" dirty="0"/>
              <a:t> as</a:t>
            </a:r>
          </a:p>
          <a:p>
            <a:r>
              <a:rPr lang="en-US" b="1" dirty="0"/>
              <a:t>power(2,10);</a:t>
            </a:r>
            <a:endParaRPr lang="en-US" b="1" dirty="0">
              <a:solidFill>
                <a:schemeClr val="accent2"/>
              </a:solidFill>
            </a:endParaRPr>
          </a:p>
        </p:txBody>
      </p:sp>
    </p:spTree>
    <p:extLst>
      <p:ext uri="{BB962C8B-B14F-4D97-AF65-F5344CB8AC3E}">
        <p14:creationId xmlns:p14="http://schemas.microsoft.com/office/powerpoint/2010/main" val="25309358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Alert</a:t>
            </a:r>
          </a:p>
        </p:txBody>
      </p:sp>
      <p:sp>
        <p:nvSpPr>
          <p:cNvPr id="3" name="Content Placeholder 2"/>
          <p:cNvSpPr>
            <a:spLocks noGrp="1"/>
          </p:cNvSpPr>
          <p:nvPr>
            <p:ph idx="1"/>
          </p:nvPr>
        </p:nvSpPr>
        <p:spPr>
          <a:xfrm>
            <a:off x="8965" y="1192306"/>
            <a:ext cx="6400800" cy="4525963"/>
          </a:xfrm>
        </p:spPr>
        <p:txBody>
          <a:bodyPr>
            <a:normAutofit/>
          </a:bodyPr>
          <a:lstStyle/>
          <a:p>
            <a:r>
              <a:rPr lang="en-US" dirty="0"/>
              <a:t>The alert() function makes the browser show a pop-up to the user, with whatever is passed being the message displayed. The following JavaScript code displays a simple hello world message in a pop-up:</a:t>
            </a:r>
          </a:p>
          <a:p>
            <a:r>
              <a:rPr lang="en-US" b="1" dirty="0"/>
              <a:t>alert ( "Good Morning" );</a:t>
            </a:r>
          </a:p>
          <a:p>
            <a:r>
              <a:rPr lang="en-US" dirty="0"/>
              <a:t>Using alerts can get tedious fast. When using debugger tools in your browser you can write output to a log with:</a:t>
            </a:r>
          </a:p>
          <a:p>
            <a:r>
              <a:rPr lang="en-US" b="1" dirty="0" err="1"/>
              <a:t>console.log</a:t>
            </a:r>
            <a:r>
              <a:rPr lang="en-US" b="1" dirty="0"/>
              <a:t>("Put Messages Here");</a:t>
            </a:r>
          </a:p>
          <a:p>
            <a:r>
              <a:rPr lang="en-US" dirty="0"/>
              <a:t>And then use the debugger to access those logs.</a:t>
            </a:r>
          </a:p>
          <a:p>
            <a:endParaRPr lang="en-US" dirty="0"/>
          </a:p>
        </p:txBody>
      </p:sp>
      <p:sp>
        <p:nvSpPr>
          <p:cNvPr id="4" name="Content Placeholder 3"/>
          <p:cNvSpPr>
            <a:spLocks noGrp="1"/>
          </p:cNvSpPr>
          <p:nvPr>
            <p:ph sz="quarter" idx="13"/>
          </p:nvPr>
        </p:nvSpPr>
        <p:spPr/>
        <p:txBody>
          <a:bodyPr>
            <a:normAutofit lnSpcReduction="10000"/>
          </a:bodyPr>
          <a:lstStyle/>
          <a:p>
            <a:r>
              <a:rPr lang="en-US" dirty="0"/>
              <a:t>Not really used anymore, console instead</a:t>
            </a:r>
          </a:p>
        </p:txBody>
      </p:sp>
      <p:pic>
        <p:nvPicPr>
          <p:cNvPr id="5" name="Picture 4"/>
          <p:cNvPicPr>
            <a:picLocks noChangeAspect="1"/>
          </p:cNvPicPr>
          <p:nvPr/>
        </p:nvPicPr>
        <p:blipFill>
          <a:blip r:embed="rId2"/>
          <a:stretch>
            <a:fillRect/>
          </a:stretch>
        </p:blipFill>
        <p:spPr>
          <a:xfrm>
            <a:off x="5638800" y="4189786"/>
            <a:ext cx="3505200" cy="1761565"/>
          </a:xfrm>
          <a:prstGeom prst="rect">
            <a:avLst/>
          </a:prstGeom>
        </p:spPr>
      </p:pic>
    </p:spTree>
    <p:extLst>
      <p:ext uri="{BB962C8B-B14F-4D97-AF65-F5344CB8AC3E}">
        <p14:creationId xmlns:p14="http://schemas.microsoft.com/office/powerpoint/2010/main" val="31934214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Errors using try and catch</a:t>
            </a:r>
          </a:p>
        </p:txBody>
      </p:sp>
      <p:sp>
        <p:nvSpPr>
          <p:cNvPr id="3" name="Content Placeholder 2"/>
          <p:cNvSpPr>
            <a:spLocks noGrp="1"/>
          </p:cNvSpPr>
          <p:nvPr>
            <p:ph idx="1"/>
          </p:nvPr>
        </p:nvSpPr>
        <p:spPr>
          <a:xfrm>
            <a:off x="914400" y="1295400"/>
            <a:ext cx="7391400" cy="4525963"/>
          </a:xfrm>
        </p:spPr>
        <p:txBody>
          <a:bodyPr>
            <a:normAutofit/>
          </a:bodyPr>
          <a:lstStyle/>
          <a:p>
            <a:r>
              <a:rPr lang="en-US" dirty="0"/>
              <a:t>When the browser’s JavaScript engine encounters an error, it will </a:t>
            </a:r>
            <a:r>
              <a:rPr lang="en-US" i="1" dirty="0"/>
              <a:t>throw </a:t>
            </a:r>
            <a:r>
              <a:rPr lang="en-US" dirty="0"/>
              <a:t>an </a:t>
            </a:r>
            <a:r>
              <a:rPr lang="en-US" b="1" dirty="0"/>
              <a:t>exception</a:t>
            </a:r>
            <a:r>
              <a:rPr lang="en-US" dirty="0"/>
              <a:t>. These exceptions interrupt the regular, sequential execution of the program and can stop the JavaScript engine altogether. However, you can optionally </a:t>
            </a:r>
            <a:r>
              <a:rPr lang="en-US" dirty="0">
                <a:solidFill>
                  <a:srgbClr val="FF0000"/>
                </a:solidFill>
              </a:rPr>
              <a:t>catch these errors preventing disruption of the program</a:t>
            </a:r>
            <a:r>
              <a:rPr lang="en-US" dirty="0"/>
              <a:t> using the </a:t>
            </a:r>
            <a:r>
              <a:rPr lang="en-US" b="1" dirty="0"/>
              <a:t>try–catch block</a:t>
            </a:r>
            <a:endParaRPr lang="en-US" dirty="0"/>
          </a:p>
        </p:txBody>
      </p:sp>
      <p:sp>
        <p:nvSpPr>
          <p:cNvPr id="4" name="Content Placeholder 3"/>
          <p:cNvSpPr>
            <a:spLocks noGrp="1"/>
          </p:cNvSpPr>
          <p:nvPr>
            <p:ph sz="quarter" idx="13"/>
          </p:nvPr>
        </p:nvSpPr>
        <p:spPr/>
        <p:txBody>
          <a:bodyPr>
            <a:normAutofit lnSpcReduction="10000"/>
          </a:bodyPr>
          <a:lstStyle/>
          <a:p>
            <a:endParaRPr lang="en-US" dirty="0"/>
          </a:p>
        </p:txBody>
      </p:sp>
      <p:pic>
        <p:nvPicPr>
          <p:cNvPr id="5" name="Picture 4" descr="Screen Shot 2014-02-05 at 9.13.02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3733800"/>
            <a:ext cx="8676407" cy="2667000"/>
          </a:xfrm>
          <a:prstGeom prst="rect">
            <a:avLst/>
          </a:prstGeom>
        </p:spPr>
      </p:pic>
    </p:spTree>
    <p:extLst>
      <p:ext uri="{BB962C8B-B14F-4D97-AF65-F5344CB8AC3E}">
        <p14:creationId xmlns:p14="http://schemas.microsoft.com/office/powerpoint/2010/main" val="21854853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Throw your own</a:t>
            </a:r>
          </a:p>
        </p:txBody>
      </p:sp>
      <p:sp>
        <p:nvSpPr>
          <p:cNvPr id="3" name="Content Placeholder 2"/>
          <p:cNvSpPr>
            <a:spLocks noGrp="1"/>
          </p:cNvSpPr>
          <p:nvPr>
            <p:ph idx="1"/>
          </p:nvPr>
        </p:nvSpPr>
        <p:spPr/>
        <p:txBody>
          <a:bodyPr>
            <a:normAutofit/>
          </a:bodyPr>
          <a:lstStyle/>
          <a:p>
            <a:r>
              <a:rPr lang="en-US" dirty="0"/>
              <a:t>Although try-catch can be used exclusively to catch built-in JavaScript errors, it can also be used by your programs, to throw your own messages. The throw keyword stops normal sequential execution, just like the built-in exceptions</a:t>
            </a:r>
          </a:p>
        </p:txBody>
      </p:sp>
      <p:sp>
        <p:nvSpPr>
          <p:cNvPr id="6" name="Content Placeholder 5"/>
          <p:cNvSpPr>
            <a:spLocks noGrp="1"/>
          </p:cNvSpPr>
          <p:nvPr>
            <p:ph sz="quarter" idx="13"/>
          </p:nvPr>
        </p:nvSpPr>
        <p:spPr/>
        <p:txBody>
          <a:bodyPr>
            <a:normAutofit lnSpcReduction="10000"/>
          </a:bodyPr>
          <a:lstStyle/>
          <a:p>
            <a:r>
              <a:rPr lang="en-US" dirty="0"/>
              <a:t>Exceptions that is.</a:t>
            </a:r>
          </a:p>
        </p:txBody>
      </p:sp>
      <p:pic>
        <p:nvPicPr>
          <p:cNvPr id="7" name="Picture 6" descr="Screen Shot 2014-02-05 at 9.14.27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3" y="3581400"/>
            <a:ext cx="8490857" cy="2895600"/>
          </a:xfrm>
          <a:prstGeom prst="rect">
            <a:avLst/>
          </a:prstGeom>
        </p:spPr>
      </p:pic>
      <p:sp>
        <p:nvSpPr>
          <p:cNvPr id="4" name="Rectangle 3"/>
          <p:cNvSpPr/>
          <p:nvPr/>
        </p:nvSpPr>
        <p:spPr>
          <a:xfrm>
            <a:off x="4147625" y="3586052"/>
            <a:ext cx="4495800" cy="6463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dirty="0">
                <a:solidFill>
                  <a:srgbClr val="000000"/>
                </a:solidFill>
                <a:latin typeface="Segoe UI" panose="020B0502040204020203" pitchFamily="34" charset="0"/>
                <a:hlinkClick r:id="rId3"/>
              </a:rPr>
              <a:t>https://www.w3schools.com/js/tryit.asp?filename=tryjs_throw_error</a:t>
            </a:r>
            <a:endParaRPr lang="en-US" dirty="0"/>
          </a:p>
        </p:txBody>
      </p:sp>
    </p:spTree>
    <p:extLst>
      <p:ext uri="{BB962C8B-B14F-4D97-AF65-F5344CB8AC3E}">
        <p14:creationId xmlns:p14="http://schemas.microsoft.com/office/powerpoint/2010/main" val="38580647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a:t>
            </a:r>
          </a:p>
        </p:txBody>
      </p:sp>
      <p:sp>
        <p:nvSpPr>
          <p:cNvPr id="3" name="Content Placeholder 2"/>
          <p:cNvSpPr>
            <a:spLocks noGrp="1"/>
          </p:cNvSpPr>
          <p:nvPr>
            <p:ph idx="1"/>
          </p:nvPr>
        </p:nvSpPr>
        <p:spPr/>
        <p:txBody>
          <a:bodyPr>
            <a:normAutofit/>
          </a:bodyPr>
          <a:lstStyle/>
          <a:p>
            <a:r>
              <a:rPr lang="en-US" dirty="0"/>
              <a:t>Try-catch and throw statements should be used for </a:t>
            </a:r>
            <a:r>
              <a:rPr lang="en-US" i="1" dirty="0">
                <a:solidFill>
                  <a:srgbClr val="FF0000"/>
                </a:solidFill>
              </a:rPr>
              <a:t>abnormal </a:t>
            </a:r>
            <a:r>
              <a:rPr lang="en-US" dirty="0">
                <a:solidFill>
                  <a:srgbClr val="FF0000"/>
                </a:solidFill>
              </a:rPr>
              <a:t>or </a:t>
            </a:r>
            <a:r>
              <a:rPr lang="en-US" i="1" dirty="0">
                <a:solidFill>
                  <a:srgbClr val="FF0000"/>
                </a:solidFill>
              </a:rPr>
              <a:t>exceptional </a:t>
            </a:r>
            <a:r>
              <a:rPr lang="en-US" dirty="0">
                <a:solidFill>
                  <a:srgbClr val="FF0000"/>
                </a:solidFill>
              </a:rPr>
              <a:t>cases in your program.</a:t>
            </a:r>
          </a:p>
          <a:p>
            <a:r>
              <a:rPr lang="en-US" dirty="0"/>
              <a:t>Throwing an exception disrupts the sequential execution of a program. When the exception is thrown all subsequent code is not executed until the catch statement is reached. </a:t>
            </a:r>
          </a:p>
          <a:p>
            <a:r>
              <a:rPr lang="en-US" dirty="0"/>
              <a:t>This reinforces why try-catch is for exceptional cases.</a:t>
            </a:r>
          </a:p>
        </p:txBody>
      </p:sp>
      <p:sp>
        <p:nvSpPr>
          <p:cNvPr id="6" name="Content Placeholder 5"/>
          <p:cNvSpPr>
            <a:spLocks noGrp="1"/>
          </p:cNvSpPr>
          <p:nvPr>
            <p:ph sz="quarter" idx="13"/>
          </p:nvPr>
        </p:nvSpPr>
        <p:spPr/>
        <p:txBody>
          <a:bodyPr>
            <a:normAutofit lnSpcReduction="10000"/>
          </a:bodyPr>
          <a:lstStyle/>
          <a:p>
            <a:r>
              <a:rPr lang="en-US" dirty="0"/>
              <a:t>With Exceptions</a:t>
            </a:r>
          </a:p>
        </p:txBody>
      </p:sp>
    </p:spTree>
    <p:extLst>
      <p:ext uri="{BB962C8B-B14F-4D97-AF65-F5344CB8AC3E}">
        <p14:creationId xmlns:p14="http://schemas.microsoft.com/office/powerpoint/2010/main" val="2792043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err="1"/>
              <a:t>Javascript</a:t>
            </a:r>
            <a:r>
              <a:rPr lang="en-US" dirty="0"/>
              <a:t> </a:t>
            </a:r>
            <a:r>
              <a:rPr lang="en-US" dirty="0">
                <a:solidFill>
                  <a:schemeClr val="tx2"/>
                </a:solidFill>
              </a:rPr>
              <a:t>Functions</a:t>
            </a:r>
            <a:endParaRPr lang="en-US" dirty="0"/>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16814681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JavaScript Functions</a:t>
            </a:r>
          </a:p>
        </p:txBody>
      </p:sp>
      <p:sp>
        <p:nvSpPr>
          <p:cNvPr id="4" name="Content Placeholder 3"/>
          <p:cNvSpPr>
            <a:spLocks noGrp="1"/>
          </p:cNvSpPr>
          <p:nvPr>
            <p:ph sz="quarter" idx="13"/>
          </p:nvPr>
        </p:nvSpPr>
        <p:spPr/>
        <p:txBody>
          <a:bodyPr>
            <a:normAutofit lnSpcReduction="10000"/>
          </a:bodyPr>
          <a:lstStyle/>
          <a:p>
            <a:endParaRPr lang="en-US" dirty="0"/>
          </a:p>
        </p:txBody>
      </p:sp>
      <p:sp>
        <p:nvSpPr>
          <p:cNvPr id="6" name="Rectangle 5"/>
          <p:cNvSpPr/>
          <p:nvPr/>
        </p:nvSpPr>
        <p:spPr>
          <a:xfrm>
            <a:off x="304800" y="1295400"/>
            <a:ext cx="2037737" cy="369332"/>
          </a:xfrm>
          <a:prstGeom prst="rect">
            <a:avLst/>
          </a:prstGeom>
        </p:spPr>
        <p:txBody>
          <a:bodyPr wrap="none">
            <a:spAutoFit/>
          </a:bodyPr>
          <a:lstStyle/>
          <a:p>
            <a:r>
              <a:rPr lang="en-US" dirty="0">
                <a:solidFill>
                  <a:srgbClr val="FF0000"/>
                </a:solidFill>
                <a:latin typeface="Franklin Gothic Demi" panose="020B0703020102020204" pitchFamily="34" charset="0"/>
              </a:rPr>
              <a:t>Defining functions</a:t>
            </a:r>
            <a:endParaRPr lang="en-US" dirty="0">
              <a:solidFill>
                <a:srgbClr val="FF0000"/>
              </a:solidFill>
            </a:endParaRPr>
          </a:p>
        </p:txBody>
      </p:sp>
      <p:sp>
        <p:nvSpPr>
          <p:cNvPr id="7" name="Rectangle 6"/>
          <p:cNvSpPr/>
          <p:nvPr/>
        </p:nvSpPr>
        <p:spPr>
          <a:xfrm>
            <a:off x="304800" y="1858962"/>
            <a:ext cx="4572000" cy="1938992"/>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r>
              <a:rPr lang="en-US" sz="2000" dirty="0">
                <a:latin typeface="Arial" panose="020B0604020202020204" pitchFamily="34" charset="0"/>
                <a:cs typeface="Arial" panose="020B0604020202020204" pitchFamily="34" charset="0"/>
              </a:rPr>
              <a:t>function </a:t>
            </a:r>
            <a:r>
              <a:rPr lang="en-US" sz="2000" i="1" dirty="0">
                <a:latin typeface="Arial" panose="020B0604020202020204" pitchFamily="34" charset="0"/>
                <a:cs typeface="Arial" panose="020B0604020202020204" pitchFamily="34" charset="0"/>
              </a:rPr>
              <a:t>name</a:t>
            </a:r>
            <a:r>
              <a:rPr lang="en-US" sz="2000" dirty="0">
                <a:latin typeface="Arial" panose="020B0604020202020204" pitchFamily="34" charset="0"/>
                <a:cs typeface="Arial" panose="020B0604020202020204" pitchFamily="34" charset="0"/>
              </a:rPr>
              <a:t>() {</a:t>
            </a:r>
          </a:p>
          <a:p>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statement</a:t>
            </a:r>
            <a:r>
              <a:rPr lang="en-US" sz="2000" dirty="0">
                <a:latin typeface="Arial" panose="020B0604020202020204" pitchFamily="34" charset="0"/>
                <a:cs typeface="Arial" panose="020B0604020202020204" pitchFamily="34" charset="0"/>
              </a:rPr>
              <a:t> ; </a:t>
            </a:r>
          </a:p>
          <a:p>
            <a:r>
              <a:rPr lang="en-US" sz="2000" i="1" dirty="0">
                <a:latin typeface="Arial" panose="020B0604020202020204" pitchFamily="34" charset="0"/>
                <a:cs typeface="Arial" panose="020B0604020202020204" pitchFamily="34" charset="0"/>
              </a:rPr>
              <a:t>    statement</a:t>
            </a:r>
            <a:r>
              <a:rPr lang="en-US" sz="2000" dirty="0">
                <a:latin typeface="Arial" panose="020B0604020202020204" pitchFamily="34" charset="0"/>
                <a:cs typeface="Arial" panose="020B0604020202020204" pitchFamily="34" charset="0"/>
              </a:rPr>
              <a:t> ; </a:t>
            </a:r>
          </a:p>
          <a:p>
            <a:r>
              <a:rPr lang="en-US" sz="2000" dirty="0">
                <a:latin typeface="Arial" panose="020B0604020202020204" pitchFamily="34" charset="0"/>
                <a:cs typeface="Arial" panose="020B0604020202020204" pitchFamily="34" charset="0"/>
              </a:rPr>
              <a:t>   ... </a:t>
            </a:r>
          </a:p>
          <a:p>
            <a:r>
              <a:rPr lang="en-US" sz="2000" i="1" dirty="0">
                <a:latin typeface="Arial" panose="020B0604020202020204" pitchFamily="34" charset="0"/>
                <a:cs typeface="Arial" panose="020B0604020202020204" pitchFamily="34" charset="0"/>
              </a:rPr>
              <a:t>    statement</a:t>
            </a:r>
            <a:r>
              <a:rPr lang="en-US" sz="2000" dirty="0">
                <a:latin typeface="Arial" panose="020B0604020202020204" pitchFamily="34" charset="0"/>
                <a:cs typeface="Arial" panose="020B0604020202020204" pitchFamily="34" charset="0"/>
              </a:rPr>
              <a:t> ; </a:t>
            </a:r>
          </a:p>
          <a:p>
            <a:r>
              <a:rPr lang="en-US" sz="2000" dirty="0">
                <a:latin typeface="Arial" panose="020B0604020202020204" pitchFamily="34" charset="0"/>
                <a:cs typeface="Arial" panose="020B0604020202020204" pitchFamily="34" charset="0"/>
              </a:rPr>
              <a:t>}</a:t>
            </a:r>
          </a:p>
        </p:txBody>
      </p:sp>
      <p:sp>
        <p:nvSpPr>
          <p:cNvPr id="8" name="Rectangle 7"/>
          <p:cNvSpPr/>
          <p:nvPr/>
        </p:nvSpPr>
        <p:spPr>
          <a:xfrm>
            <a:off x="337456" y="4267200"/>
            <a:ext cx="5301343" cy="163121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28600" indent="-228600"/>
            <a:r>
              <a:rPr lang="en-US" sz="2000" i="1" dirty="0">
                <a:solidFill>
                  <a:schemeClr val="dk1"/>
                </a:solidFill>
                <a:latin typeface="Arial" panose="020B0604020202020204" pitchFamily="34" charset="0"/>
                <a:cs typeface="Arial" panose="020B0604020202020204" pitchFamily="34" charset="0"/>
              </a:rPr>
              <a:t>function </a:t>
            </a:r>
            <a:r>
              <a:rPr lang="en-US" sz="2000" i="1" dirty="0" err="1">
                <a:solidFill>
                  <a:schemeClr val="dk1"/>
                </a:solidFill>
                <a:latin typeface="Arial" panose="020B0604020202020204" pitchFamily="34" charset="0"/>
                <a:cs typeface="Arial" panose="020B0604020202020204" pitchFamily="34" charset="0"/>
              </a:rPr>
              <a:t>myFunction</a:t>
            </a:r>
            <a:r>
              <a:rPr lang="en-US" sz="2000" i="1" dirty="0">
                <a:solidFill>
                  <a:schemeClr val="dk1"/>
                </a:solidFill>
                <a:latin typeface="Arial" panose="020B0604020202020204" pitchFamily="34" charset="0"/>
                <a:cs typeface="Arial" panose="020B0604020202020204" pitchFamily="34" charset="0"/>
              </a:rPr>
              <a:t>() {      </a:t>
            </a:r>
          </a:p>
          <a:p>
            <a:pPr marL="228600" indent="-228600"/>
            <a:r>
              <a:rPr lang="en-US" sz="2000" i="1" dirty="0">
                <a:solidFill>
                  <a:schemeClr val="dk1"/>
                </a:solidFill>
                <a:latin typeface="Arial" panose="020B0604020202020204" pitchFamily="34" charset="0"/>
                <a:cs typeface="Arial" panose="020B0604020202020204" pitchFamily="34" charset="0"/>
              </a:rPr>
              <a:t>  alert("Hello!");</a:t>
            </a:r>
          </a:p>
          <a:p>
            <a:r>
              <a:rPr lang="en-US" sz="2000" i="1" dirty="0">
                <a:solidFill>
                  <a:schemeClr val="dk1"/>
                </a:solidFill>
                <a:latin typeface="Arial" panose="020B0604020202020204" pitchFamily="34" charset="0"/>
                <a:cs typeface="Arial" panose="020B0604020202020204" pitchFamily="34" charset="0"/>
              </a:rPr>
              <a:t>  alert("How are you?"); </a:t>
            </a:r>
          </a:p>
          <a:p>
            <a:endParaRPr lang="en-US" sz="2000" i="1" dirty="0">
              <a:solidFill>
                <a:schemeClr val="dk1"/>
              </a:solidFill>
              <a:latin typeface="Arial" panose="020B0604020202020204" pitchFamily="34" charset="0"/>
              <a:cs typeface="Arial" panose="020B0604020202020204" pitchFamily="34" charset="0"/>
            </a:endParaRPr>
          </a:p>
          <a:p>
            <a:r>
              <a:rPr lang="en-US" sz="2000" i="1" dirty="0">
                <a:solidFill>
                  <a:schemeClr val="dk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428241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err="1"/>
              <a:t>Javascript</a:t>
            </a:r>
            <a:r>
              <a:rPr lang="en-US" dirty="0"/>
              <a:t> </a:t>
            </a:r>
            <a:r>
              <a:rPr lang="en-US" dirty="0">
                <a:solidFill>
                  <a:schemeClr val="tx2"/>
                </a:solidFill>
              </a:rPr>
              <a:t>Objects</a:t>
            </a:r>
            <a:endParaRPr lang="en-US" dirty="0"/>
          </a:p>
        </p:txBody>
      </p:sp>
      <p:sp>
        <p:nvSpPr>
          <p:cNvPr id="4" name="Text Placeholder 3"/>
          <p:cNvSpPr>
            <a:spLocks noGrp="1"/>
          </p:cNvSpPr>
          <p:nvPr>
            <p:ph type="body" idx="1"/>
          </p:nvPr>
        </p:nvSpPr>
        <p:spPr/>
        <p:txBody>
          <a:bodyPr/>
          <a:lstStyle/>
          <a:p>
            <a:r>
              <a:rPr lang="en-US" dirty="0"/>
              <a:t>Section </a:t>
            </a:r>
            <a:r>
              <a:rPr lang="en-US" dirty="0">
                <a:solidFill>
                  <a:schemeClr val="accent1"/>
                </a:solidFill>
              </a:rPr>
              <a:t>5</a:t>
            </a:r>
            <a:r>
              <a:rPr lang="en-US" dirty="0"/>
              <a:t> of 8</a:t>
            </a:r>
            <a:endParaRPr lang="en-US" dirty="0">
              <a:solidFill>
                <a:schemeClr val="tx1"/>
              </a:solidFill>
            </a:endParaRPr>
          </a:p>
        </p:txBody>
      </p:sp>
    </p:spTree>
    <p:extLst>
      <p:ext uri="{BB962C8B-B14F-4D97-AF65-F5344CB8AC3E}">
        <p14:creationId xmlns:p14="http://schemas.microsoft.com/office/powerpoint/2010/main" val="8253277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JavaScript Objects</a:t>
            </a:r>
          </a:p>
        </p:txBody>
      </p:sp>
      <p:sp>
        <p:nvSpPr>
          <p:cNvPr id="3" name="Content Placeholder 2"/>
          <p:cNvSpPr>
            <a:spLocks noGrp="1"/>
          </p:cNvSpPr>
          <p:nvPr>
            <p:ph idx="1"/>
          </p:nvPr>
        </p:nvSpPr>
        <p:spPr/>
        <p:txBody>
          <a:bodyPr/>
          <a:lstStyle/>
          <a:p>
            <a:r>
              <a:rPr lang="en-US" dirty="0"/>
              <a:t>JavaScript is not a full-fledged object-oriented programming language.</a:t>
            </a:r>
          </a:p>
          <a:p>
            <a:r>
              <a:rPr lang="en-US" dirty="0">
                <a:solidFill>
                  <a:srgbClr val="FF0000"/>
                </a:solidFill>
              </a:rPr>
              <a:t>it does not support many of the patterns you’d expect from an object-oriented language like </a:t>
            </a:r>
            <a:r>
              <a:rPr lang="en-US" dirty="0">
                <a:solidFill>
                  <a:schemeClr val="accent6"/>
                </a:solidFill>
              </a:rPr>
              <a:t>inheritance and polymorphism.</a:t>
            </a:r>
          </a:p>
          <a:p>
            <a:r>
              <a:rPr lang="en-US" dirty="0">
                <a:solidFill>
                  <a:srgbClr val="FF0000"/>
                </a:solidFill>
              </a:rPr>
              <a:t>The language does, however, support objects.</a:t>
            </a:r>
          </a:p>
          <a:p>
            <a:endParaRPr lang="en-US" dirty="0"/>
          </a:p>
        </p:txBody>
      </p:sp>
      <p:sp>
        <p:nvSpPr>
          <p:cNvPr id="4" name="Content Placeholder 3"/>
          <p:cNvSpPr>
            <a:spLocks noGrp="1"/>
          </p:cNvSpPr>
          <p:nvPr>
            <p:ph sz="quarter" idx="13"/>
          </p:nvPr>
        </p:nvSpPr>
        <p:spPr/>
        <p:txBody>
          <a:bodyPr>
            <a:normAutofit lnSpcReduction="10000"/>
          </a:bodyPr>
          <a:lstStyle/>
          <a:p>
            <a:r>
              <a:rPr lang="en-US" dirty="0"/>
              <a:t>Objects not Classes</a:t>
            </a:r>
          </a:p>
        </p:txBody>
      </p:sp>
    </p:spTree>
    <p:extLst>
      <p:ext uri="{BB962C8B-B14F-4D97-AF65-F5344CB8AC3E}">
        <p14:creationId xmlns:p14="http://schemas.microsoft.com/office/powerpoint/2010/main" val="8147345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JavaScript Objects</a:t>
            </a:r>
          </a:p>
        </p:txBody>
      </p:sp>
      <p:sp>
        <p:nvSpPr>
          <p:cNvPr id="3" name="Content Placeholder 2"/>
          <p:cNvSpPr>
            <a:spLocks noGrp="1"/>
          </p:cNvSpPr>
          <p:nvPr>
            <p:ph idx="1"/>
          </p:nvPr>
        </p:nvSpPr>
        <p:spPr/>
        <p:txBody>
          <a:bodyPr/>
          <a:lstStyle/>
          <a:p>
            <a:r>
              <a:rPr lang="en-US" dirty="0">
                <a:solidFill>
                  <a:schemeClr val="accent2"/>
                </a:solidFill>
              </a:rPr>
              <a:t>There are </a:t>
            </a:r>
            <a:r>
              <a:rPr lang="en-US" dirty="0">
                <a:solidFill>
                  <a:schemeClr val="accent6"/>
                </a:solidFill>
              </a:rPr>
              <a:t>objects that are included </a:t>
            </a:r>
            <a:r>
              <a:rPr lang="en-US" dirty="0">
                <a:solidFill>
                  <a:schemeClr val="accent2"/>
                </a:solidFill>
              </a:rPr>
              <a:t>in the JavaScript language; you can also </a:t>
            </a:r>
            <a:r>
              <a:rPr lang="en-US" dirty="0">
                <a:solidFill>
                  <a:schemeClr val="accent6"/>
                </a:solidFill>
              </a:rPr>
              <a:t>define your own kind of objects.</a:t>
            </a:r>
          </a:p>
          <a:p>
            <a:endParaRPr lang="en-US" dirty="0"/>
          </a:p>
        </p:txBody>
      </p:sp>
      <p:sp>
        <p:nvSpPr>
          <p:cNvPr id="4" name="Content Placeholder 3"/>
          <p:cNvSpPr>
            <a:spLocks noGrp="1"/>
          </p:cNvSpPr>
          <p:nvPr>
            <p:ph sz="quarter" idx="13"/>
          </p:nvPr>
        </p:nvSpPr>
        <p:spPr/>
        <p:txBody>
          <a:bodyPr>
            <a:normAutofit lnSpcReduction="10000"/>
          </a:bodyPr>
          <a:lstStyle/>
          <a:p>
            <a:r>
              <a:rPr lang="en-US" dirty="0"/>
              <a:t>Not full-fledged O.O.</a:t>
            </a:r>
          </a:p>
        </p:txBody>
      </p:sp>
    </p:spTree>
    <p:extLst>
      <p:ext uri="{BB962C8B-B14F-4D97-AF65-F5344CB8AC3E}">
        <p14:creationId xmlns:p14="http://schemas.microsoft.com/office/powerpoint/2010/main" val="1622596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Client-Side Scripting</a:t>
            </a:r>
          </a:p>
        </p:txBody>
      </p:sp>
      <p:sp>
        <p:nvSpPr>
          <p:cNvPr id="3" name="Content Placeholder 2"/>
          <p:cNvSpPr>
            <a:spLocks noGrp="1"/>
          </p:cNvSpPr>
          <p:nvPr>
            <p:ph idx="1"/>
          </p:nvPr>
        </p:nvSpPr>
        <p:spPr/>
        <p:txBody>
          <a:bodyPr>
            <a:normAutofit/>
          </a:bodyPr>
          <a:lstStyle/>
          <a:p>
            <a:r>
              <a:rPr lang="en-US" dirty="0"/>
              <a:t>The</a:t>
            </a:r>
            <a:r>
              <a:rPr lang="en-US" dirty="0">
                <a:solidFill>
                  <a:srgbClr val="0070C0"/>
                </a:solidFill>
              </a:rPr>
              <a:t> disadvantages </a:t>
            </a:r>
            <a:r>
              <a:rPr lang="en-US" dirty="0"/>
              <a:t>of client-side scripting are mostly related to how programmers use JavaScript in their applications. </a:t>
            </a:r>
          </a:p>
          <a:p>
            <a:pPr marL="342900" indent="-342900">
              <a:buFont typeface="Arial"/>
              <a:buChar char="•"/>
            </a:pPr>
            <a:r>
              <a:rPr lang="en-US" dirty="0"/>
              <a:t>There is </a:t>
            </a:r>
            <a:r>
              <a:rPr lang="en-US" dirty="0">
                <a:solidFill>
                  <a:srgbClr val="FF0000"/>
                </a:solidFill>
              </a:rPr>
              <a:t>no guarantee that the client has JavaScript enabled </a:t>
            </a:r>
          </a:p>
          <a:p>
            <a:pPr marL="342900" indent="-342900">
              <a:buFont typeface="Arial"/>
              <a:buChar char="•"/>
            </a:pPr>
            <a:r>
              <a:rPr lang="en-US" dirty="0">
                <a:solidFill>
                  <a:srgbClr val="FF0000"/>
                </a:solidFill>
              </a:rPr>
              <a:t>What works in one browser, may generate an error in another</a:t>
            </a:r>
            <a:r>
              <a:rPr lang="en-US" dirty="0"/>
              <a:t>.</a:t>
            </a:r>
          </a:p>
          <a:p>
            <a:pPr marL="342900" indent="-342900">
              <a:buFont typeface="Arial"/>
              <a:buChar char="•"/>
            </a:pPr>
            <a:r>
              <a:rPr lang="en-US" dirty="0">
                <a:solidFill>
                  <a:srgbClr val="FF0000"/>
                </a:solidFill>
              </a:rPr>
              <a:t> Complicated to debug and maintain</a:t>
            </a:r>
            <a:r>
              <a:rPr lang="en-US" dirty="0"/>
              <a:t>. </a:t>
            </a:r>
          </a:p>
        </p:txBody>
      </p:sp>
      <p:sp>
        <p:nvSpPr>
          <p:cNvPr id="4" name="Content Placeholder 3"/>
          <p:cNvSpPr>
            <a:spLocks noGrp="1"/>
          </p:cNvSpPr>
          <p:nvPr>
            <p:ph sz="quarter" idx="13"/>
          </p:nvPr>
        </p:nvSpPr>
        <p:spPr/>
        <p:txBody>
          <a:bodyPr>
            <a:normAutofit lnSpcReduction="10000"/>
          </a:bodyPr>
          <a:lstStyle/>
          <a:p>
            <a:r>
              <a:rPr lang="en-US" dirty="0"/>
              <a:t>There are challenges</a:t>
            </a:r>
          </a:p>
        </p:txBody>
      </p:sp>
    </p:spTree>
    <p:extLst>
      <p:ext uri="{BB962C8B-B14F-4D97-AF65-F5344CB8AC3E}">
        <p14:creationId xmlns:p14="http://schemas.microsoft.com/office/powerpoint/2010/main" val="19043515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Constructors</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a:t>create a new object we use the </a:t>
            </a:r>
            <a:r>
              <a:rPr lang="en-US" dirty="0">
                <a:solidFill>
                  <a:srgbClr val="FF0000"/>
                </a:solidFill>
              </a:rPr>
              <a:t>new keyword</a:t>
            </a:r>
            <a:r>
              <a:rPr lang="en-US" dirty="0"/>
              <a:t>, the </a:t>
            </a:r>
            <a:r>
              <a:rPr lang="en-US" dirty="0">
                <a:solidFill>
                  <a:srgbClr val="FF0000"/>
                </a:solidFill>
              </a:rPr>
              <a:t>class name, and ( ) brackets with </a:t>
            </a:r>
            <a:r>
              <a:rPr lang="en-US" i="1" dirty="0">
                <a:solidFill>
                  <a:srgbClr val="FF0000"/>
                </a:solidFill>
              </a:rPr>
              <a:t>n </a:t>
            </a:r>
            <a:r>
              <a:rPr lang="en-US" dirty="0">
                <a:solidFill>
                  <a:srgbClr val="FF0000"/>
                </a:solidFill>
              </a:rPr>
              <a:t>optional parameters inside</a:t>
            </a:r>
            <a:r>
              <a:rPr lang="en-US" dirty="0"/>
              <a:t>, comma delimited as follows:</a:t>
            </a:r>
          </a:p>
          <a:p>
            <a:r>
              <a:rPr lang="en-US" dirty="0" err="1"/>
              <a:t>var</a:t>
            </a:r>
            <a:r>
              <a:rPr lang="en-US" dirty="0"/>
              <a:t> </a:t>
            </a:r>
            <a:r>
              <a:rPr lang="en-US" dirty="0" err="1"/>
              <a:t>someObject</a:t>
            </a:r>
            <a:r>
              <a:rPr lang="en-US" dirty="0"/>
              <a:t> = </a:t>
            </a:r>
            <a:r>
              <a:rPr lang="en-US" b="1" dirty="0">
                <a:solidFill>
                  <a:schemeClr val="accent2"/>
                </a:solidFill>
              </a:rPr>
              <a:t>new</a:t>
            </a:r>
            <a:r>
              <a:rPr lang="en-US" dirty="0">
                <a:solidFill>
                  <a:schemeClr val="accent2"/>
                </a:solidFill>
              </a:rPr>
              <a:t> </a:t>
            </a:r>
            <a:r>
              <a:rPr lang="en-US" dirty="0" err="1"/>
              <a:t>ObjectName</a:t>
            </a:r>
            <a:r>
              <a:rPr lang="en-US" dirty="0">
                <a:solidFill>
                  <a:srgbClr val="CE2933"/>
                </a:solidFill>
              </a:rPr>
              <a:t>(</a:t>
            </a:r>
            <a:r>
              <a:rPr lang="en-US" dirty="0"/>
              <a:t>p1,p2,..., </a:t>
            </a:r>
            <a:r>
              <a:rPr lang="en-US" dirty="0" err="1"/>
              <a:t>pn</a:t>
            </a:r>
            <a:r>
              <a:rPr lang="en-US" dirty="0">
                <a:solidFill>
                  <a:srgbClr val="CE2933"/>
                </a:solidFill>
              </a:rPr>
              <a:t>)</a:t>
            </a:r>
            <a:r>
              <a:rPr lang="en-US" dirty="0"/>
              <a:t>;</a:t>
            </a:r>
          </a:p>
          <a:p>
            <a:r>
              <a:rPr lang="en-US" dirty="0"/>
              <a:t>For some classes, </a:t>
            </a:r>
            <a:r>
              <a:rPr lang="en-US" dirty="0">
                <a:solidFill>
                  <a:schemeClr val="accent6"/>
                </a:solidFill>
              </a:rPr>
              <a:t>shortcut constructors </a:t>
            </a:r>
            <a:r>
              <a:rPr lang="en-US" dirty="0"/>
              <a:t>are defined</a:t>
            </a:r>
          </a:p>
          <a:p>
            <a:r>
              <a:rPr lang="en-US" dirty="0" err="1">
                <a:solidFill>
                  <a:srgbClr val="0070C0"/>
                </a:solidFill>
              </a:rPr>
              <a:t>var</a:t>
            </a:r>
            <a:r>
              <a:rPr lang="en-US" dirty="0">
                <a:solidFill>
                  <a:srgbClr val="0070C0"/>
                </a:solidFill>
              </a:rPr>
              <a:t> greeting = "Good Morning";</a:t>
            </a:r>
          </a:p>
          <a:p>
            <a:r>
              <a:rPr lang="en-US" dirty="0" err="1"/>
              <a:t>vs</a:t>
            </a:r>
            <a:r>
              <a:rPr lang="en-US" dirty="0"/>
              <a:t> the </a:t>
            </a:r>
            <a:r>
              <a:rPr lang="en-US" dirty="0">
                <a:solidFill>
                  <a:schemeClr val="accent6"/>
                </a:solidFill>
              </a:rPr>
              <a:t>formal:</a:t>
            </a:r>
          </a:p>
          <a:p>
            <a:r>
              <a:rPr lang="en-US" dirty="0" err="1">
                <a:solidFill>
                  <a:srgbClr val="0070C0"/>
                </a:solidFill>
              </a:rPr>
              <a:t>var</a:t>
            </a:r>
            <a:r>
              <a:rPr lang="en-US" dirty="0">
                <a:solidFill>
                  <a:srgbClr val="0070C0"/>
                </a:solidFill>
              </a:rPr>
              <a:t> greeting = new String("Good Morning");</a:t>
            </a:r>
          </a:p>
        </p:txBody>
      </p:sp>
      <p:sp>
        <p:nvSpPr>
          <p:cNvPr id="4" name="Content Placeholder 3"/>
          <p:cNvSpPr>
            <a:spLocks noGrp="1"/>
          </p:cNvSpPr>
          <p:nvPr>
            <p:ph sz="quarter" idx="13"/>
          </p:nvPr>
        </p:nvSpPr>
        <p:spPr/>
        <p:txBody>
          <a:bodyPr>
            <a:normAutofit lnSpcReduction="10000"/>
          </a:bodyPr>
          <a:lstStyle/>
          <a:p>
            <a:endParaRPr lang="en-US" dirty="0"/>
          </a:p>
        </p:txBody>
      </p:sp>
    </p:spTree>
    <p:extLst>
      <p:ext uri="{BB962C8B-B14F-4D97-AF65-F5344CB8AC3E}">
        <p14:creationId xmlns:p14="http://schemas.microsoft.com/office/powerpoint/2010/main" val="16921438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Properties</a:t>
            </a:r>
          </a:p>
        </p:txBody>
      </p:sp>
      <p:sp>
        <p:nvSpPr>
          <p:cNvPr id="3" name="Content Placeholder 2"/>
          <p:cNvSpPr>
            <a:spLocks noGrp="1"/>
          </p:cNvSpPr>
          <p:nvPr>
            <p:ph idx="1"/>
          </p:nvPr>
        </p:nvSpPr>
        <p:spPr/>
        <p:txBody>
          <a:bodyPr/>
          <a:lstStyle/>
          <a:p>
            <a:r>
              <a:rPr lang="en-US" dirty="0"/>
              <a:t>Each object might have properties that can be accessed, depending on its definition.</a:t>
            </a:r>
          </a:p>
          <a:p>
            <a:r>
              <a:rPr lang="en-US" dirty="0"/>
              <a:t>When a property exists, it can be accessed using </a:t>
            </a:r>
            <a:r>
              <a:rPr lang="en-US" b="1" dirty="0">
                <a:solidFill>
                  <a:srgbClr val="FF0000"/>
                </a:solidFill>
              </a:rPr>
              <a:t>dot notation</a:t>
            </a:r>
            <a:r>
              <a:rPr lang="en-US" b="1" dirty="0"/>
              <a:t> </a:t>
            </a:r>
            <a:r>
              <a:rPr lang="en-US" dirty="0"/>
              <a:t>where a dot between the instance name and the property references that property.</a:t>
            </a:r>
          </a:p>
          <a:p>
            <a:r>
              <a:rPr lang="en-US" i="1" dirty="0"/>
              <a:t>//show </a:t>
            </a:r>
            <a:r>
              <a:rPr lang="en-US" i="1" dirty="0" err="1"/>
              <a:t>someObject.property</a:t>
            </a:r>
            <a:r>
              <a:rPr lang="en-US" i="1" dirty="0"/>
              <a:t> to the user</a:t>
            </a:r>
            <a:br>
              <a:rPr lang="en-US" dirty="0"/>
            </a:br>
            <a:r>
              <a:rPr lang="en-US" dirty="0"/>
              <a:t>alert(</a:t>
            </a:r>
            <a:r>
              <a:rPr lang="en-US" dirty="0" err="1">
                <a:solidFill>
                  <a:srgbClr val="CE2933"/>
                </a:solidFill>
              </a:rPr>
              <a:t>someObject</a:t>
            </a:r>
            <a:r>
              <a:rPr lang="en-US" b="1" dirty="0" err="1">
                <a:solidFill>
                  <a:srgbClr val="CE2933"/>
                </a:solidFill>
              </a:rPr>
              <a:t>.</a:t>
            </a:r>
            <a:r>
              <a:rPr lang="en-US" dirty="0" err="1">
                <a:solidFill>
                  <a:srgbClr val="CE2933"/>
                </a:solidFill>
              </a:rPr>
              <a:t>property</a:t>
            </a:r>
            <a:r>
              <a:rPr lang="en-US" dirty="0"/>
              <a:t>);</a:t>
            </a:r>
          </a:p>
        </p:txBody>
      </p:sp>
      <p:sp>
        <p:nvSpPr>
          <p:cNvPr id="4" name="Content Placeholder 3"/>
          <p:cNvSpPr>
            <a:spLocks noGrp="1"/>
          </p:cNvSpPr>
          <p:nvPr>
            <p:ph sz="quarter" idx="13"/>
          </p:nvPr>
        </p:nvSpPr>
        <p:spPr/>
        <p:txBody>
          <a:bodyPr>
            <a:normAutofit lnSpcReduction="10000"/>
          </a:bodyPr>
          <a:lstStyle/>
          <a:p>
            <a:r>
              <a:rPr lang="en-US" dirty="0"/>
              <a:t>Use the dot</a:t>
            </a:r>
          </a:p>
        </p:txBody>
      </p:sp>
    </p:spTree>
    <p:extLst>
      <p:ext uri="{BB962C8B-B14F-4D97-AF65-F5344CB8AC3E}">
        <p14:creationId xmlns:p14="http://schemas.microsoft.com/office/powerpoint/2010/main" val="362569303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a:t>
            </a:r>
          </a:p>
        </p:txBody>
      </p:sp>
      <p:sp>
        <p:nvSpPr>
          <p:cNvPr id="3" name="Content Placeholder 2"/>
          <p:cNvSpPr>
            <a:spLocks noGrp="1"/>
          </p:cNvSpPr>
          <p:nvPr>
            <p:ph idx="1"/>
          </p:nvPr>
        </p:nvSpPr>
        <p:spPr/>
        <p:txBody>
          <a:bodyPr/>
          <a:lstStyle/>
          <a:p>
            <a:r>
              <a:rPr lang="en-US" dirty="0"/>
              <a:t>Objects can also have methods, which are </a:t>
            </a:r>
            <a:r>
              <a:rPr lang="en-US" b="1" dirty="0"/>
              <a:t>functions</a:t>
            </a:r>
            <a:r>
              <a:rPr lang="en-US" dirty="0"/>
              <a:t> associated with an instance of an object. These methods are called using the same dot notation as for properties, but instead of accessing a variable, we are calling a method.</a:t>
            </a:r>
          </a:p>
          <a:p>
            <a:r>
              <a:rPr lang="en-US" dirty="0" err="1"/>
              <a:t>someObject</a:t>
            </a:r>
            <a:r>
              <a:rPr lang="en-US" b="1" dirty="0" err="1">
                <a:solidFill>
                  <a:srgbClr val="CE2933"/>
                </a:solidFill>
              </a:rPr>
              <a:t>.doSomething</a:t>
            </a:r>
            <a:r>
              <a:rPr lang="en-US" b="1" dirty="0">
                <a:solidFill>
                  <a:srgbClr val="CE2933"/>
                </a:solidFill>
              </a:rPr>
              <a:t>()</a:t>
            </a:r>
            <a:r>
              <a:rPr lang="en-US" dirty="0"/>
              <a:t>;</a:t>
            </a:r>
          </a:p>
          <a:p>
            <a:r>
              <a:rPr lang="en-US" dirty="0"/>
              <a:t>Methods may produce different output depending on the object they are associated with because </a:t>
            </a:r>
            <a:r>
              <a:rPr lang="en-US" i="1" dirty="0"/>
              <a:t>they can utilize the internal properties of the object.</a:t>
            </a:r>
          </a:p>
        </p:txBody>
      </p:sp>
      <p:sp>
        <p:nvSpPr>
          <p:cNvPr id="4" name="Content Placeholder 3"/>
          <p:cNvSpPr>
            <a:spLocks noGrp="1"/>
          </p:cNvSpPr>
          <p:nvPr>
            <p:ph sz="quarter" idx="13"/>
          </p:nvPr>
        </p:nvSpPr>
        <p:spPr/>
        <p:txBody>
          <a:bodyPr>
            <a:normAutofit lnSpcReduction="10000"/>
          </a:bodyPr>
          <a:lstStyle/>
          <a:p>
            <a:r>
              <a:rPr lang="en-US" dirty="0"/>
              <a:t>Use the dot, with brackets</a:t>
            </a:r>
          </a:p>
        </p:txBody>
      </p:sp>
    </p:spTree>
    <p:extLst>
      <p:ext uri="{BB962C8B-B14F-4D97-AF65-F5344CB8AC3E}">
        <p14:creationId xmlns:p14="http://schemas.microsoft.com/office/powerpoint/2010/main" val="40499212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86" y="138567"/>
            <a:ext cx="8763000" cy="1020762"/>
          </a:xfrm>
        </p:spPr>
        <p:txBody>
          <a:bodyPr>
            <a:normAutofit fontScale="90000"/>
          </a:bodyPr>
          <a:lstStyle/>
          <a:p>
            <a:r>
              <a:rPr lang="en-US" dirty="0"/>
              <a:t>Special values: </a:t>
            </a:r>
            <a:r>
              <a:rPr lang="en-US" dirty="0">
                <a:solidFill>
                  <a:schemeClr val="accent2"/>
                </a:solidFill>
              </a:rPr>
              <a:t>null</a:t>
            </a:r>
            <a:r>
              <a:rPr lang="en-US" dirty="0"/>
              <a:t> and </a:t>
            </a:r>
            <a:r>
              <a:rPr lang="en-US" dirty="0">
                <a:solidFill>
                  <a:schemeClr val="accent2"/>
                </a:solidFill>
              </a:rPr>
              <a:t>undefined</a:t>
            </a:r>
            <a:r>
              <a:rPr lang="en-US" dirty="0"/>
              <a:t> </a:t>
            </a:r>
          </a:p>
        </p:txBody>
      </p:sp>
      <p:sp>
        <p:nvSpPr>
          <p:cNvPr id="7" name="Rectangle 6"/>
          <p:cNvSpPr/>
          <p:nvPr/>
        </p:nvSpPr>
        <p:spPr>
          <a:xfrm>
            <a:off x="609600" y="1159329"/>
            <a:ext cx="4572000" cy="1200329"/>
          </a:xfrm>
          <a:prstGeom prst="rect">
            <a:avLst/>
          </a:prstGeom>
        </p:spPr>
        <p:txBody>
          <a:bodyPr>
            <a:spAutoFit/>
          </a:bodyPr>
          <a:lstStyle/>
          <a:p>
            <a:r>
              <a:rPr lang="en-US" sz="2400" dirty="0" err="1">
                <a:solidFill>
                  <a:srgbClr val="224444"/>
                </a:solidFill>
                <a:latin typeface="Consolas" panose="020B0609020204030204" pitchFamily="49" charset="0"/>
              </a:rPr>
              <a:t>var</a:t>
            </a:r>
            <a:r>
              <a:rPr lang="en-US" sz="2400" dirty="0">
                <a:solidFill>
                  <a:srgbClr val="224444"/>
                </a:solidFill>
                <a:latin typeface="Consolas" panose="020B0609020204030204" pitchFamily="49" charset="0"/>
              </a:rPr>
              <a:t> x = null;</a:t>
            </a:r>
          </a:p>
          <a:p>
            <a:r>
              <a:rPr lang="en-US" sz="2400" dirty="0" err="1">
                <a:solidFill>
                  <a:srgbClr val="224444"/>
                </a:solidFill>
                <a:latin typeface="Consolas" panose="020B0609020204030204" pitchFamily="49" charset="0"/>
              </a:rPr>
              <a:t>var</a:t>
            </a:r>
            <a:r>
              <a:rPr lang="en-US" sz="2400" dirty="0">
                <a:solidFill>
                  <a:srgbClr val="224444"/>
                </a:solidFill>
                <a:latin typeface="Consolas" panose="020B0609020204030204" pitchFamily="49" charset="0"/>
              </a:rPr>
              <a:t> y = 9; </a:t>
            </a:r>
          </a:p>
          <a:p>
            <a:r>
              <a:rPr lang="en-US" sz="2400" dirty="0" err="1">
                <a:solidFill>
                  <a:srgbClr val="224444"/>
                </a:solidFill>
                <a:latin typeface="Consolas" panose="020B0609020204030204" pitchFamily="49" charset="0"/>
              </a:rPr>
              <a:t>var</a:t>
            </a:r>
            <a:r>
              <a:rPr lang="en-US" sz="2400" dirty="0">
                <a:solidFill>
                  <a:srgbClr val="224444"/>
                </a:solidFill>
                <a:latin typeface="Consolas" panose="020B0609020204030204" pitchFamily="49" charset="0"/>
              </a:rPr>
              <a:t> z;</a:t>
            </a:r>
            <a:endParaRPr lang="en-US" sz="2400" dirty="0"/>
          </a:p>
        </p:txBody>
      </p:sp>
      <p:sp>
        <p:nvSpPr>
          <p:cNvPr id="8" name="Rectangle 7"/>
          <p:cNvSpPr/>
          <p:nvPr/>
        </p:nvSpPr>
        <p:spPr>
          <a:xfrm>
            <a:off x="609600" y="2667000"/>
            <a:ext cx="6934200" cy="1200329"/>
          </a:xfrm>
          <a:prstGeom prst="rect">
            <a:avLst/>
          </a:prstGeom>
        </p:spPr>
        <p:txBody>
          <a:bodyPr wrap="square">
            <a:spAutoFit/>
          </a:bodyPr>
          <a:lstStyle/>
          <a:p>
            <a:r>
              <a:rPr lang="en-US" dirty="0">
                <a:solidFill>
                  <a:srgbClr val="008000"/>
                </a:solidFill>
                <a:latin typeface="Consolas" panose="020B0609020204030204" pitchFamily="49" charset="0"/>
              </a:rPr>
              <a:t>// at this point in the code, </a:t>
            </a:r>
          </a:p>
          <a:p>
            <a:r>
              <a:rPr lang="en-US" dirty="0">
                <a:solidFill>
                  <a:srgbClr val="008000"/>
                </a:solidFill>
                <a:latin typeface="Consolas" panose="020B0609020204030204" pitchFamily="49" charset="0"/>
              </a:rPr>
              <a:t>// x is null </a:t>
            </a:r>
          </a:p>
          <a:p>
            <a:r>
              <a:rPr lang="en-US" dirty="0">
                <a:solidFill>
                  <a:srgbClr val="008000"/>
                </a:solidFill>
                <a:latin typeface="Consolas" panose="020B0609020204030204" pitchFamily="49" charset="0"/>
              </a:rPr>
              <a:t>// y is 9 </a:t>
            </a:r>
          </a:p>
          <a:p>
            <a:r>
              <a:rPr lang="en-US" dirty="0">
                <a:solidFill>
                  <a:srgbClr val="008000"/>
                </a:solidFill>
                <a:latin typeface="Consolas" panose="020B0609020204030204" pitchFamily="49" charset="0"/>
              </a:rPr>
              <a:t>// z is undefined</a:t>
            </a:r>
            <a:endParaRPr lang="en-US" dirty="0"/>
          </a:p>
        </p:txBody>
      </p:sp>
      <p:sp>
        <p:nvSpPr>
          <p:cNvPr id="10" name="Rectangle 9"/>
          <p:cNvSpPr/>
          <p:nvPr/>
        </p:nvSpPr>
        <p:spPr>
          <a:xfrm>
            <a:off x="609600" y="4413570"/>
            <a:ext cx="6847114"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dirty="0"/>
              <a:t>undefined : has not been declared, does not exist</a:t>
            </a:r>
          </a:p>
          <a:p>
            <a:r>
              <a:rPr lang="en-US" sz="2000" dirty="0"/>
              <a:t>null : exists, but was specifically assigned an empty or null value</a:t>
            </a:r>
          </a:p>
          <a:p>
            <a:endParaRPr lang="en-US" sz="2000" dirty="0"/>
          </a:p>
        </p:txBody>
      </p:sp>
    </p:spTree>
    <p:extLst>
      <p:ext uri="{BB962C8B-B14F-4D97-AF65-F5344CB8AC3E}">
        <p14:creationId xmlns:p14="http://schemas.microsoft.com/office/powerpoint/2010/main" val="202024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Objects Included in JavaScript</a:t>
            </a:r>
          </a:p>
        </p:txBody>
      </p:sp>
      <p:sp>
        <p:nvSpPr>
          <p:cNvPr id="3" name="Content Placeholder 2"/>
          <p:cNvSpPr>
            <a:spLocks noGrp="1"/>
          </p:cNvSpPr>
          <p:nvPr>
            <p:ph idx="1"/>
          </p:nvPr>
        </p:nvSpPr>
        <p:spPr/>
        <p:txBody>
          <a:bodyPr/>
          <a:lstStyle/>
          <a:p>
            <a:r>
              <a:rPr lang="en-US" dirty="0"/>
              <a:t>A number of useful objects are included with JavaScript including:</a:t>
            </a:r>
          </a:p>
          <a:p>
            <a:pPr marL="342900" indent="-342900">
              <a:buFont typeface="Arial"/>
              <a:buChar char="•"/>
            </a:pPr>
            <a:r>
              <a:rPr lang="en-US" dirty="0"/>
              <a:t>Array</a:t>
            </a:r>
          </a:p>
          <a:p>
            <a:pPr marL="342900" indent="-342900">
              <a:buFont typeface="Arial"/>
              <a:buChar char="•"/>
            </a:pPr>
            <a:r>
              <a:rPr lang="en-US" dirty="0"/>
              <a:t>Boolean</a:t>
            </a:r>
          </a:p>
          <a:p>
            <a:pPr marL="342900" indent="-342900">
              <a:buFont typeface="Arial"/>
              <a:buChar char="•"/>
            </a:pPr>
            <a:r>
              <a:rPr lang="en-US" dirty="0"/>
              <a:t>Date</a:t>
            </a:r>
          </a:p>
          <a:p>
            <a:pPr marL="342900" indent="-342900">
              <a:buFont typeface="Arial"/>
              <a:buChar char="•"/>
            </a:pPr>
            <a:r>
              <a:rPr lang="en-US" dirty="0"/>
              <a:t>Math</a:t>
            </a:r>
          </a:p>
          <a:p>
            <a:pPr marL="342900" indent="-342900">
              <a:buFont typeface="Arial"/>
              <a:buChar char="•"/>
            </a:pPr>
            <a:r>
              <a:rPr lang="en-US" dirty="0"/>
              <a:t>String</a:t>
            </a:r>
          </a:p>
          <a:p>
            <a:pPr marL="342900" indent="-342900">
              <a:buFont typeface="Arial"/>
              <a:buChar char="•"/>
            </a:pPr>
            <a:r>
              <a:rPr lang="en-US" dirty="0"/>
              <a:t>Dom objects</a:t>
            </a:r>
          </a:p>
          <a:p>
            <a:endParaRPr lang="en-US" dirty="0"/>
          </a:p>
        </p:txBody>
      </p:sp>
      <p:sp>
        <p:nvSpPr>
          <p:cNvPr id="4" name="Content Placeholder 3"/>
          <p:cNvSpPr>
            <a:spLocks noGrp="1"/>
          </p:cNvSpPr>
          <p:nvPr>
            <p:ph sz="quarter" idx="13"/>
          </p:nvPr>
        </p:nvSpPr>
        <p:spPr/>
        <p:txBody>
          <a:bodyPr>
            <a:normAutofit lnSpcReduction="10000"/>
          </a:bodyPr>
          <a:lstStyle/>
          <a:p>
            <a:endParaRPr lang="en-US" dirty="0"/>
          </a:p>
        </p:txBody>
      </p:sp>
    </p:spTree>
    <p:extLst>
      <p:ext uri="{BB962C8B-B14F-4D97-AF65-F5344CB8AC3E}">
        <p14:creationId xmlns:p14="http://schemas.microsoft.com/office/powerpoint/2010/main" val="20478508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Math</a:t>
            </a:r>
          </a:p>
        </p:txBody>
      </p:sp>
      <p:sp>
        <p:nvSpPr>
          <p:cNvPr id="3" name="Content Placeholder 2"/>
          <p:cNvSpPr>
            <a:spLocks noGrp="1"/>
          </p:cNvSpPr>
          <p:nvPr>
            <p:ph idx="1"/>
          </p:nvPr>
        </p:nvSpPr>
        <p:spPr/>
        <p:txBody>
          <a:bodyPr>
            <a:normAutofit lnSpcReduction="10000"/>
          </a:bodyPr>
          <a:lstStyle/>
          <a:p>
            <a:r>
              <a:rPr lang="en-US" dirty="0"/>
              <a:t>The </a:t>
            </a:r>
            <a:r>
              <a:rPr lang="en-US" b="1" dirty="0">
                <a:solidFill>
                  <a:schemeClr val="accent6"/>
                </a:solidFill>
              </a:rPr>
              <a:t>Math class </a:t>
            </a:r>
            <a:r>
              <a:rPr lang="en-US" dirty="0"/>
              <a:t>allows one to access common mathematic functions and common values quickly in one place.</a:t>
            </a:r>
          </a:p>
          <a:p>
            <a:r>
              <a:rPr lang="en-US" dirty="0"/>
              <a:t>This static class contains methods such </a:t>
            </a:r>
            <a:r>
              <a:rPr lang="en-US" dirty="0">
                <a:solidFill>
                  <a:schemeClr val="accent6"/>
                </a:solidFill>
              </a:rPr>
              <a:t>as max(), min(), </a:t>
            </a:r>
            <a:r>
              <a:rPr lang="en-US" dirty="0" err="1">
                <a:solidFill>
                  <a:schemeClr val="accent6"/>
                </a:solidFill>
              </a:rPr>
              <a:t>pow</a:t>
            </a:r>
            <a:r>
              <a:rPr lang="en-US" dirty="0">
                <a:solidFill>
                  <a:schemeClr val="accent6"/>
                </a:solidFill>
              </a:rPr>
              <a:t>(), </a:t>
            </a:r>
            <a:r>
              <a:rPr lang="en-US" dirty="0" err="1">
                <a:solidFill>
                  <a:schemeClr val="accent6"/>
                </a:solidFill>
              </a:rPr>
              <a:t>sqrt</a:t>
            </a:r>
            <a:r>
              <a:rPr lang="en-US" dirty="0">
                <a:solidFill>
                  <a:schemeClr val="accent6"/>
                </a:solidFill>
              </a:rPr>
              <a:t>(), and </a:t>
            </a:r>
            <a:r>
              <a:rPr lang="en-US" dirty="0" err="1">
                <a:solidFill>
                  <a:schemeClr val="accent6"/>
                </a:solidFill>
              </a:rPr>
              <a:t>exp</a:t>
            </a:r>
            <a:r>
              <a:rPr lang="en-US" dirty="0">
                <a:solidFill>
                  <a:schemeClr val="accent6"/>
                </a:solidFill>
              </a:rPr>
              <a:t>(), and trigonometric functions such as sin(), </a:t>
            </a:r>
            <a:r>
              <a:rPr lang="en-US" dirty="0" err="1">
                <a:solidFill>
                  <a:schemeClr val="accent6"/>
                </a:solidFill>
              </a:rPr>
              <a:t>cos</a:t>
            </a:r>
            <a:r>
              <a:rPr lang="en-US" dirty="0">
                <a:solidFill>
                  <a:schemeClr val="accent6"/>
                </a:solidFill>
              </a:rPr>
              <a:t>(), and </a:t>
            </a:r>
            <a:r>
              <a:rPr lang="en-US" dirty="0" err="1">
                <a:solidFill>
                  <a:schemeClr val="accent6"/>
                </a:solidFill>
              </a:rPr>
              <a:t>arctan</a:t>
            </a:r>
            <a:r>
              <a:rPr lang="en-US" dirty="0">
                <a:solidFill>
                  <a:schemeClr val="accent6"/>
                </a:solidFill>
              </a:rPr>
              <a:t>().</a:t>
            </a:r>
          </a:p>
          <a:p>
            <a:r>
              <a:rPr lang="en-US" dirty="0"/>
              <a:t>Many mathematical constants are defined such as PI, E, SQRT2, and some others</a:t>
            </a:r>
          </a:p>
          <a:p>
            <a:r>
              <a:rPr lang="en-US" b="1" dirty="0" err="1"/>
              <a:t>Math.PI</a:t>
            </a:r>
            <a:r>
              <a:rPr lang="en-US" b="1" dirty="0"/>
              <a:t>;</a:t>
            </a:r>
            <a:r>
              <a:rPr lang="en-US" dirty="0"/>
              <a:t> </a:t>
            </a:r>
            <a:r>
              <a:rPr lang="en-US" i="1" dirty="0"/>
              <a:t>// 3.141592657</a:t>
            </a:r>
          </a:p>
          <a:p>
            <a:r>
              <a:rPr lang="en-US" b="1" dirty="0" err="1"/>
              <a:t>Math.sqrt</a:t>
            </a:r>
            <a:r>
              <a:rPr lang="en-US" b="1" dirty="0"/>
              <a:t>(4); </a:t>
            </a:r>
            <a:r>
              <a:rPr lang="en-US" i="1" dirty="0"/>
              <a:t>// square root of 4 is 2.</a:t>
            </a:r>
          </a:p>
          <a:p>
            <a:r>
              <a:rPr lang="en-US" b="1" dirty="0" err="1"/>
              <a:t>Math.random</a:t>
            </a:r>
            <a:r>
              <a:rPr lang="en-US" b="1" dirty="0"/>
              <a:t>(); </a:t>
            </a:r>
            <a:r>
              <a:rPr lang="en-US" i="1" dirty="0"/>
              <a:t>// random number between 0 and 1</a:t>
            </a:r>
            <a:endParaRPr lang="en-US" dirty="0"/>
          </a:p>
        </p:txBody>
      </p:sp>
      <p:sp>
        <p:nvSpPr>
          <p:cNvPr id="4" name="Content Placeholder 3"/>
          <p:cNvSpPr>
            <a:spLocks noGrp="1"/>
          </p:cNvSpPr>
          <p:nvPr>
            <p:ph sz="quarter" idx="13"/>
          </p:nvPr>
        </p:nvSpPr>
        <p:spPr/>
        <p:txBody>
          <a:bodyPr>
            <a:normAutofit lnSpcReduction="10000"/>
          </a:bodyPr>
          <a:lstStyle/>
          <a:p>
            <a:endParaRPr lang="en-US"/>
          </a:p>
        </p:txBody>
      </p:sp>
      <p:sp>
        <p:nvSpPr>
          <p:cNvPr id="5" name="Rectangle 4"/>
          <p:cNvSpPr/>
          <p:nvPr/>
        </p:nvSpPr>
        <p:spPr>
          <a:xfrm>
            <a:off x="7192288" y="1209952"/>
            <a:ext cx="1494512" cy="369332"/>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en-US" dirty="0">
                <a:hlinkClick r:id="rId2"/>
              </a:rPr>
              <a:t>Reference List</a:t>
            </a:r>
            <a:endParaRPr lang="en-US" dirty="0"/>
          </a:p>
        </p:txBody>
      </p:sp>
    </p:spTree>
    <p:extLst>
      <p:ext uri="{BB962C8B-B14F-4D97-AF65-F5344CB8AC3E}">
        <p14:creationId xmlns:p14="http://schemas.microsoft.com/office/powerpoint/2010/main" val="14379673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Math</a:t>
            </a:r>
          </a:p>
        </p:txBody>
      </p:sp>
      <p:sp>
        <p:nvSpPr>
          <p:cNvPr id="3" name="Content Placeholder 2"/>
          <p:cNvSpPr>
            <a:spLocks noGrp="1"/>
          </p:cNvSpPr>
          <p:nvPr>
            <p:ph idx="1"/>
          </p:nvPr>
        </p:nvSpPr>
        <p:spPr/>
        <p:txBody>
          <a:bodyPr>
            <a:normAutofit/>
          </a:bodyPr>
          <a:lstStyle/>
          <a:p>
            <a:r>
              <a:rPr lang="en-US" sz="2000" dirty="0" err="1"/>
              <a:t>var</a:t>
            </a:r>
            <a:r>
              <a:rPr lang="en-US" sz="2000" dirty="0"/>
              <a:t> rand1to10 = </a:t>
            </a:r>
            <a:r>
              <a:rPr lang="en-US" sz="2000" dirty="0" err="1"/>
              <a:t>Math.floor</a:t>
            </a:r>
            <a:r>
              <a:rPr lang="en-US" sz="2000" dirty="0"/>
              <a:t>(</a:t>
            </a:r>
            <a:r>
              <a:rPr lang="en-US" sz="2000" dirty="0" err="1"/>
              <a:t>Math.random</a:t>
            </a:r>
            <a:r>
              <a:rPr lang="en-US" sz="2000" dirty="0"/>
              <a:t>() * 10 + 1); </a:t>
            </a:r>
          </a:p>
          <a:p>
            <a:r>
              <a:rPr lang="en-US" dirty="0" err="1"/>
              <a:t>var</a:t>
            </a:r>
            <a:r>
              <a:rPr lang="en-US" dirty="0"/>
              <a:t> three = </a:t>
            </a:r>
            <a:r>
              <a:rPr lang="en-US" dirty="0" err="1"/>
              <a:t>Math.floor</a:t>
            </a:r>
            <a:r>
              <a:rPr lang="en-US" dirty="0"/>
              <a:t>(</a:t>
            </a:r>
            <a:r>
              <a:rPr lang="en-US" dirty="0" err="1"/>
              <a:t>Math.PI</a:t>
            </a:r>
            <a:r>
              <a:rPr lang="en-US" dirty="0"/>
              <a:t>);</a:t>
            </a:r>
          </a:p>
        </p:txBody>
      </p:sp>
      <p:sp>
        <p:nvSpPr>
          <p:cNvPr id="4" name="Content Placeholder 3"/>
          <p:cNvSpPr>
            <a:spLocks noGrp="1"/>
          </p:cNvSpPr>
          <p:nvPr>
            <p:ph sz="quarter" idx="13"/>
          </p:nvPr>
        </p:nvSpPr>
        <p:spPr/>
        <p:txBody>
          <a:bodyPr>
            <a:normAutofit lnSpcReduction="10000"/>
          </a:bodyPr>
          <a:lstStyle/>
          <a:p>
            <a:endParaRPr lang="en-US"/>
          </a:p>
        </p:txBody>
      </p:sp>
      <p:sp>
        <p:nvSpPr>
          <p:cNvPr id="5" name="TextBox 4"/>
          <p:cNvSpPr txBox="1"/>
          <p:nvPr/>
        </p:nvSpPr>
        <p:spPr>
          <a:xfrm>
            <a:off x="6858000" y="4572000"/>
            <a:ext cx="1676400" cy="369332"/>
          </a:xfrm>
          <a:prstGeom prst="rect">
            <a:avLst/>
          </a:prstGeom>
          <a:noFill/>
        </p:spPr>
        <p:txBody>
          <a:bodyPr wrap="square" rtlCol="0">
            <a:spAutoFit/>
          </a:bodyPr>
          <a:lstStyle/>
          <a:p>
            <a:r>
              <a:rPr lang="en-US" dirty="0">
                <a:hlinkClick r:id="rId3"/>
              </a:rPr>
              <a:t>Reference List</a:t>
            </a:r>
            <a:endParaRPr lang="en-US" dirty="0"/>
          </a:p>
        </p:txBody>
      </p:sp>
    </p:spTree>
    <p:extLst>
      <p:ext uri="{BB962C8B-B14F-4D97-AF65-F5344CB8AC3E}">
        <p14:creationId xmlns:p14="http://schemas.microsoft.com/office/powerpoint/2010/main" val="28030810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String</a:t>
            </a:r>
          </a:p>
        </p:txBody>
      </p:sp>
      <p:sp>
        <p:nvSpPr>
          <p:cNvPr id="3" name="Content Placeholder 2"/>
          <p:cNvSpPr>
            <a:spLocks noGrp="1"/>
          </p:cNvSpPr>
          <p:nvPr>
            <p:ph idx="1"/>
          </p:nvPr>
        </p:nvSpPr>
        <p:spPr>
          <a:xfrm>
            <a:off x="914400" y="1646237"/>
            <a:ext cx="7467600" cy="4525963"/>
          </a:xfrm>
        </p:spPr>
        <p:txBody>
          <a:bodyPr>
            <a:normAutofit/>
          </a:bodyPr>
          <a:lstStyle/>
          <a:p>
            <a:r>
              <a:rPr lang="en-US" dirty="0"/>
              <a:t>The </a:t>
            </a:r>
            <a:r>
              <a:rPr lang="en-US" b="1" dirty="0"/>
              <a:t>String class </a:t>
            </a:r>
            <a:r>
              <a:rPr lang="en-US" dirty="0"/>
              <a:t>has already been used without us even knowing it.</a:t>
            </a:r>
          </a:p>
          <a:p>
            <a:r>
              <a:rPr lang="en-US" b="1" dirty="0">
                <a:solidFill>
                  <a:schemeClr val="accent6"/>
                </a:solidFill>
              </a:rPr>
              <a:t>Constructor</a:t>
            </a:r>
            <a:r>
              <a:rPr lang="en-US" b="1" dirty="0"/>
              <a:t> usage</a:t>
            </a:r>
          </a:p>
          <a:p>
            <a:r>
              <a:rPr lang="en-US" dirty="0" err="1"/>
              <a:t>var</a:t>
            </a:r>
            <a:r>
              <a:rPr lang="en-US" dirty="0"/>
              <a:t> greet = new String("Good"); </a:t>
            </a:r>
            <a:r>
              <a:rPr lang="en-US" i="1" dirty="0"/>
              <a:t>// </a:t>
            </a:r>
            <a:r>
              <a:rPr lang="en-US" i="1" dirty="0">
                <a:solidFill>
                  <a:schemeClr val="accent6"/>
                </a:solidFill>
              </a:rPr>
              <a:t>long form constructor</a:t>
            </a:r>
          </a:p>
          <a:p>
            <a:r>
              <a:rPr lang="en-US" dirty="0" err="1"/>
              <a:t>var</a:t>
            </a:r>
            <a:r>
              <a:rPr lang="en-US" dirty="0"/>
              <a:t> greet = "Good"; </a:t>
            </a:r>
            <a:r>
              <a:rPr lang="en-US" i="1" dirty="0"/>
              <a:t>// </a:t>
            </a:r>
            <a:r>
              <a:rPr lang="en-US" i="1" dirty="0">
                <a:solidFill>
                  <a:schemeClr val="accent6"/>
                </a:solidFill>
              </a:rPr>
              <a:t>shortcut constructor</a:t>
            </a:r>
            <a:endParaRPr lang="en-US" dirty="0">
              <a:solidFill>
                <a:schemeClr val="accent6"/>
              </a:solidFill>
            </a:endParaRPr>
          </a:p>
          <a:p>
            <a:r>
              <a:rPr lang="en-US" b="1" dirty="0"/>
              <a:t>Length of a string</a:t>
            </a:r>
          </a:p>
          <a:p>
            <a:r>
              <a:rPr lang="en-US" dirty="0"/>
              <a:t>alert (</a:t>
            </a:r>
            <a:r>
              <a:rPr lang="en-US" dirty="0" err="1"/>
              <a:t>greet</a:t>
            </a:r>
            <a:r>
              <a:rPr lang="en-US" b="1" dirty="0" err="1">
                <a:solidFill>
                  <a:srgbClr val="CE2933"/>
                </a:solidFill>
              </a:rPr>
              <a:t>.length</a:t>
            </a:r>
            <a:r>
              <a:rPr lang="en-US" dirty="0"/>
              <a:t>); </a:t>
            </a:r>
            <a:r>
              <a:rPr lang="en-US" i="1" dirty="0"/>
              <a:t>// will display </a:t>
            </a:r>
            <a:r>
              <a:rPr lang="en-US" dirty="0">
                <a:solidFill>
                  <a:schemeClr val="accent6"/>
                </a:solidFill>
              </a:rPr>
              <a:t>"</a:t>
            </a:r>
            <a:r>
              <a:rPr lang="en-US" i="1" dirty="0">
                <a:solidFill>
                  <a:schemeClr val="accent6"/>
                </a:solidFill>
              </a:rPr>
              <a:t>4</a:t>
            </a:r>
            <a:r>
              <a:rPr lang="en-US" dirty="0">
                <a:solidFill>
                  <a:schemeClr val="accent6"/>
                </a:solidFill>
              </a:rPr>
              <a:t>"</a:t>
            </a:r>
            <a:endParaRPr lang="en-US" b="1" dirty="0">
              <a:solidFill>
                <a:schemeClr val="accent6"/>
              </a:solidFill>
            </a:endParaRPr>
          </a:p>
        </p:txBody>
      </p:sp>
      <p:sp>
        <p:nvSpPr>
          <p:cNvPr id="4" name="Content Placeholder 3"/>
          <p:cNvSpPr>
            <a:spLocks noGrp="1"/>
          </p:cNvSpPr>
          <p:nvPr>
            <p:ph sz="quarter" idx="13"/>
          </p:nvPr>
        </p:nvSpPr>
        <p:spPr/>
        <p:txBody>
          <a:bodyPr>
            <a:normAutofit lnSpcReduction="10000"/>
          </a:bodyPr>
          <a:lstStyle/>
          <a:p>
            <a:endParaRPr lang="en-US"/>
          </a:p>
        </p:txBody>
      </p:sp>
    </p:spTree>
    <p:extLst>
      <p:ext uri="{BB962C8B-B14F-4D97-AF65-F5344CB8AC3E}">
        <p14:creationId xmlns:p14="http://schemas.microsoft.com/office/powerpoint/2010/main" val="9907766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String</a:t>
            </a:r>
          </a:p>
        </p:txBody>
      </p:sp>
      <p:sp>
        <p:nvSpPr>
          <p:cNvPr id="3" name="Content Placeholder 2"/>
          <p:cNvSpPr>
            <a:spLocks noGrp="1"/>
          </p:cNvSpPr>
          <p:nvPr>
            <p:ph idx="1"/>
          </p:nvPr>
        </p:nvSpPr>
        <p:spPr>
          <a:xfrm>
            <a:off x="914400" y="1646237"/>
            <a:ext cx="7467600" cy="4525963"/>
          </a:xfrm>
        </p:spPr>
        <p:txBody>
          <a:bodyPr>
            <a:normAutofit/>
          </a:bodyPr>
          <a:lstStyle/>
          <a:p>
            <a:r>
              <a:rPr lang="en-US" dirty="0" err="1"/>
              <a:t>var</a:t>
            </a:r>
            <a:r>
              <a:rPr lang="en-US" dirty="0"/>
              <a:t> </a:t>
            </a:r>
            <a:r>
              <a:rPr lang="en-US" dirty="0" err="1"/>
              <a:t>str</a:t>
            </a:r>
            <a:r>
              <a:rPr lang="en-US" dirty="0"/>
              <a:t> = </a:t>
            </a:r>
            <a:r>
              <a:rPr lang="en-US" dirty="0" err="1"/>
              <a:t>greet</a:t>
            </a:r>
            <a:r>
              <a:rPr lang="en-US" b="1" dirty="0" err="1">
                <a:solidFill>
                  <a:srgbClr val="CE2933"/>
                </a:solidFill>
              </a:rPr>
              <a:t>.concat</a:t>
            </a:r>
            <a:r>
              <a:rPr lang="en-US" dirty="0"/>
              <a:t>("Morning"); </a:t>
            </a:r>
            <a:r>
              <a:rPr lang="en-US" i="1" dirty="0"/>
              <a:t>// </a:t>
            </a:r>
            <a:r>
              <a:rPr lang="en-US" i="1" dirty="0">
                <a:solidFill>
                  <a:schemeClr val="accent2"/>
                </a:solidFill>
              </a:rPr>
              <a:t>Long form concatenation</a:t>
            </a:r>
          </a:p>
          <a:p>
            <a:r>
              <a:rPr lang="en-US" dirty="0" err="1"/>
              <a:t>var</a:t>
            </a:r>
            <a:r>
              <a:rPr lang="en-US" dirty="0"/>
              <a:t> </a:t>
            </a:r>
            <a:r>
              <a:rPr lang="en-US" dirty="0" err="1"/>
              <a:t>str</a:t>
            </a:r>
            <a:r>
              <a:rPr lang="en-US" dirty="0"/>
              <a:t> = greet</a:t>
            </a:r>
            <a:r>
              <a:rPr lang="en-US" b="1" dirty="0">
                <a:solidFill>
                  <a:srgbClr val="CE2933"/>
                </a:solidFill>
              </a:rPr>
              <a:t> + </a:t>
            </a:r>
            <a:r>
              <a:rPr lang="en-US" dirty="0"/>
              <a:t>"Morning"; </a:t>
            </a:r>
            <a:r>
              <a:rPr lang="en-US" i="1" dirty="0"/>
              <a:t>// + </a:t>
            </a:r>
            <a:r>
              <a:rPr lang="en-US" i="1" dirty="0">
                <a:solidFill>
                  <a:schemeClr val="accent2"/>
                </a:solidFill>
              </a:rPr>
              <a:t>operator concatenation</a:t>
            </a:r>
          </a:p>
          <a:p>
            <a:r>
              <a:rPr lang="en-US" dirty="0"/>
              <a:t>Many other useful methods exist within the String class, such as </a:t>
            </a:r>
          </a:p>
          <a:p>
            <a:pPr marL="342900" indent="-342900">
              <a:buFont typeface="Arial"/>
              <a:buChar char="•"/>
            </a:pPr>
            <a:r>
              <a:rPr lang="en-US" dirty="0"/>
              <a:t>accessing a single character using </a:t>
            </a:r>
            <a:r>
              <a:rPr lang="en-US" dirty="0" err="1"/>
              <a:t>charAt</a:t>
            </a:r>
            <a:r>
              <a:rPr lang="en-US" dirty="0"/>
              <a:t>()</a:t>
            </a:r>
          </a:p>
          <a:p>
            <a:pPr marL="342900" indent="-342900">
              <a:buFont typeface="Arial"/>
              <a:buChar char="•"/>
            </a:pPr>
            <a:r>
              <a:rPr lang="en-US" dirty="0"/>
              <a:t>searching for one using </a:t>
            </a:r>
            <a:r>
              <a:rPr lang="en-US" dirty="0" err="1">
                <a:solidFill>
                  <a:schemeClr val="accent1"/>
                </a:solidFill>
              </a:rPr>
              <a:t>indexOf</a:t>
            </a:r>
            <a:r>
              <a:rPr lang="en-US" dirty="0">
                <a:solidFill>
                  <a:schemeClr val="accent1"/>
                </a:solidFill>
              </a:rPr>
              <a:t>(). </a:t>
            </a:r>
          </a:p>
          <a:p>
            <a:r>
              <a:rPr lang="en-US" dirty="0"/>
              <a:t>Strings allow splitting a string into an array, searching and matching with </a:t>
            </a:r>
            <a:r>
              <a:rPr lang="en-US" dirty="0">
                <a:solidFill>
                  <a:srgbClr val="0070C0"/>
                </a:solidFill>
              </a:rPr>
              <a:t>split(), search(), and match() methods</a:t>
            </a:r>
            <a:r>
              <a:rPr lang="en-US" dirty="0"/>
              <a:t>.</a:t>
            </a:r>
            <a:endParaRPr lang="en-US" b="1" dirty="0"/>
          </a:p>
        </p:txBody>
      </p:sp>
      <p:sp>
        <p:nvSpPr>
          <p:cNvPr id="4" name="Content Placeholder 3"/>
          <p:cNvSpPr>
            <a:spLocks noGrp="1"/>
          </p:cNvSpPr>
          <p:nvPr>
            <p:ph sz="quarter" idx="13"/>
          </p:nvPr>
        </p:nvSpPr>
        <p:spPr/>
        <p:txBody>
          <a:bodyPr>
            <a:normAutofit lnSpcReduction="10000"/>
          </a:bodyPr>
          <a:lstStyle/>
          <a:p>
            <a:r>
              <a:rPr lang="en-US" dirty="0"/>
              <a:t>Concatenation and so much more</a:t>
            </a:r>
          </a:p>
        </p:txBody>
      </p:sp>
      <p:sp>
        <p:nvSpPr>
          <p:cNvPr id="5" name="TextBox 4"/>
          <p:cNvSpPr txBox="1"/>
          <p:nvPr/>
        </p:nvSpPr>
        <p:spPr>
          <a:xfrm>
            <a:off x="7848600" y="19929"/>
            <a:ext cx="1066800" cy="369332"/>
          </a:xfrm>
          <a:prstGeom prst="rect">
            <a:avLst/>
          </a:prstGeom>
          <a:solidFill>
            <a:schemeClr val="accent1"/>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dirty="0"/>
              <a:t>Lab</a:t>
            </a:r>
          </a:p>
        </p:txBody>
      </p:sp>
    </p:spTree>
    <p:extLst>
      <p:ext uri="{BB962C8B-B14F-4D97-AF65-F5344CB8AC3E}">
        <p14:creationId xmlns:p14="http://schemas.microsoft.com/office/powerpoint/2010/main" val="14443593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Date</a:t>
            </a:r>
          </a:p>
        </p:txBody>
      </p:sp>
      <p:sp>
        <p:nvSpPr>
          <p:cNvPr id="3" name="Content Placeholder 2"/>
          <p:cNvSpPr>
            <a:spLocks noGrp="1"/>
          </p:cNvSpPr>
          <p:nvPr>
            <p:ph idx="1"/>
          </p:nvPr>
        </p:nvSpPr>
        <p:spPr>
          <a:xfrm>
            <a:off x="914400" y="1646237"/>
            <a:ext cx="7467600" cy="4525963"/>
          </a:xfrm>
        </p:spPr>
        <p:txBody>
          <a:bodyPr>
            <a:normAutofit/>
          </a:bodyPr>
          <a:lstStyle/>
          <a:p>
            <a:r>
              <a:rPr lang="en-US" dirty="0"/>
              <a:t>The </a:t>
            </a:r>
            <a:r>
              <a:rPr lang="en-US" dirty="0">
                <a:solidFill>
                  <a:srgbClr val="FF0000"/>
                </a:solidFill>
              </a:rPr>
              <a:t>Date class </a:t>
            </a:r>
            <a:r>
              <a:rPr lang="en-US" dirty="0"/>
              <a:t>is yet another helpful included object you should be aware of. It allows you to quickly calculate </a:t>
            </a:r>
            <a:r>
              <a:rPr lang="en-US" dirty="0">
                <a:solidFill>
                  <a:srgbClr val="0070C0"/>
                </a:solidFill>
              </a:rPr>
              <a:t>the current date </a:t>
            </a:r>
            <a:r>
              <a:rPr lang="en-US" dirty="0"/>
              <a:t>or </a:t>
            </a:r>
            <a:r>
              <a:rPr lang="en-US" dirty="0">
                <a:solidFill>
                  <a:srgbClr val="0070C0"/>
                </a:solidFill>
              </a:rPr>
              <a:t>create date objects for particular dates</a:t>
            </a:r>
            <a:r>
              <a:rPr lang="en-US" dirty="0"/>
              <a:t>. </a:t>
            </a:r>
          </a:p>
          <a:p>
            <a:r>
              <a:rPr lang="en-US" dirty="0"/>
              <a:t>To display today’s date as a string, we would simply create a new object and use the </a:t>
            </a:r>
            <a:r>
              <a:rPr lang="en-US" dirty="0" err="1"/>
              <a:t>toString</a:t>
            </a:r>
            <a:r>
              <a:rPr lang="en-US" dirty="0"/>
              <a:t>() method.</a:t>
            </a:r>
          </a:p>
          <a:p>
            <a:r>
              <a:rPr lang="en-US" dirty="0" err="1"/>
              <a:t>var</a:t>
            </a:r>
            <a:r>
              <a:rPr lang="en-US" dirty="0"/>
              <a:t> d = </a:t>
            </a:r>
            <a:r>
              <a:rPr lang="en-US" b="1" dirty="0">
                <a:solidFill>
                  <a:srgbClr val="CE2933"/>
                </a:solidFill>
              </a:rPr>
              <a:t>new Date();</a:t>
            </a:r>
          </a:p>
          <a:p>
            <a:r>
              <a:rPr lang="en-US" i="1" dirty="0">
                <a:solidFill>
                  <a:schemeClr val="accent1"/>
                </a:solidFill>
              </a:rPr>
              <a:t>// This outputs Today is Mon Nov 12 2012 15:40:19 GMT-0700</a:t>
            </a:r>
          </a:p>
          <a:p>
            <a:r>
              <a:rPr lang="en-US" dirty="0"/>
              <a:t>alert ("Today is "+ </a:t>
            </a:r>
            <a:r>
              <a:rPr lang="en-US" b="1" dirty="0" err="1">
                <a:solidFill>
                  <a:srgbClr val="CE2933"/>
                </a:solidFill>
              </a:rPr>
              <a:t>d.toString</a:t>
            </a:r>
            <a:r>
              <a:rPr lang="en-US" b="1" dirty="0">
                <a:solidFill>
                  <a:srgbClr val="CE2933"/>
                </a:solidFill>
              </a:rPr>
              <a:t>()</a:t>
            </a:r>
            <a:r>
              <a:rPr lang="en-US" dirty="0"/>
              <a:t>);</a:t>
            </a:r>
            <a:endParaRPr lang="en-US" b="1" dirty="0"/>
          </a:p>
        </p:txBody>
      </p:sp>
      <p:sp>
        <p:nvSpPr>
          <p:cNvPr id="5" name="Rectangle 4"/>
          <p:cNvSpPr/>
          <p:nvPr/>
        </p:nvSpPr>
        <p:spPr>
          <a:xfrm>
            <a:off x="914400" y="2895600"/>
            <a:ext cx="7086600" cy="762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sz="quarter" idx="13"/>
          </p:nvPr>
        </p:nvSpPr>
        <p:spPr/>
        <p:txBody>
          <a:bodyPr>
            <a:normAutofit lnSpcReduction="10000"/>
          </a:bodyPr>
          <a:lstStyle/>
          <a:p>
            <a:endParaRPr lang="en-US"/>
          </a:p>
        </p:txBody>
      </p:sp>
    </p:spTree>
    <p:extLst>
      <p:ext uri="{BB962C8B-B14F-4D97-AF65-F5344CB8AC3E}">
        <p14:creationId xmlns:p14="http://schemas.microsoft.com/office/powerpoint/2010/main" val="174502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Client-Side Flash</a:t>
            </a:r>
          </a:p>
        </p:txBody>
      </p:sp>
      <p:sp>
        <p:nvSpPr>
          <p:cNvPr id="3" name="Content Placeholder 2"/>
          <p:cNvSpPr>
            <a:spLocks noGrp="1"/>
          </p:cNvSpPr>
          <p:nvPr>
            <p:ph idx="1"/>
          </p:nvPr>
        </p:nvSpPr>
        <p:spPr/>
        <p:txBody>
          <a:bodyPr>
            <a:normAutofit/>
          </a:bodyPr>
          <a:lstStyle/>
          <a:p>
            <a:r>
              <a:rPr lang="en-US" dirty="0"/>
              <a:t>JavaScript is not the only type of client-side scripting. </a:t>
            </a:r>
          </a:p>
          <a:p>
            <a:pPr marL="342900" indent="-342900">
              <a:buFont typeface="Arial"/>
              <a:buChar char="•"/>
            </a:pPr>
            <a:r>
              <a:rPr lang="en-US" dirty="0"/>
              <a:t>Browser Plug-ins </a:t>
            </a:r>
          </a:p>
          <a:p>
            <a:pPr marL="804863" lvl="1" indent="-342900">
              <a:buFont typeface="Arial"/>
              <a:buChar char="•"/>
            </a:pPr>
            <a:r>
              <a:rPr lang="en-US" dirty="0">
                <a:solidFill>
                  <a:srgbClr val="FF0000"/>
                </a:solidFill>
              </a:rPr>
              <a:t>Flash</a:t>
            </a:r>
          </a:p>
          <a:p>
            <a:pPr marL="804863" lvl="1" indent="-342900">
              <a:buFont typeface="Arial"/>
              <a:buChar char="•"/>
            </a:pPr>
            <a:endParaRPr lang="en-US" dirty="0"/>
          </a:p>
          <a:p>
            <a:pPr marL="804863" lvl="1" indent="-342900">
              <a:buFont typeface="Arial"/>
              <a:buChar char="•"/>
            </a:pPr>
            <a:endParaRPr lang="en-US" dirty="0"/>
          </a:p>
          <a:p>
            <a:pPr marL="804863" lvl="1" indent="-342900">
              <a:buFont typeface="Arial"/>
              <a:buChar char="•"/>
            </a:pPr>
            <a:endParaRPr lang="en-US" dirty="0"/>
          </a:p>
          <a:p>
            <a:pPr marL="804863" lvl="1" indent="-342900">
              <a:buFont typeface="Arial"/>
              <a:buChar char="•"/>
            </a:pPr>
            <a:endParaRPr lang="en-US" dirty="0"/>
          </a:p>
          <a:p>
            <a:pPr lvl="1" indent="0"/>
            <a:endParaRPr lang="en-US" dirty="0"/>
          </a:p>
        </p:txBody>
      </p:sp>
      <p:sp>
        <p:nvSpPr>
          <p:cNvPr id="4" name="Content Placeholder 3"/>
          <p:cNvSpPr>
            <a:spLocks noGrp="1"/>
          </p:cNvSpPr>
          <p:nvPr>
            <p:ph sz="quarter" idx="13"/>
          </p:nvPr>
        </p:nvSpPr>
        <p:spPr/>
        <p:txBody>
          <a:bodyPr>
            <a:normAutofit lnSpcReduction="10000"/>
          </a:bodyPr>
          <a:lstStyle/>
          <a:p>
            <a:endParaRPr lang="en-US" dirty="0"/>
          </a:p>
        </p:txBody>
      </p:sp>
      <p:pic>
        <p:nvPicPr>
          <p:cNvPr id="5" name="Picture 4" descr="4071506002.eps.png"/>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971800" y="2438400"/>
            <a:ext cx="5410200" cy="4035382"/>
          </a:xfrm>
          <a:prstGeom prst="rect">
            <a:avLst/>
          </a:prstGeom>
        </p:spPr>
      </p:pic>
    </p:spTree>
    <p:extLst>
      <p:ext uri="{BB962C8B-B14F-4D97-AF65-F5344CB8AC3E}">
        <p14:creationId xmlns:p14="http://schemas.microsoft.com/office/powerpoint/2010/main" val="24521533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Date</a:t>
            </a:r>
          </a:p>
        </p:txBody>
      </p:sp>
      <p:sp>
        <p:nvSpPr>
          <p:cNvPr id="6" name="Content Placeholder 5"/>
          <p:cNvSpPr>
            <a:spLocks noGrp="1"/>
          </p:cNvSpPr>
          <p:nvPr>
            <p:ph sz="quarter" idx="13"/>
          </p:nvPr>
        </p:nvSpPr>
        <p:spPr/>
        <p:txBody>
          <a:bodyPr>
            <a:normAutofit lnSpcReduction="10000"/>
          </a:bodyPr>
          <a:lstStyle/>
          <a:p>
            <a:endParaRPr lang="en-US"/>
          </a:p>
        </p:txBody>
      </p:sp>
      <p:pic>
        <p:nvPicPr>
          <p:cNvPr id="7" name="Picture 6"/>
          <p:cNvPicPr>
            <a:picLocks noChangeAspect="1"/>
          </p:cNvPicPr>
          <p:nvPr/>
        </p:nvPicPr>
        <p:blipFill>
          <a:blip r:embed="rId2"/>
          <a:stretch>
            <a:fillRect/>
          </a:stretch>
        </p:blipFill>
        <p:spPr>
          <a:xfrm>
            <a:off x="304800" y="1371600"/>
            <a:ext cx="3619325" cy="13763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3"/>
          <a:stretch>
            <a:fillRect/>
          </a:stretch>
        </p:blipFill>
        <p:spPr>
          <a:xfrm>
            <a:off x="2819399" y="3276600"/>
            <a:ext cx="4988459" cy="2209800"/>
          </a:xfrm>
          <a:prstGeom prst="rect">
            <a:avLst/>
          </a:prstGeom>
        </p:spPr>
      </p:pic>
    </p:spTree>
    <p:extLst>
      <p:ext uri="{BB962C8B-B14F-4D97-AF65-F5344CB8AC3E}">
        <p14:creationId xmlns:p14="http://schemas.microsoft.com/office/powerpoint/2010/main" val="39778246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Window</a:t>
            </a:r>
          </a:p>
        </p:txBody>
      </p:sp>
      <p:sp>
        <p:nvSpPr>
          <p:cNvPr id="3" name="Content Placeholder 2"/>
          <p:cNvSpPr>
            <a:spLocks noGrp="1"/>
          </p:cNvSpPr>
          <p:nvPr>
            <p:ph idx="1"/>
          </p:nvPr>
        </p:nvSpPr>
        <p:spPr>
          <a:xfrm>
            <a:off x="805902" y="1297758"/>
            <a:ext cx="7467600" cy="4525963"/>
          </a:xfrm>
        </p:spPr>
        <p:txBody>
          <a:bodyPr>
            <a:normAutofit/>
          </a:bodyPr>
          <a:lstStyle/>
          <a:p>
            <a:r>
              <a:rPr lang="en-US" dirty="0"/>
              <a:t>The </a:t>
            </a:r>
            <a:r>
              <a:rPr lang="en-US" b="1" dirty="0">
                <a:solidFill>
                  <a:srgbClr val="FF0000"/>
                </a:solidFill>
              </a:rPr>
              <a:t>window object </a:t>
            </a:r>
            <a:r>
              <a:rPr lang="en-US" dirty="0"/>
              <a:t>in JavaScript </a:t>
            </a:r>
            <a:r>
              <a:rPr lang="en-US" dirty="0">
                <a:solidFill>
                  <a:schemeClr val="accent1"/>
                </a:solidFill>
              </a:rPr>
              <a:t>corresponds to the browser itself.</a:t>
            </a:r>
            <a:r>
              <a:rPr lang="en-US" dirty="0"/>
              <a:t> Through it, you can access the </a:t>
            </a:r>
            <a:r>
              <a:rPr lang="en-US" dirty="0">
                <a:solidFill>
                  <a:srgbClr val="FF0000"/>
                </a:solidFill>
              </a:rPr>
              <a:t>current page’s URL</a:t>
            </a:r>
            <a:r>
              <a:rPr lang="en-US" dirty="0"/>
              <a:t>, the browser’s history, and what’s being displayed in the status bar, as well as opening new browser windows. </a:t>
            </a:r>
          </a:p>
          <a:p>
            <a:r>
              <a:rPr lang="en-US" dirty="0"/>
              <a:t>In fact, the </a:t>
            </a:r>
            <a:r>
              <a:rPr lang="en-US" dirty="0">
                <a:solidFill>
                  <a:schemeClr val="accent6"/>
                </a:solidFill>
              </a:rPr>
              <a:t>alert() function mentioned earlier is actually a method of the window object</a:t>
            </a:r>
            <a:r>
              <a:rPr lang="en-US" dirty="0"/>
              <a:t>.</a:t>
            </a:r>
            <a:endParaRPr lang="en-US" b="1" dirty="0"/>
          </a:p>
        </p:txBody>
      </p:sp>
      <p:sp>
        <p:nvSpPr>
          <p:cNvPr id="4" name="Content Placeholder 3"/>
          <p:cNvSpPr>
            <a:spLocks noGrp="1"/>
          </p:cNvSpPr>
          <p:nvPr>
            <p:ph sz="quarter" idx="13"/>
          </p:nvPr>
        </p:nvSpPr>
        <p:spPr/>
        <p:txBody>
          <a:bodyPr>
            <a:normAutofit lnSpcReduction="10000"/>
          </a:bodyPr>
          <a:lstStyle/>
          <a:p>
            <a:endParaRPr lang="en-US" dirty="0"/>
          </a:p>
        </p:txBody>
      </p:sp>
      <p:pic>
        <p:nvPicPr>
          <p:cNvPr id="6" name="Picture 5"/>
          <p:cNvPicPr>
            <a:picLocks noChangeAspect="1"/>
          </p:cNvPicPr>
          <p:nvPr/>
        </p:nvPicPr>
        <p:blipFill>
          <a:blip r:embed="rId2"/>
          <a:stretch>
            <a:fillRect/>
          </a:stretch>
        </p:blipFill>
        <p:spPr>
          <a:xfrm>
            <a:off x="97516" y="3596598"/>
            <a:ext cx="4982845" cy="1266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3"/>
          <a:stretch>
            <a:fillRect/>
          </a:stretch>
        </p:blipFill>
        <p:spPr>
          <a:xfrm>
            <a:off x="4519519" y="4648200"/>
            <a:ext cx="4314825" cy="1952625"/>
          </a:xfrm>
          <a:prstGeom prst="rect">
            <a:avLst/>
          </a:prstGeom>
        </p:spPr>
      </p:pic>
    </p:spTree>
    <p:extLst>
      <p:ext uri="{BB962C8B-B14F-4D97-AF65-F5344CB8AC3E}">
        <p14:creationId xmlns:p14="http://schemas.microsoft.com/office/powerpoint/2010/main" val="19728770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Window</a:t>
            </a:r>
          </a:p>
        </p:txBody>
      </p:sp>
      <p:sp>
        <p:nvSpPr>
          <p:cNvPr id="3" name="Content Placeholder 2"/>
          <p:cNvSpPr>
            <a:spLocks noGrp="1"/>
          </p:cNvSpPr>
          <p:nvPr>
            <p:ph idx="1"/>
          </p:nvPr>
        </p:nvSpPr>
        <p:spPr>
          <a:xfrm>
            <a:off x="914400" y="1646237"/>
            <a:ext cx="7467600" cy="4525963"/>
          </a:xfrm>
        </p:spPr>
        <p:txBody>
          <a:bodyPr>
            <a:normAutofit fontScale="92500" lnSpcReduction="10000"/>
          </a:bodyPr>
          <a:lstStyle/>
          <a:p>
            <a:r>
              <a:rPr lang="en-US" dirty="0"/>
              <a:t>The window object in JavaScript corresponds to the browser itself. Through it, you can access the current page’s URL, the browser’s history, and what’s being displayed in the status bar, as well as opening new browser windows. </a:t>
            </a:r>
          </a:p>
          <a:p>
            <a:r>
              <a:rPr lang="en-US" dirty="0"/>
              <a:t>In fact, the </a:t>
            </a:r>
            <a:r>
              <a:rPr lang="en-US" b="1" dirty="0"/>
              <a:t>alert() function mentioned earlier is actually a method of the window object</a:t>
            </a:r>
            <a:r>
              <a:rPr lang="en-US" dirty="0"/>
              <a:t>.</a:t>
            </a:r>
          </a:p>
          <a:p>
            <a:endParaRPr lang="en-US" b="1" dirty="0"/>
          </a:p>
          <a:p>
            <a:r>
              <a:rPr lang="en-US" b="1" dirty="0"/>
              <a:t>Other window functions:</a:t>
            </a:r>
          </a:p>
          <a:p>
            <a:r>
              <a:rPr lang="en-US" dirty="0" err="1"/>
              <a:t>window.</a:t>
            </a:r>
            <a:r>
              <a:rPr lang="en-US" dirty="0" err="1">
                <a:solidFill>
                  <a:srgbClr val="FF0000"/>
                </a:solidFill>
              </a:rPr>
              <a:t>alert</a:t>
            </a:r>
            <a:r>
              <a:rPr lang="en-US" dirty="0">
                <a:solidFill>
                  <a:srgbClr val="FF0000"/>
                </a:solidFill>
              </a:rPr>
              <a:t>()</a:t>
            </a:r>
          </a:p>
          <a:p>
            <a:r>
              <a:rPr lang="en-US" dirty="0"/>
              <a:t>window.</a:t>
            </a:r>
            <a:r>
              <a:rPr lang="en-US" dirty="0">
                <a:solidFill>
                  <a:srgbClr val="FF0000"/>
                </a:solidFill>
              </a:rPr>
              <a:t>prompt()</a:t>
            </a:r>
          </a:p>
          <a:p>
            <a:r>
              <a:rPr lang="en-US" dirty="0" err="1"/>
              <a:t>window.</a:t>
            </a:r>
            <a:r>
              <a:rPr lang="en-US" dirty="0" err="1">
                <a:solidFill>
                  <a:srgbClr val="FF0000"/>
                </a:solidFill>
              </a:rPr>
              <a:t>confirm</a:t>
            </a:r>
            <a:r>
              <a:rPr lang="en-US" dirty="0">
                <a:solidFill>
                  <a:srgbClr val="FF0000"/>
                </a:solidFill>
              </a:rPr>
              <a:t>()</a:t>
            </a:r>
          </a:p>
        </p:txBody>
      </p:sp>
      <p:sp>
        <p:nvSpPr>
          <p:cNvPr id="4" name="Content Placeholder 3"/>
          <p:cNvSpPr>
            <a:spLocks noGrp="1"/>
          </p:cNvSpPr>
          <p:nvPr>
            <p:ph sz="quarter" idx="13"/>
          </p:nvPr>
        </p:nvSpPr>
        <p:spPr/>
        <p:txBody>
          <a:bodyPr>
            <a:normAutofit lnSpcReduction="10000"/>
          </a:bodyPr>
          <a:lstStyle/>
          <a:p>
            <a:endParaRPr lang="en-US" dirty="0"/>
          </a:p>
        </p:txBody>
      </p:sp>
    </p:spTree>
    <p:extLst>
      <p:ext uri="{BB962C8B-B14F-4D97-AF65-F5344CB8AC3E}">
        <p14:creationId xmlns:p14="http://schemas.microsoft.com/office/powerpoint/2010/main" val="8582924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To ask the user a question and</a:t>
            </a:r>
            <a:r>
              <a:rPr lang="en-US" dirty="0">
                <a:solidFill>
                  <a:srgbClr val="FF0000"/>
                </a:solidFill>
              </a:rPr>
              <a:t> give the user a way to respond</a:t>
            </a:r>
            <a:r>
              <a:rPr lang="en-US" dirty="0"/>
              <a:t>, we could use the prompt method of the window object:</a:t>
            </a:r>
            <a:br>
              <a:rPr lang="en-US" dirty="0"/>
            </a:br>
            <a:r>
              <a:rPr lang="en-US" dirty="0" err="1">
                <a:solidFill>
                  <a:srgbClr val="FF0000"/>
                </a:solidFill>
              </a:rPr>
              <a:t>window.prompt</a:t>
            </a:r>
            <a:r>
              <a:rPr lang="en-US" dirty="0">
                <a:solidFill>
                  <a:srgbClr val="FF0000"/>
                </a:solidFill>
              </a:rPr>
              <a:t>(</a:t>
            </a:r>
            <a:r>
              <a:rPr lang="en-US" dirty="0" err="1">
                <a:solidFill>
                  <a:srgbClr val="FF0000"/>
                </a:solidFill>
              </a:rPr>
              <a:t>question,default</a:t>
            </a:r>
            <a:r>
              <a:rPr lang="en-US" dirty="0">
                <a:solidFill>
                  <a:srgbClr val="FF0000"/>
                </a:solidFill>
              </a:rPr>
              <a:t>);</a:t>
            </a:r>
          </a:p>
          <a:p>
            <a:r>
              <a:rPr lang="en-US" dirty="0"/>
              <a:t>The method takes two arguments: the question to ask the user and a default answer, both string type values. We separate arguments with a comma.</a:t>
            </a:r>
          </a:p>
          <a:p>
            <a:endParaRPr lang="en-US" dirty="0"/>
          </a:p>
        </p:txBody>
      </p:sp>
      <p:sp>
        <p:nvSpPr>
          <p:cNvPr id="3" name="Title 2"/>
          <p:cNvSpPr>
            <a:spLocks noGrp="1"/>
          </p:cNvSpPr>
          <p:nvPr>
            <p:ph type="title"/>
          </p:nvPr>
        </p:nvSpPr>
        <p:spPr/>
        <p:txBody>
          <a:bodyPr>
            <a:normAutofit/>
          </a:bodyPr>
          <a:lstStyle/>
          <a:p>
            <a:r>
              <a:rPr lang="en-US" dirty="0"/>
              <a:t>window.prompt()</a:t>
            </a:r>
          </a:p>
        </p:txBody>
      </p:sp>
    </p:spTree>
    <p:extLst>
      <p:ext uri="{BB962C8B-B14F-4D97-AF65-F5344CB8AC3E}">
        <p14:creationId xmlns:p14="http://schemas.microsoft.com/office/powerpoint/2010/main" val="41087257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3685" y="609600"/>
            <a:ext cx="8458200" cy="4525963"/>
          </a:xfrm>
        </p:spPr>
        <p:txBody>
          <a:bodyPr>
            <a:normAutofit/>
          </a:bodyPr>
          <a:lstStyle/>
          <a:p>
            <a:r>
              <a:rPr lang="en-US" sz="2400" dirty="0"/>
              <a:t>We capture a user’s answer to a question posed by window.prompt() by assigning the method to a variable:</a:t>
            </a:r>
            <a:br>
              <a:rPr lang="en-US" sz="2400" dirty="0"/>
            </a:br>
            <a:r>
              <a:rPr lang="en-US" sz="2400" dirty="0" err="1">
                <a:solidFill>
                  <a:srgbClr val="FF0000"/>
                </a:solidFill>
              </a:rPr>
              <a:t>var</a:t>
            </a:r>
            <a:r>
              <a:rPr lang="en-US" sz="2400" dirty="0">
                <a:solidFill>
                  <a:srgbClr val="FF0000"/>
                </a:solidFill>
              </a:rPr>
              <a:t> answer = window.prompt(…);</a:t>
            </a:r>
          </a:p>
          <a:p>
            <a:r>
              <a:rPr lang="en-US" sz="2400" dirty="0"/>
              <a:t>The resulting value is always a string data-type.</a:t>
            </a:r>
          </a:p>
          <a:p>
            <a:endParaRPr lang="en-US" sz="2400" dirty="0"/>
          </a:p>
        </p:txBody>
      </p:sp>
      <p:sp>
        <p:nvSpPr>
          <p:cNvPr id="3" name="Title 2"/>
          <p:cNvSpPr>
            <a:spLocks noGrp="1"/>
          </p:cNvSpPr>
          <p:nvPr>
            <p:ph type="title"/>
          </p:nvPr>
        </p:nvSpPr>
        <p:spPr>
          <a:xfrm>
            <a:off x="113685" y="-76200"/>
            <a:ext cx="7924800" cy="1066800"/>
          </a:xfrm>
        </p:spPr>
        <p:txBody>
          <a:bodyPr>
            <a:normAutofit/>
          </a:bodyPr>
          <a:lstStyle/>
          <a:p>
            <a:r>
              <a:rPr lang="en-US" sz="4000" dirty="0"/>
              <a:t>window.prompt()</a:t>
            </a:r>
          </a:p>
        </p:txBody>
      </p:sp>
      <p:pic>
        <p:nvPicPr>
          <p:cNvPr id="5" name="Picture 4"/>
          <p:cNvPicPr>
            <a:picLocks noChangeAspect="1"/>
          </p:cNvPicPr>
          <p:nvPr/>
        </p:nvPicPr>
        <p:blipFill>
          <a:blip r:embed="rId3"/>
          <a:stretch>
            <a:fillRect/>
          </a:stretch>
        </p:blipFill>
        <p:spPr>
          <a:xfrm>
            <a:off x="1" y="2209800"/>
            <a:ext cx="7162800" cy="10778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stretch>
            <a:fillRect/>
          </a:stretch>
        </p:blipFill>
        <p:spPr>
          <a:xfrm>
            <a:off x="5507229" y="2870265"/>
            <a:ext cx="3339577" cy="1717707"/>
          </a:xfrm>
          <a:prstGeom prst="rect">
            <a:avLst/>
          </a:prstGeom>
        </p:spPr>
      </p:pic>
      <p:pic>
        <p:nvPicPr>
          <p:cNvPr id="7" name="Picture 6"/>
          <p:cNvPicPr>
            <a:picLocks noChangeAspect="1"/>
          </p:cNvPicPr>
          <p:nvPr/>
        </p:nvPicPr>
        <p:blipFill>
          <a:blip r:embed="rId5"/>
          <a:stretch>
            <a:fillRect/>
          </a:stretch>
        </p:blipFill>
        <p:spPr>
          <a:xfrm>
            <a:off x="0" y="3942104"/>
            <a:ext cx="5239871" cy="8226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6"/>
          <a:stretch>
            <a:fillRect/>
          </a:stretch>
        </p:blipFill>
        <p:spPr>
          <a:xfrm>
            <a:off x="5609920" y="4454304"/>
            <a:ext cx="3610280" cy="1881188"/>
          </a:xfrm>
          <a:prstGeom prst="rect">
            <a:avLst/>
          </a:prstGeom>
        </p:spPr>
      </p:pic>
      <p:sp>
        <p:nvSpPr>
          <p:cNvPr id="10" name="Rectangle 9"/>
          <p:cNvSpPr/>
          <p:nvPr/>
        </p:nvSpPr>
        <p:spPr>
          <a:xfrm>
            <a:off x="6818612" y="301477"/>
            <a:ext cx="1781706" cy="369332"/>
          </a:xfrm>
          <a:prstGeom prst="rect">
            <a:avLst/>
          </a:prstGeom>
        </p:spPr>
        <p:txBody>
          <a:bodyPr wrap="none">
            <a:spAutoFit/>
          </a:bodyPr>
          <a:lstStyle/>
          <a:p>
            <a:pPr>
              <a:defRPr/>
            </a:pPr>
            <a:r>
              <a:rPr lang="en-US" dirty="0">
                <a:hlinkClick r:id="rId7"/>
              </a:rPr>
              <a:t>Prompt example </a:t>
            </a:r>
            <a:endParaRPr lang="en-US" dirty="0"/>
          </a:p>
        </p:txBody>
      </p:sp>
      <p:sp>
        <p:nvSpPr>
          <p:cNvPr id="4" name="Rectangle 3"/>
          <p:cNvSpPr/>
          <p:nvPr/>
        </p:nvSpPr>
        <p:spPr>
          <a:xfrm>
            <a:off x="-26492" y="5720942"/>
            <a:ext cx="5665292" cy="33855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b="1" dirty="0" err="1">
                <a:solidFill>
                  <a:srgbClr val="7030A0"/>
                </a:solidFill>
              </a:rPr>
              <a:t>var</a:t>
            </a:r>
            <a:r>
              <a:rPr lang="en-US" sz="1600" b="1" dirty="0">
                <a:solidFill>
                  <a:srgbClr val="7030A0"/>
                </a:solidFill>
              </a:rPr>
              <a:t> person = prompt("Please enter your name", "Harry Potter");</a:t>
            </a:r>
          </a:p>
        </p:txBody>
      </p:sp>
    </p:spTree>
    <p:extLst>
      <p:ext uri="{BB962C8B-B14F-4D97-AF65-F5344CB8AC3E}">
        <p14:creationId xmlns:p14="http://schemas.microsoft.com/office/powerpoint/2010/main" val="20651879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914400"/>
            <a:ext cx="8153400" cy="4525963"/>
          </a:xfrm>
        </p:spPr>
        <p:txBody>
          <a:bodyPr>
            <a:normAutofit/>
          </a:bodyPr>
          <a:lstStyle/>
          <a:p>
            <a:r>
              <a:rPr lang="en-US" sz="2400" dirty="0"/>
              <a:t>We can also get user input by using the confirm method of the window object:</a:t>
            </a:r>
            <a:br>
              <a:rPr lang="en-US" sz="2400" dirty="0"/>
            </a:br>
            <a:r>
              <a:rPr lang="en-US" sz="2400" dirty="0" err="1">
                <a:solidFill>
                  <a:srgbClr val="FF0000"/>
                </a:solidFill>
              </a:rPr>
              <a:t>window.confirm</a:t>
            </a:r>
            <a:r>
              <a:rPr lang="en-US" sz="2400" dirty="0">
                <a:solidFill>
                  <a:srgbClr val="FF0000"/>
                </a:solidFill>
              </a:rPr>
              <a:t>(question);</a:t>
            </a:r>
          </a:p>
          <a:p>
            <a:r>
              <a:rPr lang="en-US" sz="2400" dirty="0"/>
              <a:t>The method takes one arguments: the question to ask the user. Just like window.prompt(), we can assign its return value to a variable. The data type, however, is </a:t>
            </a:r>
            <a:r>
              <a:rPr lang="en-US" sz="2400" dirty="0" err="1">
                <a:solidFill>
                  <a:srgbClr val="FF0000"/>
                </a:solidFill>
              </a:rPr>
              <a:t>boolean</a:t>
            </a:r>
            <a:r>
              <a:rPr lang="en-US" sz="2400" dirty="0">
                <a:solidFill>
                  <a:srgbClr val="FF0000"/>
                </a:solidFill>
              </a:rPr>
              <a:t>, not string!</a:t>
            </a:r>
          </a:p>
          <a:p>
            <a:endParaRPr lang="en-US" sz="2000" dirty="0"/>
          </a:p>
        </p:txBody>
      </p:sp>
      <p:sp>
        <p:nvSpPr>
          <p:cNvPr id="3" name="Title 2"/>
          <p:cNvSpPr>
            <a:spLocks noGrp="1"/>
          </p:cNvSpPr>
          <p:nvPr>
            <p:ph type="title"/>
          </p:nvPr>
        </p:nvSpPr>
        <p:spPr/>
        <p:txBody>
          <a:bodyPr>
            <a:normAutofit/>
          </a:bodyPr>
          <a:lstStyle/>
          <a:p>
            <a:r>
              <a:rPr lang="en-US" sz="3600" dirty="0" err="1"/>
              <a:t>window.confirm</a:t>
            </a:r>
            <a:r>
              <a:rPr lang="en-US" sz="3600" dirty="0"/>
              <a:t>()</a:t>
            </a:r>
          </a:p>
        </p:txBody>
      </p:sp>
      <p:pic>
        <p:nvPicPr>
          <p:cNvPr id="4" name="Picture 3"/>
          <p:cNvPicPr>
            <a:picLocks noChangeAspect="1"/>
          </p:cNvPicPr>
          <p:nvPr/>
        </p:nvPicPr>
        <p:blipFill>
          <a:blip r:embed="rId2"/>
          <a:stretch>
            <a:fillRect/>
          </a:stretch>
        </p:blipFill>
        <p:spPr>
          <a:xfrm>
            <a:off x="4533900" y="4774407"/>
            <a:ext cx="4305300" cy="1733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stretch>
            <a:fillRect/>
          </a:stretch>
        </p:blipFill>
        <p:spPr>
          <a:xfrm>
            <a:off x="88106" y="3886200"/>
            <a:ext cx="4662488" cy="1152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458464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a:t>When we use </a:t>
            </a:r>
            <a:r>
              <a:rPr lang="en-US" dirty="0" err="1"/>
              <a:t>window.confirm</a:t>
            </a:r>
            <a:r>
              <a:rPr lang="en-US" dirty="0"/>
              <a:t>(), the user will see a dialogue box with a question and two buttons: an OK button and a Cancel button.</a:t>
            </a:r>
          </a:p>
          <a:p>
            <a:r>
              <a:rPr lang="en-US" dirty="0">
                <a:solidFill>
                  <a:srgbClr val="FF0000"/>
                </a:solidFill>
              </a:rPr>
              <a:t>If the user clicks OK, the return value is true.</a:t>
            </a:r>
          </a:p>
          <a:p>
            <a:r>
              <a:rPr lang="en-US" dirty="0">
                <a:solidFill>
                  <a:srgbClr val="FF0000"/>
                </a:solidFill>
              </a:rPr>
              <a:t>If the user clicks Cancel, the return value is false.</a:t>
            </a:r>
          </a:p>
          <a:p>
            <a:endParaRPr lang="en-US" dirty="0"/>
          </a:p>
          <a:p>
            <a:r>
              <a:rPr lang="en-US" dirty="0">
                <a:hlinkClick r:id="rId3"/>
              </a:rPr>
              <a:t>Confirm example</a:t>
            </a:r>
            <a:endParaRPr lang="en-US" dirty="0"/>
          </a:p>
        </p:txBody>
      </p:sp>
      <p:sp>
        <p:nvSpPr>
          <p:cNvPr id="3" name="Title 2"/>
          <p:cNvSpPr>
            <a:spLocks noGrp="1"/>
          </p:cNvSpPr>
          <p:nvPr>
            <p:ph type="title"/>
          </p:nvPr>
        </p:nvSpPr>
        <p:spPr/>
        <p:txBody>
          <a:bodyPr>
            <a:normAutofit/>
          </a:bodyPr>
          <a:lstStyle/>
          <a:p>
            <a:r>
              <a:rPr lang="en-US" dirty="0" err="1"/>
              <a:t>window.confirm</a:t>
            </a:r>
            <a:r>
              <a:rPr lang="en-US" dirty="0"/>
              <a:t>()</a:t>
            </a:r>
          </a:p>
        </p:txBody>
      </p:sp>
    </p:spTree>
    <p:extLst>
      <p:ext uri="{BB962C8B-B14F-4D97-AF65-F5344CB8AC3E}">
        <p14:creationId xmlns:p14="http://schemas.microsoft.com/office/powerpoint/2010/main" val="15175183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The Document Object Model (DOM)</a:t>
            </a:r>
          </a:p>
        </p:txBody>
      </p:sp>
      <p:sp>
        <p:nvSpPr>
          <p:cNvPr id="4" name="Text Placeholder 3"/>
          <p:cNvSpPr>
            <a:spLocks noGrp="1"/>
          </p:cNvSpPr>
          <p:nvPr>
            <p:ph type="body" idx="1"/>
          </p:nvPr>
        </p:nvSpPr>
        <p:spPr/>
        <p:txBody>
          <a:bodyPr/>
          <a:lstStyle/>
          <a:p>
            <a:r>
              <a:rPr lang="en-US" dirty="0"/>
              <a:t>Section </a:t>
            </a:r>
            <a:r>
              <a:rPr lang="en-US" dirty="0">
                <a:solidFill>
                  <a:schemeClr val="accent1"/>
                </a:solidFill>
              </a:rPr>
              <a:t>6</a:t>
            </a:r>
            <a:r>
              <a:rPr lang="en-US" dirty="0"/>
              <a:t> of 8</a:t>
            </a:r>
            <a:endParaRPr lang="en-US" dirty="0">
              <a:solidFill>
                <a:schemeClr val="tx1"/>
              </a:solidFill>
            </a:endParaRPr>
          </a:p>
        </p:txBody>
      </p:sp>
    </p:spTree>
    <p:extLst>
      <p:ext uri="{BB962C8B-B14F-4D97-AF65-F5344CB8AC3E}">
        <p14:creationId xmlns:p14="http://schemas.microsoft.com/office/powerpoint/2010/main" val="24340921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DOM</a:t>
            </a:r>
          </a:p>
        </p:txBody>
      </p:sp>
      <p:sp>
        <p:nvSpPr>
          <p:cNvPr id="3" name="Content Placeholder 2"/>
          <p:cNvSpPr>
            <a:spLocks noGrp="1"/>
          </p:cNvSpPr>
          <p:nvPr>
            <p:ph idx="1"/>
          </p:nvPr>
        </p:nvSpPr>
        <p:spPr/>
        <p:txBody>
          <a:bodyPr>
            <a:normAutofit/>
          </a:bodyPr>
          <a:lstStyle/>
          <a:p>
            <a:r>
              <a:rPr lang="en-US" dirty="0"/>
              <a:t>JavaScript is almost always used to interact with the HTML document in which it is contained.</a:t>
            </a:r>
          </a:p>
          <a:p>
            <a:r>
              <a:rPr lang="en-US" dirty="0"/>
              <a:t>This is accomplished through a programming interface (API) called the </a:t>
            </a:r>
            <a:r>
              <a:rPr lang="en-US" b="1" dirty="0"/>
              <a:t>Document Object Model.</a:t>
            </a:r>
          </a:p>
          <a:p>
            <a:r>
              <a:rPr lang="en-US" dirty="0"/>
              <a:t>According to the W3C, the DOM is a:</a:t>
            </a:r>
          </a:p>
          <a:p>
            <a:r>
              <a:rPr lang="en-US" i="1" dirty="0"/>
              <a:t>Platform- and language-neutral interface that will allow programs and scripts to dynamically access and update the content, structure and style of documents.</a:t>
            </a:r>
            <a:endParaRPr lang="en-US" dirty="0"/>
          </a:p>
        </p:txBody>
      </p:sp>
      <p:sp>
        <p:nvSpPr>
          <p:cNvPr id="4" name="Content Placeholder 3"/>
          <p:cNvSpPr>
            <a:spLocks noGrp="1"/>
          </p:cNvSpPr>
          <p:nvPr>
            <p:ph sz="quarter" idx="13"/>
          </p:nvPr>
        </p:nvSpPr>
        <p:spPr/>
        <p:txBody>
          <a:bodyPr>
            <a:normAutofit lnSpcReduction="10000"/>
          </a:bodyPr>
          <a:lstStyle/>
          <a:p>
            <a:r>
              <a:rPr lang="en-US" dirty="0"/>
              <a:t>Document Object Model</a:t>
            </a:r>
          </a:p>
        </p:txBody>
      </p:sp>
    </p:spTree>
    <p:extLst>
      <p:ext uri="{BB962C8B-B14F-4D97-AF65-F5344CB8AC3E}">
        <p14:creationId xmlns:p14="http://schemas.microsoft.com/office/powerpoint/2010/main" val="633037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275" y="0"/>
            <a:ext cx="7772400" cy="1020762"/>
          </a:xfrm>
        </p:spPr>
        <p:txBody>
          <a:bodyPr/>
          <a:lstStyle/>
          <a:p>
            <a:r>
              <a:rPr lang="en-US" dirty="0"/>
              <a:t>The DOM</a:t>
            </a:r>
          </a:p>
        </p:txBody>
      </p:sp>
      <p:sp>
        <p:nvSpPr>
          <p:cNvPr id="3" name="Content Placeholder 2"/>
          <p:cNvSpPr>
            <a:spLocks noGrp="1"/>
          </p:cNvSpPr>
          <p:nvPr>
            <p:ph idx="1"/>
          </p:nvPr>
        </p:nvSpPr>
        <p:spPr>
          <a:xfrm>
            <a:off x="168729" y="1143000"/>
            <a:ext cx="8991600" cy="4876800"/>
          </a:xfrm>
        </p:spPr>
        <p:txBody>
          <a:bodyPr>
            <a:normAutofit/>
          </a:bodyPr>
          <a:lstStyle/>
          <a:p>
            <a:r>
              <a:rPr lang="en-US" dirty="0"/>
              <a:t>The </a:t>
            </a:r>
            <a:r>
              <a:rPr lang="en-US" dirty="0">
                <a:solidFill>
                  <a:srgbClr val="7030A0"/>
                </a:solidFill>
              </a:rPr>
              <a:t>tree structure of the (HTML) </a:t>
            </a:r>
            <a:r>
              <a:rPr lang="en-US" dirty="0"/>
              <a:t>is formally called the </a:t>
            </a:r>
            <a:r>
              <a:rPr lang="en-US" b="1" dirty="0"/>
              <a:t>DOM Tree </a:t>
            </a:r>
            <a:r>
              <a:rPr lang="en-US" dirty="0"/>
              <a:t>with the root, or top most object called the </a:t>
            </a:r>
            <a:r>
              <a:rPr lang="en-US" b="1" dirty="0"/>
              <a:t>Document Root</a:t>
            </a:r>
            <a:r>
              <a:rPr lang="en-US" dirty="0"/>
              <a:t>.</a:t>
            </a:r>
          </a:p>
        </p:txBody>
      </p:sp>
      <p:pic>
        <p:nvPicPr>
          <p:cNvPr id="5" name="Picture 4" descr="4071506017.ep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1858962"/>
            <a:ext cx="8595750" cy="46447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Content Placeholder 5"/>
          <p:cNvSpPr>
            <a:spLocks noGrp="1"/>
          </p:cNvSpPr>
          <p:nvPr>
            <p:ph sz="quarter" idx="13"/>
          </p:nvPr>
        </p:nvSpPr>
        <p:spPr/>
        <p:txBody>
          <a:bodyPr>
            <a:normAutofit lnSpcReduction="10000"/>
          </a:bodyPr>
          <a:lstStyle/>
          <a:p>
            <a:endParaRPr lang="en-US"/>
          </a:p>
        </p:txBody>
      </p:sp>
    </p:spTree>
    <p:extLst>
      <p:ext uri="{BB962C8B-B14F-4D97-AF65-F5344CB8AC3E}">
        <p14:creationId xmlns:p14="http://schemas.microsoft.com/office/powerpoint/2010/main" val="1264140099"/>
      </p:ext>
    </p:extLst>
  </p:cSld>
  <p:clrMapOvr>
    <a:masterClrMapping/>
  </p:clrMapOvr>
</p:sld>
</file>

<file path=ppt/theme/theme1.xml><?xml version="1.0" encoding="utf-8"?>
<a:theme xmlns:a="http://schemas.openxmlformats.org/drawingml/2006/main" name="Presentation">
  <a:themeElements>
    <a:clrScheme name="Book Palette">
      <a:dk1>
        <a:srgbClr val="404040"/>
      </a:dk1>
      <a:lt1>
        <a:srgbClr val="F3F3E7"/>
      </a:lt1>
      <a:dk2>
        <a:srgbClr val="467082"/>
      </a:dk2>
      <a:lt2>
        <a:srgbClr val="FFFFFF"/>
      </a:lt2>
      <a:accent1>
        <a:srgbClr val="009FDA"/>
      </a:accent1>
      <a:accent2>
        <a:srgbClr val="CE2933"/>
      </a:accent2>
      <a:accent3>
        <a:srgbClr val="E6B120"/>
      </a:accent3>
      <a:accent4>
        <a:srgbClr val="467082"/>
      </a:accent4>
      <a:accent5>
        <a:srgbClr val="F3703A"/>
      </a:accent5>
      <a:accent6>
        <a:srgbClr val="00A651"/>
      </a:accent6>
      <a:hlink>
        <a:srgbClr val="7F7F7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Chapter01-PresentationDistilled</Template>
  <TotalTime>5134</TotalTime>
  <Words>10507</Words>
  <Application>Microsoft Macintosh PowerPoint</Application>
  <PresentationFormat>On-screen Show (4:3)</PresentationFormat>
  <Paragraphs>1533</Paragraphs>
  <Slides>171</Slides>
  <Notes>55</Notes>
  <HiddenSlides>6</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171</vt:i4>
      </vt:variant>
    </vt:vector>
  </HeadingPairs>
  <TitlesOfParts>
    <vt:vector size="188" baseType="lpstr">
      <vt:lpstr>&amp;quot</vt:lpstr>
      <vt:lpstr>Arial</vt:lpstr>
      <vt:lpstr>Calibri</vt:lpstr>
      <vt:lpstr>Comic Sans MS</vt:lpstr>
      <vt:lpstr>Consolas</vt:lpstr>
      <vt:lpstr>Courier New</vt:lpstr>
      <vt:lpstr>Franklin Gothic Demi</vt:lpstr>
      <vt:lpstr>Lucida Console</vt:lpstr>
      <vt:lpstr>Mangal</vt:lpstr>
      <vt:lpstr>Rockwell</vt:lpstr>
      <vt:lpstr>Rockwell Condensed</vt:lpstr>
      <vt:lpstr>Rockwell Extra Bold</vt:lpstr>
      <vt:lpstr>Segoe UI</vt:lpstr>
      <vt:lpstr>Times New Roman</vt:lpstr>
      <vt:lpstr>Verdana</vt:lpstr>
      <vt:lpstr>Wingdings</vt:lpstr>
      <vt:lpstr>Presentation</vt:lpstr>
      <vt:lpstr>JavaScript: Client-Side Scripting</vt:lpstr>
      <vt:lpstr>Objectives</vt:lpstr>
      <vt:lpstr>What IS Javascript</vt:lpstr>
      <vt:lpstr>What is JavaScript</vt:lpstr>
      <vt:lpstr>What isn’t JavaScript</vt:lpstr>
      <vt:lpstr>Client-Side Scripting</vt:lpstr>
      <vt:lpstr>Client-Side Scripting</vt:lpstr>
      <vt:lpstr>Client-Side Scripting</vt:lpstr>
      <vt:lpstr>Client-Side Flash</vt:lpstr>
      <vt:lpstr>Client-Side Applets</vt:lpstr>
      <vt:lpstr>JavaScript History</vt:lpstr>
      <vt:lpstr>HTTP request-reponse loop</vt:lpstr>
      <vt:lpstr>HTTP request-reponse loop</vt:lpstr>
      <vt:lpstr>JavaScript in Modern Times</vt:lpstr>
      <vt:lpstr>Asynchronous data requests</vt:lpstr>
      <vt:lpstr>Frameworks</vt:lpstr>
      <vt:lpstr>Javascript Design Principles</vt:lpstr>
      <vt:lpstr>Layers</vt:lpstr>
      <vt:lpstr>Layers</vt:lpstr>
      <vt:lpstr>Layers</vt:lpstr>
      <vt:lpstr>Layers</vt:lpstr>
      <vt:lpstr>Users Without Javascript</vt:lpstr>
      <vt:lpstr>Users Without Javascript</vt:lpstr>
      <vt:lpstr>The &lt;noscript&gt; tag</vt:lpstr>
      <vt:lpstr>The &lt;noscript&gt; tag</vt:lpstr>
      <vt:lpstr>Where Does Javascript GO?</vt:lpstr>
      <vt:lpstr>Where does JavaScript go?</vt:lpstr>
      <vt:lpstr>Inline JavaScript</vt:lpstr>
      <vt:lpstr>Embedded JavaScript</vt:lpstr>
      <vt:lpstr>External JavaScript</vt:lpstr>
      <vt:lpstr>Syntax</vt:lpstr>
      <vt:lpstr>JavaScript Syntax</vt:lpstr>
      <vt:lpstr>JavaScript’s Reputation</vt:lpstr>
      <vt:lpstr>Variables</vt:lpstr>
      <vt:lpstr>Variables</vt:lpstr>
      <vt:lpstr>Which one is legal ?</vt:lpstr>
      <vt:lpstr>Variables and Data Types </vt:lpstr>
      <vt:lpstr>Variables</vt:lpstr>
      <vt:lpstr>Variables and Data Types </vt:lpstr>
      <vt:lpstr>Variables and Data Types </vt:lpstr>
      <vt:lpstr>JavaScript Output</vt:lpstr>
      <vt:lpstr>JavaScript Output</vt:lpstr>
      <vt:lpstr>JavaScript Output</vt:lpstr>
      <vt:lpstr>JavaScript Output</vt:lpstr>
      <vt:lpstr>JavaScript Output</vt:lpstr>
      <vt:lpstr>Chapter 8</vt:lpstr>
      <vt:lpstr>Comparison Operators</vt:lpstr>
      <vt:lpstr>Logical Operators</vt:lpstr>
      <vt:lpstr>Conditionals</vt:lpstr>
      <vt:lpstr>Conditionals</vt:lpstr>
      <vt:lpstr>Conditionals</vt:lpstr>
      <vt:lpstr>Conditionals</vt:lpstr>
      <vt:lpstr>Chapter 8</vt:lpstr>
      <vt:lpstr>Loops</vt:lpstr>
      <vt:lpstr>Loops</vt:lpstr>
      <vt:lpstr>Chapter 8</vt:lpstr>
      <vt:lpstr>A JavaScript statement: alert </vt:lpstr>
      <vt:lpstr>Arrays</vt:lpstr>
      <vt:lpstr>Arrays</vt:lpstr>
      <vt:lpstr>Arrays</vt:lpstr>
      <vt:lpstr>Arrays</vt:lpstr>
      <vt:lpstr>Arrays</vt:lpstr>
      <vt:lpstr>Arrays</vt:lpstr>
      <vt:lpstr>Arrays</vt:lpstr>
      <vt:lpstr>Arrays</vt:lpstr>
      <vt:lpstr>Arrays</vt:lpstr>
      <vt:lpstr>Arrays</vt:lpstr>
      <vt:lpstr>Functions</vt:lpstr>
      <vt:lpstr>JavaScript Functions</vt:lpstr>
      <vt:lpstr>Functions</vt:lpstr>
      <vt:lpstr>Alert</vt:lpstr>
      <vt:lpstr>Errors using try and catch</vt:lpstr>
      <vt:lpstr>Throw your own</vt:lpstr>
      <vt:lpstr>Tips</vt:lpstr>
      <vt:lpstr>Javascript Functions</vt:lpstr>
      <vt:lpstr>JavaScript Functions</vt:lpstr>
      <vt:lpstr>Javascript Objects</vt:lpstr>
      <vt:lpstr>JavaScript Objects</vt:lpstr>
      <vt:lpstr>JavaScript Objects</vt:lpstr>
      <vt:lpstr>Constructors</vt:lpstr>
      <vt:lpstr>Properties</vt:lpstr>
      <vt:lpstr>Methods</vt:lpstr>
      <vt:lpstr>Special values: null and undefined </vt:lpstr>
      <vt:lpstr>Objects Included in JavaScript</vt:lpstr>
      <vt:lpstr>Math</vt:lpstr>
      <vt:lpstr>Math</vt:lpstr>
      <vt:lpstr>String</vt:lpstr>
      <vt:lpstr>String</vt:lpstr>
      <vt:lpstr>Date</vt:lpstr>
      <vt:lpstr>Date</vt:lpstr>
      <vt:lpstr>Window</vt:lpstr>
      <vt:lpstr>Window</vt:lpstr>
      <vt:lpstr>window.prompt()</vt:lpstr>
      <vt:lpstr>window.prompt()</vt:lpstr>
      <vt:lpstr>window.confirm()</vt:lpstr>
      <vt:lpstr>window.confirm()</vt:lpstr>
      <vt:lpstr>The Document Object Model (DOM)</vt:lpstr>
      <vt:lpstr>The DOM</vt:lpstr>
      <vt:lpstr>The DOM</vt:lpstr>
      <vt:lpstr>DOM Nodes</vt:lpstr>
      <vt:lpstr>Document Object Model (DOM) </vt:lpstr>
      <vt:lpstr>DOM Nodes</vt:lpstr>
      <vt:lpstr>DOM Nodes</vt:lpstr>
      <vt:lpstr>PowerPoint Presentation</vt:lpstr>
      <vt:lpstr>More advanced example</vt:lpstr>
      <vt:lpstr>DOM Nodes</vt:lpstr>
      <vt:lpstr>Document Object</vt:lpstr>
      <vt:lpstr>Document Object</vt:lpstr>
      <vt:lpstr>Document Object</vt:lpstr>
      <vt:lpstr>Document Object</vt:lpstr>
      <vt:lpstr>Document Object</vt:lpstr>
      <vt:lpstr>Accessing nodes</vt:lpstr>
      <vt:lpstr>Accessing nodes</vt:lpstr>
      <vt:lpstr>Accessing nodes</vt:lpstr>
      <vt:lpstr>Accessing nodes</vt:lpstr>
      <vt:lpstr>Accessing nodes</vt:lpstr>
      <vt:lpstr>Accessing nodes</vt:lpstr>
      <vt:lpstr>Element node Object</vt:lpstr>
      <vt:lpstr>Element node Object</vt:lpstr>
      <vt:lpstr>Modifying a DOM element</vt:lpstr>
      <vt:lpstr>Modifying a DOM element</vt:lpstr>
      <vt:lpstr>Modifying a DOM element</vt:lpstr>
      <vt:lpstr>Modifying a DOM element</vt:lpstr>
      <vt:lpstr>Modifying a DOM element</vt:lpstr>
      <vt:lpstr>Modifying a DOM element</vt:lpstr>
      <vt:lpstr>Changing an element’s style</vt:lpstr>
      <vt:lpstr>Changing an element’s style</vt:lpstr>
      <vt:lpstr>Changing an element’s style</vt:lpstr>
      <vt:lpstr>Changing an element’s style</vt:lpstr>
      <vt:lpstr>Common DOM styling errors</vt:lpstr>
      <vt:lpstr>More Properties</vt:lpstr>
      <vt:lpstr>JavaScript Events</vt:lpstr>
      <vt:lpstr>JavaScript Events</vt:lpstr>
      <vt:lpstr>JavaScript Events</vt:lpstr>
      <vt:lpstr>JavaScript Events</vt:lpstr>
      <vt:lpstr>Inline Event Handler Approach</vt:lpstr>
      <vt:lpstr>Listener Approach</vt:lpstr>
      <vt:lpstr>Listener Approach</vt:lpstr>
      <vt:lpstr>Listener Approach</vt:lpstr>
      <vt:lpstr>Listener Approach</vt:lpstr>
      <vt:lpstr>Listener Approach</vt:lpstr>
      <vt:lpstr>Event Object</vt:lpstr>
      <vt:lpstr>Event Object</vt:lpstr>
      <vt:lpstr>Event Object</vt:lpstr>
      <vt:lpstr>Event Object</vt:lpstr>
      <vt:lpstr>Event Types</vt:lpstr>
      <vt:lpstr>Mouse events</vt:lpstr>
      <vt:lpstr>Mouse events</vt:lpstr>
      <vt:lpstr>Keyboard events</vt:lpstr>
      <vt:lpstr>Keyboard events</vt:lpstr>
      <vt:lpstr>Keyboard events</vt:lpstr>
      <vt:lpstr>Form Events</vt:lpstr>
      <vt:lpstr>Form Events</vt:lpstr>
      <vt:lpstr>Form Events</vt:lpstr>
      <vt:lpstr>Form Events</vt:lpstr>
      <vt:lpstr>Frame Events</vt:lpstr>
      <vt:lpstr>Frame Events</vt:lpstr>
      <vt:lpstr>Frame Events</vt:lpstr>
      <vt:lpstr>Example</vt:lpstr>
      <vt:lpstr>Forms</vt:lpstr>
      <vt:lpstr>Validating Forms</vt:lpstr>
      <vt:lpstr>Validating  Forms</vt:lpstr>
      <vt:lpstr>Validating Forms</vt:lpstr>
      <vt:lpstr>Validating Forms</vt:lpstr>
      <vt:lpstr>Validating Forms</vt:lpstr>
      <vt:lpstr>Submitting Forms</vt:lpstr>
      <vt:lpstr>Event Object</vt:lpstr>
      <vt:lpstr>Event Object</vt:lpstr>
      <vt:lpstr>PowerPoint Presentation</vt:lpstr>
      <vt:lpstr>Event Object</vt:lpstr>
      <vt:lpstr>Event Object</vt:lpstr>
    </vt:vector>
  </TitlesOfParts>
  <Company>Mount Royal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Randy Connolly</dc:creator>
  <cp:lastModifiedBy>Yousef Hassouneh</cp:lastModifiedBy>
  <cp:revision>905</cp:revision>
  <dcterms:created xsi:type="dcterms:W3CDTF">2012-11-14T17:20:48Z</dcterms:created>
  <dcterms:modified xsi:type="dcterms:W3CDTF">2018-11-06T06:36:03Z</dcterms:modified>
</cp:coreProperties>
</file>