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2"/>
  </p:notesMasterIdLst>
  <p:sldIdLst>
    <p:sldId id="256" r:id="rId2"/>
    <p:sldId id="370" r:id="rId3"/>
    <p:sldId id="378" r:id="rId4"/>
    <p:sldId id="405" r:id="rId5"/>
    <p:sldId id="407" r:id="rId6"/>
    <p:sldId id="408" r:id="rId7"/>
    <p:sldId id="409" r:id="rId8"/>
    <p:sldId id="412" r:id="rId9"/>
    <p:sldId id="413" r:id="rId10"/>
    <p:sldId id="414" r:id="rId11"/>
    <p:sldId id="499" r:id="rId12"/>
    <p:sldId id="415" r:id="rId13"/>
    <p:sldId id="416" r:id="rId14"/>
    <p:sldId id="417" r:id="rId15"/>
    <p:sldId id="418" r:id="rId16"/>
    <p:sldId id="419" r:id="rId17"/>
    <p:sldId id="421" r:id="rId18"/>
    <p:sldId id="475" r:id="rId19"/>
    <p:sldId id="422" r:id="rId20"/>
    <p:sldId id="476" r:id="rId21"/>
    <p:sldId id="423" r:id="rId22"/>
    <p:sldId id="427" r:id="rId23"/>
    <p:sldId id="428" r:id="rId24"/>
    <p:sldId id="429" r:id="rId25"/>
    <p:sldId id="430" r:id="rId26"/>
    <p:sldId id="477" r:id="rId27"/>
    <p:sldId id="432" r:id="rId28"/>
    <p:sldId id="433" r:id="rId29"/>
    <p:sldId id="479" r:id="rId30"/>
    <p:sldId id="435" r:id="rId31"/>
    <p:sldId id="436" r:id="rId32"/>
    <p:sldId id="480" r:id="rId33"/>
    <p:sldId id="437" r:id="rId34"/>
    <p:sldId id="438" r:id="rId35"/>
    <p:sldId id="439" r:id="rId36"/>
    <p:sldId id="440" r:id="rId37"/>
    <p:sldId id="481" r:id="rId38"/>
    <p:sldId id="441" r:id="rId39"/>
    <p:sldId id="442" r:id="rId40"/>
    <p:sldId id="443" r:id="rId41"/>
    <p:sldId id="444" r:id="rId42"/>
    <p:sldId id="445" r:id="rId43"/>
    <p:sldId id="446" r:id="rId44"/>
    <p:sldId id="447" r:id="rId45"/>
    <p:sldId id="451" r:id="rId46"/>
    <p:sldId id="454" r:id="rId47"/>
    <p:sldId id="484" r:id="rId48"/>
    <p:sldId id="455" r:id="rId49"/>
    <p:sldId id="456" r:id="rId50"/>
    <p:sldId id="482"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2E0"/>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45"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8AC33FE-99A6-46E0-B973-0DE8D81B40FB}" type="slidenum">
              <a:rPr lang="en-US"/>
              <a:pPr>
                <a:defRPr/>
              </a:pPr>
              <a:t>‹#›</a:t>
            </a:fld>
            <a:endParaRPr lang="en-US"/>
          </a:p>
        </p:txBody>
      </p:sp>
    </p:spTree>
    <p:extLst>
      <p:ext uri="{BB962C8B-B14F-4D97-AF65-F5344CB8AC3E}">
        <p14:creationId xmlns:p14="http://schemas.microsoft.com/office/powerpoint/2010/main" val="2892127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AC33FE-99A6-46E0-B973-0DE8D81B40FB}" type="slidenum">
              <a:rPr lang="en-US" smtClean="0"/>
              <a:pPr>
                <a:defRPr/>
              </a:pPr>
              <a:t>30</a:t>
            </a:fld>
            <a:endParaRPr lang="en-US"/>
          </a:p>
        </p:txBody>
      </p:sp>
    </p:spTree>
    <p:extLst>
      <p:ext uri="{BB962C8B-B14F-4D97-AF65-F5344CB8AC3E}">
        <p14:creationId xmlns:p14="http://schemas.microsoft.com/office/powerpoint/2010/main" val="32696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a:defRPr/>
              </a:pPr>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grpSp>
      <p:sp>
        <p:nvSpPr>
          <p:cNvPr id="348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34828"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E095A65A-5B94-4CA6-B0C8-3A1F94B208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4248B8D-C2F2-4313-9A7C-FB63EF78B5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C3DCB96-A438-4D1F-B6E3-68E12FD9ED4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94447A5F-BFCC-4A9B-9B08-6EB7F4709B2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D778B31-5912-447E-9392-70C51A64B8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E3B399E-CA46-4056-9008-C1A267D779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9544C54-5CCD-4FE4-957F-E4D4E52142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75B8A105-3167-41F3-832B-ABB2EB2075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F3E0C26E-0B4E-4841-986D-3952C3ED66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1E282315-AA69-4AA1-B2DC-5F637994E7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2634DD5-CAF0-4EED-8E02-64016ABDA8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431FF90-DDB2-478A-8F6F-0E9398669D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33795"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33799"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33800"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EDC0283E-CBB0-455A-97E7-93831AA6F03F}" type="slidenum">
              <a:rPr lang="en-US"/>
              <a:pPr>
                <a:defRPr/>
              </a:pPr>
              <a:t>‹#›</a:t>
            </a:fld>
            <a:endParaRPr lang="en-US"/>
          </a:p>
        </p:txBody>
      </p:sp>
      <p:sp>
        <p:nvSpPr>
          <p:cNvPr id="33801"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33802"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27"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cs typeface="+mn-cs"/>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cs typeface="+mn-cs"/>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cs typeface="+mn-cs"/>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5" name="Rectangle 4"/>
          <p:cNvSpPr/>
          <p:nvPr/>
        </p:nvSpPr>
        <p:spPr>
          <a:xfrm>
            <a:off x="1295400" y="413657"/>
            <a:ext cx="7162800" cy="5201424"/>
          </a:xfrm>
          <a:prstGeom prst="rect">
            <a:avLst/>
          </a:prstGeom>
          <a:noFill/>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ar-JO" sz="16600" b="1" dirty="0" smtClean="0">
                <a:ln w="50800"/>
                <a:solidFill>
                  <a:schemeClr val="bg1"/>
                </a:solidFill>
              </a:rPr>
              <a:t>الجهاز التناسلي</a:t>
            </a:r>
            <a:endParaRPr lang="en-US" sz="16600" b="1" dirty="0">
              <a:ln w="50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590800" y="228600"/>
            <a:ext cx="6096000" cy="2286000"/>
          </a:xfrm>
        </p:spPr>
        <p:txBody>
          <a:bodyPr/>
          <a:lstStyle/>
          <a:p>
            <a:pPr marL="0" indent="0" algn="r" rtl="1">
              <a:buNone/>
            </a:pPr>
            <a:r>
              <a:rPr lang="ar-SA" sz="2800" b="1" dirty="0" smtClean="0"/>
              <a:t>عندما تكون حرارة الجو منخفضة فإن عضلات كيس الصفن تتقلص، وبالتالي تقترب الخصيتان من الجسم فتزيد درجة حرارتهما، وعندما ترتفع درجة الحرارة في الخصيتين فإن عضلات الكيس ترتخي فتبتعد الخصيتان عن الجسم</a:t>
            </a:r>
            <a:endParaRPr lang="en-US" sz="2700" b="1" dirty="0" smtClean="0"/>
          </a:p>
        </p:txBody>
      </p:sp>
      <p:pic>
        <p:nvPicPr>
          <p:cNvPr id="4" name="Picture 3"/>
          <p:cNvPicPr>
            <a:picLocks noChangeAspect="1"/>
          </p:cNvPicPr>
          <p:nvPr/>
        </p:nvPicPr>
        <p:blipFill>
          <a:blip r:embed="rId2"/>
          <a:stretch>
            <a:fillRect/>
          </a:stretch>
        </p:blipFill>
        <p:spPr>
          <a:xfrm>
            <a:off x="152400" y="300037"/>
            <a:ext cx="2143125" cy="21431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526337" cy="900113"/>
          </a:xfrm>
          <a:solidFill>
            <a:schemeClr val="accent2"/>
          </a:solidFill>
        </p:spPr>
        <p:txBody>
          <a:bodyPr/>
          <a:lstStyle/>
          <a:p>
            <a:pPr algn="r" rtl="1"/>
            <a:r>
              <a:rPr lang="ar-SA" b="1" dirty="0" err="1" smtClean="0"/>
              <a:t>الأسهر</a:t>
            </a:r>
            <a:r>
              <a:rPr lang="ar-SA" b="1" dirty="0" smtClean="0"/>
              <a:t> (الوعاء الناقل)</a:t>
            </a:r>
            <a:endParaRPr lang="en-US" b="1" dirty="0"/>
          </a:p>
        </p:txBody>
      </p:sp>
      <p:sp>
        <p:nvSpPr>
          <p:cNvPr id="3" name="Content Placeholder 2"/>
          <p:cNvSpPr>
            <a:spLocks noGrp="1"/>
          </p:cNvSpPr>
          <p:nvPr>
            <p:ph idx="1"/>
          </p:nvPr>
        </p:nvSpPr>
        <p:spPr>
          <a:xfrm>
            <a:off x="838200" y="1371600"/>
            <a:ext cx="7661275" cy="4114800"/>
          </a:xfrm>
        </p:spPr>
        <p:txBody>
          <a:bodyPr/>
          <a:lstStyle/>
          <a:p>
            <a:pPr algn="r" rtl="1"/>
            <a:r>
              <a:rPr lang="ar-SA" b="1" dirty="0" smtClean="0"/>
              <a:t>ينقل الحيوانات المنوية من البربخ عند الاستثارة الجنسية</a:t>
            </a:r>
          </a:p>
          <a:p>
            <a:pPr algn="r" rtl="1"/>
            <a:endParaRPr lang="ar-SA" b="1" dirty="0"/>
          </a:p>
          <a:p>
            <a:pPr algn="r" rtl="1"/>
            <a:r>
              <a:rPr lang="ar-SA" b="1" dirty="0" smtClean="0"/>
              <a:t>أنبوب ملتف حول المثانة</a:t>
            </a:r>
          </a:p>
          <a:p>
            <a:pPr algn="r" rtl="1"/>
            <a:endParaRPr lang="ar-SA" b="1" dirty="0"/>
          </a:p>
          <a:p>
            <a:pPr algn="r" rtl="1"/>
            <a:endParaRPr lang="en-US" b="1" dirty="0"/>
          </a:p>
        </p:txBody>
      </p:sp>
      <p:sp>
        <p:nvSpPr>
          <p:cNvPr id="4" name="Title 1"/>
          <p:cNvSpPr txBox="1">
            <a:spLocks/>
          </p:cNvSpPr>
          <p:nvPr/>
        </p:nvSpPr>
        <p:spPr bwMode="auto">
          <a:xfrm>
            <a:off x="1027724" y="4419598"/>
            <a:ext cx="7526337" cy="900113"/>
          </a:xfrm>
          <a:prstGeom prst="rect">
            <a:avLst/>
          </a:prstGeom>
          <a:solidFill>
            <a:schemeClr val="accent2"/>
          </a:solid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a:lstStyle>
          <a:p>
            <a:pPr algn="r" rtl="1"/>
            <a:r>
              <a:rPr lang="ar-SA" b="1" kern="0" dirty="0" smtClean="0"/>
              <a:t>الإحليل </a:t>
            </a:r>
            <a:endParaRPr lang="en-US" b="1" kern="0" dirty="0"/>
          </a:p>
        </p:txBody>
      </p:sp>
      <p:sp>
        <p:nvSpPr>
          <p:cNvPr id="5" name="Content Placeholder 2"/>
          <p:cNvSpPr txBox="1">
            <a:spLocks/>
          </p:cNvSpPr>
          <p:nvPr/>
        </p:nvSpPr>
        <p:spPr bwMode="auto">
          <a:xfrm>
            <a:off x="960256" y="5354546"/>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cs typeface="+mn-cs"/>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cs typeface="+mn-cs"/>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cs typeface="+mn-cs"/>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cs typeface="+mn-cs"/>
              </a:defRPr>
            </a:lvl9pPr>
          </a:lstStyle>
          <a:p>
            <a:pPr algn="r" rtl="1"/>
            <a:r>
              <a:rPr lang="ar-SA" b="1" kern="0" dirty="0" smtClean="0"/>
              <a:t>ممر مشترك في القضيب للبول والسائل المنوي</a:t>
            </a:r>
            <a:endParaRPr lang="en-US" b="1" kern="0" dirty="0"/>
          </a:p>
        </p:txBody>
      </p:sp>
    </p:spTree>
    <p:extLst>
      <p:ext uri="{BB962C8B-B14F-4D97-AF65-F5344CB8AC3E}">
        <p14:creationId xmlns:p14="http://schemas.microsoft.com/office/powerpoint/2010/main" val="12536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727600" y="96838"/>
            <a:ext cx="5730600" cy="741361"/>
          </a:xfrm>
          <a:solidFill>
            <a:schemeClr val="accent2"/>
          </a:solidFill>
        </p:spPr>
        <p:txBody>
          <a:bodyPr/>
          <a:lstStyle/>
          <a:p>
            <a:pPr algn="ctr" rtl="1"/>
            <a:r>
              <a:rPr lang="ar-JO" sz="3600" b="1" dirty="0" smtClean="0"/>
              <a:t>3</a:t>
            </a:r>
            <a:r>
              <a:rPr lang="ar-SA" sz="3600" b="1" dirty="0" smtClean="0"/>
              <a:t>.الغدد الجنسية الذكرية المساندة </a:t>
            </a:r>
            <a:endParaRPr lang="en-US" sz="3600" b="1" dirty="0" smtClean="0"/>
          </a:p>
        </p:txBody>
      </p:sp>
      <p:sp>
        <p:nvSpPr>
          <p:cNvPr id="38915" name="Rectangle 3"/>
          <p:cNvSpPr>
            <a:spLocks noGrp="1" noChangeArrowheads="1"/>
          </p:cNvSpPr>
          <p:nvPr>
            <p:ph type="body" idx="1"/>
          </p:nvPr>
        </p:nvSpPr>
        <p:spPr>
          <a:xfrm>
            <a:off x="914401" y="1066800"/>
            <a:ext cx="7315200" cy="5638800"/>
          </a:xfrm>
        </p:spPr>
        <p:txBody>
          <a:bodyPr/>
          <a:lstStyle/>
          <a:p>
            <a:pPr algn="r" rtl="1"/>
            <a:r>
              <a:rPr lang="ar-DZ" sz="3600" b="1" dirty="0" smtClean="0"/>
              <a:t>الحوصلة المنوية</a:t>
            </a:r>
            <a:endParaRPr lang="ar-SA" sz="3600" b="1" dirty="0" smtClean="0"/>
          </a:p>
          <a:p>
            <a:pPr algn="r" rtl="1"/>
            <a:r>
              <a:rPr lang="ar-SA" sz="3600" b="1" dirty="0" smtClean="0"/>
              <a:t>غدة البروستاتة</a:t>
            </a:r>
          </a:p>
          <a:p>
            <a:pPr algn="r" rtl="1"/>
            <a:r>
              <a:rPr lang="ar-SA" sz="4000" b="1" dirty="0" smtClean="0"/>
              <a:t>غدتي كوبر</a:t>
            </a:r>
          </a:p>
          <a:p>
            <a:pPr algn="r" rtl="1"/>
            <a:endParaRPr lang="ar-SA" sz="3000" b="1" dirty="0"/>
          </a:p>
          <a:p>
            <a:pPr algn="r" rtl="1"/>
            <a:r>
              <a:rPr lang="ar-SA" sz="3000" b="1" dirty="0" smtClean="0"/>
              <a:t>تفرز مواد تصبها في قنوات تلتحم مع القناة الجنسية الذكرية</a:t>
            </a:r>
          </a:p>
          <a:p>
            <a:pPr lvl="1" algn="r" rtl="1"/>
            <a:r>
              <a:rPr lang="ar-SA" sz="3000" b="1" dirty="0" smtClean="0"/>
              <a:t>السائل المنوي</a:t>
            </a:r>
          </a:p>
          <a:p>
            <a:pPr lvl="2" algn="r" rtl="1"/>
            <a:r>
              <a:rPr lang="ar-SA" sz="2600" b="1" dirty="0" smtClean="0"/>
              <a:t>مواد حمضية ضعيفة ولزجة</a:t>
            </a:r>
          </a:p>
          <a:p>
            <a:pPr lvl="2" algn="r" rtl="1"/>
            <a:r>
              <a:rPr lang="ar-SA" sz="2600" b="1" dirty="0" smtClean="0"/>
              <a:t>تحوي </a:t>
            </a:r>
            <a:r>
              <a:rPr lang="ar-SA" sz="2600" b="1" u="sng" dirty="0" smtClean="0">
                <a:solidFill>
                  <a:srgbClr val="002060"/>
                </a:solidFill>
                <a:effectLst>
                  <a:outerShdw blurRad="38100" dist="38100" dir="2700000" algn="tl">
                    <a:srgbClr val="000000">
                      <a:alpha val="43137"/>
                    </a:srgbClr>
                  </a:outerShdw>
                </a:effectLst>
              </a:rPr>
              <a:t>سكر الفركتوز </a:t>
            </a:r>
            <a:r>
              <a:rPr lang="ar-SA" sz="2600" b="1" dirty="0" smtClean="0"/>
              <a:t>(</a:t>
            </a:r>
            <a:r>
              <a:rPr lang="ar-SA" b="1" dirty="0" smtClean="0"/>
              <a:t>ضرورية للحيوان المنوي)</a:t>
            </a:r>
          </a:p>
          <a:p>
            <a:pPr lvl="2" algn="r" rtl="1"/>
            <a:r>
              <a:rPr lang="ar-SA" b="1" dirty="0" smtClean="0"/>
              <a:t>بروتين يعمل على تجلط السائل المنوي بعد قذفه ولكن يكون بشكل غير نشط</a:t>
            </a:r>
            <a:endParaRPr lang="en-US" b="1" dirty="0" smtClean="0"/>
          </a:p>
        </p:txBody>
      </p:sp>
      <p:pic>
        <p:nvPicPr>
          <p:cNvPr id="3" name="Picture 2"/>
          <p:cNvPicPr>
            <a:picLocks noChangeAspect="1"/>
          </p:cNvPicPr>
          <p:nvPr/>
        </p:nvPicPr>
        <p:blipFill>
          <a:blip r:embed="rId2"/>
          <a:stretch>
            <a:fillRect/>
          </a:stretch>
        </p:blipFill>
        <p:spPr>
          <a:xfrm>
            <a:off x="152400" y="123825"/>
            <a:ext cx="2419350" cy="18859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320000" y="228599"/>
            <a:ext cx="4595400" cy="6271881"/>
          </a:xfrm>
        </p:spPr>
        <p:txBody>
          <a:bodyPr/>
          <a:lstStyle/>
          <a:p>
            <a:pPr marL="0" lvl="0" indent="0" algn="r" rtl="1">
              <a:buNone/>
            </a:pPr>
            <a:r>
              <a:rPr lang="ar-SA" sz="4400" b="1" u="sng" dirty="0" smtClean="0">
                <a:effectLst>
                  <a:outerShdw blurRad="38100" dist="38100" dir="2700000" algn="tl">
                    <a:srgbClr val="000000">
                      <a:alpha val="43137"/>
                    </a:srgbClr>
                  </a:outerShdw>
                </a:effectLst>
              </a:rPr>
              <a:t>غدة البروستاتة</a:t>
            </a:r>
          </a:p>
          <a:p>
            <a:pPr lvl="0" algn="r" rtl="1">
              <a:buFont typeface="Wingdings" pitchFamily="2" charset="2"/>
              <a:buChar char="v"/>
            </a:pPr>
            <a:endParaRPr lang="ar-SA" sz="2800" b="1" dirty="0"/>
          </a:p>
          <a:p>
            <a:pPr lvl="1" algn="r" rtl="1">
              <a:buFont typeface="Wingdings" pitchFamily="2" charset="2"/>
              <a:buChar char="v"/>
            </a:pPr>
            <a:r>
              <a:rPr lang="ar-SA" sz="2400" b="1" dirty="0" smtClean="0"/>
              <a:t>أسفل المثانة</a:t>
            </a:r>
          </a:p>
          <a:p>
            <a:pPr lvl="1" algn="r" rtl="1">
              <a:buFont typeface="Wingdings" pitchFamily="2" charset="2"/>
              <a:buChar char="v"/>
            </a:pPr>
            <a:r>
              <a:rPr lang="ar-SA" sz="2400" b="1" dirty="0" smtClean="0"/>
              <a:t>تحيط بالإحليل</a:t>
            </a:r>
          </a:p>
          <a:p>
            <a:pPr lvl="0" algn="r" rtl="1">
              <a:buFont typeface="Wingdings" pitchFamily="2" charset="2"/>
              <a:buChar char="v"/>
            </a:pPr>
            <a:endParaRPr lang="ar-JO" sz="2800" b="1" dirty="0" smtClean="0"/>
          </a:p>
          <a:p>
            <a:pPr lvl="0" algn="r" rtl="1">
              <a:buFont typeface="Wingdings" pitchFamily="2" charset="2"/>
              <a:buChar char="v"/>
            </a:pPr>
            <a:r>
              <a:rPr lang="ar-SA" sz="2800" b="1" dirty="0" smtClean="0"/>
              <a:t>تفرز 20-30% من حجم السائل المنوي</a:t>
            </a:r>
          </a:p>
          <a:p>
            <a:pPr lvl="1" algn="r" rtl="1">
              <a:buFont typeface="Wingdings" pitchFamily="2" charset="2"/>
              <a:buChar char="v"/>
            </a:pPr>
            <a:r>
              <a:rPr lang="ar-SA" sz="2400" b="1" dirty="0" smtClean="0"/>
              <a:t>سائل </a:t>
            </a:r>
            <a:r>
              <a:rPr lang="ar-SA" sz="2400" b="1" u="sng" dirty="0" smtClean="0"/>
              <a:t>قلوي</a:t>
            </a:r>
            <a:r>
              <a:rPr lang="ar-SA" sz="2400" b="1" dirty="0" smtClean="0"/>
              <a:t> يعطي السائل المنوي لونه الحليبي</a:t>
            </a:r>
          </a:p>
          <a:p>
            <a:pPr lvl="1" algn="r" rtl="1">
              <a:buFont typeface="Wingdings" pitchFamily="2" charset="2"/>
              <a:buChar char="v"/>
            </a:pPr>
            <a:r>
              <a:rPr lang="ar-SA" sz="2400" b="1" dirty="0" smtClean="0"/>
              <a:t>يحوي أنزيمات ومواد لقتل الميكروبات</a:t>
            </a:r>
          </a:p>
          <a:p>
            <a:pPr lvl="1" algn="r" rtl="1">
              <a:buFont typeface="Wingdings" pitchFamily="2" charset="2"/>
              <a:buChar char="v"/>
            </a:pPr>
            <a:r>
              <a:rPr lang="ar-SA" sz="2400" b="1" dirty="0"/>
              <a:t>ت</a:t>
            </a:r>
            <a:r>
              <a:rPr lang="ar-SA" sz="2400" b="1" dirty="0" smtClean="0"/>
              <a:t>فرز مواد تعمل على تمييع السائل المنوي المتجلط</a:t>
            </a:r>
            <a:endParaRPr lang="en-US" sz="2300" b="1" dirty="0" smtClean="0"/>
          </a:p>
        </p:txBody>
      </p:sp>
      <p:pic>
        <p:nvPicPr>
          <p:cNvPr id="12290" name="Picture 2" descr="Image result for ‫البروستات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599"/>
            <a:ext cx="4320000" cy="32238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12300" y="68820"/>
            <a:ext cx="4320000" cy="336755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124201" y="685800"/>
            <a:ext cx="5334000" cy="5562600"/>
          </a:xfrm>
        </p:spPr>
        <p:txBody>
          <a:bodyPr/>
          <a:lstStyle/>
          <a:p>
            <a:pPr marL="0" indent="0" algn="r" rtl="1">
              <a:buNone/>
            </a:pPr>
            <a:r>
              <a:rPr lang="ar-SA" sz="4400" b="1" u="sng" dirty="0" smtClean="0">
                <a:effectLst>
                  <a:outerShdw blurRad="38100" dist="38100" dir="2700000" algn="tl">
                    <a:srgbClr val="000000">
                      <a:alpha val="43137"/>
                    </a:srgbClr>
                  </a:outerShdw>
                </a:effectLst>
              </a:rPr>
              <a:t>غدتي كوبر</a:t>
            </a:r>
          </a:p>
          <a:p>
            <a:pPr algn="r" rtl="1">
              <a:buFont typeface="Wingdings" pitchFamily="2" charset="2"/>
              <a:buChar char="v"/>
            </a:pPr>
            <a:endParaRPr lang="ar-SA" sz="2800" b="1" dirty="0"/>
          </a:p>
          <a:p>
            <a:pPr algn="r" rtl="1">
              <a:buFont typeface="Wingdings" pitchFamily="2" charset="2"/>
              <a:buChar char="v"/>
            </a:pPr>
            <a:r>
              <a:rPr lang="ar-SA" sz="2800" b="1" dirty="0" smtClean="0"/>
              <a:t>أسفل البروستاتة</a:t>
            </a:r>
          </a:p>
          <a:p>
            <a:pPr algn="r" rtl="1">
              <a:buFont typeface="Wingdings" pitchFamily="2" charset="2"/>
              <a:buChar char="v"/>
            </a:pPr>
            <a:r>
              <a:rPr lang="ar-SA" sz="2800" b="1" dirty="0" smtClean="0"/>
              <a:t>أثناء الإثارة الجنسية وقبل القذف يتم إفراز سائل قلوي</a:t>
            </a:r>
          </a:p>
          <a:p>
            <a:pPr lvl="1" algn="r" rtl="1">
              <a:buFont typeface="Wingdings" pitchFamily="2" charset="2"/>
              <a:buChar char="v"/>
            </a:pPr>
            <a:r>
              <a:rPr lang="ar-SA" sz="2400" b="1" dirty="0" smtClean="0"/>
              <a:t>لمعادلة حمضية مجرى البول</a:t>
            </a:r>
          </a:p>
          <a:p>
            <a:pPr lvl="1" algn="r" rtl="1">
              <a:buFont typeface="Wingdings" pitchFamily="2" charset="2"/>
              <a:buChar char="v"/>
            </a:pPr>
            <a:r>
              <a:rPr lang="ar-SA" sz="2400" b="1" dirty="0" smtClean="0"/>
              <a:t>لترطيب المجرى</a:t>
            </a:r>
          </a:p>
        </p:txBody>
      </p:sp>
      <p:pic>
        <p:nvPicPr>
          <p:cNvPr id="4" name="Picture 3"/>
          <p:cNvPicPr>
            <a:picLocks noChangeAspect="1"/>
          </p:cNvPicPr>
          <p:nvPr/>
        </p:nvPicPr>
        <p:blipFill>
          <a:blip r:embed="rId2"/>
          <a:stretch>
            <a:fillRect/>
          </a:stretch>
        </p:blipFill>
        <p:spPr>
          <a:xfrm>
            <a:off x="152400" y="152400"/>
            <a:ext cx="2880000" cy="224503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rtl="1"/>
            <a:r>
              <a:rPr lang="ar-SA" b="1" dirty="0" smtClean="0"/>
              <a:t>السائل المنوي</a:t>
            </a:r>
            <a:endParaRPr lang="en-US" b="1" dirty="0" smtClean="0"/>
          </a:p>
        </p:txBody>
      </p:sp>
      <p:sp>
        <p:nvSpPr>
          <p:cNvPr id="38915" name="Rectangle 3"/>
          <p:cNvSpPr>
            <a:spLocks noGrp="1" noChangeArrowheads="1"/>
          </p:cNvSpPr>
          <p:nvPr>
            <p:ph type="body" idx="1"/>
          </p:nvPr>
        </p:nvSpPr>
        <p:spPr>
          <a:xfrm>
            <a:off x="381000" y="1752600"/>
            <a:ext cx="8194675" cy="4114800"/>
          </a:xfrm>
        </p:spPr>
        <p:txBody>
          <a:bodyPr/>
          <a:lstStyle/>
          <a:p>
            <a:pPr algn="r" rtl="1"/>
            <a:r>
              <a:rPr lang="ar-SA" sz="2700" b="1" dirty="0" smtClean="0"/>
              <a:t>خليط من الحيوانات المنوية + السوائل المفرزة من الغدد الجنسية</a:t>
            </a:r>
          </a:p>
          <a:p>
            <a:pPr algn="r" rtl="1"/>
            <a:endParaRPr lang="ar-SA" sz="2700" b="1" dirty="0"/>
          </a:p>
          <a:p>
            <a:pPr algn="r" rtl="1"/>
            <a:r>
              <a:rPr lang="ar-SA" sz="2700" b="1" dirty="0" smtClean="0"/>
              <a:t>سائل قلوي </a:t>
            </a:r>
          </a:p>
          <a:p>
            <a:pPr algn="r" rtl="1"/>
            <a:endParaRPr lang="ar-SA" sz="2700" b="1" dirty="0"/>
          </a:p>
          <a:p>
            <a:pPr algn="r" rtl="1"/>
            <a:r>
              <a:rPr lang="ar-SA" sz="2700" b="1" dirty="0" smtClean="0"/>
              <a:t>عدد الحيوانات المنوية من 50 الى 150 مليون لكل مل.</a:t>
            </a:r>
          </a:p>
          <a:p>
            <a:pPr algn="r" rtl="1"/>
            <a:endParaRPr lang="ar-SA" sz="2700" b="1" dirty="0" smtClean="0"/>
          </a:p>
          <a:p>
            <a:pPr algn="r" rtl="1"/>
            <a:r>
              <a:rPr lang="ar-SA" sz="2700" b="1" dirty="0" smtClean="0"/>
              <a:t>عدد حيوانات منوية أقل من 20 مليون لكل مل = عدم الانجاب</a:t>
            </a:r>
            <a:endParaRPr lang="en-US" sz="2700"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880000" y="1066800"/>
            <a:ext cx="5425801" cy="5638800"/>
          </a:xfrm>
        </p:spPr>
        <p:txBody>
          <a:bodyPr/>
          <a:lstStyle/>
          <a:p>
            <a:pPr algn="r" rtl="1"/>
            <a:r>
              <a:rPr lang="ar-SA" sz="2800" b="1" dirty="0" smtClean="0"/>
              <a:t>الوظائف </a:t>
            </a:r>
          </a:p>
          <a:p>
            <a:pPr algn="r" rtl="1"/>
            <a:endParaRPr lang="ar-SA" sz="2800" b="1" dirty="0"/>
          </a:p>
          <a:p>
            <a:pPr algn="r" rtl="1"/>
            <a:r>
              <a:rPr lang="ar-SA" sz="2800" b="1" dirty="0" smtClean="0"/>
              <a:t>احتضان الجنين وتغذيته والمحافظة عليه طوال فترة الحمل</a:t>
            </a:r>
          </a:p>
          <a:p>
            <a:pPr algn="r" rtl="1"/>
            <a:r>
              <a:rPr lang="ar-SA" sz="2800" b="1" dirty="0" smtClean="0"/>
              <a:t> </a:t>
            </a:r>
            <a:endParaRPr lang="en-US" sz="2800" b="1" dirty="0" smtClean="0"/>
          </a:p>
          <a:p>
            <a:pPr algn="r" rtl="1"/>
            <a:r>
              <a:rPr lang="ar-SA" sz="2800" b="1" dirty="0" smtClean="0"/>
              <a:t>يتكون من </a:t>
            </a:r>
          </a:p>
          <a:p>
            <a:pPr lvl="1" algn="r" rtl="1"/>
            <a:r>
              <a:rPr lang="ar-SA" sz="2400" b="1" dirty="0" smtClean="0"/>
              <a:t>المبيضين</a:t>
            </a:r>
          </a:p>
          <a:p>
            <a:pPr lvl="1" algn="r" rtl="1"/>
            <a:r>
              <a:rPr lang="ar-SA" sz="2400" b="1" dirty="0" smtClean="0"/>
              <a:t>قناتي فالوب</a:t>
            </a:r>
          </a:p>
          <a:p>
            <a:pPr lvl="1" algn="r" rtl="1"/>
            <a:r>
              <a:rPr lang="ar-SA" sz="2400" b="1" dirty="0" smtClean="0"/>
              <a:t>الرحم</a:t>
            </a:r>
          </a:p>
          <a:p>
            <a:pPr lvl="1" algn="r" rtl="1"/>
            <a:r>
              <a:rPr lang="ar-SA" sz="2400" b="1" dirty="0" smtClean="0"/>
              <a:t>المهبل</a:t>
            </a:r>
          </a:p>
          <a:p>
            <a:pPr lvl="1" algn="r" rtl="1"/>
            <a:r>
              <a:rPr lang="ar-SA" sz="2400" b="1" dirty="0" smtClean="0"/>
              <a:t>الأعضاء الجنسية الخارجية</a:t>
            </a:r>
            <a:endParaRPr lang="en-US" sz="2400" b="1" dirty="0" smtClean="0"/>
          </a:p>
          <a:p>
            <a:pPr algn="r" rtl="1"/>
            <a:endParaRPr lang="en-US" sz="2700" b="1"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80000" cy="213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838200" y="381000"/>
            <a:ext cx="7620000" cy="665162"/>
          </a:xfrm>
          <a:solidFill>
            <a:srgbClr val="F6A2E0"/>
          </a:solidFill>
        </p:spPr>
        <p:txBody>
          <a:bodyPr/>
          <a:lstStyle/>
          <a:p>
            <a:pPr algn="ctr" rtl="1"/>
            <a:r>
              <a:rPr lang="ar-SA" b="1" dirty="0">
                <a:solidFill>
                  <a:srgbClr val="000000"/>
                </a:solidFill>
              </a:rPr>
              <a:t>جهاز التكاثر الأنثوي </a:t>
            </a: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86200" y="228600"/>
            <a:ext cx="4572000" cy="976313"/>
          </a:xfrm>
          <a:solidFill>
            <a:srgbClr val="F6A2E0"/>
          </a:solidFill>
        </p:spPr>
        <p:txBody>
          <a:bodyPr/>
          <a:lstStyle/>
          <a:p>
            <a:pPr algn="ctr" rtl="1"/>
            <a:r>
              <a:rPr lang="ar-SA" b="1" dirty="0" smtClean="0"/>
              <a:t>المبيضان</a:t>
            </a:r>
            <a:endParaRPr lang="en-US" b="1" dirty="0" smtClean="0"/>
          </a:p>
        </p:txBody>
      </p:sp>
      <p:sp>
        <p:nvSpPr>
          <p:cNvPr id="38915" name="Rectangle 3"/>
          <p:cNvSpPr>
            <a:spLocks noGrp="1" noChangeArrowheads="1"/>
          </p:cNvSpPr>
          <p:nvPr>
            <p:ph type="body" idx="1"/>
          </p:nvPr>
        </p:nvSpPr>
        <p:spPr>
          <a:xfrm>
            <a:off x="914400" y="1752600"/>
            <a:ext cx="7661275" cy="4114800"/>
          </a:xfrm>
        </p:spPr>
        <p:txBody>
          <a:bodyPr/>
          <a:lstStyle/>
          <a:p>
            <a:pPr algn="r" rtl="1"/>
            <a:r>
              <a:rPr lang="ar-SA" sz="2800" b="1" dirty="0" smtClean="0"/>
              <a:t>إنتاج الخلايا الجنسية الأنثوية</a:t>
            </a:r>
          </a:p>
          <a:p>
            <a:pPr algn="r" rtl="1"/>
            <a:endParaRPr lang="ar-SA" sz="2800" b="1" dirty="0"/>
          </a:p>
          <a:p>
            <a:pPr algn="r" rtl="1"/>
            <a:r>
              <a:rPr lang="ar-SA" sz="2800" b="1" dirty="0" smtClean="0"/>
              <a:t> تشبهان حبة اللوز</a:t>
            </a:r>
            <a:endParaRPr lang="ar-JO" sz="2800" b="1" dirty="0" smtClean="0"/>
          </a:p>
          <a:p>
            <a:pPr algn="r" rtl="1"/>
            <a:endParaRPr lang="ar-JO" sz="2800" b="1" dirty="0" smtClean="0"/>
          </a:p>
          <a:p>
            <a:pPr algn="r" rtl="1"/>
            <a:r>
              <a:rPr lang="ar-SA" sz="2800" b="1" dirty="0" smtClean="0"/>
              <a:t>أعلى تجويف الحوض على جانبي الرحم</a:t>
            </a:r>
            <a:endParaRPr lang="ar-JO" sz="2800" b="1" dirty="0" smtClean="0"/>
          </a:p>
          <a:p>
            <a:pPr algn="r" rtl="1"/>
            <a:r>
              <a:rPr lang="ar-JO" sz="2800" b="1" dirty="0" smtClean="0"/>
              <a:t>ت</a:t>
            </a:r>
            <a:r>
              <a:rPr lang="ar-SA" sz="2800" b="1" dirty="0" smtClean="0"/>
              <a:t>وجد عدة أربطة تبقيهما في مكانهما</a:t>
            </a:r>
            <a:endParaRPr lang="ar-JO" sz="2800" b="1" dirty="0" smtClean="0"/>
          </a:p>
          <a:p>
            <a:pPr marL="0" indent="0" algn="r" rtl="1">
              <a:buNone/>
            </a:pPr>
            <a:endParaRPr lang="en-US" sz="2700" b="1" dirty="0" smtClean="0"/>
          </a:p>
        </p:txBody>
      </p:sp>
      <p:pic>
        <p:nvPicPr>
          <p:cNvPr id="13316" name="Picture 4" descr="Image result for ‫المبيض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56"/>
            <a:ext cx="381000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r" rtl="1">
              <a:buClr>
                <a:srgbClr val="CC9900"/>
              </a:buClr>
              <a:buNone/>
            </a:pPr>
            <a:r>
              <a:rPr lang="ar-SA" sz="2800" b="1" dirty="0">
                <a:solidFill>
                  <a:srgbClr val="292929"/>
                </a:solidFill>
              </a:rPr>
              <a:t>يتكون كل مبيض </a:t>
            </a:r>
            <a:r>
              <a:rPr lang="ar-SA" sz="2800" b="1" dirty="0" smtClean="0">
                <a:solidFill>
                  <a:srgbClr val="292929"/>
                </a:solidFill>
              </a:rPr>
              <a:t>من:</a:t>
            </a:r>
            <a:endParaRPr lang="ar-JO" sz="2800" b="1" dirty="0" smtClean="0">
              <a:solidFill>
                <a:srgbClr val="292929"/>
              </a:solidFill>
            </a:endParaRPr>
          </a:p>
          <a:p>
            <a:pPr lvl="0" algn="r" rtl="1">
              <a:buClr>
                <a:srgbClr val="CC9900"/>
              </a:buClr>
            </a:pPr>
            <a:endParaRPr lang="ar-JO" sz="2800" b="1" dirty="0">
              <a:solidFill>
                <a:srgbClr val="292929"/>
              </a:solidFill>
            </a:endParaRPr>
          </a:p>
          <a:p>
            <a:pPr lvl="0" algn="r" rtl="1">
              <a:buClr>
                <a:srgbClr val="CC9900"/>
              </a:buClr>
              <a:buFont typeface="Wingdings" pitchFamily="2" charset="2"/>
              <a:buChar char="v"/>
            </a:pPr>
            <a:r>
              <a:rPr lang="ar-SA" sz="2800" b="1" dirty="0">
                <a:solidFill>
                  <a:srgbClr val="292929"/>
                </a:solidFill>
              </a:rPr>
              <a:t>خلايا </a:t>
            </a:r>
            <a:r>
              <a:rPr lang="ar-SA" sz="2800" b="1" dirty="0" smtClean="0">
                <a:solidFill>
                  <a:srgbClr val="292929"/>
                </a:solidFill>
              </a:rPr>
              <a:t>تغطي السطح</a:t>
            </a:r>
            <a:endParaRPr lang="ar-JO" sz="2800" b="1" dirty="0">
              <a:solidFill>
                <a:srgbClr val="292929"/>
              </a:solidFill>
            </a:endParaRPr>
          </a:p>
          <a:p>
            <a:pPr lvl="0" algn="r" rtl="1">
              <a:buClr>
                <a:srgbClr val="CC9900"/>
              </a:buClr>
              <a:buFont typeface="Wingdings" pitchFamily="2" charset="2"/>
              <a:buChar char="v"/>
            </a:pPr>
            <a:endParaRPr lang="en-US" sz="2800" b="1" dirty="0">
              <a:solidFill>
                <a:srgbClr val="292929"/>
              </a:solidFill>
            </a:endParaRPr>
          </a:p>
          <a:p>
            <a:pPr lvl="0" algn="r" rtl="1">
              <a:buClr>
                <a:srgbClr val="CC9900"/>
              </a:buClr>
              <a:buFont typeface="Wingdings" pitchFamily="2" charset="2"/>
              <a:buChar char="v"/>
            </a:pPr>
            <a:r>
              <a:rPr lang="ar-SA" sz="2800" b="1" dirty="0">
                <a:solidFill>
                  <a:srgbClr val="292929"/>
                </a:solidFill>
              </a:rPr>
              <a:t>كبسولة تتكون من أنسجة داعمة إلى الداخل من الطبقة الأولى مباشرة وهي </a:t>
            </a:r>
            <a:r>
              <a:rPr lang="ar-SA" sz="2800" b="1" dirty="0" smtClean="0">
                <a:solidFill>
                  <a:srgbClr val="292929"/>
                </a:solidFill>
              </a:rPr>
              <a:t>للحماية</a:t>
            </a:r>
            <a:endParaRPr lang="en-US" sz="2800" b="1" dirty="0">
              <a:solidFill>
                <a:srgbClr val="292929"/>
              </a:solidFill>
            </a:endParaRPr>
          </a:p>
          <a:p>
            <a:endParaRPr lang="de-DE" b="1" dirty="0"/>
          </a:p>
        </p:txBody>
      </p:sp>
      <p:pic>
        <p:nvPicPr>
          <p:cNvPr id="15364" name="Picture 4" descr="Image result for ‫المبيض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84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657600" y="10886"/>
            <a:ext cx="4836887" cy="6542314"/>
          </a:xfrm>
        </p:spPr>
        <p:txBody>
          <a:bodyPr/>
          <a:lstStyle/>
          <a:p>
            <a:pPr lvl="0" algn="r" rtl="1">
              <a:buFont typeface="Wingdings" pitchFamily="2" charset="2"/>
              <a:buChar char="v"/>
            </a:pPr>
            <a:r>
              <a:rPr lang="ar-SA" sz="2800" b="1" dirty="0" smtClean="0"/>
              <a:t>الجريب (الحويصل)</a:t>
            </a:r>
            <a:endParaRPr lang="ar-JO" sz="2800" b="1" dirty="0" smtClean="0"/>
          </a:p>
          <a:p>
            <a:pPr lvl="0" algn="r" rtl="1">
              <a:buFont typeface="Wingdings" pitchFamily="2" charset="2"/>
              <a:buChar char="v"/>
            </a:pPr>
            <a:endParaRPr lang="ar-JO" sz="2800" b="1" dirty="0"/>
          </a:p>
          <a:p>
            <a:pPr lvl="0" algn="r" rtl="1">
              <a:buFont typeface="Wingdings" pitchFamily="2" charset="2"/>
              <a:buChar char="v"/>
            </a:pPr>
            <a:r>
              <a:rPr lang="ar-SA" sz="2800" b="1" dirty="0" smtClean="0"/>
              <a:t>أكياس صغيرة توجد داخل المبايض</a:t>
            </a:r>
            <a:endParaRPr lang="ar-JO" sz="2800" b="1" dirty="0" smtClean="0"/>
          </a:p>
          <a:p>
            <a:pPr lvl="0" algn="r" rtl="1">
              <a:buFont typeface="Wingdings" pitchFamily="2" charset="2"/>
              <a:buChar char="v"/>
            </a:pPr>
            <a:endParaRPr lang="ar-JO" sz="2800" b="1" dirty="0"/>
          </a:p>
          <a:p>
            <a:pPr lvl="0" algn="r" rtl="1">
              <a:buFont typeface="Wingdings" pitchFamily="2" charset="2"/>
              <a:buChar char="v"/>
            </a:pPr>
            <a:r>
              <a:rPr lang="ar-SA" sz="2800" b="1" dirty="0" smtClean="0"/>
              <a:t>تحوي بويضات بمراحل مختلفة من التطور</a:t>
            </a:r>
            <a:endParaRPr lang="ar-JO" sz="2800" b="1" dirty="0" smtClean="0"/>
          </a:p>
          <a:p>
            <a:pPr lvl="1" algn="r" rtl="1">
              <a:buFont typeface="Wingdings" pitchFamily="2" charset="2"/>
              <a:buChar char="v"/>
            </a:pPr>
            <a:r>
              <a:rPr lang="ar-SA" b="1" dirty="0" smtClean="0"/>
              <a:t>قبل الولادة</a:t>
            </a:r>
            <a:r>
              <a:rPr lang="ar-JO" b="1" dirty="0" smtClean="0"/>
              <a:t> حوالي </a:t>
            </a:r>
            <a:r>
              <a:rPr lang="ar-SA" b="1" dirty="0" smtClean="0"/>
              <a:t>6000,000 بويضة</a:t>
            </a:r>
            <a:endParaRPr lang="ar-JO" b="1" dirty="0" smtClean="0"/>
          </a:p>
          <a:p>
            <a:pPr lvl="1" algn="r" rtl="1">
              <a:buFont typeface="Wingdings" pitchFamily="2" charset="2"/>
              <a:buChar char="v"/>
            </a:pPr>
            <a:r>
              <a:rPr lang="ar-SA" b="1" dirty="0" smtClean="0"/>
              <a:t>عند البلوغ</a:t>
            </a:r>
            <a:r>
              <a:rPr lang="ar-JO" b="1" dirty="0" smtClean="0"/>
              <a:t> حوالي </a:t>
            </a:r>
            <a:r>
              <a:rPr lang="ar-SA" b="1" dirty="0" smtClean="0"/>
              <a:t>300,000 بويضة</a:t>
            </a:r>
            <a:endParaRPr lang="ar-JO" b="1" dirty="0" smtClean="0"/>
          </a:p>
          <a:p>
            <a:pPr lvl="1" algn="r" rtl="1">
              <a:buFont typeface="Wingdings" pitchFamily="2" charset="2"/>
              <a:buChar char="v"/>
            </a:pPr>
            <a:r>
              <a:rPr lang="ar-SA" b="1" dirty="0" smtClean="0"/>
              <a:t>عدد </a:t>
            </a:r>
            <a:r>
              <a:rPr lang="ar-JO" b="1" dirty="0" smtClean="0"/>
              <a:t>ما يتم </a:t>
            </a:r>
            <a:r>
              <a:rPr lang="ar-SA" b="1" dirty="0" smtClean="0"/>
              <a:t>إباضتها طوال فترة خصوبة المرأة</a:t>
            </a:r>
            <a:r>
              <a:rPr lang="ar-JO" b="1" dirty="0" smtClean="0"/>
              <a:t> </a:t>
            </a:r>
            <a:r>
              <a:rPr lang="ar-SA" b="1" dirty="0" smtClean="0"/>
              <a:t>لا يتعدى 400-450 بويضة</a:t>
            </a:r>
            <a:endParaRPr lang="ar-JO" b="1" dirty="0"/>
          </a:p>
          <a:p>
            <a:pPr lvl="1" algn="r" rtl="1">
              <a:buFont typeface="Wingdings" pitchFamily="2" charset="2"/>
              <a:buChar char="v"/>
            </a:pPr>
            <a:endParaRPr lang="en-US" b="1" dirty="0" smtClean="0"/>
          </a:p>
          <a:p>
            <a:pPr algn="r" rtl="1"/>
            <a:endParaRPr lang="en-US" sz="2800" b="1" dirty="0" smtClean="0"/>
          </a:p>
        </p:txBody>
      </p:sp>
      <p:pic>
        <p:nvPicPr>
          <p:cNvPr id="16388" name="Picture 4" descr="Image result for ‫المبيض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 y="0"/>
            <a:ext cx="381000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80000" y="96839"/>
            <a:ext cx="5578200" cy="893762"/>
          </a:xfrm>
          <a:solidFill>
            <a:schemeClr val="accent2"/>
          </a:solidFill>
        </p:spPr>
        <p:txBody>
          <a:bodyPr/>
          <a:lstStyle/>
          <a:p>
            <a:pPr algn="ctr" rtl="1"/>
            <a:r>
              <a:rPr lang="ar-SA" b="1" dirty="0" smtClean="0"/>
              <a:t>الجهاز التناسلي</a:t>
            </a:r>
            <a:r>
              <a:rPr lang="ar-SA" b="1" u="sng" dirty="0" smtClean="0"/>
              <a:t> </a:t>
            </a:r>
            <a:endParaRPr lang="en-US" b="1" dirty="0" smtClean="0"/>
          </a:p>
        </p:txBody>
      </p:sp>
      <p:sp>
        <p:nvSpPr>
          <p:cNvPr id="38915" name="Rectangle 3"/>
          <p:cNvSpPr>
            <a:spLocks noGrp="1" noChangeArrowheads="1"/>
          </p:cNvSpPr>
          <p:nvPr>
            <p:ph type="body" idx="1"/>
          </p:nvPr>
        </p:nvSpPr>
        <p:spPr>
          <a:xfrm>
            <a:off x="914400" y="1752600"/>
            <a:ext cx="7661275" cy="4724400"/>
          </a:xfrm>
        </p:spPr>
        <p:txBody>
          <a:bodyPr/>
          <a:lstStyle/>
          <a:p>
            <a:pPr algn="r" rtl="1"/>
            <a:r>
              <a:rPr lang="ar-SA" sz="2800" b="1" dirty="0" smtClean="0"/>
              <a:t>التكاثر هو الجزء الأهم في دورة حياة الكائن الحي</a:t>
            </a:r>
          </a:p>
          <a:p>
            <a:pPr algn="r" rtl="1"/>
            <a:endParaRPr lang="ar-SA" sz="2800" b="1" dirty="0" smtClean="0"/>
          </a:p>
          <a:p>
            <a:pPr algn="r" rtl="1"/>
            <a:r>
              <a:rPr lang="ar-SA" sz="2800" b="1" dirty="0" smtClean="0"/>
              <a:t>في الغالب </a:t>
            </a:r>
            <a:r>
              <a:rPr lang="ar-JO" sz="2800" b="1" dirty="0" smtClean="0"/>
              <a:t>ت</a:t>
            </a:r>
            <a:r>
              <a:rPr lang="ar-SA" sz="2800" b="1" dirty="0" smtClean="0"/>
              <a:t>تكاثر الكائنات البدائية</a:t>
            </a:r>
            <a:r>
              <a:rPr lang="ar-JO" sz="2800" b="1" dirty="0" smtClean="0"/>
              <a:t> </a:t>
            </a:r>
            <a:r>
              <a:rPr lang="ar-JO" sz="2800" b="1" u="sng" dirty="0" smtClean="0">
                <a:effectLst>
                  <a:outerShdw blurRad="38100" dist="38100" dir="2700000" algn="tl">
                    <a:srgbClr val="000000">
                      <a:alpha val="43137"/>
                    </a:srgbClr>
                  </a:outerShdw>
                </a:effectLst>
              </a:rPr>
              <a:t>خضريا (لا جنسيا)</a:t>
            </a:r>
            <a:endParaRPr lang="ar-SA" sz="2800" b="1" u="sng" dirty="0">
              <a:effectLst>
                <a:outerShdw blurRad="38100" dist="38100" dir="2700000" algn="tl">
                  <a:srgbClr val="000000">
                    <a:alpha val="43137"/>
                  </a:srgbClr>
                </a:outerShdw>
              </a:effectLst>
            </a:endParaRPr>
          </a:p>
          <a:p>
            <a:pPr algn="r" rtl="1"/>
            <a:endParaRPr lang="ar-JO" sz="2800" b="1" dirty="0" smtClean="0"/>
          </a:p>
          <a:p>
            <a:pPr algn="r" rtl="1"/>
            <a:r>
              <a:rPr lang="ar-SA" sz="2800" b="1" dirty="0" smtClean="0"/>
              <a:t>مع تطور الكائنات الحية </a:t>
            </a:r>
            <a:r>
              <a:rPr lang="ar-SA" sz="2800" b="1" u="sng" dirty="0" smtClean="0">
                <a:effectLst>
                  <a:outerShdw blurRad="38100" dist="38100" dir="2700000" algn="tl">
                    <a:srgbClr val="000000">
                      <a:alpha val="43137"/>
                    </a:srgbClr>
                  </a:outerShdw>
                </a:effectLst>
              </a:rPr>
              <a:t>تطورت</a:t>
            </a:r>
            <a:r>
              <a:rPr lang="ar-SA" sz="2800" b="1" dirty="0" smtClean="0">
                <a:effectLst>
                  <a:outerShdw blurRad="38100" dist="38100" dir="2700000" algn="tl">
                    <a:srgbClr val="000000">
                      <a:alpha val="43137"/>
                    </a:srgbClr>
                  </a:outerShdw>
                </a:effectLst>
              </a:rPr>
              <a:t> </a:t>
            </a:r>
            <a:r>
              <a:rPr lang="ar-SA" sz="2800" b="1" dirty="0" smtClean="0"/>
              <a:t>الأجهزة التكاثرية (التناسلية)</a:t>
            </a:r>
          </a:p>
          <a:p>
            <a:pPr algn="r" rtl="1"/>
            <a:endParaRPr lang="ar-SA" sz="2800" b="1" dirty="0" smtClean="0"/>
          </a:p>
          <a:p>
            <a:pPr lvl="1" algn="r" rtl="1"/>
            <a:r>
              <a:rPr lang="ar-SA" sz="2400" b="1" dirty="0" smtClean="0"/>
              <a:t>مثال: الأزهار في النباتات المزهرة</a:t>
            </a:r>
            <a:endParaRPr lang="ar-SA" sz="2400" b="1" dirty="0"/>
          </a:p>
          <a:p>
            <a:pPr lvl="1" algn="r" rtl="1"/>
            <a:endParaRPr lang="ar-JO" sz="2400" b="1" dirty="0" smtClean="0"/>
          </a:p>
          <a:p>
            <a:pPr algn="r" rtl="1"/>
            <a:r>
              <a:rPr lang="ar-SA" sz="2800" b="1" dirty="0" smtClean="0"/>
              <a:t>يضمن زيادة </a:t>
            </a:r>
            <a:r>
              <a:rPr lang="ar-SA" sz="2800" b="1" u="sng" dirty="0" smtClean="0">
                <a:effectLst>
                  <a:outerShdw blurRad="38100" dist="38100" dir="2700000" algn="tl">
                    <a:srgbClr val="000000">
                      <a:alpha val="43137"/>
                    </a:srgbClr>
                  </a:outerShdw>
                </a:effectLst>
              </a:rPr>
              <a:t>التنوع الوراثي </a:t>
            </a:r>
            <a:r>
              <a:rPr lang="ar-SA" sz="2800" b="1" dirty="0" smtClean="0"/>
              <a:t>بين جيل الأبناء (الذكور والإناث) </a:t>
            </a:r>
            <a:endParaRPr lang="en-US" sz="2700" b="1" dirty="0" smtClean="0"/>
          </a:p>
        </p:txBody>
      </p:sp>
      <p:pic>
        <p:nvPicPr>
          <p:cNvPr id="8194" name="Picture 2" descr="Image result for FLOW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80000" cy="1706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0"/>
            <a:ext cx="7391400" cy="4572000"/>
          </a:xfrm>
        </p:spPr>
        <p:txBody>
          <a:bodyPr/>
          <a:lstStyle/>
          <a:p>
            <a:pPr lvl="0" algn="r" rtl="1">
              <a:buClr>
                <a:srgbClr val="CC9900"/>
              </a:buClr>
              <a:buFont typeface="Wingdings" pitchFamily="2" charset="2"/>
              <a:buChar char="§"/>
            </a:pPr>
            <a:r>
              <a:rPr lang="ar-SA" sz="2800" b="1" dirty="0">
                <a:solidFill>
                  <a:srgbClr val="292929"/>
                </a:solidFill>
              </a:rPr>
              <a:t>تتكون حول البويضات طبقة من الخلايا </a:t>
            </a:r>
            <a:r>
              <a:rPr lang="ar-SA" sz="2800" b="1" dirty="0" smtClean="0">
                <a:solidFill>
                  <a:srgbClr val="292929"/>
                </a:solidFill>
              </a:rPr>
              <a:t>تسمى</a:t>
            </a:r>
            <a:r>
              <a:rPr lang="de-DE" sz="2800" b="1" dirty="0" smtClean="0">
                <a:solidFill>
                  <a:srgbClr val="292929"/>
                </a:solidFill>
              </a:rPr>
              <a:t> </a:t>
            </a:r>
            <a:r>
              <a:rPr lang="ar-JO" sz="2800" b="1" dirty="0" smtClean="0">
                <a:solidFill>
                  <a:srgbClr val="292929"/>
                </a:solidFill>
              </a:rPr>
              <a:t>ال</a:t>
            </a:r>
            <a:r>
              <a:rPr lang="ar-SA" sz="2800" b="1" dirty="0" smtClean="0">
                <a:solidFill>
                  <a:srgbClr val="292929"/>
                </a:solidFill>
              </a:rPr>
              <a:t>خل</a:t>
            </a:r>
            <a:r>
              <a:rPr lang="ar-JO" sz="2800" b="1" dirty="0" smtClean="0">
                <a:solidFill>
                  <a:srgbClr val="292929"/>
                </a:solidFill>
              </a:rPr>
              <a:t>ا</a:t>
            </a:r>
            <a:r>
              <a:rPr lang="ar-SA" sz="2800" b="1" dirty="0" smtClean="0">
                <a:solidFill>
                  <a:srgbClr val="292929"/>
                </a:solidFill>
              </a:rPr>
              <a:t>ي</a:t>
            </a:r>
            <a:r>
              <a:rPr lang="ar-JO" sz="2800" b="1" dirty="0" smtClean="0">
                <a:solidFill>
                  <a:srgbClr val="292929"/>
                </a:solidFill>
              </a:rPr>
              <a:t>ا ال</a:t>
            </a:r>
            <a:r>
              <a:rPr lang="ar-SA" sz="2800" b="1" dirty="0" smtClean="0">
                <a:solidFill>
                  <a:srgbClr val="292929"/>
                </a:solidFill>
              </a:rPr>
              <a:t>حبيبية</a:t>
            </a:r>
            <a:endParaRPr lang="ar-JO" sz="2800" b="1" dirty="0" smtClean="0">
              <a:solidFill>
                <a:srgbClr val="292929"/>
              </a:solidFill>
            </a:endParaRPr>
          </a:p>
          <a:p>
            <a:pPr lvl="0" algn="r" rtl="1">
              <a:buClr>
                <a:srgbClr val="CC9900"/>
              </a:buClr>
              <a:buFont typeface="Wingdings" pitchFamily="2" charset="2"/>
              <a:buChar char="§"/>
            </a:pPr>
            <a:endParaRPr lang="ar-JO" sz="2800" b="1" dirty="0">
              <a:solidFill>
                <a:srgbClr val="292929"/>
              </a:solidFill>
            </a:endParaRPr>
          </a:p>
          <a:p>
            <a:pPr lvl="0" algn="r" rtl="1">
              <a:buClr>
                <a:srgbClr val="CC9900"/>
              </a:buClr>
              <a:buFont typeface="Wingdings" pitchFamily="2" charset="2"/>
              <a:buChar char="§"/>
            </a:pPr>
            <a:r>
              <a:rPr lang="ar-SA" sz="2800" b="1" dirty="0" smtClean="0">
                <a:solidFill>
                  <a:srgbClr val="292929"/>
                </a:solidFill>
              </a:rPr>
              <a:t>تزداد </a:t>
            </a:r>
            <a:r>
              <a:rPr lang="ar-SA" sz="2800" b="1" dirty="0">
                <a:solidFill>
                  <a:srgbClr val="292929"/>
                </a:solidFill>
              </a:rPr>
              <a:t>عدد طبقات هذه الخلايا في مراحل متقدمة من </a:t>
            </a:r>
            <a:r>
              <a:rPr lang="ar-SA" sz="2800" b="1" dirty="0" smtClean="0">
                <a:solidFill>
                  <a:srgbClr val="292929"/>
                </a:solidFill>
              </a:rPr>
              <a:t>التطور</a:t>
            </a:r>
            <a:endParaRPr lang="ar-JO" sz="2800" b="1" dirty="0" smtClean="0">
              <a:solidFill>
                <a:srgbClr val="292929"/>
              </a:solidFill>
            </a:endParaRPr>
          </a:p>
          <a:p>
            <a:pPr lvl="1" algn="r" rtl="1">
              <a:buClr>
                <a:srgbClr val="CC9900"/>
              </a:buClr>
              <a:buFont typeface="Wingdings" pitchFamily="2" charset="2"/>
              <a:buChar char="§"/>
            </a:pPr>
            <a:r>
              <a:rPr lang="ar-SA" sz="4400" b="1" dirty="0" smtClean="0">
                <a:solidFill>
                  <a:srgbClr val="292929"/>
                </a:solidFill>
              </a:rPr>
              <a:t>تقوم </a:t>
            </a:r>
            <a:r>
              <a:rPr lang="ar-SA" sz="4400" b="1" dirty="0">
                <a:solidFill>
                  <a:srgbClr val="292929"/>
                </a:solidFill>
              </a:rPr>
              <a:t>بتغذية </a:t>
            </a:r>
            <a:r>
              <a:rPr lang="ar-SA" sz="4400" b="1" dirty="0" smtClean="0">
                <a:solidFill>
                  <a:srgbClr val="292929"/>
                </a:solidFill>
              </a:rPr>
              <a:t>البويضة</a:t>
            </a:r>
          </a:p>
          <a:p>
            <a:pPr lvl="1" algn="r" rtl="1">
              <a:buClr>
                <a:srgbClr val="CC9900"/>
              </a:buClr>
              <a:buFont typeface="Wingdings" pitchFamily="2" charset="2"/>
              <a:buChar char="§"/>
            </a:pPr>
            <a:endParaRPr lang="ar-SA" sz="2400" b="1" dirty="0">
              <a:solidFill>
                <a:srgbClr val="292929"/>
              </a:solidFill>
            </a:endParaRPr>
          </a:p>
          <a:p>
            <a:pPr lvl="1" algn="r" rtl="1">
              <a:buClr>
                <a:srgbClr val="CC9900"/>
              </a:buClr>
              <a:buFont typeface="Wingdings" pitchFamily="2" charset="2"/>
              <a:buChar char="§"/>
            </a:pPr>
            <a:endParaRPr lang="ar-JO" sz="2400" b="1" dirty="0" smtClean="0">
              <a:solidFill>
                <a:srgbClr val="292929"/>
              </a:solidFill>
            </a:endParaRPr>
          </a:p>
          <a:p>
            <a:pPr lvl="1" algn="r" rtl="1">
              <a:buClr>
                <a:srgbClr val="CC9900"/>
              </a:buClr>
              <a:buFont typeface="Wingdings" pitchFamily="2" charset="2"/>
              <a:buChar char="§"/>
            </a:pPr>
            <a:r>
              <a:rPr lang="ar-SA" sz="2400" b="1" u="sng" dirty="0" smtClean="0">
                <a:solidFill>
                  <a:srgbClr val="292929"/>
                </a:solidFill>
              </a:rPr>
              <a:t>إفراز </a:t>
            </a:r>
            <a:r>
              <a:rPr lang="ar-SA" sz="2400" b="1" u="sng" dirty="0">
                <a:solidFill>
                  <a:srgbClr val="292929"/>
                </a:solidFill>
              </a:rPr>
              <a:t>الهرمونين الأنثويين  </a:t>
            </a:r>
            <a:r>
              <a:rPr lang="ar-SA" b="1" u="sng" dirty="0" err="1">
                <a:solidFill>
                  <a:srgbClr val="292929"/>
                </a:solidFill>
              </a:rPr>
              <a:t>الإستروجين</a:t>
            </a:r>
            <a:r>
              <a:rPr lang="ar-SA" b="1" u="sng" dirty="0">
                <a:solidFill>
                  <a:srgbClr val="292929"/>
                </a:solidFill>
              </a:rPr>
              <a:t> و </a:t>
            </a:r>
            <a:r>
              <a:rPr lang="ar-SA" b="1" u="sng" dirty="0" err="1" smtClean="0">
                <a:solidFill>
                  <a:srgbClr val="292929"/>
                </a:solidFill>
              </a:rPr>
              <a:t>البرجسترون</a:t>
            </a:r>
            <a:endParaRPr lang="en-US" b="1" u="sng" dirty="0">
              <a:solidFill>
                <a:srgbClr val="292929"/>
              </a:solidFill>
            </a:endParaRPr>
          </a:p>
          <a:p>
            <a:endParaRPr lang="de-DE" b="1" dirty="0"/>
          </a:p>
        </p:txBody>
      </p:sp>
      <p:pic>
        <p:nvPicPr>
          <p:cNvPr id="17412" name="Picture 4" descr="Image result for ‫المبيضان‬‎"/>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440000" cy="115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8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286000" y="457200"/>
            <a:ext cx="6324600" cy="6172200"/>
          </a:xfrm>
        </p:spPr>
        <p:txBody>
          <a:bodyPr/>
          <a:lstStyle/>
          <a:p>
            <a:pPr algn="r" rtl="1">
              <a:buFont typeface="Wingdings" pitchFamily="2" charset="2"/>
              <a:buChar char="v"/>
            </a:pPr>
            <a:r>
              <a:rPr lang="ar-JO" sz="3000" b="1" dirty="0" smtClean="0"/>
              <a:t>الجريب الناضج ينفجر</a:t>
            </a:r>
            <a:r>
              <a:rPr lang="en-US" sz="3000" b="1" dirty="0" smtClean="0"/>
              <a:t> </a:t>
            </a:r>
            <a:r>
              <a:rPr lang="ar-JO" sz="3000" b="1" dirty="0" smtClean="0"/>
              <a:t>ويقذف البويضة في طورها الثاني (حيث تكون قد أتمت المرحلة الأولى من الانقسام الاختزالي)</a:t>
            </a:r>
          </a:p>
          <a:p>
            <a:pPr algn="r" rtl="1">
              <a:buFont typeface="Wingdings" pitchFamily="2" charset="2"/>
              <a:buChar char="v"/>
            </a:pPr>
            <a:endParaRPr lang="ar-JO" sz="3000" b="1" dirty="0" smtClean="0"/>
          </a:p>
          <a:p>
            <a:pPr marL="449262" lvl="1" indent="0" algn="ctr" rtl="1">
              <a:buNone/>
            </a:pPr>
            <a:r>
              <a:rPr lang="ar-JO" sz="4800" b="1" u="sng" dirty="0" smtClean="0">
                <a:solidFill>
                  <a:srgbClr val="002060"/>
                </a:solidFill>
                <a:effectLst>
                  <a:outerShdw blurRad="38100" dist="38100" dir="2700000" algn="tl">
                    <a:srgbClr val="000000">
                      <a:alpha val="43137"/>
                    </a:srgbClr>
                  </a:outerShdw>
                </a:effectLst>
              </a:rPr>
              <a:t>= الإباضة</a:t>
            </a:r>
          </a:p>
          <a:p>
            <a:pPr lvl="1" algn="r" rtl="1">
              <a:buFont typeface="Wingdings" pitchFamily="2" charset="2"/>
              <a:buChar char="v"/>
            </a:pPr>
            <a:endParaRPr lang="ar-JO" sz="3000" b="1" dirty="0" smtClean="0"/>
          </a:p>
          <a:p>
            <a:pPr algn="r" rtl="1">
              <a:buFont typeface="Wingdings" pitchFamily="2" charset="2"/>
              <a:buChar char="v"/>
            </a:pPr>
            <a:r>
              <a:rPr lang="ar-JO" sz="3600" b="1" u="sng" dirty="0" smtClean="0">
                <a:effectLst>
                  <a:outerShdw blurRad="38100" dist="38100" dir="2700000" algn="tl">
                    <a:srgbClr val="000000">
                      <a:alpha val="43137"/>
                    </a:srgbClr>
                  </a:outerShdw>
                </a:effectLst>
              </a:rPr>
              <a:t>الجسم الأصفر </a:t>
            </a:r>
            <a:r>
              <a:rPr lang="ar-JO" sz="3000" b="1" dirty="0" smtClean="0"/>
              <a:t>يحوي ما تبقى من الجريب الناضجة بدون البويضة</a:t>
            </a:r>
          </a:p>
          <a:p>
            <a:pPr algn="r" rtl="1">
              <a:buFont typeface="Wingdings" pitchFamily="2" charset="2"/>
              <a:buChar char="v"/>
            </a:pPr>
            <a:endParaRPr lang="ar-JO" sz="3000" b="1" dirty="0"/>
          </a:p>
          <a:p>
            <a:pPr lvl="1" algn="r" rtl="1">
              <a:buFont typeface="Wingdings" pitchFamily="2" charset="2"/>
              <a:buChar char="v"/>
            </a:pPr>
            <a:r>
              <a:rPr lang="ar-JO" sz="2600" b="1" dirty="0" smtClean="0"/>
              <a:t>يقوم بإفراز الهرمونات الأنثوية حتى يموت</a:t>
            </a:r>
            <a:endParaRPr lang="en-US" sz="2600" b="1" dirty="0" smtClean="0"/>
          </a:p>
        </p:txBody>
      </p:sp>
      <p:pic>
        <p:nvPicPr>
          <p:cNvPr id="18434" name="Picture 2" descr="Image result for ‫المبيضان‬‎"/>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9"/>
            <a:ext cx="2160000" cy="172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221887"/>
            <a:ext cx="7158037" cy="893762"/>
          </a:xfrm>
          <a:solidFill>
            <a:srgbClr val="F6A2E0"/>
          </a:solidFill>
        </p:spPr>
        <p:txBody>
          <a:bodyPr/>
          <a:lstStyle/>
          <a:p>
            <a:pPr algn="ctr" rtl="1"/>
            <a:r>
              <a:rPr lang="ar-SA" b="1" dirty="0" smtClean="0"/>
              <a:t>قناتي فالوب</a:t>
            </a:r>
            <a:endParaRPr lang="en-US" b="1" dirty="0" smtClean="0"/>
          </a:p>
        </p:txBody>
      </p:sp>
      <p:sp>
        <p:nvSpPr>
          <p:cNvPr id="38915" name="Rectangle 3"/>
          <p:cNvSpPr>
            <a:spLocks noGrp="1" noChangeArrowheads="1"/>
          </p:cNvSpPr>
          <p:nvPr>
            <p:ph type="body" idx="1"/>
          </p:nvPr>
        </p:nvSpPr>
        <p:spPr>
          <a:xfrm>
            <a:off x="3276600" y="1752600"/>
            <a:ext cx="5299075" cy="4800600"/>
          </a:xfrm>
        </p:spPr>
        <p:txBody>
          <a:bodyPr/>
          <a:lstStyle/>
          <a:p>
            <a:pPr algn="r" rtl="1"/>
            <a:r>
              <a:rPr lang="ar-SA" sz="2800" b="1" dirty="0" smtClean="0"/>
              <a:t>أنبوبان يصلان من أعلى جزء في الرحم وحتى منطقة المبيضين</a:t>
            </a:r>
            <a:endParaRPr lang="ar-JO" sz="2800" b="1" dirty="0" smtClean="0"/>
          </a:p>
          <a:p>
            <a:pPr algn="r" rtl="1"/>
            <a:endParaRPr lang="ar-JO" sz="2800" b="1" dirty="0"/>
          </a:p>
          <a:p>
            <a:pPr algn="r" rtl="1"/>
            <a:r>
              <a:rPr lang="ar-JO" sz="2800" b="1" dirty="0" smtClean="0"/>
              <a:t>ال</a:t>
            </a:r>
            <a:r>
              <a:rPr lang="ar-SA" sz="2800" b="1" dirty="0" smtClean="0"/>
              <a:t>طول حوالى </a:t>
            </a:r>
            <a:r>
              <a:rPr lang="en-US" sz="2800" b="1" dirty="0" smtClean="0"/>
              <a:t>10</a:t>
            </a:r>
            <a:r>
              <a:rPr lang="ar-JO" sz="2800" b="1" dirty="0" smtClean="0"/>
              <a:t> سم</a:t>
            </a:r>
          </a:p>
          <a:p>
            <a:pPr algn="r" rtl="1"/>
            <a:endParaRPr lang="ar-JO" sz="2800" b="1" dirty="0"/>
          </a:p>
          <a:p>
            <a:pPr algn="r" rtl="1"/>
            <a:r>
              <a:rPr lang="ar-SA" sz="2800" b="1" dirty="0" smtClean="0"/>
              <a:t>الأصابع</a:t>
            </a:r>
            <a:r>
              <a:rPr lang="ar-JO" sz="2800" b="1" dirty="0" smtClean="0"/>
              <a:t> (</a:t>
            </a:r>
            <a:r>
              <a:rPr lang="ar-SA" sz="2800" b="1" dirty="0" err="1" smtClean="0"/>
              <a:t>اللوامس</a:t>
            </a:r>
            <a:r>
              <a:rPr lang="ar-JO" sz="2800" b="1" dirty="0" smtClean="0"/>
              <a:t>) = تلتقط </a:t>
            </a:r>
            <a:r>
              <a:rPr lang="ar-SA" sz="2800" b="1" dirty="0" smtClean="0"/>
              <a:t>البويضة</a:t>
            </a:r>
            <a:endParaRPr lang="ar-JO" sz="2800" b="1" dirty="0" smtClean="0"/>
          </a:p>
          <a:p>
            <a:pPr algn="r" rtl="1"/>
            <a:endParaRPr lang="en-US" sz="2800" b="1" dirty="0" smtClean="0"/>
          </a:p>
          <a:p>
            <a:pPr algn="r" rtl="1"/>
            <a:r>
              <a:rPr lang="ar-SA" sz="2800" b="1" dirty="0" smtClean="0"/>
              <a:t>يتم</a:t>
            </a:r>
            <a:r>
              <a:rPr lang="ar-JO" sz="2800" b="1" dirty="0" smtClean="0"/>
              <a:t> تخصيب </a:t>
            </a:r>
            <a:r>
              <a:rPr lang="ar-SA" sz="2800" b="1" dirty="0" smtClean="0"/>
              <a:t>البويضة </a:t>
            </a:r>
            <a:r>
              <a:rPr lang="ar-JO" sz="2800" b="1" dirty="0" smtClean="0"/>
              <a:t>في </a:t>
            </a:r>
            <a:r>
              <a:rPr lang="ar-SA" sz="2800" b="1" dirty="0" smtClean="0"/>
              <a:t>الثلث الأول من القناة</a:t>
            </a:r>
            <a:endParaRPr lang="en-US" sz="2700" b="1" dirty="0" smtClean="0"/>
          </a:p>
        </p:txBody>
      </p:sp>
      <p:pic>
        <p:nvPicPr>
          <p:cNvPr id="7170" name="Picture 2" descr="Image result for ‫قناتي فالو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178"/>
            <a:ext cx="28575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قناتي فالو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50" y="2209800"/>
            <a:ext cx="2880000" cy="182069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قناتي فالوب‬‎"/>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 y="4152900"/>
            <a:ext cx="2676525" cy="2447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590800" y="228600"/>
            <a:ext cx="6019800" cy="6477000"/>
          </a:xfrm>
        </p:spPr>
        <p:txBody>
          <a:bodyPr/>
          <a:lstStyle/>
          <a:p>
            <a:pPr algn="r" rtl="1"/>
            <a:r>
              <a:rPr lang="ar-JO" sz="2800" b="1" dirty="0" smtClean="0"/>
              <a:t>القناة عبارة عن </a:t>
            </a:r>
            <a:r>
              <a:rPr lang="ar-SA" sz="2800" b="1" dirty="0" smtClean="0"/>
              <a:t>طبقة عضلية تساعد البويضة</a:t>
            </a:r>
            <a:r>
              <a:rPr lang="ar-JO" sz="2800" b="1" dirty="0" smtClean="0"/>
              <a:t> ل</a:t>
            </a:r>
            <a:r>
              <a:rPr lang="ar-SA" sz="2800" b="1" dirty="0" smtClean="0"/>
              <a:t>لوصول للرحم</a:t>
            </a:r>
            <a:endParaRPr lang="ar-JO" sz="2800" b="1" dirty="0" smtClean="0"/>
          </a:p>
          <a:p>
            <a:pPr algn="r" rtl="1"/>
            <a:endParaRPr lang="ar-JO" sz="2800" b="1" dirty="0"/>
          </a:p>
          <a:p>
            <a:pPr algn="r" rtl="1"/>
            <a:r>
              <a:rPr lang="ar-SA" sz="2800" b="1" dirty="0" smtClean="0"/>
              <a:t>الطبقة الداخلية متعرجة وعليها أهداب</a:t>
            </a:r>
            <a:endParaRPr lang="ar-JO" sz="2800" b="1" dirty="0" smtClean="0"/>
          </a:p>
          <a:p>
            <a:pPr algn="r" rtl="1"/>
            <a:endParaRPr lang="ar-JO" sz="2800" b="1" dirty="0"/>
          </a:p>
          <a:p>
            <a:pPr algn="r" rtl="1"/>
            <a:endParaRPr lang="en-US" sz="2800" b="1" dirty="0" smtClean="0"/>
          </a:p>
          <a:p>
            <a:pPr algn="r" rtl="1"/>
            <a:r>
              <a:rPr lang="ar-SA" sz="2800" b="1" dirty="0" smtClean="0"/>
              <a:t>الأهداب الموجودة في المناطق العليا </a:t>
            </a:r>
            <a:r>
              <a:rPr lang="ar-JO" sz="2800" b="1" dirty="0" smtClean="0"/>
              <a:t>تضرب </a:t>
            </a:r>
            <a:r>
              <a:rPr lang="ar-SA" sz="2800" b="1" dirty="0" smtClean="0"/>
              <a:t>باتجاه الرحم</a:t>
            </a:r>
            <a:endParaRPr lang="ar-JO" sz="2800" b="1" dirty="0" smtClean="0"/>
          </a:p>
          <a:p>
            <a:pPr lvl="1" algn="r" rtl="1"/>
            <a:r>
              <a:rPr lang="ar-SA" sz="3200" b="1" u="sng" dirty="0" smtClean="0">
                <a:solidFill>
                  <a:srgbClr val="002060"/>
                </a:solidFill>
                <a:effectLst>
                  <a:outerShdw blurRad="38100" dist="38100" dir="2700000" algn="tl">
                    <a:srgbClr val="000000">
                      <a:alpha val="43137"/>
                    </a:srgbClr>
                  </a:outerShdw>
                </a:effectLst>
              </a:rPr>
              <a:t>تساعد البويضة على الوصول للرحم</a:t>
            </a:r>
            <a:endParaRPr lang="ar-JO" sz="3200" b="1" u="sng" dirty="0" smtClean="0">
              <a:solidFill>
                <a:srgbClr val="002060"/>
              </a:solidFill>
              <a:effectLst>
                <a:outerShdw blurRad="38100" dist="38100" dir="2700000" algn="tl">
                  <a:srgbClr val="000000">
                    <a:alpha val="43137"/>
                  </a:srgbClr>
                </a:outerShdw>
              </a:effectLst>
            </a:endParaRPr>
          </a:p>
          <a:p>
            <a:pPr algn="r" rtl="1"/>
            <a:endParaRPr lang="ar-JO" sz="2800" b="1" dirty="0"/>
          </a:p>
          <a:p>
            <a:pPr algn="r" rtl="1"/>
            <a:r>
              <a:rPr lang="ar-SA" sz="2800" b="1" dirty="0" smtClean="0"/>
              <a:t>الأهداب الموجودة في </a:t>
            </a:r>
            <a:r>
              <a:rPr lang="ar-JO" sz="2800" b="1" dirty="0" smtClean="0"/>
              <a:t>ال</a:t>
            </a:r>
            <a:r>
              <a:rPr lang="ar-SA" sz="2800" b="1" dirty="0" smtClean="0"/>
              <a:t>أسفل</a:t>
            </a:r>
            <a:r>
              <a:rPr lang="ar-JO" sz="2800" b="1" dirty="0" smtClean="0"/>
              <a:t> </a:t>
            </a:r>
            <a:r>
              <a:rPr lang="ar-SA" sz="2800" b="1" dirty="0" smtClean="0"/>
              <a:t>تضرب باتجاه المبيض</a:t>
            </a:r>
            <a:endParaRPr lang="ar-JO" sz="2800" b="1" dirty="0" smtClean="0"/>
          </a:p>
          <a:p>
            <a:pPr lvl="1" algn="r" rtl="1"/>
            <a:r>
              <a:rPr lang="ar-SA" sz="2400" b="1" u="sng" dirty="0" smtClean="0">
                <a:effectLst>
                  <a:outerShdw blurRad="38100" dist="38100" dir="2700000" algn="tl">
                    <a:srgbClr val="000000">
                      <a:alpha val="43137"/>
                    </a:srgbClr>
                  </a:outerShdw>
                </a:effectLst>
              </a:rPr>
              <a:t>تساعد الحيوان المنوي على الوصول للبويضة</a:t>
            </a:r>
            <a:endParaRPr lang="en-US" sz="2400" b="1" u="sng" dirty="0" smtClean="0">
              <a:effectLst>
                <a:outerShdw blurRad="38100" dist="38100" dir="2700000" algn="tl">
                  <a:srgbClr val="000000">
                    <a:alpha val="43137"/>
                  </a:srgbClr>
                </a:outerShdw>
              </a:effectLst>
            </a:endParaRPr>
          </a:p>
          <a:p>
            <a:pPr algn="r" rtl="1"/>
            <a:endParaRPr lang="en-US" sz="2700" b="1" dirty="0" smtClean="0"/>
          </a:p>
        </p:txBody>
      </p:sp>
      <p:pic>
        <p:nvPicPr>
          <p:cNvPr id="21506" name="Picture 2" descr="Image result for ‫فالو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 y="0"/>
            <a:ext cx="2880000" cy="2160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7526337" cy="969962"/>
          </a:xfrm>
          <a:solidFill>
            <a:srgbClr val="F6A2E0"/>
          </a:solidFill>
        </p:spPr>
        <p:txBody>
          <a:bodyPr/>
          <a:lstStyle/>
          <a:p>
            <a:pPr algn="ctr" rtl="1"/>
            <a:r>
              <a:rPr lang="ar-SA" b="1" dirty="0" smtClean="0"/>
              <a:t>الرحم  </a:t>
            </a:r>
            <a:endParaRPr lang="en-US" b="1" dirty="0" smtClean="0"/>
          </a:p>
        </p:txBody>
      </p:sp>
      <p:sp>
        <p:nvSpPr>
          <p:cNvPr id="38915" name="Rectangle 3"/>
          <p:cNvSpPr>
            <a:spLocks noGrp="1" noChangeArrowheads="1"/>
          </p:cNvSpPr>
          <p:nvPr>
            <p:ph type="body" idx="1"/>
          </p:nvPr>
        </p:nvSpPr>
        <p:spPr>
          <a:xfrm>
            <a:off x="2362200" y="1752600"/>
            <a:ext cx="6213475" cy="4724400"/>
          </a:xfrm>
        </p:spPr>
        <p:txBody>
          <a:bodyPr/>
          <a:lstStyle/>
          <a:p>
            <a:pPr algn="r" rtl="1"/>
            <a:r>
              <a:rPr lang="ar-SA" sz="2800" b="1" dirty="0" smtClean="0"/>
              <a:t>عضو مفرد على شكل الأجاص المقلوب</a:t>
            </a:r>
            <a:endParaRPr lang="ar-JO" sz="2800" b="1" dirty="0" smtClean="0"/>
          </a:p>
          <a:p>
            <a:pPr algn="r" rtl="1"/>
            <a:endParaRPr lang="ar-JO" sz="2800" b="1" dirty="0"/>
          </a:p>
          <a:p>
            <a:pPr algn="r" rtl="1"/>
            <a:r>
              <a:rPr lang="ar-SA" sz="2800" b="1" dirty="0" smtClean="0"/>
              <a:t>في التجويف البطني أعلى المثانة البولية</a:t>
            </a:r>
            <a:endParaRPr lang="ar-JO" sz="2800" b="1" dirty="0" smtClean="0"/>
          </a:p>
          <a:p>
            <a:pPr algn="r" rtl="1"/>
            <a:endParaRPr lang="ar-JO" sz="2800" b="1" dirty="0" smtClean="0"/>
          </a:p>
          <a:p>
            <a:pPr algn="r" rtl="1"/>
            <a:r>
              <a:rPr lang="ar-SA" sz="2800" b="1" dirty="0" smtClean="0"/>
              <a:t>يزداد حجمه مع الحمل والولادة</a:t>
            </a:r>
            <a:endParaRPr lang="ar-JO" sz="2800" b="1" dirty="0" smtClean="0"/>
          </a:p>
          <a:p>
            <a:pPr algn="r" rtl="1"/>
            <a:endParaRPr lang="ar-JO" sz="2800" b="1" dirty="0"/>
          </a:p>
          <a:p>
            <a:pPr algn="r" rtl="1"/>
            <a:r>
              <a:rPr lang="ar-SA" sz="2800" b="1" dirty="0" smtClean="0"/>
              <a:t>الرحم مثبت بأربطة</a:t>
            </a:r>
            <a:r>
              <a:rPr lang="ar-JO" sz="2800" b="1" dirty="0" smtClean="0"/>
              <a:t> </a:t>
            </a:r>
            <a:r>
              <a:rPr lang="ar-SA" sz="2800" b="1" dirty="0" smtClean="0"/>
              <a:t>كما المبيضين</a:t>
            </a:r>
            <a:endParaRPr lang="en-US" sz="2800" b="1" dirty="0" smtClean="0"/>
          </a:p>
        </p:txBody>
      </p:sp>
      <p:pic>
        <p:nvPicPr>
          <p:cNvPr id="22530" name="Picture 2" descr="Image result for ‫الرح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6" y="1295400"/>
            <a:ext cx="2880000" cy="2304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581400" y="304800"/>
            <a:ext cx="4953000" cy="6019800"/>
          </a:xfrm>
        </p:spPr>
        <p:txBody>
          <a:bodyPr/>
          <a:lstStyle/>
          <a:p>
            <a:pPr algn="r" rtl="1"/>
            <a:r>
              <a:rPr lang="ar-JO" sz="2700" b="1" dirty="0" smtClean="0"/>
              <a:t>ال</a:t>
            </a:r>
            <a:r>
              <a:rPr lang="ar-SA" sz="2700" b="1" dirty="0" smtClean="0"/>
              <a:t>مد</a:t>
            </a:r>
            <a:r>
              <a:rPr lang="ar-JO" sz="2700" b="1" dirty="0" smtClean="0"/>
              <a:t>ا</a:t>
            </a:r>
            <a:r>
              <a:rPr lang="ar-SA" sz="2700" b="1" dirty="0" smtClean="0"/>
              <a:t>خل </a:t>
            </a:r>
            <a:r>
              <a:rPr lang="ar-JO" sz="2700" b="1" dirty="0" smtClean="0"/>
              <a:t>تكون </a:t>
            </a:r>
            <a:r>
              <a:rPr lang="ar-SA" sz="2700" b="1" dirty="0" smtClean="0"/>
              <a:t>ضيقة</a:t>
            </a:r>
            <a:endParaRPr lang="ar-JO" sz="2700" b="1" dirty="0" smtClean="0"/>
          </a:p>
          <a:p>
            <a:pPr algn="r" rtl="1"/>
            <a:endParaRPr lang="ar-JO" sz="2700" b="1" dirty="0"/>
          </a:p>
          <a:p>
            <a:pPr lvl="1" algn="r" rtl="1"/>
            <a:r>
              <a:rPr lang="ar-JO" sz="2300" b="1" dirty="0" smtClean="0"/>
              <a:t>قناتي المبيض</a:t>
            </a:r>
          </a:p>
          <a:p>
            <a:pPr lvl="1" algn="r" rtl="1"/>
            <a:r>
              <a:rPr lang="ar-SA" sz="2300" b="1" dirty="0" smtClean="0"/>
              <a:t>عنق الرحم</a:t>
            </a:r>
            <a:endParaRPr lang="ar-JO" sz="2300" b="1" dirty="0" smtClean="0"/>
          </a:p>
          <a:p>
            <a:pPr marL="0" indent="0" algn="r" rtl="1">
              <a:buNone/>
            </a:pPr>
            <a:r>
              <a:rPr lang="ar-SA" sz="2700" b="1" dirty="0" smtClean="0"/>
              <a:t> </a:t>
            </a:r>
            <a:endParaRPr lang="ar-JO" sz="2700" b="1" dirty="0" smtClean="0"/>
          </a:p>
          <a:p>
            <a:pPr algn="r" rtl="1"/>
            <a:endParaRPr lang="ar-JO" sz="2700" b="1" dirty="0"/>
          </a:p>
          <a:p>
            <a:pPr algn="r" rtl="1"/>
            <a:r>
              <a:rPr lang="ar-SA" sz="2700" b="1" dirty="0" smtClean="0"/>
              <a:t>ثلاث طبقات</a:t>
            </a:r>
            <a:endParaRPr lang="en-US" sz="2700" b="1" dirty="0" smtClean="0"/>
          </a:p>
          <a:p>
            <a:pPr lvl="1" algn="r" rtl="1">
              <a:buFont typeface="Wingdings" pitchFamily="2" charset="2"/>
              <a:buChar char="§"/>
            </a:pPr>
            <a:r>
              <a:rPr lang="ar-SA" sz="2300" b="1" dirty="0" smtClean="0"/>
              <a:t>خارجية </a:t>
            </a:r>
            <a:r>
              <a:rPr lang="ar-JO" sz="2300" b="1" dirty="0" smtClean="0"/>
              <a:t>= </a:t>
            </a:r>
            <a:r>
              <a:rPr lang="ar-SA" sz="2300" b="1" dirty="0" smtClean="0"/>
              <a:t>غشاء رقيق </a:t>
            </a:r>
            <a:r>
              <a:rPr lang="ar-JO" sz="2300" b="1" dirty="0" smtClean="0"/>
              <a:t>ل</a:t>
            </a:r>
            <a:r>
              <a:rPr lang="ar-SA" sz="2300" b="1" dirty="0" smtClean="0"/>
              <a:t>لحماية </a:t>
            </a:r>
            <a:endParaRPr lang="en-US" sz="2300" b="1" dirty="0" smtClean="0"/>
          </a:p>
          <a:p>
            <a:pPr lvl="1" algn="r" rtl="1">
              <a:buFont typeface="Wingdings" pitchFamily="2" charset="2"/>
              <a:buChar char="§"/>
            </a:pPr>
            <a:endParaRPr lang="ar-JO" sz="2300" b="1" dirty="0" smtClean="0"/>
          </a:p>
          <a:p>
            <a:pPr lvl="1" algn="r" rtl="1">
              <a:buFont typeface="Wingdings" pitchFamily="2" charset="2"/>
              <a:buChar char="§"/>
            </a:pPr>
            <a:r>
              <a:rPr lang="ar-SA" sz="2300" b="1" dirty="0" smtClean="0"/>
              <a:t>وسطى </a:t>
            </a:r>
            <a:r>
              <a:rPr lang="ar-JO" sz="2300" b="1" dirty="0" smtClean="0"/>
              <a:t>= </a:t>
            </a:r>
            <a:r>
              <a:rPr lang="ar-SA" sz="2300" b="1" dirty="0" smtClean="0"/>
              <a:t>عضلية (لاإرادية) سميكة</a:t>
            </a:r>
            <a:r>
              <a:rPr lang="ar-JO" sz="2300" b="1" dirty="0" smtClean="0"/>
              <a:t> = </a:t>
            </a:r>
            <a:r>
              <a:rPr lang="ar-JO" sz="2300" b="1" dirty="0" err="1" smtClean="0"/>
              <a:t>لل</a:t>
            </a:r>
            <a:r>
              <a:rPr lang="ar-SA" sz="2300" b="1" dirty="0" smtClean="0"/>
              <a:t>انقباض أثناء الوضع</a:t>
            </a:r>
            <a:endParaRPr lang="ar-JO" sz="2300" b="1" dirty="0" smtClean="0"/>
          </a:p>
          <a:p>
            <a:pPr lvl="1" algn="r" rtl="1">
              <a:buFont typeface="Wingdings" pitchFamily="2" charset="2"/>
              <a:buChar char="§"/>
            </a:pPr>
            <a:endParaRPr lang="ar-JO" sz="2300" b="1" dirty="0" smtClean="0"/>
          </a:p>
          <a:p>
            <a:pPr lvl="1" algn="r" rtl="1">
              <a:buFont typeface="Wingdings" pitchFamily="2" charset="2"/>
              <a:buChar char="§"/>
            </a:pPr>
            <a:r>
              <a:rPr lang="ar-SA" sz="2300" b="1" dirty="0" smtClean="0"/>
              <a:t>داخلية </a:t>
            </a:r>
            <a:r>
              <a:rPr lang="ar-JO" sz="2300" b="1" dirty="0" smtClean="0"/>
              <a:t>= ت</a:t>
            </a:r>
            <a:r>
              <a:rPr lang="ar-SA" sz="2300" b="1" dirty="0" smtClean="0"/>
              <a:t>نسلخ</a:t>
            </a:r>
            <a:r>
              <a:rPr lang="ar-JO" sz="2300" b="1" dirty="0" smtClean="0"/>
              <a:t> شهريا = </a:t>
            </a:r>
            <a:r>
              <a:rPr lang="ar-SA" sz="2300" b="1" dirty="0" smtClean="0"/>
              <a:t>نهاية كل دورة شهرية</a:t>
            </a:r>
            <a:endParaRPr lang="ar-JO" sz="2300" b="1" dirty="0" smtClean="0"/>
          </a:p>
        </p:txBody>
      </p:sp>
      <p:pic>
        <p:nvPicPr>
          <p:cNvPr id="23554" name="Picture 2" descr="Image result for ‫الرح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2160000" cy="164731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Image result for ‫الرح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2160000" cy="18072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Image result for ‫الرح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00" y="4419600"/>
            <a:ext cx="2880000" cy="2160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381000"/>
            <a:ext cx="5486400" cy="6248400"/>
          </a:xfrm>
        </p:spPr>
        <p:txBody>
          <a:bodyPr/>
          <a:lstStyle/>
          <a:p>
            <a:pPr marL="0" lvl="0" indent="0" algn="r" rtl="1">
              <a:buClr>
                <a:srgbClr val="CC9900"/>
              </a:buClr>
              <a:buNone/>
            </a:pPr>
            <a:r>
              <a:rPr lang="ar-SA" sz="4800" b="1" dirty="0">
                <a:solidFill>
                  <a:srgbClr val="292929"/>
                </a:solidFill>
              </a:rPr>
              <a:t>سرطان عنق الرحم </a:t>
            </a:r>
            <a:endParaRPr lang="ar-JO" sz="4800" b="1" dirty="0" smtClean="0">
              <a:solidFill>
                <a:srgbClr val="292929"/>
              </a:solidFill>
            </a:endParaRPr>
          </a:p>
          <a:p>
            <a:pPr lvl="0" algn="r" rtl="1">
              <a:buClr>
                <a:srgbClr val="CC9900"/>
              </a:buClr>
            </a:pPr>
            <a:endParaRPr lang="ar-JO" sz="2800" b="1" dirty="0">
              <a:solidFill>
                <a:srgbClr val="292929"/>
              </a:solidFill>
            </a:endParaRPr>
          </a:p>
          <a:p>
            <a:pPr lvl="0" algn="r" rtl="1">
              <a:buClr>
                <a:srgbClr val="CC9900"/>
              </a:buClr>
            </a:pPr>
            <a:r>
              <a:rPr lang="ar-SA" sz="2800" b="1" dirty="0" smtClean="0">
                <a:solidFill>
                  <a:srgbClr val="292929"/>
                </a:solidFill>
              </a:rPr>
              <a:t>من </a:t>
            </a:r>
            <a:r>
              <a:rPr lang="ar-SA" sz="2800" b="1" dirty="0">
                <a:solidFill>
                  <a:srgbClr val="292929"/>
                </a:solidFill>
              </a:rPr>
              <a:t>الأمراض التي تودي بحياة الكثير من </a:t>
            </a:r>
            <a:r>
              <a:rPr lang="ar-SA" sz="2800" b="1" dirty="0" smtClean="0">
                <a:solidFill>
                  <a:srgbClr val="292929"/>
                </a:solidFill>
              </a:rPr>
              <a:t>النساء</a:t>
            </a:r>
            <a:endParaRPr lang="ar-JO" sz="2800" b="1" dirty="0" smtClean="0">
              <a:solidFill>
                <a:srgbClr val="292929"/>
              </a:solidFill>
            </a:endParaRPr>
          </a:p>
          <a:p>
            <a:pPr lvl="0" algn="r" rtl="1">
              <a:buClr>
                <a:srgbClr val="CC9900"/>
              </a:buClr>
            </a:pPr>
            <a:endParaRPr lang="ar-JO" sz="2800" b="1" dirty="0">
              <a:solidFill>
                <a:srgbClr val="292929"/>
              </a:solidFill>
            </a:endParaRPr>
          </a:p>
          <a:p>
            <a:pPr lvl="0" algn="r" rtl="1">
              <a:buClr>
                <a:srgbClr val="CC9900"/>
              </a:buClr>
            </a:pPr>
            <a:r>
              <a:rPr lang="ar-SA" sz="2800" b="1" dirty="0" smtClean="0">
                <a:solidFill>
                  <a:srgbClr val="292929"/>
                </a:solidFill>
              </a:rPr>
              <a:t>يجب </a:t>
            </a:r>
            <a:r>
              <a:rPr lang="ar-SA" sz="2800" b="1" dirty="0">
                <a:solidFill>
                  <a:srgbClr val="292929"/>
                </a:solidFill>
              </a:rPr>
              <a:t>فحص خلايا الرحم عن طريق أخذ عينة من عنق الرحم على الأقل مرة كل </a:t>
            </a:r>
            <a:r>
              <a:rPr lang="ar-SA" sz="2800" b="1" dirty="0" smtClean="0">
                <a:solidFill>
                  <a:srgbClr val="292929"/>
                </a:solidFill>
              </a:rPr>
              <a:t>عام</a:t>
            </a:r>
            <a:endParaRPr lang="ar-JO" sz="2800" b="1" dirty="0" smtClean="0">
              <a:solidFill>
                <a:srgbClr val="292929"/>
              </a:solidFill>
            </a:endParaRPr>
          </a:p>
          <a:p>
            <a:pPr lvl="0" algn="r" rtl="1">
              <a:buClr>
                <a:srgbClr val="CC9900"/>
              </a:buClr>
            </a:pPr>
            <a:endParaRPr lang="ar-JO" sz="2800" b="1" dirty="0">
              <a:solidFill>
                <a:srgbClr val="292929"/>
              </a:solidFill>
            </a:endParaRPr>
          </a:p>
          <a:p>
            <a:pPr lvl="0" algn="r" rtl="1">
              <a:buClr>
                <a:srgbClr val="CC9900"/>
              </a:buClr>
            </a:pPr>
            <a:r>
              <a:rPr lang="ar-SA" sz="2800" b="1" dirty="0" smtClean="0">
                <a:solidFill>
                  <a:srgbClr val="292929"/>
                </a:solidFill>
              </a:rPr>
              <a:t>فحص </a:t>
            </a:r>
            <a:r>
              <a:rPr lang="ar-SA" sz="2800" b="1" dirty="0">
                <a:solidFill>
                  <a:srgbClr val="292929"/>
                </a:solidFill>
              </a:rPr>
              <a:t>غير مؤلم حيث يتم أخذ العينة عن طريق حك عنق الرحم بقطن</a:t>
            </a:r>
            <a:endParaRPr lang="en-US" sz="2800" b="1" dirty="0">
              <a:solidFill>
                <a:srgbClr val="292929"/>
              </a:solidFill>
            </a:endParaRPr>
          </a:p>
          <a:p>
            <a:endParaRPr lang="de-DE" b="1" dirty="0"/>
          </a:p>
        </p:txBody>
      </p:sp>
      <p:pic>
        <p:nvPicPr>
          <p:cNvPr id="24578" name="Picture 2" descr="Image result for uterus canc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2" y="-3600"/>
            <a:ext cx="2880000" cy="2289600"/>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mage result for ‫سرطان عنق الرح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 y="2348700"/>
            <a:ext cx="2880000" cy="1728000"/>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فحص سرطان عنق الرح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64" y="4135771"/>
            <a:ext cx="2880000" cy="254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233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7526337" cy="969962"/>
          </a:xfrm>
          <a:solidFill>
            <a:srgbClr val="F6A2E0"/>
          </a:solidFill>
        </p:spPr>
        <p:txBody>
          <a:bodyPr/>
          <a:lstStyle/>
          <a:p>
            <a:pPr algn="ctr" rtl="1"/>
            <a:r>
              <a:rPr lang="ar-SA" b="1" dirty="0" smtClean="0"/>
              <a:t>المهبل </a:t>
            </a:r>
            <a:endParaRPr lang="en-US" b="1" dirty="0" smtClean="0"/>
          </a:p>
        </p:txBody>
      </p:sp>
      <p:sp>
        <p:nvSpPr>
          <p:cNvPr id="38915" name="Rectangle 3"/>
          <p:cNvSpPr>
            <a:spLocks noGrp="1" noChangeArrowheads="1"/>
          </p:cNvSpPr>
          <p:nvPr>
            <p:ph type="body" idx="1"/>
          </p:nvPr>
        </p:nvSpPr>
        <p:spPr>
          <a:xfrm>
            <a:off x="680243" y="1447800"/>
            <a:ext cx="7661275" cy="5410200"/>
          </a:xfrm>
        </p:spPr>
        <p:txBody>
          <a:bodyPr/>
          <a:lstStyle/>
          <a:p>
            <a:pPr algn="r" rtl="1"/>
            <a:r>
              <a:rPr lang="ar-SA" sz="2800" b="1" dirty="0" smtClean="0"/>
              <a:t>أنبوب </a:t>
            </a:r>
            <a:r>
              <a:rPr lang="ar-JO" sz="2800" b="1" dirty="0" smtClean="0"/>
              <a:t>يقع </a:t>
            </a:r>
            <a:r>
              <a:rPr lang="ar-SA" sz="2800" b="1" dirty="0" smtClean="0"/>
              <a:t>بين المثانة والمستقيم</a:t>
            </a:r>
            <a:endParaRPr lang="ar-JO" sz="2800" b="1" dirty="0" smtClean="0"/>
          </a:p>
          <a:p>
            <a:pPr algn="r" rtl="1"/>
            <a:endParaRPr lang="ar-JO" sz="2800" b="1" dirty="0"/>
          </a:p>
          <a:p>
            <a:pPr algn="r" rtl="1"/>
            <a:r>
              <a:rPr lang="ar-SA" sz="2800" b="1" dirty="0" smtClean="0"/>
              <a:t>عادة ما يكون منطبقًا على نفسه</a:t>
            </a:r>
            <a:endParaRPr lang="ar-JO" sz="2800" b="1" dirty="0" smtClean="0"/>
          </a:p>
          <a:p>
            <a:pPr algn="r" rtl="1"/>
            <a:endParaRPr lang="ar-JO" sz="2800" b="1" dirty="0"/>
          </a:p>
          <a:p>
            <a:pPr algn="r" rtl="1"/>
            <a:r>
              <a:rPr lang="ar-SA" sz="2800" b="1" dirty="0" smtClean="0"/>
              <a:t>طوله وسمكه يزداد عند الإثارة الجنسية</a:t>
            </a:r>
            <a:endParaRPr lang="ar-JO" sz="2800" b="1" dirty="0" smtClean="0"/>
          </a:p>
          <a:p>
            <a:pPr lvl="1" algn="r" rtl="1"/>
            <a:r>
              <a:rPr lang="ar-SA" sz="2400" b="1" dirty="0" smtClean="0"/>
              <a:t>كذلك تزداد إفرازاته</a:t>
            </a:r>
            <a:endParaRPr lang="de-DE" sz="2400" b="1" dirty="0" smtClean="0"/>
          </a:p>
          <a:p>
            <a:pPr algn="r" rtl="1"/>
            <a:endParaRPr lang="de-DE" sz="2800" b="1" dirty="0"/>
          </a:p>
          <a:p>
            <a:pPr lvl="0" algn="r" rtl="1">
              <a:buClr>
                <a:srgbClr val="CC9900"/>
              </a:buClr>
            </a:pPr>
            <a:r>
              <a:rPr lang="ar-SA" sz="2800" b="1" dirty="0">
                <a:solidFill>
                  <a:srgbClr val="292929"/>
                </a:solidFill>
              </a:rPr>
              <a:t>وظيفة المهبل </a:t>
            </a:r>
            <a:r>
              <a:rPr lang="ar-JO" sz="2800" b="1" dirty="0" smtClean="0">
                <a:solidFill>
                  <a:srgbClr val="292929"/>
                </a:solidFill>
              </a:rPr>
              <a:t>=</a:t>
            </a:r>
          </a:p>
          <a:p>
            <a:pPr lvl="1" algn="r" rtl="1">
              <a:buClr>
                <a:srgbClr val="CC9900"/>
              </a:buClr>
            </a:pPr>
            <a:r>
              <a:rPr lang="ar-JO" sz="2400" b="1" dirty="0" smtClean="0">
                <a:solidFill>
                  <a:srgbClr val="292929"/>
                </a:solidFill>
              </a:rPr>
              <a:t>مسار </a:t>
            </a:r>
            <a:r>
              <a:rPr lang="ar-SA" sz="2400" b="1" dirty="0" smtClean="0">
                <a:solidFill>
                  <a:srgbClr val="292929"/>
                </a:solidFill>
              </a:rPr>
              <a:t>خروج </a:t>
            </a:r>
            <a:r>
              <a:rPr lang="ar-SA" sz="2400" b="1" dirty="0">
                <a:solidFill>
                  <a:srgbClr val="292929"/>
                </a:solidFill>
              </a:rPr>
              <a:t>دم </a:t>
            </a:r>
            <a:r>
              <a:rPr lang="ar-SA" sz="2400" b="1" dirty="0" smtClean="0">
                <a:solidFill>
                  <a:srgbClr val="292929"/>
                </a:solidFill>
              </a:rPr>
              <a:t>الدورة</a:t>
            </a:r>
            <a:endParaRPr lang="ar-JO" sz="2400" b="1" dirty="0" smtClean="0">
              <a:solidFill>
                <a:srgbClr val="292929"/>
              </a:solidFill>
            </a:endParaRPr>
          </a:p>
          <a:p>
            <a:pPr lvl="1" algn="r" rtl="1">
              <a:buClr>
                <a:srgbClr val="CC9900"/>
              </a:buClr>
            </a:pPr>
            <a:r>
              <a:rPr lang="ar-SA" sz="2400" b="1" dirty="0" smtClean="0">
                <a:solidFill>
                  <a:srgbClr val="292929"/>
                </a:solidFill>
              </a:rPr>
              <a:t>استقبال </a:t>
            </a:r>
            <a:r>
              <a:rPr lang="ar-SA" sz="2400" b="1" dirty="0">
                <a:solidFill>
                  <a:srgbClr val="292929"/>
                </a:solidFill>
              </a:rPr>
              <a:t>القضيب في عملية </a:t>
            </a:r>
            <a:r>
              <a:rPr lang="ar-SA" sz="2400" b="1" dirty="0" smtClean="0">
                <a:solidFill>
                  <a:srgbClr val="292929"/>
                </a:solidFill>
              </a:rPr>
              <a:t>الجماع</a:t>
            </a:r>
            <a:endParaRPr lang="de-DE" sz="2400" b="1" dirty="0" smtClean="0">
              <a:solidFill>
                <a:srgbClr val="292929"/>
              </a:solidFill>
            </a:endParaRPr>
          </a:p>
          <a:p>
            <a:pPr lvl="1" algn="r" rtl="1">
              <a:buClr>
                <a:srgbClr val="CC9900"/>
              </a:buClr>
            </a:pPr>
            <a:r>
              <a:rPr lang="ar-SA" sz="2400" b="1" dirty="0" smtClean="0">
                <a:solidFill>
                  <a:srgbClr val="292929"/>
                </a:solidFill>
              </a:rPr>
              <a:t>جزء </a:t>
            </a:r>
            <a:r>
              <a:rPr lang="ar-SA" sz="2400" b="1" dirty="0">
                <a:solidFill>
                  <a:srgbClr val="292929"/>
                </a:solidFill>
              </a:rPr>
              <a:t>من قناة الولادة</a:t>
            </a:r>
            <a:endParaRPr lang="en-US" sz="2400" b="1" dirty="0">
              <a:solidFill>
                <a:srgbClr val="292929"/>
              </a:solidFill>
            </a:endParaRPr>
          </a:p>
          <a:p>
            <a:pPr algn="r" rtl="1"/>
            <a:endParaRPr lang="en-US" sz="2700" b="1" dirty="0" smtClean="0"/>
          </a:p>
        </p:txBody>
      </p:sp>
      <p:pic>
        <p:nvPicPr>
          <p:cNvPr id="25602" name="Picture 2" descr="Image result for ‫المهب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28899"/>
            <a:ext cx="257175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047999" y="1524000"/>
            <a:ext cx="5486401" cy="4343400"/>
          </a:xfrm>
        </p:spPr>
        <p:txBody>
          <a:bodyPr/>
          <a:lstStyle/>
          <a:p>
            <a:pPr algn="r" rtl="1"/>
            <a:r>
              <a:rPr lang="ar-SA" sz="2800" b="1" dirty="0" smtClean="0"/>
              <a:t>جدار</a:t>
            </a:r>
            <a:r>
              <a:rPr lang="de-DE" sz="2800" b="1" dirty="0" smtClean="0"/>
              <a:t> </a:t>
            </a:r>
            <a:r>
              <a:rPr lang="ar-SA" sz="2800" b="1" dirty="0" smtClean="0"/>
              <a:t>متعرج</a:t>
            </a:r>
            <a:r>
              <a:rPr lang="ar-JO" sz="2800" b="1" dirty="0" smtClean="0"/>
              <a:t> ذو </a:t>
            </a:r>
            <a:r>
              <a:rPr lang="ar-JO" sz="2800" b="1" dirty="0" err="1" smtClean="0"/>
              <a:t>ثنيات</a:t>
            </a:r>
            <a:r>
              <a:rPr lang="ar-JO" sz="2800" b="1" dirty="0" smtClean="0"/>
              <a:t> </a:t>
            </a:r>
            <a:r>
              <a:rPr lang="ar-SA" sz="2800" b="1" dirty="0" smtClean="0"/>
              <a:t>كثير</a:t>
            </a:r>
            <a:r>
              <a:rPr lang="ar-JO" sz="2800" b="1" dirty="0" smtClean="0"/>
              <a:t>ة</a:t>
            </a:r>
            <a:endParaRPr lang="ar-JO" sz="2800" b="1" dirty="0"/>
          </a:p>
          <a:p>
            <a:pPr algn="r" rtl="1"/>
            <a:endParaRPr lang="ar-JO" sz="2800" b="1" dirty="0" smtClean="0"/>
          </a:p>
          <a:p>
            <a:pPr algn="r" rtl="1"/>
            <a:r>
              <a:rPr lang="ar-JO" sz="2800" b="1" dirty="0" smtClean="0"/>
              <a:t>ت</a:t>
            </a:r>
            <a:r>
              <a:rPr lang="ar-SA" sz="2800" b="1" dirty="0" smtClean="0"/>
              <a:t>تمدد </a:t>
            </a:r>
            <a:r>
              <a:rPr lang="ar-JO" sz="2800" b="1" dirty="0" smtClean="0"/>
              <a:t>خلال </a:t>
            </a:r>
            <a:r>
              <a:rPr lang="ar-SA" sz="2800" b="1" dirty="0" smtClean="0"/>
              <a:t>الولادة </a:t>
            </a:r>
            <a:r>
              <a:rPr lang="ar-JO" sz="2800" b="1" dirty="0" smtClean="0"/>
              <a:t>والجماع</a:t>
            </a:r>
          </a:p>
          <a:p>
            <a:pPr algn="r" rtl="1"/>
            <a:endParaRPr lang="ar-JO" sz="2800" b="1" dirty="0"/>
          </a:p>
          <a:p>
            <a:pPr algn="r" rtl="1"/>
            <a:r>
              <a:rPr lang="ar-SA" sz="2800" b="1" dirty="0" smtClean="0"/>
              <a:t>إفرازات المهبل ناتجة من خروج سوائل من الشعيرات الدموية الموجودة فيه</a:t>
            </a:r>
            <a:endParaRPr lang="ar-JO" sz="2800" b="1" dirty="0" smtClean="0"/>
          </a:p>
          <a:p>
            <a:pPr algn="r" rtl="1"/>
            <a:endParaRPr lang="ar-JO" sz="2700" b="1" dirty="0" smtClean="0"/>
          </a:p>
          <a:p>
            <a:pPr algn="r" rtl="1"/>
            <a:endParaRPr lang="en-US" sz="2700" b="1" dirty="0" smtClean="0"/>
          </a:p>
        </p:txBody>
      </p:sp>
      <p:sp>
        <p:nvSpPr>
          <p:cNvPr id="3" name="Rectangle 2"/>
          <p:cNvSpPr>
            <a:spLocks noGrp="1" noChangeArrowheads="1"/>
          </p:cNvSpPr>
          <p:nvPr>
            <p:ph type="title"/>
          </p:nvPr>
        </p:nvSpPr>
        <p:spPr>
          <a:xfrm>
            <a:off x="914400" y="228600"/>
            <a:ext cx="7158037" cy="969962"/>
          </a:xfrm>
          <a:solidFill>
            <a:srgbClr val="F6A2E0"/>
          </a:solidFill>
        </p:spPr>
        <p:txBody>
          <a:bodyPr/>
          <a:lstStyle/>
          <a:p>
            <a:pPr algn="ctr" rtl="1"/>
            <a:r>
              <a:rPr lang="ar-SA" b="1" dirty="0" smtClean="0"/>
              <a:t>المهبل </a:t>
            </a:r>
            <a:endParaRPr lang="en-US" b="1" dirty="0" smtClean="0"/>
          </a:p>
        </p:txBody>
      </p:sp>
      <p:pic>
        <p:nvPicPr>
          <p:cNvPr id="26626" name="Picture 2" descr="Image result for ‫المهب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71699"/>
            <a:ext cx="2571750" cy="304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7325" y="1981200"/>
            <a:ext cx="5883275" cy="4114800"/>
          </a:xfrm>
        </p:spPr>
        <p:txBody>
          <a:bodyPr/>
          <a:lstStyle/>
          <a:p>
            <a:pPr lvl="0" algn="r" rtl="1">
              <a:buClr>
                <a:srgbClr val="CC9900"/>
              </a:buClr>
            </a:pPr>
            <a:r>
              <a:rPr lang="ar-SA" sz="2800" b="1" dirty="0" smtClean="0">
                <a:solidFill>
                  <a:srgbClr val="292929"/>
                </a:solidFill>
              </a:rPr>
              <a:t>موطن </a:t>
            </a:r>
            <a:r>
              <a:rPr lang="ar-SA" sz="2800" b="1" dirty="0">
                <a:solidFill>
                  <a:srgbClr val="292929"/>
                </a:solidFill>
              </a:rPr>
              <a:t>لكثير من </a:t>
            </a:r>
            <a:r>
              <a:rPr lang="ar-JO" sz="2800" b="1" dirty="0" smtClean="0">
                <a:solidFill>
                  <a:srgbClr val="292929"/>
                </a:solidFill>
              </a:rPr>
              <a:t>الكائنات الدقيقة (</a:t>
            </a:r>
            <a:r>
              <a:rPr lang="ar-SA" sz="2800" b="1" dirty="0" smtClean="0">
                <a:solidFill>
                  <a:srgbClr val="292929"/>
                </a:solidFill>
              </a:rPr>
              <a:t>البكتيريا والفطريات</a:t>
            </a:r>
            <a:r>
              <a:rPr lang="ar-JO" sz="2800" b="1" dirty="0" smtClean="0">
                <a:solidFill>
                  <a:srgbClr val="292929"/>
                </a:solidFill>
              </a:rPr>
              <a:t>)</a:t>
            </a:r>
            <a:endParaRPr lang="ar-JO" sz="2800" b="1" dirty="0">
              <a:solidFill>
                <a:srgbClr val="292929"/>
              </a:solidFill>
            </a:endParaRPr>
          </a:p>
          <a:p>
            <a:pPr lvl="0" algn="r" rtl="1">
              <a:buClr>
                <a:srgbClr val="CC9900"/>
              </a:buClr>
            </a:pPr>
            <a:endParaRPr lang="ar-JO" sz="2800" b="1" dirty="0">
              <a:solidFill>
                <a:srgbClr val="292929"/>
              </a:solidFill>
            </a:endParaRPr>
          </a:p>
          <a:p>
            <a:pPr lvl="0" algn="r" rtl="1">
              <a:buClr>
                <a:srgbClr val="CC9900"/>
              </a:buClr>
            </a:pPr>
            <a:r>
              <a:rPr lang="ar-SA" sz="2800" b="1" dirty="0">
                <a:solidFill>
                  <a:srgbClr val="292929"/>
                </a:solidFill>
              </a:rPr>
              <a:t>تحافظ هذه </a:t>
            </a:r>
            <a:r>
              <a:rPr lang="ar-JO" sz="2800" b="1" dirty="0">
                <a:solidFill>
                  <a:srgbClr val="292929"/>
                </a:solidFill>
              </a:rPr>
              <a:t>الكائنات الدقيقة </a:t>
            </a:r>
            <a:r>
              <a:rPr lang="ar-SA" sz="2800" b="1" dirty="0" smtClean="0">
                <a:solidFill>
                  <a:srgbClr val="292929"/>
                </a:solidFill>
              </a:rPr>
              <a:t>على </a:t>
            </a:r>
            <a:r>
              <a:rPr lang="ar-SA" sz="2800" b="1" dirty="0">
                <a:solidFill>
                  <a:srgbClr val="292929"/>
                </a:solidFill>
              </a:rPr>
              <a:t>بيئة المهبل </a:t>
            </a:r>
            <a:r>
              <a:rPr lang="ar-JO" sz="2800" b="1" dirty="0" smtClean="0">
                <a:solidFill>
                  <a:srgbClr val="292929"/>
                </a:solidFill>
              </a:rPr>
              <a:t>ل</a:t>
            </a:r>
            <a:r>
              <a:rPr lang="ar-SA" sz="2800" b="1" dirty="0" smtClean="0">
                <a:solidFill>
                  <a:srgbClr val="292929"/>
                </a:solidFill>
              </a:rPr>
              <a:t>تحميه </a:t>
            </a:r>
            <a:r>
              <a:rPr lang="ar-SA" sz="2800" b="1" dirty="0">
                <a:solidFill>
                  <a:srgbClr val="292929"/>
                </a:solidFill>
              </a:rPr>
              <a:t>من الميكروبات </a:t>
            </a:r>
            <a:r>
              <a:rPr lang="ar-SA" sz="2800" b="1" dirty="0" smtClean="0">
                <a:solidFill>
                  <a:srgbClr val="292929"/>
                </a:solidFill>
              </a:rPr>
              <a:t>المرضية</a:t>
            </a:r>
            <a:endParaRPr lang="ar-JO" sz="2800" b="1" dirty="0" smtClean="0">
              <a:solidFill>
                <a:srgbClr val="292929"/>
              </a:solidFill>
            </a:endParaRPr>
          </a:p>
          <a:p>
            <a:pPr lvl="0" algn="r" rtl="1">
              <a:buClr>
                <a:srgbClr val="CC9900"/>
              </a:buClr>
            </a:pPr>
            <a:endParaRPr lang="ar-JO" sz="2800" b="1" dirty="0">
              <a:solidFill>
                <a:srgbClr val="292929"/>
              </a:solidFill>
            </a:endParaRPr>
          </a:p>
          <a:p>
            <a:pPr lvl="0" algn="r" rtl="1">
              <a:buClr>
                <a:srgbClr val="CC9900"/>
              </a:buClr>
            </a:pPr>
            <a:r>
              <a:rPr lang="ar-JO" sz="2800" b="1" dirty="0">
                <a:solidFill>
                  <a:srgbClr val="292929"/>
                </a:solidFill>
              </a:rPr>
              <a:t>ف</a:t>
            </a:r>
            <a:r>
              <a:rPr lang="ar-SA" sz="2800" b="1" dirty="0">
                <a:solidFill>
                  <a:srgbClr val="292929"/>
                </a:solidFill>
              </a:rPr>
              <a:t>ي حال تغير هذه البيئة (كتغير درجة الحموضة) </a:t>
            </a:r>
            <a:r>
              <a:rPr lang="ar-JO" sz="2800" b="1" dirty="0" smtClean="0">
                <a:solidFill>
                  <a:srgbClr val="292929"/>
                </a:solidFill>
              </a:rPr>
              <a:t>قد </a:t>
            </a:r>
            <a:r>
              <a:rPr lang="ar-SA" sz="2800" b="1" dirty="0" smtClean="0">
                <a:solidFill>
                  <a:srgbClr val="292929"/>
                </a:solidFill>
              </a:rPr>
              <a:t>تتكاثر</a:t>
            </a:r>
            <a:r>
              <a:rPr lang="ar-JO" sz="2800" b="1" dirty="0" smtClean="0">
                <a:solidFill>
                  <a:srgbClr val="292929"/>
                </a:solidFill>
              </a:rPr>
              <a:t> </a:t>
            </a:r>
            <a:r>
              <a:rPr lang="ar-JO" sz="2800" b="1" dirty="0">
                <a:solidFill>
                  <a:srgbClr val="292929"/>
                </a:solidFill>
              </a:rPr>
              <a:t>الكائنات </a:t>
            </a:r>
            <a:r>
              <a:rPr lang="ar-JO" sz="2800" b="1" dirty="0" smtClean="0">
                <a:solidFill>
                  <a:srgbClr val="292929"/>
                </a:solidFill>
              </a:rPr>
              <a:t>الدقيقة </a:t>
            </a:r>
            <a:r>
              <a:rPr lang="ar-SA" sz="2800" b="1" dirty="0" smtClean="0">
                <a:solidFill>
                  <a:srgbClr val="292929"/>
                </a:solidFill>
              </a:rPr>
              <a:t>بسرعة</a:t>
            </a:r>
            <a:r>
              <a:rPr lang="ar-JO" sz="2800" b="1" dirty="0" smtClean="0">
                <a:solidFill>
                  <a:srgbClr val="292929"/>
                </a:solidFill>
              </a:rPr>
              <a:t> ل</a:t>
            </a:r>
            <a:r>
              <a:rPr lang="ar-SA" sz="2800" b="1" dirty="0" smtClean="0">
                <a:solidFill>
                  <a:srgbClr val="292929"/>
                </a:solidFill>
              </a:rPr>
              <a:t>تصبح </a:t>
            </a:r>
            <a:r>
              <a:rPr lang="ar-SA" sz="2800" b="1" dirty="0">
                <a:solidFill>
                  <a:srgbClr val="292929"/>
                </a:solidFill>
              </a:rPr>
              <a:t>مرضية</a:t>
            </a:r>
            <a:endParaRPr lang="ar-JO" sz="2800" b="1" dirty="0">
              <a:solidFill>
                <a:srgbClr val="292929"/>
              </a:solidFill>
            </a:endParaRPr>
          </a:p>
          <a:p>
            <a:endParaRPr lang="de-DE" b="1" dirty="0"/>
          </a:p>
        </p:txBody>
      </p:sp>
      <p:pic>
        <p:nvPicPr>
          <p:cNvPr id="27650" name="Picture 2" descr="Image result for ‫المهب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32" y="2514599"/>
            <a:ext cx="25717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72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457200"/>
            <a:ext cx="7615237" cy="893762"/>
          </a:xfrm>
          <a:solidFill>
            <a:schemeClr val="accent2"/>
          </a:solidFill>
        </p:spPr>
        <p:txBody>
          <a:bodyPr/>
          <a:lstStyle/>
          <a:p>
            <a:pPr algn="ctr" rtl="1"/>
            <a:r>
              <a:rPr lang="ar-SA" sz="6000" b="1" dirty="0" smtClean="0"/>
              <a:t>جهاز التكاثر الذكري </a:t>
            </a:r>
            <a:endParaRPr lang="en-US" sz="6000" b="1" dirty="0" smtClean="0"/>
          </a:p>
        </p:txBody>
      </p:sp>
      <p:sp>
        <p:nvSpPr>
          <p:cNvPr id="38915" name="Rectangle 3"/>
          <p:cNvSpPr>
            <a:spLocks noGrp="1" noChangeArrowheads="1"/>
          </p:cNvSpPr>
          <p:nvPr>
            <p:ph type="body" idx="1"/>
          </p:nvPr>
        </p:nvSpPr>
        <p:spPr>
          <a:xfrm>
            <a:off x="914400" y="1752600"/>
            <a:ext cx="7661275" cy="4114800"/>
          </a:xfrm>
        </p:spPr>
        <p:txBody>
          <a:bodyPr/>
          <a:lstStyle/>
          <a:p>
            <a:pPr algn="r" rtl="1"/>
            <a:r>
              <a:rPr lang="ar-SA" sz="3000" b="1" dirty="0" smtClean="0"/>
              <a:t>الوظائف الأهم</a:t>
            </a:r>
            <a:endParaRPr lang="de-DE" sz="3000" b="1" dirty="0" smtClean="0"/>
          </a:p>
          <a:p>
            <a:pPr algn="r" rtl="1"/>
            <a:endParaRPr lang="ar-SA" sz="3000" b="1" dirty="0" smtClean="0"/>
          </a:p>
          <a:p>
            <a:pPr lvl="1" algn="r" rtl="1"/>
            <a:r>
              <a:rPr lang="ar-SA" sz="3000" b="1" dirty="0" smtClean="0"/>
              <a:t>إنتاج الحيوانات المنوية</a:t>
            </a:r>
            <a:endParaRPr lang="de-DE" sz="3000" b="1" dirty="0" smtClean="0"/>
          </a:p>
          <a:p>
            <a:pPr lvl="1" algn="r" rtl="1"/>
            <a:endParaRPr lang="ar-JO" sz="3000" b="1" dirty="0" smtClean="0"/>
          </a:p>
          <a:p>
            <a:pPr lvl="1" algn="r" rtl="1"/>
            <a:r>
              <a:rPr lang="ar-SA" sz="3000" b="1" dirty="0" smtClean="0"/>
              <a:t>إفراز الهرمونات الذكرية</a:t>
            </a:r>
            <a:endParaRPr lang="de-DE" sz="3000" b="1" dirty="0" smtClean="0"/>
          </a:p>
          <a:p>
            <a:pPr lvl="1" algn="r" rtl="1"/>
            <a:endParaRPr lang="ar-SA" sz="3000" b="1" dirty="0" smtClean="0"/>
          </a:p>
          <a:p>
            <a:pPr lvl="1" algn="r" rtl="1"/>
            <a:r>
              <a:rPr lang="ar-SA" sz="3000" b="1" dirty="0" smtClean="0"/>
              <a:t>إظهار الصفات الثانوية الذكرية</a:t>
            </a:r>
          </a:p>
        </p:txBody>
      </p:sp>
      <p:pic>
        <p:nvPicPr>
          <p:cNvPr id="1026" name="Picture 2" descr="Image result for ‫جهاز التكاثر الذك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2286000"/>
            <a:ext cx="3619500" cy="4667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228600"/>
            <a:ext cx="7158037" cy="969962"/>
          </a:xfrm>
          <a:solidFill>
            <a:srgbClr val="F6A2E0"/>
          </a:solidFill>
        </p:spPr>
        <p:txBody>
          <a:bodyPr/>
          <a:lstStyle/>
          <a:p>
            <a:pPr algn="ctr" rtl="1"/>
            <a:r>
              <a:rPr lang="ar-SA" b="1" dirty="0" smtClean="0"/>
              <a:t>الثدي </a:t>
            </a:r>
            <a:endParaRPr lang="en-US" b="1" dirty="0" smtClean="0"/>
          </a:p>
        </p:txBody>
      </p:sp>
      <p:sp>
        <p:nvSpPr>
          <p:cNvPr id="38915" name="Rectangle 3"/>
          <p:cNvSpPr>
            <a:spLocks noGrp="1" noChangeArrowheads="1"/>
          </p:cNvSpPr>
          <p:nvPr>
            <p:ph type="body" idx="1"/>
          </p:nvPr>
        </p:nvSpPr>
        <p:spPr>
          <a:xfrm>
            <a:off x="3200400" y="1524000"/>
            <a:ext cx="5375275" cy="5105400"/>
          </a:xfrm>
        </p:spPr>
        <p:txBody>
          <a:bodyPr/>
          <a:lstStyle/>
          <a:p>
            <a:pPr algn="r" rtl="1"/>
            <a:r>
              <a:rPr lang="ar-SA" sz="2800" b="1" dirty="0" smtClean="0"/>
              <a:t>الوظيفة الأساس</a:t>
            </a:r>
            <a:r>
              <a:rPr lang="ar-JO" sz="2800" b="1" dirty="0" smtClean="0"/>
              <a:t> = </a:t>
            </a:r>
            <a:r>
              <a:rPr lang="ar-SA" sz="2800" b="1" dirty="0" smtClean="0"/>
              <a:t>إنتاج وإفراز الحليب في فترة الرضاعة</a:t>
            </a:r>
            <a:endParaRPr lang="ar-JO" sz="2800" b="1" dirty="0" smtClean="0"/>
          </a:p>
          <a:p>
            <a:pPr algn="r" rtl="1"/>
            <a:endParaRPr lang="ar-JO" sz="2800" b="1" dirty="0" smtClean="0"/>
          </a:p>
          <a:p>
            <a:pPr algn="r" rtl="1"/>
            <a:r>
              <a:rPr lang="ar-SA" sz="2800" b="1" dirty="0" smtClean="0"/>
              <a:t>محفز جنسي</a:t>
            </a:r>
            <a:endParaRPr lang="ar-JO" sz="2800" b="1" dirty="0" smtClean="0"/>
          </a:p>
          <a:p>
            <a:pPr marL="0" indent="0" algn="r" rtl="1">
              <a:buNone/>
            </a:pPr>
            <a:r>
              <a:rPr lang="ar-SA" sz="2800" b="1" dirty="0" smtClean="0"/>
              <a:t> </a:t>
            </a:r>
            <a:endParaRPr lang="en-US" sz="2800" b="1" dirty="0" smtClean="0"/>
          </a:p>
          <a:p>
            <a:pPr algn="r" rtl="1"/>
            <a:r>
              <a:rPr lang="ar-JO" sz="2800" b="1" dirty="0" smtClean="0"/>
              <a:t>هناك اعتقاد بأن </a:t>
            </a:r>
            <a:r>
              <a:rPr lang="ar-SA" sz="2800" b="1" dirty="0" smtClean="0"/>
              <a:t>غدد الحليب متطورة </a:t>
            </a:r>
            <a:r>
              <a:rPr lang="ar-JO" sz="2800" b="1" dirty="0" smtClean="0"/>
              <a:t>م</a:t>
            </a:r>
            <a:r>
              <a:rPr lang="ar-SA" sz="2800" b="1" dirty="0" smtClean="0"/>
              <a:t>ن غدد عرقية</a:t>
            </a:r>
            <a:r>
              <a:rPr lang="ar-JO" sz="2800" b="1" dirty="0" smtClean="0"/>
              <a:t> وأن </a:t>
            </a:r>
            <a:r>
              <a:rPr lang="ar-SA" sz="2800" b="1" dirty="0" smtClean="0"/>
              <a:t>الحليب متطور عن العرق</a:t>
            </a:r>
            <a:r>
              <a:rPr lang="ar-JO" sz="2800" b="1" dirty="0" smtClean="0"/>
              <a:t> (</a:t>
            </a:r>
            <a:r>
              <a:rPr lang="ar-JO" sz="2800" b="1" u="sng" dirty="0" smtClean="0">
                <a:solidFill>
                  <a:srgbClr val="FF0000"/>
                </a:solidFill>
                <a:effectLst>
                  <a:outerShdw blurRad="38100" dist="38100" dir="2700000" algn="tl">
                    <a:srgbClr val="000000">
                      <a:alpha val="43137"/>
                    </a:srgbClr>
                  </a:outerShdw>
                </a:effectLst>
              </a:rPr>
              <a:t>هذا اعتقاد غير مثبت</a:t>
            </a:r>
            <a:r>
              <a:rPr lang="ar-JO" sz="2800" b="1" dirty="0" smtClean="0"/>
              <a:t>)</a:t>
            </a:r>
          </a:p>
          <a:p>
            <a:pPr algn="r" rtl="1"/>
            <a:endParaRPr lang="ar-JO" sz="2800" b="1" dirty="0" smtClean="0"/>
          </a:p>
          <a:p>
            <a:pPr algn="r" rtl="1"/>
            <a:r>
              <a:rPr lang="ar-SA" sz="2800" b="1" dirty="0" smtClean="0"/>
              <a:t>يوجد لدى كل من الرجال والنساء ثديان</a:t>
            </a:r>
            <a:endParaRPr lang="ar-JO" sz="2800" b="1" dirty="0" smtClean="0"/>
          </a:p>
          <a:p>
            <a:pPr algn="r" rtl="1"/>
            <a:endParaRPr lang="en-US" sz="2800" b="1" dirty="0" smtClean="0"/>
          </a:p>
          <a:p>
            <a:pPr algn="r" rtl="1"/>
            <a:endParaRPr lang="en-US" sz="2700" b="1" dirty="0" smtClean="0"/>
          </a:p>
        </p:txBody>
      </p:sp>
      <p:pic>
        <p:nvPicPr>
          <p:cNvPr id="28674" name="Picture 2" descr="Image result for ‫الثد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0"/>
            <a:ext cx="2880000" cy="2880001"/>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Image result for br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 y="3581400"/>
            <a:ext cx="2880000" cy="2643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276599" y="457200"/>
            <a:ext cx="5257801" cy="5943600"/>
          </a:xfrm>
        </p:spPr>
        <p:txBody>
          <a:bodyPr/>
          <a:lstStyle/>
          <a:p>
            <a:pPr algn="r" rtl="1"/>
            <a:r>
              <a:rPr lang="ar-SA" sz="2700" b="1" dirty="0" smtClean="0"/>
              <a:t>يغطي الثدي جلد يحوي دهون</a:t>
            </a:r>
            <a:endParaRPr lang="ar-JO" sz="2700" b="1" dirty="0" smtClean="0"/>
          </a:p>
          <a:p>
            <a:pPr algn="r" rtl="1"/>
            <a:endParaRPr lang="ar-JO" sz="2700" b="1" dirty="0"/>
          </a:p>
          <a:p>
            <a:pPr lvl="1" algn="r" rtl="1"/>
            <a:r>
              <a:rPr lang="ar-SA" sz="2300" b="1" dirty="0" smtClean="0"/>
              <a:t>تتباين</a:t>
            </a:r>
            <a:r>
              <a:rPr lang="ar-JO" sz="2300" b="1" dirty="0" smtClean="0"/>
              <a:t> كمية الدهون </a:t>
            </a:r>
            <a:r>
              <a:rPr lang="ar-SA" sz="2300" b="1" dirty="0" smtClean="0"/>
              <a:t>بين النساء</a:t>
            </a:r>
            <a:endParaRPr lang="ar-JO" sz="2300" b="1" dirty="0" smtClean="0"/>
          </a:p>
          <a:p>
            <a:pPr lvl="2" algn="r" rtl="1"/>
            <a:r>
              <a:rPr lang="ar-SA" sz="1900" b="1" dirty="0" smtClean="0"/>
              <a:t>سبب</a:t>
            </a:r>
            <a:r>
              <a:rPr lang="ar-JO" sz="1900" b="1" dirty="0" smtClean="0"/>
              <a:t> </a:t>
            </a:r>
            <a:r>
              <a:rPr lang="ar-SA" sz="1900" b="1" dirty="0" smtClean="0"/>
              <a:t>اختلاف </a:t>
            </a:r>
            <a:r>
              <a:rPr lang="ar-JO" sz="1900" b="1" dirty="0" smtClean="0"/>
              <a:t>ال</a:t>
            </a:r>
            <a:r>
              <a:rPr lang="ar-SA" sz="1900" b="1" dirty="0" smtClean="0"/>
              <a:t>حجم</a:t>
            </a:r>
            <a:r>
              <a:rPr lang="ar-JO" sz="1900" b="1" dirty="0" smtClean="0"/>
              <a:t> ب</a:t>
            </a:r>
            <a:r>
              <a:rPr lang="ar-SA" sz="1900" b="1" dirty="0" smtClean="0"/>
              <a:t>ين النساء</a:t>
            </a:r>
            <a:endParaRPr lang="ar-JO" sz="1900" b="1" dirty="0" smtClean="0"/>
          </a:p>
          <a:p>
            <a:pPr algn="r" rtl="1"/>
            <a:endParaRPr lang="ar-JO" sz="2700" b="1" dirty="0" smtClean="0"/>
          </a:p>
          <a:p>
            <a:pPr algn="r" rtl="1"/>
            <a:r>
              <a:rPr lang="ar-SA" sz="2700" b="1" dirty="0" smtClean="0"/>
              <a:t>عدد الغدد لا يختلف كثيرًا (15-20)</a:t>
            </a:r>
            <a:r>
              <a:rPr lang="ar-JO" sz="2700" b="1" dirty="0" smtClean="0"/>
              <a:t> </a:t>
            </a:r>
          </a:p>
          <a:p>
            <a:pPr algn="r" rtl="1"/>
            <a:endParaRPr lang="ar-JO" sz="2700" b="1" dirty="0"/>
          </a:p>
          <a:p>
            <a:pPr algn="r" rtl="1"/>
            <a:r>
              <a:rPr lang="ar-SA" sz="2800" b="1" dirty="0" smtClean="0"/>
              <a:t>ارتفاع مستوى هرمونات</a:t>
            </a:r>
            <a:r>
              <a:rPr lang="ar-JO" sz="2800" b="1" dirty="0" smtClean="0"/>
              <a:t> </a:t>
            </a:r>
            <a:r>
              <a:rPr lang="ar-SA" sz="2800" b="1" dirty="0" err="1" smtClean="0"/>
              <a:t>الإستروجين</a:t>
            </a:r>
            <a:r>
              <a:rPr lang="ar-SA" sz="2800" b="1" dirty="0" smtClean="0"/>
              <a:t> والبروجسترون</a:t>
            </a:r>
            <a:r>
              <a:rPr lang="ar-JO" sz="2800" b="1" dirty="0" smtClean="0"/>
              <a:t> يحفز نمو </a:t>
            </a:r>
            <a:r>
              <a:rPr lang="ar-SA" sz="2800" b="1" dirty="0" smtClean="0"/>
              <a:t>غدد الحليب</a:t>
            </a:r>
          </a:p>
          <a:p>
            <a:pPr algn="r" rtl="1"/>
            <a:endParaRPr lang="ar-JO" sz="2700" b="1" dirty="0" smtClean="0"/>
          </a:p>
          <a:p>
            <a:pPr lvl="1" algn="r" rtl="1"/>
            <a:r>
              <a:rPr lang="ar-JO" sz="2300" b="1" dirty="0" smtClean="0"/>
              <a:t>ت</a:t>
            </a:r>
            <a:r>
              <a:rPr lang="ar-SA" sz="2300" b="1" dirty="0" smtClean="0"/>
              <a:t>تراكم كميات محددة من الدهون مما يزيد من حجم الثدي</a:t>
            </a:r>
            <a:endParaRPr lang="en-US" sz="2300" b="1" dirty="0" smtClean="0"/>
          </a:p>
        </p:txBody>
      </p:sp>
      <p:pic>
        <p:nvPicPr>
          <p:cNvPr id="3" name="Picture 2"/>
          <p:cNvPicPr>
            <a:picLocks noChangeAspect="1"/>
          </p:cNvPicPr>
          <p:nvPr/>
        </p:nvPicPr>
        <p:blipFill>
          <a:blip r:embed="rId2"/>
          <a:stretch>
            <a:fillRect/>
          </a:stretch>
        </p:blipFill>
        <p:spPr>
          <a:xfrm>
            <a:off x="419099" y="1619250"/>
            <a:ext cx="2857500" cy="36195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1371600"/>
            <a:ext cx="5257800" cy="4724400"/>
          </a:xfrm>
        </p:spPr>
        <p:txBody>
          <a:bodyPr/>
          <a:lstStyle/>
          <a:p>
            <a:pPr lvl="0" algn="r" rtl="1">
              <a:buClr>
                <a:srgbClr val="CC9900"/>
              </a:buClr>
            </a:pPr>
            <a:r>
              <a:rPr lang="ar-SA" sz="2700" b="1" dirty="0">
                <a:solidFill>
                  <a:srgbClr val="292929"/>
                </a:solidFill>
              </a:rPr>
              <a:t>في فترة الدورة الشهرية وعند ارتفاع مستويات هذه الهرمونات </a:t>
            </a:r>
            <a:r>
              <a:rPr lang="ar-JO" sz="2700" b="1" dirty="0" smtClean="0">
                <a:solidFill>
                  <a:srgbClr val="292929"/>
                </a:solidFill>
              </a:rPr>
              <a:t>يزداد </a:t>
            </a:r>
            <a:r>
              <a:rPr lang="ar-SA" sz="2700" b="1" dirty="0" smtClean="0">
                <a:solidFill>
                  <a:srgbClr val="292929"/>
                </a:solidFill>
              </a:rPr>
              <a:t>حجم </a:t>
            </a:r>
            <a:r>
              <a:rPr lang="ar-SA" sz="2700" b="1" dirty="0">
                <a:solidFill>
                  <a:srgbClr val="292929"/>
                </a:solidFill>
              </a:rPr>
              <a:t>الثدي يزداد </a:t>
            </a:r>
            <a:r>
              <a:rPr lang="ar-SA" sz="2700" b="1" dirty="0" smtClean="0">
                <a:solidFill>
                  <a:srgbClr val="292929"/>
                </a:solidFill>
              </a:rPr>
              <a:t>و</a:t>
            </a:r>
            <a:r>
              <a:rPr lang="ar-JO" sz="2700" b="1" dirty="0" smtClean="0">
                <a:solidFill>
                  <a:srgbClr val="292929"/>
                </a:solidFill>
              </a:rPr>
              <a:t>يمتلئ وتزداد </a:t>
            </a:r>
            <a:r>
              <a:rPr lang="ar-SA" sz="2700" b="1" dirty="0" smtClean="0">
                <a:solidFill>
                  <a:srgbClr val="292929"/>
                </a:solidFill>
              </a:rPr>
              <a:t>صلابته</a:t>
            </a:r>
            <a:endParaRPr lang="ar-JO" sz="2700" b="1" dirty="0" smtClean="0">
              <a:solidFill>
                <a:srgbClr val="292929"/>
              </a:solidFill>
            </a:endParaRPr>
          </a:p>
          <a:p>
            <a:pPr lvl="0" algn="r" rtl="1">
              <a:buClr>
                <a:srgbClr val="CC9900"/>
              </a:buClr>
            </a:pPr>
            <a:endParaRPr lang="ar-JO" sz="2700" b="1" dirty="0">
              <a:solidFill>
                <a:srgbClr val="292929"/>
              </a:solidFill>
            </a:endParaRPr>
          </a:p>
          <a:p>
            <a:pPr lvl="0" algn="r" rtl="1">
              <a:buClr>
                <a:srgbClr val="CC9900"/>
              </a:buClr>
            </a:pPr>
            <a:r>
              <a:rPr lang="ar-SA" sz="2700" b="1" dirty="0" smtClean="0">
                <a:solidFill>
                  <a:srgbClr val="292929"/>
                </a:solidFill>
              </a:rPr>
              <a:t>في </a:t>
            </a:r>
            <a:r>
              <a:rPr lang="ar-SA" sz="2700" b="1" dirty="0">
                <a:solidFill>
                  <a:srgbClr val="292929"/>
                </a:solidFill>
              </a:rPr>
              <a:t>فترة الحمل </a:t>
            </a:r>
            <a:r>
              <a:rPr lang="ar-JO" sz="2700" b="1" dirty="0" smtClean="0">
                <a:solidFill>
                  <a:srgbClr val="292929"/>
                </a:solidFill>
              </a:rPr>
              <a:t>تعمل </a:t>
            </a:r>
            <a:r>
              <a:rPr lang="ar-SA" sz="2700" b="1" dirty="0" smtClean="0">
                <a:solidFill>
                  <a:srgbClr val="292929"/>
                </a:solidFill>
              </a:rPr>
              <a:t>الهرمونات الجنسية</a:t>
            </a:r>
            <a:r>
              <a:rPr lang="ar-JO" sz="2700" b="1" dirty="0" smtClean="0">
                <a:solidFill>
                  <a:srgbClr val="292929"/>
                </a:solidFill>
              </a:rPr>
              <a:t> + </a:t>
            </a:r>
            <a:r>
              <a:rPr lang="ar-SA" sz="2700" b="1" dirty="0" smtClean="0">
                <a:solidFill>
                  <a:srgbClr val="292929"/>
                </a:solidFill>
              </a:rPr>
              <a:t>هرمونات الغدد وهرمون النمو</a:t>
            </a:r>
            <a:r>
              <a:rPr lang="ar-JO" sz="2700" b="1" dirty="0" smtClean="0">
                <a:solidFill>
                  <a:srgbClr val="292929"/>
                </a:solidFill>
              </a:rPr>
              <a:t> </a:t>
            </a:r>
            <a:r>
              <a:rPr lang="ar-SA" sz="2700" b="1" dirty="0" smtClean="0">
                <a:solidFill>
                  <a:srgbClr val="292929"/>
                </a:solidFill>
              </a:rPr>
              <a:t>على </a:t>
            </a:r>
            <a:r>
              <a:rPr lang="ar-SA" sz="2700" b="1" dirty="0">
                <a:solidFill>
                  <a:srgbClr val="292929"/>
                </a:solidFill>
              </a:rPr>
              <a:t>نمو غدد الحليب وقنواتها وزيادة </a:t>
            </a:r>
            <a:r>
              <a:rPr lang="ar-SA" sz="2700" b="1" dirty="0" smtClean="0">
                <a:solidFill>
                  <a:srgbClr val="292929"/>
                </a:solidFill>
              </a:rPr>
              <a:t>تفرعاتها</a:t>
            </a:r>
            <a:endParaRPr lang="en-US" sz="2700" b="1" dirty="0">
              <a:solidFill>
                <a:srgbClr val="292929"/>
              </a:solidFill>
            </a:endParaRPr>
          </a:p>
        </p:txBody>
      </p:sp>
      <p:pic>
        <p:nvPicPr>
          <p:cNvPr id="5" name="Picture 4"/>
          <p:cNvPicPr>
            <a:picLocks noChangeAspect="1"/>
          </p:cNvPicPr>
          <p:nvPr/>
        </p:nvPicPr>
        <p:blipFill>
          <a:blip r:embed="rId2"/>
          <a:stretch>
            <a:fillRect/>
          </a:stretch>
        </p:blipFill>
        <p:spPr>
          <a:xfrm>
            <a:off x="0" y="1447800"/>
            <a:ext cx="2880000" cy="1620000"/>
          </a:xfrm>
          <a:prstGeom prst="rect">
            <a:avLst/>
          </a:prstGeom>
        </p:spPr>
      </p:pic>
    </p:spTree>
    <p:extLst>
      <p:ext uri="{BB962C8B-B14F-4D97-AF65-F5344CB8AC3E}">
        <p14:creationId xmlns:p14="http://schemas.microsoft.com/office/powerpoint/2010/main" val="1476342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981200" y="228600"/>
            <a:ext cx="6553201" cy="6477000"/>
          </a:xfrm>
        </p:spPr>
        <p:txBody>
          <a:bodyPr/>
          <a:lstStyle/>
          <a:p>
            <a:pPr algn="r" rtl="1"/>
            <a:r>
              <a:rPr lang="ar-SA" sz="2800" b="1" dirty="0" smtClean="0"/>
              <a:t>في نهاية الحمل تقوم غدد الحليب بإفراز سائل شفاف - ليس الحليب - يكون غني بالبروتينات والأجسام المضادة يعمل على حماية الرضيع وإكسابه المناعة</a:t>
            </a:r>
            <a:endParaRPr lang="ar-JO" sz="2800" b="1" dirty="0" smtClean="0"/>
          </a:p>
          <a:p>
            <a:pPr algn="r" rtl="1"/>
            <a:endParaRPr lang="ar-JO" sz="2800" b="1" dirty="0"/>
          </a:p>
          <a:p>
            <a:pPr lvl="1" algn="ctr" rtl="1"/>
            <a:r>
              <a:rPr lang="ar-JO" sz="3600" b="1" u="sng" dirty="0" smtClean="0">
                <a:effectLst>
                  <a:outerShdw blurRad="38100" dist="38100" dir="2700000" algn="tl">
                    <a:srgbClr val="000000">
                      <a:alpha val="43137"/>
                    </a:srgbClr>
                  </a:outerShdw>
                </a:effectLst>
              </a:rPr>
              <a:t>حليب اللّبأ</a:t>
            </a:r>
            <a:endParaRPr lang="ar-JO" sz="3600" b="1" u="sng" dirty="0">
              <a:effectLst>
                <a:outerShdw blurRad="38100" dist="38100" dir="2700000" algn="tl">
                  <a:srgbClr val="000000">
                    <a:alpha val="43137"/>
                  </a:srgbClr>
                </a:outerShdw>
              </a:effectLst>
            </a:endParaRPr>
          </a:p>
          <a:p>
            <a:pPr algn="r" rtl="1"/>
            <a:endParaRPr lang="ar-JO" sz="2800" b="1" dirty="0" smtClean="0"/>
          </a:p>
          <a:p>
            <a:pPr algn="r" rtl="1"/>
            <a:r>
              <a:rPr lang="ar-JO" sz="2800" b="1" dirty="0" smtClean="0"/>
              <a:t>الرضاعة تؤدي الى رفع مستوى </a:t>
            </a:r>
            <a:r>
              <a:rPr lang="ar-SA" sz="2800" b="1" dirty="0" smtClean="0"/>
              <a:t>إفراز هرمون الحليب</a:t>
            </a:r>
            <a:endParaRPr lang="ar-JO" sz="2800" b="1" dirty="0" smtClean="0"/>
          </a:p>
          <a:p>
            <a:pPr lvl="1" algn="r" rtl="1"/>
            <a:r>
              <a:rPr lang="ar-SA" sz="2400" b="1" dirty="0" smtClean="0"/>
              <a:t>يعمل على إفراز</a:t>
            </a:r>
            <a:r>
              <a:rPr lang="ar-JO" sz="2400" b="1" dirty="0" smtClean="0"/>
              <a:t> مزيد من </a:t>
            </a:r>
            <a:r>
              <a:rPr lang="ar-SA" sz="2400" b="1" dirty="0" smtClean="0"/>
              <a:t>الحليب</a:t>
            </a:r>
            <a:endParaRPr lang="ar-JO" sz="2400" b="1" dirty="0" smtClean="0"/>
          </a:p>
          <a:p>
            <a:pPr lvl="1" algn="r" rtl="1"/>
            <a:endParaRPr lang="ar-JO" sz="2800" b="1" dirty="0"/>
          </a:p>
          <a:p>
            <a:pPr algn="r" rtl="1"/>
            <a:r>
              <a:rPr lang="ar-JO" sz="2800" b="1" dirty="0" smtClean="0"/>
              <a:t>الرضاعة تشجع على </a:t>
            </a:r>
            <a:r>
              <a:rPr lang="ar-SA" sz="2800" b="1" dirty="0" smtClean="0"/>
              <a:t>إفراز هرمون </a:t>
            </a:r>
            <a:r>
              <a:rPr lang="ar-SA" sz="2800" b="1" u="sng" dirty="0" err="1" smtClean="0"/>
              <a:t>الأوكسيتوسين</a:t>
            </a:r>
            <a:endParaRPr lang="ar-JO" sz="2800" b="1" u="sng" dirty="0" smtClean="0"/>
          </a:p>
          <a:p>
            <a:pPr lvl="1" algn="r" rtl="1"/>
            <a:r>
              <a:rPr lang="ar-SA" sz="2400" b="1" dirty="0" smtClean="0"/>
              <a:t>يعمل على انطلاق الحليب من حلمة الثدي </a:t>
            </a:r>
            <a:endParaRPr lang="en-US" sz="2400" b="1" dirty="0" smtClean="0"/>
          </a:p>
          <a:p>
            <a:pPr algn="r" rtl="1"/>
            <a:endParaRPr lang="en-US" sz="2700" b="1" dirty="0" smtClean="0"/>
          </a:p>
        </p:txBody>
      </p:sp>
      <p:pic>
        <p:nvPicPr>
          <p:cNvPr id="31746" name="Picture 2" descr="Image result for ‫الرضاع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00" y="1"/>
            <a:ext cx="1440000" cy="958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228600"/>
            <a:ext cx="7158037" cy="817562"/>
          </a:xfrm>
          <a:solidFill>
            <a:srgbClr val="F6A2E0"/>
          </a:solidFill>
        </p:spPr>
        <p:txBody>
          <a:bodyPr/>
          <a:lstStyle/>
          <a:p>
            <a:pPr algn="ctr" rtl="1"/>
            <a:r>
              <a:rPr lang="ar-SA" b="1" dirty="0" smtClean="0"/>
              <a:t>سرطان الثدي </a:t>
            </a:r>
            <a:endParaRPr lang="en-US" b="1" dirty="0" smtClean="0"/>
          </a:p>
        </p:txBody>
      </p:sp>
      <p:sp>
        <p:nvSpPr>
          <p:cNvPr id="38915" name="Rectangle 3"/>
          <p:cNvSpPr>
            <a:spLocks noGrp="1" noChangeArrowheads="1"/>
          </p:cNvSpPr>
          <p:nvPr>
            <p:ph type="body" idx="1"/>
          </p:nvPr>
        </p:nvSpPr>
        <p:spPr>
          <a:xfrm>
            <a:off x="3124200" y="1447800"/>
            <a:ext cx="5217318" cy="4800600"/>
          </a:xfrm>
        </p:spPr>
        <p:txBody>
          <a:bodyPr/>
          <a:lstStyle/>
          <a:p>
            <a:pPr algn="r" rtl="1"/>
            <a:r>
              <a:rPr lang="ar-SA" sz="2700" b="1" dirty="0" smtClean="0"/>
              <a:t>من أمراض العصر الخطيرة </a:t>
            </a:r>
            <a:endParaRPr lang="ar-JO" sz="2700" b="1" dirty="0" smtClean="0"/>
          </a:p>
          <a:p>
            <a:pPr algn="r" rtl="1"/>
            <a:endParaRPr lang="ar-JO" sz="2700" b="1" dirty="0" smtClean="0"/>
          </a:p>
          <a:p>
            <a:pPr algn="r" rtl="1"/>
            <a:r>
              <a:rPr lang="ar-SA" sz="2700" b="1" dirty="0" smtClean="0"/>
              <a:t>أسبابه وراثية (10% من الحالات)</a:t>
            </a:r>
            <a:endParaRPr lang="ar-JO" sz="2700" b="1" dirty="0" smtClean="0"/>
          </a:p>
          <a:p>
            <a:pPr algn="r" rtl="1"/>
            <a:endParaRPr lang="ar-JO" sz="2700" b="1" dirty="0"/>
          </a:p>
          <a:p>
            <a:pPr algn="r" rtl="1"/>
            <a:r>
              <a:rPr lang="ar-SA" sz="2700" b="1" dirty="0" smtClean="0"/>
              <a:t>النسبة المتبقية أسباب غير وراثية</a:t>
            </a:r>
            <a:endParaRPr lang="ar-JO" sz="2700" b="1" dirty="0" smtClean="0"/>
          </a:p>
          <a:p>
            <a:pPr algn="r" rtl="1"/>
            <a:endParaRPr lang="ar-JO" sz="2700" b="1" dirty="0" smtClean="0"/>
          </a:p>
          <a:p>
            <a:pPr algn="r" rtl="1"/>
            <a:r>
              <a:rPr lang="ar-SA" sz="2700" b="1" dirty="0" smtClean="0"/>
              <a:t>معظمها يرجع إلى المدنية واستخدام الأجهزة المتطورة (التي قد ترسل إشعاعات)</a:t>
            </a:r>
            <a:r>
              <a:rPr lang="ar-JO" sz="2700" b="1" dirty="0" smtClean="0"/>
              <a:t> + </a:t>
            </a:r>
            <a:r>
              <a:rPr lang="ar-SA" sz="2700" b="1" dirty="0" smtClean="0"/>
              <a:t>المأكولات المصنعة</a:t>
            </a:r>
            <a:r>
              <a:rPr lang="ar-JO" sz="2700" b="1" dirty="0" smtClean="0"/>
              <a:t> + </a:t>
            </a:r>
            <a:r>
              <a:rPr lang="ar-SA" sz="2700" b="1" dirty="0" smtClean="0">
                <a:solidFill>
                  <a:srgbClr val="C00000"/>
                </a:solidFill>
              </a:rPr>
              <a:t>استخدام موانع الحمل الهرمونية (سبب غير مؤكد)</a:t>
            </a:r>
            <a:endParaRPr lang="ar-JO" sz="2700" b="1" dirty="0" smtClean="0">
              <a:solidFill>
                <a:srgbClr val="C00000"/>
              </a:solidFill>
            </a:endParaRPr>
          </a:p>
          <a:p>
            <a:pPr algn="r" rtl="1"/>
            <a:endParaRPr lang="en-US" sz="2700" b="1" dirty="0" smtClean="0"/>
          </a:p>
        </p:txBody>
      </p:sp>
      <p:pic>
        <p:nvPicPr>
          <p:cNvPr id="32770" name="Picture 2" descr="Image result for breast can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66024"/>
            <a:ext cx="2160000" cy="2062801"/>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Image result for breast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99493"/>
            <a:ext cx="2160000" cy="14677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733800" y="228600"/>
            <a:ext cx="4876800" cy="6477000"/>
          </a:xfrm>
        </p:spPr>
        <p:txBody>
          <a:bodyPr/>
          <a:lstStyle/>
          <a:p>
            <a:pPr lvl="0" algn="r" rtl="1">
              <a:buClr>
                <a:srgbClr val="CC9900"/>
              </a:buClr>
            </a:pPr>
            <a:r>
              <a:rPr lang="ar-SA" sz="2700" b="1" dirty="0">
                <a:solidFill>
                  <a:srgbClr val="292929"/>
                </a:solidFill>
              </a:rPr>
              <a:t>تزداد احتمالات الإصابة </a:t>
            </a:r>
            <a:r>
              <a:rPr lang="ar-SA" sz="2700" b="1" dirty="0" smtClean="0">
                <a:solidFill>
                  <a:srgbClr val="292929"/>
                </a:solidFill>
              </a:rPr>
              <a:t>بالسرطان</a:t>
            </a:r>
            <a:r>
              <a:rPr lang="ar-JO" sz="2700" b="1" dirty="0" smtClean="0">
                <a:solidFill>
                  <a:srgbClr val="292929"/>
                </a:solidFill>
              </a:rPr>
              <a:t> مع التقدم بالعمر</a:t>
            </a:r>
          </a:p>
          <a:p>
            <a:pPr lvl="0" algn="r" rtl="1">
              <a:buClr>
                <a:srgbClr val="CC9900"/>
              </a:buClr>
            </a:pPr>
            <a:endParaRPr lang="ar-JO" sz="2700" b="1" dirty="0" smtClean="0">
              <a:solidFill>
                <a:srgbClr val="292929"/>
              </a:solidFill>
            </a:endParaRPr>
          </a:p>
          <a:p>
            <a:pPr lvl="0" algn="r" rtl="1">
              <a:buClr>
                <a:srgbClr val="CC9900"/>
              </a:buClr>
            </a:pPr>
            <a:r>
              <a:rPr lang="ar-SA" sz="2700" b="1" dirty="0" smtClean="0">
                <a:solidFill>
                  <a:srgbClr val="292929"/>
                </a:solidFill>
              </a:rPr>
              <a:t>تقل </a:t>
            </a:r>
            <a:r>
              <a:rPr lang="ar-SA" sz="2700" b="1" dirty="0">
                <a:solidFill>
                  <a:srgbClr val="292929"/>
                </a:solidFill>
              </a:rPr>
              <a:t>احتمالات الإصابة </a:t>
            </a:r>
            <a:r>
              <a:rPr lang="ar-SA" sz="2700" b="1" dirty="0" smtClean="0">
                <a:solidFill>
                  <a:srgbClr val="292929"/>
                </a:solidFill>
              </a:rPr>
              <a:t>مع </a:t>
            </a:r>
            <a:r>
              <a:rPr lang="ar-SA" sz="2700" b="1" dirty="0">
                <a:solidFill>
                  <a:srgbClr val="292929"/>
                </a:solidFill>
              </a:rPr>
              <a:t>تكرار الحمل </a:t>
            </a:r>
            <a:r>
              <a:rPr lang="ar-JO" sz="2700" b="1" dirty="0" smtClean="0">
                <a:solidFill>
                  <a:srgbClr val="292929"/>
                </a:solidFill>
              </a:rPr>
              <a:t>= </a:t>
            </a:r>
            <a:r>
              <a:rPr lang="ar-SA" sz="2700" b="1" dirty="0" smtClean="0">
                <a:solidFill>
                  <a:srgbClr val="292929"/>
                </a:solidFill>
              </a:rPr>
              <a:t>يقلل</a:t>
            </a:r>
            <a:r>
              <a:rPr lang="ar-JO" sz="2700" b="1" dirty="0" smtClean="0">
                <a:solidFill>
                  <a:srgbClr val="292929"/>
                </a:solidFill>
              </a:rPr>
              <a:t> </a:t>
            </a:r>
            <a:r>
              <a:rPr lang="ar-SA" sz="2700" b="1" dirty="0" smtClean="0">
                <a:solidFill>
                  <a:srgbClr val="292929"/>
                </a:solidFill>
              </a:rPr>
              <a:t>تعرض </a:t>
            </a:r>
            <a:r>
              <a:rPr lang="ar-SA" sz="2700" b="1" dirty="0">
                <a:solidFill>
                  <a:srgbClr val="292929"/>
                </a:solidFill>
              </a:rPr>
              <a:t>المرأة لهرمون </a:t>
            </a:r>
            <a:r>
              <a:rPr lang="ar-SA" sz="2700" b="1" dirty="0" err="1" smtClean="0">
                <a:solidFill>
                  <a:srgbClr val="292929"/>
                </a:solidFill>
              </a:rPr>
              <a:t>الإستروجين</a:t>
            </a:r>
            <a:endParaRPr lang="ar-JO" sz="2700" b="1" dirty="0" smtClean="0">
              <a:solidFill>
                <a:srgbClr val="292929"/>
              </a:solidFill>
            </a:endParaRPr>
          </a:p>
          <a:p>
            <a:pPr lvl="0" algn="r" rtl="1">
              <a:buClr>
                <a:srgbClr val="CC9900"/>
              </a:buClr>
            </a:pPr>
            <a:endParaRPr lang="ar-JO" sz="2700" b="1" dirty="0">
              <a:solidFill>
                <a:srgbClr val="292929"/>
              </a:solidFill>
            </a:endParaRPr>
          </a:p>
          <a:p>
            <a:pPr lvl="0" algn="r" rtl="1">
              <a:buClr>
                <a:srgbClr val="CC9900"/>
              </a:buClr>
            </a:pPr>
            <a:endParaRPr lang="ar-JO" sz="2700" b="1" dirty="0" smtClean="0">
              <a:solidFill>
                <a:srgbClr val="292929"/>
              </a:solidFill>
            </a:endParaRPr>
          </a:p>
          <a:p>
            <a:pPr lvl="0" algn="r" rtl="1">
              <a:buClr>
                <a:srgbClr val="CC9900"/>
              </a:buClr>
            </a:pPr>
            <a:r>
              <a:rPr lang="ar-JO" sz="2700" b="1" dirty="0" smtClean="0">
                <a:solidFill>
                  <a:srgbClr val="292929"/>
                </a:solidFill>
              </a:rPr>
              <a:t>ال</a:t>
            </a:r>
            <a:r>
              <a:rPr lang="ar-SA" sz="2700" b="1" dirty="0" smtClean="0">
                <a:solidFill>
                  <a:srgbClr val="292929"/>
                </a:solidFill>
              </a:rPr>
              <a:t>اكتشاف</a:t>
            </a:r>
            <a:r>
              <a:rPr lang="ar-JO" sz="2700" b="1" dirty="0" smtClean="0">
                <a:solidFill>
                  <a:srgbClr val="292929"/>
                </a:solidFill>
              </a:rPr>
              <a:t> </a:t>
            </a:r>
            <a:r>
              <a:rPr lang="ar-SA" sz="2700" b="1" dirty="0" smtClean="0">
                <a:solidFill>
                  <a:srgbClr val="292929"/>
                </a:solidFill>
              </a:rPr>
              <a:t>المبكر</a:t>
            </a:r>
            <a:r>
              <a:rPr lang="ar-JO" sz="2700" b="1" dirty="0" smtClean="0">
                <a:solidFill>
                  <a:srgbClr val="292929"/>
                </a:solidFill>
              </a:rPr>
              <a:t> </a:t>
            </a:r>
            <a:r>
              <a:rPr lang="ar-SA" sz="2700" b="1" dirty="0" smtClean="0">
                <a:solidFill>
                  <a:srgbClr val="292929"/>
                </a:solidFill>
              </a:rPr>
              <a:t>من </a:t>
            </a:r>
            <a:r>
              <a:rPr lang="ar-SA" sz="2700" b="1" dirty="0">
                <a:solidFill>
                  <a:srgbClr val="292929"/>
                </a:solidFill>
              </a:rPr>
              <a:t>الأسباب الرئيسية لتقليل حالات الموت بسببه. </a:t>
            </a:r>
            <a:endParaRPr lang="ar-JO" sz="2700" b="1" dirty="0">
              <a:solidFill>
                <a:srgbClr val="292929"/>
              </a:solidFill>
            </a:endParaRPr>
          </a:p>
          <a:p>
            <a:pPr algn="r" rtl="1"/>
            <a:endParaRPr lang="ar-JO" sz="2800" b="1" dirty="0"/>
          </a:p>
          <a:p>
            <a:pPr algn="r" rtl="1"/>
            <a:r>
              <a:rPr lang="ar-SA" sz="2800" b="1" dirty="0" smtClean="0"/>
              <a:t>يجب على المرأة أن تقوم </a:t>
            </a:r>
            <a:r>
              <a:rPr lang="ar-SA" sz="2800" b="1" u="sng" dirty="0" smtClean="0">
                <a:effectLst>
                  <a:outerShdw blurRad="38100" dist="38100" dir="2700000" algn="tl">
                    <a:srgbClr val="000000">
                      <a:alpha val="43137"/>
                    </a:srgbClr>
                  </a:outerShdw>
                </a:effectLst>
              </a:rPr>
              <a:t>بالفحص الذاتي</a:t>
            </a:r>
            <a:endParaRPr lang="en-US" sz="2800" b="1" u="sng" dirty="0" smtClean="0">
              <a:effectLst>
                <a:outerShdw blurRad="38100" dist="38100" dir="2700000" algn="tl">
                  <a:srgbClr val="000000">
                    <a:alpha val="43137"/>
                  </a:srgbClr>
                </a:outerShdw>
              </a:effectLst>
            </a:endParaRPr>
          </a:p>
          <a:p>
            <a:pPr algn="r" rtl="1"/>
            <a:endParaRPr lang="en-US" sz="2700" b="1" dirty="0" smtClean="0"/>
          </a:p>
        </p:txBody>
      </p:sp>
      <p:pic>
        <p:nvPicPr>
          <p:cNvPr id="33794" name="Picture 2" descr="Image result for breast cancer self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3600000" cy="2702822"/>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Image result for breast cancer self t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1"/>
            <a:ext cx="3600000" cy="1488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124200" y="228600"/>
            <a:ext cx="5295900" cy="893762"/>
          </a:xfrm>
          <a:solidFill>
            <a:srgbClr val="F6A2E0"/>
          </a:solidFill>
        </p:spPr>
        <p:txBody>
          <a:bodyPr/>
          <a:lstStyle/>
          <a:p>
            <a:pPr algn="ctr" rtl="1"/>
            <a:r>
              <a:rPr lang="ar-SA" b="1" dirty="0" smtClean="0"/>
              <a:t> الدورة الشهرية </a:t>
            </a:r>
            <a:endParaRPr lang="en-US" b="1" dirty="0" smtClean="0"/>
          </a:p>
        </p:txBody>
      </p:sp>
      <p:sp>
        <p:nvSpPr>
          <p:cNvPr id="38915" name="Rectangle 3"/>
          <p:cNvSpPr>
            <a:spLocks noGrp="1" noChangeArrowheads="1"/>
          </p:cNvSpPr>
          <p:nvPr>
            <p:ph type="body" idx="1"/>
          </p:nvPr>
        </p:nvSpPr>
        <p:spPr>
          <a:xfrm>
            <a:off x="3124200" y="1512319"/>
            <a:ext cx="5451475" cy="5181600"/>
          </a:xfrm>
        </p:spPr>
        <p:txBody>
          <a:bodyPr/>
          <a:lstStyle/>
          <a:p>
            <a:pPr algn="r" rtl="1"/>
            <a:r>
              <a:rPr lang="ar-SA" sz="2800" b="1" dirty="0" smtClean="0"/>
              <a:t> الكثير من الثدي</a:t>
            </a:r>
            <a:r>
              <a:rPr lang="ar-JO" sz="2800" b="1" dirty="0" smtClean="0"/>
              <a:t>ي</a:t>
            </a:r>
            <a:r>
              <a:rPr lang="ar-SA" sz="2800" b="1" dirty="0" smtClean="0"/>
              <a:t>ات يوجد لديها </a:t>
            </a:r>
            <a:r>
              <a:rPr lang="ar-SA" sz="2800" b="1" u="sng" dirty="0" smtClean="0">
                <a:effectLst>
                  <a:outerShdw blurRad="38100" dist="38100" dir="2700000" algn="tl">
                    <a:srgbClr val="000000">
                      <a:alpha val="43137"/>
                    </a:srgbClr>
                  </a:outerShdw>
                </a:effectLst>
              </a:rPr>
              <a:t>دورة إخصاب فصلية</a:t>
            </a:r>
            <a:endParaRPr lang="ar-JO" sz="2800" b="1" u="sng" dirty="0" smtClean="0">
              <a:effectLst>
                <a:outerShdw blurRad="38100" dist="38100" dir="2700000" algn="tl">
                  <a:srgbClr val="000000">
                    <a:alpha val="43137"/>
                  </a:srgbClr>
                </a:outerShdw>
              </a:effectLst>
            </a:endParaRPr>
          </a:p>
          <a:p>
            <a:pPr algn="r" rtl="1"/>
            <a:endParaRPr lang="de-DE" sz="2800" b="1" u="sng" dirty="0" smtClean="0">
              <a:effectLst>
                <a:outerShdw blurRad="38100" dist="38100" dir="2700000" algn="tl">
                  <a:srgbClr val="000000">
                    <a:alpha val="43137"/>
                  </a:srgbClr>
                </a:outerShdw>
              </a:effectLst>
            </a:endParaRPr>
          </a:p>
          <a:p>
            <a:pPr lvl="1" algn="r" rtl="1"/>
            <a:r>
              <a:rPr lang="ar-SA" sz="2400" b="1" dirty="0" smtClean="0"/>
              <a:t>تحدث الإباضة في وقت محدد من السنة</a:t>
            </a:r>
            <a:endParaRPr lang="de-DE" sz="2400" b="1" dirty="0" smtClean="0"/>
          </a:p>
          <a:p>
            <a:pPr lvl="1" algn="r" rtl="1"/>
            <a:r>
              <a:rPr lang="ar-JO" sz="2400" b="1" dirty="0" smtClean="0"/>
              <a:t>يتم التزاوج خلال </a:t>
            </a:r>
            <a:r>
              <a:rPr lang="ar-SA" sz="2400" b="1" dirty="0" smtClean="0"/>
              <a:t>تلك الفترة ل</a:t>
            </a:r>
            <a:r>
              <a:rPr lang="ar-JO" sz="2400" b="1" dirty="0" smtClean="0"/>
              <a:t>ارتفاع إمكانية </a:t>
            </a:r>
            <a:r>
              <a:rPr lang="ar-SA" sz="2400" b="1" dirty="0" smtClean="0"/>
              <a:t>الحمل</a:t>
            </a:r>
            <a:endParaRPr lang="ar-JO" sz="2400" b="1" dirty="0" smtClean="0"/>
          </a:p>
          <a:p>
            <a:pPr algn="r" rtl="1"/>
            <a:endParaRPr lang="ar-JO" sz="2800" b="1" dirty="0"/>
          </a:p>
          <a:p>
            <a:pPr algn="r" rtl="1"/>
            <a:endParaRPr lang="ar-JO" sz="2800" b="1" dirty="0" smtClean="0"/>
          </a:p>
          <a:p>
            <a:pPr algn="r" rtl="1"/>
            <a:r>
              <a:rPr lang="ar-SA" sz="2800" b="1" dirty="0" smtClean="0"/>
              <a:t>عند الإنسان تحدث الإباضة </a:t>
            </a:r>
            <a:r>
              <a:rPr lang="ar-SA" sz="2800" b="1" u="sng" dirty="0" smtClean="0">
                <a:effectLst>
                  <a:outerShdw blurRad="38100" dist="38100" dir="2700000" algn="tl">
                    <a:srgbClr val="000000">
                      <a:alpha val="43137"/>
                    </a:srgbClr>
                  </a:outerShdw>
                </a:effectLst>
              </a:rPr>
              <a:t>بشكل دوري</a:t>
            </a:r>
            <a:r>
              <a:rPr lang="ar-JO" sz="2800" dirty="0" smtClean="0"/>
              <a:t> </a:t>
            </a:r>
            <a:r>
              <a:rPr lang="ar-JO" sz="2800" b="1" dirty="0" smtClean="0"/>
              <a:t>بغض النظر عن التواصل الجنسي</a:t>
            </a:r>
          </a:p>
        </p:txBody>
      </p:sp>
      <p:pic>
        <p:nvPicPr>
          <p:cNvPr id="34818" name="Picture 2" descr="Image result for ‫الدورة الشهر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7" y="-1"/>
            <a:ext cx="3240000" cy="3068182"/>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Image result for ‫الدورة الشهري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86" y="3810000"/>
            <a:ext cx="3240000" cy="2673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1524000"/>
            <a:ext cx="5257800" cy="4572000"/>
          </a:xfrm>
        </p:spPr>
        <p:txBody>
          <a:bodyPr/>
          <a:lstStyle/>
          <a:p>
            <a:pPr lvl="0" algn="r" rtl="1">
              <a:buClr>
                <a:srgbClr val="CC9900"/>
              </a:buClr>
            </a:pPr>
            <a:r>
              <a:rPr lang="ar-SA" sz="2800" b="1" dirty="0">
                <a:solidFill>
                  <a:srgbClr val="292929"/>
                </a:solidFill>
              </a:rPr>
              <a:t>عملية الإباضة تحصل مرة واحدة كل شهر بعد بلوغ الفتاة الجنسي وحتى بداية سن </a:t>
            </a:r>
            <a:r>
              <a:rPr lang="ar-SA" sz="2800" b="1" dirty="0" smtClean="0">
                <a:solidFill>
                  <a:srgbClr val="292929"/>
                </a:solidFill>
              </a:rPr>
              <a:t>اليأس</a:t>
            </a:r>
            <a:r>
              <a:rPr lang="ar-JO" sz="2800" b="1" dirty="0" smtClean="0">
                <a:solidFill>
                  <a:srgbClr val="292929"/>
                </a:solidFill>
              </a:rPr>
              <a:t> </a:t>
            </a:r>
            <a:r>
              <a:rPr lang="ar-JO" sz="3600" b="1" dirty="0" smtClean="0">
                <a:solidFill>
                  <a:srgbClr val="292929"/>
                </a:solidFill>
              </a:rPr>
              <a:t>(؟؟)</a:t>
            </a:r>
            <a:endParaRPr lang="ar-JO" sz="2800" b="1" dirty="0" smtClean="0">
              <a:solidFill>
                <a:srgbClr val="292929"/>
              </a:solidFill>
            </a:endParaRPr>
          </a:p>
          <a:p>
            <a:pPr lvl="0" algn="r" rtl="1">
              <a:buClr>
                <a:srgbClr val="CC9900"/>
              </a:buClr>
            </a:pPr>
            <a:endParaRPr lang="ar-JO" sz="2800" b="1" dirty="0">
              <a:solidFill>
                <a:srgbClr val="292929"/>
              </a:solidFill>
            </a:endParaRPr>
          </a:p>
          <a:p>
            <a:pPr lvl="0" algn="r" rtl="1">
              <a:buClr>
                <a:srgbClr val="CC9900"/>
              </a:buClr>
            </a:pPr>
            <a:r>
              <a:rPr lang="ar-SA" sz="2800" b="1" dirty="0" smtClean="0">
                <a:solidFill>
                  <a:srgbClr val="292929"/>
                </a:solidFill>
              </a:rPr>
              <a:t>القدرة </a:t>
            </a:r>
            <a:r>
              <a:rPr lang="ar-SA" sz="2800" b="1" dirty="0">
                <a:solidFill>
                  <a:srgbClr val="292929"/>
                </a:solidFill>
              </a:rPr>
              <a:t>التناسلية للإناث في حالة الإنسان (وغيره من الرئيسات كالقرود والشمبانزي) تحصل على هيئة دورة منتظمة تسمى </a:t>
            </a:r>
            <a:r>
              <a:rPr lang="ar-SA" sz="2800" b="1" u="sng" dirty="0">
                <a:solidFill>
                  <a:srgbClr val="002060"/>
                </a:solidFill>
                <a:effectLst>
                  <a:outerShdw blurRad="38100" dist="38100" dir="2700000" algn="tl">
                    <a:srgbClr val="000000">
                      <a:alpha val="43137"/>
                    </a:srgbClr>
                  </a:outerShdw>
                </a:effectLst>
              </a:rPr>
              <a:t>دورة </a:t>
            </a:r>
            <a:r>
              <a:rPr lang="ar-SA" sz="2800" b="1" u="sng" dirty="0" smtClean="0">
                <a:solidFill>
                  <a:srgbClr val="002060"/>
                </a:solidFill>
                <a:effectLst>
                  <a:outerShdw blurRad="38100" dist="38100" dir="2700000" algn="tl">
                    <a:srgbClr val="000000">
                      <a:alpha val="43137"/>
                    </a:srgbClr>
                  </a:outerShdw>
                </a:effectLst>
              </a:rPr>
              <a:t>الطمث</a:t>
            </a:r>
            <a:endParaRPr lang="en-US" sz="2700" b="1" u="sng" dirty="0">
              <a:solidFill>
                <a:srgbClr val="002060"/>
              </a:solidFill>
              <a:effectLst>
                <a:outerShdw blurRad="38100" dist="38100" dir="2700000" algn="tl">
                  <a:srgbClr val="000000">
                    <a:alpha val="43137"/>
                  </a:srgbClr>
                </a:outerShdw>
              </a:effectLst>
            </a:endParaRPr>
          </a:p>
          <a:p>
            <a:endParaRPr lang="de-DE" b="1" dirty="0"/>
          </a:p>
        </p:txBody>
      </p:sp>
      <p:pic>
        <p:nvPicPr>
          <p:cNvPr id="35842" name="Picture 2" descr="Image result for ‫دورة الطمث‬‎"/>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04" y="2857500"/>
            <a:ext cx="28670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292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912656" y="304800"/>
            <a:ext cx="5545543" cy="6324600"/>
          </a:xfrm>
        </p:spPr>
        <p:txBody>
          <a:bodyPr/>
          <a:lstStyle/>
          <a:p>
            <a:pPr algn="r" rtl="1"/>
            <a:r>
              <a:rPr lang="ar-JO" sz="3000" b="1" u="sng" dirty="0" smtClean="0">
                <a:solidFill>
                  <a:srgbClr val="002060"/>
                </a:solidFill>
                <a:effectLst>
                  <a:outerShdw blurRad="38100" dist="38100" dir="2700000" algn="tl">
                    <a:srgbClr val="000000">
                      <a:alpha val="43137"/>
                    </a:srgbClr>
                  </a:outerShdw>
                </a:effectLst>
              </a:rPr>
              <a:t>خلال </a:t>
            </a:r>
            <a:r>
              <a:rPr lang="ar-SA" sz="3000" b="1" u="sng" dirty="0" smtClean="0">
                <a:solidFill>
                  <a:srgbClr val="002060"/>
                </a:solidFill>
                <a:effectLst>
                  <a:outerShdw blurRad="38100" dist="38100" dir="2700000" algn="tl">
                    <a:srgbClr val="000000">
                      <a:alpha val="43137"/>
                    </a:srgbClr>
                  </a:outerShdw>
                </a:effectLst>
              </a:rPr>
              <a:t>دورة </a:t>
            </a:r>
            <a:r>
              <a:rPr lang="ar-SA" sz="3000" b="1" u="sng" dirty="0">
                <a:solidFill>
                  <a:srgbClr val="002060"/>
                </a:solidFill>
                <a:effectLst>
                  <a:outerShdw blurRad="38100" dist="38100" dir="2700000" algn="tl">
                    <a:srgbClr val="000000">
                      <a:alpha val="43137"/>
                    </a:srgbClr>
                  </a:outerShdw>
                </a:effectLst>
              </a:rPr>
              <a:t>الطمث </a:t>
            </a:r>
            <a:r>
              <a:rPr lang="ar-JO" sz="3000" b="1" u="sng" dirty="0" smtClean="0">
                <a:solidFill>
                  <a:srgbClr val="002060"/>
                </a:solidFill>
                <a:effectLst>
                  <a:outerShdw blurRad="38100" dist="38100" dir="2700000" algn="tl">
                    <a:srgbClr val="000000">
                      <a:alpha val="43137"/>
                    </a:srgbClr>
                  </a:outerShdw>
                </a:effectLst>
              </a:rPr>
              <a:t>تحصل </a:t>
            </a:r>
            <a:r>
              <a:rPr lang="ar-SA" sz="3000" b="1" dirty="0" smtClean="0"/>
              <a:t>تغييرات في كل من المبيض وجدار الرحم بفعل </a:t>
            </a:r>
            <a:endParaRPr lang="de-DE" sz="3000" b="1" dirty="0" smtClean="0"/>
          </a:p>
          <a:p>
            <a:pPr algn="r" rtl="1"/>
            <a:endParaRPr lang="de-DE" sz="3000" b="1" dirty="0" smtClean="0"/>
          </a:p>
          <a:p>
            <a:pPr lvl="1" algn="r" rtl="1"/>
            <a:r>
              <a:rPr lang="ar-SA" sz="3000" b="1" u="sng" dirty="0" smtClean="0">
                <a:effectLst>
                  <a:outerShdw blurRad="38100" dist="38100" dir="2700000" algn="tl">
                    <a:srgbClr val="000000">
                      <a:alpha val="43137"/>
                    </a:srgbClr>
                  </a:outerShdw>
                </a:effectLst>
              </a:rPr>
              <a:t>تنظيم هرموني دقيق ومتوازن</a:t>
            </a:r>
            <a:endParaRPr lang="ar-JO" sz="3000" b="1" u="sng" dirty="0" smtClean="0">
              <a:effectLst>
                <a:outerShdw blurRad="38100" dist="38100" dir="2700000" algn="tl">
                  <a:srgbClr val="000000">
                    <a:alpha val="43137"/>
                  </a:srgbClr>
                </a:outerShdw>
              </a:effectLst>
            </a:endParaRPr>
          </a:p>
          <a:p>
            <a:pPr algn="r" rtl="1"/>
            <a:endParaRPr lang="ar-JO" sz="3000" b="1" dirty="0"/>
          </a:p>
          <a:p>
            <a:pPr algn="r" rtl="1"/>
            <a:r>
              <a:rPr lang="ar-SA" sz="3000" b="1" dirty="0" smtClean="0"/>
              <a:t>هدف التنظيم الهرموني</a:t>
            </a:r>
            <a:r>
              <a:rPr lang="ar-JO" sz="3000" b="1" dirty="0" smtClean="0"/>
              <a:t> =</a:t>
            </a:r>
          </a:p>
          <a:p>
            <a:pPr lvl="1" algn="r" rtl="1"/>
            <a:endParaRPr lang="ar-JO" sz="3000" b="1" u="sng" dirty="0" smtClean="0">
              <a:effectLst>
                <a:outerShdw blurRad="38100" dist="38100" dir="2700000" algn="tl">
                  <a:srgbClr val="000000">
                    <a:alpha val="43137"/>
                  </a:srgbClr>
                </a:outerShdw>
              </a:effectLst>
            </a:endParaRPr>
          </a:p>
          <a:p>
            <a:pPr lvl="1" algn="r" rtl="1"/>
            <a:r>
              <a:rPr lang="ar-SA" sz="3000" b="1" u="sng" dirty="0" smtClean="0">
                <a:effectLst>
                  <a:outerShdw blurRad="38100" dist="38100" dir="2700000" algn="tl">
                    <a:srgbClr val="000000">
                      <a:alpha val="43137"/>
                    </a:srgbClr>
                  </a:outerShdw>
                </a:effectLst>
              </a:rPr>
              <a:t>تهيئة الرحم لانغراس البويضة الملقحة</a:t>
            </a:r>
            <a:r>
              <a:rPr lang="ar-SA" sz="3000" b="1" dirty="0" smtClean="0">
                <a:effectLst>
                  <a:outerShdw blurRad="38100" dist="38100" dir="2700000" algn="tl">
                    <a:srgbClr val="000000">
                      <a:alpha val="43137"/>
                    </a:srgbClr>
                  </a:outerShdw>
                </a:effectLst>
              </a:rPr>
              <a:t> </a:t>
            </a:r>
            <a:r>
              <a:rPr lang="ar-SA" sz="3000" b="1" dirty="0" smtClean="0"/>
              <a:t>في جداره</a:t>
            </a:r>
            <a:endParaRPr lang="ar-JO" sz="3000" b="1" dirty="0" smtClean="0"/>
          </a:p>
          <a:p>
            <a:pPr lvl="1" algn="r" rtl="1"/>
            <a:endParaRPr lang="ar-JO" sz="3000" b="1" dirty="0" smtClean="0"/>
          </a:p>
          <a:p>
            <a:pPr lvl="1" algn="r" rtl="1"/>
            <a:r>
              <a:rPr lang="ar-SA" sz="3000" b="1" dirty="0" smtClean="0"/>
              <a:t>المحافظة على  الجنين أثناء نموه   </a:t>
            </a:r>
            <a:endParaRPr lang="en-US" sz="3000" b="1" dirty="0" smtClean="0"/>
          </a:p>
        </p:txBody>
      </p:sp>
      <p:pic>
        <p:nvPicPr>
          <p:cNvPr id="3" name="Picture 2"/>
          <p:cNvPicPr>
            <a:picLocks noChangeAspect="1"/>
          </p:cNvPicPr>
          <p:nvPr/>
        </p:nvPicPr>
        <p:blipFill>
          <a:blip r:embed="rId2"/>
          <a:stretch>
            <a:fillRect/>
          </a:stretch>
        </p:blipFill>
        <p:spPr>
          <a:xfrm>
            <a:off x="152400" y="304800"/>
            <a:ext cx="2880000" cy="2216250"/>
          </a:xfrm>
          <a:prstGeom prst="rect">
            <a:avLst/>
          </a:prstGeom>
        </p:spPr>
      </p:pic>
      <p:pic>
        <p:nvPicPr>
          <p:cNvPr id="36868" name="Picture 4" descr="Image result for ‫البويضة الملقح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9353"/>
            <a:ext cx="2880000" cy="3051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762000" y="381000"/>
            <a:ext cx="7772401" cy="6172200"/>
          </a:xfrm>
        </p:spPr>
        <p:txBody>
          <a:bodyPr/>
          <a:lstStyle/>
          <a:p>
            <a:pPr marL="0" indent="0" algn="ctr" rtl="1">
              <a:buNone/>
            </a:pPr>
            <a:r>
              <a:rPr lang="ar-JO" sz="4800" b="1" dirty="0" smtClean="0">
                <a:solidFill>
                  <a:srgbClr val="002060"/>
                </a:solidFill>
                <a:effectLst>
                  <a:outerShdw blurRad="38100" dist="38100" dir="2700000" algn="tl">
                    <a:srgbClr val="000000">
                      <a:alpha val="43137"/>
                    </a:srgbClr>
                  </a:outerShdw>
                </a:effectLst>
              </a:rPr>
              <a:t>م</a:t>
            </a:r>
            <a:r>
              <a:rPr lang="ar-SA" sz="4800" b="1" dirty="0" smtClean="0">
                <a:solidFill>
                  <a:srgbClr val="002060"/>
                </a:solidFill>
                <a:effectLst>
                  <a:outerShdw blurRad="38100" dist="38100" dir="2700000" algn="tl">
                    <a:srgbClr val="000000">
                      <a:alpha val="43137"/>
                    </a:srgbClr>
                  </a:outerShdw>
                </a:effectLst>
              </a:rPr>
              <a:t>راحل دورة الطمث </a:t>
            </a:r>
            <a:endParaRPr lang="ar-JO" sz="4800" b="1" dirty="0" smtClean="0">
              <a:solidFill>
                <a:srgbClr val="002060"/>
              </a:solidFill>
              <a:effectLst>
                <a:outerShdw blurRad="38100" dist="38100" dir="2700000" algn="tl">
                  <a:srgbClr val="000000">
                    <a:alpha val="43137"/>
                  </a:srgbClr>
                </a:outerShdw>
              </a:effectLst>
            </a:endParaRPr>
          </a:p>
          <a:p>
            <a:pPr algn="r" rtl="1"/>
            <a:endParaRPr lang="ar-JO" sz="3000" b="1" dirty="0" smtClean="0"/>
          </a:p>
          <a:p>
            <a:pPr algn="r" rtl="1">
              <a:buFont typeface="Wingdings" pitchFamily="2" charset="2"/>
              <a:buChar char="v"/>
            </a:pPr>
            <a:r>
              <a:rPr lang="ar-SA" sz="3000" b="1" dirty="0" smtClean="0"/>
              <a:t>تبدأ </a:t>
            </a:r>
            <a:r>
              <a:rPr lang="ar-JO" sz="3000" b="1" dirty="0" smtClean="0"/>
              <a:t>ال</a:t>
            </a:r>
            <a:r>
              <a:rPr lang="ar-SA" sz="3000" b="1" dirty="0" smtClean="0"/>
              <a:t>دورة</a:t>
            </a:r>
            <a:r>
              <a:rPr lang="ar-JO" sz="3000" b="1" dirty="0" smtClean="0"/>
              <a:t> </a:t>
            </a:r>
            <a:r>
              <a:rPr lang="ar-SA" sz="3000" b="1" dirty="0" smtClean="0"/>
              <a:t>من </a:t>
            </a:r>
            <a:r>
              <a:rPr lang="ar-JO" sz="3000" b="1" u="sng" dirty="0" smtClean="0">
                <a:effectLst>
                  <a:outerShdw blurRad="38100" dist="38100" dir="2700000" algn="tl">
                    <a:srgbClr val="000000">
                      <a:alpha val="43137"/>
                    </a:srgbClr>
                  </a:outerShdw>
                </a:effectLst>
              </a:rPr>
              <a:t>عمر </a:t>
            </a:r>
            <a:r>
              <a:rPr lang="ar-SA" sz="3000" b="1" u="sng" dirty="0" smtClean="0">
                <a:effectLst>
                  <a:outerShdw blurRad="38100" dist="38100" dir="2700000" algn="tl">
                    <a:srgbClr val="000000">
                      <a:alpha val="43137"/>
                    </a:srgbClr>
                  </a:outerShdw>
                </a:effectLst>
              </a:rPr>
              <a:t>13 سنة</a:t>
            </a:r>
            <a:r>
              <a:rPr lang="ar-JO" sz="3000" b="1" u="sng" dirty="0" smtClean="0">
                <a:effectLst>
                  <a:outerShdw blurRad="38100" dist="38100" dir="2700000" algn="tl">
                    <a:srgbClr val="000000">
                      <a:alpha val="43137"/>
                    </a:srgbClr>
                  </a:outerShdw>
                </a:effectLst>
              </a:rPr>
              <a:t> </a:t>
            </a:r>
            <a:r>
              <a:rPr lang="ar-JO" sz="3000" b="1" dirty="0" smtClean="0"/>
              <a:t>(+/- حسب المنطقة وعوامل أخرى) </a:t>
            </a:r>
          </a:p>
          <a:p>
            <a:pPr algn="r" rtl="1">
              <a:buFont typeface="Wingdings" pitchFamily="2" charset="2"/>
              <a:buChar char="v"/>
            </a:pPr>
            <a:endParaRPr lang="ar-JO" sz="3000" b="1" dirty="0"/>
          </a:p>
          <a:p>
            <a:pPr algn="r" rtl="1">
              <a:buFont typeface="Wingdings" pitchFamily="2" charset="2"/>
              <a:buChar char="v"/>
            </a:pPr>
            <a:r>
              <a:rPr lang="ar-SA" sz="3000" b="1" dirty="0" smtClean="0"/>
              <a:t>تتوقف </a:t>
            </a:r>
            <a:r>
              <a:rPr lang="ar-JO" sz="3000" b="1" dirty="0" smtClean="0"/>
              <a:t>مع </a:t>
            </a:r>
            <a:r>
              <a:rPr lang="ar-SA" sz="3000" b="1" u="sng" dirty="0" smtClean="0">
                <a:effectLst>
                  <a:outerShdw blurRad="38100" dist="38100" dir="2700000" algn="tl">
                    <a:srgbClr val="000000">
                      <a:alpha val="43137"/>
                    </a:srgbClr>
                  </a:outerShdw>
                </a:effectLst>
              </a:rPr>
              <a:t>نهاية الأربعينات أو بداية الخمسينات </a:t>
            </a:r>
            <a:r>
              <a:rPr lang="ar-SA" sz="3000" b="1" dirty="0" smtClean="0"/>
              <a:t>من </a:t>
            </a:r>
            <a:r>
              <a:rPr lang="ar-JO" sz="3000" b="1" dirty="0" smtClean="0"/>
              <a:t>ال</a:t>
            </a:r>
            <a:r>
              <a:rPr lang="ar-SA" sz="3000" b="1" dirty="0" smtClean="0"/>
              <a:t>عمر</a:t>
            </a:r>
            <a:endParaRPr lang="ar-JO" sz="3000" b="1" dirty="0" smtClean="0"/>
          </a:p>
          <a:p>
            <a:pPr marL="0" indent="0" algn="r" rtl="1">
              <a:buNone/>
            </a:pPr>
            <a:endParaRPr lang="ar-JO" sz="3000" b="1" dirty="0" smtClean="0"/>
          </a:p>
          <a:p>
            <a:pPr algn="r" rtl="1">
              <a:buFont typeface="Wingdings" pitchFamily="2" charset="2"/>
              <a:buChar char="v"/>
            </a:pPr>
            <a:r>
              <a:rPr lang="ar-SA" sz="3000" b="1" dirty="0" smtClean="0"/>
              <a:t>معدل إتمام </a:t>
            </a:r>
            <a:r>
              <a:rPr lang="ar-JO" sz="3000" b="1" dirty="0" smtClean="0"/>
              <a:t>ال</a:t>
            </a:r>
            <a:r>
              <a:rPr lang="ar-SA" sz="3000" b="1" dirty="0" smtClean="0"/>
              <a:t>دورة</a:t>
            </a:r>
            <a:r>
              <a:rPr lang="ar-JO" sz="3000" b="1" dirty="0" smtClean="0"/>
              <a:t> </a:t>
            </a:r>
            <a:r>
              <a:rPr lang="ar-SA" sz="3000" b="1" dirty="0" smtClean="0"/>
              <a:t>الكاملة</a:t>
            </a:r>
            <a:r>
              <a:rPr lang="ar-JO" sz="3000" b="1" dirty="0" smtClean="0"/>
              <a:t> = </a:t>
            </a:r>
            <a:r>
              <a:rPr lang="ar-SA" sz="3000" b="1" dirty="0" smtClean="0"/>
              <a:t>28 يومًا</a:t>
            </a:r>
            <a:r>
              <a:rPr lang="ar-JO" sz="3000" b="1" dirty="0" smtClean="0"/>
              <a:t> (</a:t>
            </a:r>
            <a:r>
              <a:rPr lang="ar-SA" sz="3000" b="1" dirty="0" smtClean="0"/>
              <a:t>تختلف من امرأة إلى أخرى ومن شهر لآخر</a:t>
            </a:r>
            <a:r>
              <a:rPr lang="ar-JO" sz="3000" b="1" dirty="0" smtClean="0"/>
              <a:t>)</a:t>
            </a:r>
            <a:endParaRPr lang="de-DE" sz="3000" b="1" dirty="0" smtClean="0"/>
          </a:p>
          <a:p>
            <a:pPr algn="r" rtl="1">
              <a:buFont typeface="Wingdings" pitchFamily="2" charset="2"/>
              <a:buChar char="v"/>
            </a:pPr>
            <a:endParaRPr lang="ar-JO" sz="3000" b="1" dirty="0" smtClean="0"/>
          </a:p>
          <a:p>
            <a:pPr algn="r" rtl="1">
              <a:buFont typeface="Wingdings" pitchFamily="2" charset="2"/>
              <a:buChar char="v"/>
            </a:pPr>
            <a:r>
              <a:rPr lang="ar-SA" sz="3000" b="1" u="sng" dirty="0" smtClean="0">
                <a:effectLst>
                  <a:outerShdw blurRad="38100" dist="38100" dir="2700000" algn="tl">
                    <a:srgbClr val="000000">
                      <a:alpha val="43137"/>
                    </a:srgbClr>
                  </a:outerShdw>
                </a:effectLst>
              </a:rPr>
              <a:t>قلة</a:t>
            </a:r>
            <a:r>
              <a:rPr lang="ar-JO" sz="3000" b="1" dirty="0" smtClean="0">
                <a:effectLst>
                  <a:outerShdw blurRad="38100" dist="38100" dir="2700000" algn="tl">
                    <a:srgbClr val="000000">
                      <a:alpha val="43137"/>
                    </a:srgbClr>
                  </a:outerShdw>
                </a:effectLst>
              </a:rPr>
              <a:t> </a:t>
            </a:r>
            <a:r>
              <a:rPr lang="ar-SA" sz="3000" b="1" dirty="0" smtClean="0"/>
              <a:t>من النساء يتمتعن بدورة منتظمة تمامًا</a:t>
            </a:r>
            <a:endParaRPr lang="en-US" sz="3000" b="1" dirty="0" smtClean="0"/>
          </a:p>
          <a:p>
            <a:pPr algn="r" rtl="1"/>
            <a:endParaRPr lang="en-US" sz="30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990600" y="228600"/>
            <a:ext cx="7772400" cy="6477000"/>
          </a:xfrm>
        </p:spPr>
        <p:txBody>
          <a:bodyPr/>
          <a:lstStyle/>
          <a:p>
            <a:pPr algn="r" rtl="1"/>
            <a:r>
              <a:rPr lang="ar-SA" sz="3600" b="1" dirty="0" smtClean="0"/>
              <a:t>أربعة أجزاء أساسية</a:t>
            </a:r>
          </a:p>
          <a:p>
            <a:pPr algn="r" rtl="1"/>
            <a:endParaRPr lang="ar-JO" sz="3000" b="1" dirty="0" smtClean="0"/>
          </a:p>
          <a:p>
            <a:pPr lvl="1" algn="r" rtl="1">
              <a:buFont typeface="Wingdings" pitchFamily="2" charset="2"/>
              <a:buChar char="v"/>
            </a:pPr>
            <a:r>
              <a:rPr lang="ar-SA" sz="4400" b="1" dirty="0" smtClean="0">
                <a:solidFill>
                  <a:srgbClr val="002060"/>
                </a:solidFill>
              </a:rPr>
              <a:t>الخصيتان</a:t>
            </a:r>
            <a:r>
              <a:rPr lang="ar-SA" sz="4400" b="1" dirty="0" smtClean="0"/>
              <a:t> </a:t>
            </a:r>
            <a:r>
              <a:rPr lang="ar-SA" sz="3000" b="1" dirty="0" smtClean="0"/>
              <a:t>=</a:t>
            </a:r>
          </a:p>
          <a:p>
            <a:pPr lvl="2" algn="r" rtl="1">
              <a:buFont typeface="Wingdings" pitchFamily="2" charset="2"/>
              <a:buChar char="v"/>
            </a:pPr>
            <a:r>
              <a:rPr lang="ar-SA" sz="3000" b="1" dirty="0" smtClean="0"/>
              <a:t>إنتاج الحيوانات المنوية</a:t>
            </a:r>
          </a:p>
          <a:p>
            <a:pPr lvl="2" algn="r" rtl="1">
              <a:buFont typeface="Wingdings" pitchFamily="2" charset="2"/>
              <a:buChar char="v"/>
            </a:pPr>
            <a:r>
              <a:rPr lang="ar-SA" sz="3000" b="1" dirty="0" smtClean="0"/>
              <a:t>إفراز الهرمونات الذكرية</a:t>
            </a:r>
          </a:p>
          <a:p>
            <a:pPr lvl="3" algn="r" rtl="1">
              <a:buFont typeface="Wingdings" pitchFamily="2" charset="2"/>
              <a:buChar char="v"/>
            </a:pPr>
            <a:r>
              <a:rPr lang="ar-SA" sz="2600" b="1" u="sng" dirty="0" smtClean="0">
                <a:effectLst>
                  <a:outerShdw blurRad="38100" dist="38100" dir="2700000" algn="tl">
                    <a:srgbClr val="000000">
                      <a:alpha val="43137"/>
                    </a:srgbClr>
                  </a:outerShdw>
                </a:effectLst>
              </a:rPr>
              <a:t>حولهما كيس الصفن</a:t>
            </a:r>
            <a:endParaRPr lang="en-US" sz="2600" b="1" u="sng" dirty="0" smtClean="0">
              <a:effectLst>
                <a:outerShdw blurRad="38100" dist="38100" dir="2700000" algn="tl">
                  <a:srgbClr val="000000">
                    <a:alpha val="43137"/>
                  </a:srgbClr>
                </a:outerShdw>
              </a:effectLst>
            </a:endParaRPr>
          </a:p>
          <a:p>
            <a:pPr lvl="1" algn="r" rtl="1">
              <a:buFont typeface="Wingdings" pitchFamily="2" charset="2"/>
              <a:buChar char="v"/>
            </a:pPr>
            <a:r>
              <a:rPr lang="ar-SA" sz="4000" b="1" dirty="0" smtClean="0">
                <a:solidFill>
                  <a:srgbClr val="002060"/>
                </a:solidFill>
              </a:rPr>
              <a:t>قنوات</a:t>
            </a:r>
            <a:r>
              <a:rPr lang="ar-SA" sz="4000" b="1" dirty="0" smtClean="0"/>
              <a:t> </a:t>
            </a:r>
            <a:r>
              <a:rPr lang="ar-SA" sz="3000" b="1" dirty="0" smtClean="0"/>
              <a:t>توصيل وتخزين الحيوانات المنوية</a:t>
            </a:r>
            <a:endParaRPr lang="en-US" sz="3000" b="1" dirty="0" smtClean="0"/>
          </a:p>
          <a:p>
            <a:pPr lvl="1" algn="r" rtl="1">
              <a:buFont typeface="Wingdings" pitchFamily="2" charset="2"/>
              <a:buChar char="v"/>
            </a:pPr>
            <a:endParaRPr lang="ar-SA" sz="3000" b="1" dirty="0" smtClean="0"/>
          </a:p>
          <a:p>
            <a:pPr lvl="1" algn="r" rtl="1">
              <a:buFont typeface="Wingdings" pitchFamily="2" charset="2"/>
              <a:buChar char="v"/>
            </a:pPr>
            <a:r>
              <a:rPr lang="ar-SA" sz="4000" b="1" dirty="0" smtClean="0">
                <a:solidFill>
                  <a:srgbClr val="002060"/>
                </a:solidFill>
              </a:rPr>
              <a:t>غدد</a:t>
            </a:r>
            <a:r>
              <a:rPr lang="ar-SA" sz="4000" b="1" dirty="0" smtClean="0"/>
              <a:t> </a:t>
            </a:r>
            <a:r>
              <a:rPr lang="ar-SA" sz="3000" b="1" dirty="0" smtClean="0"/>
              <a:t>لإفراز مواد ضرورية لحياة الحيوانات المنوية</a:t>
            </a:r>
            <a:endParaRPr lang="en-US" sz="3000" b="1" dirty="0" smtClean="0"/>
          </a:p>
          <a:p>
            <a:pPr lvl="1" algn="r" rtl="1">
              <a:buFont typeface="Wingdings" pitchFamily="2" charset="2"/>
              <a:buChar char="v"/>
            </a:pPr>
            <a:r>
              <a:rPr lang="ar-SA" sz="4000" b="1" dirty="0" smtClean="0">
                <a:solidFill>
                  <a:srgbClr val="002060"/>
                </a:solidFill>
              </a:rPr>
              <a:t>القضيب</a:t>
            </a:r>
            <a:endParaRPr lang="en-US" sz="3000" b="1" dirty="0" smtClean="0">
              <a:solidFill>
                <a:srgbClr val="002060"/>
              </a:solidFill>
            </a:endParaRPr>
          </a:p>
          <a:p>
            <a:pPr algn="r" rtl="1"/>
            <a:endParaRPr lang="en-US" sz="3000" b="1" dirty="0" smtClean="0"/>
          </a:p>
          <a:p>
            <a:pPr algn="r" rtl="1"/>
            <a:endParaRPr lang="en-US" sz="3000" b="1"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00000" cy="273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200399" y="381000"/>
            <a:ext cx="5257801" cy="6248400"/>
          </a:xfrm>
        </p:spPr>
        <p:txBody>
          <a:bodyPr/>
          <a:lstStyle/>
          <a:p>
            <a:pPr marL="0" indent="0" algn="ctr" rtl="1">
              <a:buNone/>
            </a:pPr>
            <a:r>
              <a:rPr lang="ar-SA" sz="3600" b="1" dirty="0" smtClean="0">
                <a:solidFill>
                  <a:srgbClr val="002060"/>
                </a:solidFill>
              </a:rPr>
              <a:t>أربع مراحل</a:t>
            </a:r>
            <a:endParaRPr lang="ar-JO" sz="3600" b="1" dirty="0" smtClean="0">
              <a:solidFill>
                <a:srgbClr val="002060"/>
              </a:solidFill>
            </a:endParaRPr>
          </a:p>
          <a:p>
            <a:pPr marL="0" indent="0" algn="r" rtl="1">
              <a:buNone/>
            </a:pPr>
            <a:r>
              <a:rPr lang="ar-SA" sz="2800" b="1" dirty="0" smtClean="0"/>
              <a:t> </a:t>
            </a:r>
            <a:endParaRPr lang="ar-JO" sz="2800" b="1" dirty="0" smtClean="0"/>
          </a:p>
          <a:p>
            <a:pPr marL="514350" indent="-514350" algn="r" rtl="1">
              <a:buSzPct val="100000"/>
              <a:buFont typeface="+mj-lt"/>
              <a:buAutoNum type="arabicPeriod"/>
            </a:pPr>
            <a:r>
              <a:rPr lang="ar-SA" sz="2800" b="1" u="sng" dirty="0" smtClean="0">
                <a:effectLst>
                  <a:outerShdw blurRad="38100" dist="38100" dir="2700000" algn="tl">
                    <a:srgbClr val="000000">
                      <a:alpha val="43137"/>
                    </a:srgbClr>
                  </a:outerShdw>
                </a:effectLst>
              </a:rPr>
              <a:t>الطمث (نزول الدم)</a:t>
            </a:r>
            <a:endParaRPr lang="ar-JO" sz="2800" b="1" u="sng" dirty="0" smtClean="0">
              <a:effectLst>
                <a:outerShdw blurRad="38100" dist="38100" dir="2700000" algn="tl">
                  <a:srgbClr val="000000">
                    <a:alpha val="43137"/>
                  </a:srgbClr>
                </a:outerShdw>
              </a:effectLst>
            </a:endParaRPr>
          </a:p>
          <a:p>
            <a:pPr marL="955675" lvl="1" indent="-514350" algn="r" rtl="1">
              <a:buSzPct val="100000"/>
              <a:buFont typeface="+mj-lt"/>
              <a:buAutoNum type="arabicPeriod"/>
            </a:pPr>
            <a:r>
              <a:rPr lang="ar-SA" sz="2400" b="1" dirty="0" smtClean="0"/>
              <a:t>ما بين 4-6 أيام (</a:t>
            </a:r>
            <a:r>
              <a:rPr lang="ar-JO" sz="2400" b="1" dirty="0" smtClean="0"/>
              <a:t>ا</a:t>
            </a:r>
            <a:r>
              <a:rPr lang="ar-SA" sz="2400" b="1" dirty="0" smtClean="0"/>
              <a:t>لأيام 1-5 من</a:t>
            </a:r>
            <a:r>
              <a:rPr lang="ar-JO" sz="2400" b="1" dirty="0" smtClean="0"/>
              <a:t> ال</a:t>
            </a:r>
            <a:r>
              <a:rPr lang="ar-SA" sz="2400" b="1" dirty="0" smtClean="0"/>
              <a:t>بداية</a:t>
            </a:r>
            <a:r>
              <a:rPr lang="ar-JO" sz="2400" b="1" dirty="0" smtClean="0"/>
              <a:t>)</a:t>
            </a:r>
          </a:p>
          <a:p>
            <a:pPr marL="955675" lvl="1" indent="-514350" algn="r" rtl="1">
              <a:buSzPct val="100000"/>
              <a:buFont typeface="+mj-lt"/>
              <a:buAutoNum type="arabicPeriod"/>
            </a:pPr>
            <a:r>
              <a:rPr lang="ar-SA" sz="2400" b="1" dirty="0" smtClean="0"/>
              <a:t>يتهتك الغشاء المبطن للرحم وينزل الدم</a:t>
            </a:r>
            <a:r>
              <a:rPr lang="ar-JO" sz="2400" b="1" dirty="0" smtClean="0"/>
              <a:t> ال</a:t>
            </a:r>
            <a:r>
              <a:rPr lang="ar-SA" sz="2400" b="1" dirty="0" smtClean="0"/>
              <a:t>مكتنز</a:t>
            </a:r>
            <a:r>
              <a:rPr lang="ar-JO" sz="2400" b="1" dirty="0" smtClean="0"/>
              <a:t> </a:t>
            </a:r>
            <a:r>
              <a:rPr lang="ar-SA" sz="2400" b="1" dirty="0" smtClean="0"/>
              <a:t>في جدار الرحم</a:t>
            </a:r>
            <a:endParaRPr lang="ar-JO" sz="2400" b="1" dirty="0" smtClean="0"/>
          </a:p>
          <a:p>
            <a:pPr marL="441325" lvl="1" indent="0" algn="r" rtl="1">
              <a:buSzPct val="100000"/>
              <a:buNone/>
            </a:pPr>
            <a:endParaRPr lang="ar-JO" sz="2400" b="1" dirty="0" smtClean="0"/>
          </a:p>
          <a:p>
            <a:pPr marL="514350" lvl="0" indent="-514350" algn="r" rtl="1">
              <a:buSzPct val="100000"/>
              <a:buFont typeface="+mj-lt"/>
              <a:buAutoNum type="arabicPeriod"/>
            </a:pPr>
            <a:r>
              <a:rPr lang="ar-SA" sz="2800" b="1" u="sng" dirty="0" smtClean="0">
                <a:effectLst>
                  <a:outerShdw blurRad="38100" dist="38100" dir="2700000" algn="tl">
                    <a:srgbClr val="000000">
                      <a:alpha val="43137"/>
                    </a:srgbClr>
                  </a:outerShdw>
                </a:effectLst>
              </a:rPr>
              <a:t>نمو ونضج الجريب</a:t>
            </a:r>
            <a:r>
              <a:rPr lang="ar-JO" sz="2800" b="1" dirty="0" smtClean="0"/>
              <a:t>	</a:t>
            </a:r>
            <a:r>
              <a:rPr lang="ar-SA" sz="2800" b="1" dirty="0" smtClean="0"/>
              <a:t>9-10 أيام (الأيام 6-14)</a:t>
            </a:r>
            <a:endParaRPr lang="ar-JO" sz="2800" b="1" dirty="0" smtClean="0"/>
          </a:p>
          <a:p>
            <a:pPr marL="955675" lvl="1" indent="-514350" algn="r" rtl="1">
              <a:buSzPct val="100000"/>
              <a:buFont typeface="+mj-lt"/>
              <a:buAutoNum type="arabicPeriod"/>
            </a:pPr>
            <a:r>
              <a:rPr lang="ar-SA" sz="2400" b="1" dirty="0" smtClean="0"/>
              <a:t>نضج الخلية </a:t>
            </a:r>
            <a:r>
              <a:rPr lang="ar-SA" sz="2400" b="1" dirty="0" err="1" smtClean="0"/>
              <a:t>البويضية</a:t>
            </a:r>
            <a:r>
              <a:rPr lang="ar-SA" sz="2400" b="1" dirty="0" smtClean="0"/>
              <a:t> الثانوية</a:t>
            </a:r>
            <a:endParaRPr lang="ar-JO" sz="2400" b="1" dirty="0" smtClean="0"/>
          </a:p>
          <a:p>
            <a:pPr marL="955675" lvl="1" indent="-514350" algn="r" rtl="1">
              <a:buSzPct val="100000"/>
              <a:buFont typeface="+mj-lt"/>
              <a:buAutoNum type="arabicPeriod"/>
            </a:pPr>
            <a:r>
              <a:rPr lang="ar-SA" sz="2400" b="1" dirty="0" smtClean="0"/>
              <a:t>بناء الغشاء المبطن للرحم تهيئ</a:t>
            </a:r>
            <a:r>
              <a:rPr lang="ar-JO" sz="2400" b="1" dirty="0" smtClean="0"/>
              <a:t>ة </a:t>
            </a:r>
            <a:r>
              <a:rPr lang="ar-SA" sz="2400" b="1" dirty="0" smtClean="0"/>
              <a:t>لانغراس البيضة الملقحة</a:t>
            </a:r>
            <a:endParaRPr lang="en-US" sz="2400" b="1" dirty="0" smtClean="0"/>
          </a:p>
          <a:p>
            <a:pPr marL="514350" indent="-514350" algn="r" rtl="1">
              <a:buSzPct val="100000"/>
              <a:buFont typeface="+mj-lt"/>
              <a:buAutoNum type="arabicPeriod"/>
            </a:pPr>
            <a:endParaRPr lang="en-US" sz="2700" b="1" dirty="0" smtClean="0"/>
          </a:p>
        </p:txBody>
      </p:sp>
      <p:pic>
        <p:nvPicPr>
          <p:cNvPr id="37890" name="Picture 2" descr="Image result for ‫دورة الطمث‬‎"/>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886" y="504456"/>
            <a:ext cx="2880000" cy="2376630"/>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86" y="3200400"/>
            <a:ext cx="2880000" cy="3066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4038600" y="152400"/>
            <a:ext cx="4648201" cy="6629400"/>
          </a:xfrm>
        </p:spPr>
        <p:txBody>
          <a:bodyPr/>
          <a:lstStyle/>
          <a:p>
            <a:pPr marL="514350" lvl="0" indent="-514350" algn="r" rtl="1">
              <a:buNone/>
            </a:pPr>
            <a:r>
              <a:rPr lang="ar-JO" sz="2400" b="1" dirty="0" smtClean="0">
                <a:solidFill>
                  <a:schemeClr val="accent1"/>
                </a:solidFill>
              </a:rPr>
              <a:t>3. </a:t>
            </a:r>
            <a:r>
              <a:rPr lang="ar-SA" sz="2400" b="1" u="sng" dirty="0" smtClean="0">
                <a:effectLst>
                  <a:outerShdw blurRad="38100" dist="38100" dir="2700000" algn="tl">
                    <a:srgbClr val="000000">
                      <a:alpha val="43137"/>
                    </a:srgbClr>
                  </a:outerShdw>
                </a:effectLst>
              </a:rPr>
              <a:t>الإباضة</a:t>
            </a:r>
            <a:endParaRPr lang="ar-JO" sz="2400" b="1" u="sng" dirty="0" smtClean="0">
              <a:effectLst>
                <a:outerShdw blurRad="38100" dist="38100" dir="2700000" algn="tl">
                  <a:srgbClr val="000000">
                    <a:alpha val="43137"/>
                  </a:srgbClr>
                </a:outerShdw>
              </a:effectLst>
            </a:endParaRPr>
          </a:p>
          <a:p>
            <a:pPr marL="514350" lvl="0" indent="-514350" algn="r" rtl="1">
              <a:buNone/>
            </a:pPr>
            <a:r>
              <a:rPr lang="ar-JO" sz="2400" b="1" dirty="0" smtClean="0"/>
              <a:t>	- </a:t>
            </a:r>
            <a:r>
              <a:rPr lang="ar-SA" sz="2400" b="1" dirty="0" smtClean="0"/>
              <a:t>انطلاق الخلية </a:t>
            </a:r>
            <a:r>
              <a:rPr lang="ar-SA" sz="2400" b="1" dirty="0" err="1" smtClean="0"/>
              <a:t>البويضية</a:t>
            </a:r>
            <a:r>
              <a:rPr lang="ar-SA" sz="2400" b="1" dirty="0" smtClean="0"/>
              <a:t> الثانوية من المبيض إلى أنبوبة فالوب</a:t>
            </a:r>
            <a:endParaRPr lang="ar-JO" sz="2400" b="1" dirty="0" smtClean="0"/>
          </a:p>
          <a:p>
            <a:pPr marL="514350" lvl="0" indent="-514350" algn="r" rtl="1">
              <a:buNone/>
            </a:pPr>
            <a:r>
              <a:rPr lang="ar-JO" sz="2400" b="1" dirty="0"/>
              <a:t>	</a:t>
            </a:r>
            <a:r>
              <a:rPr lang="ar-JO" sz="2400" b="1" dirty="0" smtClean="0"/>
              <a:t>- تلقيح البويضة ح</a:t>
            </a:r>
            <a:r>
              <a:rPr lang="ar-SA" sz="2400" b="1" dirty="0" smtClean="0"/>
              <a:t>ال</a:t>
            </a:r>
            <a:r>
              <a:rPr lang="ar-JO" sz="2400" b="1" dirty="0" smtClean="0"/>
              <a:t> </a:t>
            </a:r>
            <a:r>
              <a:rPr lang="ar-SA" sz="2400" b="1" dirty="0" smtClean="0"/>
              <a:t>حدوث اتصال جنسي ناجح</a:t>
            </a:r>
            <a:endParaRPr lang="ar-JO" sz="2400" b="1" dirty="0" smtClean="0"/>
          </a:p>
          <a:p>
            <a:pPr marL="514350" lvl="0" indent="-514350" algn="r" rtl="1">
              <a:buNone/>
            </a:pPr>
            <a:r>
              <a:rPr lang="ar-JO" sz="2400" b="1" dirty="0" smtClean="0"/>
              <a:t>	- تتم </a:t>
            </a:r>
            <a:r>
              <a:rPr lang="ar-SA" sz="2400" b="1" dirty="0" smtClean="0"/>
              <a:t>الإباضة عادة في اليوم</a:t>
            </a:r>
            <a:r>
              <a:rPr lang="ar-JO" sz="2400" b="1" dirty="0" smtClean="0"/>
              <a:t> 14 – 15 </a:t>
            </a:r>
            <a:r>
              <a:rPr lang="ar-SA" sz="2400" b="1" dirty="0" smtClean="0"/>
              <a:t>من الدورة</a:t>
            </a:r>
            <a:endParaRPr lang="ar-JO" sz="2400" b="1" dirty="0" smtClean="0"/>
          </a:p>
          <a:p>
            <a:pPr marL="514350" lvl="0" indent="-514350" algn="r" rtl="1">
              <a:buNone/>
            </a:pPr>
            <a:r>
              <a:rPr lang="ar-SA" sz="2400" b="1" dirty="0" smtClean="0"/>
              <a:t> </a:t>
            </a:r>
            <a:endParaRPr lang="en-US" sz="2400" b="1" dirty="0" smtClean="0"/>
          </a:p>
          <a:p>
            <a:pPr marL="514350" indent="-514350" algn="r" rtl="1">
              <a:buNone/>
            </a:pPr>
            <a:r>
              <a:rPr lang="ar-JO" sz="2400" b="1" u="sng" dirty="0" smtClean="0">
                <a:solidFill>
                  <a:schemeClr val="accent1"/>
                </a:solidFill>
                <a:effectLst>
                  <a:outerShdw blurRad="38100" dist="38100" dir="2700000" algn="tl">
                    <a:srgbClr val="000000">
                      <a:alpha val="43137"/>
                    </a:srgbClr>
                  </a:outerShdw>
                </a:effectLst>
              </a:rPr>
              <a:t>4. </a:t>
            </a:r>
            <a:r>
              <a:rPr lang="ar-SA" sz="2400" b="1" u="sng" dirty="0" smtClean="0">
                <a:effectLst>
                  <a:outerShdw blurRad="38100" dist="38100" dir="2700000" algn="tl">
                    <a:srgbClr val="000000">
                      <a:alpha val="43137"/>
                    </a:srgbClr>
                  </a:outerShdw>
                </a:effectLst>
              </a:rPr>
              <a:t>تكوين الجسم الأصفر</a:t>
            </a:r>
            <a:endParaRPr lang="ar-JO" sz="2400" b="1" u="sng" dirty="0" smtClean="0">
              <a:effectLst>
                <a:outerShdw blurRad="38100" dist="38100" dir="2700000" algn="tl">
                  <a:srgbClr val="000000">
                    <a:alpha val="43137"/>
                  </a:srgbClr>
                </a:outerShdw>
              </a:effectLst>
            </a:endParaRPr>
          </a:p>
          <a:p>
            <a:pPr marL="514350" indent="-514350" algn="r" rtl="1">
              <a:buNone/>
            </a:pPr>
            <a:r>
              <a:rPr lang="ar-JO" sz="2400" b="1" dirty="0" smtClean="0"/>
              <a:t>	- م</a:t>
            </a:r>
            <a:r>
              <a:rPr lang="ar-SA" sz="2400" b="1" dirty="0" smtClean="0"/>
              <a:t>ا بين 3-15 يومًا (الأيام 15-28)</a:t>
            </a:r>
            <a:endParaRPr lang="ar-JO" sz="2400" b="1" dirty="0" smtClean="0"/>
          </a:p>
          <a:p>
            <a:pPr marL="514350" indent="-514350" algn="r" rtl="1">
              <a:buNone/>
            </a:pPr>
            <a:r>
              <a:rPr lang="ar-JO" b="1" dirty="0"/>
              <a:t>	</a:t>
            </a:r>
            <a:r>
              <a:rPr lang="ar-JO" b="1" dirty="0" smtClean="0"/>
              <a:t>- يفرز </a:t>
            </a:r>
            <a:r>
              <a:rPr lang="ar-SA" b="1" dirty="0" smtClean="0"/>
              <a:t>الجسم الأصفر</a:t>
            </a:r>
            <a:r>
              <a:rPr lang="ar-JO" b="1" dirty="0" smtClean="0"/>
              <a:t> </a:t>
            </a:r>
            <a:r>
              <a:rPr lang="ar-SA" b="1" dirty="0" smtClean="0"/>
              <a:t>الهرمونات الأنثوية (</a:t>
            </a:r>
            <a:r>
              <a:rPr lang="ar-SA" b="1" dirty="0" err="1" smtClean="0"/>
              <a:t>الإستروجين</a:t>
            </a:r>
            <a:r>
              <a:rPr lang="ar-SA" b="1" dirty="0" smtClean="0"/>
              <a:t> والبروجسترون)</a:t>
            </a:r>
            <a:endParaRPr lang="ar-JO" b="1" dirty="0" smtClean="0"/>
          </a:p>
          <a:p>
            <a:pPr marL="514350" indent="-514350" algn="r" rtl="1">
              <a:buNone/>
            </a:pPr>
            <a:r>
              <a:rPr lang="ar-JO" sz="2400" b="1" dirty="0" smtClean="0"/>
              <a:t> 	- ي</a:t>
            </a:r>
            <a:r>
              <a:rPr lang="ar-SA" sz="2400" b="1" dirty="0" smtClean="0"/>
              <a:t>ستمر الغشاء المبطن للرحم في النمو والزيادة في السمك والاكتناز بالدم</a:t>
            </a:r>
            <a:endParaRPr lang="en-US" sz="2400" b="1" dirty="0" smtClean="0">
              <a:solidFill>
                <a:schemeClr val="accent1">
                  <a:lumMod val="40000"/>
                  <a:lumOff val="60000"/>
                </a:schemeClr>
              </a:solidFill>
            </a:endParaRPr>
          </a:p>
        </p:txBody>
      </p:sp>
      <p:pic>
        <p:nvPicPr>
          <p:cNvPr id="3"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7914"/>
            <a:ext cx="2880000" cy="3066529"/>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Image result for ‫دورة الطمث‬‎"/>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3600000" cy="2060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371600" y="1295400"/>
            <a:ext cx="7242629" cy="4876800"/>
          </a:xfrm>
        </p:spPr>
        <p:txBody>
          <a:bodyPr/>
          <a:lstStyle/>
          <a:p>
            <a:pPr algn="r" rtl="1"/>
            <a:r>
              <a:rPr lang="ar-JO" sz="3600" b="1" dirty="0" smtClean="0"/>
              <a:t>في حال عدم الإخصاب </a:t>
            </a:r>
            <a:r>
              <a:rPr lang="ar-SA" sz="3600" b="1" dirty="0" smtClean="0"/>
              <a:t>يموت الجسم الأصفر</a:t>
            </a:r>
            <a:endParaRPr lang="ar-JO" sz="3600" b="1" dirty="0" smtClean="0"/>
          </a:p>
          <a:p>
            <a:pPr algn="r" rtl="1"/>
            <a:endParaRPr lang="ar-JO" sz="2800" b="1" dirty="0"/>
          </a:p>
          <a:p>
            <a:pPr algn="r" rtl="1"/>
            <a:r>
              <a:rPr lang="ar-SA" sz="3600" b="1" dirty="0" smtClean="0"/>
              <a:t>ينخفض مستوى هرمون البروجسترون </a:t>
            </a:r>
            <a:r>
              <a:rPr lang="ar-SA" sz="2800" b="1" dirty="0" smtClean="0"/>
              <a:t>المسؤول عن المحافظة على بقاء ونمو بطانة الرحم</a:t>
            </a:r>
            <a:endParaRPr lang="ar-JO" sz="2800" b="1" dirty="0" smtClean="0"/>
          </a:p>
          <a:p>
            <a:pPr algn="r" rtl="1"/>
            <a:endParaRPr lang="ar-JO" sz="2800" b="1" dirty="0"/>
          </a:p>
          <a:p>
            <a:pPr lvl="1" algn="r" rtl="1"/>
            <a:r>
              <a:rPr lang="ar-SA" sz="2400" b="1" dirty="0" smtClean="0"/>
              <a:t>مرحلة الطمث لدورة جديدة</a:t>
            </a:r>
            <a:r>
              <a:rPr lang="ar-JO" sz="2400" b="1" dirty="0" smtClean="0"/>
              <a:t> </a:t>
            </a:r>
            <a:r>
              <a:rPr lang="ar-SA" sz="2400" b="1" dirty="0" smtClean="0"/>
              <a:t>حال</a:t>
            </a:r>
            <a:r>
              <a:rPr lang="ar-JO" sz="2400" b="1" dirty="0" smtClean="0"/>
              <a:t> </a:t>
            </a:r>
            <a:r>
              <a:rPr lang="ar-SA" sz="2400" b="1" dirty="0" smtClean="0"/>
              <a:t>عدم حدوث حمل</a:t>
            </a:r>
            <a:endParaRPr lang="en-US" sz="2300" b="1" dirty="0" smtClean="0"/>
          </a:p>
        </p:txBody>
      </p:sp>
      <p:pic>
        <p:nvPicPr>
          <p:cNvPr id="3" name="Picture 2"/>
          <p:cNvPicPr>
            <a:picLocks noChangeAspect="1"/>
          </p:cNvPicPr>
          <p:nvPr/>
        </p:nvPicPr>
        <p:blipFill>
          <a:blip r:embed="rId2"/>
          <a:stretch>
            <a:fillRect/>
          </a:stretch>
        </p:blipFill>
        <p:spPr>
          <a:xfrm>
            <a:off x="3629" y="-1"/>
            <a:ext cx="2160000" cy="1135742"/>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7615237" cy="665162"/>
          </a:xfrm>
          <a:solidFill>
            <a:srgbClr val="F6A2E0"/>
          </a:solidFill>
        </p:spPr>
        <p:txBody>
          <a:bodyPr/>
          <a:lstStyle/>
          <a:p>
            <a:pPr algn="ctr" rtl="1"/>
            <a:r>
              <a:rPr lang="ar-SA" b="1" dirty="0" smtClean="0"/>
              <a:t>الإخصاب </a:t>
            </a:r>
            <a:endParaRPr lang="en-US" b="1" dirty="0" smtClean="0"/>
          </a:p>
        </p:txBody>
      </p:sp>
      <p:sp>
        <p:nvSpPr>
          <p:cNvPr id="38915" name="Rectangle 3"/>
          <p:cNvSpPr>
            <a:spLocks noGrp="1" noChangeArrowheads="1"/>
          </p:cNvSpPr>
          <p:nvPr>
            <p:ph type="body" idx="1"/>
          </p:nvPr>
        </p:nvSpPr>
        <p:spPr>
          <a:xfrm>
            <a:off x="3581400" y="1447800"/>
            <a:ext cx="5105400" cy="5181600"/>
          </a:xfrm>
        </p:spPr>
        <p:txBody>
          <a:bodyPr/>
          <a:lstStyle/>
          <a:p>
            <a:pPr algn="r" rtl="1"/>
            <a:r>
              <a:rPr lang="ar-SA" sz="2600" b="1" dirty="0" smtClean="0"/>
              <a:t>يحدث</a:t>
            </a:r>
            <a:r>
              <a:rPr lang="ar-JO" sz="2600" b="1" dirty="0" smtClean="0"/>
              <a:t> </a:t>
            </a:r>
            <a:r>
              <a:rPr lang="ar-SA" sz="2600" b="1" dirty="0" smtClean="0"/>
              <a:t>ما بين اليوم العاشر و</a:t>
            </a:r>
            <a:r>
              <a:rPr lang="ar-JO" sz="2600" b="1" dirty="0" smtClean="0"/>
              <a:t> ال 17 </a:t>
            </a:r>
            <a:r>
              <a:rPr lang="ar-SA" sz="2600" b="1" dirty="0" smtClean="0"/>
              <a:t>من بداية </a:t>
            </a:r>
            <a:r>
              <a:rPr lang="ar-JO" sz="2600" b="1" dirty="0" smtClean="0"/>
              <a:t>ال</a:t>
            </a:r>
            <a:r>
              <a:rPr lang="ar-SA" sz="2600" b="1" dirty="0" smtClean="0"/>
              <a:t>دورة</a:t>
            </a:r>
            <a:endParaRPr lang="ar-JO" sz="2600" b="1" dirty="0" smtClean="0"/>
          </a:p>
          <a:p>
            <a:pPr lvl="1" algn="r" rtl="1"/>
            <a:r>
              <a:rPr lang="ar-SA" sz="2600" b="1" dirty="0" smtClean="0"/>
              <a:t>على افتراض أن الدورة منتظمة</a:t>
            </a:r>
            <a:r>
              <a:rPr lang="ar-JO" sz="2600" b="1" dirty="0" smtClean="0"/>
              <a:t> (</a:t>
            </a:r>
            <a:r>
              <a:rPr lang="ar-SA" sz="2600" b="1" dirty="0" smtClean="0"/>
              <a:t>28 يومًا</a:t>
            </a:r>
            <a:r>
              <a:rPr lang="ar-JO" sz="2600" b="1" dirty="0" smtClean="0"/>
              <a:t>)</a:t>
            </a:r>
          </a:p>
          <a:p>
            <a:pPr lvl="1" algn="r" rtl="1"/>
            <a:endParaRPr lang="ar-JO" sz="2600" b="1" dirty="0" smtClean="0"/>
          </a:p>
          <a:p>
            <a:pPr lvl="1" algn="r" rtl="1"/>
            <a:r>
              <a:rPr lang="ar-SA" sz="2600" b="1" dirty="0" smtClean="0"/>
              <a:t>الأيام محسوبة على أساس أن</a:t>
            </a:r>
            <a:endParaRPr lang="ar-JO" sz="2600" b="1" dirty="0" smtClean="0"/>
          </a:p>
          <a:p>
            <a:pPr lvl="2" algn="r" rtl="1"/>
            <a:r>
              <a:rPr lang="ar-SA" sz="2600" b="1" dirty="0" smtClean="0"/>
              <a:t>الحيوانات المنوية تستطيع أن تعيش ما لا يزيد عن 48 ساعة</a:t>
            </a:r>
            <a:endParaRPr lang="ar-JO" sz="2600" b="1" dirty="0" smtClean="0"/>
          </a:p>
          <a:p>
            <a:pPr lvl="2" algn="r" rtl="1"/>
            <a:endParaRPr lang="ar-JO" sz="2600" b="1" dirty="0" smtClean="0"/>
          </a:p>
          <a:p>
            <a:pPr lvl="2" algn="r" rtl="1"/>
            <a:r>
              <a:rPr lang="ar-SA" sz="2600" b="1" dirty="0" smtClean="0"/>
              <a:t>أن الإباضة قد تحصل في أي وقت ما بين اليوم 12-15 </a:t>
            </a:r>
            <a:r>
              <a:rPr lang="ar-JO" sz="2600" b="1" dirty="0" smtClean="0"/>
              <a:t>من </a:t>
            </a:r>
            <a:r>
              <a:rPr lang="ar-SA" sz="2600" b="1" dirty="0" smtClean="0"/>
              <a:t>الدورة</a:t>
            </a:r>
            <a:endParaRPr lang="en-US" sz="2600" b="1" dirty="0" smtClean="0"/>
          </a:p>
          <a:p>
            <a:pPr algn="r" rtl="1"/>
            <a:endParaRPr lang="en-US" sz="2600" b="1" dirty="0" smtClean="0"/>
          </a:p>
        </p:txBody>
      </p:sp>
      <p:pic>
        <p:nvPicPr>
          <p:cNvPr id="40962" name="Picture 2" descr="Image result for Human Ferti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600000" cy="2538001"/>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Image result for human fertilization ani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0" y="3835024"/>
            <a:ext cx="3600000" cy="2946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962400" y="228600"/>
            <a:ext cx="4572000" cy="6629400"/>
          </a:xfrm>
        </p:spPr>
        <p:txBody>
          <a:bodyPr/>
          <a:lstStyle/>
          <a:p>
            <a:pPr algn="r" rtl="1"/>
            <a:r>
              <a:rPr lang="ar-JO" sz="2800" b="1" dirty="0" smtClean="0"/>
              <a:t>خلال </a:t>
            </a:r>
            <a:r>
              <a:rPr lang="ar-SA" sz="2800" b="1" dirty="0" smtClean="0"/>
              <a:t>الجماع يقذف الرجل ما بين 150-350 مليون حيوان منوي</a:t>
            </a:r>
            <a:endParaRPr lang="ar-JO" sz="2800" b="1" dirty="0" smtClean="0"/>
          </a:p>
          <a:p>
            <a:pPr algn="r" rtl="1"/>
            <a:endParaRPr lang="ar-JO" sz="2800" b="1" dirty="0"/>
          </a:p>
          <a:p>
            <a:pPr algn="r" rtl="1"/>
            <a:r>
              <a:rPr lang="ar-SA" sz="2800" b="1" dirty="0" smtClean="0"/>
              <a:t>يموت عدد كبير منها بسبب </a:t>
            </a:r>
            <a:r>
              <a:rPr lang="ar-SA" sz="2800" b="1" u="sng" dirty="0" smtClean="0">
                <a:effectLst>
                  <a:outerShdw blurRad="38100" dist="38100" dir="2700000" algn="tl">
                    <a:srgbClr val="000000">
                      <a:alpha val="43137"/>
                    </a:srgbClr>
                  </a:outerShdw>
                </a:effectLst>
              </a:rPr>
              <a:t>حموضة المهبل</a:t>
            </a:r>
            <a:endParaRPr lang="ar-JO" sz="2800" b="1" u="sng" dirty="0" smtClean="0">
              <a:effectLst>
                <a:outerShdw blurRad="38100" dist="38100" dir="2700000" algn="tl">
                  <a:srgbClr val="000000">
                    <a:alpha val="43137"/>
                  </a:srgbClr>
                </a:outerShdw>
              </a:effectLst>
            </a:endParaRPr>
          </a:p>
          <a:p>
            <a:pPr algn="r" rtl="1"/>
            <a:endParaRPr lang="ar-JO" sz="2800" b="1" dirty="0"/>
          </a:p>
          <a:p>
            <a:pPr algn="r" rtl="1"/>
            <a:r>
              <a:rPr lang="ar-SA" sz="2800" b="1" dirty="0" smtClean="0"/>
              <a:t>في </a:t>
            </a:r>
            <a:r>
              <a:rPr lang="ar-SA" sz="2800" b="1" u="sng" dirty="0" smtClean="0">
                <a:effectLst>
                  <a:outerShdw blurRad="38100" dist="38100" dir="2700000" algn="tl">
                    <a:srgbClr val="000000">
                      <a:alpha val="43137"/>
                    </a:srgbClr>
                  </a:outerShdw>
                </a:effectLst>
              </a:rPr>
              <a:t>عنق الرحم </a:t>
            </a:r>
            <a:r>
              <a:rPr lang="ar-SA" sz="2800" b="1" dirty="0" smtClean="0"/>
              <a:t>يموت عددًا آخر بسبب عوامل</a:t>
            </a:r>
            <a:r>
              <a:rPr lang="ar-JO" sz="2800" b="1" dirty="0" smtClean="0"/>
              <a:t> كثيرة</a:t>
            </a:r>
          </a:p>
          <a:p>
            <a:pPr lvl="1" algn="r" rtl="1"/>
            <a:r>
              <a:rPr lang="ar-SA" sz="2400" b="1" dirty="0" smtClean="0"/>
              <a:t>وجود المخاط شديد اللزوجة والألياف</a:t>
            </a:r>
            <a:endParaRPr lang="ar-JO" sz="2400" b="1" dirty="0" smtClean="0"/>
          </a:p>
          <a:p>
            <a:pPr lvl="1" algn="r" rtl="1"/>
            <a:r>
              <a:rPr lang="ar-SA" sz="2400" b="1" dirty="0" smtClean="0"/>
              <a:t>التعرجات الموجودة في جدار عنق الرحم</a:t>
            </a:r>
            <a:endParaRPr lang="ar-JO" sz="2400" b="1" dirty="0" smtClean="0"/>
          </a:p>
          <a:p>
            <a:pPr algn="r" rtl="1"/>
            <a:r>
              <a:rPr lang="ar-SA" sz="2800" b="1" dirty="0" smtClean="0"/>
              <a:t>يصل الرحم ما لا يزيد عن 200,000 حيوان منوي</a:t>
            </a:r>
            <a:endParaRPr lang="en-US" sz="2800" b="1" dirty="0" smtClean="0"/>
          </a:p>
          <a:p>
            <a:pPr algn="r" rtl="1"/>
            <a:endParaRPr lang="en-US" sz="2700" b="1" dirty="0" smtClean="0"/>
          </a:p>
        </p:txBody>
      </p:sp>
      <p:pic>
        <p:nvPicPr>
          <p:cNvPr id="41986" name="Picture 2" descr="Image result for sperm col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5971"/>
            <a:ext cx="3600000" cy="1576800"/>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Image result for sperm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276600"/>
            <a:ext cx="3600000" cy="270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80000" y="228600"/>
            <a:ext cx="5578200" cy="741362"/>
          </a:xfrm>
          <a:solidFill>
            <a:srgbClr val="F6A2E0"/>
          </a:solidFill>
        </p:spPr>
        <p:txBody>
          <a:bodyPr/>
          <a:lstStyle/>
          <a:p>
            <a:pPr algn="ctr" rtl="1"/>
            <a:r>
              <a:rPr lang="ar-SA" b="1" dirty="0" smtClean="0"/>
              <a:t>الحمل </a:t>
            </a:r>
            <a:endParaRPr lang="en-US" b="1" dirty="0" smtClean="0"/>
          </a:p>
        </p:txBody>
      </p:sp>
      <p:sp>
        <p:nvSpPr>
          <p:cNvPr id="38915" name="Rectangle 3"/>
          <p:cNvSpPr>
            <a:spLocks noGrp="1" noChangeArrowheads="1"/>
          </p:cNvSpPr>
          <p:nvPr>
            <p:ph type="body" idx="1"/>
          </p:nvPr>
        </p:nvSpPr>
        <p:spPr>
          <a:xfrm>
            <a:off x="2880000" y="1371600"/>
            <a:ext cx="5425801" cy="5105400"/>
          </a:xfrm>
        </p:spPr>
        <p:txBody>
          <a:bodyPr/>
          <a:lstStyle/>
          <a:p>
            <a:pPr algn="r" rtl="1"/>
            <a:r>
              <a:rPr lang="ar-JO" sz="2400" b="1" dirty="0" smtClean="0"/>
              <a:t>مع نجاح التلقيح تنتج </a:t>
            </a:r>
            <a:r>
              <a:rPr lang="ar-SA" sz="2400" b="1" u="sng" dirty="0" smtClean="0">
                <a:effectLst>
                  <a:outerShdw blurRad="38100" dist="38100" dir="2700000" algn="tl">
                    <a:srgbClr val="000000">
                      <a:alpha val="43137"/>
                    </a:srgbClr>
                  </a:outerShdw>
                </a:effectLst>
              </a:rPr>
              <a:t>البويضة الملقحة </a:t>
            </a:r>
            <a:r>
              <a:rPr lang="ar-JO" sz="2400" b="1" u="sng" dirty="0" smtClean="0">
                <a:effectLst>
                  <a:outerShdw blurRad="38100" dist="38100" dir="2700000" algn="tl">
                    <a:srgbClr val="000000">
                      <a:alpha val="43137"/>
                    </a:srgbClr>
                  </a:outerShdw>
                </a:effectLst>
              </a:rPr>
              <a:t>(</a:t>
            </a:r>
            <a:r>
              <a:rPr lang="ar-SA" sz="2400" b="1" u="sng" dirty="0" err="1" smtClean="0">
                <a:effectLst>
                  <a:outerShdw blurRad="38100" dist="38100" dir="2700000" algn="tl">
                    <a:srgbClr val="000000">
                      <a:alpha val="43137"/>
                    </a:srgbClr>
                  </a:outerShdw>
                </a:effectLst>
              </a:rPr>
              <a:t>الزايجوت</a:t>
            </a:r>
            <a:r>
              <a:rPr lang="ar-JO" sz="2400" b="1" u="sng" dirty="0" smtClean="0">
                <a:effectLst>
                  <a:outerShdw blurRad="38100" dist="38100" dir="2700000" algn="tl">
                    <a:srgbClr val="000000">
                      <a:alpha val="43137"/>
                    </a:srgbClr>
                  </a:outerShdw>
                </a:effectLst>
              </a:rPr>
              <a:t>)</a:t>
            </a:r>
            <a:endParaRPr lang="ar-JO" sz="2400" b="1" u="sng" dirty="0">
              <a:effectLst>
                <a:outerShdw blurRad="38100" dist="38100" dir="2700000" algn="tl">
                  <a:srgbClr val="000000">
                    <a:alpha val="43137"/>
                  </a:srgbClr>
                </a:outerShdw>
              </a:effectLst>
            </a:endParaRPr>
          </a:p>
          <a:p>
            <a:pPr algn="r" rtl="1"/>
            <a:endParaRPr lang="ar-JO" sz="2400" b="1" dirty="0" smtClean="0"/>
          </a:p>
          <a:p>
            <a:pPr algn="r" rtl="1"/>
            <a:r>
              <a:rPr lang="ar-SA" sz="2400" b="1" dirty="0" smtClean="0"/>
              <a:t>يتحرك </a:t>
            </a:r>
            <a:r>
              <a:rPr lang="ar-SA" sz="2400" b="1" dirty="0" err="1" smtClean="0"/>
              <a:t>الزايجوت</a:t>
            </a:r>
            <a:r>
              <a:rPr lang="ar-SA" sz="2400" b="1" dirty="0" smtClean="0"/>
              <a:t> نحو الرحم</a:t>
            </a:r>
            <a:endParaRPr lang="ar-JO" sz="2400" b="1" dirty="0" smtClean="0"/>
          </a:p>
          <a:p>
            <a:pPr algn="r" rtl="1"/>
            <a:endParaRPr lang="ar-JO" sz="2400" b="1" dirty="0"/>
          </a:p>
          <a:p>
            <a:pPr algn="r" rtl="1"/>
            <a:r>
              <a:rPr lang="ar-SA" sz="2400" b="1" dirty="0" smtClean="0"/>
              <a:t>يبدأ الانقسام المتساوي في </a:t>
            </a:r>
            <a:r>
              <a:rPr lang="ar-SA" sz="2400" b="1" dirty="0" err="1" smtClean="0"/>
              <a:t>الزايجوت</a:t>
            </a:r>
            <a:r>
              <a:rPr lang="ar-SA" sz="2400" b="1" dirty="0" smtClean="0"/>
              <a:t> بشكل مطرد</a:t>
            </a:r>
            <a:endParaRPr lang="ar-JO" sz="2400" b="1" dirty="0" smtClean="0"/>
          </a:p>
          <a:p>
            <a:pPr algn="r" rtl="1"/>
            <a:endParaRPr lang="ar-JO" sz="2400" b="1" dirty="0"/>
          </a:p>
          <a:p>
            <a:pPr algn="r" rtl="1"/>
            <a:r>
              <a:rPr lang="ar-SA" sz="2400" b="1" dirty="0" smtClean="0"/>
              <a:t>ما أن يصل الجنين إلى الرحم حتى يكون قد وصل في انقساماته المتتابعة إلى </a:t>
            </a:r>
            <a:r>
              <a:rPr lang="ar-SA" sz="2400" b="1" u="sng" dirty="0" smtClean="0">
                <a:effectLst>
                  <a:outerShdw blurRad="38100" dist="38100" dir="2700000" algn="tl">
                    <a:srgbClr val="000000">
                      <a:alpha val="43137"/>
                    </a:srgbClr>
                  </a:outerShdw>
                </a:effectLst>
              </a:rPr>
              <a:t>المرحلة التوتية </a:t>
            </a:r>
            <a:endParaRPr lang="ar-JO" sz="2400" b="1" u="sng" dirty="0" smtClean="0">
              <a:effectLst>
                <a:outerShdw blurRad="38100" dist="38100" dir="2700000" algn="tl">
                  <a:srgbClr val="000000">
                    <a:alpha val="43137"/>
                  </a:srgbClr>
                </a:outerShdw>
              </a:effectLst>
            </a:endParaRPr>
          </a:p>
          <a:p>
            <a:pPr lvl="1" algn="r" rtl="1"/>
            <a:r>
              <a:rPr lang="ar-SA" sz="2400" b="1" dirty="0" smtClean="0"/>
              <a:t>مجموعة من الخلايا المتجمعة على هيئة حبة التوت</a:t>
            </a:r>
            <a:endParaRPr lang="en-US" sz="2400" b="1" dirty="0" smtClean="0"/>
          </a:p>
        </p:txBody>
      </p:sp>
      <p:pic>
        <p:nvPicPr>
          <p:cNvPr id="4301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50652"/>
            <a:ext cx="2880000" cy="16192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Image result for ‫المرحلة التوت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2880000" cy="1623159"/>
          </a:xfrm>
          <a:prstGeom prst="rect">
            <a:avLst/>
          </a:prstGeom>
          <a:noFill/>
          <a:extLst>
            <a:ext uri="{909E8E84-426E-40DD-AFC4-6F175D3DCCD1}">
              <a14:hiddenFill xmlns:a14="http://schemas.microsoft.com/office/drawing/2010/main">
                <a:solidFill>
                  <a:srgbClr val="FFFFFF"/>
                </a:solidFill>
              </a14:hiddenFill>
            </a:ext>
          </a:extLst>
        </p:spPr>
      </p:pic>
      <p:pic>
        <p:nvPicPr>
          <p:cNvPr id="43014" name="Picture 6" descr="Image result for embryo stage of pregnan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0619"/>
            <a:ext cx="2880000" cy="1925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228600"/>
            <a:ext cx="7158037" cy="665162"/>
          </a:xfrm>
          <a:solidFill>
            <a:srgbClr val="F6A2E0"/>
          </a:solidFill>
        </p:spPr>
        <p:txBody>
          <a:bodyPr/>
          <a:lstStyle/>
          <a:p>
            <a:pPr algn="ctr" rtl="1"/>
            <a:r>
              <a:rPr lang="ar-SA" b="1" dirty="0" smtClean="0"/>
              <a:t>المشيمة </a:t>
            </a:r>
            <a:endParaRPr lang="en-US" b="1" dirty="0" smtClean="0"/>
          </a:p>
        </p:txBody>
      </p:sp>
      <p:sp>
        <p:nvSpPr>
          <p:cNvPr id="38915" name="Rectangle 3"/>
          <p:cNvSpPr>
            <a:spLocks noGrp="1" noChangeArrowheads="1"/>
          </p:cNvSpPr>
          <p:nvPr>
            <p:ph type="body" idx="1"/>
          </p:nvPr>
        </p:nvSpPr>
        <p:spPr>
          <a:xfrm>
            <a:off x="2209800" y="1981200"/>
            <a:ext cx="6109154" cy="4191000"/>
          </a:xfrm>
        </p:spPr>
        <p:txBody>
          <a:bodyPr/>
          <a:lstStyle/>
          <a:p>
            <a:pPr algn="r" rtl="1"/>
            <a:r>
              <a:rPr lang="ar-SA" sz="3000" b="1" dirty="0" smtClean="0"/>
              <a:t>عضو هرموني حيوي جدًا</a:t>
            </a:r>
            <a:endParaRPr lang="ar-JO" sz="3000" b="1" dirty="0" smtClean="0"/>
          </a:p>
          <a:p>
            <a:pPr lvl="1" algn="r" rtl="1"/>
            <a:r>
              <a:rPr lang="ar-JO" sz="3000" b="1" dirty="0" smtClean="0"/>
              <a:t>يزود </a:t>
            </a:r>
            <a:r>
              <a:rPr lang="ar-SA" sz="3000" b="1" dirty="0" smtClean="0"/>
              <a:t>الجنين</a:t>
            </a:r>
            <a:r>
              <a:rPr lang="ar-JO" sz="3000" b="1" dirty="0" smtClean="0"/>
              <a:t> ب</a:t>
            </a:r>
            <a:r>
              <a:rPr lang="ar-SA" sz="3000" b="1" dirty="0" smtClean="0"/>
              <a:t>الأكسجين وسكر الجلوكوز</a:t>
            </a:r>
            <a:endParaRPr lang="ar-JO" sz="3000" b="1" dirty="0" smtClean="0"/>
          </a:p>
          <a:p>
            <a:pPr lvl="1" algn="r" rtl="1"/>
            <a:r>
              <a:rPr lang="ar-SA" sz="3000" b="1" dirty="0" smtClean="0"/>
              <a:t>يتخلص من ثاني أكسيد الكربون والفضلات النيتروجينية</a:t>
            </a:r>
            <a:endParaRPr lang="de-DE" sz="3000" b="1" dirty="0" smtClean="0"/>
          </a:p>
          <a:p>
            <a:pPr lvl="1" algn="r" rtl="1"/>
            <a:endParaRPr lang="ar-JO" sz="3000" b="1" dirty="0" smtClean="0"/>
          </a:p>
          <a:p>
            <a:pPr lvl="1" algn="r" rtl="1"/>
            <a:r>
              <a:rPr lang="ar-SA" sz="3000" b="1" dirty="0" smtClean="0"/>
              <a:t>التبادل يحدث بواسطة الانتشار الغشائي بين دم الأم ودم الجنين</a:t>
            </a:r>
            <a:endParaRPr lang="ar-JO" sz="3000" b="1" dirty="0" smtClean="0"/>
          </a:p>
          <a:p>
            <a:pPr lvl="2" algn="r" rtl="1"/>
            <a:r>
              <a:rPr lang="ar-SA" sz="3000" b="1" u="sng" dirty="0" smtClean="0">
                <a:solidFill>
                  <a:srgbClr val="002060"/>
                </a:solidFill>
                <a:effectLst>
                  <a:outerShdw blurRad="38100" dist="38100" dir="2700000" algn="tl">
                    <a:srgbClr val="000000">
                      <a:alpha val="43137"/>
                    </a:srgbClr>
                  </a:outerShdw>
                </a:effectLst>
              </a:rPr>
              <a:t>لا يوجد اتصال مباشر بين دم الاثنين</a:t>
            </a:r>
            <a:endParaRPr lang="ar-JO" sz="3000" b="1" u="sng" dirty="0" smtClean="0">
              <a:solidFill>
                <a:srgbClr val="002060"/>
              </a:solidFill>
              <a:effectLst>
                <a:outerShdw blurRad="38100" dist="38100" dir="2700000" algn="tl">
                  <a:srgbClr val="000000">
                    <a:alpha val="43137"/>
                  </a:srgbClr>
                </a:outerShdw>
              </a:effectLst>
            </a:endParaRPr>
          </a:p>
          <a:p>
            <a:pPr algn="r" rtl="1"/>
            <a:endParaRPr lang="en-US" sz="3000" b="1" dirty="0" smtClean="0"/>
          </a:p>
        </p:txBody>
      </p:sp>
      <p:pic>
        <p:nvPicPr>
          <p:cNvPr id="44034" name="Picture 2" descr="Image result for place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0" y="96839"/>
            <a:ext cx="2160000" cy="2229122"/>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Image result for placen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00" y="2629080"/>
            <a:ext cx="216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Image result for placen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86" y="4552199"/>
            <a:ext cx="2095500" cy="1943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191000"/>
            <a:ext cx="7772400" cy="2514600"/>
          </a:xfrm>
        </p:spPr>
        <p:txBody>
          <a:bodyPr/>
          <a:lstStyle/>
          <a:p>
            <a:pPr lvl="0" algn="r" rtl="1">
              <a:buClr>
                <a:srgbClr val="CC9900"/>
              </a:buClr>
            </a:pPr>
            <a:r>
              <a:rPr lang="ar-SA" sz="2800" b="1" dirty="0" smtClean="0">
                <a:solidFill>
                  <a:srgbClr val="292929"/>
                </a:solidFill>
              </a:rPr>
              <a:t>الجزيئات </a:t>
            </a:r>
            <a:r>
              <a:rPr lang="ar-SA" sz="2800" b="1" dirty="0">
                <a:solidFill>
                  <a:srgbClr val="292929"/>
                </a:solidFill>
              </a:rPr>
              <a:t>البروتينية الكبيرة</a:t>
            </a:r>
            <a:r>
              <a:rPr lang="ar-JO" sz="2800" b="1" dirty="0">
                <a:solidFill>
                  <a:srgbClr val="292929"/>
                </a:solidFill>
              </a:rPr>
              <a:t> (كالهرمونات) </a:t>
            </a:r>
            <a:r>
              <a:rPr lang="ar-SA" sz="2800" b="1" dirty="0">
                <a:solidFill>
                  <a:srgbClr val="292929"/>
                </a:solidFill>
              </a:rPr>
              <a:t>لا تمر خلال المشيمة</a:t>
            </a:r>
            <a:endParaRPr lang="ar-JO" sz="2800" b="1" dirty="0">
              <a:solidFill>
                <a:srgbClr val="292929"/>
              </a:solidFill>
            </a:endParaRPr>
          </a:p>
          <a:p>
            <a:pPr lvl="1" algn="r" rtl="1">
              <a:buClr>
                <a:srgbClr val="999933"/>
              </a:buClr>
            </a:pPr>
            <a:r>
              <a:rPr lang="ar-SA" sz="2000" b="1" dirty="0">
                <a:solidFill>
                  <a:srgbClr val="292929"/>
                </a:solidFill>
              </a:rPr>
              <a:t>هرمونات الأم الجنسية يمكن أن تؤثر سلبيًا على تطور الجنين</a:t>
            </a:r>
            <a:endParaRPr lang="ar-JO" sz="2000" b="1" dirty="0">
              <a:solidFill>
                <a:srgbClr val="292929"/>
              </a:solidFill>
            </a:endParaRPr>
          </a:p>
          <a:p>
            <a:pPr lvl="1" algn="r" rtl="1">
              <a:buClr>
                <a:srgbClr val="999933"/>
              </a:buClr>
            </a:pPr>
            <a:endParaRPr lang="ar-JO" sz="2000" b="1" dirty="0">
              <a:solidFill>
                <a:srgbClr val="292929"/>
              </a:solidFill>
            </a:endParaRPr>
          </a:p>
          <a:p>
            <a:pPr lvl="0" algn="r" rtl="1">
              <a:buClr>
                <a:srgbClr val="CC9900"/>
              </a:buClr>
            </a:pPr>
            <a:r>
              <a:rPr lang="ar-SA" sz="2400" b="1" dirty="0">
                <a:solidFill>
                  <a:srgbClr val="292929"/>
                </a:solidFill>
              </a:rPr>
              <a:t>الأجسام المضادة </a:t>
            </a:r>
            <a:r>
              <a:rPr lang="ar-JO" sz="2400" b="1" dirty="0">
                <a:solidFill>
                  <a:srgbClr val="292929"/>
                </a:solidFill>
              </a:rPr>
              <a:t>من </a:t>
            </a:r>
            <a:r>
              <a:rPr lang="ar-SA" sz="2400" b="1" dirty="0">
                <a:solidFill>
                  <a:srgbClr val="292929"/>
                </a:solidFill>
              </a:rPr>
              <a:t>الأم تنتقل إلى دم الجنين في فترة نهاية الحمل </a:t>
            </a:r>
            <a:endParaRPr lang="en-US" sz="2400" b="1" dirty="0">
              <a:solidFill>
                <a:srgbClr val="292929"/>
              </a:solidFill>
            </a:endParaRPr>
          </a:p>
          <a:p>
            <a:endParaRPr lang="de-DE" dirty="0"/>
          </a:p>
        </p:txBody>
      </p:sp>
      <p:pic>
        <p:nvPicPr>
          <p:cNvPr id="45058" name="Picture 2" descr="Image result for place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
            <a:ext cx="5400000" cy="405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7000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429000" y="304800"/>
            <a:ext cx="5181599" cy="6324600"/>
          </a:xfrm>
        </p:spPr>
        <p:txBody>
          <a:bodyPr/>
          <a:lstStyle/>
          <a:p>
            <a:pPr algn="r" rtl="1"/>
            <a:r>
              <a:rPr lang="ar-SA" sz="2800" b="1" dirty="0" smtClean="0"/>
              <a:t>البكتيريا لا تستطيع المرور خلال المشيمة نظرًا لكبر حجمها</a:t>
            </a:r>
            <a:endParaRPr lang="ar-JO" sz="2800" b="1" dirty="0" smtClean="0"/>
          </a:p>
          <a:p>
            <a:pPr algn="r" rtl="1"/>
            <a:endParaRPr lang="ar-JO" sz="2800" b="1" dirty="0"/>
          </a:p>
          <a:p>
            <a:pPr algn="r" rtl="1"/>
            <a:r>
              <a:rPr lang="ar-SA" sz="2800" b="1" dirty="0" smtClean="0"/>
              <a:t>الفيروسات </a:t>
            </a:r>
            <a:r>
              <a:rPr lang="ar-JO" sz="2800" b="1" dirty="0" smtClean="0"/>
              <a:t>والمخدرات والأدوية يمكن أن تمر </a:t>
            </a:r>
          </a:p>
          <a:p>
            <a:pPr lvl="1" algn="r" rtl="1"/>
            <a:r>
              <a:rPr lang="ar-JO" sz="2400" b="1" dirty="0" smtClean="0"/>
              <a:t>- </a:t>
            </a:r>
            <a:r>
              <a:rPr lang="ar-SA" sz="2400" b="1" dirty="0" smtClean="0"/>
              <a:t>فيروس الإيدز</a:t>
            </a:r>
            <a:endParaRPr lang="ar-JO" sz="2400" b="1" dirty="0" smtClean="0"/>
          </a:p>
          <a:p>
            <a:pPr lvl="1" algn="r" rtl="1"/>
            <a:r>
              <a:rPr lang="ar-SA" sz="2400" b="1" dirty="0" smtClean="0"/>
              <a:t>الكوكايين والأدوية</a:t>
            </a:r>
            <a:endParaRPr lang="ar-JO" sz="2400" b="1" dirty="0" smtClean="0"/>
          </a:p>
          <a:p>
            <a:pPr algn="r" rtl="1"/>
            <a:endParaRPr lang="ar-JO" sz="2800" b="1" dirty="0" smtClean="0"/>
          </a:p>
          <a:p>
            <a:pPr algn="r" rtl="1"/>
            <a:r>
              <a:rPr lang="ar-SA" sz="2800" b="1" dirty="0" smtClean="0"/>
              <a:t>في نهاية الحمل يبلغ وزن المشيمة حوالي 700 غم </a:t>
            </a:r>
            <a:endParaRPr lang="ar-JO" sz="2800" b="1" dirty="0" smtClean="0"/>
          </a:p>
          <a:p>
            <a:pPr algn="r" rtl="1"/>
            <a:endParaRPr lang="ar-JO" sz="2800" b="1" dirty="0"/>
          </a:p>
          <a:p>
            <a:pPr algn="r" rtl="1"/>
            <a:r>
              <a:rPr lang="ar-SA" sz="2800" b="1" dirty="0" smtClean="0"/>
              <a:t>الحبل السري يبلغ طوله حوالي 50 سم</a:t>
            </a:r>
            <a:endParaRPr lang="en-US" sz="2700" b="1" dirty="0" smtClean="0"/>
          </a:p>
        </p:txBody>
      </p:sp>
      <p:pic>
        <p:nvPicPr>
          <p:cNvPr id="3" name="Picture 2"/>
          <p:cNvPicPr>
            <a:picLocks noChangeAspect="1"/>
          </p:cNvPicPr>
          <p:nvPr/>
        </p:nvPicPr>
        <p:blipFill>
          <a:blip r:embed="rId2"/>
          <a:stretch>
            <a:fillRect/>
          </a:stretch>
        </p:blipFill>
        <p:spPr>
          <a:xfrm>
            <a:off x="0" y="152400"/>
            <a:ext cx="3600000" cy="2880000"/>
          </a:xfrm>
          <a:prstGeom prst="rect">
            <a:avLst/>
          </a:prstGeom>
        </p:spPr>
      </p:pic>
      <p:pic>
        <p:nvPicPr>
          <p:cNvPr id="5" name="Picture 4"/>
          <p:cNvPicPr>
            <a:picLocks noChangeAspect="1"/>
          </p:cNvPicPr>
          <p:nvPr/>
        </p:nvPicPr>
        <p:blipFill>
          <a:blip r:embed="rId3"/>
          <a:stretch>
            <a:fillRect/>
          </a:stretch>
        </p:blipFill>
        <p:spPr>
          <a:xfrm>
            <a:off x="0" y="3657600"/>
            <a:ext cx="3600000" cy="2674338"/>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7526337" cy="1046162"/>
          </a:xfrm>
          <a:solidFill>
            <a:srgbClr val="F6A2E0"/>
          </a:solidFill>
        </p:spPr>
        <p:txBody>
          <a:bodyPr/>
          <a:lstStyle/>
          <a:p>
            <a:pPr algn="ctr" rtl="1"/>
            <a:r>
              <a:rPr lang="ar-SA" b="1" dirty="0" smtClean="0"/>
              <a:t>دور المشيمة في إنجاح الحمل والولادة</a:t>
            </a:r>
            <a:endParaRPr lang="en-US" b="1" dirty="0" smtClean="0"/>
          </a:p>
        </p:txBody>
      </p:sp>
      <p:sp>
        <p:nvSpPr>
          <p:cNvPr id="38915" name="Rectangle 3"/>
          <p:cNvSpPr>
            <a:spLocks noGrp="1" noChangeArrowheads="1"/>
          </p:cNvSpPr>
          <p:nvPr>
            <p:ph type="body" idx="1"/>
          </p:nvPr>
        </p:nvSpPr>
        <p:spPr>
          <a:xfrm>
            <a:off x="914400" y="1752600"/>
            <a:ext cx="7661275" cy="5029200"/>
          </a:xfrm>
        </p:spPr>
        <p:txBody>
          <a:bodyPr/>
          <a:lstStyle/>
          <a:p>
            <a:pPr marL="447675" lvl="2" indent="-447675" algn="r" rtl="1"/>
            <a:r>
              <a:rPr lang="ar-SA" sz="3600" b="1" dirty="0" smtClean="0"/>
              <a:t>تقوم المشيمة بتحويل الكوليسترول إلى هرمون البروجسترون</a:t>
            </a:r>
            <a:endParaRPr lang="ar-JO" sz="3600" b="1" dirty="0" smtClean="0"/>
          </a:p>
          <a:p>
            <a:pPr marL="447675" lvl="2" indent="-447675" algn="r" rtl="1"/>
            <a:endParaRPr lang="ar-JO" sz="3000" b="1" dirty="0"/>
          </a:p>
          <a:p>
            <a:pPr marL="447675" lvl="2" indent="-447675" algn="r" rtl="1"/>
            <a:r>
              <a:rPr lang="ar-SA" sz="3000" b="1" dirty="0"/>
              <a:t>يمر </a:t>
            </a:r>
            <a:r>
              <a:rPr lang="ar-SA" sz="3000" b="1" dirty="0" smtClean="0"/>
              <a:t>البروجسترون</a:t>
            </a:r>
            <a:r>
              <a:rPr lang="ar-JO" sz="3000" b="1" dirty="0" smtClean="0"/>
              <a:t> </a:t>
            </a:r>
            <a:r>
              <a:rPr lang="ar-SA" sz="3000" b="1" dirty="0" smtClean="0"/>
              <a:t>إلى الجنين</a:t>
            </a:r>
            <a:endParaRPr lang="ar-JO" sz="3000" b="1" dirty="0" smtClean="0"/>
          </a:p>
          <a:p>
            <a:pPr marL="835025" lvl="3" indent="-447675" algn="r" rtl="1"/>
            <a:r>
              <a:rPr lang="ar-JO" sz="3000" b="1" dirty="0" err="1" smtClean="0"/>
              <a:t>يت</a:t>
            </a:r>
            <a:r>
              <a:rPr lang="ar-SA" sz="3000" b="1" dirty="0" smtClean="0"/>
              <a:t>حول البروجسترون </a:t>
            </a:r>
            <a:r>
              <a:rPr lang="ar-JO" sz="3000" b="1" dirty="0" smtClean="0"/>
              <a:t>لينشط </a:t>
            </a:r>
            <a:r>
              <a:rPr lang="ar-SA" sz="3000" b="1" dirty="0" smtClean="0"/>
              <a:t>إفراز </a:t>
            </a:r>
            <a:r>
              <a:rPr lang="ar-SA" sz="3000" b="1" u="sng" dirty="0" err="1" smtClean="0">
                <a:effectLst>
                  <a:outerShdw blurRad="38100" dist="38100" dir="2700000" algn="tl">
                    <a:srgbClr val="000000">
                      <a:alpha val="43137"/>
                    </a:srgbClr>
                  </a:outerShdw>
                </a:effectLst>
              </a:rPr>
              <a:t>الكورتيزول</a:t>
            </a:r>
            <a:endParaRPr lang="ar-JO" sz="3000" b="1" u="sng" dirty="0" smtClean="0">
              <a:effectLst>
                <a:outerShdw blurRad="38100" dist="38100" dir="2700000" algn="tl">
                  <a:srgbClr val="000000">
                    <a:alpha val="43137"/>
                  </a:srgbClr>
                </a:outerShdw>
              </a:effectLst>
            </a:endParaRPr>
          </a:p>
          <a:p>
            <a:pPr marL="835025" lvl="3" indent="-447675" algn="r" rtl="1"/>
            <a:endParaRPr lang="ar-JO" sz="3000" b="1" dirty="0"/>
          </a:p>
          <a:p>
            <a:pPr marL="2138362" lvl="6" indent="-447675" algn="r" rtl="1"/>
            <a:r>
              <a:rPr lang="ar-JO" sz="3000" b="1" dirty="0" smtClean="0"/>
              <a:t>يرتفع مستوى </a:t>
            </a:r>
            <a:r>
              <a:rPr lang="ar-SA" sz="3000" b="1" dirty="0" err="1" smtClean="0"/>
              <a:t>الإستروجين</a:t>
            </a:r>
            <a:endParaRPr lang="ar-JO" sz="3000" b="1" dirty="0" smtClean="0"/>
          </a:p>
          <a:p>
            <a:pPr marL="2138362" lvl="6" indent="-447675" algn="r" rtl="1"/>
            <a:r>
              <a:rPr lang="ar-JO" sz="3000" b="1" dirty="0" smtClean="0"/>
              <a:t>يقل مستوى </a:t>
            </a:r>
            <a:r>
              <a:rPr lang="ar-SA" sz="3000" b="1" dirty="0" smtClean="0"/>
              <a:t>البروجسترون</a:t>
            </a:r>
            <a:endParaRPr lang="ar-JO" sz="3000" b="1" dirty="0" smtClean="0"/>
          </a:p>
          <a:p>
            <a:pPr marL="1223962" lvl="4" indent="-447675" algn="r" rtl="1"/>
            <a:r>
              <a:rPr lang="ar-SA" sz="3000" b="1" u="sng" dirty="0" smtClean="0">
                <a:solidFill>
                  <a:srgbClr val="002060"/>
                </a:solidFill>
                <a:effectLst>
                  <a:outerShdw blurRad="38100" dist="38100" dir="2700000" algn="tl">
                    <a:srgbClr val="000000">
                      <a:alpha val="43137"/>
                    </a:srgbClr>
                  </a:outerShdw>
                </a:effectLst>
              </a:rPr>
              <a:t>إشارة </a:t>
            </a:r>
            <a:r>
              <a:rPr lang="ar-JO" sz="3000" b="1" u="sng" dirty="0" smtClean="0">
                <a:solidFill>
                  <a:srgbClr val="002060"/>
                </a:solidFill>
                <a:effectLst>
                  <a:outerShdw blurRad="38100" dist="38100" dir="2700000" algn="tl">
                    <a:srgbClr val="000000">
                      <a:alpha val="43137"/>
                    </a:srgbClr>
                  </a:outerShdw>
                </a:effectLst>
              </a:rPr>
              <a:t>لانتهاء </a:t>
            </a:r>
            <a:r>
              <a:rPr lang="ar-SA" sz="3000" b="1" u="sng" dirty="0" smtClean="0">
                <a:solidFill>
                  <a:srgbClr val="002060"/>
                </a:solidFill>
                <a:effectLst>
                  <a:outerShdw blurRad="38100" dist="38100" dir="2700000" algn="tl">
                    <a:srgbClr val="000000">
                      <a:alpha val="43137"/>
                    </a:srgbClr>
                  </a:outerShdw>
                </a:effectLst>
              </a:rPr>
              <a:t>الحمل</a:t>
            </a:r>
            <a:endParaRPr lang="ar-JO" sz="3000" b="1" u="sng" dirty="0" smtClean="0">
              <a:solidFill>
                <a:srgbClr val="00206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21771" y="4657725"/>
            <a:ext cx="2152650" cy="2124075"/>
          </a:xfrm>
          <a:prstGeom prst="rect">
            <a:avLst/>
          </a:prstGeom>
        </p:spPr>
      </p:pic>
      <p:pic>
        <p:nvPicPr>
          <p:cNvPr id="48132" name="Picture 4" descr="Image result for labor ba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1" y="2438400"/>
            <a:ext cx="2160000" cy="1538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304800"/>
            <a:ext cx="7543800" cy="817562"/>
          </a:xfrm>
          <a:solidFill>
            <a:schemeClr val="accent2"/>
          </a:solidFill>
        </p:spPr>
        <p:txBody>
          <a:bodyPr/>
          <a:lstStyle/>
          <a:p>
            <a:pPr algn="ctr" rtl="1"/>
            <a:r>
              <a:rPr lang="ar-JO" b="1" dirty="0" smtClean="0"/>
              <a:t>الخصية </a:t>
            </a:r>
            <a:endParaRPr lang="en-US" b="1" dirty="0" smtClean="0"/>
          </a:p>
        </p:txBody>
      </p:sp>
      <p:sp>
        <p:nvSpPr>
          <p:cNvPr id="38915" name="Rectangle 3"/>
          <p:cNvSpPr>
            <a:spLocks noGrp="1" noChangeArrowheads="1"/>
          </p:cNvSpPr>
          <p:nvPr>
            <p:ph type="body" idx="1"/>
          </p:nvPr>
        </p:nvSpPr>
        <p:spPr>
          <a:xfrm>
            <a:off x="2819400" y="1676400"/>
            <a:ext cx="5756275" cy="4800600"/>
          </a:xfrm>
        </p:spPr>
        <p:txBody>
          <a:bodyPr/>
          <a:lstStyle/>
          <a:p>
            <a:pPr algn="r" rtl="1"/>
            <a:r>
              <a:rPr lang="ar-SA" sz="3000" b="1" dirty="0" smtClean="0"/>
              <a:t>الخصية </a:t>
            </a:r>
            <a:endParaRPr lang="de-DE" sz="3000" b="1" dirty="0" smtClean="0"/>
          </a:p>
          <a:p>
            <a:pPr algn="r" rtl="1"/>
            <a:endParaRPr lang="ar-SA" sz="3000" b="1" dirty="0" smtClean="0"/>
          </a:p>
          <a:p>
            <a:pPr lvl="1" algn="r" rtl="1"/>
            <a:r>
              <a:rPr lang="ar-SA" sz="3000" b="1" dirty="0" smtClean="0"/>
              <a:t>مشتقة من كلمة  الشهادة </a:t>
            </a:r>
            <a:r>
              <a:rPr lang="en-US" sz="3000" b="1" dirty="0" smtClean="0"/>
              <a:t>Testify</a:t>
            </a:r>
            <a:endParaRPr lang="ar-SA" sz="3000" b="1" dirty="0" smtClean="0"/>
          </a:p>
          <a:p>
            <a:pPr algn="r" rtl="1"/>
            <a:endParaRPr lang="ar-SA" sz="3000" b="1" dirty="0" smtClean="0"/>
          </a:p>
          <a:p>
            <a:pPr algn="r" rtl="1"/>
            <a:r>
              <a:rPr lang="ar-SA" sz="3000" b="1" dirty="0" smtClean="0"/>
              <a:t>شكل بيضاوي</a:t>
            </a:r>
          </a:p>
          <a:p>
            <a:pPr algn="r" rtl="1"/>
            <a:r>
              <a:rPr lang="ar-SA" sz="3000" b="1" dirty="0" smtClean="0"/>
              <a:t>مقسمة إلى 900 حجيرة</a:t>
            </a:r>
            <a:endParaRPr lang="de-DE" sz="3000" b="1" dirty="0" smtClean="0"/>
          </a:p>
          <a:p>
            <a:pPr algn="r" rtl="1"/>
            <a:endParaRPr lang="ar-SA" sz="3000" b="1" dirty="0" smtClean="0"/>
          </a:p>
          <a:p>
            <a:pPr lvl="1" algn="r" rtl="1"/>
            <a:r>
              <a:rPr lang="ar-SA" sz="2600" b="1" dirty="0" smtClean="0"/>
              <a:t>كل حجيرة تحوي أنبوب رفيع وطويل (</a:t>
            </a:r>
            <a:r>
              <a:rPr lang="ar-SA" sz="2600" b="1" u="sng" dirty="0" smtClean="0">
                <a:solidFill>
                  <a:srgbClr val="002060"/>
                </a:solidFill>
                <a:effectLst>
                  <a:outerShdw blurRad="38100" dist="38100" dir="2700000" algn="tl">
                    <a:srgbClr val="000000">
                      <a:alpha val="43137"/>
                    </a:srgbClr>
                  </a:outerShdw>
                </a:effectLst>
              </a:rPr>
              <a:t>الأنبوب المنوي</a:t>
            </a:r>
            <a:r>
              <a:rPr lang="ar-SA" sz="2600" b="1" dirty="0" smtClean="0"/>
              <a:t>)</a:t>
            </a:r>
            <a:endParaRPr lang="en-US" sz="2600" b="1" dirty="0" smtClean="0"/>
          </a:p>
        </p:txBody>
      </p:sp>
      <p:pic>
        <p:nvPicPr>
          <p:cNvPr id="43010" name="Picture 2" descr="http://www.fpnotebook.com/_media/uroMaleTestesXsGrayBB1149.gif"/>
          <p:cNvPicPr>
            <a:picLocks noChangeAspect="1" noChangeArrowheads="1"/>
          </p:cNvPicPr>
          <p:nvPr/>
        </p:nvPicPr>
        <p:blipFill>
          <a:blip r:embed="rId2" cstate="print"/>
          <a:srcRect/>
          <a:stretch>
            <a:fillRect/>
          </a:stretch>
        </p:blipFill>
        <p:spPr bwMode="auto">
          <a:xfrm>
            <a:off x="0" y="1981200"/>
            <a:ext cx="2743200" cy="430869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2667000"/>
            <a:ext cx="7620000" cy="3429000"/>
          </a:xfrm>
        </p:spPr>
        <p:txBody>
          <a:bodyPr/>
          <a:lstStyle/>
          <a:p>
            <a:pPr algn="r" rtl="1"/>
            <a:r>
              <a:rPr lang="ar-SA" b="1" dirty="0"/>
              <a:t>تفرز المشيمة </a:t>
            </a:r>
            <a:r>
              <a:rPr lang="ar-JO" b="1" dirty="0" smtClean="0"/>
              <a:t>كذلك </a:t>
            </a:r>
            <a:r>
              <a:rPr lang="ar-SA" b="1" u="sng" dirty="0" smtClean="0">
                <a:effectLst>
                  <a:outerShdw blurRad="38100" dist="38100" dir="2700000" algn="tl">
                    <a:srgbClr val="000000">
                      <a:alpha val="43137"/>
                    </a:srgbClr>
                  </a:outerShdw>
                </a:effectLst>
              </a:rPr>
              <a:t>هرمونًا </a:t>
            </a:r>
            <a:r>
              <a:rPr lang="ar-SA" b="1" u="sng" dirty="0">
                <a:effectLst>
                  <a:outerShdw blurRad="38100" dist="38100" dir="2700000" algn="tl">
                    <a:srgbClr val="000000">
                      <a:alpha val="43137"/>
                    </a:srgbClr>
                  </a:outerShdw>
                </a:effectLst>
              </a:rPr>
              <a:t>منشطًا </a:t>
            </a:r>
            <a:r>
              <a:rPr lang="ar-SA" b="1" dirty="0"/>
              <a:t>لإفراز </a:t>
            </a:r>
            <a:r>
              <a:rPr lang="ar-SA" b="1" dirty="0" smtClean="0"/>
              <a:t>الحليب</a:t>
            </a:r>
            <a:endParaRPr lang="ar-JO" b="1" dirty="0" smtClean="0"/>
          </a:p>
          <a:p>
            <a:pPr algn="r" rtl="1"/>
            <a:endParaRPr lang="ar-JO" b="1" dirty="0"/>
          </a:p>
          <a:p>
            <a:pPr lvl="1" algn="r" rtl="1"/>
            <a:r>
              <a:rPr lang="ar-SA" b="1" dirty="0" smtClean="0"/>
              <a:t>يزيد </a:t>
            </a:r>
            <a:r>
              <a:rPr lang="ar-SA" b="1" dirty="0"/>
              <a:t>نسبة السكر في دم </a:t>
            </a:r>
            <a:r>
              <a:rPr lang="ar-SA" b="1" dirty="0" smtClean="0"/>
              <a:t>الأم</a:t>
            </a:r>
            <a:endParaRPr lang="ar-JO" b="1" dirty="0" smtClean="0"/>
          </a:p>
          <a:p>
            <a:pPr lvl="1" algn="r" rtl="1"/>
            <a:r>
              <a:rPr lang="ar-SA" b="1" dirty="0" smtClean="0"/>
              <a:t>يساعد </a:t>
            </a:r>
            <a:r>
              <a:rPr lang="ar-SA" b="1" dirty="0"/>
              <a:t>على نمو </a:t>
            </a:r>
            <a:r>
              <a:rPr lang="ar-SA" b="1" dirty="0" smtClean="0"/>
              <a:t>الجنين</a:t>
            </a:r>
            <a:endParaRPr lang="ar-JO" b="1" dirty="0" smtClean="0"/>
          </a:p>
          <a:p>
            <a:pPr lvl="1" algn="r" rtl="1"/>
            <a:r>
              <a:rPr lang="ar-SA" b="1" dirty="0" smtClean="0"/>
              <a:t>يهيئ </a:t>
            </a:r>
            <a:r>
              <a:rPr lang="ar-SA" b="1" dirty="0"/>
              <a:t>غدد الحليب لإفراز </a:t>
            </a:r>
            <a:r>
              <a:rPr lang="ar-SA" b="1" dirty="0" smtClean="0"/>
              <a:t>الحليب</a:t>
            </a:r>
            <a:endParaRPr lang="en-US" sz="2000" b="1" dirty="0"/>
          </a:p>
          <a:p>
            <a:endParaRPr lang="de-DE" b="1" dirty="0"/>
          </a:p>
        </p:txBody>
      </p:sp>
      <p:pic>
        <p:nvPicPr>
          <p:cNvPr id="47106" name="Picture 2" descr="Image result for breast mi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24375" cy="2447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813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895600" y="304800"/>
            <a:ext cx="5715001" cy="6248400"/>
          </a:xfrm>
        </p:spPr>
        <p:txBody>
          <a:bodyPr/>
          <a:lstStyle/>
          <a:p>
            <a:pPr marL="0" indent="0" algn="r" rtl="1">
              <a:buNone/>
            </a:pPr>
            <a:r>
              <a:rPr lang="ar-SA" sz="3000" b="1" dirty="0" smtClean="0"/>
              <a:t>نوعين أساسيين من الخلايا</a:t>
            </a:r>
          </a:p>
          <a:p>
            <a:pPr algn="r" rtl="1"/>
            <a:endParaRPr lang="en-US" sz="3000" b="1" dirty="0" smtClean="0"/>
          </a:p>
          <a:p>
            <a:pPr algn="r" rtl="1">
              <a:buFont typeface="Wingdings" pitchFamily="2" charset="2"/>
              <a:buChar char="v"/>
            </a:pPr>
            <a:r>
              <a:rPr lang="ar-SA" sz="4000" b="1" u="sng" dirty="0" smtClean="0">
                <a:solidFill>
                  <a:srgbClr val="002060"/>
                </a:solidFill>
                <a:effectLst>
                  <a:outerShdw blurRad="38100" dist="38100" dir="2700000" algn="tl">
                    <a:srgbClr val="000000">
                      <a:alpha val="43137"/>
                    </a:srgbClr>
                  </a:outerShdw>
                </a:effectLst>
              </a:rPr>
              <a:t>الخلايا الأصل</a:t>
            </a:r>
            <a:r>
              <a:rPr lang="ar-SA" sz="4000" b="1" dirty="0" smtClean="0"/>
              <a:t> </a:t>
            </a:r>
            <a:r>
              <a:rPr lang="ar-SA" sz="3000" b="1" dirty="0" smtClean="0"/>
              <a:t>للحيوانات المنوية لتخليق الحيوانات المنوية</a:t>
            </a:r>
          </a:p>
          <a:p>
            <a:pPr algn="r" rtl="1">
              <a:buFont typeface="Arial" pitchFamily="34" charset="0"/>
              <a:buChar char="•"/>
            </a:pPr>
            <a:endParaRPr lang="ar-SA" sz="3000" b="1" dirty="0" smtClean="0"/>
          </a:p>
          <a:p>
            <a:pPr algn="r" rtl="1">
              <a:buFont typeface="Arial" pitchFamily="34" charset="0"/>
              <a:buChar char="•"/>
            </a:pPr>
            <a:r>
              <a:rPr lang="ar-SA" sz="3000" b="1" dirty="0" smtClean="0"/>
              <a:t>تنقسم الخلايا انقسامًا اختزاليًا لإنتاج خلايا تحوي </a:t>
            </a:r>
            <a:r>
              <a:rPr lang="ar-SA" sz="3000" b="1" u="sng" dirty="0" smtClean="0"/>
              <a:t>نصف العدد </a:t>
            </a:r>
            <a:r>
              <a:rPr lang="ar-SA" sz="3000" b="1" dirty="0" smtClean="0"/>
              <a:t>من الكروموسومات (23 كروموسوم)</a:t>
            </a:r>
          </a:p>
          <a:p>
            <a:pPr algn="r" rtl="1">
              <a:buFont typeface="Arial" pitchFamily="34" charset="0"/>
              <a:buChar char="•"/>
            </a:pPr>
            <a:endParaRPr lang="ar-SA" sz="3000" b="1" dirty="0" smtClean="0"/>
          </a:p>
          <a:p>
            <a:pPr algn="r" rtl="1">
              <a:buFont typeface="Arial" pitchFamily="34" charset="0"/>
              <a:buChar char="•"/>
            </a:pPr>
            <a:r>
              <a:rPr lang="ar-SA" sz="3000" b="1" dirty="0" smtClean="0"/>
              <a:t>تتطور الخلايا بفعل </a:t>
            </a:r>
            <a:r>
              <a:rPr lang="ar-SA" sz="2800" b="1" u="sng" dirty="0" smtClean="0">
                <a:solidFill>
                  <a:srgbClr val="002060"/>
                </a:solidFill>
                <a:effectLst>
                  <a:outerShdw blurRad="38100" dist="38100" dir="2700000" algn="tl">
                    <a:srgbClr val="000000">
                      <a:alpha val="43137"/>
                    </a:srgbClr>
                  </a:outerShdw>
                </a:effectLst>
              </a:rPr>
              <a:t>هرمون </a:t>
            </a:r>
            <a:r>
              <a:rPr lang="ar-SA" sz="2800" b="1" u="sng" dirty="0" err="1" smtClean="0">
                <a:solidFill>
                  <a:srgbClr val="002060"/>
                </a:solidFill>
                <a:effectLst>
                  <a:outerShdw blurRad="38100" dist="38100" dir="2700000" algn="tl">
                    <a:srgbClr val="000000">
                      <a:alpha val="43137"/>
                    </a:srgbClr>
                  </a:outerShdw>
                </a:effectLst>
              </a:rPr>
              <a:t>التستوسترون</a:t>
            </a:r>
            <a:r>
              <a:rPr lang="ar-SA" sz="2800" b="1" u="sng" dirty="0" smtClean="0">
                <a:solidFill>
                  <a:srgbClr val="002060"/>
                </a:solidFill>
                <a:effectLst>
                  <a:outerShdw blurRad="38100" dist="38100" dir="2700000" algn="tl">
                    <a:srgbClr val="000000">
                      <a:alpha val="43137"/>
                    </a:srgbClr>
                  </a:outerShdw>
                </a:effectLst>
              </a:rPr>
              <a:t> </a:t>
            </a:r>
            <a:r>
              <a:rPr lang="ar-SA" sz="3000" b="1" dirty="0" smtClean="0"/>
              <a:t>لتكوين الحيوانات المنوية الكاملة</a:t>
            </a:r>
            <a:endParaRPr lang="en-US" sz="3000" b="1" dirty="0" smtClean="0"/>
          </a:p>
        </p:txBody>
      </p:sp>
      <p:pic>
        <p:nvPicPr>
          <p:cNvPr id="9218" name="Picture 2" descr="Image result for ‫الخلايا الأصل للخص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48999"/>
            <a:ext cx="2880000" cy="3360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04800" y="228600"/>
            <a:ext cx="8458200" cy="6248400"/>
          </a:xfrm>
        </p:spPr>
        <p:txBody>
          <a:bodyPr/>
          <a:lstStyle/>
          <a:p>
            <a:pPr marL="0" lvl="0" indent="0" algn="r" rtl="1">
              <a:buNone/>
            </a:pPr>
            <a:r>
              <a:rPr lang="ar-SA" sz="4000" b="1" u="sng" dirty="0" smtClean="0">
                <a:solidFill>
                  <a:srgbClr val="002060"/>
                </a:solidFill>
                <a:effectLst>
                  <a:outerShdw blurRad="38100" dist="38100" dir="2700000" algn="tl">
                    <a:srgbClr val="000000">
                      <a:alpha val="43137"/>
                    </a:srgbClr>
                  </a:outerShdw>
                </a:effectLst>
              </a:rPr>
              <a:t>خلايا مساندة</a:t>
            </a:r>
            <a:endParaRPr lang="de-DE" sz="4000" b="1" u="sng" dirty="0" smtClean="0">
              <a:solidFill>
                <a:srgbClr val="002060"/>
              </a:solidFill>
              <a:effectLst>
                <a:outerShdw blurRad="38100" dist="38100" dir="2700000" algn="tl">
                  <a:srgbClr val="000000">
                    <a:alpha val="43137"/>
                  </a:srgbClr>
                </a:outerShdw>
              </a:effectLst>
            </a:endParaRPr>
          </a:p>
          <a:p>
            <a:pPr marL="0" lvl="0" indent="0" algn="r" rtl="1">
              <a:buNone/>
            </a:pPr>
            <a:endParaRPr lang="ar-SA" sz="3000" b="1" u="sng" dirty="0" smtClean="0">
              <a:solidFill>
                <a:srgbClr val="002060"/>
              </a:solidFill>
              <a:effectLst>
                <a:outerShdw blurRad="38100" dist="38100" dir="2700000" algn="tl">
                  <a:srgbClr val="000000">
                    <a:alpha val="43137"/>
                  </a:srgbClr>
                </a:outerShdw>
              </a:effectLst>
            </a:endParaRPr>
          </a:p>
          <a:p>
            <a:pPr lvl="0" algn="r" rtl="1">
              <a:buFont typeface="Wingdings" pitchFamily="2" charset="2"/>
              <a:buChar char="v"/>
            </a:pPr>
            <a:r>
              <a:rPr lang="ar-SA" sz="3000" b="1" dirty="0" smtClean="0"/>
              <a:t>شكل هرمي ملتصقة بجدار الأنبوب </a:t>
            </a:r>
          </a:p>
          <a:p>
            <a:pPr marL="514350" lvl="0" indent="-514350" algn="r" rtl="1">
              <a:buFont typeface="Wingdings" pitchFamily="2" charset="2"/>
              <a:buChar char="§"/>
            </a:pPr>
            <a:r>
              <a:rPr lang="ar-SA" sz="3000" b="1" dirty="0" smtClean="0">
                <a:solidFill>
                  <a:srgbClr val="002060"/>
                </a:solidFill>
                <a:effectLst>
                  <a:outerShdw blurRad="38100" dist="38100" dir="2700000" algn="tl">
                    <a:srgbClr val="000000">
                      <a:alpha val="43137"/>
                    </a:srgbClr>
                  </a:outerShdw>
                </a:effectLst>
              </a:rPr>
              <a:t>مسؤولة عن تطور الحيوان المنوي من  الخلايا الجنسية</a:t>
            </a:r>
            <a:endParaRPr lang="ar-SA" sz="3000" b="1" dirty="0">
              <a:solidFill>
                <a:srgbClr val="002060"/>
              </a:solidFill>
              <a:effectLst>
                <a:outerShdw blurRad="38100" dist="38100" dir="2700000" algn="tl">
                  <a:srgbClr val="000000">
                    <a:alpha val="43137"/>
                  </a:srgbClr>
                </a:outerShdw>
              </a:effectLst>
            </a:endParaRPr>
          </a:p>
          <a:p>
            <a:pPr marL="514350" lvl="0" indent="-514350" algn="r" rtl="1">
              <a:buFont typeface="Wingdings" pitchFamily="2" charset="2"/>
              <a:buChar char="§"/>
            </a:pPr>
            <a:endParaRPr lang="en-US" sz="3000" b="1" dirty="0" smtClean="0"/>
          </a:p>
          <a:p>
            <a:pPr marL="955675" lvl="1" indent="-514350" algn="r" rtl="1">
              <a:buFont typeface="Wingdings" pitchFamily="2" charset="2"/>
              <a:buChar char="§"/>
            </a:pPr>
            <a:r>
              <a:rPr lang="ar-SA" sz="3000" b="1" dirty="0" smtClean="0"/>
              <a:t>دور مهم في تغذية الحيوانات المنوية</a:t>
            </a:r>
            <a:endParaRPr lang="en-US" sz="3000" b="1" dirty="0" smtClean="0"/>
          </a:p>
          <a:p>
            <a:pPr marL="955675" lvl="1" indent="-514350" algn="r" rtl="1">
              <a:buFont typeface="Wingdings" pitchFamily="2" charset="2"/>
              <a:buChar char="§"/>
            </a:pPr>
            <a:r>
              <a:rPr lang="ar-SA" sz="3000" b="1" dirty="0" smtClean="0"/>
              <a:t>تفرز سوائل تسهل نقل الحيوانات المنوية</a:t>
            </a:r>
            <a:endParaRPr lang="en-US" sz="3000" b="1" dirty="0" smtClean="0"/>
          </a:p>
          <a:p>
            <a:pPr marL="955675" lvl="1" indent="-514350" algn="r" rtl="1">
              <a:buClr>
                <a:srgbClr val="CC9900"/>
              </a:buClr>
              <a:buFont typeface="Wingdings" pitchFamily="2" charset="2"/>
              <a:buChar char="§"/>
            </a:pPr>
            <a:r>
              <a:rPr lang="ar-SA" sz="2600" b="1" dirty="0" smtClean="0"/>
              <a:t>تلتهم الحيوانات المنوية الميتة</a:t>
            </a:r>
            <a:endParaRPr lang="de-DE" sz="2600" b="1" dirty="0" smtClean="0"/>
          </a:p>
          <a:p>
            <a:pPr marL="0" lvl="0" indent="0" algn="r" rtl="1">
              <a:buClr>
                <a:srgbClr val="CC9900"/>
              </a:buClr>
              <a:buNone/>
            </a:pPr>
            <a:endParaRPr lang="de-DE" sz="2800" b="1" u="sng" dirty="0" smtClean="0">
              <a:solidFill>
                <a:srgbClr val="002060"/>
              </a:solidFill>
              <a:effectLst>
                <a:outerShdw blurRad="38100" dist="38100" dir="2700000" algn="tl">
                  <a:srgbClr val="000000">
                    <a:alpha val="43137"/>
                  </a:srgbClr>
                </a:outerShdw>
              </a:effectLst>
            </a:endParaRPr>
          </a:p>
          <a:p>
            <a:pPr marL="0" lvl="0" indent="0" algn="r" rtl="1">
              <a:buClr>
                <a:srgbClr val="CC9900"/>
              </a:buClr>
              <a:buNone/>
            </a:pPr>
            <a:r>
              <a:rPr lang="ar-SA" sz="4000" b="1" u="sng" dirty="0" smtClean="0">
                <a:solidFill>
                  <a:srgbClr val="002060"/>
                </a:solidFill>
                <a:effectLst>
                  <a:outerShdw blurRad="38100" dist="38100" dir="2700000" algn="tl">
                    <a:srgbClr val="000000">
                      <a:alpha val="43137"/>
                    </a:srgbClr>
                  </a:outerShdw>
                </a:effectLst>
              </a:rPr>
              <a:t>الخلايا </a:t>
            </a:r>
            <a:r>
              <a:rPr lang="ar-SA" sz="4000" b="1" u="sng" dirty="0">
                <a:solidFill>
                  <a:srgbClr val="002060"/>
                </a:solidFill>
                <a:effectLst>
                  <a:outerShdw blurRad="38100" dist="38100" dir="2700000" algn="tl">
                    <a:srgbClr val="000000">
                      <a:alpha val="43137"/>
                    </a:srgbClr>
                  </a:outerShdw>
                </a:effectLst>
              </a:rPr>
              <a:t>البينية</a:t>
            </a:r>
          </a:p>
          <a:p>
            <a:pPr marL="514350" lvl="0" indent="-514350" algn="r" rtl="1">
              <a:buClr>
                <a:srgbClr val="CC9900"/>
              </a:buClr>
              <a:buFont typeface="Wingdings" pitchFamily="2" charset="2"/>
              <a:buChar char="§"/>
            </a:pPr>
            <a:r>
              <a:rPr lang="ar-SA" sz="2800" b="1" dirty="0" smtClean="0">
                <a:solidFill>
                  <a:srgbClr val="292929"/>
                </a:solidFill>
                <a:effectLst>
                  <a:outerShdw blurRad="38100" dist="38100" dir="2700000" algn="tl">
                    <a:srgbClr val="000000">
                      <a:alpha val="43137"/>
                    </a:srgbClr>
                  </a:outerShdw>
                </a:effectLst>
              </a:rPr>
              <a:t>تصنع </a:t>
            </a:r>
            <a:r>
              <a:rPr lang="ar-SA" sz="2800" b="1" dirty="0">
                <a:solidFill>
                  <a:srgbClr val="292929"/>
                </a:solidFill>
                <a:effectLst>
                  <a:outerShdw blurRad="38100" dist="38100" dir="2700000" algn="tl">
                    <a:srgbClr val="000000">
                      <a:alpha val="43137"/>
                    </a:srgbClr>
                  </a:outerShdw>
                </a:effectLst>
              </a:rPr>
              <a:t>وتفرز الهرمون الذكري = </a:t>
            </a:r>
            <a:r>
              <a:rPr lang="ar-SA" sz="4000" b="1" dirty="0" err="1">
                <a:solidFill>
                  <a:srgbClr val="292929"/>
                </a:solidFill>
                <a:effectLst>
                  <a:outerShdw blurRad="38100" dist="38100" dir="2700000" algn="tl">
                    <a:srgbClr val="000000">
                      <a:alpha val="43137"/>
                    </a:srgbClr>
                  </a:outerShdw>
                </a:effectLst>
              </a:rPr>
              <a:t>التستوسترون</a:t>
            </a:r>
            <a:r>
              <a:rPr lang="ar-SA" sz="4000" b="1" dirty="0">
                <a:solidFill>
                  <a:srgbClr val="292929"/>
                </a:solidFill>
                <a:effectLst>
                  <a:outerShdw blurRad="38100" dist="38100" dir="2700000" algn="tl">
                    <a:srgbClr val="000000">
                      <a:alpha val="43137"/>
                    </a:srgbClr>
                  </a:outerShdw>
                </a:effectLst>
              </a:rPr>
              <a:t> </a:t>
            </a:r>
            <a:endParaRPr lang="en-US" sz="4000" b="1" dirty="0">
              <a:solidFill>
                <a:srgbClr val="292929"/>
              </a:solidFill>
            </a:endParaRPr>
          </a:p>
          <a:p>
            <a:pPr lvl="0">
              <a:buClr>
                <a:srgbClr val="CC9900"/>
              </a:buClr>
            </a:pPr>
            <a:endParaRPr lang="en-US" b="1" dirty="0">
              <a:solidFill>
                <a:srgbClr val="292929"/>
              </a:solidFill>
            </a:endParaRPr>
          </a:p>
          <a:p>
            <a:pPr marL="955675" lvl="1" indent="-514350" algn="r" rtl="1">
              <a:buFont typeface="Wingdings" pitchFamily="2" charset="2"/>
              <a:buChar char="§"/>
            </a:pPr>
            <a:endParaRPr lang="en-US" sz="30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228600"/>
            <a:ext cx="7526337" cy="893762"/>
          </a:xfrm>
          <a:solidFill>
            <a:schemeClr val="accent2"/>
          </a:solidFill>
        </p:spPr>
        <p:txBody>
          <a:bodyPr/>
          <a:lstStyle/>
          <a:p>
            <a:pPr algn="ctr" rtl="1"/>
            <a:r>
              <a:rPr lang="ar-JO" b="1" dirty="0" smtClean="0"/>
              <a:t>2</a:t>
            </a:r>
            <a:r>
              <a:rPr lang="ar-SA" b="1" dirty="0" err="1" smtClean="0"/>
              <a:t>.</a:t>
            </a:r>
            <a:r>
              <a:rPr lang="ar-SA" b="1" dirty="0" smtClean="0"/>
              <a:t> القنوات الجنسية الذكرية المساندة</a:t>
            </a:r>
            <a:endParaRPr lang="en-US" b="1" dirty="0" smtClean="0"/>
          </a:p>
        </p:txBody>
      </p:sp>
      <p:sp>
        <p:nvSpPr>
          <p:cNvPr id="38915" name="Rectangle 3"/>
          <p:cNvSpPr>
            <a:spLocks noGrp="1" noChangeArrowheads="1"/>
          </p:cNvSpPr>
          <p:nvPr>
            <p:ph type="body" idx="1"/>
          </p:nvPr>
        </p:nvSpPr>
        <p:spPr>
          <a:xfrm>
            <a:off x="3886200" y="1752600"/>
            <a:ext cx="4689475" cy="4572000"/>
          </a:xfrm>
        </p:spPr>
        <p:txBody>
          <a:bodyPr/>
          <a:lstStyle/>
          <a:p>
            <a:pPr algn="r" rtl="1"/>
            <a:r>
              <a:rPr lang="ar-SA" sz="3000" b="1" dirty="0" smtClean="0"/>
              <a:t>مجموعة من القنوات</a:t>
            </a:r>
            <a:endParaRPr lang="ar-JO" sz="3000" b="1" dirty="0" smtClean="0"/>
          </a:p>
          <a:p>
            <a:pPr algn="r" rtl="1"/>
            <a:endParaRPr lang="ar-JO" sz="3000" b="1" dirty="0"/>
          </a:p>
          <a:p>
            <a:pPr lvl="1" algn="r" rtl="1"/>
            <a:r>
              <a:rPr lang="ar-SA" sz="3000" b="1" dirty="0" smtClean="0"/>
              <a:t>تكون الحيوانات المنوية</a:t>
            </a:r>
            <a:endParaRPr lang="ar-JO" sz="3000" b="1" dirty="0" smtClean="0"/>
          </a:p>
          <a:p>
            <a:pPr lvl="1" algn="r" rtl="1"/>
            <a:endParaRPr lang="ar-JO" sz="3000" b="1" dirty="0" smtClean="0"/>
          </a:p>
          <a:p>
            <a:pPr lvl="2" algn="r" rtl="1"/>
            <a:r>
              <a:rPr lang="ar-SA" sz="3000" b="1" dirty="0" smtClean="0"/>
              <a:t>تنقلها من الخصية إلى </a:t>
            </a:r>
            <a:r>
              <a:rPr lang="ar-SA" sz="4000" b="1" u="sng" dirty="0" smtClean="0"/>
              <a:t>البربخ</a:t>
            </a:r>
            <a:r>
              <a:rPr lang="ar-SA" sz="4000" b="1" dirty="0" smtClean="0"/>
              <a:t> </a:t>
            </a:r>
            <a:r>
              <a:rPr lang="ar-SA" sz="3000" b="1" dirty="0" smtClean="0"/>
              <a:t>فالأنبوب القاذف</a:t>
            </a:r>
            <a:endParaRPr lang="ar-JO" sz="3000" b="1" dirty="0" smtClean="0"/>
          </a:p>
          <a:p>
            <a:pPr algn="r" rtl="1"/>
            <a:endParaRPr lang="ar-JO" sz="3000" b="1" dirty="0" smtClean="0"/>
          </a:p>
          <a:p>
            <a:pPr lvl="3" algn="r" rtl="1"/>
            <a:r>
              <a:rPr lang="ar-SA" sz="3000" b="1" dirty="0" smtClean="0"/>
              <a:t>أخيرًا إلى مجرى البول</a:t>
            </a:r>
          </a:p>
          <a:p>
            <a:pPr algn="r" rtl="1"/>
            <a:endParaRPr lang="en-US" sz="3000" b="1" dirty="0" smtClean="0"/>
          </a:p>
        </p:txBody>
      </p:sp>
      <p:pic>
        <p:nvPicPr>
          <p:cNvPr id="2" name="Picture 2" descr="Image result for ‫الجهاز الجنسي الذك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 y="1524000"/>
            <a:ext cx="3600000" cy="27028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09600" y="228600"/>
            <a:ext cx="8077199" cy="6477000"/>
          </a:xfrm>
        </p:spPr>
        <p:txBody>
          <a:bodyPr/>
          <a:lstStyle/>
          <a:p>
            <a:pPr marL="0" indent="0" algn="r" rtl="1">
              <a:buNone/>
            </a:pPr>
            <a:r>
              <a:rPr lang="ar-SA" sz="5400" b="1" dirty="0" smtClean="0"/>
              <a:t>البربخ </a:t>
            </a:r>
            <a:endParaRPr lang="ar-SA" sz="3000" b="1" dirty="0" smtClean="0"/>
          </a:p>
          <a:p>
            <a:pPr lvl="1" algn="r" rtl="1">
              <a:buFont typeface="Wingdings" pitchFamily="2" charset="2"/>
              <a:buChar char="v"/>
            </a:pPr>
            <a:r>
              <a:rPr lang="ar-SA" sz="3000" b="1" dirty="0" smtClean="0"/>
              <a:t>خارج الخصية</a:t>
            </a:r>
            <a:endParaRPr lang="ar-JO" sz="3000" b="1" dirty="0" smtClean="0"/>
          </a:p>
          <a:p>
            <a:pPr lvl="2" algn="r" rtl="1">
              <a:buFont typeface="Wingdings" pitchFamily="2" charset="2"/>
              <a:buChar char="v"/>
            </a:pPr>
            <a:r>
              <a:rPr lang="ar-SA" sz="3000" b="1" dirty="0" smtClean="0"/>
              <a:t>داخل كيس الصفن</a:t>
            </a:r>
            <a:endParaRPr lang="ar-JO" sz="3000" b="1" dirty="0" smtClean="0"/>
          </a:p>
          <a:p>
            <a:pPr lvl="1" algn="r" rtl="1">
              <a:buFont typeface="Wingdings" pitchFamily="2" charset="2"/>
              <a:buChar char="v"/>
            </a:pPr>
            <a:r>
              <a:rPr lang="ar-SA" sz="3000" b="1" dirty="0" smtClean="0"/>
              <a:t>يتم إفراز مواد مهمة لحياة الحيوان المنوي</a:t>
            </a:r>
          </a:p>
          <a:p>
            <a:pPr algn="r" rtl="1">
              <a:buFont typeface="Wingdings" pitchFamily="2" charset="2"/>
              <a:buChar char="§"/>
            </a:pPr>
            <a:endParaRPr lang="ar-SA" sz="3000" b="1" dirty="0" smtClean="0"/>
          </a:p>
          <a:p>
            <a:pPr algn="r" rtl="1">
              <a:buFont typeface="Wingdings" pitchFamily="2" charset="2"/>
              <a:buChar char="§"/>
            </a:pPr>
            <a:r>
              <a:rPr lang="ar-SA" sz="3000" b="1" dirty="0" smtClean="0"/>
              <a:t>يحوي كيس الصفن الخصيتين وبعض القنوات الجنسية</a:t>
            </a:r>
          </a:p>
          <a:p>
            <a:pPr algn="r" rtl="1">
              <a:buFont typeface="Wingdings" pitchFamily="2" charset="2"/>
              <a:buChar char="§"/>
            </a:pPr>
            <a:endParaRPr lang="ar-JO" sz="3000" b="1" dirty="0" smtClean="0"/>
          </a:p>
          <a:p>
            <a:pPr algn="r" rtl="1">
              <a:buFont typeface="Wingdings" pitchFamily="2" charset="2"/>
              <a:buChar char="§"/>
            </a:pPr>
            <a:r>
              <a:rPr lang="ar-SA" sz="3000" b="1" dirty="0" smtClean="0"/>
              <a:t>الكيس يحافظ </a:t>
            </a:r>
            <a:r>
              <a:rPr lang="ar-SA" sz="3000" b="1" u="sng" dirty="0" smtClean="0">
                <a:effectLst>
                  <a:outerShdw blurRad="38100" dist="38100" dir="2700000" algn="tl">
                    <a:srgbClr val="000000">
                      <a:alpha val="43137"/>
                    </a:srgbClr>
                  </a:outerShdw>
                </a:effectLst>
              </a:rPr>
              <a:t>ثبات درجة الحرارة اللازمة </a:t>
            </a:r>
            <a:r>
              <a:rPr lang="ar-SA" sz="3000" b="1" dirty="0" smtClean="0"/>
              <a:t>لعملية تخليق الحيوانات المنوية</a:t>
            </a:r>
          </a:p>
          <a:p>
            <a:pPr algn="r" rtl="1">
              <a:buFont typeface="Wingdings" pitchFamily="2" charset="2"/>
              <a:buChar char="§"/>
            </a:pPr>
            <a:endParaRPr lang="ar-SA" sz="3000" b="1" dirty="0"/>
          </a:p>
          <a:p>
            <a:pPr lvl="1" algn="r" rtl="1">
              <a:buFont typeface="Wingdings" pitchFamily="2" charset="2"/>
              <a:buChar char="§"/>
            </a:pPr>
            <a:r>
              <a:rPr lang="ar-SA" sz="3000" b="1" dirty="0" smtClean="0"/>
              <a:t>أقل من حرارة الجسم الطبيعية بحوالي </a:t>
            </a:r>
            <a:r>
              <a:rPr lang="en-US" sz="3000" b="1" dirty="0" smtClean="0"/>
              <a:t>3C°</a:t>
            </a:r>
          </a:p>
        </p:txBody>
      </p:sp>
      <p:pic>
        <p:nvPicPr>
          <p:cNvPr id="5122" name="Picture 2" descr="Image result for ‫البربخ‬‎"/>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2160000" cy="163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117</TotalTime>
  <Words>1680</Words>
  <Application>Microsoft Office PowerPoint</Application>
  <PresentationFormat>On-screen Show (4:3)</PresentationFormat>
  <Paragraphs>385</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Times New Roman</vt:lpstr>
      <vt:lpstr>Wingdings</vt:lpstr>
      <vt:lpstr>Axis</vt:lpstr>
      <vt:lpstr>PowerPoint Presentation</vt:lpstr>
      <vt:lpstr>الجهاز التناسلي </vt:lpstr>
      <vt:lpstr>جهاز التكاثر الذكري </vt:lpstr>
      <vt:lpstr>PowerPoint Presentation</vt:lpstr>
      <vt:lpstr>الخصية </vt:lpstr>
      <vt:lpstr>PowerPoint Presentation</vt:lpstr>
      <vt:lpstr>PowerPoint Presentation</vt:lpstr>
      <vt:lpstr>2. القنوات الجنسية الذكرية المساندة</vt:lpstr>
      <vt:lpstr>PowerPoint Presentation</vt:lpstr>
      <vt:lpstr>PowerPoint Presentation</vt:lpstr>
      <vt:lpstr>الأسهر (الوعاء الناقل)</vt:lpstr>
      <vt:lpstr>3.الغدد الجنسية الذكرية المساندة </vt:lpstr>
      <vt:lpstr>PowerPoint Presentation</vt:lpstr>
      <vt:lpstr>PowerPoint Presentation</vt:lpstr>
      <vt:lpstr>السائل المنوي</vt:lpstr>
      <vt:lpstr>جهاز التكاثر الأنثوي </vt:lpstr>
      <vt:lpstr>المبيضان</vt:lpstr>
      <vt:lpstr>PowerPoint Presentation</vt:lpstr>
      <vt:lpstr>PowerPoint Presentation</vt:lpstr>
      <vt:lpstr>PowerPoint Presentation</vt:lpstr>
      <vt:lpstr>PowerPoint Presentation</vt:lpstr>
      <vt:lpstr>قناتي فالوب</vt:lpstr>
      <vt:lpstr>PowerPoint Presentation</vt:lpstr>
      <vt:lpstr>الرحم  </vt:lpstr>
      <vt:lpstr>PowerPoint Presentation</vt:lpstr>
      <vt:lpstr>PowerPoint Presentation</vt:lpstr>
      <vt:lpstr>المهبل </vt:lpstr>
      <vt:lpstr>المهبل </vt:lpstr>
      <vt:lpstr>PowerPoint Presentation</vt:lpstr>
      <vt:lpstr>الثدي </vt:lpstr>
      <vt:lpstr>PowerPoint Presentation</vt:lpstr>
      <vt:lpstr>PowerPoint Presentation</vt:lpstr>
      <vt:lpstr>PowerPoint Presentation</vt:lpstr>
      <vt:lpstr>سرطان الثدي </vt:lpstr>
      <vt:lpstr>PowerPoint Presentation</vt:lpstr>
      <vt:lpstr> الدورة الشهرية </vt:lpstr>
      <vt:lpstr>PowerPoint Presentation</vt:lpstr>
      <vt:lpstr>PowerPoint Presentation</vt:lpstr>
      <vt:lpstr>PowerPoint Presentation</vt:lpstr>
      <vt:lpstr>PowerPoint Presentation</vt:lpstr>
      <vt:lpstr>PowerPoint Presentation</vt:lpstr>
      <vt:lpstr>PowerPoint Presentation</vt:lpstr>
      <vt:lpstr>الإخصاب </vt:lpstr>
      <vt:lpstr>PowerPoint Presentation</vt:lpstr>
      <vt:lpstr>الحمل </vt:lpstr>
      <vt:lpstr>المشيمة </vt:lpstr>
      <vt:lpstr>PowerPoint Presentation</vt:lpstr>
      <vt:lpstr>PowerPoint Presentation</vt:lpstr>
      <vt:lpstr>دور المشيمة في إنجاح الحمل والولادة</vt:lpstr>
      <vt:lpstr>PowerPoint Presentation</vt:lpstr>
    </vt:vector>
  </TitlesOfParts>
  <Company>bzu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Cells &amp; Organelles (1)</dc:title>
  <dc:creator>Johnny Stiban, Ph.D.</dc:creator>
  <cp:lastModifiedBy>Jamil Harb</cp:lastModifiedBy>
  <cp:revision>745</cp:revision>
  <dcterms:created xsi:type="dcterms:W3CDTF">2009-08-25T11:00:54Z</dcterms:created>
  <dcterms:modified xsi:type="dcterms:W3CDTF">2019-12-01T17:58:07Z</dcterms:modified>
</cp:coreProperties>
</file>