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6" r:id="rId3"/>
    <p:sldId id="277" r:id="rId4"/>
    <p:sldId id="278" r:id="rId5"/>
    <p:sldId id="279" r:id="rId6"/>
    <p:sldId id="299" r:id="rId7"/>
    <p:sldId id="300" r:id="rId8"/>
    <p:sldId id="301" r:id="rId9"/>
    <p:sldId id="302" r:id="rId10"/>
    <p:sldId id="303" r:id="rId11"/>
    <p:sldId id="304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B6E6-A2E2-4E44-B554-D2F7D79EF20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843B-9E45-499B-8ED1-405C2721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7889-34B0-48FC-8656-0DFB56477871}" type="datetime1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0442-7E7D-4559-9857-CCCBEDBDA65D}" type="datetime1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224E-CA4E-42D9-8755-CD889DCC91CE}" type="datetime1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7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B11A-9C10-48A8-A399-B6EBD6E7A016}" type="datetime1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43B8-287C-43D1-8B7F-7299FD267528}" type="datetime1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5887-E64F-4084-A3C6-7FB8EC78C108}" type="datetime1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DCD4-D1D7-4A0A-8691-E1BF1A285AB2}" type="datetime1">
              <a:rPr lang="en-US" smtClean="0"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E2F-4990-497E-AE28-65F0E2B07D41}" type="datetime1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0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242D-FDFF-4887-9720-29FB09736496}" type="datetime1">
              <a:rPr lang="en-US" smtClean="0"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E1C7-7687-42BA-9A68-FCF6130F61ED}" type="datetime1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8DD8-5402-40EC-AA0F-FDEF8AE4EE39}" type="datetime1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7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94CB-3B38-4D1E-928C-00E91AF7C5B9}" type="datetime1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1C9B-F1BB-4DEE-8246-0DEA9AA1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7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App Development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3164" y="5911273"/>
            <a:ext cx="348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Birzeit University, Samer Zein (PhD)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Birzeit University, Samer Zein (PhD) - refs: (Lee 20112) and (Griffiths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5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250954"/>
            <a:ext cx="9128125" cy="59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5" y="-179821"/>
            <a:ext cx="10515600" cy="1325563"/>
          </a:xfrm>
        </p:spPr>
        <p:txBody>
          <a:bodyPr/>
          <a:lstStyle/>
          <a:p>
            <a:r>
              <a:rPr lang="en-US" dirty="0" smtClean="0"/>
              <a:t>Scroll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52" y="692728"/>
            <a:ext cx="10566080" cy="54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cap="none" dirty="0" smtClean="0"/>
              <a:t>Table Layout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75" y="2171259"/>
            <a:ext cx="3436626" cy="3678303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TableLayout</a:t>
            </a:r>
            <a:r>
              <a:rPr lang="en-US" dirty="0"/>
              <a:t> Layout groups views into rows and columns.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use the &lt;</a:t>
            </a:r>
            <a:r>
              <a:rPr lang="en-US" dirty="0" err="1"/>
              <a:t>TableRow</a:t>
            </a:r>
            <a:r>
              <a:rPr lang="en-US" dirty="0"/>
              <a:t>&gt; </a:t>
            </a:r>
            <a:r>
              <a:rPr lang="en-US" dirty="0" smtClean="0"/>
              <a:t>element to </a:t>
            </a:r>
            <a:r>
              <a:rPr lang="en-US" dirty="0"/>
              <a:t>designate a row in the table.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row can contain one or more views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45" y="28333"/>
            <a:ext cx="5456381" cy="6187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199" y="-106939"/>
            <a:ext cx="3648075" cy="66865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749309" y="2937164"/>
            <a:ext cx="595890" cy="38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spc="300" dirty="0" smtClean="0"/>
              <a:t>Relative Layout</a:t>
            </a:r>
            <a:endParaRPr lang="en-US" sz="3600" cap="none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RelativeLayout</a:t>
            </a:r>
            <a:r>
              <a:rPr lang="en-US" sz="2400" dirty="0"/>
              <a:t> layout enables you to specify how child views are positioned relative to </a:t>
            </a:r>
            <a:r>
              <a:rPr lang="en-US" sz="2400" dirty="0" smtClean="0"/>
              <a:t>each other.</a:t>
            </a:r>
          </a:p>
          <a:p>
            <a:r>
              <a:rPr lang="en-US" sz="2400" dirty="0"/>
              <a:t>A </a:t>
            </a:r>
            <a:r>
              <a:rPr lang="en-US" sz="2400" dirty="0" err="1"/>
              <a:t>RelativeLayout</a:t>
            </a:r>
            <a:r>
              <a:rPr lang="en-US" sz="2400" dirty="0"/>
              <a:t> is a very powerful utility for designing a user interface because it can eliminate nested view groups and keep your layout hierarchy flat, which improves performance.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6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75" y="332509"/>
            <a:ext cx="4445035" cy="64534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932218" y="2780145"/>
            <a:ext cx="997527" cy="86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486" y="1889991"/>
            <a:ext cx="34671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6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/>
              <a:t>Ad</a:t>
            </a:r>
            <a:r>
              <a:rPr lang="en-US" sz="4400" cap="none" dirty="0" smtClean="0"/>
              <a:t>apting to Display Orientation</a:t>
            </a:r>
            <a:endParaRPr lang="en-US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 dirty="0"/>
              <a:t>One of the key features of modern smartphones is their ability to switch screen </a:t>
            </a:r>
            <a:r>
              <a:rPr lang="en-US" sz="2400" dirty="0" smtClean="0"/>
              <a:t>orientation.</a:t>
            </a:r>
          </a:p>
          <a:p>
            <a:r>
              <a:rPr lang="en-US" sz="2400" dirty="0"/>
              <a:t>Android supports two screen orientations: </a:t>
            </a:r>
            <a:r>
              <a:rPr lang="en-US" sz="2400" i="1" dirty="0"/>
              <a:t>portrait </a:t>
            </a:r>
            <a:r>
              <a:rPr lang="en-US" sz="2400" dirty="0"/>
              <a:t>and </a:t>
            </a:r>
            <a:r>
              <a:rPr lang="en-US" sz="2400" i="1" dirty="0" smtClean="0"/>
              <a:t>landscape.</a:t>
            </a:r>
          </a:p>
          <a:p>
            <a:r>
              <a:rPr lang="en-US" sz="2400" b="1" i="1" dirty="0"/>
              <a:t>When you change the orientation of your Android device, your </a:t>
            </a:r>
            <a:r>
              <a:rPr lang="en-US" sz="2400" b="1" i="1" dirty="0" smtClean="0"/>
              <a:t>current activity </a:t>
            </a:r>
            <a:r>
              <a:rPr lang="en-US" sz="2400" b="1" i="1" dirty="0"/>
              <a:t>is actually destroyed and then re-created</a:t>
            </a:r>
            <a:r>
              <a:rPr lang="en-US" sz="2400" b="1" i="1" dirty="0" smtClean="0"/>
              <a:t>.</a:t>
            </a:r>
          </a:p>
          <a:p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10" y="184920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3200" cap="none" dirty="0"/>
              <a:t>Ad</a:t>
            </a:r>
            <a:r>
              <a:rPr lang="en-US" sz="3600" cap="none" dirty="0"/>
              <a:t>apting to Display </a:t>
            </a:r>
            <a:r>
              <a:rPr lang="en-US" sz="3600" cap="none" dirty="0" smtClean="0"/>
              <a:t>Orientation: Anchoring Using Relative Layout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7" y="1300319"/>
            <a:ext cx="3307318" cy="558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12" y="1693136"/>
            <a:ext cx="7301624" cy="436591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14612" y="4017818"/>
            <a:ext cx="812800" cy="6003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0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184919"/>
            <a:ext cx="11029616" cy="1013800"/>
          </a:xfrm>
        </p:spPr>
        <p:txBody>
          <a:bodyPr/>
          <a:lstStyle/>
          <a:p>
            <a:r>
              <a:rPr lang="en-US" dirty="0"/>
              <a:t>Managing Changes to </a:t>
            </a:r>
            <a:r>
              <a:rPr lang="en-US" dirty="0" smtClean="0"/>
              <a:t>Screen </a:t>
            </a:r>
            <a:r>
              <a:rPr lang="en-US" dirty="0"/>
              <a:t>Orientation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00" y="1385454"/>
            <a:ext cx="4547202" cy="50037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52349" y="3605644"/>
            <a:ext cx="1104153" cy="56341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385" y="2618201"/>
            <a:ext cx="6667098" cy="29697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3" y="729865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dirty="0"/>
              <a:t>Persisting State Information During Changes</a:t>
            </a:r>
            <a:br>
              <a:rPr lang="en-US" dirty="0"/>
            </a:br>
            <a:r>
              <a:rPr lang="en-US" dirty="0"/>
              <a:t>in Configuration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0" y="2262122"/>
            <a:ext cx="11272819" cy="362144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Persisting State Information During Changes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smtClean="0"/>
              <a:t>Configuration..2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2" y="2310967"/>
            <a:ext cx="81819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29" y="4657594"/>
            <a:ext cx="9040771" cy="191380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251038">
            <a:off x="1382996" y="4881453"/>
            <a:ext cx="1764145" cy="6280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921878"/>
            <a:ext cx="11029615" cy="3678303"/>
          </a:xfrm>
        </p:spPr>
        <p:txBody>
          <a:bodyPr numCol="2" anchor="t">
            <a:normAutofit/>
          </a:bodyPr>
          <a:lstStyle/>
          <a:p>
            <a:r>
              <a:rPr lang="en-US" sz="2000" dirty="0"/>
              <a:t>An activity contains views and </a:t>
            </a:r>
            <a:r>
              <a:rPr lang="en-US" sz="2000" dirty="0" err="1" smtClean="0"/>
              <a:t>ViewGroups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 view is a widget that has an appearance on screen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Examples </a:t>
            </a:r>
            <a:r>
              <a:rPr lang="en-US" sz="2000" dirty="0"/>
              <a:t>of views are buttons, labels, and text </a:t>
            </a:r>
            <a:r>
              <a:rPr lang="en-US" sz="2000" dirty="0" smtClean="0"/>
              <a:t>boxes.</a:t>
            </a:r>
          </a:p>
          <a:p>
            <a:r>
              <a:rPr lang="en-US" sz="2000" dirty="0"/>
              <a:t>One or more views can be grouped into a </a:t>
            </a:r>
            <a:r>
              <a:rPr lang="en-US" sz="2000" dirty="0" err="1" smtClean="0"/>
              <a:t>ViewGroup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ViewGroup</a:t>
            </a:r>
            <a:r>
              <a:rPr lang="en-US" sz="2000" dirty="0" smtClean="0"/>
              <a:t> </a:t>
            </a:r>
            <a:r>
              <a:rPr lang="en-US" sz="2000" dirty="0"/>
              <a:t>provides the layout in which you can order the appearance and sequence of </a:t>
            </a:r>
            <a:r>
              <a:rPr lang="en-US" sz="2000" dirty="0" smtClean="0"/>
              <a:t>views. Such as </a:t>
            </a:r>
            <a:r>
              <a:rPr lang="en-US" sz="2000" dirty="0" err="1" smtClean="0"/>
              <a:t>ScrollView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Another type of </a:t>
            </a:r>
            <a:r>
              <a:rPr lang="en-US" sz="2000" dirty="0" err="1"/>
              <a:t>ViewGroup</a:t>
            </a:r>
            <a:r>
              <a:rPr lang="en-US" sz="2000" dirty="0"/>
              <a:t> is a Layout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Examples of Layouts are: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44" y="2713439"/>
            <a:ext cx="4322619" cy="33502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Orientation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42" y="2313437"/>
            <a:ext cx="9687358" cy="34028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3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1" y="76428"/>
            <a:ext cx="11029616" cy="1013800"/>
          </a:xfrm>
        </p:spPr>
        <p:txBody>
          <a:bodyPr/>
          <a:lstStyle/>
          <a:p>
            <a:r>
              <a:rPr lang="en-US" dirty="0"/>
              <a:t>Controlling the Orientation of the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1" y="1046438"/>
            <a:ext cx="5500543" cy="905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1" y="2131296"/>
            <a:ext cx="8109239" cy="810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782" y="3121752"/>
            <a:ext cx="7213745" cy="3696395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 rot="5400000">
            <a:off x="2761673" y="3552168"/>
            <a:ext cx="1958109" cy="8774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16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421686"/>
          </a:xfrm>
        </p:spPr>
        <p:txBody>
          <a:bodyPr anchor="t">
            <a:normAutofit/>
          </a:bodyPr>
          <a:lstStyle/>
          <a:p>
            <a:r>
              <a:rPr lang="en-US" sz="2400" dirty="0"/>
              <a:t>Persisting data is </a:t>
            </a:r>
            <a:r>
              <a:rPr lang="en-US" sz="2400" dirty="0" smtClean="0"/>
              <a:t>an important </a:t>
            </a:r>
            <a:r>
              <a:rPr lang="en-US" sz="2400" dirty="0"/>
              <a:t>topic in application development because users typically expect to reuse data in </a:t>
            </a:r>
            <a:r>
              <a:rPr lang="en-US" sz="2400" dirty="0" smtClean="0"/>
              <a:t>the future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Android, there are primarily three basic ways of persisting data: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887354"/>
            <a:ext cx="11417733" cy="175936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0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using shared preferences: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55629"/>
            <a:ext cx="11029615" cy="821322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It is basically a light-weight and efficient persistence technique.</a:t>
            </a:r>
          </a:p>
          <a:p>
            <a:r>
              <a:rPr lang="en-US" sz="2400" dirty="0" smtClean="0"/>
              <a:t>Using name-value mechanism.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74" y="2957512"/>
            <a:ext cx="747712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674" y="4110456"/>
            <a:ext cx="8562975" cy="1181100"/>
          </a:xfrm>
          <a:prstGeom prst="rect">
            <a:avLst/>
          </a:prstGeom>
        </p:spPr>
      </p:pic>
      <p:sp>
        <p:nvSpPr>
          <p:cNvPr id="7" name="Flowchart: Data 6"/>
          <p:cNvSpPr/>
          <p:nvPr/>
        </p:nvSpPr>
        <p:spPr>
          <a:xfrm>
            <a:off x="360218" y="2957512"/>
            <a:ext cx="2410691" cy="942975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Initializing</a:t>
            </a:r>
            <a:endParaRPr lang="en-US" dirty="0"/>
          </a:p>
        </p:txBody>
      </p:sp>
      <p:sp>
        <p:nvSpPr>
          <p:cNvPr id="8" name="Flowchart: Data 7"/>
          <p:cNvSpPr/>
          <p:nvPr/>
        </p:nvSpPr>
        <p:spPr>
          <a:xfrm>
            <a:off x="235527" y="4229519"/>
            <a:ext cx="2410691" cy="942975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9" name="Flowchart: Data 8"/>
          <p:cNvSpPr/>
          <p:nvPr/>
        </p:nvSpPr>
        <p:spPr>
          <a:xfrm>
            <a:off x="235527" y="5686857"/>
            <a:ext cx="2410691" cy="942975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Reading/loading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029" y="5433992"/>
            <a:ext cx="9086850" cy="9429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0240"/>
            <a:ext cx="4114800" cy="365125"/>
          </a:xfrm>
        </p:spPr>
        <p:txBody>
          <a:bodyPr/>
          <a:lstStyle/>
          <a:p>
            <a:r>
              <a:rPr lang="de-DE" dirty="0" smtClean="0"/>
              <a:t>Birzeit University, Samer Zein (PhD) - refs: (Lee 20112) and (Griffiths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9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85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Persistence to internal 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53" y="1163783"/>
            <a:ext cx="8540030" cy="576949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7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Content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11490734" cy="4677504"/>
          </a:xfrm>
        </p:spPr>
        <p:txBody>
          <a:bodyPr anchor="t">
            <a:normAutofit/>
          </a:bodyPr>
          <a:lstStyle/>
          <a:p>
            <a:r>
              <a:rPr lang="en-US" sz="2400" dirty="0"/>
              <a:t>Content providers can help an application </a:t>
            </a:r>
            <a:r>
              <a:rPr lang="en-US" sz="2400" b="1" dirty="0"/>
              <a:t>manage access </a:t>
            </a:r>
            <a:r>
              <a:rPr lang="en-US" sz="2400" dirty="0"/>
              <a:t>to data stored by itself, stored by other apps, and </a:t>
            </a:r>
            <a:r>
              <a:rPr lang="en-US" sz="2400" b="1" dirty="0"/>
              <a:t>provide a way to share data with other apps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b="1" dirty="0"/>
              <a:t>encapsulate</a:t>
            </a:r>
            <a:r>
              <a:rPr lang="en-US" sz="2400" dirty="0"/>
              <a:t> the data, and provide mechanisms for defining </a:t>
            </a:r>
            <a:r>
              <a:rPr lang="en-US" sz="2400" b="1" dirty="0"/>
              <a:t>data security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u="sng" dirty="0" smtClean="0"/>
              <a:t>Content </a:t>
            </a:r>
            <a:r>
              <a:rPr lang="en-US" sz="2400" u="sng" dirty="0"/>
              <a:t>providers are the standard interface that connects data in </a:t>
            </a:r>
            <a:r>
              <a:rPr lang="en-US" sz="2400" b="1" u="sng" dirty="0"/>
              <a:t>one process</a:t>
            </a:r>
            <a:r>
              <a:rPr lang="en-US" sz="2400" u="sng" dirty="0"/>
              <a:t> with code running in </a:t>
            </a:r>
            <a:r>
              <a:rPr lang="en-US" sz="2400" b="1" u="sng" dirty="0"/>
              <a:t>another process</a:t>
            </a:r>
            <a:r>
              <a:rPr lang="en-US" sz="2400" u="sng" dirty="0"/>
              <a:t>. </a:t>
            </a:r>
            <a:endParaRPr lang="en-US" sz="2400" u="sng" dirty="0" smtClean="0"/>
          </a:p>
          <a:p>
            <a:r>
              <a:rPr lang="en-US" sz="2400" dirty="0" smtClean="0"/>
              <a:t>Implementing </a:t>
            </a:r>
            <a:r>
              <a:rPr lang="en-US" sz="2400" dirty="0"/>
              <a:t>a content provider has many advantages. </a:t>
            </a:r>
            <a:endParaRPr lang="en-US" sz="2400" dirty="0" smtClean="0"/>
          </a:p>
          <a:p>
            <a:r>
              <a:rPr lang="en-US" sz="2400" dirty="0" smtClean="0"/>
              <a:t>Most </a:t>
            </a:r>
            <a:r>
              <a:rPr lang="en-US" sz="2400" dirty="0"/>
              <a:t>importantly you can configure a content provider to allow other applications to securely access and modify your app data as </a:t>
            </a:r>
            <a:r>
              <a:rPr lang="en-US" sz="2400" dirty="0" smtClean="0"/>
              <a:t>illustrated in next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07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Already installed content providers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0" y="2863118"/>
            <a:ext cx="11563350" cy="351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818" y="1838037"/>
            <a:ext cx="10594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Android framework includes content providers that manage data such as audio, video, images, and personal contact information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Provider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870" y="1771650"/>
            <a:ext cx="6381750" cy="50863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44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provider is a way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175" y="2180496"/>
            <a:ext cx="4988335" cy="4525104"/>
          </a:xfrm>
        </p:spPr>
        <p:txBody>
          <a:bodyPr anchor="t">
            <a:noAutofit/>
          </a:bodyPr>
          <a:lstStyle/>
          <a:p>
            <a:r>
              <a:rPr lang="en-US" sz="2400" dirty="0"/>
              <a:t>Use content providers if you plan to share data.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you don’t plan to share data, you may still use them because they provide a nice abstraction, but you don’t have to.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abstraction allows you to make modifications to your application data storage implementation without affecting other existing applications that rely on access to your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8" y="2493817"/>
            <a:ext cx="6706752" cy="36118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3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Content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83333"/>
            <a:ext cx="11029615" cy="1624886"/>
          </a:xfrm>
        </p:spPr>
        <p:txBody>
          <a:bodyPr anchor="t"/>
          <a:lstStyle/>
          <a:p>
            <a:r>
              <a:rPr lang="en-US" sz="2000" dirty="0"/>
              <a:t>To query a content provider, you specify the query string in the form of a Uniform </a:t>
            </a:r>
            <a:r>
              <a:rPr lang="en-US" sz="2000" dirty="0" smtClean="0"/>
              <a:t>Resource Identifier </a:t>
            </a:r>
            <a:r>
              <a:rPr lang="en-US" sz="2000" dirty="0"/>
              <a:t>(URI), with an optional specifier for a particular </a:t>
            </a:r>
            <a:r>
              <a:rPr lang="en-US" sz="2000" dirty="0" smtClean="0"/>
              <a:t>row.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format of the query </a:t>
            </a:r>
            <a:r>
              <a:rPr lang="en-US" sz="2000" dirty="0" smtClean="0"/>
              <a:t>URI is</a:t>
            </a:r>
          </a:p>
          <a:p>
            <a:pPr lvl="1"/>
            <a:r>
              <a:rPr lang="en-US" sz="2000" dirty="0"/>
              <a:t>&lt;</a:t>
            </a:r>
            <a:r>
              <a:rPr lang="en-US" sz="2000" i="1" dirty="0" err="1"/>
              <a:t>standard_prefix</a:t>
            </a:r>
            <a:r>
              <a:rPr lang="en-US" sz="2000" dirty="0"/>
              <a:t>&gt;://&lt;</a:t>
            </a:r>
            <a:r>
              <a:rPr lang="en-US" sz="2000" i="1" dirty="0"/>
              <a:t>authority</a:t>
            </a:r>
            <a:r>
              <a:rPr lang="en-US" sz="2000" dirty="0"/>
              <a:t>&gt;/&lt;</a:t>
            </a:r>
            <a:r>
              <a:rPr lang="en-US" sz="2000" i="1" dirty="0" err="1"/>
              <a:t>data_path</a:t>
            </a:r>
            <a:r>
              <a:rPr lang="en-US" sz="2000" dirty="0"/>
              <a:t>&gt;/&lt;</a:t>
            </a:r>
            <a:r>
              <a:rPr lang="en-US" sz="2000" i="1" dirty="0"/>
              <a:t>id</a:t>
            </a:r>
            <a:r>
              <a:rPr lang="en-US" sz="2000" dirty="0"/>
              <a:t>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0" y="3408219"/>
            <a:ext cx="9503208" cy="32764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err="1" smtClean="0"/>
              <a:t>LinearLayout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10650226" cy="1061468"/>
          </a:xfrm>
        </p:spPr>
        <p:txBody>
          <a:bodyPr numCol="1" anchor="t"/>
          <a:lstStyle/>
          <a:p>
            <a:r>
              <a:rPr lang="en-US" sz="2400" b="1" dirty="0" smtClean="0"/>
              <a:t>Vertical</a:t>
            </a:r>
            <a:r>
              <a:rPr lang="en-US" sz="2400" dirty="0" smtClean="0"/>
              <a:t> or </a:t>
            </a:r>
            <a:r>
              <a:rPr lang="en-US" sz="2400" b="1" dirty="0" smtClean="0"/>
              <a:t>Horizontal</a:t>
            </a:r>
            <a:r>
              <a:rPr lang="en-US" sz="2400" dirty="0" smtClean="0"/>
              <a:t>, you can also Mix between the two in the same Activity.</a:t>
            </a:r>
          </a:p>
          <a:p>
            <a:r>
              <a:rPr lang="en-US" sz="2400" dirty="0" smtClean="0"/>
              <a:t>Very Simple and basic.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" y="3214257"/>
            <a:ext cx="11801475" cy="3343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content providers: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0" y="2360690"/>
            <a:ext cx="11390959" cy="31164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LinearLayout</a:t>
            </a:r>
            <a:r>
              <a:rPr lang="en-US" cap="none" dirty="0" smtClean="0"/>
              <a:t>: Density Independent Pixel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3750663" cy="3678303"/>
          </a:xfrm>
        </p:spPr>
        <p:txBody>
          <a:bodyPr anchor="t">
            <a:noAutofit/>
          </a:bodyPr>
          <a:lstStyle/>
          <a:p>
            <a:r>
              <a:rPr lang="en-US" sz="2400" dirty="0"/>
              <a:t>1 </a:t>
            </a:r>
            <a:r>
              <a:rPr lang="en-US" sz="2400" dirty="0" err="1"/>
              <a:t>dp</a:t>
            </a:r>
            <a:r>
              <a:rPr lang="en-US" sz="2400" dirty="0"/>
              <a:t> is equivalent to one pixel on a 160 </a:t>
            </a:r>
            <a:r>
              <a:rPr lang="en-US" sz="2400" dirty="0" smtClean="0"/>
              <a:t>dpi screen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is the recommended unit of measurement when you’re </a:t>
            </a:r>
            <a:r>
              <a:rPr lang="en-US" sz="2400" dirty="0" smtClean="0"/>
              <a:t>specifying the </a:t>
            </a:r>
            <a:r>
              <a:rPr lang="en-US" sz="2400" dirty="0"/>
              <a:t>dimension of views in your layout. The 160 dpi screen is the baseline </a:t>
            </a:r>
            <a:r>
              <a:rPr lang="en-US" sz="2400" dirty="0" smtClean="0"/>
              <a:t>density assumed </a:t>
            </a:r>
            <a:r>
              <a:rPr lang="en-US" sz="2400" dirty="0"/>
              <a:t>by Android.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71" y="2307774"/>
            <a:ext cx="7683975" cy="34237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331855" y="2180496"/>
            <a:ext cx="0" cy="39339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Example Using Density Independent </a:t>
            </a:r>
            <a:r>
              <a:rPr lang="en-US" cap="none" dirty="0" smtClean="0"/>
              <a:t>Measurement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20" y="1027906"/>
            <a:ext cx="6137852" cy="51030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Linear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6091" cy="4351338"/>
          </a:xfrm>
        </p:spPr>
        <p:txBody>
          <a:bodyPr/>
          <a:lstStyle/>
          <a:p>
            <a:r>
              <a:rPr lang="en-US" dirty="0" smtClean="0"/>
              <a:t>The views’ width and height are mandatory.</a:t>
            </a:r>
          </a:p>
          <a:p>
            <a:r>
              <a:rPr lang="en-US" dirty="0"/>
              <a:t>You can set </a:t>
            </a:r>
            <a:r>
              <a:rPr lang="en-US" dirty="0" err="1"/>
              <a:t>android:layout_width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android:layout_height</a:t>
            </a:r>
            <a:r>
              <a:rPr lang="en-US" dirty="0" smtClean="0"/>
              <a:t> </a:t>
            </a:r>
            <a:r>
              <a:rPr lang="en-US" dirty="0"/>
              <a:t>to "</a:t>
            </a:r>
            <a:r>
              <a:rPr lang="en-US" dirty="0" err="1"/>
              <a:t>wrap_content</a:t>
            </a:r>
            <a:r>
              <a:rPr lang="en-US" dirty="0" smtClean="0"/>
              <a:t>", "</a:t>
            </a:r>
            <a:r>
              <a:rPr lang="en-US" dirty="0" err="1"/>
              <a:t>match_parent</a:t>
            </a:r>
            <a:r>
              <a:rPr lang="en-US" dirty="0"/>
              <a:t>" or a specific size such as 8dp—that’s </a:t>
            </a:r>
            <a:r>
              <a:rPr lang="en-US" dirty="0" smtClean="0"/>
              <a:t>8 density-independent pixels.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98" y="1690688"/>
            <a:ext cx="4026025" cy="314382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908800" y="3703782"/>
            <a:ext cx="406400" cy="29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3" y="1445858"/>
            <a:ext cx="8513186" cy="46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2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Margins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18" y="1338502"/>
            <a:ext cx="8610600" cy="45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1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Layout: stacks the views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1" y="1420796"/>
            <a:ext cx="7104495" cy="4411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071" y="1894465"/>
            <a:ext cx="4410075" cy="3733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167418" y="4221018"/>
            <a:ext cx="1108364" cy="43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1301</Words>
  <Application>Microsoft Office PowerPoint</Application>
  <PresentationFormat>Widescreen</PresentationFormat>
  <Paragraphs>100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Android App Development </vt:lpstr>
      <vt:lpstr>Views and view groups</vt:lpstr>
      <vt:lpstr>LinearLayout</vt:lpstr>
      <vt:lpstr>LinearLayout: Density Independent Pixel</vt:lpstr>
      <vt:lpstr>Example Using Density Independent Measurement</vt:lpstr>
      <vt:lpstr>More about Linear Layout</vt:lpstr>
      <vt:lpstr>Change Orientation</vt:lpstr>
      <vt:lpstr>Setting Margins </vt:lpstr>
      <vt:lpstr>Frame Layout: stacks the views</vt:lpstr>
      <vt:lpstr>PowerPoint Presentation</vt:lpstr>
      <vt:lpstr>Scroll View</vt:lpstr>
      <vt:lpstr>Table Layout</vt:lpstr>
      <vt:lpstr>Relative Layout</vt:lpstr>
      <vt:lpstr>PowerPoint Presentation</vt:lpstr>
      <vt:lpstr>Adapting to Display Orientation</vt:lpstr>
      <vt:lpstr>Adapting to Display Orientation: Anchoring Using Relative Layout</vt:lpstr>
      <vt:lpstr>Managing Changes to Screen Orientation</vt:lpstr>
      <vt:lpstr>Persisting State Information During Changes in Configuration</vt:lpstr>
      <vt:lpstr>Persisting State Information During Changes in Configuration..2</vt:lpstr>
      <vt:lpstr>Detecting Orientation Changes</vt:lpstr>
      <vt:lpstr>Controlling the Orientation of the Activity</vt:lpstr>
      <vt:lpstr>Data persistence</vt:lpstr>
      <vt:lpstr>Persistence using shared preferences:</vt:lpstr>
      <vt:lpstr>Persistence to internal files</vt:lpstr>
      <vt:lpstr>Content providers</vt:lpstr>
      <vt:lpstr>Already installed content providers</vt:lpstr>
      <vt:lpstr>Content Provider Architecture</vt:lpstr>
      <vt:lpstr>Content provider is a way of abstraction</vt:lpstr>
      <vt:lpstr>Querying Content Provider</vt:lpstr>
      <vt:lpstr>Querying content providers: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 Development</dc:title>
  <dc:creator>Samer Zain</dc:creator>
  <cp:lastModifiedBy>Samer Zain</cp:lastModifiedBy>
  <cp:revision>19</cp:revision>
  <dcterms:created xsi:type="dcterms:W3CDTF">2018-11-01T07:06:36Z</dcterms:created>
  <dcterms:modified xsi:type="dcterms:W3CDTF">2020-03-29T16:11:58Z</dcterms:modified>
</cp:coreProperties>
</file>