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ink/ink1.xml" ContentType="application/inkml+xml"/>
  <Override PartName="/ppt/ink/ink2.xml" ContentType="application/inkml+xml"/>
  <Override PartName="/ppt/ink/ink3.xml" ContentType="application/inkml+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3"/>
    <p:sldId id="257" r:id="rId4"/>
    <p:sldId id="258" r:id="rId5"/>
    <p:sldId id="259" r:id="rId7"/>
    <p:sldId id="268" r:id="rId8"/>
    <p:sldId id="260" r:id="rId9"/>
    <p:sldId id="261" r:id="rId10"/>
    <p:sldId id="262" r:id="rId11"/>
    <p:sldId id="263" r:id="rId12"/>
    <p:sldId id="264" r:id="rId13"/>
    <p:sldId id="265" r:id="rId14"/>
    <p:sldId id="266"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showGuides="1">
      <p:cViewPr varScale="1">
        <p:scale>
          <a:sx n="70" d="100"/>
          <a:sy n="70" d="100"/>
        </p:scale>
        <p:origin x="51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05:16"/>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15480.000000 27320.000000,'-21.000000'0.000000,"12.000000"0.000000,-1.000000 0.000000,10.000000-10.000000,0.000000 0.000000,10.000000 10.000000,-1.000000 0.000000,1.000000 0.000000,1.000000 0.000000,9.000000 0.000000,-1.000000 0.000000,1.000000 0.000000,0.000000 0.000000,10.000000 0.000000,0.000000 0.000000,1.000000 0.000000,-1.000000 0.000000,0.000000-10.000000,0.000000 0.000000,10.000000 10.000000,-1.000000 0.000000,1.000000 0.000000,1.000000 0.000000,-11.000000 0.000000,-1.000000 0.000000,21.000000 0.000000,0.000000 0.000000,-9.000000 0.000000,-1.000000 0.000000,10.000000 0.000000,0.000000 0.000000,-10.000000 0.000000,-1.000000 0.000000,11.000000 10.000000,0.000000 0.000000,-10.000000-10.000000,1.000000 0.000000,9.000000 0.000000,0.000000 0.000000,-10.000000 0.000000,0.000000 0.000000,-10.000000 0.000000,0.000000 0.000000,10.000000 0.000000,-1.000000 0.000000,11.000000 0.000000,0.000000 0.000000,0.000000 0.000000,0.000000 0.000000,0.000000 0.000000,0.000000 0.000000,11.000000 0.000000,-1.000000 0.000000,-10.000000 10.000000,0.000000 0.000000,-10.000000-10.000000,-1.000000 0.000000,1.000000 10.000000,1.000000 0.000000,-11.000000 0.000000,-1.000000 0.000000,-8.000000-10.000000,-1.000000 0.000000,10.000000 10.000000,-1.000000 0.000000,-8.000000-10.000000,-1.000000 0.000000,10.000000 0.000000,-1.000000 0.000000,1.000000 0.000000,0.000000 0.000000,-10.000000 0.000000,0.000000 0.000000,10.000000 0.000000,0.000000 0.000000,-10.000000 0.000000,0.000000 0.000000,1.000000 0.000000,-1.000000 0.000000,-11.000000 0.000000,1.000000 0.000000,1.000000 0.000000,-1.000000 0.000000,0.000000 0.000000,-1.000000 0.000000,-9.000000-10.000000,0.000000 0.000000,-9.000000 10.000000,-1.000000 0.000000,0.000000 0.000000,-1.000000 0.000000,1.000000 0.000000,1.000000 0.000000,-11.000000 0.000000,-1.000000 0.000000,-8.000000 0.000000,-1.000000 0.000000,10.000000 0.000000,-1.000000 0.000000,-8.000000 0.000000,-1.000000 0.000000,-11.000000 0.000000,1.000000 0.000000,10.000000 0.000000,0.000000 0.000000,-10.000000 0.000000,1.000000 0.000000,-11.000000 0.000000,0.000000 0.000000,10.000000 0.000000,0.000000 0.000000,-10.000000 0.000000,0.000000 0.000000,0.000000-10.000000,0.000000 0.000000,-10.000000 10.000000,0.000000 0.000000,10.000000 0.000000,0.000000 0.000000,-20.000000 0.000000,0.000000 0.000000,20.000000 0.000000,0.000000 0.000000,10.000000 0.000000,-1.000000 0.000000,-9.000000 0.000000,0.000000 0.000000,21.000000 0.000000,-1.000000 0.000000,-11.000000 0.000000,1.000000 0.000000,1.000000 0.000000,-1.000000 0.000000,0.000000 0.000000,-1.000000 0.000000,1.000000 0.000000,1.000000 0.000000,-11.000000 0.000000,0.000000 0.000000,10.000000 0.000000,0.000000 0.000000,-1.000000 10.000000,1.000000 0.000000,1.000000-10.000000,-1.000000 0.000000,10.000000 0.000000,0.000000 0.000000,10.000000 0.000000,0.000000 0.000000,-10.000000 0.000000,0.000000 0.000000,10.000000 0.000000,0.000000 0.000000,-1.000000 0.000000,2.000000 0.000000,-1.000000 0.000000,-1.000000 0.000000,1.000000 0.000000,0.000000 0.000000,10.000000 0.000000,1.000000 0.000000,-1.000000 0.000000,0.000000 0.000000,20.000000 0.000000,0.000000 0.000000,-10.000000 10.000000,0.000000 0.000000,9.000000-10.000000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06:16"/>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42619.000000 22560.000000,'0.000000'-21.000000,"11.000000"21.000000,-1.000000 0.000000,10.000000 0.000000,0.000000 0.000000,0.000000 0.000000,-1.000000 0.000000,1.000000 0.000000,0.000000 0.000000,10.000000 0.000000,0.000000 0.000000,10.000000 0.000000,1.000000 0.000000,-1.000000 0.000000,0.000000 0.000000,-1.000000 0.000000,1.000000 0.000000,1.000000 11.000000,-1.000000-1.000000,0.000000-10.000000,-1.000000 0.000000,1.000000 0.000000,1.000000 0.000000,-11.000000 10.000000,-1.000000 0.000000,1.000000-10.000000,0.000000 0.000000,-10.000000 0.000000,0.000000 0.000000,10.000000 10.000000,0.000000 0.000000,-10.000000-10.000000,0.000000 0.000000,1.000000 0.000000,-1.000000 0.000000,-1.000000 0.000000,2.000000 0.000000,8.000000 10.000000,2.000000 0.000000,-12.000000-10.000000,2.000000 0.000000,8.000000 0.000000,2.000000 0.000000,-12.000000 0.000000,2.000000 0.000000,8.000000 0.000000,2.000000 0.000000,-1.000000 0.000000,-1.000000 0.000000,-8.000000 0.000000,-1.000000 0.000000,10.000000 0.000000,-1.000000 0.000000,1.000000 0.000000,0.000000 0.000000,-10.000000 0.000000,0.000000 0.000000,10.000000 0.000000,0.000000 0.000000,-10.000000 10.000000,0.000000-1.000000,1.000000-9.000000,-1.000000 0.000000,-1.000000 0.000000,2.000000 0.000000,-1.000000 0.000000,0.000000 0.000000,0.000000 0.000000,-1.000000 0.000000,1.000000 0.000000,0.000000 0.000000,10.000000 0.000000,0.000000 0.000000,1.000000 11.000000,-1.000000-1.000000,9.000000-10.000000,1.000000 0.000000,-10.000000 0.000000,0.000000 0.000000,1.000000 0.000000,-1.000000 0.000000,9.000000 0.000000,1.000000 0.000000,-10.000000 10.000000,0.000000 0.000000,1.000000-10.000000,-1.000000 0.000000,0.000000 0.000000,0.000000 0.000000,-1.000000 0.000000,2.000000 0.000000,-12.000000 0.000000,2.000000 0.000000,-1.000000 0.000000,0.000000 0.000000,10.000000 0.000000,0.000000 0.000000,-10.000000 0.000000,0.000000 0.000000,0.000000 0.000000,-1.000000 0.000000,1.000000 0.000000,0.000000 0.000000,1.000000 0.000000,-1.000000 0.000000,-1.000000 0.000000,2.000000 0.000000,8.000000 0.000000,2.000000 0.000000,-12.000000 0.000000,2.000000 0.000000,-1.000000 0.000000,0.000000 0.000000,10.000000 0.000000,0.000000 0.000000,-10.000000-10.000000,0.000000 0.000000,10.000000 10.000000,0.000000 0.000000,-1.000000 0.000000,2.000000 0.000000,-12.000000 0.000000,2.000000 0.000000,-1.000000 0.000000,0.000000 0.000000,0.000000 0.000000,-1.000000 0.000000,1.000000 0.000000,0.000000 0.000000,1.000000 0.000000,-1.000000 0.000000,-11.000000 0.000000,1.000000 0.000000,1.000000 0.000000,-1.000000 0.000000,0.000000 0.000000,-1.000000 0.000000,1.000000 0.000000,1.000000 0.000000,-1.000000 0.000000,0.000000 0.000000,-1.000000 0.000000,1.000000 0.000000,10.000000 0.000000,0.000000 0.000000,-10.000000 0.000000,1.000000 0.000000,-1.000000 0.000000,0.000000 0.000000,-1.000000 0.000000,1.000000 0.000000,10.000000 0.000000,0.000000 0.000000,-10.000000 0.000000,1.000000 0.000000,9.000000-10.000000,-1.000000-1.000000,-8.000000 11.000000,-1.000000 0.000000,10.000000 0.000000,0.000000 0.000000,-10.000000 0.000000,0.000000 0.000000,-1.000000-9.000000,1.000000-1.000000,1.000000 10.000000,-1.000000 0.000000,0.000000-10.000000,-1.000000 0.000000,1.000000 10.000000,1.000000 0.000000,-1.000000-10.000000,0.000000 0.000000,-1.000000 10.000000,1.000000 0.000000,-10.000000-10.000000,0.000000 0.000000,11.000000 10.000000,-1.000000 0.000000,0.000000 0.000000,-1.000000 0.000000,1.000000 0.000000,1.000000 0.000000,-1.000000 0.000000,0.000000 0.000000,-20.000000 10.000000,0.000000 0.000000,-1.000000-10.000000,1.000000 0.000000,-10.000000 10.000000</inkml:trace>
</inkml:ink>
</file>

<file path=ppt/ink/ink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06:27"/>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43559.000000 32339.000000,'21.000000'0.000000,"-11.000000"-9.000000,0.000000-1.000000,-1.000000 10.000000,1.000000 0.000000,1.000000 0.000000,-1.000000 0.000000,0.000000 0.000000,-1.000000 0.000000,12.000000 0.000000,-1.000000 0.000000,-11.000000 0.000000,1.000000 0.000000,10.000000 0.000000,0.000000 0.000000,10.000000 0.000000,0.000000 0.000000,-10.000000 0.000000,0.000000 0.000000,10.000000 0.000000,0.000000 0.000000,1.000000 0.000000,-1.000000 0.000000,0.000000 0.000000,0.000000 0.000000,-1.000000 0.000000,2.000000 0.000000,9.000000 0.000000,0.000000 0.000000,-1.000000 0.000000,1.000000 0.000000,-10.000000 0.000000,0.000000 0.000000,10.000000 0.000000,1.000000 0.000000,-11.000000 10.000000,-1.000000-1.000000,21.000000-9.000000,0.000000 0.000000,0.000000 11.000000,0.000000-1.000000,0.000000-10.000000,0.000000 0.000000,0.000000 0.000000,0.000000 0.000000,10.000000 0.000000,1.000000 0.000000,-22.000000 0.000000,1.000000 0.000000,1.000000 0.000000,-1.000000 0.000000,0.000000 0.000000,-1.000000 0.000000,-8.000000 0.000000,-1.000000 0.000000,9.000000 0.000000,1.000000 0.000000,1.000000 0.000000,-1.000000 0.000000,10.000000-10.000000,0.000000-1.000000,-10.000000 11.000000,-1.000000 0.000000,11.000000 0.000000,0.000000 0.000000,-10.000000-9.000000,1.000000-1.000000,-11.000000 10.000000,-1.000000 0.000000,-8.000000 0.000000,-1.000000 0.000000,-1.000000 0.000000,2.000000 0.000000,-11.000000-10.000000,-1.000000 0.000000,12.000000 10.000000,-1.000000 0.000000,-20.000000-11.000000,0.000000 2.000000,-10.000000 9.000000,0.000000 0.000000,-1.000000-10.000000,1.000000 0.000000,-10.000000 10.000000,0.000000 0.000000,1.000000 0.000000,-1.000000 0.000000,-20.000000 0.000000,0.000000 0.000000,-20.000000 0.000000,0.000000 0.000000,-20.000000 0.000000,-1.000000 0.000000,12.000000 0.000000,-1.000000 0.000000,-10.000000 0.000000,-1.000000 0.000000,-8.000000-10.000000,-1.000000-1.000000,10.000000 11.000000,0.000000 0.000000,-10.000000 0.000000,0.000000 0.000000,-1.000000-9.000000,1.000000-1.000000,10.000000 10.000000,0.000000 0.000000,21.000000 0.000000,-1.000000 0.000000,-11.000000 0.000000,2.000000 0.000000,19.000000 0.000000,0.000000 0.000000,-10.000000 10.000000,0.000000-1.000000,-1.000000 2.000000,1.000000-1.000000,20.000000 0.000000,1.000000 0.000000,-1.000000-1.000000,0.000000 2.000000,20.000000-1.000000,-1.000000 0.000000,1.000000-10.000000,0.000000 0.000000,10.000000 10.000000,1.000000-1.000000,18.000000 2.000000,1.000000-1.000000,1.000000-10.000000,-1.000000 0.000000,0.000000 0.000000,-1.000000 0.000000,21.000000 0.000000,0.000000 0.000000,1.000000 0.000000,-1.000000 0.000000,20.000000 0.000000,0.000000 0.000000,0.000000 0.000000,0.000000 0.000000,10.000000 0.000000,0.000000 0.000000,-1.000000 0.000000,1.000000 0.000000,10.000000 0.000000,0.000000 0.000000,1.000000 0.000000,-1.000000 0.000000,10.000000 0.000000,-1.000000 0.000000,12.000000 0.000000,-1.000000 0.000000,0.000000 0.000000,-1.000000 0.000000,1.000000 0.000000,1.000000 0.000000,-32.000000 0.000000,1.000000 0.000000,1.000000 0.000000,-1.000000 0.000000,0.000000 0.000000,-1.000000 0.000000,-9.000000 0.000000,0.000000 0.000000,0.000000 0.000000,0.000000 0.000000,0.000000 0.000000,0.000000 0.000000,-20.000000-10.000000,0.000000-1.000000,-10.000000 11.000000,0.000000 0.000000,1.000000-9.000000,-1.000000-1.000000,-11.000000 0.000000,1.000000 0.000000,1.000000-1.000000,-1.000000 2.000000,0.000000-1.000000,-1.000000 0.000000,-9.000000 0.000000,0.000000-1.000000,10.000000 2.000000,1.000000-1.000000,-1.000000 10.000000,0.000000 0.000000,-1.000000-10.000000,1.000000 0.000000,-10.000000-1.000000,0.000000 2.000000,-10.000000 9.000000,1.000000 0.000000,-1.000000 0.000000,0.000000 0.000000,-20.000000 0.000000,-1.000000 0.000000,1.000000 9.000000,0.000000 2.000000,-10.000000-11.000000,1.000000 0.000000,-22.000000 0.000000,1.000000 0.000000,1.000000 10.000000,-1.000000 0.000000,-11.000000-10.000000,2.000000 0.000000,-12.000000 0.000000,2.000000 0.000000,8.000000 0.000000,2.000000 0.000000,-1.000000 0.000000,-1.000000 0.000000,-8.000000 0.000000,-1.000000 0.000000,-11.000000 0.000000,1.000000 0.000000,21.000000-10.000000,-1.000000 0.000000,0.000000 10.000000,0.000000 0.000000,20.000000-11.000000,0.000000 2.000000,10.000000 9.000000,-1.000000 0.000000,12.000000 0.000000,-1.000000 0.000000,-1.000000 0.000000,2.000000 0.000000,8.000000 0.000000,2.000000 0.000000,-1.000000 0.000000,-1.000000 0.000000,1.000000 0.000000,0.000000 0.000000,1.000000 0.000000,-1.000000 0.000000,9.000000 9.000000,1.000000 2.000000,-10.000000-1.000000,0.000000 0.000000,1.000000 10.000000,-1.000000 0.000000,0.000000-10.000000,0.000000 0.000000,-1.000000 10.000000,2.000000 0.000000,9.000000 0.000000,0.000000 0.000000,-10.000000-10.000000,0.000000 0.000000,10.000000 10.000000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1CACEA-1B75-4C75-92E2-2D0B4F3C1125}" type="datetimeFigureOut">
              <a:rPr lang="en-US" smtClean="0"/>
            </a:fld>
            <a:endParaRPr lang="en-US"/>
          </a:p>
        </p:txBody>
      </p:sp>
      <p:sp>
        <p:nvSpPr>
          <p:cNvPr id="4" name="Slide Image Placeholder 3"/>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C5DCDE-78EA-4F9E-A739-0CEB05262459}"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p:nvPr>
            <p:ph type="sldImg"/>
          </p:nvPr>
        </p:nvSpPr>
        <p:spPr/>
      </p:sp>
      <p:sp>
        <p:nvSpPr>
          <p:cNvPr id="3" name="Notes Placeholder 2"/>
          <p:cNvSpPr/>
          <p:nvPr>
            <p:ph type="body" idx="1"/>
          </p:nvPr>
        </p:nvSpPr>
        <p:spPr/>
        <p:txBody>
          <a:bodyPr>
            <a:normAutofit/>
          </a:bodyPr>
          <a:lstStyle/>
          <a:p>
            <a:r>
              <a:rPr lang="en-US" dirty="0" smtClean="0"/>
              <a:t>Retinol</a:t>
            </a:r>
            <a:r>
              <a:rPr lang="en-US" baseline="0" dirty="0" smtClean="0"/>
              <a:t> is the major form of vitamin A</a:t>
            </a:r>
            <a:endParaRPr lang="en-US" baseline="0" dirty="0" smtClean="0"/>
          </a:p>
          <a:p>
            <a:r>
              <a:rPr lang="en-US" baseline="0" dirty="0" smtClean="0"/>
              <a:t>Retinyl ester is the storage form as it is the most stable</a:t>
            </a:r>
            <a:endParaRPr lang="en-US" baseline="0" dirty="0" smtClean="0"/>
          </a:p>
          <a:p>
            <a:r>
              <a:rPr lang="en-US" baseline="0" dirty="0" smtClean="0"/>
              <a:t>The body can convert retinal to retinol and vice versa but the conversion of retinal to retinoic acid is irreversible.  The reason that vitamin A is found in different forms such as retinal, retinol, retinoic acid is that each can perform a specific task and needed for a specific </a:t>
            </a:r>
            <a:r>
              <a:rPr lang="en-US" baseline="0" dirty="0" err="1" smtClean="0"/>
              <a:t>fuction</a:t>
            </a:r>
            <a:r>
              <a:rPr lang="en-US" baseline="0" dirty="0" smtClean="0"/>
              <a:t> in the body that the other cannot perform. </a:t>
            </a:r>
            <a:endParaRPr lang="en-US" dirty="0"/>
          </a:p>
        </p:txBody>
      </p:sp>
      <p:sp>
        <p:nvSpPr>
          <p:cNvPr id="4" name="Slide Number Placeholder 3"/>
          <p:cNvSpPr/>
          <p:nvPr>
            <p:ph type="sldNum" sz="quarter" idx="10"/>
          </p:nvPr>
        </p:nvSpPr>
        <p:spPr/>
        <p:txBody>
          <a:bodyPr/>
          <a:lstStyle/>
          <a:p>
            <a:fld id="{82C5DCDE-78EA-4F9E-A739-0CEB05262459}"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p:nvPr>
            <p:ph type="sldImg"/>
          </p:nvPr>
        </p:nvSpPr>
        <p:spPr/>
      </p:sp>
      <p:sp>
        <p:nvSpPr>
          <p:cNvPr id="3" name="Notes Placeholder 2"/>
          <p:cNvSpPr/>
          <p:nvPr>
            <p:ph type="body" idx="1"/>
          </p:nvPr>
        </p:nvSpPr>
        <p:spPr/>
        <p:txBody>
          <a:bodyPr>
            <a:normAutofit/>
          </a:bodyPr>
          <a:lstStyle/>
          <a:p>
            <a:r>
              <a:rPr lang="en-US" dirty="0" smtClean="0"/>
              <a:t>Retinol</a:t>
            </a:r>
            <a:r>
              <a:rPr lang="en-US" baseline="0" dirty="0" smtClean="0"/>
              <a:t> is </a:t>
            </a:r>
            <a:r>
              <a:rPr lang="en-US" baseline="0" dirty="0" err="1" smtClean="0"/>
              <a:t>conusmed</a:t>
            </a:r>
            <a:r>
              <a:rPr lang="en-US" baseline="0" dirty="0" smtClean="0"/>
              <a:t> in food bound fat</a:t>
            </a:r>
            <a:endParaRPr lang="en-US" dirty="0"/>
          </a:p>
        </p:txBody>
      </p:sp>
      <p:sp>
        <p:nvSpPr>
          <p:cNvPr id="4" name="Slide Number Placeholder 3"/>
          <p:cNvSpPr/>
          <p:nvPr>
            <p:ph type="sldNum" sz="quarter" idx="10"/>
          </p:nvPr>
        </p:nvSpPr>
        <p:spPr/>
        <p:txBody>
          <a:bodyPr/>
          <a:lstStyle/>
          <a:p>
            <a:fld id="{82C5DCDE-78EA-4F9E-A739-0CEB05262459}"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p:nvPr>
            <p:ph type="dt" sz="half" idx="10"/>
          </p:nvPr>
        </p:nvSpPr>
        <p:spPr/>
        <p:txBody>
          <a:bodyPr/>
          <a:lstStyle/>
          <a:p>
            <a:fld id="{932D803D-512D-42EC-B6F1-219E67FA611D}"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p:nvPr>
            <p:ph type="title"/>
          </p:nvPr>
        </p:nvSpPr>
        <p:spPr/>
        <p:txBody>
          <a:bodyPr/>
          <a:lstStyle/>
          <a:p>
            <a:r>
              <a:rPr lang="en-US" smtClean="0"/>
              <a:t>Click to edit Master title style</a:t>
            </a:r>
            <a:endParaRPr lang="en-US"/>
          </a:p>
        </p:txBody>
      </p:sp>
      <p:sp>
        <p:nvSpPr>
          <p:cNvPr id="3" name="Vertical Text Placeholder 2"/>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p:nvPr>
            <p:ph type="dt" sz="half" idx="10"/>
          </p:nvPr>
        </p:nvSpPr>
        <p:spPr/>
        <p:txBody>
          <a:bodyPr/>
          <a:lstStyle/>
          <a:p>
            <a:fld id="{932D803D-512D-42EC-B6F1-219E67FA611D}"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p:nvPr>
            <p:ph type="dt" sz="half" idx="10"/>
          </p:nvPr>
        </p:nvSpPr>
        <p:spPr/>
        <p:txBody>
          <a:bodyPr/>
          <a:lstStyle/>
          <a:p>
            <a:fld id="{932D803D-512D-42EC-B6F1-219E67FA611D}"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p:nvPr>
            <p:ph type="title"/>
          </p:nvPr>
        </p:nvSpPr>
        <p:spPr/>
        <p:txBody>
          <a:bodyPr/>
          <a:lstStyle/>
          <a:p>
            <a:r>
              <a:rPr lang="en-US" smtClean="0"/>
              <a:t>Click to edit Master title style</a:t>
            </a:r>
            <a:endParaRPr lang="en-US"/>
          </a:p>
        </p:txBody>
      </p:sp>
      <p:sp>
        <p:nvSpPr>
          <p:cNvPr id="3" name="Content Placeholder 2"/>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p:nvPr>
            <p:ph type="dt" sz="half" idx="10"/>
          </p:nvPr>
        </p:nvSpPr>
        <p:spPr/>
        <p:txBody>
          <a:bodyPr/>
          <a:lstStyle/>
          <a:p>
            <a:fld id="{932D803D-512D-42EC-B6F1-219E67FA611D}"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p:nvPr>
            <p:ph type="dt" sz="half" idx="10"/>
          </p:nvPr>
        </p:nvSpPr>
        <p:spPr/>
        <p:txBody>
          <a:bodyPr/>
          <a:lstStyle/>
          <a:p>
            <a:fld id="{932D803D-512D-42EC-B6F1-219E67FA611D}"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p:nvPr>
            <p:ph type="title"/>
          </p:nvPr>
        </p:nvSpPr>
        <p:spPr/>
        <p:txBody>
          <a:bodyPr/>
          <a:lstStyle/>
          <a:p>
            <a:r>
              <a:rPr lang="en-US" smtClean="0"/>
              <a:t>Click to edit Master title style</a:t>
            </a:r>
            <a:endParaRPr lang="en-US"/>
          </a:p>
        </p:txBody>
      </p:sp>
      <p:sp>
        <p:nvSpPr>
          <p:cNvPr id="3" name="Content Placeholder 2"/>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p:nvPr>
            <p:ph type="dt" sz="half" idx="10"/>
          </p:nvPr>
        </p:nvSpPr>
        <p:spPr/>
        <p:txBody>
          <a:bodyPr/>
          <a:lstStyle/>
          <a:p>
            <a:fld id="{932D803D-512D-42EC-B6F1-219E67FA611D}" type="datetimeFigureOut">
              <a:rPr lang="en-US" smtClean="0"/>
            </a:fld>
            <a:endParaRPr lang="en-US"/>
          </a:p>
        </p:txBody>
      </p:sp>
      <p:sp>
        <p:nvSpPr>
          <p:cNvPr id="6" name="Footer Placeholder 5"/>
          <p:cNvSpPr/>
          <p:nvPr>
            <p:ph type="ftr" sz="quarter" idx="11"/>
          </p:nvPr>
        </p:nvSpPr>
        <p:spPr/>
        <p:txBody>
          <a:bodyPr/>
          <a:lstStyle/>
          <a:p>
            <a:endParaRPr lang="en-US"/>
          </a:p>
        </p:txBody>
      </p:sp>
      <p:sp>
        <p:nvSpPr>
          <p:cNvPr id="7" name="Slide Number Placeholder 6"/>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p:nvPr>
            <p:ph type="title"/>
          </p:nvPr>
        </p:nvSpPr>
        <p:spPr/>
        <p:txBody>
          <a:bodyPr/>
          <a:lstStyle>
            <a:lvl1pPr>
              <a:defRPr/>
            </a:lvl1pPr>
          </a:lstStyle>
          <a:p>
            <a:r>
              <a:rPr lang="en-US" smtClean="0"/>
              <a:t>Click to edit Master title style</a:t>
            </a:r>
            <a:endParaRPr lang="en-US"/>
          </a:p>
        </p:txBody>
      </p:sp>
      <p:sp>
        <p:nvSpPr>
          <p:cNvPr id="3" name="Text Placeholder 2"/>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p:nvPr>
            <p:ph type="dt" sz="half" idx="10"/>
          </p:nvPr>
        </p:nvSpPr>
        <p:spPr/>
        <p:txBody>
          <a:bodyPr/>
          <a:lstStyle/>
          <a:p>
            <a:fld id="{932D803D-512D-42EC-B6F1-219E67FA611D}" type="datetimeFigureOut">
              <a:rPr lang="en-US" smtClean="0"/>
            </a:fld>
            <a:endParaRPr lang="en-US"/>
          </a:p>
        </p:txBody>
      </p:sp>
      <p:sp>
        <p:nvSpPr>
          <p:cNvPr id="8" name="Footer Placeholder 7"/>
          <p:cNvSpPr/>
          <p:nvPr>
            <p:ph type="ftr" sz="quarter" idx="11"/>
          </p:nvPr>
        </p:nvSpPr>
        <p:spPr/>
        <p:txBody>
          <a:bodyPr/>
          <a:lstStyle/>
          <a:p>
            <a:endParaRPr lang="en-US"/>
          </a:p>
        </p:txBody>
      </p:sp>
      <p:sp>
        <p:nvSpPr>
          <p:cNvPr id="9" name="Slide Number Placeholder 8"/>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p:nvPr>
            <p:ph type="title"/>
          </p:nvPr>
        </p:nvSpPr>
        <p:spPr/>
        <p:txBody>
          <a:bodyPr/>
          <a:lstStyle/>
          <a:p>
            <a:r>
              <a:rPr lang="en-US" smtClean="0"/>
              <a:t>Click to edit Master title style</a:t>
            </a:r>
            <a:endParaRPr lang="en-US"/>
          </a:p>
        </p:txBody>
      </p:sp>
      <p:sp>
        <p:nvSpPr>
          <p:cNvPr id="3" name="Date Placeholder 2"/>
          <p:cNvSpPr/>
          <p:nvPr>
            <p:ph type="dt" sz="half" idx="10"/>
          </p:nvPr>
        </p:nvSpPr>
        <p:spPr/>
        <p:txBody>
          <a:bodyPr/>
          <a:lstStyle/>
          <a:p>
            <a:fld id="{932D803D-512D-42EC-B6F1-219E67FA611D}" type="datetimeFigureOut">
              <a:rPr lang="en-US" smtClean="0"/>
            </a:fld>
            <a:endParaRPr lang="en-US"/>
          </a:p>
        </p:txBody>
      </p:sp>
      <p:sp>
        <p:nvSpPr>
          <p:cNvPr id="4" name="Footer Placeholder 3"/>
          <p:cNvSpPr/>
          <p:nvPr>
            <p:ph type="ftr" sz="quarter" idx="11"/>
          </p:nvPr>
        </p:nvSpPr>
        <p:spPr/>
        <p:txBody>
          <a:bodyPr/>
          <a:lstStyle/>
          <a:p>
            <a:endParaRPr lang="en-US"/>
          </a:p>
        </p:txBody>
      </p:sp>
      <p:sp>
        <p:nvSpPr>
          <p:cNvPr id="5" name="Slide Number Placeholder 4"/>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p:nvPr>
            <p:ph type="dt" sz="half" idx="10"/>
          </p:nvPr>
        </p:nvSpPr>
        <p:spPr/>
        <p:txBody>
          <a:bodyPr/>
          <a:lstStyle/>
          <a:p>
            <a:fld id="{932D803D-512D-42EC-B6F1-219E67FA611D}" type="datetimeFigureOut">
              <a:rPr lang="en-US" smtClean="0"/>
            </a:fld>
            <a:endParaRPr lang="en-US"/>
          </a:p>
        </p:txBody>
      </p:sp>
      <p:sp>
        <p:nvSpPr>
          <p:cNvPr id="3" name="Footer Placeholder 2"/>
          <p:cNvSpPr/>
          <p:nvPr>
            <p:ph type="ftr" sz="quarter" idx="11"/>
          </p:nvPr>
        </p:nvSpPr>
        <p:spPr/>
        <p:txBody>
          <a:bodyPr/>
          <a:lstStyle/>
          <a:p>
            <a:endParaRPr lang="en-US"/>
          </a:p>
        </p:txBody>
      </p:sp>
      <p:sp>
        <p:nvSpPr>
          <p:cNvPr id="4" name="Slide Number Placeholder 3"/>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p:nvPr>
            <p:ph type="dt" sz="half" idx="10"/>
          </p:nvPr>
        </p:nvSpPr>
        <p:spPr/>
        <p:txBody>
          <a:bodyPr/>
          <a:lstStyle/>
          <a:p>
            <a:fld id="{932D803D-512D-42EC-B6F1-219E67FA611D}" type="datetimeFigureOut">
              <a:rPr lang="en-US" smtClean="0"/>
            </a:fld>
            <a:endParaRPr lang="en-US"/>
          </a:p>
        </p:txBody>
      </p:sp>
      <p:sp>
        <p:nvSpPr>
          <p:cNvPr id="6" name="Footer Placeholder 5"/>
          <p:cNvSpPr/>
          <p:nvPr>
            <p:ph type="ftr" sz="quarter" idx="11"/>
          </p:nvPr>
        </p:nvSpPr>
        <p:spPr/>
        <p:txBody>
          <a:bodyPr/>
          <a:lstStyle/>
          <a:p>
            <a:endParaRPr lang="en-US"/>
          </a:p>
        </p:txBody>
      </p:sp>
      <p:sp>
        <p:nvSpPr>
          <p:cNvPr id="7" name="Slide Number Placeholder 6"/>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p:nvPr>
            <p:ph type="dt" sz="half" idx="10"/>
          </p:nvPr>
        </p:nvSpPr>
        <p:spPr/>
        <p:txBody>
          <a:bodyPr/>
          <a:lstStyle/>
          <a:p>
            <a:fld id="{932D803D-512D-42EC-B6F1-219E67FA611D}" type="datetimeFigureOut">
              <a:rPr lang="en-US" smtClean="0"/>
            </a:fld>
            <a:endParaRPr lang="en-US"/>
          </a:p>
        </p:txBody>
      </p:sp>
      <p:sp>
        <p:nvSpPr>
          <p:cNvPr id="6" name="Footer Placeholder 5"/>
          <p:cNvSpPr/>
          <p:nvPr>
            <p:ph type="ftr" sz="quarter" idx="11"/>
          </p:nvPr>
        </p:nvSpPr>
        <p:spPr/>
        <p:txBody>
          <a:bodyPr/>
          <a:lstStyle/>
          <a:p>
            <a:endParaRPr lang="en-US"/>
          </a:p>
        </p:txBody>
      </p:sp>
      <p:sp>
        <p:nvSpPr>
          <p:cNvPr id="7" name="Slide Number Placeholder 6"/>
          <p:cNvSpPr/>
          <p:nvPr>
            <p:ph type="sldNum" sz="quarter" idx="12"/>
          </p:nvPr>
        </p:nvSpPr>
        <p:spPr/>
        <p:txBody>
          <a:bodyPr/>
          <a:lstStyle/>
          <a:p>
            <a:fld id="{5606432F-778C-4043-A3E1-4FABF5651AB1}"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2D803D-512D-42EC-B6F1-219E67FA611D}" type="datetimeFigureOut">
              <a:rPr lang="en-US" smtClean="0"/>
            </a:fld>
            <a:endParaRPr lang="en-US"/>
          </a:p>
        </p:txBody>
      </p:sp>
      <p:sp>
        <p:nvSpPr>
          <p:cNvPr id="5" name="Footer Placeholder 4"/>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06432F-778C-4043-A3E1-4FABF5651A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customXml" Target="../ink/ink3.xml"/><Relationship Id="rId3" Type="http://schemas.openxmlformats.org/officeDocument/2006/relationships/customXml" Target="../ink/ink2.xml"/><Relationship Id="rId2" Type="http://schemas.openxmlformats.org/officeDocument/2006/relationships/customXml" Target="../ink/ink1.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ctrTitle"/>
          </p:nvPr>
        </p:nvSpPr>
        <p:spPr/>
        <p:txBody>
          <a:bodyPr/>
          <a:lstStyle/>
          <a:p>
            <a:r>
              <a:rPr lang="en-US" dirty="0" smtClean="0"/>
              <a:t>Vitamin A</a:t>
            </a:r>
            <a:endParaRPr lang="en-US" dirty="0"/>
          </a:p>
        </p:txBody>
      </p:sp>
      <p:sp>
        <p:nvSpPr>
          <p:cNvPr id="3" name="Subtitle 2"/>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A deficiency</a:t>
            </a:r>
            <a:endParaRPr lang="en-US" dirty="0"/>
          </a:p>
        </p:txBody>
      </p:sp>
      <p:sp>
        <p:nvSpPr>
          <p:cNvPr id="3" name="Content Placeholder 2"/>
          <p:cNvSpPr/>
          <p:nvPr>
            <p:ph idx="1"/>
          </p:nvPr>
        </p:nvSpPr>
        <p:spPr/>
        <p:txBody>
          <a:bodyPr>
            <a:normAutofit fontScale="92500" lnSpcReduction="20000"/>
          </a:bodyPr>
          <a:lstStyle/>
          <a:p>
            <a:r>
              <a:rPr lang="en-US" dirty="0" smtClean="0"/>
              <a:t>The most preventable cause of childhood blindness</a:t>
            </a:r>
            <a:endParaRPr lang="en-US" dirty="0" smtClean="0"/>
          </a:p>
          <a:p>
            <a:r>
              <a:rPr lang="en-US" dirty="0" smtClean="0"/>
              <a:t>In 2012 the WHO reported 250 million preschool children suffering from Vitamin A deficiency</a:t>
            </a:r>
            <a:endParaRPr lang="en-US" dirty="0" smtClean="0"/>
          </a:p>
          <a:p>
            <a:pPr lvl="1"/>
            <a:r>
              <a:rPr lang="en-US" dirty="0" smtClean="0"/>
              <a:t>670000 death of children under 5 yrs old</a:t>
            </a:r>
            <a:endParaRPr lang="en-US" dirty="0" smtClean="0"/>
          </a:p>
          <a:p>
            <a:r>
              <a:rPr lang="en-US" dirty="0" smtClean="0"/>
              <a:t>It affects infants, children, pregnant and lactating women</a:t>
            </a:r>
            <a:endParaRPr lang="en-US" dirty="0" smtClean="0"/>
          </a:p>
          <a:p>
            <a:r>
              <a:rPr lang="en-US" dirty="0" smtClean="0"/>
              <a:t>The first sign of vitamin A deficiency is night vision adaptation.  </a:t>
            </a:r>
            <a:endParaRPr lang="en-US" dirty="0" smtClean="0"/>
          </a:p>
          <a:p>
            <a:pPr lvl="1"/>
            <a:r>
              <a:rPr lang="en-US" dirty="0" smtClean="0"/>
              <a:t>If left untreated leads to</a:t>
            </a:r>
            <a:endParaRPr lang="en-US" dirty="0" smtClean="0"/>
          </a:p>
          <a:p>
            <a:pPr lvl="1">
              <a:buNone/>
            </a:pPr>
            <a:r>
              <a:rPr lang="en-US" dirty="0" smtClean="0"/>
              <a:t>    </a:t>
            </a:r>
            <a:r>
              <a:rPr lang="en-US" dirty="0" err="1" smtClean="0"/>
              <a:t>xeropthalmia</a:t>
            </a:r>
            <a:r>
              <a:rPr lang="en-US" dirty="0" smtClean="0"/>
              <a:t> (see image)</a:t>
            </a:r>
            <a:endParaRPr lang="en-US" dirty="0" smtClean="0"/>
          </a:p>
        </p:txBody>
      </p:sp>
      <p:pic>
        <p:nvPicPr>
          <p:cNvPr id="4" name="Picture 3" descr="why_blind.jpg"/>
          <p:cNvPicPr>
            <a:picLocks noChangeAspect="1"/>
          </p:cNvPicPr>
          <p:nvPr/>
        </p:nvPicPr>
        <p:blipFill>
          <a:blip r:embed="rId1" cstate="print"/>
          <a:stretch>
            <a:fillRect/>
          </a:stretch>
        </p:blipFill>
        <p:spPr>
          <a:xfrm>
            <a:off x="7543800" y="4921346"/>
            <a:ext cx="1600200" cy="193665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A deficiency</a:t>
            </a:r>
            <a:endParaRPr lang="en-US" dirty="0"/>
          </a:p>
        </p:txBody>
      </p:sp>
      <p:sp>
        <p:nvSpPr>
          <p:cNvPr id="3" name="Content Placeholder 2"/>
          <p:cNvSpPr/>
          <p:nvPr>
            <p:ph idx="1"/>
          </p:nvPr>
        </p:nvSpPr>
        <p:spPr/>
        <p:txBody>
          <a:bodyPr/>
          <a:lstStyle/>
          <a:p>
            <a:r>
              <a:rPr lang="en-US" dirty="0" smtClean="0"/>
              <a:t>Other diseases that affect the liver (vitamin A metabolism) or the GI tract (absorption takes place) can affect vitamin A status and leads to deficiency</a:t>
            </a:r>
            <a:endParaRPr lang="en-US" dirty="0" smtClean="0"/>
          </a:p>
          <a:p>
            <a:pPr lvl="1"/>
            <a:r>
              <a:rPr lang="en-US" dirty="0" smtClean="0"/>
              <a:t>Can you name some of these conditions?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A toxicity</a:t>
            </a:r>
            <a:endParaRPr lang="en-US" dirty="0"/>
          </a:p>
        </p:txBody>
      </p:sp>
      <p:sp>
        <p:nvSpPr>
          <p:cNvPr id="3" name="Content Placeholder 2"/>
          <p:cNvSpPr/>
          <p:nvPr>
            <p:ph idx="1"/>
          </p:nvPr>
        </p:nvSpPr>
        <p:spPr/>
        <p:txBody>
          <a:bodyPr/>
          <a:lstStyle/>
          <a:p>
            <a:r>
              <a:rPr lang="en-US" dirty="0" smtClean="0"/>
              <a:t>In a single dose of 300 mg acute toxicity can happen</a:t>
            </a:r>
            <a:endParaRPr lang="en-US" dirty="0" smtClean="0"/>
          </a:p>
          <a:p>
            <a:pPr lvl="1"/>
            <a:r>
              <a:rPr lang="en-US" dirty="0" smtClean="0"/>
              <a:t>Vomiting, nausea, headache followed by diarrhea, itching, skin exfoliation if not </a:t>
            </a:r>
            <a:r>
              <a:rPr lang="en-US" dirty="0" err="1" smtClean="0"/>
              <a:t>teated</a:t>
            </a:r>
            <a:r>
              <a:rPr lang="en-US" dirty="0" smtClean="0"/>
              <a:t> leads to death</a:t>
            </a:r>
            <a:endParaRPr lang="en-US" dirty="0" smtClean="0"/>
          </a:p>
          <a:p>
            <a:r>
              <a:rPr lang="en-US" dirty="0" smtClean="0"/>
              <a:t>Chronic toxicity can take place if taking 7500 to 9000 mcg of vitamin for a long time</a:t>
            </a:r>
            <a:endParaRPr lang="en-US" dirty="0" smtClean="0"/>
          </a:p>
          <a:p>
            <a:pPr lvl="1"/>
            <a:r>
              <a:rPr lang="en-US" dirty="0" smtClean="0"/>
              <a:t>Causes liver enlargement, loss of appetite, and decalcification of bones</a:t>
            </a:r>
            <a:endParaRPr lang="en-US" dirty="0" smtClean="0"/>
          </a:p>
          <a:p>
            <a:pPr lvl="1"/>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A toxicity</a:t>
            </a:r>
            <a:endParaRPr lang="en-US" dirty="0"/>
          </a:p>
        </p:txBody>
      </p:sp>
      <p:sp>
        <p:nvSpPr>
          <p:cNvPr id="3" name="Content Placeholder 2"/>
          <p:cNvSpPr/>
          <p:nvPr>
            <p:ph idx="1"/>
          </p:nvPr>
        </p:nvSpPr>
        <p:spPr/>
        <p:txBody>
          <a:bodyPr>
            <a:normAutofit fontScale="85000" lnSpcReduction="20000"/>
          </a:bodyPr>
          <a:lstStyle/>
          <a:p>
            <a:r>
              <a:rPr lang="en-US" dirty="0" smtClean="0"/>
              <a:t>Excessive vitamin A consumption can lead to death of spinal cord cells in the fetus</a:t>
            </a:r>
            <a:endParaRPr lang="en-US" dirty="0" smtClean="0"/>
          </a:p>
          <a:p>
            <a:pPr lvl="1"/>
            <a:r>
              <a:rPr lang="en-US" dirty="0" smtClean="0"/>
              <a:t>Avoiding vitamin A supplements and rich sources such as liver is important before 7</a:t>
            </a:r>
            <a:r>
              <a:rPr lang="en-US" baseline="30000" dirty="0" smtClean="0"/>
              <a:t>th</a:t>
            </a:r>
            <a:r>
              <a:rPr lang="en-US" dirty="0" smtClean="0"/>
              <a:t> week of pregnancy </a:t>
            </a:r>
            <a:endParaRPr lang="en-US" dirty="0" smtClean="0"/>
          </a:p>
          <a:p>
            <a:r>
              <a:rPr lang="en-US" dirty="0" smtClean="0"/>
              <a:t>Use of acne treatment whether ingest or topical can lead to toxicity if combined with vitamin A supplementation and food sources</a:t>
            </a:r>
            <a:endParaRPr lang="en-US" dirty="0" smtClean="0"/>
          </a:p>
          <a:p>
            <a:r>
              <a:rPr lang="en-US" dirty="0" smtClean="0"/>
              <a:t>Carotenoids don’t lead to toxicity due to low conversion rate to retinol</a:t>
            </a:r>
            <a:endParaRPr lang="en-US" dirty="0" smtClean="0"/>
          </a:p>
          <a:p>
            <a:pPr lvl="1"/>
            <a:r>
              <a:rPr lang="en-US" dirty="0" smtClean="0"/>
              <a:t>Leads to cartonemia, coloring of the skin which disappears once beta carotene sources is stopped for a while</a:t>
            </a:r>
            <a:endParaRPr lang="en-US" dirty="0" smtClean="0"/>
          </a:p>
          <a:p>
            <a:pPr lvl="1"/>
            <a:r>
              <a:rPr lang="en-US" dirty="0" smtClean="0"/>
              <a:t>Look </a:t>
            </a:r>
            <a:r>
              <a:rPr lang="en-US" smtClean="0"/>
              <a:t>for cartonemia </a:t>
            </a:r>
            <a:r>
              <a:rPr lang="en-US" dirty="0" smtClean="0"/>
              <a:t>picture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endParaRPr lang="en-US" dirty="0"/>
          </a:p>
        </p:txBody>
      </p:sp>
      <p:sp>
        <p:nvSpPr>
          <p:cNvPr id="3" name="Content Placeholder 2"/>
          <p:cNvSpPr/>
          <p:nvPr>
            <p:ph idx="1"/>
          </p:nvPr>
        </p:nvSpPr>
        <p:spPr/>
        <p:txBody>
          <a:bodyPr>
            <a:normAutofit lnSpcReduction="10000"/>
          </a:bodyPr>
          <a:lstStyle/>
          <a:p>
            <a:r>
              <a:rPr lang="en-US" dirty="0" smtClean="0"/>
              <a:t>Vitamin A deficiency is one that is common in low income countries</a:t>
            </a:r>
            <a:endParaRPr lang="en-US" dirty="0" smtClean="0"/>
          </a:p>
          <a:p>
            <a:r>
              <a:rPr lang="en-US" dirty="0" smtClean="0"/>
              <a:t>Vitamin A can come from Animal and plant sources</a:t>
            </a:r>
            <a:endParaRPr lang="en-US" dirty="0" smtClean="0"/>
          </a:p>
          <a:p>
            <a:pPr lvl="1"/>
            <a:r>
              <a:rPr lang="en-US" dirty="0" smtClean="0"/>
              <a:t>Retinol in animal linked to fatty acids as </a:t>
            </a:r>
            <a:r>
              <a:rPr lang="en-US" dirty="0" err="1" smtClean="0"/>
              <a:t>retinyl</a:t>
            </a:r>
            <a:r>
              <a:rPr lang="en-US" dirty="0" smtClean="0"/>
              <a:t> esters</a:t>
            </a:r>
            <a:endParaRPr lang="en-US" dirty="0" smtClean="0"/>
          </a:p>
          <a:p>
            <a:pPr lvl="1"/>
            <a:r>
              <a:rPr lang="en-US" dirty="0" smtClean="0"/>
              <a:t>Provitamin A carotenoids or beta carotene in plants </a:t>
            </a:r>
            <a:endParaRPr lang="en-US" dirty="0" smtClean="0"/>
          </a:p>
          <a:p>
            <a:pPr lvl="1"/>
            <a:r>
              <a:rPr lang="en-US" dirty="0" smtClean="0"/>
              <a:t>In the small intestine beta carotene is converted to retinol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A and structures</a:t>
            </a:r>
            <a:endParaRPr lang="en-US" dirty="0"/>
          </a:p>
        </p:txBody>
      </p:sp>
      <p:sp>
        <p:nvSpPr>
          <p:cNvPr id="3" name="Content Placeholder 2"/>
          <p:cNvSpPr/>
          <p:nvPr>
            <p:ph idx="1"/>
          </p:nvPr>
        </p:nvSpPr>
        <p:spPr/>
        <p:txBody>
          <a:bodyPr>
            <a:normAutofit/>
          </a:bodyPr>
          <a:lstStyle/>
          <a:p>
            <a:r>
              <a:rPr lang="en-US" dirty="0" smtClean="0"/>
              <a:t>Vitamin A (animal)</a:t>
            </a:r>
            <a:endParaRPr lang="en-US" dirty="0" smtClean="0"/>
          </a:p>
          <a:p>
            <a:pPr lvl="1"/>
            <a:r>
              <a:rPr lang="en-US" dirty="0" smtClean="0"/>
              <a:t>Retinyl ester</a:t>
            </a:r>
            <a:endParaRPr lang="en-US" dirty="0" smtClean="0"/>
          </a:p>
          <a:p>
            <a:pPr lvl="1"/>
            <a:r>
              <a:rPr lang="en-US" dirty="0" smtClean="0"/>
              <a:t>Retinoic acids</a:t>
            </a:r>
            <a:endParaRPr lang="en-US" dirty="0" smtClean="0"/>
          </a:p>
          <a:p>
            <a:pPr lvl="1"/>
            <a:r>
              <a:rPr lang="en-US" dirty="0" smtClean="0"/>
              <a:t>Retinal</a:t>
            </a:r>
            <a:endParaRPr lang="en-US" dirty="0" smtClean="0"/>
          </a:p>
          <a:p>
            <a:pPr lvl="1"/>
            <a:r>
              <a:rPr lang="en-US" dirty="0" smtClean="0"/>
              <a:t>Retinol </a:t>
            </a:r>
            <a:endParaRPr lang="en-US" dirty="0" smtClean="0"/>
          </a:p>
          <a:p>
            <a:r>
              <a:rPr lang="en-US" dirty="0" smtClean="0"/>
              <a:t>Beta carotene (plant) </a:t>
            </a:r>
            <a:endParaRPr lang="en-US" dirty="0" smtClean="0"/>
          </a:p>
          <a:p>
            <a:pPr lvl="1"/>
            <a:r>
              <a:rPr lang="en-US" dirty="0" smtClean="0"/>
              <a:t>Provitamin A carotenoids and most common vitamin A in our food</a:t>
            </a:r>
            <a:endParaRPr lang="en-US" dirty="0" smtClean="0"/>
          </a:p>
        </p:txBody>
      </p:sp>
      <p:pic>
        <p:nvPicPr>
          <p:cNvPr id="4" name="Picture 3" descr="forms_vitaminA.png"/>
          <p:cNvPicPr>
            <a:picLocks noChangeAspect="1"/>
          </p:cNvPicPr>
          <p:nvPr/>
        </p:nvPicPr>
        <p:blipFill>
          <a:blip r:embed="rId1" cstate="print"/>
          <a:stretch>
            <a:fillRect/>
          </a:stretch>
        </p:blipFill>
        <p:spPr>
          <a:xfrm>
            <a:off x="4876800" y="1143000"/>
            <a:ext cx="3810000" cy="3750215"/>
          </a:xfrm>
          <a:prstGeom prst="rect">
            <a:avLst/>
          </a:prstGeom>
        </p:spPr>
      </p:pic>
      <p:pic>
        <p:nvPicPr>
          <p:cNvPr id="5" name="Picture 4" descr="betacarotene.png"/>
          <p:cNvPicPr>
            <a:picLocks noChangeAspect="1"/>
          </p:cNvPicPr>
          <p:nvPr/>
        </p:nvPicPr>
        <p:blipFill>
          <a:blip r:embed="rId2" cstate="print"/>
          <a:stretch>
            <a:fillRect/>
          </a:stretch>
        </p:blipFill>
        <p:spPr>
          <a:xfrm>
            <a:off x="3862783" y="5638800"/>
            <a:ext cx="5281217" cy="1219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Food sources and needs</a:t>
            </a:r>
            <a:endParaRPr lang="en-US" dirty="0"/>
          </a:p>
        </p:txBody>
      </p:sp>
      <p:sp>
        <p:nvSpPr>
          <p:cNvPr id="3" name="Content Placeholder 2"/>
          <p:cNvSpPr/>
          <p:nvPr>
            <p:ph idx="1"/>
          </p:nvPr>
        </p:nvSpPr>
        <p:spPr/>
        <p:txBody>
          <a:bodyPr>
            <a:normAutofit fontScale="92500" lnSpcReduction="20000"/>
          </a:bodyPr>
          <a:lstStyle/>
          <a:p>
            <a:r>
              <a:rPr lang="en-US" dirty="0" smtClean="0"/>
              <a:t>Highest is liver</a:t>
            </a:r>
            <a:endParaRPr lang="en-US" dirty="0" smtClean="0"/>
          </a:p>
          <a:p>
            <a:pPr lvl="1"/>
            <a:r>
              <a:rPr lang="en-US" dirty="0" smtClean="0"/>
              <a:t>Fish oil,  while milk and dairy, fortified cereals, egg yolk are good sources</a:t>
            </a:r>
            <a:endParaRPr lang="en-US" dirty="0" smtClean="0"/>
          </a:p>
          <a:p>
            <a:pPr lvl="1"/>
            <a:r>
              <a:rPr lang="en-US" dirty="0" smtClean="0"/>
              <a:t>Green leafy </a:t>
            </a:r>
            <a:r>
              <a:rPr lang="en-US" dirty="0" err="1" smtClean="0"/>
              <a:t>vergetable</a:t>
            </a:r>
            <a:r>
              <a:rPr lang="en-US" dirty="0" smtClean="0"/>
              <a:t>, carrots, apricots, </a:t>
            </a:r>
            <a:r>
              <a:rPr lang="en-US" dirty="0" err="1" smtClean="0"/>
              <a:t>canterloup</a:t>
            </a:r>
            <a:r>
              <a:rPr lang="en-US" dirty="0" smtClean="0"/>
              <a:t>, </a:t>
            </a:r>
            <a:r>
              <a:rPr lang="en-US" dirty="0" err="1" smtClean="0"/>
              <a:t>broccli</a:t>
            </a:r>
            <a:r>
              <a:rPr lang="en-US" dirty="0" smtClean="0"/>
              <a:t>, squash, are good sources too</a:t>
            </a:r>
            <a:endParaRPr lang="en-US" dirty="0" smtClean="0"/>
          </a:p>
          <a:p>
            <a:r>
              <a:rPr lang="en-US" dirty="0" smtClean="0"/>
              <a:t>The most </a:t>
            </a:r>
            <a:r>
              <a:rPr lang="en-US" dirty="0" err="1" smtClean="0"/>
              <a:t>biactive</a:t>
            </a:r>
            <a:r>
              <a:rPr lang="en-US" dirty="0" smtClean="0"/>
              <a:t> form of vitamin A is retinol, </a:t>
            </a:r>
            <a:endParaRPr lang="en-US" dirty="0" smtClean="0"/>
          </a:p>
          <a:p>
            <a:pPr lvl="1"/>
            <a:r>
              <a:rPr lang="en-US" dirty="0" smtClean="0"/>
              <a:t>To achieve 1 mcg of retinol you need to absorb its equivalency in other forms. </a:t>
            </a:r>
            <a:endParaRPr lang="en-US" dirty="0" smtClean="0"/>
          </a:p>
          <a:p>
            <a:pPr lvl="2"/>
            <a:r>
              <a:rPr lang="en-US" dirty="0" smtClean="0"/>
              <a:t>12 mcg beta carotene from food</a:t>
            </a:r>
            <a:endParaRPr lang="en-US" dirty="0" smtClean="0"/>
          </a:p>
          <a:p>
            <a:pPr lvl="2"/>
            <a:r>
              <a:rPr lang="en-US" dirty="0" smtClean="0"/>
              <a:t> 24 mcg Provitamin A from food</a:t>
            </a:r>
            <a:endParaRPr lang="en-US" dirty="0" smtClean="0"/>
          </a:p>
          <a:p>
            <a:pPr lvl="2"/>
            <a:r>
              <a:rPr lang="en-US" dirty="0" smtClean="0"/>
              <a:t>2 mcg of beta carotene from supplement equals 1 </a:t>
            </a:r>
            <a:r>
              <a:rPr lang="en-US" dirty="0" err="1" smtClean="0"/>
              <a:t>mcy</a:t>
            </a:r>
            <a:r>
              <a:rPr lang="en-US" dirty="0" smtClean="0"/>
              <a:t> of retinol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A needs</a:t>
            </a:r>
            <a:endParaRPr lang="en-US" dirty="0"/>
          </a:p>
        </p:txBody>
      </p:sp>
      <p:sp>
        <p:nvSpPr>
          <p:cNvPr id="3" name="Content Placeholder 2"/>
          <p:cNvSpPr/>
          <p:nvPr>
            <p:ph idx="1"/>
          </p:nvPr>
        </p:nvSpPr>
        <p:spPr/>
        <p:txBody>
          <a:bodyPr>
            <a:normAutofit fontScale="92500" lnSpcReduction="10000"/>
          </a:bodyPr>
          <a:lstStyle/>
          <a:p>
            <a:r>
              <a:rPr lang="en-US" dirty="0" smtClean="0"/>
              <a:t>RDA in mcg RAE (retinol activity </a:t>
            </a:r>
            <a:r>
              <a:rPr lang="en-US" dirty="0" err="1" smtClean="0"/>
              <a:t>equivilant</a:t>
            </a:r>
            <a:r>
              <a:rPr lang="en-US" dirty="0" smtClean="0"/>
              <a:t>)</a:t>
            </a:r>
            <a:endParaRPr lang="en-US" dirty="0" smtClean="0"/>
          </a:p>
          <a:p>
            <a:pPr lvl="1"/>
            <a:r>
              <a:rPr lang="en-US" dirty="0" smtClean="0"/>
              <a:t>1 to 3 </a:t>
            </a:r>
            <a:r>
              <a:rPr lang="en-US" dirty="0" err="1" smtClean="0"/>
              <a:t>yres</a:t>
            </a:r>
            <a:r>
              <a:rPr lang="en-US" dirty="0" smtClean="0"/>
              <a:t> 300</a:t>
            </a:r>
            <a:endParaRPr lang="en-US" dirty="0" smtClean="0"/>
          </a:p>
          <a:p>
            <a:pPr lvl="1"/>
            <a:r>
              <a:rPr lang="en-US" dirty="0" smtClean="0"/>
              <a:t>4 to 8 yrs 400</a:t>
            </a:r>
            <a:endParaRPr lang="en-US" dirty="0" smtClean="0"/>
          </a:p>
          <a:p>
            <a:pPr lvl="1"/>
            <a:r>
              <a:rPr lang="en-US" dirty="0" smtClean="0"/>
              <a:t>9 to 13 yrs old 600</a:t>
            </a:r>
            <a:endParaRPr lang="en-US" dirty="0" smtClean="0"/>
          </a:p>
          <a:p>
            <a:pPr lvl="1"/>
            <a:r>
              <a:rPr lang="en-US" dirty="0" smtClean="0"/>
              <a:t>14 to 51 yrs old 900 (males) and 700 (females)</a:t>
            </a:r>
            <a:endParaRPr lang="en-US" dirty="0" smtClean="0"/>
          </a:p>
          <a:p>
            <a:pPr lvl="1"/>
            <a:r>
              <a:rPr lang="en-US" dirty="0" smtClean="0"/>
              <a:t>Prgnany770</a:t>
            </a:r>
            <a:endParaRPr lang="en-US" dirty="0" smtClean="0"/>
          </a:p>
          <a:p>
            <a:pPr lvl="1"/>
            <a:r>
              <a:rPr lang="en-US" dirty="0" err="1" smtClean="0"/>
              <a:t>Lacation</a:t>
            </a:r>
            <a:r>
              <a:rPr lang="en-US" dirty="0" smtClean="0"/>
              <a:t> 1300</a:t>
            </a:r>
            <a:endParaRPr lang="en-US" dirty="0" smtClean="0"/>
          </a:p>
          <a:p>
            <a:r>
              <a:rPr lang="en-US" dirty="0" smtClean="0"/>
              <a:t>UL </a:t>
            </a:r>
            <a:endParaRPr lang="en-US" dirty="0" smtClean="0"/>
          </a:p>
          <a:p>
            <a:pPr lvl="1"/>
            <a:r>
              <a:rPr lang="en-US" dirty="0" smtClean="0"/>
              <a:t>2800 for women,3000 for men </a:t>
            </a:r>
            <a:r>
              <a:rPr lang="en-US" smtClean="0"/>
              <a:t>(19 </a:t>
            </a:r>
            <a:r>
              <a:rPr lang="en-US" dirty="0" smtClean="0"/>
              <a:t>years and above)</a:t>
            </a:r>
            <a:endParaRPr lang="en-US" dirty="0" smtClean="0"/>
          </a:p>
          <a:p>
            <a:pPr lvl="1"/>
            <a:r>
              <a:rPr lang="en-US" dirty="0" smtClean="0"/>
              <a:t>3000 for pregnancy and lactation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A </a:t>
            </a:r>
            <a:r>
              <a:rPr lang="en-US" dirty="0" err="1" smtClean="0"/>
              <a:t>metablism</a:t>
            </a:r>
            <a:endParaRPr lang="en-US" dirty="0"/>
          </a:p>
        </p:txBody>
      </p:sp>
      <p:pic>
        <p:nvPicPr>
          <p:cNvPr id="4" name="Content Placeholder 3" descr="nutrients-05-02646-g001-1024.png"/>
          <p:cNvPicPr>
            <a:picLocks noGrp="1" noChangeAspect="1"/>
          </p:cNvPicPr>
          <p:nvPr>
            <p:ph idx="1"/>
          </p:nvPr>
        </p:nvPicPr>
        <p:blipFill>
          <a:blip r:embed="rId1" cstate="print"/>
          <a:stretch>
            <a:fillRect/>
          </a:stretch>
        </p:blipFill>
        <p:spPr>
          <a:xfrm>
            <a:off x="1143000" y="1638300"/>
            <a:ext cx="6502397" cy="3581400"/>
          </a:xfrm>
        </p:spPr>
      </p:pic>
      <p:sp>
        <p:nvSpPr>
          <p:cNvPr id="5" name="Rectangle 4"/>
          <p:cNvSpPr/>
          <p:nvPr/>
        </p:nvSpPr>
        <p:spPr>
          <a:xfrm>
            <a:off x="1143000" y="5562600"/>
            <a:ext cx="5715000" cy="369332"/>
          </a:xfrm>
          <a:prstGeom prst="rect">
            <a:avLst/>
          </a:prstGeom>
        </p:spPr>
        <p:txBody>
          <a:bodyPr wrap="square">
            <a:spAutoFit/>
          </a:bodyPr>
          <a:lstStyle/>
          <a:p>
            <a:r>
              <a:rPr lang="en-US" dirty="0" smtClean="0"/>
              <a:t>Source: http://www.mdpi.com/2072-6643/5/7/2646/htm</a:t>
            </a:r>
            <a:endParaRPr lang="en-US" dirty="0"/>
          </a:p>
        </p:txBody>
      </p:sp>
      <mc:AlternateContent xmlns:mc="http://schemas.openxmlformats.org/markup-compatibility/2006" xmlns:p14="http://schemas.microsoft.com/office/powerpoint/2010/main">
        <mc:Choice Requires="p14">
          <p:contentPart r:id="rId2" p14:bwMode="auto">
            <p14:nvContentPartPr>
              <p14:cNvPr id="29" name="Ink 28"/>
              <p14:cNvContentPartPr/>
              <p14:nvPr/>
            </p14:nvContentPartPr>
            <p14:xfrm>
              <a:off x="2384854" y="4213654"/>
              <a:ext cx="404683" cy="15446"/>
            </p14:xfrm>
          </p:contentPart>
        </mc:Choice>
        <mc:Fallback xmlns="">
          <p:pic>
            <p:nvPicPr>
              <p:cNvPr id="29" name="Ink 28"/>
            </p:nvPicPr>
            <p:blipFill>
              <a:blip/>
            </p:blipFill>
            <p:spPr>
              <a:xfrm>
                <a:off x="2384854" y="4213654"/>
                <a:ext cx="404683" cy="15446"/>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33" name="Ink 32"/>
              <p14:cNvContentPartPr/>
              <p14:nvPr/>
            </p14:nvContentPartPr>
            <p14:xfrm>
              <a:off x="6583062" y="3481516"/>
              <a:ext cx="614749" cy="21624"/>
            </p14:xfrm>
          </p:contentPart>
        </mc:Choice>
        <mc:Fallback xmlns="">
          <p:pic>
            <p:nvPicPr>
              <p:cNvPr id="33" name="Ink 32"/>
            </p:nvPicPr>
            <p:blipFill>
              <a:blip/>
            </p:blipFill>
            <p:spPr>
              <a:xfrm>
                <a:off x="6583062" y="3481516"/>
                <a:ext cx="614749" cy="21624"/>
              </a:xfrm>
              <a:prstGeom prst="rect"/>
            </p:spPr>
          </p:pic>
        </mc:Fallback>
      </mc:AlternateContent>
      <mc:AlternateContent xmlns:mc="http://schemas.openxmlformats.org/markup-compatibility/2006" xmlns:p14="http://schemas.microsoft.com/office/powerpoint/2010/main">
        <mc:Choice Requires="p14">
          <p:contentPart r:id="rId4" p14:bwMode="auto">
            <p14:nvContentPartPr>
              <p14:cNvPr id="34" name="Ink 33"/>
              <p14:cNvContentPartPr/>
              <p14:nvPr/>
            </p14:nvContentPartPr>
            <p14:xfrm>
              <a:off x="6718986" y="4970505"/>
              <a:ext cx="389238" cy="33981"/>
            </p14:xfrm>
          </p:contentPart>
        </mc:Choice>
        <mc:Fallback xmlns="">
          <p:pic>
            <p:nvPicPr>
              <p:cNvPr id="34" name="Ink 33"/>
            </p:nvPicPr>
            <p:blipFill>
              <a:blip/>
            </p:blipFill>
            <p:spPr>
              <a:xfrm>
                <a:off x="6718986" y="4970505"/>
                <a:ext cx="389238" cy="33981"/>
              </a:xfrm>
              <a:prstGeom prst="rect"/>
            </p:spPr>
          </p:pic>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smtClean="0"/>
              <a:t>Functions</a:t>
            </a:r>
            <a:endParaRPr lang="en-US"/>
          </a:p>
        </p:txBody>
      </p:sp>
      <p:sp>
        <p:nvSpPr>
          <p:cNvPr id="3" name="Content Placeholder 2"/>
          <p:cNvSpPr/>
          <p:nvPr>
            <p:ph idx="1"/>
          </p:nvPr>
        </p:nvSpPr>
        <p:spPr/>
        <p:txBody>
          <a:bodyPr>
            <a:normAutofit fontScale="92500" lnSpcReduction="10000"/>
          </a:bodyPr>
          <a:lstStyle/>
          <a:p>
            <a:r>
              <a:rPr lang="en-US" dirty="0" smtClean="0"/>
              <a:t>Vision (retinal)</a:t>
            </a:r>
            <a:endParaRPr lang="en-US" dirty="0" smtClean="0"/>
          </a:p>
          <a:p>
            <a:pPr lvl="1"/>
            <a:r>
              <a:rPr lang="en-US" dirty="0" smtClean="0"/>
              <a:t>11 cis retinal is found in the vision pigments bound to OPSIN protein of photoreceptor cells in the retina of the eye</a:t>
            </a:r>
            <a:endParaRPr lang="en-US" dirty="0" smtClean="0"/>
          </a:p>
          <a:p>
            <a:pPr lvl="1"/>
            <a:r>
              <a:rPr lang="en-US" dirty="0" smtClean="0"/>
              <a:t>Once light hits 11 cis retinal, it is converted to 11 trans retinal leaving OPSIN protein.  The is process is called leaching and stimulate several nerve impulses to the brain vision center resulting in vision</a:t>
            </a:r>
            <a:endParaRPr lang="en-US" dirty="0" smtClean="0"/>
          </a:p>
          <a:p>
            <a:pPr lvl="1"/>
            <a:r>
              <a:rPr lang="en-US" dirty="0" smtClean="0"/>
              <a:t>11 trans retinal is further converted to 11 cis retinal swiftly to bind to again to OPSIN and ready for another cycle</a:t>
            </a:r>
            <a:endParaRPr lang="en-US" dirty="0" smtClean="0"/>
          </a:p>
          <a:p>
            <a:pPr lvl="1"/>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A functions</a:t>
            </a:r>
            <a:endParaRPr lang="en-US" dirty="0"/>
          </a:p>
        </p:txBody>
      </p:sp>
      <p:sp>
        <p:nvSpPr>
          <p:cNvPr id="3" name="Content Placeholder 2"/>
          <p:cNvSpPr/>
          <p:nvPr>
            <p:ph idx="1"/>
          </p:nvPr>
        </p:nvSpPr>
        <p:spPr/>
        <p:txBody>
          <a:bodyPr/>
          <a:lstStyle/>
          <a:p>
            <a:r>
              <a:rPr lang="en-US" dirty="0" smtClean="0"/>
              <a:t>Reproduction and growth (retinol)</a:t>
            </a:r>
            <a:endParaRPr lang="en-US" dirty="0" smtClean="0"/>
          </a:p>
          <a:p>
            <a:pPr lvl="1"/>
            <a:r>
              <a:rPr lang="en-US" dirty="0" smtClean="0"/>
              <a:t>Vitamin A helps is integral for the development of sperm, fetus</a:t>
            </a:r>
            <a:endParaRPr lang="en-US" dirty="0" smtClean="0"/>
          </a:p>
          <a:p>
            <a:pPr lvl="1"/>
            <a:r>
              <a:rPr lang="en-US" dirty="0" smtClean="0"/>
              <a:t>Children deficient in vitamin A don’t grow properly</a:t>
            </a:r>
            <a:endParaRPr lang="en-US" dirty="0" smtClean="0"/>
          </a:p>
          <a:p>
            <a:pPr lvl="1"/>
            <a:r>
              <a:rPr lang="en-US" dirty="0" smtClean="0"/>
              <a:t>Important for bone development</a:t>
            </a:r>
            <a:endParaRPr lang="en-US" dirty="0" smtClean="0"/>
          </a:p>
          <a:p>
            <a:pPr lvl="1"/>
            <a:r>
              <a:rPr lang="en-US" dirty="0" smtClean="0"/>
              <a:t>Immune system development</a:t>
            </a:r>
            <a:endParaRPr lang="en-US" dirty="0" smtClean="0"/>
          </a:p>
          <a:p>
            <a:pPr lvl="1"/>
            <a:r>
              <a:rPr lang="en-US" dirty="0" smtClean="0"/>
              <a:t>Red blood cells development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A functions</a:t>
            </a:r>
            <a:endParaRPr lang="en-US" dirty="0"/>
          </a:p>
        </p:txBody>
      </p:sp>
      <p:sp>
        <p:nvSpPr>
          <p:cNvPr id="3" name="Content Placeholder 2"/>
          <p:cNvSpPr/>
          <p:nvPr>
            <p:ph idx="1"/>
          </p:nvPr>
        </p:nvSpPr>
        <p:spPr/>
        <p:txBody>
          <a:bodyPr/>
          <a:lstStyle/>
          <a:p>
            <a:r>
              <a:rPr lang="en-US" dirty="0" smtClean="0"/>
              <a:t>Synthesis and cell differentiation</a:t>
            </a:r>
            <a:endParaRPr lang="en-US" dirty="0" smtClean="0"/>
          </a:p>
          <a:p>
            <a:pPr lvl="1"/>
            <a:r>
              <a:rPr lang="en-US" dirty="0" smtClean="0"/>
              <a:t>Retinoic Acid acts as a hormone to affect gene regulation responsible for cell differentiation and maintenance of the structure and function of several organs such as </a:t>
            </a:r>
            <a:endParaRPr lang="en-US" dirty="0" smtClean="0"/>
          </a:p>
          <a:p>
            <a:pPr lvl="2"/>
            <a:r>
              <a:rPr lang="en-US" dirty="0" smtClean="0"/>
              <a:t>lungs, trachea, skin, gastrointestinal tract, blood vessel walls, and the cornea.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
  <PresentationFormat>On-screen Show (4:3)</PresentationFormat>
  <Paragraphs>81</Paragraphs>
  <Slides>0</Slides>
  <Notes>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13</vt:i4>
      </vt:variant>
    </vt:vector>
  </HeadingPairs>
  <TitlesOfParts>
    <vt:vector size="18" baseType="lpstr">
      <vt:lpstr>Arial</vt:lpstr>
      <vt:lpstr>SimSun</vt:lpstr>
      <vt:lpstr>Wingdings</vt:lpstr>
      <vt:lpstr>Calibri</vt:lpstr>
      <vt:lpstr>Office Theme</vt:lpstr>
      <vt:lpstr>Vitamin A</vt:lpstr>
      <vt:lpstr>PowerPoint 演示文稿</vt:lpstr>
      <vt:lpstr>Vitamin A and structures</vt:lpstr>
      <vt:lpstr>Food sources and needs</vt:lpstr>
      <vt:lpstr>Vitamin A needs</vt:lpstr>
      <vt:lpstr>Vitamin A metablism</vt:lpstr>
      <vt:lpstr>Functions</vt:lpstr>
      <vt:lpstr>Vitamin A functions</vt:lpstr>
      <vt:lpstr>Vitamin A functions</vt:lpstr>
      <vt:lpstr>Vitamin A deficiency</vt:lpstr>
      <vt:lpstr>Vitamin A deficiency</vt:lpstr>
      <vt:lpstr>Vitamin A toxicity</vt:lpstr>
      <vt:lpstr>Vitamin A toxicity</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Vitamin A</dc:title>
  <dc:creator>HP User</dc:creator>
  <cp:lastModifiedBy>Ebaa’s iPad</cp:lastModifiedBy>
  <cp:revision>17</cp:revision>
  <dcterms:created xsi:type="dcterms:W3CDTF">1900-01-01T00:00:00Z</dcterms:created>
  <dcterms:modified xsi:type="dcterms:W3CDTF">1900-01-01T00:00:00Z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A62E670EC97371BEB252AA614D3F72A6</vt:lpwstr>
  </property>
  <property fmtid="{D5CDD505-2E9C-101B-9397-08002B2CF9AE}" pid="3" name="KSOProductBuildVer">
    <vt:lpwstr>3081-11.24.2</vt:lpwstr>
  </property>
</Properties>
</file>