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71" r:id="rId11"/>
    <p:sldId id="272" r:id="rId12"/>
    <p:sldId id="274" r:id="rId13"/>
    <p:sldId id="275" r:id="rId14"/>
    <p:sldId id="277" r:id="rId15"/>
    <p:sldId id="278" r:id="rId16"/>
    <p:sldId id="276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0"/>
    <a:srgbClr val="FF6600"/>
    <a:srgbClr val="663300"/>
    <a:srgbClr val="FF0000"/>
    <a:srgbClr val="83C6CB"/>
    <a:srgbClr val="3C8A90"/>
    <a:srgbClr val="0A3777"/>
    <a:srgbClr val="0000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50.1.1.95\groups\RESEARCH\Report%20to%20the%20Nations\2012%20RTN\Data%20analysis\Costs%20and%20schemes%2020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50.1.1.95\groups\RESEARCH\Report%20to%20the%20Nations\2012%20RTN\Data%20analysis\Costs%20and%20schemes%20201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1"/>
          <c:order val="0"/>
          <c:cat>
            <c:strRef>
              <c:f>'[Costs and schemes 2012.xlsx]Cash (FOR POFE, CFH)'!$A$3:$A$5</c:f>
              <c:strCache>
                <c:ptCount val="3"/>
                <c:pt idx="0">
                  <c:v>Cash Larceny</c:v>
                </c:pt>
                <c:pt idx="1">
                  <c:v>Skimming </c:v>
                </c:pt>
                <c:pt idx="2">
                  <c:v>Fraudulent Disbursements</c:v>
                </c:pt>
              </c:strCache>
            </c:strRef>
          </c:cat>
          <c:val>
            <c:numRef>
              <c:f>'[Costs and schemes 2012.xlsx]Cash (FOR POFE, CFH)'!$D$3:$D$5</c:f>
              <c:numCache>
                <c:formatCode>0.0%</c:formatCode>
                <c:ptCount val="3"/>
                <c:pt idx="0">
                  <c:v>0.15384615384615419</c:v>
                </c:pt>
                <c:pt idx="1">
                  <c:v>0.20546558704453441</c:v>
                </c:pt>
                <c:pt idx="2">
                  <c:v>0.65182186234818096</c:v>
                </c:pt>
              </c:numCache>
            </c:numRef>
          </c:val>
        </c:ser>
        <c:dLbls>
          <c:showVal val="1"/>
        </c:dLbls>
        <c:axId val="106799872"/>
        <c:axId val="106802560"/>
      </c:barChart>
      <c:catAx>
        <c:axId val="106799872"/>
        <c:scaling>
          <c:orientation val="minMax"/>
        </c:scaling>
        <c:axPos val="l"/>
        <c:numFmt formatCode="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6802560"/>
        <c:crosses val="autoZero"/>
        <c:auto val="1"/>
        <c:lblAlgn val="ctr"/>
        <c:lblOffset val="100"/>
      </c:catAx>
      <c:valAx>
        <c:axId val="10680256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Cash Schemes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6799872"/>
        <c:crosses val="autoZero"/>
        <c:crossBetween val="between"/>
        <c:majorUnit val="0.2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1"/>
          <c:order val="0"/>
          <c:cat>
            <c:strRef>
              <c:f>'[Costs and schemes 2012.xlsx]Cash (FOR POFE, CFH)'!$A$3:$A$5</c:f>
              <c:strCache>
                <c:ptCount val="3"/>
                <c:pt idx="0">
                  <c:v>Cash Larceny</c:v>
                </c:pt>
                <c:pt idx="1">
                  <c:v>Skimming </c:v>
                </c:pt>
                <c:pt idx="2">
                  <c:v>Fraudulent Disbursements</c:v>
                </c:pt>
              </c:strCache>
            </c:strRef>
          </c:cat>
          <c:val>
            <c:numRef>
              <c:f>'[Costs and schemes 2012.xlsx]Cash (FOR POFE, CFH)'!$F$3:$F$5</c:f>
              <c:numCache>
                <c:formatCode>"$"#,##0</c:formatCode>
                <c:ptCount val="3"/>
                <c:pt idx="0">
                  <c:v>54000</c:v>
                </c:pt>
                <c:pt idx="1">
                  <c:v>58000</c:v>
                </c:pt>
                <c:pt idx="2">
                  <c:v>100000</c:v>
                </c:pt>
              </c:numCache>
            </c:numRef>
          </c:val>
        </c:ser>
        <c:dLbls>
          <c:showVal val="1"/>
        </c:dLbls>
        <c:axId val="108350848"/>
        <c:axId val="108369024"/>
      </c:barChart>
      <c:catAx>
        <c:axId val="108350848"/>
        <c:scaling>
          <c:orientation val="minMax"/>
        </c:scaling>
        <c:axPos val="l"/>
        <c:numFmt formatCode="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8369024"/>
        <c:crosses val="autoZero"/>
        <c:auto val="1"/>
        <c:lblAlgn val="ctr"/>
        <c:lblOffset val="100"/>
      </c:catAx>
      <c:valAx>
        <c:axId val="10836902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8350848"/>
        <c:crosses val="autoZero"/>
        <c:crossBetween val="between"/>
        <c:majorUnit val="2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156C10-01A8-4BA6-82C7-EC55F72C66C2}" type="datetimeFigureOut">
              <a:rPr lang="en-US"/>
              <a:pPr>
                <a:defRPr/>
              </a:pPr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E668DB-EFF9-4DDB-BFE3-BD18BB2D9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338662-7D81-46F1-87A5-901DD4496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9B0A6-16CB-4F1F-8E2E-2DEEA9945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BF630-9A39-4ECC-BF98-958FF34B1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EB964-9E79-4D26-BF8D-D4B108B5D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BBDBA-57B1-4F4C-8017-13ECFD0D9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89792-EBFF-42E2-89DF-2CF4DCD2B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3512D-7360-4386-9FD8-F7B186CE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3F5EF-900E-446D-AE19-F0284AE9A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8A9D1-895C-4AAE-87F0-F5D4C2C4A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0655A-25A0-4892-B709-6B87E925E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6B2F-7F25-426C-8522-2396ECE92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96E1E-C905-408B-ACD4-A9B770D8A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CB39DF-4393-4129-A5F7-6966DAD72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C46290-83C9-45F6-92E7-B1987FBC957B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Times New Roman" pitchFamily="18" charset="0"/>
              </a:rPr>
              <a:t>Cash Larceny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latin typeface="Times New Roman" pitchFamily="18" charset="0"/>
              </a:rPr>
              <a:t>Chapter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CB42D0-25F1-468A-92B7-ECB89093162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Larceny at The Point of Sale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It’s where the money is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Most common point of access to ready cash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Results in an imbalance between the register tape and cash drawer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39F670-1679-4666-9AC1-2DFFB8946BC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Larceny Schemes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4495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Theft from other registers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Using another cashier’s register or access code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Death by a thousand cuts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Stealing small amounts over an extended period of time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Reversing transactions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Using false voids or refunds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Causes the cash register tape to balance to the cash drawer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Altering cash counts or cash register tapes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Destroying register tapes</a:t>
            </a:r>
          </a:p>
          <a:p>
            <a:pPr eaLnBrk="1" hangingPunct="1"/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C47F57-5B1E-4248-A4B7-0204C08C22C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imes New Roman" pitchFamily="18" charset="0"/>
              </a:rPr>
              <a:t>Preventing and Detecting Cash Larceny at the Point of Sale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Enforce separation of duties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Independent checks over the receipting and recording of incoming cash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Upon reconciliation of cash and register tape, cash should go directly to the cashier’s office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Discrepancies should be checked, especially if a pattern is identified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</a:rPr>
              <a:t>Periodically run reports showing discounts, returns, adjustments, and write-offs by employee, department, and location to identify unusual patterns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0632BF6-EA1D-43A2-A891-2351EEE7B14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Larceny of Receivables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Theft occurs after the payment has been recorded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Force balancing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Having total control of the accounting system can overcome the problem of out-of-balance accounts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Can make unsupported entries in the books to produce a fictitious balance between receipts and ledgers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Reversing entries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Post the payment and then reverse the entry through “discounts”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Destruction of records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Destroying the records can conceal the identity of the perpetrator even though the fraud has been discovered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1B5D2B6-067C-4516-B64F-93ED68F4156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Cash Larceny From The Deposit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Whoever takes the deposit to the bank has an opportunity to steal a portion of it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Having controls—such as matching the receipted deposit slip to the originally prepared slip—does not always prevent theft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Failure to reconcile the slips can foster an environment leading to theft 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Lack of security over the deposit before it goes to the bank can also lead to theft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55927E-6418-4E19-9462-805F987C821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Cash Larceny From The Deposit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Deposit lapping</a:t>
            </a:r>
          </a:p>
          <a:p>
            <a:pPr lvl="1" eaLnBrk="1" hangingPunct="1"/>
            <a:r>
              <a:rPr lang="en-US" sz="2800" smtClean="0">
                <a:latin typeface="Times New Roman" pitchFamily="18" charset="0"/>
              </a:rPr>
              <a:t>Day one’s deposit is stolen and is replaced by day two’s deposit . . . .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Deposits in transit</a:t>
            </a:r>
          </a:p>
          <a:p>
            <a:pPr lvl="1" eaLnBrk="1" hangingPunct="1"/>
            <a:r>
              <a:rPr lang="en-US" sz="2800" smtClean="0">
                <a:latin typeface="Times New Roman" pitchFamily="18" charset="0"/>
              </a:rPr>
              <a:t>The missing money is carried as a deposit in transit but it never clears the bank statement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E605A1-8930-4049-BA84-385B1974FC1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Cash Larceny From The Deposit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5720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Separation of duties is the most important factor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All incoming revenues should be delivered to a centralized department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Compare the authenticated deposit slip with the company’s copy of the deposit slip, the remittance list, and the general ledger posting of the day’s receipts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Two copies of the bank statement should be delivered to different persons in the organization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Require that deposits be made at a night drop at the bank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34B24F-86F0-41C5-8B2C-FF9FB14C4038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3075" name="Picture 6" descr="j039008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9943"/>
              </a:clrFrom>
              <a:clrTo>
                <a:srgbClr val="FF9943">
                  <a:alpha val="0"/>
                </a:srgbClr>
              </a:clrTo>
            </a:clrChange>
            <a:lum bright="34000" contrast="24000"/>
          </a:blip>
          <a:srcRect t="6500" b="17000"/>
          <a:stretch>
            <a:fillRect/>
          </a:stretch>
        </p:blipFill>
        <p:spPr bwMode="auto">
          <a:xfrm>
            <a:off x="2286000" y="1219200"/>
            <a:ext cx="4824413" cy="51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Pop Quiz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0"/>
          </a:xfrm>
        </p:spPr>
        <p:txBody>
          <a:bodyPr/>
          <a:lstStyle/>
          <a:p>
            <a:pPr marL="0" indent="0" eaLnBrk="1" hangingPunct="1">
              <a:spcAft>
                <a:spcPct val="25000"/>
              </a:spcAft>
              <a:buFontTx/>
              <a:buNone/>
            </a:pPr>
            <a:r>
              <a:rPr lang="en-US" sz="3200" b="1" smtClean="0">
                <a:latin typeface="Times New Roman" pitchFamily="18" charset="0"/>
              </a:rPr>
              <a:t>What is the difference between larceny and skimming?</a:t>
            </a:r>
          </a:p>
          <a:p>
            <a:pPr marL="0" indent="0" eaLnBrk="1" hangingPunct="1">
              <a:buFontTx/>
              <a:buNone/>
            </a:pPr>
            <a:r>
              <a:rPr lang="en-US" sz="2800" smtClean="0">
                <a:latin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0CF486-B4DA-49A9-985A-FC716F98A06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Define cash larceny.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cash receipts schemes differ from fraudulent disbursements.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Recognize the difference between cash larceny and skimming.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the relative frequency and cost of cash larceny schemes as opposed to other forms of cash misappropriations.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Identify weaknesses in internal controls as inducing factors to cash larceny schemes.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cash larceny is committed at the point of sale.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latin typeface="Times New Roman" pitchFamily="18" charset="0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A66AEB-E585-41A9-9EB2-E30DDB752BE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Discuss measures that can be used to prevent and detect cash larceny at the point of sale.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and identify various methods used by fraudsters to conceal cash larceny of receivables.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schemes involving cash larceny from deposits including lapping and deposits in transit.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controls and procedures that can be used to prevent and detect cash larceny from bank deposits.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proactive audit tests that can be used to detect cash larceny schemes.</a:t>
            </a:r>
            <a:r>
              <a:rPr lang="en-US" smtClean="0">
                <a:latin typeface="Times New Roman" pitchFamily="18" charset="0"/>
              </a:rPr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6096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AE2DA7-64A2-42BC-9844-3EB7A0EA5C3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3048000" y="1143000"/>
            <a:ext cx="2667000" cy="1066800"/>
          </a:xfrm>
          <a:prstGeom prst="rect">
            <a:avLst/>
          </a:prstGeom>
          <a:solidFill>
            <a:srgbClr val="3C8A9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Larceny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505200" y="2514600"/>
            <a:ext cx="2133600" cy="914400"/>
          </a:xfrm>
          <a:prstGeom prst="rect">
            <a:avLst/>
          </a:prstGeom>
          <a:solidFill>
            <a:srgbClr val="83C6C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Of Cash on </a:t>
            </a:r>
          </a:p>
          <a:p>
            <a:pPr algn="ctr"/>
            <a:r>
              <a:rPr lang="en-US"/>
              <a:t>Hand</a:t>
            </a:r>
          </a:p>
        </p:txBody>
      </p: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3505200" y="4953000"/>
            <a:ext cx="2133600" cy="914400"/>
          </a:xfrm>
          <a:prstGeom prst="rect">
            <a:avLst/>
          </a:prstGeom>
          <a:solidFill>
            <a:srgbClr val="83C6C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Other</a:t>
            </a:r>
          </a:p>
        </p:txBody>
      </p:sp>
      <p:sp>
        <p:nvSpPr>
          <p:cNvPr id="6150" name="Rectangle 10"/>
          <p:cNvSpPr>
            <a:spLocks noChangeArrowheads="1"/>
          </p:cNvSpPr>
          <p:nvPr/>
        </p:nvSpPr>
        <p:spPr bwMode="auto">
          <a:xfrm>
            <a:off x="3505200" y="3733800"/>
            <a:ext cx="2133600" cy="914400"/>
          </a:xfrm>
          <a:prstGeom prst="rect">
            <a:avLst/>
          </a:prstGeom>
          <a:solidFill>
            <a:srgbClr val="83C6C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From the</a:t>
            </a:r>
          </a:p>
          <a:p>
            <a:pPr algn="ctr"/>
            <a:r>
              <a:rPr lang="en-US"/>
              <a:t>Deposit</a:t>
            </a:r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3124200" y="23622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2"/>
          <p:cNvSpPr>
            <a:spLocks noChangeShapeType="1"/>
          </p:cNvSpPr>
          <p:nvPr/>
        </p:nvSpPr>
        <p:spPr bwMode="auto">
          <a:xfrm>
            <a:off x="3106738" y="5410200"/>
            <a:ext cx="398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>
            <a:off x="3124200" y="2971800"/>
            <a:ext cx="398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4"/>
          <p:cNvSpPr>
            <a:spLocks noChangeShapeType="1"/>
          </p:cNvSpPr>
          <p:nvPr/>
        </p:nvSpPr>
        <p:spPr bwMode="auto">
          <a:xfrm>
            <a:off x="3124200" y="4191000"/>
            <a:ext cx="398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5"/>
          <p:cNvSpPr>
            <a:spLocks noChangeShapeType="1"/>
          </p:cNvSpPr>
          <p:nvPr/>
        </p:nvSpPr>
        <p:spPr bwMode="auto">
          <a:xfrm>
            <a:off x="3106738" y="2362200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6"/>
          <p:cNvSpPr>
            <a:spLocks noChangeShapeType="1"/>
          </p:cNvSpPr>
          <p:nvPr/>
        </p:nvSpPr>
        <p:spPr bwMode="auto">
          <a:xfrm>
            <a:off x="4359275" y="2209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538BA1-AC48-4F62-8CE8-701B6EDCB6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Cash Larceny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Intentional taking away of an employer’s cash without the consent and against the will of the employer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Fraudulent disbursements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Cash receipt schemes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75AF7F-C360-4F52-AACC-FB10B778A9F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382000" cy="9144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Frequency – Cash Misappropriations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62188" y="213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066800" y="1676400"/>
          <a:ext cx="7010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748D61D-B0FE-4CFC-A3E2-13940662EB1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Median Loss – Cash Misappropriations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338388" y="2176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533400" y="2133600"/>
          <a:ext cx="815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FD831C2-894A-496C-A873-17CD9F7B350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Cash Larceny Schemes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001000" cy="38100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Can occur under any circumstance in which an employee has access to cash</a:t>
            </a:r>
          </a:p>
          <a:p>
            <a:pPr lvl="1" eaLnBrk="1" hangingPunct="1"/>
            <a:r>
              <a:rPr lang="en-US" sz="2800" smtClean="0">
                <a:latin typeface="Times New Roman" pitchFamily="18" charset="0"/>
              </a:rPr>
              <a:t>At the point of sale</a:t>
            </a:r>
          </a:p>
          <a:p>
            <a:pPr lvl="1" eaLnBrk="1" hangingPunct="1"/>
            <a:r>
              <a:rPr lang="en-US" sz="2800" smtClean="0">
                <a:latin typeface="Times New Roman" pitchFamily="18" charset="0"/>
              </a:rPr>
              <a:t>From incoming receivables</a:t>
            </a:r>
          </a:p>
          <a:p>
            <a:pPr lvl="1" eaLnBrk="1" hangingPunct="1"/>
            <a:r>
              <a:rPr lang="en-US" sz="2800" smtClean="0">
                <a:latin typeface="Times New Roman" pitchFamily="18" charset="0"/>
              </a:rPr>
              <a:t>From the victim organization’s bank deposits</a:t>
            </a:r>
            <a:r>
              <a:rPr lang="en-US" sz="24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682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Chapter 3</vt:lpstr>
      <vt:lpstr>Pop Quiz</vt:lpstr>
      <vt:lpstr>Learning Objectives</vt:lpstr>
      <vt:lpstr>Learning Objectives</vt:lpstr>
      <vt:lpstr>Slide 5</vt:lpstr>
      <vt:lpstr>Cash Larceny</vt:lpstr>
      <vt:lpstr>Frequency – Cash Misappropriations</vt:lpstr>
      <vt:lpstr>Median Loss – Cash Misappropriations</vt:lpstr>
      <vt:lpstr>Cash Larceny Schemes</vt:lpstr>
      <vt:lpstr>Larceny at The Point of Sale</vt:lpstr>
      <vt:lpstr>Larceny Schemes</vt:lpstr>
      <vt:lpstr>Preventing and Detecting Cash Larceny at the Point of Sale</vt:lpstr>
      <vt:lpstr>Larceny of Receivables</vt:lpstr>
      <vt:lpstr>Cash Larceny From The Deposit</vt:lpstr>
      <vt:lpstr>Cash Larceny From The Deposit</vt:lpstr>
      <vt:lpstr>Preventing and Detecting  Cash Larceny From The Deposit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28</cp:revision>
  <dcterms:created xsi:type="dcterms:W3CDTF">2004-02-25T21:57:05Z</dcterms:created>
  <dcterms:modified xsi:type="dcterms:W3CDTF">2013-03-14T20:31:48Z</dcterms:modified>
</cp:coreProperties>
</file>