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71" r:id="rId6"/>
    <p:sldId id="272" r:id="rId7"/>
    <p:sldId id="273" r:id="rId8"/>
    <p:sldId id="274" r:id="rId9"/>
    <p:sldId id="275" r:id="rId10"/>
    <p:sldId id="259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Heart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10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457200" y="461962"/>
            <a:ext cx="8229600" cy="452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Clinical Manifestations</a:t>
            </a:r>
          </a:p>
        </p:txBody>
      </p:sp>
      <p:sp>
        <p:nvSpPr>
          <p:cNvPr id="614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smtClean="0"/>
              <a:t>Right Sided</a:t>
            </a:r>
          </a:p>
        </p:txBody>
      </p:sp>
      <p:sp>
        <p:nvSpPr>
          <p:cNvPr id="614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dirty="0" smtClean="0"/>
              <a:t>Viscera and peripheral congestion.</a:t>
            </a:r>
          </a:p>
          <a:p>
            <a:r>
              <a:rPr lang="en-US" sz="2200" dirty="0" smtClean="0"/>
              <a:t>Jugular venous distention (JVD).</a:t>
            </a:r>
          </a:p>
          <a:p>
            <a:r>
              <a:rPr lang="en-US" sz="2200" dirty="0" smtClean="0"/>
              <a:t>Dependent edema.</a:t>
            </a:r>
          </a:p>
          <a:p>
            <a:r>
              <a:rPr lang="en-US" sz="2200" dirty="0" smtClean="0"/>
              <a:t>Hepatomegaly.</a:t>
            </a:r>
          </a:p>
          <a:p>
            <a:r>
              <a:rPr lang="en-US" sz="2200" dirty="0" smtClean="0"/>
              <a:t>Ascites.</a:t>
            </a:r>
          </a:p>
          <a:p>
            <a:r>
              <a:rPr lang="en-US" sz="2200" dirty="0" smtClean="0"/>
              <a:t>Weight gain.</a:t>
            </a:r>
          </a:p>
        </p:txBody>
      </p:sp>
      <p:sp>
        <p:nvSpPr>
          <p:cNvPr id="614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200" smtClean="0"/>
              <a:t>Left Sided</a:t>
            </a:r>
          </a:p>
        </p:txBody>
      </p:sp>
      <p:sp>
        <p:nvSpPr>
          <p:cNvPr id="615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200" dirty="0" smtClean="0"/>
              <a:t>Pulmonary congestion, crackles.</a:t>
            </a:r>
          </a:p>
          <a:p>
            <a:r>
              <a:rPr lang="en-US" sz="2200" dirty="0" smtClean="0"/>
              <a:t>S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or “ventricular gallop”.</a:t>
            </a:r>
          </a:p>
          <a:p>
            <a:r>
              <a:rPr lang="en-US" sz="2200" dirty="0" smtClean="0"/>
              <a:t>Dyspnea on exertion (DOE).</a:t>
            </a:r>
          </a:p>
          <a:p>
            <a:r>
              <a:rPr lang="en-US" sz="2200" dirty="0" smtClean="0"/>
              <a:t>Orthopnea.</a:t>
            </a:r>
          </a:p>
          <a:p>
            <a:r>
              <a:rPr lang="en-US" sz="2200" dirty="0" smtClean="0"/>
              <a:t>Dry, nonproductive cough initially.</a:t>
            </a:r>
          </a:p>
          <a:p>
            <a:r>
              <a:rPr lang="en-US" sz="2200" dirty="0" smtClean="0"/>
              <a:t>Oliguria.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81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457200"/>
            <a:ext cx="8524875" cy="768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Assessment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1" y="1752600"/>
            <a:ext cx="8699500" cy="47577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dirty="0" smtClean="0"/>
              <a:t>Focus: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Effectiveness of therapy.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Patient’s self-management.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S&amp;S if increased HF.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Emotional or psychosocial response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dirty="0" smtClean="0"/>
              <a:t>Health history.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dirty="0" smtClean="0"/>
              <a:t>PE.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Mental status; lung sounds: crackles and wheezes; heart sounds: S</a:t>
            </a:r>
            <a:r>
              <a:rPr lang="en-US" baseline="-25000" dirty="0" smtClean="0"/>
              <a:t>3;</a:t>
            </a:r>
            <a:r>
              <a:rPr lang="en-US" dirty="0" smtClean="0"/>
              <a:t> fluid status or signs of fluid overload; daily weight and I&amp;O; assess responses to medications.</a:t>
            </a:r>
          </a:p>
        </p:txBody>
      </p:sp>
    </p:spTree>
    <p:extLst>
      <p:ext uri="{BB962C8B-B14F-4D97-AF65-F5344CB8AC3E}">
        <p14:creationId xmlns:p14="http://schemas.microsoft.com/office/powerpoint/2010/main" val="313649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24875" cy="889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Complications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905000"/>
            <a:ext cx="8613775" cy="4518025"/>
          </a:xfrm>
        </p:spPr>
        <p:txBody>
          <a:bodyPr/>
          <a:lstStyle/>
          <a:p>
            <a:r>
              <a:rPr lang="en-US" dirty="0" smtClean="0"/>
              <a:t>Hypotension, poor perfusion, and cardiogenic shock.</a:t>
            </a:r>
          </a:p>
          <a:p>
            <a:r>
              <a:rPr lang="en-US" dirty="0" smtClean="0"/>
              <a:t>Dysrhythmias.</a:t>
            </a:r>
          </a:p>
          <a:p>
            <a:r>
              <a:rPr lang="en-US" dirty="0" smtClean="0"/>
              <a:t>Thromboembolism.</a:t>
            </a:r>
          </a:p>
          <a:p>
            <a:r>
              <a:rPr lang="en-US" dirty="0" smtClean="0"/>
              <a:t>Pericardial effusion and cardiac tamponade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569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381000"/>
            <a:ext cx="8524875" cy="768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676400"/>
            <a:ext cx="8613775" cy="4830763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dirty="0" smtClean="0"/>
              <a:t>Goals:</a:t>
            </a:r>
            <a:endParaRPr lang="en-US" dirty="0"/>
          </a:p>
          <a:p>
            <a:r>
              <a:rPr lang="en-US" dirty="0" smtClean="0"/>
              <a:t>Promote activity and reduce fatigue.</a:t>
            </a:r>
          </a:p>
          <a:p>
            <a:r>
              <a:rPr lang="en-US" dirty="0" smtClean="0"/>
              <a:t>Relieve fluid overload symptoms.</a:t>
            </a:r>
          </a:p>
          <a:p>
            <a:r>
              <a:rPr lang="en-US" dirty="0" smtClean="0"/>
              <a:t>Decrease anxiety or increase the patient’s ability to manage anxiety.</a:t>
            </a:r>
          </a:p>
          <a:p>
            <a:r>
              <a:rPr lang="en-US" dirty="0" smtClean="0"/>
              <a:t>Encourage the patient to verbalize his or her ability to make decisions and influence outcomes.</a:t>
            </a:r>
          </a:p>
          <a:p>
            <a:r>
              <a:rPr lang="en-US" dirty="0" smtClean="0"/>
              <a:t>Educate the patient and family about management of the therapeutic regimen.</a:t>
            </a:r>
          </a:p>
        </p:txBody>
      </p:sp>
    </p:spTree>
    <p:extLst>
      <p:ext uri="{BB962C8B-B14F-4D97-AF65-F5344CB8AC3E}">
        <p14:creationId xmlns:p14="http://schemas.microsoft.com/office/powerpoint/2010/main" val="3381928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457200"/>
            <a:ext cx="8524875" cy="384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Activity Intolerance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295400"/>
            <a:ext cx="8613775" cy="50133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Bed rest for acute exacerbations.</a:t>
            </a:r>
          </a:p>
          <a:p>
            <a:pPr eaLnBrk="1" hangingPunct="1"/>
            <a:r>
              <a:rPr lang="en-US" dirty="0" smtClean="0"/>
              <a:t>Encourage regular physical activity; 30–45 minutes daily.</a:t>
            </a:r>
          </a:p>
          <a:p>
            <a:pPr eaLnBrk="1" hangingPunct="1"/>
            <a:r>
              <a:rPr lang="en-US" dirty="0" smtClean="0"/>
              <a:t>Exercise training.</a:t>
            </a:r>
          </a:p>
          <a:p>
            <a:pPr eaLnBrk="1" hangingPunct="1"/>
            <a:r>
              <a:rPr lang="en-US" dirty="0" smtClean="0"/>
              <a:t>Pacing of activities.</a:t>
            </a:r>
          </a:p>
          <a:p>
            <a:pPr eaLnBrk="1" hangingPunct="1"/>
            <a:r>
              <a:rPr lang="en-US" dirty="0" smtClean="0"/>
              <a:t>Wait 2 hours after eating for physical activity.</a:t>
            </a:r>
          </a:p>
          <a:p>
            <a:pPr eaLnBrk="1" hangingPunct="1"/>
            <a:r>
              <a:rPr lang="en-US" dirty="0" smtClean="0"/>
              <a:t>Avoid activities in extreme hot, cold, or humid weather.</a:t>
            </a:r>
          </a:p>
          <a:p>
            <a:pPr eaLnBrk="1" hangingPunct="1"/>
            <a:r>
              <a:rPr lang="en-US" dirty="0" smtClean="0"/>
              <a:t>Modify activities to conserve energy.</a:t>
            </a:r>
          </a:p>
          <a:p>
            <a:pPr eaLnBrk="1" hangingPunct="1"/>
            <a:r>
              <a:rPr lang="en-US" dirty="0" smtClean="0"/>
              <a:t>Positioning; elevation of the HOB to facilitate breathing and rest, support of arms.</a:t>
            </a:r>
          </a:p>
        </p:txBody>
      </p:sp>
    </p:spTree>
    <p:extLst>
      <p:ext uri="{BB962C8B-B14F-4D97-AF65-F5344CB8AC3E}">
        <p14:creationId xmlns:p14="http://schemas.microsoft.com/office/powerpoint/2010/main" val="298400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24875" cy="384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Fluid Volume Excess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Assessment for symptoms of fluid overload.</a:t>
            </a:r>
          </a:p>
          <a:p>
            <a:pPr eaLnBrk="1" hangingPunct="1"/>
            <a:r>
              <a:rPr lang="en-US" dirty="0" smtClean="0"/>
              <a:t>Daily weight.</a:t>
            </a:r>
          </a:p>
          <a:p>
            <a:pPr eaLnBrk="1" hangingPunct="1"/>
            <a:r>
              <a:rPr lang="en-US" dirty="0" smtClean="0"/>
              <a:t>I&amp;O.</a:t>
            </a:r>
          </a:p>
          <a:p>
            <a:pPr eaLnBrk="1" hangingPunct="1"/>
            <a:r>
              <a:rPr lang="en-US" dirty="0" smtClean="0"/>
              <a:t>Diuretic therapy; timing of meds.</a:t>
            </a:r>
          </a:p>
          <a:p>
            <a:pPr eaLnBrk="1" hangingPunct="1"/>
            <a:r>
              <a:rPr lang="en-US" dirty="0" smtClean="0"/>
              <a:t>Fluid intake; fluid restriction.</a:t>
            </a:r>
          </a:p>
          <a:p>
            <a:pPr eaLnBrk="1" hangingPunct="1"/>
            <a:r>
              <a:rPr lang="en-US" dirty="0" smtClean="0"/>
              <a:t>Maintenance of sodium restriction.</a:t>
            </a:r>
            <a:br>
              <a:rPr lang="en-US" dirty="0" smtClean="0"/>
            </a:br>
            <a:endParaRPr lang="en-US" b="1" dirty="0" smtClean="0"/>
          </a:p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4307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533400"/>
            <a:ext cx="8524875" cy="384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Patient Education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13775" cy="42799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 smtClean="0"/>
              <a:t>Medications.</a:t>
            </a:r>
          </a:p>
          <a:p>
            <a:pPr eaLnBrk="1" hangingPunct="1"/>
            <a:r>
              <a:rPr lang="en-US" dirty="0" smtClean="0"/>
              <a:t>Diet: low-sodium diet and fluid restriction.</a:t>
            </a:r>
          </a:p>
          <a:p>
            <a:pPr eaLnBrk="1" hangingPunct="1"/>
            <a:r>
              <a:rPr lang="en-US" dirty="0" smtClean="0"/>
              <a:t>Monitoring for signs of excess fluid, hypotension, and symptoms of disease exacerbation, including daily weight.</a:t>
            </a:r>
          </a:p>
          <a:p>
            <a:pPr eaLnBrk="1" hangingPunct="1"/>
            <a:r>
              <a:rPr lang="en-US" dirty="0" smtClean="0"/>
              <a:t>Exercise and activity program.</a:t>
            </a:r>
          </a:p>
          <a:p>
            <a:pPr eaLnBrk="1" hangingPunct="1"/>
            <a:r>
              <a:rPr lang="en-US" dirty="0" smtClean="0"/>
              <a:t>Stress management.</a:t>
            </a:r>
          </a:p>
          <a:p>
            <a:pPr eaLnBrk="1" hangingPunct="1"/>
            <a:r>
              <a:rPr lang="en-US" dirty="0" smtClean="0"/>
              <a:t>Prevention of infection.</a:t>
            </a:r>
          </a:p>
          <a:p>
            <a:pPr eaLnBrk="1" hangingPunct="1"/>
            <a:r>
              <a:rPr lang="en-US" dirty="0" smtClean="0"/>
              <a:t>Know how and when to contact health care provider.</a:t>
            </a:r>
          </a:p>
          <a:p>
            <a:pPr eaLnBrk="1" hangingPunct="1"/>
            <a:r>
              <a:rPr lang="en-US" dirty="0" smtClean="0"/>
              <a:t>Include family in education.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4281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Medications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Angiotensin-converting enzyme (ACE) inhibitors: vasodilation; diuresis; decreases afterload; monitor for hypotension, hyperkalemia, and altered renal function; cough.</a:t>
            </a:r>
          </a:p>
          <a:p>
            <a:r>
              <a:rPr lang="en-US" dirty="0" smtClean="0"/>
              <a:t>Angiotensin II receptor blockers: prescribed as an alternate to ACE inhibitors; work similarly.</a:t>
            </a:r>
          </a:p>
          <a:p>
            <a:r>
              <a:rPr lang="en-US" dirty="0" smtClean="0"/>
              <a:t>Hydralazine and </a:t>
            </a:r>
            <a:r>
              <a:rPr lang="en-US" dirty="0" err="1" smtClean="0"/>
              <a:t>isosorbide</a:t>
            </a:r>
            <a:r>
              <a:rPr lang="en-US" dirty="0" smtClean="0"/>
              <a:t> </a:t>
            </a:r>
            <a:r>
              <a:rPr lang="en-US" dirty="0" err="1" smtClean="0"/>
              <a:t>dinitrate</a:t>
            </a:r>
            <a:r>
              <a:rPr lang="en-US" dirty="0" smtClean="0"/>
              <a:t>: alternative to ACE inhibitors.</a:t>
            </a:r>
          </a:p>
          <a:p>
            <a:r>
              <a:rPr lang="en-US" dirty="0" smtClean="0"/>
              <a:t>Beta-blockers: prescribed in addition to ACE inhibitors; may be several weeks before effects seen; use with caution in patients with asthma.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8680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79400" y="381000"/>
            <a:ext cx="8524875" cy="388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Medications (cont’d)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30200" y="1447800"/>
            <a:ext cx="8613775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Diuretics: decreases fluid volume, monitor serum electrolytes.</a:t>
            </a:r>
          </a:p>
          <a:p>
            <a:r>
              <a:rPr lang="en-US" dirty="0" smtClean="0"/>
              <a:t>Digitalis: improves contractility, monitor for digitalis toxicity especially if patient is hypokalemic.</a:t>
            </a:r>
          </a:p>
          <a:p>
            <a:r>
              <a:rPr lang="en-US" dirty="0" smtClean="0"/>
              <a:t>IV medications: indicated for hospitalized patients admitted for acute decompensated HF.</a:t>
            </a:r>
          </a:p>
          <a:p>
            <a:pPr lvl="1"/>
            <a:r>
              <a:rPr lang="en-US" dirty="0" err="1" smtClean="0"/>
              <a:t>Milrinone</a:t>
            </a:r>
            <a:r>
              <a:rPr lang="en-US" dirty="0" smtClean="0"/>
              <a:t>: decreases preload and afterload; causes hypotension and increased risk of dysrhythmias.</a:t>
            </a:r>
          </a:p>
          <a:p>
            <a:pPr lvl="1"/>
            <a:r>
              <a:rPr lang="en-US" dirty="0" smtClean="0"/>
              <a:t>Dobutamine: used for patients with left ventricular dysfunction; increases cardiac contractility and renal perfusion.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6160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Gerontologic Considerations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 present with atypical signs and symptoms such as fatigue, weakness, and somnolence.</a:t>
            </a:r>
          </a:p>
          <a:p>
            <a:r>
              <a:rPr lang="en-US" dirty="0" smtClean="0"/>
              <a:t>Decreased renal function can make older patients resistant to diuretics and more sensitive to changes in volume.</a:t>
            </a:r>
          </a:p>
          <a:p>
            <a:r>
              <a:rPr lang="en-US" dirty="0" smtClean="0"/>
              <a:t>Administration of diuretics to older men requires nursing surveillance for bladder distention caused by urethral obstruction from an enlarged prostate gland.</a:t>
            </a:r>
          </a:p>
        </p:txBody>
      </p:sp>
    </p:spTree>
    <p:extLst>
      <p:ext uri="{BB962C8B-B14F-4D97-AF65-F5344CB8AC3E}">
        <p14:creationId xmlns:p14="http://schemas.microsoft.com/office/powerpoint/2010/main" val="27638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Heart failure is not a single pathological diagnosis, but a clinical </a:t>
            </a:r>
            <a:r>
              <a:rPr lang="en-US" dirty="0" smtClean="0"/>
              <a:t>syndrome consisting </a:t>
            </a:r>
            <a:r>
              <a:rPr lang="en-US" dirty="0"/>
              <a:t>of cardinal symptoms (e.g. breathlessness, </a:t>
            </a:r>
            <a:r>
              <a:rPr lang="en-US" dirty="0" smtClean="0"/>
              <a:t>ankle swelling</a:t>
            </a:r>
            <a:r>
              <a:rPr lang="en-US" dirty="0"/>
              <a:t>, and fatigue) that may be accompanied by signs (e.g. </a:t>
            </a:r>
            <a:r>
              <a:rPr lang="en-US" dirty="0" smtClean="0"/>
              <a:t>elevated jugular </a:t>
            </a:r>
            <a:r>
              <a:rPr lang="en-US" dirty="0"/>
              <a:t>venous pressure, pulmonary crackles, and </a:t>
            </a:r>
            <a:r>
              <a:rPr lang="en-US" dirty="0" smtClean="0"/>
              <a:t>peripheral edema). </a:t>
            </a:r>
          </a:p>
          <a:p>
            <a:r>
              <a:rPr lang="en-US" dirty="0" smtClean="0"/>
              <a:t>It </a:t>
            </a:r>
            <a:r>
              <a:rPr lang="en-US" dirty="0"/>
              <a:t>is due to a structural and/or functional abnormality of </a:t>
            </a:r>
            <a:r>
              <a:rPr lang="en-US" dirty="0" smtClean="0"/>
              <a:t>the heart </a:t>
            </a:r>
            <a:r>
              <a:rPr lang="en-US" dirty="0"/>
              <a:t>that results in elevated intracardiac pressures and/or </a:t>
            </a:r>
            <a:r>
              <a:rPr lang="en-US" dirty="0" smtClean="0"/>
              <a:t>inadequate cardiac </a:t>
            </a:r>
            <a:r>
              <a:rPr lang="en-US" dirty="0"/>
              <a:t>output at rest and/or during exercise.</a:t>
            </a:r>
          </a:p>
        </p:txBody>
      </p:sp>
    </p:spTree>
    <p:extLst>
      <p:ext uri="{BB962C8B-B14F-4D97-AF65-F5344CB8AC3E}">
        <p14:creationId xmlns:p14="http://schemas.microsoft.com/office/powerpoint/2010/main" val="470947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Multidisciplinary </a:t>
            </a:r>
            <a:r>
              <a:rPr lang="en-US" sz="2800" dirty="0" smtClean="0"/>
              <a:t>team management of Chronic Heart Failure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Characteristics: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 smtClean="0"/>
              <a:t>Patient/person-centered.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smtClean="0"/>
              <a:t>Multidisciplinary.</a:t>
            </a:r>
            <a:endParaRPr lang="en-US" dirty="0"/>
          </a:p>
          <a:p>
            <a:r>
              <a:rPr lang="en-US" dirty="0"/>
              <a:t>3. The focus of the </a:t>
            </a:r>
            <a:r>
              <a:rPr lang="en-US" dirty="0" smtClean="0"/>
              <a:t>program </a:t>
            </a:r>
            <a:r>
              <a:rPr lang="en-US" dirty="0"/>
              <a:t>should be flexible and include: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prevention </a:t>
            </a:r>
            <a:r>
              <a:rPr lang="en-US" dirty="0"/>
              <a:t>of disease </a:t>
            </a:r>
            <a:r>
              <a:rPr lang="en-US" dirty="0" smtClean="0"/>
              <a:t>progression.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symptom control.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maintaining </a:t>
            </a:r>
            <a:r>
              <a:rPr lang="en-US" dirty="0"/>
              <a:t>patients in their preferred place of care for end-stage heart </a:t>
            </a:r>
            <a:r>
              <a:rPr lang="en-US" dirty="0" smtClean="0"/>
              <a:t>failure.</a:t>
            </a:r>
            <a:endParaRPr lang="en-US" dirty="0"/>
          </a:p>
          <a:p>
            <a:r>
              <a:rPr lang="en-US" dirty="0"/>
              <a:t>4. Competent and professionally educated </a:t>
            </a:r>
            <a:r>
              <a:rPr lang="en-US" dirty="0" smtClean="0"/>
              <a:t>staff.</a:t>
            </a:r>
            <a:endParaRPr lang="en-US" dirty="0"/>
          </a:p>
          <a:p>
            <a:r>
              <a:rPr lang="en-US" dirty="0"/>
              <a:t>5. Encourage patient/</a:t>
            </a:r>
            <a:r>
              <a:rPr lang="en-US" dirty="0" err="1"/>
              <a:t>carer</a:t>
            </a:r>
            <a:r>
              <a:rPr lang="en-US" dirty="0"/>
              <a:t> engagement in the understanding and management of their </a:t>
            </a:r>
            <a:r>
              <a:rPr lang="en-US" dirty="0" smtClean="0"/>
              <a:t>condition.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492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Multidisciplinary team management of Chronic Heart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Components</a:t>
            </a:r>
          </a:p>
          <a:p>
            <a:r>
              <a:rPr lang="en-US" dirty="0"/>
              <a:t>1. Optimized management; lifestyle choices, pharmacological, and </a:t>
            </a:r>
            <a:r>
              <a:rPr lang="en-US" dirty="0" smtClean="0"/>
              <a:t>devices.</a:t>
            </a:r>
            <a:endParaRPr lang="en-US" dirty="0"/>
          </a:p>
          <a:p>
            <a:r>
              <a:rPr lang="en-US" dirty="0"/>
              <a:t>2. Patient education, with special emphasis on self-care and symptom </a:t>
            </a:r>
            <a:r>
              <a:rPr lang="en-US" dirty="0" smtClean="0"/>
              <a:t>management.</a:t>
            </a:r>
            <a:endParaRPr lang="en-US" dirty="0"/>
          </a:p>
          <a:p>
            <a:r>
              <a:rPr lang="en-US" dirty="0"/>
              <a:t>3. Provision of psychosocial support to patients and family </a:t>
            </a:r>
            <a:r>
              <a:rPr lang="en-US" dirty="0" smtClean="0"/>
              <a:t>caregivers.</a:t>
            </a:r>
            <a:endParaRPr lang="en-US" dirty="0"/>
          </a:p>
          <a:p>
            <a:r>
              <a:rPr lang="en-US" dirty="0"/>
              <a:t>4. Follow-up after discharge (clinic; home visits; telephone support or </a:t>
            </a:r>
            <a:r>
              <a:rPr lang="en-US" dirty="0" err="1"/>
              <a:t>telemonitoring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5. Easy access to healthcare, especially to prevent and manage </a:t>
            </a:r>
            <a:r>
              <a:rPr lang="en-US" dirty="0" err="1" smtClean="0"/>
              <a:t>decompensation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6. Assessment of (and appropriate intervention in response to) an unexplained change in weight, nutritional and functional status, quality of life, </a:t>
            </a:r>
            <a:r>
              <a:rPr lang="en-US" dirty="0" smtClean="0"/>
              <a:t>sleep problems</a:t>
            </a:r>
            <a:r>
              <a:rPr lang="en-US" dirty="0"/>
              <a:t>, psychosocial problems or other findings (e.g., laboratory values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7. Access to advanced treatment options; supportive and palliative </a:t>
            </a:r>
            <a:r>
              <a:rPr lang="en-US" dirty="0" smtClean="0"/>
              <a:t>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87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Education and Self-care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07585"/>
              </p:ext>
            </p:extLst>
          </p:nvPr>
        </p:nvGraphicFramePr>
        <p:xfrm>
          <a:off x="0" y="1600200"/>
          <a:ext cx="9144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4666"/>
                <a:gridCol w="2861734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Explanation about HF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understand the cause of their HF, symptoms and treatment choice.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tailored information.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HF trajectory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understand prognosis and the different possible phases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the HF trajectory.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make joint treatment decisions that recognize the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patient’s position on the HF trajectory.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Sensitively communicate information on prognosis at time of diagnosis, during decision making about treatment options, when there is a change in the clinical condition and whenever the patient requests.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122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Treatment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25415"/>
              </p:ext>
            </p:extLst>
          </p:nvPr>
        </p:nvGraphicFramePr>
        <p:xfrm>
          <a:off x="0" y="1600200"/>
          <a:ext cx="9144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5814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make joint decisions about medication.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understand the indications, benefits, the need for long-term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adherence to certain drugs, and the dosing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side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effects of medication.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recognize the common side effects of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medication and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 what actions to take.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written and oral information on indication, benefits, dosing,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effects and side effects.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practical issues such as optimal time-schedule, what to do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case of a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missed dose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possible barriers for medication taking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Advise on support aids such as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dosette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box, electronic reminders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etc. when appropriate.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Why You Should Carry Your Dosette Box with You? - Repeat Prescriptions  Ordered Online | NHS Pharmacy Wellesbourne | Pharmacy To My Do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638800"/>
            <a:ext cx="20574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866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Treatment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033744"/>
              </p:ext>
            </p:extLst>
          </p:nvPr>
        </p:nvGraphicFramePr>
        <p:xfrm>
          <a:off x="0" y="1600200"/>
          <a:ext cx="9144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5814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Implanted devices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make joint decisions on device implantation.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understand the indications, importance, expectations and check-up routine for implanted devices, and any exception management.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recognize the common complications (including the risk of inappropriate defibrillator shocks),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know what actions to take.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written and oral information about the importance and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expectations of implanted devices, and possible ways of follow-up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(remote monitoring).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expectations and any possible impact on driving.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Clearly identify situations where the device might be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deactivated.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Involve patient and caregiver in decision making.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670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969437"/>
              </p:ext>
            </p:extLst>
          </p:nvPr>
        </p:nvGraphicFramePr>
        <p:xfrm>
          <a:off x="0" y="1600200"/>
          <a:ext cx="9144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5814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Activity and exercise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undertake regular exercise and be physically active.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adapt physical activity to symptom status and personal circumstances.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Advise on exercise that recognizes physical and functional limitations,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such as frailty, comorbidities.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 to exercise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other activity modes.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possible barriers, side-effects and opportunities.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Sleep and breathing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recognize the importance of sleep and rest for (CV) health.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recognize problems with sleeping and how to optimize sleep.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 sleep history.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Advise and discuss the importance of good sleep and provide advice on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‘sleep health’ (including timing of diuretics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 and carefully discuss the benefits and deleterious effects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sleep medication.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85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830840"/>
              </p:ext>
            </p:extLst>
          </p:nvPr>
        </p:nvGraphicFramePr>
        <p:xfrm>
          <a:off x="0" y="1600200"/>
          <a:ext cx="9144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5814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Fluids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avoid large volumes of fluid intake. A fluid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restriction of 1.5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L/day may be considered in patients with severe HF/hyponatremia to relieve symptoms and congestion.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avoid dehydration: where fluids are restricted, increase intake during periods of high heat/humidity and/or nausea/ vomiting.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information and discuss the advantages and disadvantages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fluid restriction.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Advise to adapt fluid intake to weight, and in times of high heat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humidity, nausea/vomiting.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Adjust advice during periods of acute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decompensation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consider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altering this advice towards end-of-life.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048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474498"/>
              </p:ext>
            </p:extLst>
          </p:nvPr>
        </p:nvGraphicFramePr>
        <p:xfrm>
          <a:off x="0" y="1600200"/>
          <a:ext cx="9144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5814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Healthy diet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prevent malnutrition and know how to eat healthily, avoiding excessive salt intake (&gt;5 g/day) and maintaining a healthy body weight.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current food intake, role of salt, role of micronutrients.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the need for supplementing in case of nutrient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deficiencies but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 is no clear role for routine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micronutrient supplementation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maintaining a healthy body weight.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330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153522"/>
              </p:ext>
            </p:extLst>
          </p:nvPr>
        </p:nvGraphicFramePr>
        <p:xfrm>
          <a:off x="0" y="1600200"/>
          <a:ext cx="9144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5814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abstain from or avoid excessive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 intake.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restrict alcohol according to CV prevention guidelines.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Tailor alcohol advice to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etiology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HF.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 and discuss alcohol intake according to CV prevention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guidelines (2 units per day in men or 1 unit per day in women).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Immunization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aware of the need for immunization for influenza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pneumococcal disease.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benefits and possible barriers.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Advise on local immunization practice.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985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577680"/>
              </p:ext>
            </p:extLst>
          </p:nvPr>
        </p:nvGraphicFramePr>
        <p:xfrm>
          <a:off x="0" y="1600200"/>
          <a:ext cx="9144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581400"/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Smoking and recreational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aware of the consequences for health of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smoking and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of recreational drugs.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 smoking (including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e-cigarettes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and taking recreational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drugs.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Inform, discuss and help in decision making.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 for specialist advice for smoking cessation and drug withdrawal and replacement therapy.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 referral for cognitive behavioral theory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psychological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if patient wishes to stop smoking or taking drugs.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45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609600"/>
            <a:ext cx="8524875" cy="384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Heart Failure (HF)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The inability of the heart to pump sufficient blood to meet the needs of the tissues for oxygen and nutrients.</a:t>
            </a:r>
          </a:p>
          <a:p>
            <a:pPr eaLnBrk="1" hangingPunct="1"/>
            <a:r>
              <a:rPr lang="en-US" dirty="0" smtClean="0"/>
              <a:t>A syndrome</a:t>
            </a:r>
            <a:r>
              <a:rPr lang="en-US" b="1" dirty="0" smtClean="0"/>
              <a:t> </a:t>
            </a:r>
            <a:r>
              <a:rPr lang="en-US" dirty="0" smtClean="0"/>
              <a:t>characterized by fluid overload or inadequate tissue perfusion.</a:t>
            </a:r>
          </a:p>
          <a:p>
            <a:pPr eaLnBrk="1" hangingPunct="1"/>
            <a:r>
              <a:rPr lang="en-US" dirty="0" smtClean="0"/>
              <a:t>The term </a:t>
            </a:r>
            <a:r>
              <a:rPr lang="en-US" i="1" dirty="0" smtClean="0"/>
              <a:t>heart failure </a:t>
            </a:r>
            <a:r>
              <a:rPr lang="en-US" dirty="0" smtClean="0"/>
              <a:t>indicates myocardial disease, in which there is a problem with the contraction of the heart (systolic failure) or filling of the heart (diastolic failure).</a:t>
            </a:r>
          </a:p>
          <a:p>
            <a:pPr eaLnBrk="1" hangingPunct="1"/>
            <a:r>
              <a:rPr lang="en-US" dirty="0" smtClean="0"/>
              <a:t>Some cases are reversible.</a:t>
            </a:r>
          </a:p>
          <a:p>
            <a:pPr eaLnBrk="1" hangingPunct="1"/>
            <a:r>
              <a:rPr lang="en-US" dirty="0" smtClean="0"/>
              <a:t>Most HF is a progressive, lifelong disorder managed with lifestyle changes and medications. </a:t>
            </a:r>
          </a:p>
        </p:txBody>
      </p:sp>
    </p:spTree>
    <p:extLst>
      <p:ext uri="{BB962C8B-B14F-4D97-AF65-F5344CB8AC3E}">
        <p14:creationId xmlns:p14="http://schemas.microsoft.com/office/powerpoint/2010/main" val="133554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107037"/>
              </p:ext>
            </p:extLst>
          </p:nvPr>
        </p:nvGraphicFramePr>
        <p:xfrm>
          <a:off x="0" y="1600200"/>
          <a:ext cx="91440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048000"/>
                <a:gridCol w="419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Travel, leisure, driving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prepare travel and leisure activities according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physical capacity.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take an informed decision about driving.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Inform and discuss practical issues related to long haul travel, staying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abroad, exposure to sun (amiodarone effects), high humidity or heat (dehydration), and high altitude (oxygenation).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Provide practical advice related to travel with medication/devices (keep medicines in hand luggage, have a list with medication, device name/card and treating centers).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about local/national/international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regulation related to driving.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433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927254"/>
              </p:ext>
            </p:extLst>
          </p:nvPr>
        </p:nvGraphicFramePr>
        <p:xfrm>
          <a:off x="0" y="1600200"/>
          <a:ext cx="9144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276600"/>
                <a:gridCol w="396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Sexual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resume or adapt sexual activity according to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physical capacity.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recognize possible problems with sexual activity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their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relationship with HF or its treatment.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 and discuss that sexual activity is safe for stable HF patients.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advice on eliminating factors predisposing to sexual problems.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and provide available pharmacological treatment for sexual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problems.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 to specialist for sexual counseling when necessary.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1190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Self-care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634028"/>
              </p:ext>
            </p:extLst>
          </p:nvPr>
        </p:nvGraphicFramePr>
        <p:xfrm>
          <a:off x="0" y="1600200"/>
          <a:ext cx="91440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276600"/>
                <a:gridCol w="396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Symptom monitoring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symptom self-management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 and recognize change in signs and symptoms.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Being able to react adequately to change in signs and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symptoms.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 how and when to contact a healthcare professional.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individualized information to support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self-management such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as: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the case of increasing dyspnea or edema or a sudden unexpected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weight gain of &gt;2 kg in 3 days, patients may increase their diuretic dose and/or alert their healthcare team.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1387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with HF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11735"/>
              </p:ext>
            </p:extLst>
          </p:nvPr>
        </p:nvGraphicFramePr>
        <p:xfrm>
          <a:off x="0" y="1600200"/>
          <a:ext cx="9144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276600"/>
                <a:gridCol w="396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Psychological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live a good life with HF.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seek help in case of psychological problems such as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depressive symptoms, anxiety or low mood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 may occur in the course of the HF trajectory.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recognize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that the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carer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or family members may be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greatly affected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need to seek help.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Regularly communicate information on disease, treatment options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self-care.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Regularly discuss the need for support.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Treat or referral to specialist for psychological support when necessary.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909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with HF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559373"/>
              </p:ext>
            </p:extLst>
          </p:nvPr>
        </p:nvGraphicFramePr>
        <p:xfrm>
          <a:off x="0" y="1600200"/>
          <a:ext cx="9144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048000"/>
                <a:gridCol w="396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Education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Goal for the patient and caregiver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behavior and educational tools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 and informal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caregivers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 able to ask for support.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the preference of caregiver/family involvement.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Involve patients and caregivers in a respectful way.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547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"/>
            <a:ext cx="7315199" cy="654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21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381000"/>
            <a:ext cx="8524875" cy="384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Pathophysiology of Heart Failure</a:t>
            </a:r>
          </a:p>
        </p:txBody>
      </p:sp>
      <p:pic>
        <p:nvPicPr>
          <p:cNvPr id="5123" name="Picture 4" descr="E:\Suvarna\Connection\CD\Smeltzer IRDVD\Project SRC\Beta 1\PPT images\figure_3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32462"/>
            <a:ext cx="5029200" cy="54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260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New York Heart Association functional</a:t>
            </a:r>
            <a:br>
              <a:rPr lang="en-US" sz="3200" dirty="0"/>
            </a:br>
            <a:r>
              <a:rPr lang="en-US" sz="3200" dirty="0"/>
              <a:t>classification based on severity of symptoms and</a:t>
            </a:r>
            <a:br>
              <a:rPr lang="en-US" sz="3200" dirty="0"/>
            </a:br>
            <a:r>
              <a:rPr lang="en-US" sz="3200" dirty="0"/>
              <a:t>physical activity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69993"/>
              </p:ext>
            </p:extLst>
          </p:nvPr>
        </p:nvGraphicFramePr>
        <p:xfrm>
          <a:off x="0" y="1737360"/>
          <a:ext cx="9144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556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limitation of physical activity. Ordinary physical activity does not cause undue breathlessness, fatigue, or palpitations.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Slight limitation of physical activity. Comfortable at rest, but ordinary physical activity results in undue breathlessness, fatigue, or palpitations.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Marked limitation of physical activity. Comfortable at rest, but less than ordinary activity results undue breathlessness, fatigue, or palpitations.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Unable to carry on any physical activity without discomfort. Symptoms at rest can be present. If any physical activity is undertaken, discomfort is increased.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87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Diagnosis of Chronic Heart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diagnosis of CHF requires the presence of </a:t>
            </a:r>
            <a:r>
              <a:rPr lang="en-US" dirty="0">
                <a:solidFill>
                  <a:srgbClr val="FF0000"/>
                </a:solidFill>
              </a:rPr>
              <a:t>symptoms </a:t>
            </a:r>
            <a:r>
              <a:rPr lang="en-US" dirty="0" smtClean="0">
                <a:solidFill>
                  <a:srgbClr val="FF0000"/>
                </a:solidFill>
              </a:rPr>
              <a:t>and/or signs </a:t>
            </a:r>
            <a:r>
              <a:rPr lang="en-US" dirty="0">
                <a:solidFill>
                  <a:srgbClr val="FF0000"/>
                </a:solidFill>
              </a:rPr>
              <a:t>of HF </a:t>
            </a:r>
            <a:r>
              <a:rPr lang="en-US" dirty="0"/>
              <a:t>and objective evidence of cardiac </a:t>
            </a:r>
            <a:r>
              <a:rPr lang="en-US" dirty="0" smtClean="0"/>
              <a:t>dysfunction.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Typical symptoms include breathlessness, fatigue, and ankle </a:t>
            </a:r>
            <a:r>
              <a:rPr lang="en-US" dirty="0" smtClean="0">
                <a:solidFill>
                  <a:srgbClr val="FF0000"/>
                </a:solidFill>
              </a:rPr>
              <a:t>swelling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Symptoms </a:t>
            </a:r>
            <a:r>
              <a:rPr lang="en-US" dirty="0"/>
              <a:t>and signs lack sufficient accuracy to be </a:t>
            </a:r>
            <a:r>
              <a:rPr lang="en-US" dirty="0" smtClean="0"/>
              <a:t>used alone to make </a:t>
            </a:r>
            <a:r>
              <a:rPr lang="en-US" dirty="0"/>
              <a:t>the diagnosis of HF.</a:t>
            </a:r>
          </a:p>
        </p:txBody>
      </p:sp>
    </p:spTree>
    <p:extLst>
      <p:ext uri="{BB962C8B-B14F-4D97-AF65-F5344CB8AC3E}">
        <p14:creationId xmlns:p14="http://schemas.microsoft.com/office/powerpoint/2010/main" val="86519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of Chronic Heart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diagnosis of CHF is made more likely in patients with a </a:t>
            </a:r>
            <a:r>
              <a:rPr lang="en-US" dirty="0" smtClean="0"/>
              <a:t>history of </a:t>
            </a:r>
            <a:r>
              <a:rPr lang="en-US" dirty="0"/>
              <a:t>MI, arterial hypertension, CAD, diabetes mellitus, alcohol misuse</a:t>
            </a:r>
            <a:r>
              <a:rPr lang="en-US" dirty="0" smtClean="0"/>
              <a:t>, chronic </a:t>
            </a:r>
            <a:r>
              <a:rPr lang="en-US" dirty="0"/>
              <a:t>kidney disease (CKD), </a:t>
            </a:r>
            <a:r>
              <a:rPr lang="en-US" dirty="0" err="1"/>
              <a:t>cardiotoxic</a:t>
            </a:r>
            <a:r>
              <a:rPr lang="en-US" dirty="0"/>
              <a:t> chemotherapy, and </a:t>
            </a:r>
            <a:r>
              <a:rPr lang="en-US" dirty="0" smtClean="0"/>
              <a:t>in those </a:t>
            </a:r>
            <a:r>
              <a:rPr lang="en-US" dirty="0"/>
              <a:t>with a family history </a:t>
            </a:r>
            <a:r>
              <a:rPr lang="en-US" dirty="0" smtClean="0"/>
              <a:t>of </a:t>
            </a:r>
            <a:r>
              <a:rPr lang="en-US" dirty="0"/>
              <a:t>sudden death.</a:t>
            </a:r>
          </a:p>
        </p:txBody>
      </p:sp>
    </p:spTree>
    <p:extLst>
      <p:ext uri="{BB962C8B-B14F-4D97-AF65-F5344CB8AC3E}">
        <p14:creationId xmlns:p14="http://schemas.microsoft.com/office/powerpoint/2010/main" val="1644588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of Chronic Heart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The following diagnostic tests are recommended for the </a:t>
            </a:r>
            <a:r>
              <a:rPr lang="en-US" dirty="0" smtClean="0"/>
              <a:t>assessment of </a:t>
            </a:r>
            <a:r>
              <a:rPr lang="en-US" dirty="0"/>
              <a:t>patients with suspected chronic HF</a:t>
            </a:r>
            <a:r>
              <a:rPr lang="en-US" dirty="0" smtClean="0"/>
              <a:t>:</a:t>
            </a:r>
          </a:p>
          <a:p>
            <a:r>
              <a:rPr lang="en-US" dirty="0" smtClean="0"/>
              <a:t>ECG.</a:t>
            </a:r>
          </a:p>
          <a:p>
            <a:r>
              <a:rPr lang="en-US" dirty="0"/>
              <a:t>B-type natriuretic </a:t>
            </a:r>
            <a:r>
              <a:rPr lang="en-US" dirty="0" smtClean="0"/>
              <a:t>peptide.</a:t>
            </a:r>
          </a:p>
          <a:p>
            <a:r>
              <a:rPr lang="en-US" dirty="0"/>
              <a:t>Basic investigations such as serum urea and electrolytes, </a:t>
            </a:r>
            <a:r>
              <a:rPr lang="en-US" dirty="0" smtClean="0"/>
              <a:t>creatinine, full </a:t>
            </a:r>
            <a:r>
              <a:rPr lang="en-US" dirty="0"/>
              <a:t>blood count, liver and thyroid function tests are </a:t>
            </a:r>
            <a:r>
              <a:rPr lang="en-US" dirty="0" smtClean="0"/>
              <a:t>recommended to </a:t>
            </a:r>
            <a:r>
              <a:rPr lang="en-US" dirty="0"/>
              <a:t>differentiate HF from other conditions, to provide </a:t>
            </a:r>
            <a:r>
              <a:rPr lang="en-US" dirty="0" smtClean="0"/>
              <a:t>prognostic information</a:t>
            </a:r>
            <a:r>
              <a:rPr lang="en-US" dirty="0"/>
              <a:t>, and to guide potential therapy</a:t>
            </a:r>
            <a:r>
              <a:rPr lang="en-US" dirty="0" smtClean="0"/>
              <a:t>.</a:t>
            </a:r>
          </a:p>
          <a:p>
            <a:r>
              <a:rPr lang="en-US" dirty="0"/>
              <a:t>Echocardiography is recommended as the key investigation for </a:t>
            </a:r>
            <a:r>
              <a:rPr lang="en-US" dirty="0" smtClean="0"/>
              <a:t>the assessment </a:t>
            </a:r>
            <a:r>
              <a:rPr lang="en-US" dirty="0"/>
              <a:t>of cardiac function</a:t>
            </a:r>
            <a:r>
              <a:rPr lang="en-US" dirty="0" smtClean="0"/>
              <a:t>.</a:t>
            </a:r>
          </a:p>
          <a:p>
            <a:r>
              <a:rPr lang="en-US" dirty="0"/>
              <a:t>A chest X-ray is recommended to investigate other potential </a:t>
            </a:r>
            <a:r>
              <a:rPr lang="en-US" dirty="0" smtClean="0"/>
              <a:t>causes of </a:t>
            </a:r>
            <a:r>
              <a:rPr lang="en-US" dirty="0"/>
              <a:t>breathlessness (e.g. pulmonary disease). It may also provide </a:t>
            </a:r>
            <a:r>
              <a:rPr lang="en-US" dirty="0" smtClean="0"/>
              <a:t>supportive evidence </a:t>
            </a:r>
            <a:r>
              <a:rPr lang="en-US" dirty="0"/>
              <a:t>of HF (e.g. pulmonary congestion </a:t>
            </a:r>
            <a:r>
              <a:rPr lang="en-US" dirty="0" smtClean="0"/>
              <a:t>or cardiomegaly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9525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24875" cy="768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Diagnoses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524000"/>
            <a:ext cx="8613775" cy="5068888"/>
          </a:xfrm>
        </p:spPr>
        <p:txBody>
          <a:bodyPr>
            <a:normAutofit/>
          </a:bodyPr>
          <a:lstStyle/>
          <a:p>
            <a:r>
              <a:rPr lang="en-US" dirty="0" smtClean="0"/>
              <a:t>Activity intolerance related to decreased CO.</a:t>
            </a:r>
          </a:p>
          <a:p>
            <a:r>
              <a:rPr lang="en-US" dirty="0" smtClean="0"/>
              <a:t>Excess fluid volume related to the HF syndrome.</a:t>
            </a:r>
          </a:p>
          <a:p>
            <a:r>
              <a:rPr lang="en-US" dirty="0" smtClean="0"/>
              <a:t>Anxiety-related symptoms related to complexity of the therapeutic regimen.</a:t>
            </a:r>
          </a:p>
          <a:p>
            <a:r>
              <a:rPr lang="en-US" dirty="0" smtClean="0"/>
              <a:t>Powerlessness related to chronic illness and hospitalizations.</a:t>
            </a:r>
          </a:p>
          <a:p>
            <a:r>
              <a:rPr lang="en-US" dirty="0" smtClean="0"/>
              <a:t>Ineffective family therapeutic regimen management.</a:t>
            </a:r>
          </a:p>
        </p:txBody>
      </p:sp>
    </p:spTree>
    <p:extLst>
      <p:ext uri="{BB962C8B-B14F-4D97-AF65-F5344CB8AC3E}">
        <p14:creationId xmlns:p14="http://schemas.microsoft.com/office/powerpoint/2010/main" val="64155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2627</Words>
  <Application>Microsoft Office PowerPoint</Application>
  <PresentationFormat>On-screen Show (4:3)</PresentationFormat>
  <Paragraphs>307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Heart Failure</vt:lpstr>
      <vt:lpstr>Definition</vt:lpstr>
      <vt:lpstr>Heart Failure (HF)</vt:lpstr>
      <vt:lpstr>Pathophysiology of Heart Failure</vt:lpstr>
      <vt:lpstr>New York Heart Association functional classification based on severity of symptoms and physical activity</vt:lpstr>
      <vt:lpstr>Diagnosis of Chronic Heart Failure</vt:lpstr>
      <vt:lpstr>Diagnosis of Chronic Heart Failure</vt:lpstr>
      <vt:lpstr>Diagnosis of Chronic Heart Failure</vt:lpstr>
      <vt:lpstr>Diagnoses</vt:lpstr>
      <vt:lpstr>Clinical Manifestations</vt:lpstr>
      <vt:lpstr>Assessment</vt:lpstr>
      <vt:lpstr>Complications</vt:lpstr>
      <vt:lpstr>Planning</vt:lpstr>
      <vt:lpstr>Activity Intolerance</vt:lpstr>
      <vt:lpstr>Fluid Volume Excess</vt:lpstr>
      <vt:lpstr>Patient Education</vt:lpstr>
      <vt:lpstr>Medications</vt:lpstr>
      <vt:lpstr>Medications (cont’d)</vt:lpstr>
      <vt:lpstr>Gerontologic Considerations</vt:lpstr>
      <vt:lpstr>Multidisciplinary team management of Chronic Heart Failure</vt:lpstr>
      <vt:lpstr>Multidisciplinary team management of Chronic Heart Failure</vt:lpstr>
      <vt:lpstr>Patient Education and Self-care</vt:lpstr>
      <vt:lpstr>Medical Treatment</vt:lpstr>
      <vt:lpstr>Medical Treatment</vt:lpstr>
      <vt:lpstr>Self-care Aspects</vt:lpstr>
      <vt:lpstr>Self-care Aspects</vt:lpstr>
      <vt:lpstr>Self-care Aspects</vt:lpstr>
      <vt:lpstr>Self-care Aspects</vt:lpstr>
      <vt:lpstr>Self-care Aspects</vt:lpstr>
      <vt:lpstr>Self-care Aspects</vt:lpstr>
      <vt:lpstr>Self-care Aspects</vt:lpstr>
      <vt:lpstr>Self-care Aspects</vt:lpstr>
      <vt:lpstr>Living with HF</vt:lpstr>
      <vt:lpstr>Living with HF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 Failure</dc:title>
  <dc:creator>hp</dc:creator>
  <cp:lastModifiedBy>Windows User</cp:lastModifiedBy>
  <cp:revision>52</cp:revision>
  <dcterms:created xsi:type="dcterms:W3CDTF">2006-08-16T00:00:00Z</dcterms:created>
  <dcterms:modified xsi:type="dcterms:W3CDTF">2022-08-02T01:54:40Z</dcterms:modified>
</cp:coreProperties>
</file>