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55DD9-515C-40B7-B2EE-89CA645C6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370D6-4559-4EBB-9DCC-8523C7847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47722-0BA9-474D-B425-2EE7E826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EB9C0-08F9-49F7-8252-701E6B767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6D7DB-AB2C-423A-85D0-895122AF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2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0FA27-137C-472D-8CE3-6518F7DC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F3D1C-324C-4AC7-92EF-66967A566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DA512-0469-499B-B888-BFD5D253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A465-A455-4612-9D17-77E532D9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E2D66-22C8-4409-BDE1-4373BF5B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5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8CF23A-477D-42AD-89F7-93271D8FD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FD4F7F-E1AA-426A-A5C0-BF20CA8E0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7747C-64CF-4B37-9A6C-3CDE1A5F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48AC2-FD4E-40F2-8C14-566D2A95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602C8-1DB0-4732-B926-761B0C97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7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13506-31AF-4D63-91E8-1E92F1B8F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5394-9CD2-4260-B409-9CDA26652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AFA5B-C91A-4574-8407-AD83F6180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690E7-ABA4-457C-B2A1-657E2397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CF1DE-0313-4BA5-A09B-7B469AA5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9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B4B8C-D3D6-4D71-8286-522BEECAC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D1368-17E7-43EB-97FD-A805A22B0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BBF2A-6DA0-452E-9490-A005F1C0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F8CFF-AA13-4832-AA22-9A47A568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D4499-522D-430E-A91D-23E3AAD5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4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D9E6-F773-43C3-9234-299382DB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CEEE5-3526-462A-8709-E0EBB52578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A1BDE-FAA9-42A1-939F-6F61073CB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69D09-35F4-4320-81D6-33EBFD48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2B37B-99A2-42CA-A50E-F7822145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1EA91-928F-4D8E-83E2-35C86A7C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D457-E49D-4DFD-8B49-1DBAF5F5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EEE65-2975-4186-B511-5B89EC8F6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F0F3D-CA90-44B1-9E18-A080081DC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4BBCF-0E7B-4AD4-95CC-574957504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194E1-B5E3-40E8-9FC8-9D880FDAA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C30C12-0C39-417C-B843-F8B33752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6FA31-1C75-4BA8-B329-1DF800DAC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4A1EB0-AC7B-4E2B-92B8-7C491D25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2A74-33CA-4B06-AFBB-4FED32A6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DC9AD3-B33F-444D-B093-94760E501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82546-EAFC-4A72-92F1-FCE20014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C6109D-38BA-45B0-96F9-904D9BF1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7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D3E479-BFAC-42E2-89DE-563CFB60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ACC67-1561-4D0B-A905-9B5297D0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66FEA-5E76-4867-B129-12912172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0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A79B-253D-469D-98A9-21E1771D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7DB8A-3A2D-4592-8750-B2416AD67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026EF-DE5D-4F91-A678-42160956B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55A49-143F-479A-8B04-AB8EB256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E37E3-253A-47DB-A207-7CCEF1C2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91252-E117-4BD0-85F8-7735BE34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6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D4AB-F317-4493-80BE-4C138E1E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86938E-F31F-4657-81A5-9C6AD4F89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86719-EF1C-4BD4-819F-C7E0D53DC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3DBCA-CAB0-4076-8087-6CCD4CB2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AFEA0-1D7D-4FF5-A94D-97197063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46957-1F26-46D7-93CA-9E266CBC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2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B01657-7910-4BC0-B86D-9B75D79D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244F7-4A37-4005-9D58-19B285D4B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1AE7D-F973-4800-BF06-B51ADD377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C482-1D15-416A-8A0E-D29881C47879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C922-E379-4F69-A61B-DBDCB4A1C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ABDAA-4173-4B14-9970-BDE8F0404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365D-EF59-4F41-95AE-DC23D66D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7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86EF-5BB7-49AF-8B48-9D83A9E93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33B7A3-AA66-47A3-B8E9-5FDAFFE940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Amal Abu </a:t>
            </a:r>
            <a:r>
              <a:rPr lang="en-US" dirty="0" err="1"/>
              <a:t>Kteish</a:t>
            </a:r>
            <a:endParaRPr lang="en-US" dirty="0"/>
          </a:p>
          <a:p>
            <a:r>
              <a:rPr lang="en-US" dirty="0"/>
              <a:t>aabukteish@birzeit.edu</a:t>
            </a:r>
          </a:p>
        </p:txBody>
      </p:sp>
    </p:spTree>
    <p:extLst>
      <p:ext uri="{BB962C8B-B14F-4D97-AF65-F5344CB8AC3E}">
        <p14:creationId xmlns:p14="http://schemas.microsoft.com/office/powerpoint/2010/main" val="173362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06CE6-32F8-4EB7-8453-9F97F5F56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Chronic Traumatic Encephalopathy (CTE)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9E79-CBA9-419D-8070-7634A51F8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Chronic Traumatic Encephalopathy (CTE) is a progressive degenerative disease of the brain found in people with a history of repetitive brain trauma.</a:t>
            </a:r>
          </a:p>
          <a:p>
            <a:r>
              <a:rPr lang="en-US" dirty="0"/>
              <a:t>Include symptomatic concussions as well as asymptomatic sub-concussive hits to the head that do not cause symptoms.</a:t>
            </a:r>
          </a:p>
          <a:p>
            <a:r>
              <a:rPr lang="en-US" dirty="0"/>
              <a:t>The repeated brain trauma triggers progressive degeneration of the brain tissue, including the build-up of an abnormal protein called tau</a:t>
            </a:r>
          </a:p>
          <a:p>
            <a:r>
              <a:rPr lang="en-US" dirty="0"/>
              <a:t>Common symptoms of CTE include memory loss, confusion, impaired judgment, impulse control problems, aggression, depression, suicidality, parkinsonism, and eventually progressive dementia.</a:t>
            </a:r>
          </a:p>
        </p:txBody>
      </p:sp>
    </p:spTree>
    <p:extLst>
      <p:ext uri="{BB962C8B-B14F-4D97-AF65-F5344CB8AC3E}">
        <p14:creationId xmlns:p14="http://schemas.microsoft.com/office/powerpoint/2010/main" val="3953271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FBB047-A48D-4950-AFD9-9D0BDC39C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952" y="1091102"/>
            <a:ext cx="8357616" cy="465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803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FE492-B5F4-41B3-A6C3-50F9C7472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Elevated tau Levels Predict Recovery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F657-C54D-46C0-AA56-4D2701441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Elevated plasma Tau levels within 6 hours post concussion put the patient at increased risk of prolonged recovery.</a:t>
            </a:r>
          </a:p>
          <a:p>
            <a:r>
              <a:rPr lang="en-US" dirty="0"/>
              <a:t>Tau can be a biomarker for those who will take longer (&gt;10 days) to recover from a concussion.</a:t>
            </a:r>
          </a:p>
        </p:txBody>
      </p:sp>
    </p:spTree>
    <p:extLst>
      <p:ext uri="{BB962C8B-B14F-4D97-AF65-F5344CB8AC3E}">
        <p14:creationId xmlns:p14="http://schemas.microsoft.com/office/powerpoint/2010/main" val="255000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889EF-E77F-4D9E-9866-24F65EFFD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Concussion related symptoms may include: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1B9AF-852F-404F-9F38-5DBF81EEF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Dizziness: increased within movement, it is reported in 23-81% of cases in the first days post injury, with as high as a 32% prevalence after 5 years.</a:t>
            </a:r>
          </a:p>
          <a:p>
            <a:r>
              <a:rPr lang="en-US" dirty="0"/>
              <a:t>Oscillopsia: reading difficulty or blurred vision with active head movement- typically direction and frequency specific.</a:t>
            </a:r>
          </a:p>
          <a:p>
            <a:r>
              <a:rPr lang="en-US" dirty="0"/>
              <a:t>Imbalance: correlated with dysfunction in sensory integration  </a:t>
            </a:r>
          </a:p>
        </p:txBody>
      </p:sp>
    </p:spTree>
    <p:extLst>
      <p:ext uri="{BB962C8B-B14F-4D97-AF65-F5344CB8AC3E}">
        <p14:creationId xmlns:p14="http://schemas.microsoft.com/office/powerpoint/2010/main" val="189141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CE9D1-D628-48D6-BDD3-FF35C004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Epidemiology of sport concussion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71459-177E-457B-987E-71180F1C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temperatures in their helmets get up to about 120 degrees and at such temperature the pad loses almost all of its protection.  </a:t>
            </a:r>
          </a:p>
        </p:txBody>
      </p:sp>
    </p:spTree>
    <p:extLst>
      <p:ext uri="{BB962C8B-B14F-4D97-AF65-F5344CB8AC3E}">
        <p14:creationId xmlns:p14="http://schemas.microsoft.com/office/powerpoint/2010/main" val="5914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F80D6-9E22-4134-8362-F247CB0FA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Concussion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45885-F6F0-419F-B2EE-A0989963C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injury to the brain that results in temporary loss of normal brain function.</a:t>
            </a:r>
          </a:p>
          <a:p>
            <a:r>
              <a:rPr lang="en-US" dirty="0"/>
              <a:t>A concussion is a type of traumatic brain injury-or TBI- caused by a bump, blow to the head or by a hit to the body that causes the head and brain to move rapidly back and forth.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9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CAEA-EB5F-4D0E-BD80-E0E1E6E3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Concussion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9D2E8-4CF8-45A4-B44B-770853F43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TBI contributed to the deaths of nearly 50,000 people.</a:t>
            </a:r>
          </a:p>
          <a:p>
            <a:r>
              <a:rPr lang="en-US" dirty="0"/>
              <a:t>In 2013, falls were the leading cause of TBI. Falls accounted for 47% of all TBI-related ED visits, hospitalizations, and deaths in the united states.</a:t>
            </a:r>
          </a:p>
          <a:p>
            <a:r>
              <a:rPr lang="en-US" dirty="0"/>
              <a:t>Rates were highest for persons 75 years of age and older.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347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FE98F-1817-49A9-A7BC-4F37446EA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Sports and concussion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A808-37B0-4D1A-8E86-E04745FBA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Approximately 2.8 million TBI-related ED visits, hospitalizations, and deaths occurred in the US in 2013.</a:t>
            </a:r>
          </a:p>
          <a:p>
            <a:r>
              <a:rPr lang="en-US" dirty="0"/>
              <a:t>5-10% of athletes will experience a concussion in any given sport season.</a:t>
            </a:r>
          </a:p>
          <a:p>
            <a:r>
              <a:rPr lang="en-US" dirty="0"/>
              <a:t>Fewer than 10% of sport related concussions involve a loss of Consciousness </a:t>
            </a:r>
          </a:p>
          <a:p>
            <a:r>
              <a:rPr lang="en-US" dirty="0"/>
              <a:t>Football is the most common sport with concussion risk for male (75% chance for concussion0</a:t>
            </a:r>
          </a:p>
          <a:p>
            <a:r>
              <a:rPr lang="en-US" dirty="0"/>
              <a:t>Soccer is the most common sport with concussion risk for females (50% chance for concussion).</a:t>
            </a:r>
          </a:p>
          <a:p>
            <a:r>
              <a:rPr lang="en-US" dirty="0"/>
              <a:t>78% of concussion occur during games.</a:t>
            </a:r>
          </a:p>
        </p:txBody>
      </p:sp>
    </p:spTree>
    <p:extLst>
      <p:ext uri="{BB962C8B-B14F-4D97-AF65-F5344CB8AC3E}">
        <p14:creationId xmlns:p14="http://schemas.microsoft.com/office/powerpoint/2010/main" val="403908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FA9CF-2917-4D0C-883F-AE9E75B3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Structural vs metabolic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C4ADD-C1C8-42BA-9556-0B11EEDA9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Concussions usually do not involve structural injuries</a:t>
            </a:r>
          </a:p>
          <a:p>
            <a:r>
              <a:rPr lang="en-US" dirty="0"/>
              <a:t>Often, no “visible” structural injuries are apparent, even using sophisticated imaging techniques</a:t>
            </a:r>
          </a:p>
          <a:p>
            <a:r>
              <a:rPr lang="en-US" dirty="0"/>
              <a:t>Metabolic injuries can involve the complex pathways involved in neuronal metabolism and have widespread effects</a:t>
            </a:r>
          </a:p>
        </p:txBody>
      </p:sp>
    </p:spTree>
    <p:extLst>
      <p:ext uri="{BB962C8B-B14F-4D97-AF65-F5344CB8AC3E}">
        <p14:creationId xmlns:p14="http://schemas.microsoft.com/office/powerpoint/2010/main" val="193380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6AFC-4A02-489C-9B4D-CE5BFD12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Concussion (metabolic)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B6CB3-4A38-4ACF-B22E-F40ECB02D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glucose metabolism</a:t>
            </a:r>
          </a:p>
          <a:p>
            <a:r>
              <a:rPr lang="en-US" dirty="0"/>
              <a:t>Requires increased oxygen</a:t>
            </a:r>
          </a:p>
          <a:p>
            <a:r>
              <a:rPr lang="en-US" dirty="0"/>
              <a:t>Altered cerebral blood flow</a:t>
            </a:r>
          </a:p>
          <a:p>
            <a:r>
              <a:rPr lang="en-US" dirty="0"/>
              <a:t>Impaired axonal function</a:t>
            </a:r>
          </a:p>
        </p:txBody>
      </p:sp>
    </p:spTree>
    <p:extLst>
      <p:ext uri="{BB962C8B-B14F-4D97-AF65-F5344CB8AC3E}">
        <p14:creationId xmlns:p14="http://schemas.microsoft.com/office/powerpoint/2010/main" val="266386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9FA3-7C39-4C36-BBE2-B8762167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Cerebral hemorrhaging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D9515-781D-431E-AD4A-847985D8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head impact is severe enough, cerebral hemorrhaging can occur </a:t>
            </a:r>
          </a:p>
          <a:p>
            <a:r>
              <a:rPr lang="en-US" dirty="0"/>
              <a:t>Symptoms can vary based on location of bleeding</a:t>
            </a:r>
          </a:p>
        </p:txBody>
      </p:sp>
    </p:spTree>
    <p:extLst>
      <p:ext uri="{BB962C8B-B14F-4D97-AF65-F5344CB8AC3E}">
        <p14:creationId xmlns:p14="http://schemas.microsoft.com/office/powerpoint/2010/main" val="14943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617F-8EFB-440D-9530-C9BD5D4BF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Impact Syndrome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3275-2915-452D-A9B3-C25B3C686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2</a:t>
            </a:r>
            <a:r>
              <a:rPr lang="en-US" baseline="30000" dirty="0"/>
              <a:t>nd</a:t>
            </a:r>
            <a:r>
              <a:rPr lang="en-US" dirty="0"/>
              <a:t> concussion is sustained prior to full recovery of initial concussion.</a:t>
            </a:r>
          </a:p>
          <a:p>
            <a:r>
              <a:rPr lang="en-US" dirty="0"/>
              <a:t>Can occur within same activity/game, day, week, etc.</a:t>
            </a:r>
          </a:p>
          <a:p>
            <a:r>
              <a:rPr lang="en-US" dirty="0"/>
              <a:t>Increased swelling and exacerbated neurological symptoms arise.</a:t>
            </a:r>
          </a:p>
          <a:p>
            <a:r>
              <a:rPr lang="en-US" dirty="0"/>
              <a:t>Can result in unconsciousness, respiratory failure, and death.</a:t>
            </a:r>
          </a:p>
        </p:txBody>
      </p:sp>
    </p:spTree>
    <p:extLst>
      <p:ext uri="{BB962C8B-B14F-4D97-AF65-F5344CB8AC3E}">
        <p14:creationId xmlns:p14="http://schemas.microsoft.com/office/powerpoint/2010/main" val="251218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10531</TotalTime>
  <Words>574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Concussion</vt:lpstr>
      <vt:lpstr>Epidemiology of sport concussion</vt:lpstr>
      <vt:lpstr>Concussion definition</vt:lpstr>
      <vt:lpstr>Concussion statistics</vt:lpstr>
      <vt:lpstr>Sports and concussion</vt:lpstr>
      <vt:lpstr>Structural vs metabolic</vt:lpstr>
      <vt:lpstr>Concussion (metabolic)</vt:lpstr>
      <vt:lpstr>Cerebral hemorrhaging</vt:lpstr>
      <vt:lpstr>2nd Impact Syndrome</vt:lpstr>
      <vt:lpstr>Chronic Traumatic Encephalopathy (CTE)</vt:lpstr>
      <vt:lpstr>PowerPoint Presentation</vt:lpstr>
      <vt:lpstr>Elevated tau Levels Predict Recovery Time</vt:lpstr>
      <vt:lpstr>Concussion related symptoms may include: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Concussion</dc:title>
  <dc:creator>Tec</dc:creator>
  <cp:lastModifiedBy>Windows User</cp:lastModifiedBy>
  <cp:revision>23</cp:revision>
  <dcterms:created xsi:type="dcterms:W3CDTF">2019-12-06T22:31:26Z</dcterms:created>
  <dcterms:modified xsi:type="dcterms:W3CDTF">2020-12-06T21:09:23Z</dcterms:modified>
</cp:coreProperties>
</file>