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7" r:id="rId19"/>
    <p:sldId id="271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84" r:id="rId36"/>
    <p:sldId id="291" r:id="rId37"/>
    <p:sldId id="292" r:id="rId38"/>
    <p:sldId id="293" r:id="rId39"/>
    <p:sldId id="294" r:id="rId40"/>
    <p:sldId id="295" r:id="rId41"/>
    <p:sldId id="297" r:id="rId42"/>
    <p:sldId id="296" r:id="rId43"/>
    <p:sldId id="29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d Eliyan" initials="HE" lastIdx="1" clrIdx="0">
    <p:extLst>
      <p:ext uri="{19B8F6BF-5375-455C-9EA6-DF929625EA0E}">
        <p15:presenceInfo xmlns:p15="http://schemas.microsoft.com/office/powerpoint/2012/main" userId="9ecfce6185169f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14"/>
    <p:restoredTop sz="92209"/>
  </p:normalViewPr>
  <p:slideViewPr>
    <p:cSldViewPr snapToGrid="0" snapToObjects="1">
      <p:cViewPr>
        <p:scale>
          <a:sx n="54" d="100"/>
          <a:sy n="54" d="100"/>
        </p:scale>
        <p:origin x="160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9T10:25:23.854" idx="1">
    <p:pos x="-211" y="-345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2131E-6BDE-F342-B57B-81DA485E4201}" type="datetimeFigureOut">
              <a:rPr lang="en-US" smtClean="0"/>
              <a:t>5/18/22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36B11-7528-A243-86BB-610EB5DCF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0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Ghrelin’s rise in anticipation of drinking the indulgent milkshake and its decline afterward was much steeper than for the sensible milkshake. In reality, though, the two milk- shakes were identical (380 calories). Not only was the ghrelin response different, but the participants’ satiety differed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36B11-7528-A243-86BB-610EB5DCFE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6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36B11-7528-A243-86BB-610EB5DCFED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2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thyroid hormone levels were associated with low energy metabolism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36B11-7528-A243-86BB-610EB5DCFED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7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2E09-D0E8-E449-A31A-05B58F4D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49802-980B-724D-86A3-168F13217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991A-AE90-4846-8621-224F0ADD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62D2-F6FE-234B-ADB8-332C6CB727FA}" type="datetimeFigureOut">
              <a:rPr lang="en-US" smtClean="0"/>
              <a:t>5/18/22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065B3-95DD-CC4D-807F-4E62F816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89F6C-33F4-A040-B36B-8CC90FDC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1B13-CBAA-2B42-86F7-F835A6085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8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BB57-D860-CB41-8692-CCC8F633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CC213-C45E-124B-BAAD-ADE70A5CC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C5996-6290-5940-A7B8-EDB424A3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62D2-F6FE-234B-ADB8-332C6CB727FA}" type="datetimeFigureOut">
              <a:rPr lang="en-US" smtClean="0"/>
              <a:t>5/18/22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BFB16-2E3C-9549-AED9-A151BCD1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E98E1-AA07-3D46-87F3-96CB04BB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1B13-CBAA-2B42-86F7-F835A6085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7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7D65B5-BFEC-5D4F-A57B-118EE30B8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10DAA-BA31-2E4A-8716-4AC9A5F6B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26ACE-45B4-BC4E-83A2-AE3DF9D3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62D2-F6FE-234B-ADB8-332C6CB727FA}" type="datetimeFigureOut">
              <a:rPr lang="en-US" smtClean="0"/>
              <a:t>5/18/22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98588-5B93-A24F-A020-DDBE493C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001E1-37FF-344F-8BFC-DDD3C6A0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1B13-CBAA-2B42-86F7-F835A6085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5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A2A7-BC29-C841-B1A2-0CAE637D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3DAEA-3087-8F4A-A2F0-FB7C316CD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85762-E2C1-6B43-A470-118A6E43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62D2-F6FE-234B-ADB8-332C6CB727FA}" type="datetimeFigureOut">
              <a:rPr lang="en-US" smtClean="0"/>
              <a:t>5/18/22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61ECF-7A6F-304B-B251-DC500ACB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11941-35EF-AD4B-AE78-D3B3A7A6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1B13-CBAA-2B42-86F7-F835A6085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8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6773-3CAF-9041-9363-7368A4DAD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C73AD-C2A9-CB4E-8EF9-18CED63AD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F58DF-89C4-EF46-9642-5D769214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62D2-F6FE-234B-ADB8-332C6CB727FA}" type="datetimeFigureOut">
              <a:rPr lang="en-US" smtClean="0"/>
              <a:t>5/18/22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C0796-13A8-9949-9F02-FD39F700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F6E3-D097-104A-86A5-36716673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1B13-CBAA-2B42-86F7-F835A6085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2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E238-F53B-404E-A5B4-82CB506A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9CC5B-90D6-E943-91C2-BA00B5796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FBE3F-04BB-D344-9598-6419A6DFE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6FBF5-AC1F-3442-A6F5-B9AD7DAA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62D2-F6FE-234B-ADB8-332C6CB727FA}" type="datetimeFigureOut">
              <a:rPr lang="en-US" smtClean="0"/>
              <a:t>5/18/22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8DF35-5868-224E-93D1-3C90DDCA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9EA1C-AA02-B54B-8065-64226AD1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1B13-CBAA-2B42-86F7-F835A6085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84DE-8C06-7643-9C1F-19D2A0EEB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63E36-E6B6-6C44-9681-7DFEDDBA6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317DE-CBC1-C141-B78D-50A4A1CA1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2754A4-78E2-A24A-90AF-3043C3A71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7D191-5CC5-994F-9764-4ED84F4B4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C4183C-5E1A-8145-A914-13651AFD6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62D2-F6FE-234B-ADB8-332C6CB727FA}" type="datetimeFigureOut">
              <a:rPr lang="en-US" smtClean="0"/>
              <a:t>5/18/22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96DDC6-BCB1-774C-B7A4-DEED1C9EC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5CF23D-2E11-694C-B45E-0E63E7D4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1B13-CBAA-2B42-86F7-F835A6085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4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A5E8F-3D68-014D-B983-95090F91B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E5EFF-CFEE-F849-B75B-6BA7CAF1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62D2-F6FE-234B-ADB8-332C6CB727FA}" type="datetimeFigureOut">
              <a:rPr lang="en-US" smtClean="0"/>
              <a:t>5/18/22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FC6BD-624C-D74A-AFC5-B861113B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9A8AB-4688-5B43-8CF6-FDDE1D01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1B13-CBAA-2B42-86F7-F835A6085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1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468ABB-B8B7-8045-BEB2-6A16BF2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62D2-F6FE-234B-ADB8-332C6CB727FA}" type="datetimeFigureOut">
              <a:rPr lang="en-US" smtClean="0"/>
              <a:t>5/18/22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C5FFB-B5B4-D944-A7F8-943C473D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B1DB2-5BFB-984B-BC42-71BC89AF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1B13-CBAA-2B42-86F7-F835A6085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D6863-3EBA-044D-A4BD-3712FA71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31AB6-9E3A-9E42-BE4A-48C82B18B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17D19-33E1-C54B-BAEA-57B3895D0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A01AF-7C20-494A-9D1C-68AC91B6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62D2-F6FE-234B-ADB8-332C6CB727FA}" type="datetimeFigureOut">
              <a:rPr lang="en-US" smtClean="0"/>
              <a:t>5/18/22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9B2CE-D130-084C-9B88-373569EE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BA9C4-8A30-6A48-A982-5A859480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1B13-CBAA-2B42-86F7-F835A6085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D2BC-3F94-7A41-946E-BF9494C11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E74D1-21D6-FB4C-9EF2-88E6127B3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8ABF2-9134-184E-A1CD-0134733E8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84197-11DC-5345-8D5E-BC8711EB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62D2-F6FE-234B-ADB8-332C6CB727FA}" type="datetimeFigureOut">
              <a:rPr lang="en-US" smtClean="0"/>
              <a:t>5/18/22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D0FD4-359F-D24E-9356-4D812A029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CFC17-DBA5-6B4F-9FEB-77040ED7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1B13-CBAA-2B42-86F7-F835A6085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8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79341-E59B-D340-80DE-4D783CD7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18AFA-607B-2544-BC06-F7B214DDB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3A9CC-24EF-514A-B7C2-838C8BD06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B62D2-F6FE-234B-ADB8-332C6CB727FA}" type="datetimeFigureOut">
              <a:rPr lang="en-US" smtClean="0"/>
              <a:t>5/18/22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E2BF8-0A0E-C24C-B1E5-C5CE1BE44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38A58-03D4-FD44-B98B-79E28C7A2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21B13-CBAA-2B42-86F7-F835A6085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fit.com/how-to-use-body-fat-percentage-calculator-385885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D67C-160D-1746-BFC8-1AFDE37046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Overweight and obesity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87D6C-E439-7F45-82D5-A855C940EF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49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98E4D-425C-3840-8ABC-7B13DC03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Hormones involved appetite control, energy regulation, and obesity development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F6593-07DF-1A40-8248-7DF2FD224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Leptin </a:t>
            </a:r>
            <a:endParaRPr lang="en-US" dirty="0"/>
          </a:p>
          <a:p>
            <a:r>
              <a:rPr lang="en-US" dirty="0"/>
              <a:t>a polypeptide protein produced by adipocytes( fat cells) and secreted in direct proportion to adipose tissue mass and the individual’s nutritional status </a:t>
            </a:r>
          </a:p>
          <a:p>
            <a:r>
              <a:rPr lang="en-US" dirty="0"/>
              <a:t>Leptin levels are high in obese individuals and low in lean people, </a:t>
            </a:r>
          </a:p>
          <a:p>
            <a:r>
              <a:rPr lang="en-US" dirty="0"/>
              <a:t>Leptin maintains homeostasis by regulating food intake and energy expenditure </a:t>
            </a:r>
          </a:p>
          <a:p>
            <a:r>
              <a:rPr lang="en-US" dirty="0"/>
              <a:t>When body fat increases, leptin increases—which suppresses appetite. When body fat decreases, leptin decreases—which stimulates appetite and suppresses energy expenditure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27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976B6-44D0-9140-B6B5-DC42ED6E3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2" y="754063"/>
            <a:ext cx="5262563" cy="4760912"/>
          </a:xfrm>
        </p:spPr>
        <p:txBody>
          <a:bodyPr/>
          <a:lstStyle/>
          <a:p>
            <a:r>
              <a:rPr lang="en-US" dirty="0"/>
              <a:t>Leptin deficiency is rare humans</a:t>
            </a:r>
          </a:p>
          <a:p>
            <a:r>
              <a:rPr lang="en-US" dirty="0"/>
              <a:t>But leptin resistance occurs- Leptin rises but fails to suppress appetite or enhance energy expenditure </a:t>
            </a:r>
          </a:p>
          <a:p>
            <a:r>
              <a:rPr lang="en-US" dirty="0"/>
              <a:t>With weight loss- leptin decreases, making the maintenance of weight loss difficult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0E148-7C83-FA41-83F6-A782AFEEA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899" y="754063"/>
            <a:ext cx="6134101" cy="59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24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A902-B38D-4846-A77A-48BE88F0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Ghrelin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DCAD0-1040-6B40-8CCD-A1BC4DEA0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7" y="1238251"/>
            <a:ext cx="7462839" cy="5091112"/>
          </a:xfrm>
        </p:spPr>
        <p:txBody>
          <a:bodyPr>
            <a:normAutofit fontScale="92500"/>
          </a:bodyPr>
          <a:lstStyle/>
          <a:p>
            <a:r>
              <a:rPr lang="en-US" dirty="0"/>
              <a:t>Ghrelin is secreted mainly by the stomach cells and promotes eating and weight gain - stimulating appetite and energy storage</a:t>
            </a:r>
          </a:p>
          <a:p>
            <a:r>
              <a:rPr lang="en-US" dirty="0"/>
              <a:t>Blood levels of ghrelin typically rise before a meal</a:t>
            </a:r>
          </a:p>
          <a:p>
            <a:r>
              <a:rPr lang="en-US" dirty="0"/>
              <a:t>Ghrelin levels fall after a meal </a:t>
            </a:r>
          </a:p>
          <a:p>
            <a:r>
              <a:rPr lang="en-US" dirty="0"/>
              <a:t>Ghrelin triggers the desire to eat </a:t>
            </a:r>
          </a:p>
          <a:p>
            <a:r>
              <a:rPr lang="en-US" dirty="0"/>
              <a:t>Ghrelin levels are high whenever the body is in negative energy balance  ( low kcal diets and difficulty to maintain weight loss?)</a:t>
            </a:r>
          </a:p>
          <a:p>
            <a:r>
              <a:rPr lang="en-US" dirty="0"/>
              <a:t>A person’s mindset also influences ghrelin’s response to a meal ( The two milkshakes experiment)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4882E-A4F2-3540-B0A1-C3197A5FA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350" y="1136650"/>
            <a:ext cx="2838450" cy="1677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DAFE36-9CE2-3047-BB0F-607CB24AD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926" y="3657602"/>
            <a:ext cx="4071937" cy="26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4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7DF0B-9A4E-4640-AECB-1DEBACA1D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Adiponectin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30B36-74DC-EE4C-A14B-E74FDE73C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228725"/>
            <a:ext cx="10939462" cy="4948238"/>
          </a:xfrm>
        </p:spPr>
        <p:txBody>
          <a:bodyPr>
            <a:normAutofit/>
          </a:bodyPr>
          <a:lstStyle/>
          <a:p>
            <a:r>
              <a:rPr lang="en-US" dirty="0"/>
              <a:t>A polypeptide hormone secreted by adipocytes ( fat cells)</a:t>
            </a:r>
          </a:p>
          <a:p>
            <a:r>
              <a:rPr lang="en-US" dirty="0"/>
              <a:t>Adiponectin is inversely associated with adipose tissue mass</a:t>
            </a:r>
          </a:p>
          <a:p>
            <a:r>
              <a:rPr lang="en-US" dirty="0"/>
              <a:t>In obese, levels of adiponectin are reduced </a:t>
            </a:r>
          </a:p>
          <a:p>
            <a:r>
              <a:rPr lang="en-US" dirty="0"/>
              <a:t>Weight loss and improvement in insulin sensitivity are associated with increasing levels of adiponectin</a:t>
            </a:r>
          </a:p>
          <a:p>
            <a:pPr marL="0" indent="0">
              <a:buNone/>
            </a:pPr>
            <a:r>
              <a:rPr lang="en-US" dirty="0"/>
              <a:t>Adiponectin works by </a:t>
            </a:r>
          </a:p>
          <a:p>
            <a:r>
              <a:rPr lang="en-US" dirty="0">
                <a:solidFill>
                  <a:srgbClr val="FF0000"/>
                </a:solidFill>
              </a:rPr>
              <a:t>Improving cells sensitivity to insulin </a:t>
            </a:r>
          </a:p>
          <a:p>
            <a:r>
              <a:rPr lang="en-US" dirty="0">
                <a:solidFill>
                  <a:srgbClr val="FF0000"/>
                </a:solidFill>
              </a:rPr>
              <a:t>Reducing  inflammation</a:t>
            </a:r>
          </a:p>
          <a:p>
            <a:r>
              <a:rPr lang="en-US" dirty="0">
                <a:solidFill>
                  <a:srgbClr val="FF0000"/>
                </a:solidFill>
              </a:rPr>
              <a:t>Deceasing  production of glucose in the liver ( gluconeogenesis)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04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B8051-5487-0746-B63B-4D394C597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Environmental and lifestyle factors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A086C-55EF-D84F-BC41-B11A76DBB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5429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Studies show that environmental factors overpower genetic effects </a:t>
            </a:r>
          </a:p>
          <a:p>
            <a:pPr marL="0" indent="0">
              <a:buNone/>
            </a:pPr>
            <a:r>
              <a:rPr lang="en-US" dirty="0"/>
              <a:t>Example: Two groups of Pima Indians: </a:t>
            </a:r>
          </a:p>
          <a:p>
            <a:r>
              <a:rPr lang="en-US" dirty="0"/>
              <a:t>Group 1: living in reservations in Arizona , USA </a:t>
            </a:r>
          </a:p>
          <a:p>
            <a:pPr lvl="1"/>
            <a:r>
              <a:rPr lang="en-US" dirty="0"/>
              <a:t>little physical activity and consume energy-dense food</a:t>
            </a:r>
          </a:p>
          <a:p>
            <a:pPr lvl="1"/>
            <a:r>
              <a:rPr lang="en-US" dirty="0"/>
              <a:t>high rates of obesity and comorbidities. </a:t>
            </a:r>
          </a:p>
          <a:p>
            <a:pPr lvl="1"/>
            <a:endParaRPr lang="en-US" dirty="0"/>
          </a:p>
          <a:p>
            <a:r>
              <a:rPr lang="en-US" dirty="0"/>
              <a:t>Group 2 : Pima Indians living in Mexico mountains have low rates of obesity and associated diseases </a:t>
            </a:r>
          </a:p>
          <a:p>
            <a:pPr marL="0" indent="0">
              <a:buNone/>
            </a:pPr>
            <a:r>
              <a:rPr lang="en-US" dirty="0"/>
              <a:t>Transition from traditional to more Western ways of life (increased food energy density and a sedentary lifestyle)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81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D81F-0FBD-8F44-91C2-C15C0711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100"/>
            <a:ext cx="10515600" cy="1325563"/>
          </a:xfrm>
        </p:spPr>
        <p:txBody>
          <a:bodyPr/>
          <a:lstStyle/>
          <a:p>
            <a:r>
              <a:rPr lang="en-US" b="1" dirty="0"/>
              <a:t>Food intake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EB2BA-0BD9-054B-9248-4EE658242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715375" cy="4805363"/>
          </a:xfrm>
        </p:spPr>
        <p:txBody>
          <a:bodyPr>
            <a:normAutofit fontScale="92500"/>
          </a:bodyPr>
          <a:lstStyle/>
          <a:p>
            <a:r>
              <a:rPr lang="en-US" dirty="0"/>
              <a:t>A high intake of energy-dense foods (not a good source of micro nutrients ) </a:t>
            </a:r>
          </a:p>
          <a:p>
            <a:r>
              <a:rPr lang="en-US" dirty="0"/>
              <a:t>Energy-dense foods are high in fat, sugar, and starches </a:t>
            </a:r>
          </a:p>
          <a:p>
            <a:r>
              <a:rPr lang="en-US" dirty="0"/>
              <a:t>may be more easily overconsumed than other foods</a:t>
            </a:r>
          </a:p>
          <a:p>
            <a:pPr lvl="1"/>
            <a:r>
              <a:rPr lang="en-US" dirty="0"/>
              <a:t>May disrupt satiety signals </a:t>
            </a:r>
          </a:p>
          <a:p>
            <a:r>
              <a:rPr lang="en-US" dirty="0"/>
              <a:t>High intakes of sugars, sweetened soft drinks, and fruit juices </a:t>
            </a:r>
          </a:p>
          <a:p>
            <a:r>
              <a:rPr lang="en-US" dirty="0"/>
              <a:t>Environment plays a role on what we eat:</a:t>
            </a:r>
          </a:p>
          <a:p>
            <a:r>
              <a:rPr lang="en-US" dirty="0"/>
              <a:t>Heavy marketing of energy dense foods vs. home and school environment that supports healthy food choices </a:t>
            </a:r>
          </a:p>
          <a:p>
            <a:r>
              <a:rPr lang="en-US" dirty="0"/>
              <a:t>Energy dense foods are cheaper and have a longer shelf life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2BFEB8-B5E2-D248-89FF-140E9F77E0DA}"/>
              </a:ext>
            </a:extLst>
          </p:cNvPr>
          <p:cNvSpPr txBox="1"/>
          <p:nvPr/>
        </p:nvSpPr>
        <p:spPr>
          <a:xfrm>
            <a:off x="9786938" y="4114800"/>
            <a:ext cx="212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34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0BA6C-4BC5-274D-BC78-7A1A27395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26" y="272416"/>
            <a:ext cx="621982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Eating large portion sizes multiple times a day accounts for much of the weight increase seen over the decades</a:t>
            </a:r>
          </a:p>
          <a:p>
            <a:r>
              <a:rPr lang="en-US" dirty="0"/>
              <a:t>COMBO meals for a good price </a:t>
            </a:r>
          </a:p>
          <a:p>
            <a:endParaRPr lang="en-US" dirty="0"/>
          </a:p>
          <a:p>
            <a:r>
              <a:rPr lang="en-US" dirty="0"/>
              <a:t>Portion sizes of virtually all foods and beverages have increased in the past several decades, especially </a:t>
            </a:r>
            <a:r>
              <a:rPr lang="en-US" b="1" dirty="0">
                <a:solidFill>
                  <a:srgbClr val="FF0000"/>
                </a:solidFill>
              </a:rPr>
              <a:t>at fast-food restaurants</a:t>
            </a:r>
          </a:p>
          <a:p>
            <a:r>
              <a:rPr lang="en-US" b="1" dirty="0"/>
              <a:t>Portion sizes are </a:t>
            </a:r>
            <a:r>
              <a:rPr lang="en-US" dirty="0"/>
              <a:t>now two to eight times larger than standard serving sizes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1" descr="page296image1738432">
            <a:extLst>
              <a:ext uri="{FF2B5EF4-FFF2-40B4-BE49-F238E27FC236}">
                <a16:creationId xmlns:a16="http://schemas.microsoft.com/office/drawing/2014/main" id="{C55CA86F-5107-2C40-A005-CD77BBCE9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13506"/>
            <a:ext cx="1866679" cy="222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63151F-DEB4-544C-A864-D1616A44F76C}"/>
              </a:ext>
            </a:extLst>
          </p:cNvPr>
          <p:cNvSpPr txBox="1"/>
          <p:nvPr/>
        </p:nvSpPr>
        <p:spPr>
          <a:xfrm>
            <a:off x="9906000" y="703977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“Want fries with that?” </a:t>
            </a:r>
            <a:r>
              <a:rPr lang="en-US" dirty="0"/>
              <a:t>A supersize portion delivers more than 600 calories.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72B99B-F9E4-8144-AED2-F0C0F342A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659" y="2448085"/>
            <a:ext cx="4538442" cy="3535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C242FA-7934-B942-9DA8-B1D62E1CEB82}"/>
              </a:ext>
            </a:extLst>
          </p:cNvPr>
          <p:cNvSpPr txBox="1"/>
          <p:nvPr/>
        </p:nvSpPr>
        <p:spPr>
          <a:xfrm>
            <a:off x="5081699" y="6250163"/>
            <a:ext cx="6497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https://sites.psu.edu/kgotwalt/2016/03/27/choosing-the-right-portion-sizes/</a:t>
            </a:r>
          </a:p>
        </p:txBody>
      </p:sp>
    </p:spTree>
    <p:extLst>
      <p:ext uri="{BB962C8B-B14F-4D97-AF65-F5344CB8AC3E}">
        <p14:creationId xmlns:p14="http://schemas.microsoft.com/office/powerpoint/2010/main" val="1595612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1FFDE-7B2A-0542-B982-C50234AAF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Reducing portions </a:t>
            </a:r>
          </a:p>
          <a:p>
            <a:r>
              <a:rPr lang="en-US" dirty="0"/>
              <a:t>Reducing calories by consuming less energy dense foods</a:t>
            </a:r>
          </a:p>
          <a:p>
            <a:r>
              <a:rPr lang="en-US" dirty="0"/>
              <a:t>Low-energy-dense foods such as fruits and vegetables</a:t>
            </a:r>
          </a:p>
        </p:txBody>
      </p:sp>
    </p:spTree>
    <p:extLst>
      <p:ext uri="{BB962C8B-B14F-4D97-AF65-F5344CB8AC3E}">
        <p14:creationId xmlns:p14="http://schemas.microsoft.com/office/powerpoint/2010/main" val="3771737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832281-B9B8-0B4C-A293-DA423E0DC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794" y="560776"/>
            <a:ext cx="9711158" cy="6297224"/>
          </a:xfrm>
        </p:spPr>
      </p:pic>
    </p:spTree>
    <p:extLst>
      <p:ext uri="{BB962C8B-B14F-4D97-AF65-F5344CB8AC3E}">
        <p14:creationId xmlns:p14="http://schemas.microsoft.com/office/powerpoint/2010/main" val="2297455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28579-F55E-3246-9C7F-FEED2A4A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Physical inactivity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CC85F-8F3C-2A49-AAD4-E6F03088E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463"/>
            <a:ext cx="10515600" cy="4762500"/>
          </a:xfrm>
        </p:spPr>
        <p:txBody>
          <a:bodyPr>
            <a:normAutofit/>
          </a:bodyPr>
          <a:lstStyle/>
          <a:p>
            <a:r>
              <a:rPr lang="en-US" dirty="0"/>
              <a:t>Today’s environment promotes little physical activity</a:t>
            </a:r>
          </a:p>
          <a:p>
            <a:r>
              <a:rPr lang="en-US" dirty="0"/>
              <a:t>Escalators instead of climbing stairs </a:t>
            </a:r>
          </a:p>
          <a:p>
            <a:r>
              <a:rPr lang="en-US" dirty="0"/>
              <a:t>Cars</a:t>
            </a:r>
          </a:p>
          <a:p>
            <a:r>
              <a:rPr lang="en-US" dirty="0"/>
              <a:t> remote controls</a:t>
            </a:r>
          </a:p>
          <a:p>
            <a:r>
              <a:rPr lang="en-US" dirty="0"/>
              <a:t>Office work </a:t>
            </a:r>
          </a:p>
          <a:p>
            <a:r>
              <a:rPr lang="en-US" dirty="0"/>
              <a:t>People spend more time doing sedentary activities such as watching television, playing video games, and using the computer</a:t>
            </a:r>
          </a:p>
          <a:p>
            <a:r>
              <a:rPr lang="en-US" dirty="0"/>
              <a:t>watching television influences food purchases and often includes snacking on high-calorie, solid fat and added sugars foods and beverages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3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018DB-4B24-E84F-BBE3-02FA58F83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Overweight and obesity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56586-A8BF-A646-BDF9-7C272B476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868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Overweight and obesity are very common conditions in developed societies, and are becoming more common in developing countries </a:t>
            </a:r>
          </a:p>
          <a:p>
            <a:pPr marL="0" indent="0">
              <a:buNone/>
            </a:pPr>
            <a:br>
              <a:rPr lang="en-US" i="1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04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B5791-B3D2-214E-81A2-C289FE11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71F68-0300-C94E-9122-09B730B2C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To prevent weight gain</a:t>
            </a:r>
          </a:p>
          <a:p>
            <a:r>
              <a:rPr lang="en-US" dirty="0"/>
              <a:t>DRI suggests an accumulation of 60 minutes of moderately intense physical activities every day in addition to the less intense activities of daily living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To lose weight </a:t>
            </a:r>
          </a:p>
          <a:p>
            <a:r>
              <a:rPr lang="en-US" dirty="0"/>
              <a:t>You will need a high amount of physical activity unless you also adjust your diet and reduce the amount of calories you’re eating and drinking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50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DD77-FF31-5A4F-8CDE-10D1EFFF6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8C311-7157-7741-A5F5-EB4C8E2E4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Endocrine conditions (hypothyroidism, Cushing’s Syndrome (excess cortisol production)</a:t>
            </a:r>
          </a:p>
          <a:p>
            <a:r>
              <a:rPr lang="en-US" dirty="0"/>
              <a:t>Type 2 diabetes mellitus</a:t>
            </a:r>
          </a:p>
          <a:p>
            <a:r>
              <a:rPr lang="en-US" dirty="0"/>
              <a:t>Pregnancy </a:t>
            </a:r>
          </a:p>
          <a:p>
            <a:r>
              <a:rPr lang="en-US" dirty="0"/>
              <a:t>Cessation of smoking </a:t>
            </a:r>
          </a:p>
          <a:p>
            <a:r>
              <a:rPr lang="en-US" dirty="0"/>
              <a:t>Some medication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81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47351-3FDE-9445-8968-2D6F812D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consequences of obesity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FBC8C-AF21-B648-9ACB-BEE1D4FA5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6669"/>
          </a:xfrm>
        </p:spPr>
        <p:txBody>
          <a:bodyPr/>
          <a:lstStyle/>
          <a:p>
            <a:r>
              <a:rPr lang="en-US" dirty="0"/>
              <a:t>With a BMI &gt;30 kg/m</a:t>
            </a:r>
            <a:r>
              <a:rPr lang="en-US" sz="3600" baseline="30000" dirty="0"/>
              <a:t>2</a:t>
            </a:r>
            <a:r>
              <a:rPr lang="en-US" dirty="0"/>
              <a:t>, total mortality rates are approximately two times greater than for those with a BMI in the healthy range </a:t>
            </a:r>
          </a:p>
          <a:p>
            <a:r>
              <a:rPr lang="en-US" dirty="0"/>
              <a:t>Metabolic complications of obesity that are associated with increased visceral fat, even if the BMI is within the desirable range </a:t>
            </a:r>
          </a:p>
          <a:p>
            <a:pPr lvl="1"/>
            <a:r>
              <a:rPr lang="en-US" dirty="0"/>
              <a:t>These include : Insulin resistance</a:t>
            </a:r>
          </a:p>
          <a:p>
            <a:pPr lvl="1"/>
            <a:r>
              <a:rPr lang="en-US" dirty="0"/>
              <a:t> Impaired glucose tolerance and type 2 diabetes</a:t>
            </a:r>
          </a:p>
          <a:p>
            <a:pPr lvl="1"/>
            <a:r>
              <a:rPr lang="en-US" dirty="0"/>
              <a:t>Dyslipidemia</a:t>
            </a:r>
            <a:br>
              <a:rPr lang="en-US" dirty="0"/>
            </a:br>
            <a:r>
              <a:rPr lang="en-US" dirty="0"/>
              <a:t>– Increased VLDL, triglyceride, increased LDL cholesterol – Reduced HDL cholesterol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46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48A7-76C8-D049-A13A-5F1414AE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Consequences of obesity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9DAF3-D7E6-5649-BB93-CFCC71A67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Cardiovascular consequences </a:t>
            </a:r>
          </a:p>
          <a:p>
            <a:pPr lvl="1"/>
            <a:r>
              <a:rPr lang="en-US" dirty="0"/>
              <a:t>Metabolic and other abnormalities associated with visceral fat </a:t>
            </a:r>
          </a:p>
          <a:p>
            <a:r>
              <a:rPr lang="en-US" b="1" dirty="0"/>
              <a:t>Obesity-associated cancer </a:t>
            </a:r>
          </a:p>
          <a:p>
            <a:pPr lvl="1"/>
            <a:r>
              <a:rPr lang="en-US" dirty="0"/>
              <a:t>Tumors that are hormone-dependent given the hormonal function of adipose tissue </a:t>
            </a:r>
          </a:p>
          <a:p>
            <a:r>
              <a:rPr lang="en-US" b="1" dirty="0"/>
              <a:t>Obstructive sleep apnea </a:t>
            </a:r>
          </a:p>
          <a:p>
            <a:r>
              <a:rPr lang="en-US" b="1" dirty="0"/>
              <a:t>Social consequences : </a:t>
            </a:r>
            <a:r>
              <a:rPr lang="en-US" dirty="0"/>
              <a:t>low self-esteem, reduced quality of life, bullying , discrimination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93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71FFD-54E8-5F47-AAB5-732B42562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627B1-6455-A746-9B42-FECF982A1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Lifestyle changes that have to be maintained long term</a:t>
            </a:r>
          </a:p>
          <a:p>
            <a:r>
              <a:rPr lang="en-US" dirty="0"/>
              <a:t>There are two phases of therapy, active weight loss and weight maintenance. </a:t>
            </a:r>
          </a:p>
          <a:p>
            <a:r>
              <a:rPr lang="en-US" dirty="0"/>
              <a:t>Set achievable goals for each individual </a:t>
            </a:r>
          </a:p>
          <a:p>
            <a:r>
              <a:rPr lang="en-US" dirty="0"/>
              <a:t>Even a modest weight loss (of the order of 5–10% of original weight) results in clinically important benefits </a:t>
            </a:r>
          </a:p>
          <a:p>
            <a:r>
              <a:rPr lang="en-US" dirty="0"/>
              <a:t>An ‘eating plan’ rather than a ‘diet’ is recommended. Eating plans should be realistic and designed so that they can be sustained in the long- term.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3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AAB1A8-7E75-3845-BF26-8259E2193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8480" y="121920"/>
            <a:ext cx="6705600" cy="6553200"/>
          </a:xfrm>
        </p:spPr>
      </p:pic>
    </p:spTree>
    <p:extLst>
      <p:ext uri="{BB962C8B-B14F-4D97-AF65-F5344CB8AC3E}">
        <p14:creationId xmlns:p14="http://schemas.microsoft.com/office/powerpoint/2010/main" val="3995208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52F13-9D7D-4649-B3AA-03AFF0A09FF1}"/>
              </a:ext>
            </a:extLst>
          </p:cNvPr>
          <p:cNvSpPr txBox="1"/>
          <p:nvPr/>
        </p:nvSpPr>
        <p:spPr>
          <a:xfrm>
            <a:off x="472440" y="1249680"/>
            <a:ext cx="6202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Fad diets: </a:t>
            </a:r>
            <a:r>
              <a:rPr lang="en-US" sz="2800" dirty="0"/>
              <a:t>Advertised as best and fastest approach to losing weight</a:t>
            </a:r>
          </a:p>
          <a:p>
            <a:r>
              <a:rPr lang="en-US" sz="2800" dirty="0"/>
              <a:t>often sound good, but they typically fall short of delivering on their promises </a:t>
            </a:r>
          </a:p>
          <a:p>
            <a:endParaRPr lang="en-US" sz="2800" dirty="0"/>
          </a:p>
          <a:p>
            <a:r>
              <a:rPr lang="en-US" sz="2800" dirty="0"/>
              <a:t>May eliminate foods that contain necessary nutrients that your body needs to maintain good 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BE72A-F4D0-D948-B94B-59DD70F76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520" y="2026920"/>
            <a:ext cx="368808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91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462D-CBFB-7548-A508-89B91C9F5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ACEC2-8110-5C42-80C7-1A599A3CD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the patient’s understanding of: Causes of Obesity; Complications of Obesity; Patient motivation</a:t>
            </a:r>
          </a:p>
          <a:p>
            <a:r>
              <a:rPr lang="en-US" dirty="0"/>
              <a:t>A comprehensive lifestyle approach that includes low- calorie, nutrient-dense foods and regular physical activity supports both weight loss and health benefits. 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No single food plan is magical, and no specific food must be included or avoided in a weight-management program.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40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19D1-57D8-554B-BB1C-61333896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308FD-B054-9541-A714-58564BE4E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493520"/>
            <a:ext cx="10805160" cy="46834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Diet therapy: Calorie restricted diet ( decreased energy intake): </a:t>
            </a:r>
          </a:p>
          <a:p>
            <a:r>
              <a:rPr lang="en-US" dirty="0"/>
              <a:t>What matters with weight loss is the amount of Calories consumed; Diet should be based on the general diet recommendations:</a:t>
            </a:r>
          </a:p>
          <a:p>
            <a:r>
              <a:rPr lang="en-US" dirty="0"/>
              <a:t>CHO ≥ 55% </a:t>
            </a:r>
          </a:p>
          <a:p>
            <a:r>
              <a:rPr lang="en-US" dirty="0"/>
              <a:t>≤ 30% from fat</a:t>
            </a:r>
          </a:p>
          <a:p>
            <a:r>
              <a:rPr lang="en-US" dirty="0"/>
              <a:t>Protein about 15 %</a:t>
            </a:r>
          </a:p>
          <a:p>
            <a:r>
              <a:rPr lang="en-US" dirty="0"/>
              <a:t>Increase physical activity in order to spend  more Calories.</a:t>
            </a:r>
          </a:p>
          <a:p>
            <a:r>
              <a:rPr lang="en-US" dirty="0"/>
              <a:t>Behavioral therapy: lifestyle (therapy or modification)</a:t>
            </a:r>
          </a:p>
          <a:p>
            <a:r>
              <a:rPr lang="en-US" dirty="0"/>
              <a:t> A reasonable suggestion for overweight and obese adults is to increase activity and </a:t>
            </a:r>
            <a:r>
              <a:rPr lang="en-US" b="1" dirty="0">
                <a:solidFill>
                  <a:srgbClr val="C00000"/>
                </a:solidFill>
              </a:rPr>
              <a:t>reduce food intake enough to create a deficit of 500 to 750 calories per day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88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20image2950154512">
            <a:extLst>
              <a:ext uri="{FF2B5EF4-FFF2-40B4-BE49-F238E27FC236}">
                <a16:creationId xmlns:a16="http://schemas.microsoft.com/office/drawing/2014/main" id="{68427C3F-6757-4A4A-A216-BF608646ED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4" y="5048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4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65F5-8D85-4043-9402-941BC80E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Definitions and measurements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D79AE-041A-404B-A79A-90252DC02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Obesity: Fat stores are excessive for an individual’s height, weight, gender, and race to an extent that produces adverse health outcomes. </a:t>
            </a:r>
          </a:p>
          <a:p>
            <a:r>
              <a:rPr lang="en-US" dirty="0"/>
              <a:t>Obesity usually identified by body mass index (BMI) </a:t>
            </a:r>
          </a:p>
          <a:p>
            <a:r>
              <a:rPr lang="en-US" dirty="0"/>
              <a:t>Remember BMI is derived by dividing weight in kilograms by height in meters squared </a:t>
            </a:r>
            <a:r>
              <a:rPr lang="en-US" b="1" dirty="0"/>
              <a:t>(kg/ m2)</a:t>
            </a:r>
          </a:p>
          <a:p>
            <a:r>
              <a:rPr lang="en-US" dirty="0"/>
              <a:t>BMI between 25 and 29.9kg/m</a:t>
            </a:r>
            <a:r>
              <a:rPr lang="en-US" baseline="30000" dirty="0"/>
              <a:t>2</a:t>
            </a:r>
            <a:r>
              <a:rPr lang="en-US" dirty="0"/>
              <a:t> overweight</a:t>
            </a:r>
          </a:p>
          <a:p>
            <a:r>
              <a:rPr lang="en-US" dirty="0"/>
              <a:t>BMI greater than 30kg/m</a:t>
            </a:r>
            <a:r>
              <a:rPr lang="en-US" baseline="30000" dirty="0"/>
              <a:t>2</a:t>
            </a:r>
            <a:r>
              <a:rPr lang="en-US" dirty="0"/>
              <a:t> are categorized as obese </a:t>
            </a:r>
          </a:p>
          <a:p>
            <a:r>
              <a:rPr lang="en-US" dirty="0"/>
              <a:t>BMI cut-offs were based on mainly American epidemiological studies</a:t>
            </a:r>
          </a:p>
          <a:p>
            <a:r>
              <a:rPr lang="en-US" dirty="0"/>
              <a:t>For some ethnic groups, BMI cut off may differ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42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11FC-3405-104C-AA9D-39F05428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Macronutrient Composition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77715-440A-7047-AADF-B60514416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Low-carbohydrate </a:t>
            </a:r>
            <a:r>
              <a:rPr lang="en-US" dirty="0"/>
              <a:t>diets severely limit fruit, vegetables, and whole grains, and may be deficient in micronutrients and fiber. The long- term effects of a low-carbohydrate diet are unknown </a:t>
            </a:r>
          </a:p>
          <a:p>
            <a:r>
              <a:rPr lang="en-US" dirty="0"/>
              <a:t>High protein: Promotes short-term weight loss; protein increases </a:t>
            </a:r>
            <a:r>
              <a:rPr lang="en-US" b="1" dirty="0"/>
              <a:t>satiety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leaving people feeling fuller and better able to adhere to a low calorie intake, which causes weight loss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60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5248D-6B92-394A-B7AE-6B590FD58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The Practical Guide </a:t>
            </a:r>
            <a:r>
              <a:rPr lang="en-US" dirty="0"/>
              <a:t>recommends weight loss diets to be com- posed of 55% or greater of total calories from carbohydrate, 30% or lesser of total calories from fat, and approximately 15% from protein, which could be achieved by following MyPyramid intake patterns </a:t>
            </a:r>
          </a:p>
          <a:p>
            <a:r>
              <a:rPr lang="en-US" dirty="0"/>
              <a:t>Diets should be individualized!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51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5019B-3D3D-C64B-8E54-34C9FCB02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804672"/>
            <a:ext cx="10768584" cy="53722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Diets that are severely restricted in a given macronutrient or food group may be: </a:t>
            </a:r>
          </a:p>
          <a:p>
            <a:r>
              <a:rPr lang="en-US" dirty="0"/>
              <a:t>Lacking in certain vitamins, minerals, fiber, or phytonutrients, increasing the risk of nutrient inadequacies or deficiencies </a:t>
            </a:r>
          </a:p>
          <a:p>
            <a:r>
              <a:rPr lang="en-US" dirty="0"/>
              <a:t>Restrictive eating may create stress or foster unhealthy behaviors of eating disorders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Nutrition Education</a:t>
            </a:r>
          </a:p>
          <a:p>
            <a:pPr marL="0" indent="0">
              <a:buNone/>
            </a:pPr>
            <a:r>
              <a:rPr lang="en-US" i="1" dirty="0"/>
              <a:t>Eat smaller portions at meals and snacks</a:t>
            </a:r>
            <a:r>
              <a:rPr lang="en-US" dirty="0"/>
              <a:t>.</a:t>
            </a:r>
            <a:br>
              <a:rPr lang="en-US" dirty="0"/>
            </a:br>
            <a:r>
              <a:rPr lang="en-US" i="1" dirty="0"/>
              <a:t>Choose healthy fat—in moderation</a:t>
            </a:r>
            <a:br>
              <a:rPr lang="en-US" i="1" dirty="0"/>
            </a:br>
            <a:r>
              <a:rPr lang="en-US" i="1" dirty="0"/>
              <a:t>Use cooking techniques that do not add additional calories </a:t>
            </a:r>
            <a:r>
              <a:rPr lang="en-US" dirty="0"/>
              <a:t>• </a:t>
            </a:r>
            <a:r>
              <a:rPr lang="en-US" i="1" dirty="0"/>
              <a:t>Modify recipes to lower the calorie content.</a:t>
            </a:r>
            <a:br>
              <a:rPr lang="en-US" i="1" dirty="0"/>
            </a:br>
            <a:r>
              <a:rPr lang="en-US" i="1" dirty="0"/>
              <a:t>Read “Nutrition Facts”</a:t>
            </a:r>
            <a:br>
              <a:rPr lang="en-US" i="1" dirty="0"/>
            </a:br>
            <a:r>
              <a:rPr lang="en-US" i="1" dirty="0"/>
              <a:t>Choose nutrient-dense foods to lower calorie density 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7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10B6-9983-B642-B39A-120EBE04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Behavior Modification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0853D-D551-6C4D-88C9-34EEAB51F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1280160"/>
            <a:ext cx="11704320" cy="5413247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/>
              <a:t>Self-monitoring</a:t>
            </a:r>
          </a:p>
          <a:p>
            <a:r>
              <a:rPr lang="en-US" sz="3400" b="1" dirty="0"/>
              <a:t>Goal setting</a:t>
            </a:r>
          </a:p>
          <a:p>
            <a:pPr lvl="1"/>
            <a:r>
              <a:rPr lang="en-US" sz="3400" dirty="0"/>
              <a:t>Specific calorie, fat gram, and physical activity goals designed to achieve a -1- to 2-pound weight loss per week!</a:t>
            </a:r>
          </a:p>
          <a:p>
            <a:pPr lvl="1"/>
            <a:r>
              <a:rPr lang="en-US" sz="3400" dirty="0"/>
              <a:t>Understanding eating behaviors and working to improve them</a:t>
            </a:r>
          </a:p>
          <a:p>
            <a:r>
              <a:rPr lang="en-US" sz="3400" b="1" dirty="0"/>
              <a:t>Stimulus control </a:t>
            </a:r>
          </a:p>
          <a:p>
            <a:pPr lvl="1"/>
            <a:r>
              <a:rPr lang="en-US" sz="3400" dirty="0"/>
              <a:t>Restructuring the environment to avoid or change cues that trigger undesirable behaviors </a:t>
            </a:r>
          </a:p>
          <a:p>
            <a:pPr lvl="1"/>
            <a:r>
              <a:rPr lang="en-US" sz="3400" dirty="0"/>
              <a:t>Keeping “problem” foods out of sight or out of the house) </a:t>
            </a:r>
          </a:p>
          <a:p>
            <a:pPr lvl="1"/>
            <a:r>
              <a:rPr lang="en-US" sz="3400" dirty="0"/>
              <a:t>Instituting new cues to elicit positive behaviors (e.g., putting walking shoes by the front door as a reminder to go walking)</a:t>
            </a:r>
          </a:p>
          <a:p>
            <a:r>
              <a:rPr lang="en-US" sz="3400" i="1" dirty="0"/>
              <a:t>Problem solving </a:t>
            </a:r>
          </a:p>
          <a:p>
            <a:r>
              <a:rPr lang="en-US" sz="3400" i="1" dirty="0"/>
              <a:t>Relapse Prevention </a:t>
            </a:r>
          </a:p>
          <a:p>
            <a:pPr lvl="1"/>
            <a:r>
              <a:rPr lang="en-US" sz="3400" dirty="0"/>
              <a:t>Teaching clients how to prevent relapses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br>
              <a:rPr lang="en-US" i="1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15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32615-7B87-E74B-A415-CE47386C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Pharmacotherapy/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86708-A58B-1C48-8A06-DD67BBC2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research effort has focused on drug treatments for obesity. </a:t>
            </a:r>
          </a:p>
          <a:p>
            <a:r>
              <a:rPr lang="en-US" dirty="0"/>
              <a:t>Weight-loss drugs should be prescribed only to those with medical risks—not for cosmetic reasons </a:t>
            </a:r>
          </a:p>
          <a:p>
            <a:r>
              <a:rPr lang="en-US" dirty="0"/>
              <a:t>When used as part of a long-term, comprehensive weight-loss program, drugs can help with modest weight loss </a:t>
            </a:r>
          </a:p>
          <a:p>
            <a:r>
              <a:rPr lang="en-US" dirty="0"/>
              <a:t>BUT with long term use side effects and risks</a:t>
            </a:r>
          </a:p>
          <a:p>
            <a:r>
              <a:rPr lang="en-US" dirty="0"/>
              <a:t>With short term use, weight gain is usually experienced once the patient discontinues the drug</a:t>
            </a:r>
          </a:p>
        </p:txBody>
      </p:sp>
    </p:spTree>
    <p:extLst>
      <p:ext uri="{BB962C8B-B14F-4D97-AF65-F5344CB8AC3E}">
        <p14:creationId xmlns:p14="http://schemas.microsoft.com/office/powerpoint/2010/main" val="3564646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824F3-8E55-634B-925B-26D31700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Pharmacotherapy/ Drugs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5F553-8624-6D46-92AF-692EA5D29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Orlistat </a:t>
            </a:r>
            <a:r>
              <a:rPr lang="en-US" dirty="0"/>
              <a:t>: An intestinal lipase inhibitor , reduces fat absorption </a:t>
            </a:r>
          </a:p>
          <a:p>
            <a:r>
              <a:rPr lang="en-US" dirty="0"/>
              <a:t>Associated with reductions in </a:t>
            </a:r>
            <a:r>
              <a:rPr lang="en-US"/>
              <a:t>cholesterol, falls </a:t>
            </a:r>
            <a:r>
              <a:rPr lang="en-US" dirty="0"/>
              <a:t>in blood pressure, and serum triglycerides, and improvement of insulin sensitivity. </a:t>
            </a:r>
          </a:p>
          <a:p>
            <a:pPr marL="0" indent="0">
              <a:buNone/>
            </a:pPr>
            <a:r>
              <a:rPr lang="en-US" dirty="0"/>
              <a:t>Side effects: </a:t>
            </a:r>
          </a:p>
          <a:p>
            <a:r>
              <a:rPr lang="en-US" dirty="0"/>
              <a:t>Diarrhea </a:t>
            </a:r>
          </a:p>
          <a:p>
            <a:r>
              <a:rPr lang="en-US" dirty="0"/>
              <a:t>Bloating </a:t>
            </a:r>
          </a:p>
          <a:p>
            <a:r>
              <a:rPr lang="en-US" dirty="0"/>
              <a:t>Abdominal pain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20CD2-6E38-9A40-A8D5-243DF39A4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4062495"/>
            <a:ext cx="3493008" cy="24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70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B2ED-0B35-F047-8012-95B77A53B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Pharmacotherapy/ Drugs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2B6B2-9C9B-B745-8AF7-C0990138C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Phentermine/ diethylpropion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Enhances the release of the neurotransmitter norepinephrine, which suppresses appetite </a:t>
            </a:r>
          </a:p>
          <a:p>
            <a:pPr marL="0" indent="0">
              <a:buNone/>
            </a:pPr>
            <a:r>
              <a:rPr lang="en-US" dirty="0"/>
              <a:t>Side effects: Increased blood pressure and heart rate, insomnia, nervousness, dizziness, headache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31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185D-6524-544C-A839-9926A683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Pharmacotherapy/ Drugs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CC00B-D3D9-C944-83B8-5996351FE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drugs work by Interacting  with brain serotonin receptors to increase satiety and reduce food intake</a:t>
            </a:r>
          </a:p>
          <a:p>
            <a:endParaRPr lang="en-US" dirty="0"/>
          </a:p>
          <a:p>
            <a:r>
              <a:rPr lang="en-US" dirty="0"/>
              <a:t>Have many side effects</a:t>
            </a:r>
          </a:p>
        </p:txBody>
      </p:sp>
    </p:spTree>
    <p:extLst>
      <p:ext uri="{BB962C8B-B14F-4D97-AF65-F5344CB8AC3E}">
        <p14:creationId xmlns:p14="http://schemas.microsoft.com/office/powerpoint/2010/main" val="2077636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096B3-BE60-A44C-9DAD-22C64E9A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Surgery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08E94-4D3F-2E4A-8BA9-9FAF7BDD9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Surgery may be an option for people with all of the following conditions: </a:t>
            </a:r>
          </a:p>
          <a:p>
            <a:r>
              <a:rPr lang="en-US" dirty="0"/>
              <a:t>Unable to achieve adequate weight loss with diet and exercise </a:t>
            </a:r>
          </a:p>
          <a:p>
            <a:r>
              <a:rPr lang="en-US" dirty="0"/>
              <a:t>BMI ≥40 or BMI ≥35 with weight-related health problems (such as diabetes or hypertension) </a:t>
            </a:r>
          </a:p>
          <a:p>
            <a:r>
              <a:rPr lang="en-US" dirty="0"/>
              <a:t>No medical or psychological contraindications </a:t>
            </a:r>
          </a:p>
          <a:p>
            <a:r>
              <a:rPr lang="en-US" dirty="0"/>
              <a:t>Understanding of risks and strong motivation to comply with post-surgery treatment plan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50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A2F7D-B059-6A46-957B-10A0348A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Surgery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7DEB24-3BAA-8248-8726-AF73B4632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common types of surgeries </a:t>
            </a:r>
          </a:p>
          <a:p>
            <a:pPr marL="0" indent="0">
              <a:buNone/>
            </a:pPr>
            <a:r>
              <a:rPr lang="en-US" b="1" dirty="0"/>
              <a:t>Gastric bypass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Gastric banding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Both limit food intake by reducing the capacity of the stomach. </a:t>
            </a:r>
          </a:p>
          <a:p>
            <a:pPr marL="0" indent="0">
              <a:buNone/>
            </a:pPr>
            <a:r>
              <a:rPr lang="en-US" dirty="0"/>
              <a:t>Results are significant: depending on the type of surgery, nearly 50 percent of the excess weight remains lost after 15 years. </a:t>
            </a:r>
          </a:p>
          <a:p>
            <a:pPr marL="0" indent="0">
              <a:buNone/>
            </a:pPr>
            <a:r>
              <a:rPr lang="en-US" dirty="0"/>
              <a:t>Additionally , most people experience dramatic and lasting improvements in their diabetes, blood lipids, and blood pressure</a:t>
            </a:r>
          </a:p>
        </p:txBody>
      </p:sp>
    </p:spTree>
    <p:extLst>
      <p:ext uri="{BB962C8B-B14F-4D97-AF65-F5344CB8AC3E}">
        <p14:creationId xmlns:p14="http://schemas.microsoft.com/office/powerpoint/2010/main" val="151304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1234D-E546-5A49-9322-21F61F40B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458738"/>
            <a:ext cx="6491288" cy="1517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Other Techniques for measuring adiposity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313FA-30B0-814D-BA36-7DC6B31EF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8" y="1448201"/>
            <a:ext cx="4487862" cy="3961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648203-E3E2-2C48-BC51-514C57465C82}"/>
              </a:ext>
            </a:extLst>
          </p:cNvPr>
          <p:cNvSpPr txBox="1"/>
          <p:nvPr/>
        </p:nvSpPr>
        <p:spPr>
          <a:xfrm>
            <a:off x="8343900" y="458738"/>
            <a:ext cx="3571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cs typeface="Times New Roman" pitchFamily="18" charset="0"/>
              </a:rPr>
              <a:t>Body density is the difference between the dry weight and the underwater weight when the body is completely submerged.</a:t>
            </a:r>
          </a:p>
          <a:p>
            <a:r>
              <a:rPr lang="en-US" dirty="0"/>
              <a:t>a person with more </a:t>
            </a:r>
            <a:r>
              <a:rPr lang="en-US" u="sng" dirty="0">
                <a:hlinkClick r:id="rId3"/>
              </a:rPr>
              <a:t>body fat</a:t>
            </a:r>
            <a:r>
              <a:rPr lang="en-US" dirty="0"/>
              <a:t> will weigh less underwater because fat is less dense than lean body mass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E424A-4353-4742-AF51-665A21257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114550"/>
            <a:ext cx="3200400" cy="1847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9E630C-E695-A849-A2DE-AEFE047C7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511" y="5409799"/>
            <a:ext cx="1968500" cy="12958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156625-2302-5442-AB91-FD84FE08D487}"/>
              </a:ext>
            </a:extLst>
          </p:cNvPr>
          <p:cNvSpPr txBox="1"/>
          <p:nvPr/>
        </p:nvSpPr>
        <p:spPr>
          <a:xfrm>
            <a:off x="5729289" y="4540651"/>
            <a:ext cx="2614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Dual x-ray absorptiometry (DEXA)- </a:t>
            </a:r>
            <a:r>
              <a:rPr lang="en-US" altLang="en-US" dirty="0"/>
              <a:t>The body is scanned by 2 X-ray beams</a:t>
            </a:r>
            <a:endParaRPr lang="en-US" dirty="0"/>
          </a:p>
        </p:txBody>
      </p:sp>
      <p:pic>
        <p:nvPicPr>
          <p:cNvPr id="10" name="Picture 5" descr="DEXA scan being performed on a guy">
            <a:extLst>
              <a:ext uri="{FF2B5EF4-FFF2-40B4-BE49-F238E27FC236}">
                <a16:creationId xmlns:a16="http://schemas.microsoft.com/office/drawing/2014/main" id="{E805C2E7-B5F1-A24D-897B-DAB71AB4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8692" y="4862612"/>
            <a:ext cx="2457319" cy="1842989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05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C6A2-578A-8C4B-B6F7-9503B7A06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Surgery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CAC165-1B74-2142-A0A9-C10F7BE07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320" y="1576690"/>
            <a:ext cx="5080000" cy="3492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1D5587-1B52-1545-865B-B9B9EF21FEB6}"/>
              </a:ext>
            </a:extLst>
          </p:cNvPr>
          <p:cNvSpPr txBox="1"/>
          <p:nvPr/>
        </p:nvSpPr>
        <p:spPr>
          <a:xfrm>
            <a:off x="6254496" y="1261872"/>
            <a:ext cx="43342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changes to your stomach and small intestine to change the way they absorb and digest food</a:t>
            </a:r>
          </a:p>
          <a:p>
            <a:r>
              <a:rPr lang="en-US" dirty="0"/>
              <a:t>the surgeon constructs a small stomach pouch and creates an outlet directly to the small intestine, bypassing most of the stomach, the entire duodenum, and some of the jejunum. </a:t>
            </a:r>
          </a:p>
          <a:p>
            <a:endParaRPr lang="en-US" dirty="0"/>
          </a:p>
          <a:p>
            <a:r>
              <a:rPr lang="en-US" dirty="0"/>
              <a:t>Changes in production of gastrointestinal hormones</a:t>
            </a:r>
          </a:p>
          <a:p>
            <a:r>
              <a:rPr lang="en-US" dirty="0"/>
              <a:t>Suppression of hunger  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EB2D02-CC39-6340-BF7C-CF588FAB7140}"/>
              </a:ext>
            </a:extLst>
          </p:cNvPr>
          <p:cNvSpPr/>
          <p:nvPr/>
        </p:nvSpPr>
        <p:spPr>
          <a:xfrm>
            <a:off x="5463595" y="6170414"/>
            <a:ext cx="4702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http://surgery.ucla.edu/bariatrics-gastric-bypass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98AF85-FC1F-EF45-A84C-F1B2A5F7C3E5}"/>
              </a:ext>
            </a:extLst>
          </p:cNvPr>
          <p:cNvSpPr/>
          <p:nvPr/>
        </p:nvSpPr>
        <p:spPr>
          <a:xfrm>
            <a:off x="600456" y="52993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noto_sansregular"/>
              </a:rPr>
              <a:t>Because food will bypass your stomach AND parts of the small intestines body does not absorb as many calories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16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FDAFD-8201-8145-B938-CE05F4FB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Surgery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9C9D5-5F0A-4E42-986F-0BA25EAF3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Dumping syndrome </a:t>
            </a:r>
          </a:p>
          <a:p>
            <a:pPr marL="0" indent="0">
              <a:buNone/>
            </a:pPr>
            <a:r>
              <a:rPr lang="en-US" dirty="0"/>
              <a:t>food gets “dumped” directly from your stomach pouch into your small intestine without being digested</a:t>
            </a:r>
          </a:p>
          <a:p>
            <a:pPr marL="0" indent="0">
              <a:buNone/>
            </a:pPr>
            <a:r>
              <a:rPr lang="en-US" dirty="0"/>
              <a:t>Side effects: Abdominal cramps and diarrhea, sweating, weakness, rapid heart rate</a:t>
            </a:r>
          </a:p>
          <a:p>
            <a:pPr marL="0" indent="0">
              <a:buNone/>
            </a:pPr>
            <a:r>
              <a:rPr lang="en-US" dirty="0"/>
              <a:t>Dietary Management of Dumping Syndrome ,Small frequent meals (SFM), Liquids between (instead of during meals) ,Limit simple sugars, Eat slowly, moderate fat intake.</a:t>
            </a:r>
          </a:p>
        </p:txBody>
      </p:sp>
    </p:spTree>
    <p:extLst>
      <p:ext uri="{BB962C8B-B14F-4D97-AF65-F5344CB8AC3E}">
        <p14:creationId xmlns:p14="http://schemas.microsoft.com/office/powerpoint/2010/main" val="2357002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B083-4313-CB46-8174-88D3ABEE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Surgery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33A73-C7B8-2D41-B289-66CE3CA00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Gastric banding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F7CE9-526F-C642-B646-0D6574505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152" y="891774"/>
            <a:ext cx="7095744" cy="48872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C7F956-1DAA-3548-A5EE-A65CCFB34091}"/>
              </a:ext>
            </a:extLst>
          </p:cNvPr>
          <p:cNvSpPr/>
          <p:nvPr/>
        </p:nvSpPr>
        <p:spPr>
          <a:xfrm>
            <a:off x="1266444" y="2708632"/>
            <a:ext cx="2950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LTStd"/>
              </a:rPr>
              <a:t>The surgeon uses a gastric band to create a small stomach pouch. The size of the opening can be adjusted by inflating or deflating the band by way of a port placed in the abdomen just beneath the skin.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12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7D26-F9A3-7248-88D7-E04B8AB6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738C2-FCCA-084E-8833-4C17B902C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Other complications:</a:t>
            </a:r>
          </a:p>
          <a:p>
            <a:pPr marL="0" indent="0">
              <a:buNone/>
            </a:pPr>
            <a:r>
              <a:rPr lang="en-US" dirty="0"/>
              <a:t>Vitamin deficiencies</a:t>
            </a:r>
          </a:p>
          <a:p>
            <a:pPr marL="0" indent="0">
              <a:buNone/>
            </a:pPr>
            <a:r>
              <a:rPr lang="en-US" dirty="0"/>
              <a:t>For example, Anemia from low iron  absorption , B-12 deficiency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9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DB2AE-CFD4-8F4D-893D-485CEBE04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0088"/>
            <a:ext cx="10515600" cy="5476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site of the increased fat tissue is important in identifying individuals at increased risk of obesity- related disease.</a:t>
            </a:r>
          </a:p>
          <a:p>
            <a:pPr marL="0" indent="0">
              <a:buNone/>
            </a:pPr>
            <a:r>
              <a:rPr lang="en-US" dirty="0"/>
              <a:t>Excess abdominal (visceral) adipose tissue is associated with risk of cardiovascular disease and metabolic disorders such as diabetes, dyslipidemia, and the metabolic syndrome </a:t>
            </a:r>
          </a:p>
          <a:p>
            <a:pPr marL="0" indent="0">
              <a:buNone/>
            </a:pPr>
            <a:r>
              <a:rPr lang="en-US" dirty="0"/>
              <a:t>measuring waist circumference provides is used to measure abdominal fat</a:t>
            </a:r>
          </a:p>
          <a:p>
            <a:pPr marL="0" indent="0">
              <a:buNone/>
            </a:pPr>
            <a:r>
              <a:rPr lang="en-US" dirty="0"/>
              <a:t>Measurements &gt;102 cm in Men</a:t>
            </a:r>
          </a:p>
          <a:p>
            <a:pPr marL="0" indent="0">
              <a:buNone/>
            </a:pPr>
            <a:r>
              <a:rPr lang="en-US" dirty="0"/>
              <a:t>Measurement &gt;88 cm in Women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734EA65-ED6C-B447-AD9A-4B8E86096EF7}"/>
              </a:ext>
            </a:extLst>
          </p:cNvPr>
          <p:cNvSpPr/>
          <p:nvPr/>
        </p:nvSpPr>
        <p:spPr>
          <a:xfrm>
            <a:off x="5815013" y="3886200"/>
            <a:ext cx="771525" cy="8429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815F4-4839-0D47-BD7B-FC6F72EE6791}"/>
              </a:ext>
            </a:extLst>
          </p:cNvPr>
          <p:cNvSpPr txBox="1"/>
          <p:nvPr/>
        </p:nvSpPr>
        <p:spPr>
          <a:xfrm>
            <a:off x="6729412" y="4043363"/>
            <a:ext cx="2500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Greatly increased risk of metabolic disease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9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7CB2-EFAF-8F4C-891C-9BD7AB24E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Prevalence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0F4D4-DAE3-B64C-B443-E69632C59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100138"/>
            <a:ext cx="11701462" cy="56292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dirty="0"/>
              <a:t>Obesity prevalence has been increasing steadily in most countries over the past few decades. </a:t>
            </a:r>
          </a:p>
          <a:p>
            <a:pPr marL="0" indent="0">
              <a:buNone/>
            </a:pPr>
            <a:r>
              <a:rPr lang="en-US" sz="5100" dirty="0"/>
              <a:t>In the developed world, prevalence is greater amongst lower socioeconomic groups </a:t>
            </a:r>
          </a:p>
          <a:p>
            <a:endParaRPr lang="en-US" sz="5100" dirty="0"/>
          </a:p>
          <a:p>
            <a:pPr marL="0" indent="0">
              <a:buNone/>
            </a:pPr>
            <a:r>
              <a:rPr lang="en-US" sz="5100" dirty="0"/>
              <a:t>According to the WHO</a:t>
            </a:r>
          </a:p>
          <a:p>
            <a:pPr marL="0" indent="0">
              <a:buNone/>
            </a:pPr>
            <a:r>
              <a:rPr lang="en-US" sz="5100" b="1" dirty="0"/>
              <a:t>“Worldwide obesity has nearly tripled since 1975”</a:t>
            </a:r>
          </a:p>
          <a:p>
            <a:pPr marL="0" indent="0">
              <a:buNone/>
            </a:pPr>
            <a:r>
              <a:rPr lang="en-US" sz="5100" b="1" dirty="0"/>
              <a:t>“ 39% of adults aged 18 years and over were overweight in 2016, and 13% were obese”</a:t>
            </a:r>
          </a:p>
          <a:p>
            <a:pPr marL="0" indent="0">
              <a:buNone/>
            </a:pPr>
            <a:r>
              <a:rPr lang="en-US" sz="5100" b="1" dirty="0"/>
              <a:t>“38 million children under the age of 5 were overweight or obese in 2019”</a:t>
            </a:r>
          </a:p>
          <a:p>
            <a:pPr marL="0" indent="0">
              <a:buNone/>
            </a:pPr>
            <a:r>
              <a:rPr lang="en-US" sz="5100" b="1" dirty="0"/>
              <a:t>“Most of the world's population live in countries where overweight and obesity kills more people than underweight”</a:t>
            </a:r>
          </a:p>
          <a:p>
            <a:endParaRPr lang="en-US" sz="5100" b="1" dirty="0"/>
          </a:p>
          <a:p>
            <a:pPr marL="0" indent="0">
              <a:buNone/>
            </a:pPr>
            <a:r>
              <a:rPr lang="en-US" sz="5100" b="1" dirty="0"/>
              <a:t>“Obesity is preventable”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6CBBE-F7F3-8D43-AEAA-B14C50F59085}"/>
              </a:ext>
            </a:extLst>
          </p:cNvPr>
          <p:cNvSpPr txBox="1"/>
          <p:nvPr/>
        </p:nvSpPr>
        <p:spPr>
          <a:xfrm>
            <a:off x="5524501" y="6211669"/>
            <a:ext cx="541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https://www.who.int/news-room/fact-sheets/detail/obesity-and-overweight</a:t>
            </a:r>
          </a:p>
        </p:txBody>
      </p:sp>
    </p:spTree>
    <p:extLst>
      <p:ext uri="{BB962C8B-B14F-4D97-AF65-F5344CB8AC3E}">
        <p14:creationId xmlns:p14="http://schemas.microsoft.com/office/powerpoint/2010/main" val="886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3D19-7426-7F46-8039-A591A510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Genetics of obesity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658C0-2EFF-7E4B-8828-213B368C8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875"/>
            <a:ext cx="10896600" cy="48910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Genetics play a role in obesity </a:t>
            </a:r>
          </a:p>
          <a:p>
            <a:r>
              <a:rPr lang="en-US" dirty="0"/>
              <a:t>Adoption, twin, and family studies indicate that adiposity is highly heritable. </a:t>
            </a:r>
          </a:p>
          <a:p>
            <a:r>
              <a:rPr lang="en-US" dirty="0"/>
              <a:t>However, families share environments as well as genes and the estimated genetic and shared environment contribution to BMI ranges between 60% and 84%</a:t>
            </a:r>
          </a:p>
          <a:p>
            <a:r>
              <a:rPr lang="en-US" dirty="0"/>
              <a:t>Many genes are involved in body weight regulation</a:t>
            </a:r>
          </a:p>
          <a:p>
            <a:r>
              <a:rPr lang="en-US" dirty="0"/>
              <a:t>Only a few single gene mutations that cause obesity have been discovered. </a:t>
            </a:r>
          </a:p>
          <a:p>
            <a:r>
              <a:rPr lang="en-US" dirty="0"/>
              <a:t>These findings suggest an important role for genetics in determining a person’s </a:t>
            </a:r>
            <a:r>
              <a:rPr lang="en-US" i="1" dirty="0"/>
              <a:t>susceptibility </a:t>
            </a:r>
            <a:r>
              <a:rPr lang="en-US" dirty="0"/>
              <a:t>to obesity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1BD39-088F-F649-9752-A0E2AAB7E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13"/>
            <a:ext cx="10515600" cy="4705350"/>
          </a:xfrm>
        </p:spPr>
        <p:txBody>
          <a:bodyPr/>
          <a:lstStyle/>
          <a:p>
            <a:r>
              <a:rPr lang="en-US" dirty="0"/>
              <a:t>epigenetics—the influence of environmental factors, such as diet and physical activity, on gene expression has a stronger effect than one single gene polymorphism on obesity </a:t>
            </a:r>
          </a:p>
          <a:p>
            <a:r>
              <a:rPr lang="en-US" dirty="0"/>
              <a:t>For instance: even identical twins with identical genes become different over the years as epigenetic changes accumulate ( our lifestyle can influence gene expression)!</a:t>
            </a:r>
          </a:p>
          <a:p>
            <a:r>
              <a:rPr lang="en-US" dirty="0"/>
              <a:t>Genes can influence eating behaviors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dirty="0"/>
              <a:t> food and activity behaviors influence the genes that regulate body weight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A64A0-1F5B-024B-9271-7C78796BB712}"/>
              </a:ext>
            </a:extLst>
          </p:cNvPr>
          <p:cNvSpPr txBox="1"/>
          <p:nvPr/>
        </p:nvSpPr>
        <p:spPr>
          <a:xfrm>
            <a:off x="1543050" y="414338"/>
            <a:ext cx="8443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Gene-Environment Interaction</a:t>
            </a:r>
          </a:p>
        </p:txBody>
      </p:sp>
    </p:spTree>
    <p:extLst>
      <p:ext uri="{BB962C8B-B14F-4D97-AF65-F5344CB8AC3E}">
        <p14:creationId xmlns:p14="http://schemas.microsoft.com/office/powerpoint/2010/main" val="42352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7E36-5AC2-9745-A767-C95BE7C0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Adipose tissue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75258-50A4-D741-A105-FBC5B2F97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 for energy storage</a:t>
            </a:r>
          </a:p>
          <a:p>
            <a:r>
              <a:rPr lang="en-US" dirty="0"/>
              <a:t>+ an endocrine organ: releasing hormones and cytokines (signaling molecules , play a role in inflammation) that influence the body’s energy, and immune system ,nervous system</a:t>
            </a:r>
          </a:p>
          <a:p>
            <a:r>
              <a:rPr lang="en-US" dirty="0"/>
              <a:t>Hormones released by adipose tissues influence satiety ( feeling of fullness) and energy balance </a:t>
            </a:r>
          </a:p>
        </p:txBody>
      </p:sp>
    </p:spTree>
    <p:extLst>
      <p:ext uri="{BB962C8B-B14F-4D97-AF65-F5344CB8AC3E}">
        <p14:creationId xmlns:p14="http://schemas.microsoft.com/office/powerpoint/2010/main" val="35995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2576</Words>
  <Application>Microsoft Macintosh PowerPoint</Application>
  <PresentationFormat>Widescreen</PresentationFormat>
  <Paragraphs>260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HelveticaLTStd</vt:lpstr>
      <vt:lpstr>noto_sansregular</vt:lpstr>
      <vt:lpstr>Times New Roman</vt:lpstr>
      <vt:lpstr>Office Theme</vt:lpstr>
      <vt:lpstr>Overweight and obesity</vt:lpstr>
      <vt:lpstr>Overweight and obesity  </vt:lpstr>
      <vt:lpstr>Definitions and measurements  </vt:lpstr>
      <vt:lpstr>PowerPoint Presentation</vt:lpstr>
      <vt:lpstr>PowerPoint Presentation</vt:lpstr>
      <vt:lpstr>Prevalence  </vt:lpstr>
      <vt:lpstr>Genetics of obesity  </vt:lpstr>
      <vt:lpstr>PowerPoint Presentation</vt:lpstr>
      <vt:lpstr>Adipose tissue</vt:lpstr>
      <vt:lpstr>Hormones involved appetite control, energy regulation, and obesity development </vt:lpstr>
      <vt:lpstr>PowerPoint Presentation</vt:lpstr>
      <vt:lpstr>Ghrelin  </vt:lpstr>
      <vt:lpstr>Adiponectin  </vt:lpstr>
      <vt:lpstr>Environmental and lifestyle factors  </vt:lpstr>
      <vt:lpstr>Food intake  </vt:lpstr>
      <vt:lpstr>PowerPoint Presentation</vt:lpstr>
      <vt:lpstr>PowerPoint Presentation</vt:lpstr>
      <vt:lpstr>PowerPoint Presentation</vt:lpstr>
      <vt:lpstr>Physical inactivity  </vt:lpstr>
      <vt:lpstr>Physical activity </vt:lpstr>
      <vt:lpstr>Other factors</vt:lpstr>
      <vt:lpstr>Clinical consequences of obesity  </vt:lpstr>
      <vt:lpstr>Consequences of obesity </vt:lpstr>
      <vt:lpstr>Treatment </vt:lpstr>
      <vt:lpstr>PowerPoint Presentation</vt:lpstr>
      <vt:lpstr>PowerPoint Presentation</vt:lpstr>
      <vt:lpstr>Treatment</vt:lpstr>
      <vt:lpstr>Treatment</vt:lpstr>
      <vt:lpstr>PowerPoint Presentation</vt:lpstr>
      <vt:lpstr>Macronutrient Composition  </vt:lpstr>
      <vt:lpstr>PowerPoint Presentation</vt:lpstr>
      <vt:lpstr>PowerPoint Presentation</vt:lpstr>
      <vt:lpstr>Behavior Modification  </vt:lpstr>
      <vt:lpstr>Pharmacotherapy/ Drugs</vt:lpstr>
      <vt:lpstr>Pharmacotherapy/ Drugs </vt:lpstr>
      <vt:lpstr>Pharmacotherapy/ Drugs</vt:lpstr>
      <vt:lpstr>Pharmacotherapy/ Drugs</vt:lpstr>
      <vt:lpstr>Surgery  </vt:lpstr>
      <vt:lpstr>Surgery</vt:lpstr>
      <vt:lpstr>Surgery</vt:lpstr>
      <vt:lpstr>Surgery</vt:lpstr>
      <vt:lpstr>Surgery</vt:lpstr>
      <vt:lpstr>Surgery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Overweight and obesity</dc:title>
  <dc:creator>Hind Eliyan</dc:creator>
  <cp:lastModifiedBy>Hind Eliyan</cp:lastModifiedBy>
  <cp:revision>48</cp:revision>
  <dcterms:created xsi:type="dcterms:W3CDTF">2021-04-17T16:06:00Z</dcterms:created>
  <dcterms:modified xsi:type="dcterms:W3CDTF">2022-05-18T02:53:07Z</dcterms:modified>
</cp:coreProperties>
</file>