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4" r:id="rId3"/>
    <p:sldId id="265" r:id="rId4"/>
    <p:sldId id="267" r:id="rId5"/>
    <p:sldId id="270" r:id="rId6"/>
    <p:sldId id="271" r:id="rId7"/>
    <p:sldId id="268" r:id="rId8"/>
    <p:sldId id="269" r:id="rId9"/>
    <p:sldId id="257" r:id="rId10"/>
    <p:sldId id="266" r:id="rId11"/>
    <p:sldId id="272" r:id="rId12"/>
    <p:sldId id="259" r:id="rId13"/>
    <p:sldId id="258" r:id="rId14"/>
    <p:sldId id="273" r:id="rId15"/>
    <p:sldId id="262" r:id="rId16"/>
    <p:sldId id="274" r:id="rId17"/>
    <p:sldId id="260" r:id="rId18"/>
    <p:sldId id="263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10D45-B61F-4327-A963-4EA00865570C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A9FAA-031D-4FD2-8E36-FCF2F6D74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06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9FAA-031D-4FD2-8E36-FCF2F6D747D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78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5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3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9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9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1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6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2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9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9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0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F347D-F09B-480F-AD84-B6E1F169F3D5}" type="datetimeFigureOut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BF3E1-9DCC-47EB-B140-A03B61ACA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8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Global Marketing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909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Global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40 years ago, the phrase global marketing didn’t exist. </a:t>
            </a:r>
          </a:p>
          <a:p>
            <a:r>
              <a:rPr lang="en-US" dirty="0" smtClean="0"/>
              <a:t>Today managers use global marketing to realize the </a:t>
            </a:r>
            <a:r>
              <a:rPr lang="en-US" b="1" dirty="0" smtClean="0"/>
              <a:t>full commercial potential</a:t>
            </a:r>
            <a:r>
              <a:rPr lang="en-US" dirty="0" smtClean="0"/>
              <a:t>. This is explained in our familiarity with various brands regardless where we live. </a:t>
            </a:r>
          </a:p>
          <a:p>
            <a:r>
              <a:rPr lang="en-US" dirty="0" smtClean="0"/>
              <a:t>Global marketing importance lies in its use as </a:t>
            </a:r>
            <a:r>
              <a:rPr lang="en-US" i="1" dirty="0" smtClean="0"/>
              <a:t>a </a:t>
            </a:r>
            <a:r>
              <a:rPr lang="en-US" b="1" dirty="0" smtClean="0"/>
              <a:t>survival tool </a:t>
            </a:r>
            <a:r>
              <a:rPr lang="en-US" dirty="0" smtClean="0"/>
              <a:t>in today’s competitive environment. Failure to understand the importance of global marketing means risk for losing to competitors.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861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90600"/>
          </a:xfrm>
        </p:spPr>
        <p:txBody>
          <a:bodyPr/>
          <a:lstStyle/>
          <a:p>
            <a:r>
              <a:rPr lang="en-US" dirty="0" smtClean="0"/>
              <a:t>Global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Important to understand the extent to which it is possible to extend marketing plans and programs world wide. </a:t>
            </a:r>
          </a:p>
          <a:p>
            <a:r>
              <a:rPr lang="en-US" dirty="0"/>
              <a:t>T</a:t>
            </a:r>
            <a:r>
              <a:rPr lang="en-US" dirty="0" smtClean="0"/>
              <a:t>he extent to which </a:t>
            </a:r>
            <a:r>
              <a:rPr lang="en-US" b="1" dirty="0" smtClean="0"/>
              <a:t>adaptation</a:t>
            </a:r>
            <a:r>
              <a:rPr lang="en-US" dirty="0" smtClean="0"/>
              <a:t> is required.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b="1" dirty="0" smtClean="0"/>
              <a:t>global </a:t>
            </a:r>
            <a:r>
              <a:rPr lang="en-US" b="1" dirty="0"/>
              <a:t>marketing strategy</a:t>
            </a:r>
            <a:r>
              <a:rPr lang="en-US" dirty="0"/>
              <a:t> (GMS) is a </a:t>
            </a:r>
            <a:r>
              <a:rPr lang="en-US" b="1" dirty="0"/>
              <a:t>strategy</a:t>
            </a:r>
            <a:r>
              <a:rPr lang="en-US" dirty="0"/>
              <a:t> that </a:t>
            </a:r>
            <a:r>
              <a:rPr lang="en-US" dirty="0" smtClean="0"/>
              <a:t>involves </a:t>
            </a:r>
            <a:r>
              <a:rPr lang="en-US" dirty="0"/>
              <a:t>countries from several different regions in the world and aims at </a:t>
            </a:r>
            <a:r>
              <a:rPr lang="en-US" dirty="0" smtClean="0"/>
              <a:t>coordinating </a:t>
            </a:r>
            <a:r>
              <a:rPr lang="en-US" dirty="0"/>
              <a:t>a </a:t>
            </a:r>
            <a:r>
              <a:rPr lang="en-US" dirty="0" smtClean="0"/>
              <a:t>company's </a:t>
            </a:r>
            <a:r>
              <a:rPr lang="en-US" b="1" dirty="0" smtClean="0"/>
              <a:t>marketing</a:t>
            </a:r>
            <a:r>
              <a:rPr lang="en-US" dirty="0" smtClean="0"/>
              <a:t> </a:t>
            </a:r>
            <a:r>
              <a:rPr lang="en-US" b="1" dirty="0" smtClean="0"/>
              <a:t>activities</a:t>
            </a:r>
            <a:r>
              <a:rPr lang="en-US" dirty="0" smtClean="0"/>
              <a:t> in </a:t>
            </a:r>
            <a:r>
              <a:rPr lang="en-US" dirty="0"/>
              <a:t>markets </a:t>
            </a:r>
            <a:r>
              <a:rPr lang="en-US" dirty="0" smtClean="0"/>
              <a:t>within these </a:t>
            </a:r>
            <a:r>
              <a:rPr lang="en-US" dirty="0"/>
              <a:t>countries</a:t>
            </a:r>
            <a:r>
              <a:rPr lang="en-US" dirty="0" smtClean="0"/>
              <a:t>.</a:t>
            </a:r>
          </a:p>
          <a:p>
            <a:endParaRPr lang="en-US" b="1" dirty="0" smtClean="0"/>
          </a:p>
          <a:p>
            <a:r>
              <a:rPr lang="en-US" b="1" dirty="0" smtClean="0"/>
              <a:t>Global </a:t>
            </a:r>
            <a:r>
              <a:rPr lang="en-US" b="1" dirty="0"/>
              <a:t>market participation </a:t>
            </a:r>
            <a:r>
              <a:rPr lang="en-US" dirty="0"/>
              <a:t>is the extent to which a company has operations in major markets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Standardization vs. Adaptation </a:t>
            </a:r>
            <a:r>
              <a:rPr lang="en-US" dirty="0" smtClean="0"/>
              <a:t>is the extent to which each marketing mix element is standardized or adapted.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9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Dimensions of 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Concentration of marketing activities</a:t>
            </a:r>
            <a:r>
              <a:rPr lang="en-US" dirty="0" smtClean="0"/>
              <a:t> is the extent to which activities related to the marketing mix are performed in one or a few locations. </a:t>
            </a:r>
          </a:p>
          <a:p>
            <a:endParaRPr lang="en-US" dirty="0" smtClean="0"/>
          </a:p>
          <a:p>
            <a:r>
              <a:rPr lang="en-US" b="1" dirty="0" smtClean="0"/>
              <a:t>Coordination of marketing activities </a:t>
            </a:r>
            <a:r>
              <a:rPr lang="en-US" dirty="0" smtClean="0"/>
              <a:t>refers to the extent to which marketing activities related to the marketing mix are planned and executed interdependently around the globe.</a:t>
            </a:r>
          </a:p>
          <a:p>
            <a:endParaRPr lang="en-US" dirty="0" smtClean="0"/>
          </a:p>
          <a:p>
            <a:r>
              <a:rPr lang="en-US" b="1" dirty="0" smtClean="0"/>
              <a:t>Integration of competitive moves </a:t>
            </a:r>
            <a:r>
              <a:rPr lang="en-US" dirty="0" smtClean="0"/>
              <a:t>is the extent to which a firm’s competitive marketing tactics in different countries are interdependent.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Global vs. Domestic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Single-country Marketing involves: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hoosing target market</a:t>
            </a:r>
          </a:p>
          <a:p>
            <a:pPr lvl="1"/>
            <a:r>
              <a:rPr lang="en-US" dirty="0" smtClean="0"/>
              <a:t>Developing marketing mix</a:t>
            </a:r>
          </a:p>
          <a:p>
            <a:endParaRPr lang="en-US" b="1" dirty="0" smtClean="0"/>
          </a:p>
          <a:p>
            <a:r>
              <a:rPr lang="en-US" b="1" dirty="0" smtClean="0"/>
              <a:t> Global Marketing involves</a:t>
            </a:r>
          </a:p>
          <a:p>
            <a:pPr lvl="1"/>
            <a:r>
              <a:rPr lang="en-US" dirty="0" smtClean="0"/>
              <a:t>choosing a target market</a:t>
            </a:r>
          </a:p>
          <a:p>
            <a:pPr lvl="1"/>
            <a:r>
              <a:rPr lang="en-US" dirty="0" smtClean="0"/>
              <a:t>Developing marketing mix </a:t>
            </a:r>
            <a:r>
              <a:rPr lang="en-US" b="1" dirty="0" smtClean="0"/>
              <a:t>(adaptation or standardization)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Concentration of marketing activities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Coordination of marketing activities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Integration of competitive moves</a:t>
            </a:r>
          </a:p>
        </p:txBody>
      </p:sp>
    </p:spTree>
    <p:extLst>
      <p:ext uri="{BB962C8B-B14F-4D97-AF65-F5344CB8AC3E}">
        <p14:creationId xmlns:p14="http://schemas.microsoft.com/office/powerpoint/2010/main" val="22226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Global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US is the largest single market in the world in terms of national income representing 25% of the total world market.</a:t>
            </a:r>
          </a:p>
          <a:p>
            <a:pPr lvl="1"/>
            <a:r>
              <a:rPr lang="en-US" dirty="0" smtClean="0"/>
              <a:t>US companies have 75% potential outside its borders.</a:t>
            </a:r>
          </a:p>
          <a:p>
            <a:pPr lvl="1"/>
            <a:r>
              <a:rPr lang="en-US" dirty="0" smtClean="0"/>
              <a:t>Non-U.S. companies have broader opportunity to include US market</a:t>
            </a:r>
          </a:p>
          <a:p>
            <a:pPr lvl="1"/>
            <a:r>
              <a:rPr lang="en-US" dirty="0" smtClean="0"/>
              <a:t>Japan- 90% market outside</a:t>
            </a:r>
          </a:p>
          <a:p>
            <a:pPr lvl="1"/>
            <a:r>
              <a:rPr lang="en-US" dirty="0" smtClean="0"/>
              <a:t>Germany- 94% market outside</a:t>
            </a:r>
          </a:p>
          <a:p>
            <a:r>
              <a:rPr lang="en-US" dirty="0" smtClean="0"/>
              <a:t>Market Size &amp; potential and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6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Management Orientation</a:t>
            </a:r>
            <a:br>
              <a:rPr lang="en-US" dirty="0" smtClean="0"/>
            </a:br>
            <a:r>
              <a:rPr lang="en-US" dirty="0" smtClean="0"/>
              <a:t>Stages of Internationalization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5257800"/>
          </a:xfrm>
        </p:spPr>
        <p:txBody>
          <a:bodyPr>
            <a:normAutofit fontScale="92500" lnSpcReduction="10000"/>
          </a:bodyPr>
          <a:lstStyle/>
          <a:p>
            <a:r>
              <a:rPr lang="en-GB" sz="2400" b="1" dirty="0" smtClean="0"/>
              <a:t>Ethnocentric-</a:t>
            </a:r>
            <a:r>
              <a:rPr lang="en-GB" sz="2400" dirty="0" smtClean="0"/>
              <a:t> 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Assumptions of national superiority, </a:t>
            </a:r>
            <a:br>
              <a:rPr lang="en-GB" sz="2400" dirty="0" smtClean="0"/>
            </a:br>
            <a:r>
              <a:rPr lang="en-GB" sz="2400" dirty="0" smtClean="0"/>
              <a:t>What </a:t>
            </a:r>
            <a:r>
              <a:rPr lang="en-GB" sz="2400" dirty="0" smtClean="0"/>
              <a:t>is successful at home will be successful anywhere. </a:t>
            </a:r>
            <a:r>
              <a:rPr lang="en-GB" sz="2400" dirty="0" smtClean="0"/>
              <a:t>Tried and tested</a:t>
            </a:r>
            <a:br>
              <a:rPr lang="en-GB" sz="2400" dirty="0" smtClean="0"/>
            </a:br>
            <a:r>
              <a:rPr lang="en-GB" sz="2400" dirty="0" smtClean="0"/>
              <a:t>Centralised </a:t>
            </a:r>
            <a:r>
              <a:rPr lang="en-GB" sz="2400" dirty="0" smtClean="0"/>
              <a:t>management over subsidiary.</a:t>
            </a:r>
            <a:br>
              <a:rPr lang="en-GB" sz="2400" dirty="0" smtClean="0"/>
            </a:br>
            <a:r>
              <a:rPr lang="en-GB" sz="2400" dirty="0" smtClean="0"/>
              <a:t>Sometimes referred to as domestic companies/ international. </a:t>
            </a:r>
            <a:br>
              <a:rPr lang="en-GB" sz="2400" dirty="0" smtClean="0"/>
            </a:br>
            <a:r>
              <a:rPr lang="en-GB" sz="2400" dirty="0" smtClean="0"/>
              <a:t>Standardized or extension approach to marketing,</a:t>
            </a:r>
            <a:br>
              <a:rPr lang="en-GB" sz="2400" dirty="0" smtClean="0"/>
            </a:br>
            <a:r>
              <a:rPr lang="en-GB" sz="2400" dirty="0" smtClean="0"/>
              <a:t>foreign operations/ markets are viewed as secondary to domestic. 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b="1" dirty="0" smtClean="0"/>
              <a:t>Polycentric-</a:t>
            </a:r>
            <a:r>
              <a:rPr lang="en-GB" sz="2400" dirty="0" smtClean="0"/>
              <a:t> 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Decentralization </a:t>
            </a:r>
            <a:r>
              <a:rPr lang="en-GB" sz="2400" dirty="0" smtClean="0"/>
              <a:t>of certain aspects of corporate decision making to subsidiary- ‘localisation’ of cross-cultural </a:t>
            </a:r>
            <a:r>
              <a:rPr lang="en-GB" sz="2400" dirty="0" smtClean="0"/>
              <a:t>challenges,</a:t>
            </a:r>
            <a:br>
              <a:rPr lang="en-GB" sz="2400" dirty="0" smtClean="0"/>
            </a:br>
            <a:r>
              <a:rPr lang="en-GB" sz="2400" dirty="0" smtClean="0"/>
              <a:t>Each country is unique,</a:t>
            </a:r>
            <a:br>
              <a:rPr lang="en-GB" sz="2400" dirty="0" smtClean="0"/>
            </a:br>
            <a:r>
              <a:rPr lang="en-GB" sz="2400" dirty="0" smtClean="0"/>
              <a:t>Each subsidiary develop its own business and marketing strategies</a:t>
            </a:r>
            <a:br>
              <a:rPr lang="en-GB" sz="2400" dirty="0" smtClean="0"/>
            </a:br>
            <a:r>
              <a:rPr lang="en-GB" sz="2400" dirty="0" smtClean="0"/>
              <a:t>Oftentimes it is called multinational company,</a:t>
            </a:r>
            <a:br>
              <a:rPr lang="en-GB" sz="2400" dirty="0" smtClean="0"/>
            </a:br>
            <a:r>
              <a:rPr lang="en-GB" sz="2400" dirty="0" smtClean="0"/>
              <a:t>Localized or adaptation approach to marketing.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6787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Management Orientation</a:t>
            </a:r>
            <a:br>
              <a:rPr lang="en-US" dirty="0"/>
            </a:br>
            <a:r>
              <a:rPr lang="en-US" dirty="0"/>
              <a:t>Stages of Internationalization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err="1"/>
              <a:t>Regiocentric</a:t>
            </a:r>
            <a:r>
              <a:rPr lang="en-GB" b="1" dirty="0"/>
              <a:t>-</a:t>
            </a:r>
            <a:r>
              <a:rPr lang="en-GB" dirty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Region becomes the relevant unit,</a:t>
            </a:r>
            <a:br>
              <a:rPr lang="en-GB" dirty="0" smtClean="0"/>
            </a:br>
            <a:r>
              <a:rPr lang="en-GB" dirty="0" smtClean="0"/>
              <a:t>Executives have autonomy in response to the region,</a:t>
            </a:r>
            <a:br>
              <a:rPr lang="en-GB" dirty="0" smtClean="0"/>
            </a:br>
            <a:r>
              <a:rPr lang="en-GB" dirty="0" smtClean="0"/>
              <a:t>The </a:t>
            </a:r>
            <a:r>
              <a:rPr lang="en-GB" dirty="0"/>
              <a:t>transfer of corporate responsibilities to headquarters at regional level, for example in Europe, North America and Asia- integrated regional strategy.</a:t>
            </a:r>
            <a:br>
              <a:rPr lang="en-GB" dirty="0"/>
            </a:br>
            <a:endParaRPr lang="en-GB" dirty="0"/>
          </a:p>
          <a:p>
            <a:r>
              <a:rPr lang="en-GB" b="1" dirty="0"/>
              <a:t>Geocentric-</a:t>
            </a:r>
            <a:r>
              <a:rPr lang="en-GB" dirty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Views the world as a potential market,</a:t>
            </a:r>
            <a:br>
              <a:rPr lang="en-GB" dirty="0" smtClean="0"/>
            </a:br>
            <a:r>
              <a:rPr lang="en-GB" dirty="0" smtClean="0"/>
              <a:t>Known as global/ transnational company,</a:t>
            </a:r>
            <a:br>
              <a:rPr lang="en-GB" dirty="0" smtClean="0"/>
            </a:br>
            <a:r>
              <a:rPr lang="en-GB" dirty="0" smtClean="0"/>
              <a:t>Pursues a strategy of serving world markets from a single country or sources globally.</a:t>
            </a:r>
            <a:br>
              <a:rPr lang="en-GB" dirty="0" smtClean="0"/>
            </a:br>
            <a:r>
              <a:rPr lang="en-GB" dirty="0" smtClean="0"/>
              <a:t>A true transnational would be characterized as stateless,</a:t>
            </a:r>
            <a:br>
              <a:rPr lang="en-GB" dirty="0" smtClean="0"/>
            </a:br>
            <a:r>
              <a:rPr lang="en-GB" dirty="0" smtClean="0"/>
              <a:t>Use of combination of standardization and localization, </a:t>
            </a:r>
            <a:br>
              <a:rPr lang="en-GB" dirty="0" smtClean="0"/>
            </a:br>
            <a:r>
              <a:rPr lang="en-GB" dirty="0" smtClean="0"/>
              <a:t>Acting </a:t>
            </a:r>
            <a:r>
              <a:rPr lang="en-GB" dirty="0"/>
              <a:t>local thinking global- combining integration and differentiation- international </a:t>
            </a:r>
            <a:r>
              <a:rPr lang="en-GB" dirty="0" err="1"/>
              <a:t>Allience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82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Internationalize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markets</a:t>
            </a:r>
          </a:p>
          <a:p>
            <a:r>
              <a:rPr lang="en-US" dirty="0" smtClean="0"/>
              <a:t>Physical proximity to markets </a:t>
            </a:r>
          </a:p>
          <a:p>
            <a:r>
              <a:rPr lang="en-US" dirty="0" smtClean="0"/>
              <a:t>Internationalizing production </a:t>
            </a:r>
          </a:p>
          <a:p>
            <a:r>
              <a:rPr lang="en-US" dirty="0" smtClean="0"/>
              <a:t>Host country incentives </a:t>
            </a:r>
          </a:p>
          <a:p>
            <a:r>
              <a:rPr lang="en-US" dirty="0" smtClean="0"/>
              <a:t>Meeting economies of scale</a:t>
            </a:r>
          </a:p>
          <a:p>
            <a:r>
              <a:rPr lang="en-US" dirty="0"/>
              <a:t>Resource acquisition </a:t>
            </a:r>
          </a:p>
          <a:p>
            <a:r>
              <a:rPr lang="en-US"/>
              <a:t>Risk minimization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0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Forces Affecting Global </a:t>
            </a:r>
            <a:r>
              <a:rPr lang="en-US" dirty="0" smtClean="0"/>
              <a:t>Integration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Global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Multilateral trade agreements</a:t>
            </a:r>
            <a:br>
              <a:rPr lang="en-US" dirty="0" smtClean="0"/>
            </a:br>
            <a:r>
              <a:rPr lang="en-US" dirty="0" smtClean="0"/>
              <a:t>NAFTA, GATT, WTO, EU</a:t>
            </a:r>
          </a:p>
          <a:p>
            <a:r>
              <a:rPr lang="en-US" dirty="0" smtClean="0"/>
              <a:t>Converging market needs</a:t>
            </a:r>
          </a:p>
          <a:p>
            <a:r>
              <a:rPr lang="en-US" dirty="0" smtClean="0"/>
              <a:t>Transportation &amp;communication improvements</a:t>
            </a:r>
          </a:p>
          <a:p>
            <a:r>
              <a:rPr lang="en-US" dirty="0" smtClean="0"/>
              <a:t>Product development costs</a:t>
            </a:r>
          </a:p>
          <a:p>
            <a:r>
              <a:rPr lang="en-US" dirty="0" smtClean="0"/>
              <a:t>Quality</a:t>
            </a:r>
          </a:p>
          <a:p>
            <a:r>
              <a:rPr lang="en-US" dirty="0" smtClean="0"/>
              <a:t>World economic trends</a:t>
            </a:r>
          </a:p>
          <a:p>
            <a:r>
              <a:rPr lang="en-US" dirty="0" smtClean="0"/>
              <a:t>Leverage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022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Restraining Forces to Global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 Myopia and Organizational Culture;</a:t>
            </a:r>
          </a:p>
          <a:p>
            <a:r>
              <a:rPr lang="en-US" dirty="0" smtClean="0"/>
              <a:t>National Control,</a:t>
            </a:r>
          </a:p>
          <a:p>
            <a:r>
              <a:rPr lang="en-US" dirty="0" smtClean="0"/>
              <a:t>Opposition to Globalization.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22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Explain various ways a company can expand globally using the </a:t>
            </a:r>
            <a:r>
              <a:rPr lang="en-US" i="1" dirty="0" smtClean="0"/>
              <a:t>product/market growth matrix.</a:t>
            </a:r>
          </a:p>
          <a:p>
            <a:r>
              <a:rPr lang="en-US" dirty="0" smtClean="0"/>
              <a:t>Compare and contrast single-country marketing strategy with global marketing strategy.</a:t>
            </a:r>
          </a:p>
          <a:p>
            <a:r>
              <a:rPr lang="en-US" dirty="0" smtClean="0"/>
              <a:t>Explain the stages a company goes through as its management orientation.</a:t>
            </a:r>
          </a:p>
          <a:p>
            <a:r>
              <a:rPr lang="en-US" dirty="0" smtClean="0"/>
              <a:t>Discuss the driving and restraining forces affecting global integration today.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82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and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 trade existed throughout history</a:t>
            </a:r>
            <a:br>
              <a:rPr lang="en-US" dirty="0" smtClean="0"/>
            </a:br>
            <a:r>
              <a:rPr lang="en-US" dirty="0" smtClean="0"/>
              <a:t>legendary Silk Road</a:t>
            </a:r>
          </a:p>
          <a:p>
            <a:r>
              <a:rPr lang="en-US" dirty="0" smtClean="0"/>
              <a:t>Industrial Revolution </a:t>
            </a:r>
            <a:br>
              <a:rPr lang="en-US" dirty="0" smtClean="0"/>
            </a:br>
            <a:r>
              <a:rPr lang="en-US" dirty="0" smtClean="0"/>
              <a:t>farming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Britain 1765- onward </a:t>
            </a:r>
            <a:br>
              <a:rPr lang="en-US" dirty="0" smtClean="0"/>
            </a:br>
            <a:r>
              <a:rPr lang="en-US" dirty="0" smtClean="0"/>
              <a:t>western Europe &amp; America – late 1800’s</a:t>
            </a:r>
            <a:br>
              <a:rPr lang="en-US" dirty="0" smtClean="0"/>
            </a:br>
            <a:r>
              <a:rPr lang="en-US" dirty="0" smtClean="0"/>
              <a:t>WWI, WWII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286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Marketing</a:t>
            </a:r>
            <a:r>
              <a:rPr lang="en-US" dirty="0" smtClean="0"/>
              <a:t> can be defined as the activity, set of institutions, and processes for creating, communicating, delivering, and exchanging offerings that have value for customers, clients, partners, and society at large.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Marketer’s primary tool is the </a:t>
            </a:r>
            <a:r>
              <a:rPr lang="en-US" b="1" dirty="0" smtClean="0"/>
              <a:t>marketing mix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4Ps</a:t>
            </a:r>
            <a:r>
              <a:rPr lang="en-US" dirty="0" smtClean="0"/>
              <a:t> product, price, place, promotion</a:t>
            </a:r>
            <a:br>
              <a:rPr lang="en-US" dirty="0" smtClean="0"/>
            </a:br>
            <a:r>
              <a:rPr lang="en-US" b="1" dirty="0" smtClean="0"/>
              <a:t>5Ps</a:t>
            </a:r>
            <a:r>
              <a:rPr lang="en-US" dirty="0" smtClean="0"/>
              <a:t> Product, price, place, promotion, people</a:t>
            </a:r>
            <a:br>
              <a:rPr lang="en-US" dirty="0" smtClean="0"/>
            </a:br>
            <a:r>
              <a:rPr lang="en-US" b="1" dirty="0" smtClean="0"/>
              <a:t>7Ps</a:t>
            </a:r>
            <a:r>
              <a:rPr lang="en-US" dirty="0" smtClean="0"/>
              <a:t> 5Ps + process, physical evidence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2334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Marketing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r>
              <a:rPr lang="en-US" dirty="0"/>
              <a:t>Marketing activities should center towards </a:t>
            </a:r>
            <a:r>
              <a:rPr lang="en-US" b="1" dirty="0"/>
              <a:t>satisfying</a:t>
            </a:r>
            <a:r>
              <a:rPr lang="en-US" dirty="0"/>
              <a:t> customer needs and wants. Thus, creating value for customers. </a:t>
            </a:r>
          </a:p>
          <a:p>
            <a:r>
              <a:rPr lang="en-US" b="1" dirty="0" smtClean="0"/>
              <a:t>Value</a:t>
            </a:r>
            <a:r>
              <a:rPr lang="en-US" dirty="0" smtClean="0"/>
              <a:t> and </a:t>
            </a:r>
            <a:r>
              <a:rPr lang="en-US" b="1" dirty="0" smtClean="0"/>
              <a:t>benefits</a:t>
            </a:r>
            <a:r>
              <a:rPr lang="en-US" dirty="0" smtClean="0"/>
              <a:t> are a combination of the product, promotion, and distribution elements of the marketing mix. </a:t>
            </a:r>
          </a:p>
          <a:p>
            <a:r>
              <a:rPr lang="en-US" dirty="0" smtClean="0"/>
              <a:t>Marketers may also seek to increase value by finding ways to cut costs and </a:t>
            </a:r>
            <a:r>
              <a:rPr lang="en-US" b="1" dirty="0" smtClean="0"/>
              <a:t>prices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Low-wage labor/ access to cheap raw materials/ process efficiencies/ high production volumes (</a:t>
            </a:r>
            <a:r>
              <a:rPr lang="en-US" dirty="0" err="1" smtClean="0"/>
              <a:t>eos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92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Advantage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When a company succeeds in creating </a:t>
            </a:r>
            <a:r>
              <a:rPr lang="en-US" b="1" dirty="0" smtClean="0"/>
              <a:t>more</a:t>
            </a:r>
            <a:r>
              <a:rPr lang="en-US" dirty="0" smtClean="0"/>
              <a:t> </a:t>
            </a:r>
            <a:r>
              <a:rPr lang="en-US" b="1" dirty="0" smtClean="0"/>
              <a:t>value</a:t>
            </a:r>
            <a:r>
              <a:rPr lang="en-US" dirty="0" smtClean="0"/>
              <a:t> for customers than its competitors do, that company is said to enjoy </a:t>
            </a:r>
            <a:r>
              <a:rPr lang="en-US" b="1" dirty="0" smtClean="0"/>
              <a:t>competitive advantage.</a:t>
            </a:r>
          </a:p>
          <a:p>
            <a:r>
              <a:rPr lang="en-US" b="1" dirty="0" smtClean="0"/>
              <a:t>Competitive advantage </a:t>
            </a:r>
            <a:r>
              <a:rPr lang="en-US" dirty="0" smtClean="0"/>
              <a:t>is measured to rivals in a given industry,</a:t>
            </a:r>
            <a:r>
              <a:rPr lang="en-US" b="1" dirty="0" smtClean="0"/>
              <a:t> </a:t>
            </a:r>
            <a:r>
              <a:rPr lang="en-US" dirty="0"/>
              <a:t>l</a:t>
            </a:r>
            <a:r>
              <a:rPr lang="en-US" dirty="0" smtClean="0"/>
              <a:t>ocal and global industries.</a:t>
            </a:r>
          </a:p>
          <a:p>
            <a:r>
              <a:rPr lang="en-US" b="1" dirty="0" smtClean="0"/>
              <a:t>Global industry </a:t>
            </a:r>
            <a:r>
              <a:rPr lang="en-US" dirty="0" smtClean="0"/>
              <a:t>is one in which competitive advantage can be achieved by integrating and leveraging operations on a worldwide scale.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723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724400"/>
          </a:xfrm>
        </p:spPr>
        <p:txBody>
          <a:bodyPr>
            <a:normAutofit/>
          </a:bodyPr>
          <a:lstStyle/>
          <a:p>
            <a:r>
              <a:rPr lang="en-US" b="1" dirty="0" smtClean="0"/>
              <a:t>Global marketing </a:t>
            </a:r>
            <a:r>
              <a:rPr lang="en-US" dirty="0" smtClean="0"/>
              <a:t>occur when an organization focuses its resources and competencies on global market opportunities and threats. </a:t>
            </a:r>
          </a:p>
          <a:p>
            <a:r>
              <a:rPr lang="en-US" dirty="0" smtClean="0"/>
              <a:t>A fundamental difference between global marketing and regular marketing is the </a:t>
            </a:r>
            <a:r>
              <a:rPr lang="en-US" b="1" dirty="0" smtClean="0"/>
              <a:t>scope of activities.</a:t>
            </a:r>
          </a:p>
          <a:p>
            <a:r>
              <a:rPr lang="en-US" dirty="0" smtClean="0"/>
              <a:t>Scope of activities can be conceptualized in terms of the </a:t>
            </a:r>
            <a:r>
              <a:rPr lang="en-US" b="1" dirty="0" smtClean="0"/>
              <a:t>product/market matrix of growth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1662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64"/>
            <a:ext cx="8229600" cy="833336"/>
          </a:xfrm>
        </p:spPr>
        <p:txBody>
          <a:bodyPr/>
          <a:lstStyle/>
          <a:p>
            <a:r>
              <a:rPr lang="en-US" dirty="0" smtClean="0"/>
              <a:t>Product/Market Growth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612404"/>
              </p:ext>
            </p:extLst>
          </p:nvPr>
        </p:nvGraphicFramePr>
        <p:xfrm>
          <a:off x="609600" y="1066800"/>
          <a:ext cx="83820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914400"/>
                <a:gridCol w="3352800"/>
                <a:gridCol w="3657600"/>
              </a:tblGrid>
              <a:tr h="650870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Market Orientation</a:t>
                      </a:r>
                      <a:endParaRPr lang="en-US" dirty="0"/>
                    </a:p>
                  </a:txBody>
                  <a:tcPr vert="vert27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Product Orientation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8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Existing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New</a:t>
                      </a:r>
                      <a:endParaRPr lang="en-US" b="1" dirty="0"/>
                    </a:p>
                  </a:txBody>
                  <a:tcPr/>
                </a:tc>
              </a:tr>
              <a:tr h="217852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Existing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Market Penetration Strategy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 smtClean="0"/>
                        <a:t>Taking greater</a:t>
                      </a:r>
                      <a:r>
                        <a:rPr lang="en-US" baseline="0" dirty="0" smtClean="0"/>
                        <a:t> share of an existing market with an existing product.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This could be through re-launch of a product or increase in brand awareness.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2. Product Development Strategy</a:t>
                      </a:r>
                    </a:p>
                    <a:p>
                      <a:r>
                        <a:rPr lang="en-US" dirty="0" smtClean="0"/>
                        <a:t>Using the base of existing markets and products to grow.  Creating extensions</a:t>
                      </a:r>
                      <a:r>
                        <a:rPr lang="en-US" baseline="0" dirty="0" smtClean="0"/>
                        <a:t> to existing and new products  to sell to existing and potentially new customers.</a:t>
                      </a:r>
                      <a:endParaRPr lang="en-US" dirty="0"/>
                    </a:p>
                  </a:txBody>
                  <a:tcPr/>
                </a:tc>
              </a:tr>
              <a:tr h="172365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New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3. Market Development Strategy</a:t>
                      </a:r>
                    </a:p>
                    <a:p>
                      <a:r>
                        <a:rPr lang="en-US" dirty="0" smtClean="0"/>
                        <a:t>Seeking new customers by introducing existing products to new segments or geo-market.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4. Diversification Strategy</a:t>
                      </a:r>
                    </a:p>
                    <a:p>
                      <a:r>
                        <a:rPr lang="en-US" dirty="0" smtClean="0"/>
                        <a:t>Creating new product offerings targeting  new segments, new country, or new region.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While the discipline of marketing is universal, countries and people of the world are different in various way.</a:t>
            </a:r>
            <a:endParaRPr lang="en-US" dirty="0"/>
          </a:p>
          <a:p>
            <a:pPr lvl="1"/>
            <a:r>
              <a:rPr lang="en-US" dirty="0" smtClean="0"/>
              <a:t>Political, economical, stage of development, distribution networks, culture, perception, product appeal, etc. </a:t>
            </a:r>
          </a:p>
          <a:p>
            <a:r>
              <a:rPr lang="en-US" dirty="0" smtClean="0"/>
              <a:t>Marketing approach that is successful in country X may not be successful in country Y. </a:t>
            </a:r>
          </a:p>
          <a:p>
            <a:r>
              <a:rPr lang="en-US" dirty="0" smtClean="0"/>
              <a:t>Companies that engage in global marketing frequently encounter unfamiliar features in different countries of the world. </a:t>
            </a:r>
          </a:p>
          <a:p>
            <a:r>
              <a:rPr lang="en-US" dirty="0" smtClean="0"/>
              <a:t>Understanding these unfamiliar features is of extreme importance.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1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13419</TotalTime>
  <Words>819</Words>
  <Application>Microsoft Office PowerPoint</Application>
  <PresentationFormat>On-screen Show (4:3)</PresentationFormat>
  <Paragraphs>111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Introduction To Global Marketing</vt:lpstr>
      <vt:lpstr>Learning objectives</vt:lpstr>
      <vt:lpstr>Recap and Overview</vt:lpstr>
      <vt:lpstr>Marketing</vt:lpstr>
      <vt:lpstr>Marketing </vt:lpstr>
      <vt:lpstr>Competitive Advantage </vt:lpstr>
      <vt:lpstr>Global Marketing</vt:lpstr>
      <vt:lpstr>Product/Market Growth Matrix</vt:lpstr>
      <vt:lpstr>Global Marketing</vt:lpstr>
      <vt:lpstr>Why Global Marketing</vt:lpstr>
      <vt:lpstr>Global Marketing</vt:lpstr>
      <vt:lpstr>Dimensions of GMS</vt:lpstr>
      <vt:lpstr>Global vs. Domestic Marketing</vt:lpstr>
      <vt:lpstr>Importance of Global Marketing</vt:lpstr>
      <vt:lpstr>Management Orientation Stages of Internationalization</vt:lpstr>
      <vt:lpstr>Management Orientation Stages of Internationalization</vt:lpstr>
      <vt:lpstr>Why Internationalize </vt:lpstr>
      <vt:lpstr>Forces Affecting Global Integration And Global Marketing</vt:lpstr>
      <vt:lpstr>Restraining Forces to Global Integration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Global Marketing</dc:title>
  <dc:creator>Windows User</dc:creator>
  <cp:lastModifiedBy>Windows User</cp:lastModifiedBy>
  <cp:revision>45</cp:revision>
  <dcterms:created xsi:type="dcterms:W3CDTF">2017-10-28T09:38:23Z</dcterms:created>
  <dcterms:modified xsi:type="dcterms:W3CDTF">2018-09-17T06:38:02Z</dcterms:modified>
</cp:coreProperties>
</file>