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24" autoAdjust="0"/>
  </p:normalViewPr>
  <p:slideViewPr>
    <p:cSldViewPr snapToGrid="0">
      <p:cViewPr>
        <p:scale>
          <a:sx n="64" d="100"/>
          <a:sy n="64" d="100"/>
        </p:scale>
        <p:origin x="-1782" y="-102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C954BD-28D8-43EA-90B2-6BDF08F3FA19}"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174108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954BD-28D8-43EA-90B2-6BDF08F3FA19}"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568476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954BD-28D8-43EA-90B2-6BDF08F3FA19}"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1868424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954BD-28D8-43EA-90B2-6BDF08F3FA19}"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144752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BC954BD-28D8-43EA-90B2-6BDF08F3FA19}"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2679132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C954BD-28D8-43EA-90B2-6BDF08F3FA19}" type="datetimeFigureOut">
              <a:rPr lang="en-US" smtClean="0"/>
              <a:pPr/>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305800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C954BD-28D8-43EA-90B2-6BDF08F3FA19}" type="datetimeFigureOut">
              <a:rPr lang="en-US" smtClean="0"/>
              <a:pPr/>
              <a:t>10/7/2019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1342270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C954BD-28D8-43EA-90B2-6BDF08F3FA19}" type="datetimeFigureOut">
              <a:rPr lang="en-US" smtClean="0"/>
              <a:pPr/>
              <a:t>10/7/2019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531532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C954BD-28D8-43EA-90B2-6BDF08F3FA19}" type="datetimeFigureOut">
              <a:rPr lang="en-US" smtClean="0"/>
              <a:pPr/>
              <a:t>10/7/2019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405995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C954BD-28D8-43EA-90B2-6BDF08F3FA19}" type="datetimeFigureOut">
              <a:rPr lang="en-US" smtClean="0"/>
              <a:pPr/>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2341121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C954BD-28D8-43EA-90B2-6BDF08F3FA19}" type="datetimeFigureOut">
              <a:rPr lang="en-US" smtClean="0"/>
              <a:pPr/>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10B67-BEE0-45E8-9FBE-2AF2401EF333}" type="slidenum">
              <a:rPr lang="en-US" smtClean="0"/>
              <a:pPr/>
              <a:t>‹#›</a:t>
            </a:fld>
            <a:endParaRPr lang="en-US"/>
          </a:p>
        </p:txBody>
      </p:sp>
    </p:spTree>
    <p:extLst>
      <p:ext uri="{BB962C8B-B14F-4D97-AF65-F5344CB8AC3E}">
        <p14:creationId xmlns:p14="http://schemas.microsoft.com/office/powerpoint/2010/main" val="278638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954BD-28D8-43EA-90B2-6BDF08F3FA19}" type="datetimeFigureOut">
              <a:rPr lang="en-US" smtClean="0"/>
              <a:pPr/>
              <a:t>10/7/2019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10B67-BEE0-45E8-9FBE-2AF2401EF333}" type="slidenum">
              <a:rPr lang="en-US" smtClean="0"/>
              <a:pPr/>
              <a:t>‹#›</a:t>
            </a:fld>
            <a:endParaRPr lang="en-US"/>
          </a:p>
        </p:txBody>
      </p:sp>
    </p:spTree>
    <p:extLst>
      <p:ext uri="{BB962C8B-B14F-4D97-AF65-F5344CB8AC3E}">
        <p14:creationId xmlns:p14="http://schemas.microsoft.com/office/powerpoint/2010/main" val="357878323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rgbClr val="FF0000"/>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Y" dirty="0" smtClean="0"/>
              <a:t>مركز الضبط</a:t>
            </a:r>
            <a:endParaRPr lang="en-US" dirty="0"/>
          </a:p>
        </p:txBody>
      </p:sp>
      <p:sp>
        <p:nvSpPr>
          <p:cNvPr id="3" name="Subtitle 2"/>
          <p:cNvSpPr>
            <a:spLocks noGrp="1"/>
          </p:cNvSpPr>
          <p:nvPr>
            <p:ph type="subTitle" idx="1"/>
          </p:nvPr>
        </p:nvSpPr>
        <p:spPr/>
        <p:txBody>
          <a:bodyPr/>
          <a:lstStyle/>
          <a:p>
            <a:pPr rtl="1"/>
            <a:r>
              <a:rPr lang="ar-SY" dirty="0" smtClean="0"/>
              <a:t>علم النفس للمهن الصحية (</a:t>
            </a:r>
            <a:r>
              <a:rPr lang="en-US" dirty="0" smtClean="0"/>
              <a:t>236</a:t>
            </a:r>
            <a:r>
              <a:rPr lang="ar-SY" dirty="0" smtClean="0"/>
              <a:t>)</a:t>
            </a:r>
            <a:endParaRPr lang="en-US" dirty="0"/>
          </a:p>
        </p:txBody>
      </p:sp>
    </p:spTree>
    <p:extLst>
      <p:ext uri="{BB962C8B-B14F-4D97-AF65-F5344CB8AC3E}">
        <p14:creationId xmlns:p14="http://schemas.microsoft.com/office/powerpoint/2010/main" val="2462052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88572"/>
          </a:xfrm>
        </p:spPr>
        <p:txBody>
          <a:bodyPr/>
          <a:lstStyle/>
          <a:p>
            <a:pPr algn="ctr" rtl="1"/>
            <a:r>
              <a:rPr lang="ar-SY" dirty="0" smtClean="0"/>
              <a:t>ما هو مركز الضبط؟</a:t>
            </a:r>
            <a:endParaRPr lang="en-US" dirty="0"/>
          </a:p>
        </p:txBody>
      </p:sp>
      <p:sp>
        <p:nvSpPr>
          <p:cNvPr id="3" name="Content Placeholder 2"/>
          <p:cNvSpPr>
            <a:spLocks noGrp="1"/>
          </p:cNvSpPr>
          <p:nvPr>
            <p:ph idx="1"/>
          </p:nvPr>
        </p:nvSpPr>
        <p:spPr>
          <a:xfrm>
            <a:off x="838199" y="888275"/>
            <a:ext cx="10515600" cy="4748757"/>
          </a:xfrm>
        </p:spPr>
        <p:txBody>
          <a:bodyPr>
            <a:normAutofit/>
          </a:bodyPr>
          <a:lstStyle/>
          <a:p>
            <a:pPr algn="r" rtl="1"/>
            <a:r>
              <a:rPr lang="ar-SY" sz="2400" dirty="0" smtClean="0"/>
              <a:t>وجد علماء النفس صعوبة في تحديد مفهوم واضح لمصطلح مركز الضبط وعلى الرغم من ذلك فإن الأساس الذي بنيت عليه يرجع إلى التعريف الذي وضعه </a:t>
            </a:r>
            <a:r>
              <a:rPr lang="ar-SY" sz="2400" b="1" dirty="0" smtClean="0"/>
              <a:t>جوليان </a:t>
            </a:r>
            <a:r>
              <a:rPr lang="ar-SY" sz="2400" b="1" dirty="0" err="1" smtClean="0"/>
              <a:t>روتر</a:t>
            </a:r>
            <a:r>
              <a:rPr lang="ar-SY" sz="2400" b="1" dirty="0" smtClean="0"/>
              <a:t> </a:t>
            </a:r>
            <a:r>
              <a:rPr lang="ar-SY" sz="2400" dirty="0" smtClean="0"/>
              <a:t>وهو يعد التعريف الأكثر شيوعاً وشمولاً حتى الآن وبنيت عليه جميع التعريفات .</a:t>
            </a:r>
          </a:p>
          <a:p>
            <a:pPr algn="r" rtl="1"/>
            <a:r>
              <a:rPr lang="ar-SY" sz="2400" dirty="0" smtClean="0"/>
              <a:t>        وتشير "جوليان </a:t>
            </a:r>
            <a:r>
              <a:rPr lang="ar-SY" sz="2400" dirty="0" err="1" smtClean="0"/>
              <a:t>روتر</a:t>
            </a:r>
            <a:r>
              <a:rPr lang="ar-SY" sz="2400" dirty="0" smtClean="0"/>
              <a:t>" إلى أن مفهوم مركز الضبط يؤثر على  قرار الفرد في تنفيذ او عدم تنفيذ سلوك محدد و ايضاً هو عندما يدرك الفرد أن التدعيم أو التعزيز الذى يكون نتيجة أفعاله وتصرفاته تتحكم فيها </a:t>
            </a:r>
            <a:r>
              <a:rPr lang="ar-SY" sz="2400" b="1" u="sng" dirty="0" smtClean="0">
                <a:solidFill>
                  <a:srgbClr val="FF0000"/>
                </a:solidFill>
              </a:rPr>
              <a:t>قوى معينة؟</a:t>
            </a:r>
            <a:endParaRPr lang="ar-SY" sz="2400" b="1" u="sng" dirty="0" smtClean="0"/>
          </a:p>
          <a:p>
            <a:pPr algn="r" rtl="1"/>
            <a:r>
              <a:rPr lang="ar-SY" sz="2400" dirty="0" smtClean="0"/>
              <a:t>يستمد </a:t>
            </a:r>
            <a:r>
              <a:rPr lang="ar-SY" sz="2400" dirty="0"/>
              <a:t>مفهوم موقع الضبط جذوره من الاصول الاسرية والاجتماعية </a:t>
            </a:r>
            <a:r>
              <a:rPr lang="ar-SY" sz="2400" dirty="0" smtClean="0"/>
              <a:t>للفرد "إذ </a:t>
            </a:r>
            <a:r>
              <a:rPr lang="ar-SY" sz="2400" dirty="0"/>
              <a:t>تؤثر الاسرة بصورة قوية على موقع </a:t>
            </a:r>
            <a:r>
              <a:rPr lang="ar-SY" sz="2400" dirty="0" smtClean="0"/>
              <a:t>الضبط" </a:t>
            </a:r>
          </a:p>
          <a:p>
            <a:pPr algn="r" rtl="1"/>
            <a:r>
              <a:rPr lang="ar-SY" sz="2400" dirty="0" smtClean="0"/>
              <a:t>مفهوم </a:t>
            </a:r>
            <a:r>
              <a:rPr lang="ar-SY" sz="2400" dirty="0"/>
              <a:t>وجهة الضبط هو ذاته المفهوم الذي يناقش الاختلاف بين الأفراد في إدراكهم </a:t>
            </a:r>
            <a:r>
              <a:rPr lang="ar-SY" sz="2400" dirty="0" smtClean="0"/>
              <a:t>                  للأحداث والمواقف </a:t>
            </a:r>
            <a:r>
              <a:rPr lang="ar-SY" sz="2400" dirty="0"/>
              <a:t>وتصورهم في التحكم في تلك الأحداث </a:t>
            </a:r>
            <a:r>
              <a:rPr lang="ar-SY" sz="2400" dirty="0" smtClean="0"/>
              <a:t>والمواقف</a:t>
            </a:r>
            <a:endParaRPr lang="en-US" sz="2400" dirty="0"/>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t="-21620" b="23404"/>
          <a:stretch/>
        </p:blipFill>
        <p:spPr>
          <a:xfrm>
            <a:off x="3544932" y="4410075"/>
            <a:ext cx="6070963" cy="2447926"/>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827940">
            <a:off x="711361" y="4124554"/>
            <a:ext cx="3343269" cy="2368919"/>
          </a:xfrm>
          <a:prstGeom prst="rect">
            <a:avLst/>
          </a:prstGeom>
        </p:spPr>
      </p:pic>
    </p:spTree>
    <p:extLst>
      <p:ext uri="{BB962C8B-B14F-4D97-AF65-F5344CB8AC3E}">
        <p14:creationId xmlns:p14="http://schemas.microsoft.com/office/powerpoint/2010/main" val="1492487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4166"/>
          </a:xfrm>
        </p:spPr>
        <p:txBody>
          <a:bodyPr/>
          <a:lstStyle/>
          <a:p>
            <a:pPr algn="r" rtl="1"/>
            <a:r>
              <a:rPr lang="ar-SY" dirty="0" smtClean="0"/>
              <a:t>مركز الضبط الداخلي و الخارجي</a:t>
            </a:r>
            <a:endParaRPr lang="en-US" dirty="0"/>
          </a:p>
        </p:txBody>
      </p:sp>
      <p:sp>
        <p:nvSpPr>
          <p:cNvPr id="3" name="Content Placeholder 2"/>
          <p:cNvSpPr>
            <a:spLocks noGrp="1"/>
          </p:cNvSpPr>
          <p:nvPr>
            <p:ph idx="1"/>
          </p:nvPr>
        </p:nvSpPr>
        <p:spPr>
          <a:xfrm>
            <a:off x="823210" y="1154243"/>
            <a:ext cx="10515600" cy="5426438"/>
          </a:xfrm>
        </p:spPr>
        <p:txBody>
          <a:bodyPr>
            <a:normAutofit/>
          </a:bodyPr>
          <a:lstStyle/>
          <a:p>
            <a:pPr algn="r" rtl="1"/>
            <a:r>
              <a:rPr lang="ar-JO" b="1" dirty="0" smtClean="0">
                <a:solidFill>
                  <a:srgbClr val="FF0000"/>
                </a:solidFill>
              </a:rPr>
              <a:t>مركز الضبط الداخلي: </a:t>
            </a:r>
            <a:r>
              <a:rPr lang="ar-JO" dirty="0" smtClean="0"/>
              <a:t>توقع الافراد الاشياء التي تحدث لهم من خلال افعالهم او معتقداتهم، فيشعرون بأنهم متحكمون في حياتهم، و هم الذين يشاركون في السلوكيات الصحية الوقائية و الانضمام الي الانظمة الطبية، كما وجد أن الافراد الذين لديهم مركز ضبط داخلي مرتفع يكونون اكثر امتناع عن التدخين و الكحول و يتبعون اكثر توصيات الطب الوقائي.</a:t>
            </a:r>
          </a:p>
          <a:p>
            <a:pPr algn="r" rtl="1"/>
            <a:endParaRPr lang="ar-JO" b="1" dirty="0"/>
          </a:p>
          <a:p>
            <a:pPr algn="r" rtl="1"/>
            <a:r>
              <a:rPr lang="ar-JO" b="1" dirty="0" smtClean="0">
                <a:solidFill>
                  <a:srgbClr val="FF0000"/>
                </a:solidFill>
              </a:rPr>
              <a:t>مركز الضبط الخارجي: </a:t>
            </a:r>
            <a:r>
              <a:rPr lang="ar-JO" dirty="0" smtClean="0"/>
              <a:t>هناك عوامل خارجية عن نفوذ تأثيرهم تتحكم في حياتهم، فالأفراد يشعرون بأن حياتهم تخضع للتحكم من قبل الصدفة أو الحظ، و هم اقل عرضة للانخراط في السلوكيات الصحية الوقائية </a:t>
            </a:r>
            <a:r>
              <a:rPr lang="ar-SA" dirty="0" smtClean="0"/>
              <a:t>او الانضمام الي الانظمة الطبية لانهم يعتبرون انه لا يمكن تحدث فرقاً في الوضع الصحي الخاص بهم.</a:t>
            </a:r>
          </a:p>
          <a:p>
            <a:pPr algn="r" rtl="1">
              <a:buNone/>
            </a:pPr>
            <a:r>
              <a:rPr lang="ar-SA" dirty="0" smtClean="0"/>
              <a:t>نتائج الدراسات حول مركز الضبط لم تكن متجانسة، لذلك ابدى </a:t>
            </a:r>
            <a:r>
              <a:rPr lang="ar-SA" b="1" dirty="0" smtClean="0">
                <a:solidFill>
                  <a:srgbClr val="FF0000"/>
                </a:solidFill>
              </a:rPr>
              <a:t>فورشاو</a:t>
            </a:r>
            <a:r>
              <a:rPr lang="ar-SA" b="1" dirty="0" smtClean="0"/>
              <a:t> </a:t>
            </a:r>
            <a:r>
              <a:rPr lang="ar-SA" dirty="0" smtClean="0"/>
              <a:t>حذر في موضوع مركز الضبط، لانه لاحظ أن البحث في في مركز الضبط اعطى نتائج مختلطة و متناقضة في بعض الحالات.</a:t>
            </a:r>
          </a:p>
          <a:p>
            <a:pPr algn="r" rtl="1">
              <a:buNone/>
            </a:pPr>
            <a:endParaRPr lang="en-US" dirty="0"/>
          </a:p>
        </p:txBody>
      </p:sp>
    </p:spTree>
    <p:extLst>
      <p:ext uri="{BB962C8B-B14F-4D97-AF65-F5344CB8AC3E}">
        <p14:creationId xmlns:p14="http://schemas.microsoft.com/office/powerpoint/2010/main" val="2086069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 y="2127860"/>
            <a:ext cx="5547360" cy="3872346"/>
          </a:xfrm>
          <a:prstGeom prst="rect">
            <a:avLst/>
          </a:prstGeom>
        </p:spPr>
      </p:pic>
      <p:sp>
        <p:nvSpPr>
          <p:cNvPr id="2" name="Title 1"/>
          <p:cNvSpPr>
            <a:spLocks noGrp="1"/>
          </p:cNvSpPr>
          <p:nvPr>
            <p:ph type="title"/>
          </p:nvPr>
        </p:nvSpPr>
        <p:spPr>
          <a:xfrm>
            <a:off x="838200" y="365125"/>
            <a:ext cx="10515600" cy="1010829"/>
          </a:xfrm>
        </p:spPr>
        <p:txBody>
          <a:bodyPr>
            <a:normAutofit/>
          </a:bodyPr>
          <a:lstStyle/>
          <a:p>
            <a:pPr algn="r" rtl="1"/>
            <a:r>
              <a:rPr lang="ar-SY" sz="3600" dirty="0" smtClean="0"/>
              <a:t>تأثير مركز الضبط على سلوك الإدارة الذاتية (</a:t>
            </a:r>
            <a:r>
              <a:rPr lang="en-US" sz="3600" dirty="0" smtClean="0"/>
              <a:t>self management</a:t>
            </a:r>
            <a:r>
              <a:rPr lang="ar-SY" sz="3600" dirty="0" smtClean="0"/>
              <a:t>)</a:t>
            </a:r>
            <a:endParaRPr lang="en-US" sz="3600" dirty="0"/>
          </a:p>
        </p:txBody>
      </p:sp>
      <p:sp>
        <p:nvSpPr>
          <p:cNvPr id="3" name="Content Placeholder 2"/>
          <p:cNvSpPr>
            <a:spLocks noGrp="1"/>
          </p:cNvSpPr>
          <p:nvPr>
            <p:ph idx="1"/>
          </p:nvPr>
        </p:nvSpPr>
        <p:spPr>
          <a:xfrm>
            <a:off x="838200" y="1375954"/>
            <a:ext cx="10515600" cy="5482046"/>
          </a:xfrm>
        </p:spPr>
        <p:txBody>
          <a:bodyPr>
            <a:normAutofit/>
          </a:bodyPr>
          <a:lstStyle/>
          <a:p>
            <a:pPr algn="r" rtl="1"/>
            <a:r>
              <a:rPr lang="ar-SY" b="1" dirty="0" err="1" smtClean="0"/>
              <a:t>ترينتو</a:t>
            </a:r>
            <a:r>
              <a:rPr lang="ar-SY" b="1" dirty="0" smtClean="0"/>
              <a:t> و </a:t>
            </a:r>
            <a:r>
              <a:rPr lang="ar-SY" b="1" dirty="0" err="1" smtClean="0"/>
              <a:t>زملاءؤه</a:t>
            </a:r>
            <a:r>
              <a:rPr lang="ar-SY" dirty="0" smtClean="0"/>
              <a:t>: </a:t>
            </a:r>
            <a:r>
              <a:rPr lang="ar-SY" sz="2400" dirty="0" smtClean="0"/>
              <a:t> التوافق مع مرض السكري تتطلب الاعتراف بخطورة المرض و يجب أيضا الوعي ان تحسين النتائج يتم من خلال المشاركة في السلوكيات الصحية الوقائية وهذا لا يأتي الا من خلال اقناع المرضى بمقدرتهم على التحكم بالمرض</a:t>
            </a:r>
          </a:p>
          <a:p>
            <a:pPr algn="r" rtl="1"/>
            <a:r>
              <a:rPr lang="ar-SY" dirty="0" smtClean="0">
                <a:solidFill>
                  <a:srgbClr val="FF0000"/>
                </a:solidFill>
              </a:rPr>
              <a:t>هناك نوعين من السكري </a:t>
            </a:r>
            <a:r>
              <a:rPr lang="en-US" dirty="0" smtClean="0">
                <a:solidFill>
                  <a:srgbClr val="FF0000"/>
                </a:solidFill>
              </a:rPr>
              <a:t>:</a:t>
            </a:r>
          </a:p>
          <a:p>
            <a:pPr algn="r" rtl="1"/>
            <a:endParaRPr lang="ar-SY" dirty="0" smtClean="0">
              <a:solidFill>
                <a:srgbClr val="FF0000"/>
              </a:solidFill>
            </a:endParaRPr>
          </a:p>
          <a:p>
            <a:pPr algn="r" rtl="1"/>
            <a:r>
              <a:rPr lang="ar-SY" sz="2600" dirty="0" smtClean="0"/>
              <a:t>مرض السكري (</a:t>
            </a:r>
            <a:r>
              <a:rPr lang="en-US" sz="2600" dirty="0" smtClean="0"/>
              <a:t>  &lt;--  (1</a:t>
            </a:r>
            <a:r>
              <a:rPr lang="ar-SY" sz="2600" dirty="0" smtClean="0"/>
              <a:t> </a:t>
            </a:r>
            <a:r>
              <a:rPr lang="en-US" sz="2600" dirty="0" smtClean="0"/>
              <a:t>Diabetes type 1)</a:t>
            </a:r>
            <a:r>
              <a:rPr lang="ar-SY" sz="2600" dirty="0" smtClean="0"/>
              <a:t>)</a:t>
            </a:r>
            <a:r>
              <a:rPr lang="en-US" sz="2600" dirty="0" smtClean="0"/>
              <a:t> </a:t>
            </a:r>
          </a:p>
          <a:p>
            <a:pPr marL="0" indent="0" algn="r" rtl="1">
              <a:buNone/>
            </a:pPr>
            <a:endParaRPr lang="en-US" sz="2600" dirty="0" smtClean="0"/>
          </a:p>
          <a:p>
            <a:pPr algn="r" rtl="1"/>
            <a:r>
              <a:rPr lang="ar-SY" sz="2600" dirty="0" smtClean="0"/>
              <a:t>مرض السكري (</a:t>
            </a:r>
            <a:r>
              <a:rPr lang="en-US" sz="2600" dirty="0" smtClean="0"/>
              <a:t>2</a:t>
            </a:r>
            <a:r>
              <a:rPr lang="ar-SY" sz="2600" dirty="0" smtClean="0"/>
              <a:t>)</a:t>
            </a:r>
            <a:r>
              <a:rPr lang="en-US" sz="2600" dirty="0" smtClean="0"/>
              <a:t> (Diabetes type 2)   &lt;--  </a:t>
            </a:r>
            <a:endParaRPr lang="ar-SY" sz="2600" dirty="0" smtClean="0"/>
          </a:p>
          <a:p>
            <a:pPr marL="0" indent="0" algn="r" rtl="1">
              <a:buNone/>
            </a:pPr>
            <a:endParaRPr lang="ar-SY" dirty="0" smtClean="0"/>
          </a:p>
          <a:p>
            <a:pPr marL="0" indent="0" algn="r" rtl="1">
              <a:buNone/>
            </a:pPr>
            <a:endParaRPr lang="ar-SY" dirty="0"/>
          </a:p>
          <a:p>
            <a:pPr algn="r" rtl="1">
              <a:buFont typeface="Wingdings" panose="05000000000000000000" pitchFamily="2" charset="2"/>
              <a:buChar char="v"/>
            </a:pPr>
            <a:r>
              <a:rPr lang="ar-SY" sz="2400" dirty="0" smtClean="0">
                <a:solidFill>
                  <a:schemeClr val="accent6">
                    <a:lumMod val="75000"/>
                  </a:schemeClr>
                </a:solidFill>
              </a:rPr>
              <a:t>هناك اختلاف  بين مرضى السكري من النوع </a:t>
            </a:r>
            <a:r>
              <a:rPr lang="en-US" sz="2400" dirty="0" smtClean="0">
                <a:solidFill>
                  <a:schemeClr val="accent6">
                    <a:lumMod val="75000"/>
                  </a:schemeClr>
                </a:solidFill>
              </a:rPr>
              <a:t>1</a:t>
            </a:r>
            <a:r>
              <a:rPr lang="ar-SY" sz="2400" dirty="0" smtClean="0">
                <a:solidFill>
                  <a:schemeClr val="accent6">
                    <a:lumMod val="75000"/>
                  </a:schemeClr>
                </a:solidFill>
              </a:rPr>
              <a:t> و مرضى السكري من النوع </a:t>
            </a:r>
            <a:r>
              <a:rPr lang="en-US" sz="2400" dirty="0" smtClean="0">
                <a:solidFill>
                  <a:schemeClr val="accent6">
                    <a:lumMod val="75000"/>
                  </a:schemeClr>
                </a:solidFill>
              </a:rPr>
              <a:t>2</a:t>
            </a:r>
            <a:r>
              <a:rPr lang="ar-SY" sz="2400" dirty="0" smtClean="0">
                <a:solidFill>
                  <a:schemeClr val="accent6">
                    <a:lumMod val="75000"/>
                  </a:schemeClr>
                </a:solidFill>
              </a:rPr>
              <a:t> في طريقة التوافق مع مرضهم</a:t>
            </a:r>
          </a:p>
        </p:txBody>
      </p:sp>
    </p:spTree>
    <p:extLst>
      <p:ext uri="{BB962C8B-B14F-4D97-AF65-F5344CB8AC3E}">
        <p14:creationId xmlns:p14="http://schemas.microsoft.com/office/powerpoint/2010/main" val="4219632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497991887"/>
              </p:ext>
            </p:extLst>
          </p:nvPr>
        </p:nvGraphicFramePr>
        <p:xfrm>
          <a:off x="1676400" y="547688"/>
          <a:ext cx="10515600" cy="2543583"/>
        </p:xfrm>
        <a:graphic>
          <a:graphicData uri="http://schemas.openxmlformats.org/drawingml/2006/table">
            <a:tbl>
              <a:tblPr firstRow="1" bandRow="1">
                <a:tableStyleId>{93296810-A885-4BE3-A3E7-6D5BEEA58F35}</a:tableStyleId>
              </a:tblPr>
              <a:tblGrid>
                <a:gridCol w="5257800">
                  <a:extLst>
                    <a:ext uri="{9D8B030D-6E8A-4147-A177-3AD203B41FA5}">
                      <a16:colId xmlns:a16="http://schemas.microsoft.com/office/drawing/2014/main" xmlns="" val="96573399"/>
                    </a:ext>
                  </a:extLst>
                </a:gridCol>
                <a:gridCol w="5257800">
                  <a:extLst>
                    <a:ext uri="{9D8B030D-6E8A-4147-A177-3AD203B41FA5}">
                      <a16:colId xmlns:a16="http://schemas.microsoft.com/office/drawing/2014/main" xmlns="" val="2776014779"/>
                    </a:ext>
                  </a:extLst>
                </a:gridCol>
              </a:tblGrid>
              <a:tr h="514353">
                <a:tc>
                  <a:txBody>
                    <a:bodyPr/>
                    <a:lstStyle/>
                    <a:p>
                      <a:pPr algn="ctr" rtl="1"/>
                      <a:r>
                        <a:rPr lang="ar-SY" dirty="0" smtClean="0">
                          <a:solidFill>
                            <a:schemeClr val="bg1"/>
                          </a:solidFill>
                        </a:rPr>
                        <a:t>مرض</a:t>
                      </a:r>
                      <a:r>
                        <a:rPr lang="ar-SY" baseline="0" dirty="0" smtClean="0">
                          <a:solidFill>
                            <a:schemeClr val="bg1"/>
                          </a:solidFill>
                        </a:rPr>
                        <a:t> السكري  </a:t>
                      </a:r>
                      <a:r>
                        <a:rPr lang="en-US" baseline="0" dirty="0" smtClean="0">
                          <a:solidFill>
                            <a:schemeClr val="bg1"/>
                          </a:solidFill>
                        </a:rPr>
                        <a:t>2</a:t>
                      </a:r>
                      <a:endParaRPr lang="en-US" dirty="0">
                        <a:solidFill>
                          <a:schemeClr val="bg1"/>
                        </a:solidFill>
                      </a:endParaRPr>
                    </a:p>
                  </a:txBody>
                  <a:tcPr/>
                </a:tc>
                <a:tc>
                  <a:txBody>
                    <a:bodyPr/>
                    <a:lstStyle/>
                    <a:p>
                      <a:pPr algn="ctr" rtl="1"/>
                      <a:r>
                        <a:rPr lang="ar-SY" dirty="0" smtClean="0"/>
                        <a:t>مرض</a:t>
                      </a:r>
                      <a:r>
                        <a:rPr lang="ar-SY" baseline="0" dirty="0" smtClean="0"/>
                        <a:t> السكري </a:t>
                      </a:r>
                      <a:r>
                        <a:rPr lang="en-US" baseline="0" dirty="0" smtClean="0"/>
                        <a:t> 1</a:t>
                      </a:r>
                      <a:endParaRPr lang="en-US" dirty="0"/>
                    </a:p>
                  </a:txBody>
                  <a:tcPr/>
                </a:tc>
                <a:extLst>
                  <a:ext uri="{0D108BD9-81ED-4DB2-BD59-A6C34878D82A}">
                    <a16:rowId xmlns:a16="http://schemas.microsoft.com/office/drawing/2014/main" xmlns="" val="228645387"/>
                  </a:ext>
                </a:extLst>
              </a:tr>
              <a:tr h="2029230">
                <a:tc>
                  <a:txBody>
                    <a:bodyPr/>
                    <a:lstStyle/>
                    <a:p>
                      <a:pPr algn="r" rtl="1"/>
                      <a:r>
                        <a:rPr lang="ar-SY" dirty="0" smtClean="0"/>
                        <a:t>مستوى اعلى من مركز الضبط الداخلي بالنسبة ل </a:t>
                      </a:r>
                      <a:r>
                        <a:rPr lang="en-US" dirty="0" smtClean="0"/>
                        <a:t>type 1</a:t>
                      </a:r>
                      <a:r>
                        <a:rPr lang="ar-SY" dirty="0" smtClean="0"/>
                        <a:t> </a:t>
                      </a:r>
                    </a:p>
                    <a:p>
                      <a:pPr algn="r" rtl="1"/>
                      <a:r>
                        <a:rPr lang="ar-SY" dirty="0" smtClean="0"/>
                        <a:t>" متحكمون</a:t>
                      </a:r>
                      <a:r>
                        <a:rPr lang="ar-SY" baseline="0" dirty="0" smtClean="0"/>
                        <a:t> بحياتهم"</a:t>
                      </a:r>
                    </a:p>
                    <a:p>
                      <a:pPr algn="r" rtl="1"/>
                      <a:endParaRPr lang="ar-SY" baseline="0" dirty="0" smtClean="0"/>
                    </a:p>
                    <a:p>
                      <a:pPr algn="r" rtl="1"/>
                      <a:r>
                        <a:rPr lang="ar-SY" baseline="0" dirty="0" smtClean="0"/>
                        <a:t>استطاعتهم اتباع نمط حياة صحية لتفادي المرض</a:t>
                      </a:r>
                    </a:p>
                    <a:p>
                      <a:pPr algn="r" rtl="1"/>
                      <a:r>
                        <a:rPr lang="ar-SY" baseline="0" dirty="0" smtClean="0"/>
                        <a:t>يمكن عدم الإصابة بالمرض او تأجيله عن طريق تغيير أسلوب الحياة </a:t>
                      </a:r>
                      <a:endParaRPr lang="en-US" dirty="0"/>
                    </a:p>
                  </a:txBody>
                  <a:tcPr/>
                </a:tc>
                <a:tc>
                  <a:txBody>
                    <a:bodyPr/>
                    <a:lstStyle/>
                    <a:p>
                      <a:pPr algn="r" rtl="1"/>
                      <a:r>
                        <a:rPr lang="ar-SY" dirty="0" smtClean="0">
                          <a:solidFill>
                            <a:srgbClr val="FF5050"/>
                          </a:solidFill>
                        </a:rPr>
                        <a:t>مستوى</a:t>
                      </a:r>
                      <a:r>
                        <a:rPr lang="ar-SY" baseline="0" dirty="0" smtClean="0">
                          <a:solidFill>
                            <a:srgbClr val="FF5050"/>
                          </a:solidFill>
                        </a:rPr>
                        <a:t> منخفض لمركز الضبط الداخلي </a:t>
                      </a:r>
                    </a:p>
                    <a:p>
                      <a:pPr algn="r" rtl="1"/>
                      <a:r>
                        <a:rPr lang="ar-SY" baseline="0" dirty="0" smtClean="0">
                          <a:solidFill>
                            <a:srgbClr val="FF5050"/>
                          </a:solidFill>
                        </a:rPr>
                        <a:t>"يعتقدون انهم غير متحكمون بحياتهم"</a:t>
                      </a:r>
                    </a:p>
                    <a:p>
                      <a:pPr algn="r" rtl="1"/>
                      <a:endParaRPr lang="ar-SY" baseline="0" dirty="0" smtClean="0">
                        <a:solidFill>
                          <a:srgbClr val="FF5050"/>
                        </a:solidFill>
                      </a:endParaRPr>
                    </a:p>
                    <a:p>
                      <a:pPr algn="r" rtl="1"/>
                      <a:r>
                        <a:rPr lang="ar-SY" baseline="0" dirty="0" smtClean="0">
                          <a:solidFill>
                            <a:srgbClr val="FF5050"/>
                          </a:solidFill>
                        </a:rPr>
                        <a:t>لا يوجد شيء يمكنهم القيام به لتفادي ظهور المرض</a:t>
                      </a:r>
                    </a:p>
                    <a:p>
                      <a:pPr algn="r" rtl="1"/>
                      <a:r>
                        <a:rPr lang="ar-SY" baseline="0" dirty="0" smtClean="0">
                          <a:solidFill>
                            <a:srgbClr val="FF5050"/>
                          </a:solidFill>
                        </a:rPr>
                        <a:t>يحدث هذا المرض بغض النظر عن أسلوب حياتهم</a:t>
                      </a:r>
                    </a:p>
                    <a:p>
                      <a:pPr algn="r" rtl="1"/>
                      <a:endParaRPr lang="en-US" dirty="0">
                        <a:solidFill>
                          <a:srgbClr val="FF5050"/>
                        </a:solidFill>
                      </a:endParaRPr>
                    </a:p>
                  </a:txBody>
                  <a:tcPr/>
                </a:tc>
                <a:extLst>
                  <a:ext uri="{0D108BD9-81ED-4DB2-BD59-A6C34878D82A}">
                    <a16:rowId xmlns:a16="http://schemas.microsoft.com/office/drawing/2014/main" xmlns="" val="3843097821"/>
                  </a:ext>
                </a:extLst>
              </a:tr>
            </a:tbl>
          </a:graphicData>
        </a:graphic>
      </p:graphicFrame>
      <p:sp>
        <p:nvSpPr>
          <p:cNvPr id="6" name="TextBox 5"/>
          <p:cNvSpPr txBox="1"/>
          <p:nvPr/>
        </p:nvSpPr>
        <p:spPr>
          <a:xfrm>
            <a:off x="1147355" y="3735977"/>
            <a:ext cx="9945188" cy="2215991"/>
          </a:xfrm>
          <a:prstGeom prst="rect">
            <a:avLst/>
          </a:prstGeom>
          <a:noFill/>
        </p:spPr>
        <p:txBody>
          <a:bodyPr wrap="square" rtlCol="0">
            <a:spAutoFit/>
          </a:bodyPr>
          <a:lstStyle/>
          <a:p>
            <a:pPr algn="r" rtl="1"/>
            <a:r>
              <a:rPr lang="ar-SY" sz="2400" dirty="0" smtClean="0"/>
              <a:t>مرض السكري (</a:t>
            </a:r>
            <a:r>
              <a:rPr lang="en-US" sz="2400" dirty="0" smtClean="0"/>
              <a:t>type 1</a:t>
            </a:r>
            <a:r>
              <a:rPr lang="ar-SY" sz="2400" dirty="0" smtClean="0"/>
              <a:t>) غالباً اصغر سناً من مرضى السكري (</a:t>
            </a:r>
            <a:r>
              <a:rPr lang="en-US" sz="2400" dirty="0" smtClean="0"/>
              <a:t>(type 2</a:t>
            </a:r>
            <a:r>
              <a:rPr lang="ar-SY" sz="2400" dirty="0"/>
              <a:t> </a:t>
            </a:r>
            <a:r>
              <a:rPr lang="ar-SY" sz="2400" dirty="0" smtClean="0"/>
              <a:t>و هذا ما دفع </a:t>
            </a:r>
            <a:r>
              <a:rPr lang="ar-SY" sz="2400" dirty="0" err="1" smtClean="0"/>
              <a:t>ترينتو</a:t>
            </a:r>
            <a:r>
              <a:rPr lang="ar-SY" sz="2400" dirty="0" smtClean="0"/>
              <a:t> ليعتقد ان يمكن تعديل نظر هؤلاء المرضى للمستقبل من خلال</a:t>
            </a:r>
          </a:p>
          <a:p>
            <a:pPr marL="285750" indent="-285750" algn="r" rtl="1">
              <a:buFont typeface="Wingdings" panose="05000000000000000000" pitchFamily="2" charset="2"/>
              <a:buChar char="§"/>
            </a:pPr>
            <a:r>
              <a:rPr lang="ar-SY" sz="2400" dirty="0" smtClean="0"/>
              <a:t>وضع خطة علاجية و جداول لمراقبة صحتهم</a:t>
            </a:r>
          </a:p>
          <a:p>
            <a:pPr marL="285750" indent="-285750" algn="r" rtl="1">
              <a:buFont typeface="Wingdings" panose="05000000000000000000" pitchFamily="2" charset="2"/>
              <a:buChar char="§"/>
            </a:pPr>
            <a:r>
              <a:rPr lang="ar-SY" sz="2400" dirty="0" smtClean="0"/>
              <a:t>تذكيرهم ان الحياة قصيرة و ينبغي الحفاظ عليها</a:t>
            </a:r>
          </a:p>
          <a:p>
            <a:pPr marL="285750" indent="-285750" algn="r" rtl="1">
              <a:buFont typeface="Wingdings" panose="05000000000000000000" pitchFamily="2" charset="2"/>
              <a:buChar char="§"/>
            </a:pPr>
            <a:endParaRPr lang="ar-SY" dirty="0" smtClean="0"/>
          </a:p>
          <a:p>
            <a:pPr algn="ctr" rtl="1"/>
            <a:r>
              <a:rPr lang="ar-SY" sz="2400" b="1" dirty="0" smtClean="0">
                <a:solidFill>
                  <a:schemeClr val="accent6">
                    <a:lumMod val="75000"/>
                  </a:schemeClr>
                </a:solidFill>
              </a:rPr>
              <a:t>(فيمكن تحسين من مستوى الضبط الداخلي عند هؤلاء المرضى)</a:t>
            </a:r>
            <a:endParaRPr lang="en-US" sz="2400" b="1" dirty="0">
              <a:solidFill>
                <a:schemeClr val="accent6">
                  <a:lumMod val="75000"/>
                </a:schemeClr>
              </a:solidFill>
            </a:endParaRPr>
          </a:p>
        </p:txBody>
      </p:sp>
    </p:spTree>
    <p:extLst>
      <p:ext uri="{BB962C8B-B14F-4D97-AF65-F5344CB8AC3E}">
        <p14:creationId xmlns:p14="http://schemas.microsoft.com/office/powerpoint/2010/main" val="2916136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4813"/>
            <a:ext cx="10515600" cy="6385810"/>
          </a:xfrm>
        </p:spPr>
        <p:txBody>
          <a:bodyPr/>
          <a:lstStyle/>
          <a:p>
            <a:pPr algn="r" rtl="1"/>
            <a:r>
              <a:rPr lang="ar-SY" b="1" dirty="0" smtClean="0">
                <a:solidFill>
                  <a:srgbClr val="FF0000"/>
                </a:solidFill>
              </a:rPr>
              <a:t>فان دي بيتي و زملاؤه:</a:t>
            </a:r>
            <a:r>
              <a:rPr lang="ar-SA" b="1" dirty="0" smtClean="0">
                <a:solidFill>
                  <a:srgbClr val="FF0000"/>
                </a:solidFill>
              </a:rPr>
              <a:t> متلازمة التعب المزمن </a:t>
            </a:r>
            <a:endParaRPr lang="ar-SA" b="1" dirty="0">
              <a:solidFill>
                <a:srgbClr val="FF0000"/>
              </a:solidFill>
            </a:endParaRPr>
          </a:p>
          <a:p>
            <a:pPr algn="r" rtl="1">
              <a:buNone/>
            </a:pPr>
            <a:r>
              <a:rPr lang="ar-SA" dirty="0" smtClean="0">
                <a:solidFill>
                  <a:srgbClr val="FF0000"/>
                </a:solidFill>
              </a:rPr>
              <a:t> </a:t>
            </a:r>
            <a:r>
              <a:rPr lang="ar-SA" dirty="0" smtClean="0"/>
              <a:t>حيث كشفوا أن مركز الضبط يختلف بين المراهقين الذين يعانون من متلازمة التعب و المراهقين الأصحاء و أولياء أمورهم، فمرضى متلازمة التعب المزمن يتسمون بالتعب و العجز المزمنين، و قد قدمت لذلك تفسيرات متعددة، لكن حتى الأن لم يثبت أي منها سبب الاساسي لمتلازمة التعب المزمن.</a:t>
            </a:r>
          </a:p>
          <a:p>
            <a:pPr algn="r" rtl="1">
              <a:buNone/>
            </a:pPr>
            <a:r>
              <a:rPr lang="ar-SA" dirty="0" smtClean="0">
                <a:solidFill>
                  <a:srgbClr val="FF0000"/>
                </a:solidFill>
              </a:rPr>
              <a:t>   </a:t>
            </a:r>
            <a:r>
              <a:rPr lang="ar-SA" dirty="0" smtClean="0"/>
              <a:t>العلاج يقتصر فقط على تخفيف الاعراض و السلوكيات المرتبطة بالمتلازمة، حيث يعتمد العلاج على الاشتراك المرضى في ممارسة السلوكيات الصحية، فمعرفة مركز الضبط لدى له اّثار على استراتيجيات العلاج المقترحة، فالمرضى ذوي مركز الضبط الخارجي اقل اعتقاداً بأنهم يستطيعون إحداث أي تحسين في صحتهم من خلال الانخراط في سلوكيات صحية محددة.</a:t>
            </a:r>
          </a:p>
          <a:p>
            <a:pPr algn="r" rtl="1">
              <a:buNone/>
            </a:pPr>
            <a:r>
              <a:rPr lang="ar-SA" dirty="0" smtClean="0"/>
              <a:t>أن أسر مرضى متلازمة التعب المزمن المراهقين لديهم انخفاض في مستويات مركز الضبط مقارنة بأسر المراهقين الأصحاء، فأسر مرضى المتلازمة يعتقدون  بشكل قوي بأن الحظ أو الأطباء هم الذين يؤثرون فقط على مرض أبنائهم، و من ثم يميل الافراد ذوي متلازمة التعب المزمن الي الشعور بأن أعراضهم المرضية لا يمكنهم التأثير فيها، بل و من المستحيل التحكم في متلازمة التعب المزمن.</a:t>
            </a:r>
          </a:p>
        </p:txBody>
      </p:sp>
    </p:spTree>
    <p:extLst>
      <p:ext uri="{BB962C8B-B14F-4D97-AF65-F5344CB8AC3E}">
        <p14:creationId xmlns:p14="http://schemas.microsoft.com/office/powerpoint/2010/main" val="3234774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Y" b="1" dirty="0" smtClean="0">
                <a:solidFill>
                  <a:srgbClr val="FF0000"/>
                </a:solidFill>
              </a:rPr>
              <a:t>دراسة نيومان و زملاؤه</a:t>
            </a:r>
            <a:r>
              <a:rPr lang="ar-SA" b="1" dirty="0" smtClean="0">
                <a:solidFill>
                  <a:srgbClr val="FF0000"/>
                </a:solidFill>
              </a:rPr>
              <a:t>:</a:t>
            </a:r>
            <a:endParaRPr lang="en-US" b="1" dirty="0">
              <a:solidFill>
                <a:srgbClr val="FF0000"/>
              </a:solidFill>
            </a:endParaRPr>
          </a:p>
        </p:txBody>
      </p:sp>
      <p:sp>
        <p:nvSpPr>
          <p:cNvPr id="3" name="Content Placeholder 2"/>
          <p:cNvSpPr>
            <a:spLocks noGrp="1"/>
          </p:cNvSpPr>
          <p:nvPr>
            <p:ph idx="1"/>
          </p:nvPr>
        </p:nvSpPr>
        <p:spPr/>
        <p:txBody>
          <a:bodyPr/>
          <a:lstStyle/>
          <a:p>
            <a:pPr algn="r" rtl="1">
              <a:buNone/>
            </a:pPr>
            <a:r>
              <a:rPr lang="ar-SA" dirty="0" smtClean="0"/>
              <a:t>توصلت الداراسة الي نتيجة مهمة، حيث اظهروا أن التحسن في أعراض الأمراض المزمنة يتم من خلال زيادة تحكم المرضى في مرضهم.</a:t>
            </a:r>
          </a:p>
          <a:p>
            <a:pPr algn="r" rtl="1">
              <a:buNone/>
            </a:pPr>
            <a:r>
              <a:rPr lang="ar-SA" dirty="0" smtClean="0"/>
              <a:t> </a:t>
            </a:r>
          </a:p>
          <a:p>
            <a:pPr algn="r" rtl="1">
              <a:buNone/>
            </a:pPr>
            <a:r>
              <a:rPr lang="ar-SA" dirty="0" smtClean="0"/>
              <a:t>و هكذا وجد </a:t>
            </a:r>
            <a:r>
              <a:rPr lang="ar-SA" b="1" dirty="0" smtClean="0">
                <a:solidFill>
                  <a:srgbClr val="FF0000"/>
                </a:solidFill>
              </a:rPr>
              <a:t>فان دي بيتي و زملاؤه </a:t>
            </a:r>
            <a:r>
              <a:rPr lang="ar-SA" dirty="0" smtClean="0"/>
              <a:t>أن كلا مرضى متلازمة التعب المزمن المراهقين و أسرهم يتسمون بانخفاض مركز الضبط الداخلي، و هو أمر ذو تأثيرات صحية سيئة، مما يتطلب زيادة الانتباه الي التركيز على معتقدات المرضى الصحية داخل أي استراتيجية للعلاج.</a:t>
            </a:r>
            <a:endParaRPr lang="en-US" b="1" dirty="0">
              <a:solidFill>
                <a:srgbClr val="FF0000"/>
              </a:solidFill>
            </a:endParaRPr>
          </a:p>
        </p:txBody>
      </p:sp>
    </p:spTree>
    <p:extLst>
      <p:ext uri="{BB962C8B-B14F-4D97-AF65-F5344CB8AC3E}">
        <p14:creationId xmlns:p14="http://schemas.microsoft.com/office/powerpoint/2010/main" val="19487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266</TotalTime>
  <Words>683</Words>
  <Application>Microsoft Office PowerPoint</Application>
  <PresentationFormat>Custom</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مركز الضبط</vt:lpstr>
      <vt:lpstr>ما هو مركز الضبط؟</vt:lpstr>
      <vt:lpstr>مركز الضبط الداخلي و الخارجي</vt:lpstr>
      <vt:lpstr>تأثير مركز الضبط على سلوك الإدارة الذاتية (self management)</vt:lpstr>
      <vt:lpstr>PowerPoint Presentation</vt:lpstr>
      <vt:lpstr>PowerPoint Presentation</vt:lpstr>
      <vt:lpstr>دراسة نيومان و زملاؤه:</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مركز الضبط</dc:title>
  <dc:creator>Shahima Zaed</dc:creator>
  <cp:lastModifiedBy>admin</cp:lastModifiedBy>
  <cp:revision>26</cp:revision>
  <dcterms:created xsi:type="dcterms:W3CDTF">2019-10-04T10:20:23Z</dcterms:created>
  <dcterms:modified xsi:type="dcterms:W3CDTF">2019-10-07T05:09:56Z</dcterms:modified>
</cp:coreProperties>
</file>