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0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9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8A3A-3312-44F5-9B78-BF1CABB37DF0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163B-6271-406D-A5F0-3430BFD26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95250" ty="577850" sx="91000" sy="91000" flip="x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315200" cy="10668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The Diversity of Life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Domain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Eubacteria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prokaryotic unicellular organisms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cells of most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Eubacteria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classified based on their shape: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coccus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(spherical shape),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(rod shaped),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spirillus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(helical shape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Organisms in this domain can be classified according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their modes of nutrition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Domain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Eubacteria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Mode of nutrition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19087167"/>
              </p:ext>
            </p:extLst>
          </p:nvPr>
        </p:nvGraphicFramePr>
        <p:xfrm>
          <a:off x="381000" y="2209798"/>
          <a:ext cx="8305800" cy="35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604"/>
                <a:gridCol w="2655596"/>
                <a:gridCol w="2768600"/>
              </a:tblGrid>
              <a:tr h="612153">
                <a:tc>
                  <a:txBody>
                    <a:bodyPr/>
                    <a:lstStyle/>
                    <a:p>
                      <a:r>
                        <a:rPr lang="en-US" dirty="0" smtClean="0"/>
                        <a:t>Mode of nutrition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Carbon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</a:tr>
              <a:tr h="6121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Photoautotrophs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Light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</a:t>
                      </a:r>
                      <a:r>
                        <a:rPr lang="en-US" sz="1200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</a:tr>
              <a:tr h="61215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Chemoautotrophs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Chemical</a:t>
                      </a:r>
                      <a:r>
                        <a:rPr lang="en-US" b="0" baseline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</a:t>
                      </a:r>
                      <a:r>
                        <a:rPr lang="en-US" sz="1200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</a:tr>
              <a:tr h="61215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Photoheterotrophs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Light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Organic </a:t>
                      </a:r>
                      <a:endParaRPr lang="en-US" b="0" dirty="0"/>
                    </a:p>
                  </a:txBody>
                  <a:tcPr/>
                </a:tc>
              </a:tr>
              <a:tr h="105659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Chemoheterotrophs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Organic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smtClean="0"/>
                        <a:t>compounds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Organic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compounds 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b="1" dirty="0"/>
              <a:t>Domain </a:t>
            </a:r>
            <a:r>
              <a:rPr lang="en-US" b="1" dirty="0" err="1" smtClean="0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209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Species of the domain </a:t>
            </a:r>
            <a:r>
              <a:rPr lang="en-US" dirty="0" err="1" smtClean="0"/>
              <a:t>Archaea</a:t>
            </a:r>
            <a:r>
              <a:rPr lang="en-US" dirty="0" smtClean="0"/>
              <a:t> are considered </a:t>
            </a:r>
            <a:r>
              <a:rPr lang="en-US" b="1" dirty="0" err="1" smtClean="0">
                <a:solidFill>
                  <a:srgbClr val="C00000"/>
                </a:solidFill>
              </a:rPr>
              <a:t>extremophiles</a:t>
            </a:r>
            <a:r>
              <a:rPr lang="en-US" b="1" dirty="0" smtClean="0"/>
              <a:t>, they “love” to live in </a:t>
            </a:r>
            <a:r>
              <a:rPr lang="en-US" dirty="0" smtClean="0"/>
              <a:t>extreme environments.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Domain </a:t>
            </a:r>
            <a:r>
              <a:rPr lang="en-US" sz="2400" b="1" dirty="0" err="1" smtClean="0"/>
              <a:t>Archaea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386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Archaea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can be classified into three groups as follows: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Methanogens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Halophiles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Thermoacidophiles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838200"/>
          </a:xfrm>
        </p:spPr>
        <p:txBody>
          <a:bodyPr/>
          <a:lstStyle/>
          <a:p>
            <a:r>
              <a:rPr lang="en-US" b="1" dirty="0"/>
              <a:t>Domain </a:t>
            </a:r>
            <a:r>
              <a:rPr lang="en-US" b="1" dirty="0" err="1"/>
              <a:t>Eukarya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1"/>
            <a:ext cx="8686800" cy="274319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 cells that have nuclei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internal organelles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eukaryotic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accent3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Eukaryotes can be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or multi-cellular organisms,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meaning 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they are composed of one or many cells, respectively</a:t>
            </a:r>
          </a:p>
        </p:txBody>
      </p:sp>
      <p:pic>
        <p:nvPicPr>
          <p:cNvPr id="5" name="Picture 5" descr="jelly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81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ctop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15843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latw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14398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spider_wideweb__470x356,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0"/>
            <a:ext cx="18002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snail1"/>
          <p:cNvPicPr>
            <a:picLocks noChangeAspect="1" noChangeArrowheads="1"/>
          </p:cNvPicPr>
          <p:nvPr/>
        </p:nvPicPr>
        <p:blipFill>
          <a:blip r:embed="rId6" cstate="print">
            <a:lum bright="-1000"/>
          </a:blip>
          <a:srcRect/>
          <a:stretch>
            <a:fillRect/>
          </a:stretch>
        </p:blipFill>
        <p:spPr bwMode="auto">
          <a:xfrm>
            <a:off x="6629400" y="228600"/>
            <a:ext cx="20510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5400000" sx="118000" sy="118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19" descr="BLUE_GI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00688"/>
            <a:ext cx="3419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Jaragua lizar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5491163"/>
            <a:ext cx="26654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b_bir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5494338"/>
            <a:ext cx="14414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Image result for Domain Eukary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5486400"/>
            <a:ext cx="1752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mains-and-kingdoms-2-8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109" y="0"/>
            <a:ext cx="9164109" cy="687308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162800" cy="1143000"/>
          </a:xfrm>
        </p:spPr>
        <p:txBody>
          <a:bodyPr/>
          <a:lstStyle/>
          <a:p>
            <a:r>
              <a:rPr lang="en-US" b="1" dirty="0"/>
              <a:t>1- Kingdom </a:t>
            </a:r>
            <a:r>
              <a:rPr lang="en-US" b="1" dirty="0" err="1" smtClean="0"/>
              <a:t>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Protists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highly diverse;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them are unicellular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microscopic ,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while others can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macroscopic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Protists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classified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ccording to their mode of nutrition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into three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2514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Animal like </a:t>
            </a:r>
            <a:r>
              <a:rPr lang="en-US" dirty="0" err="1" smtClean="0"/>
              <a:t>protists</a:t>
            </a:r>
            <a:r>
              <a:rPr lang="en-US" dirty="0" smtClean="0"/>
              <a:t>: </a:t>
            </a:r>
            <a:r>
              <a:rPr lang="en-US" dirty="0" err="1" smtClean="0"/>
              <a:t>ingestive</a:t>
            </a:r>
            <a:r>
              <a:rPr lang="en-US" dirty="0" smtClean="0"/>
              <a:t>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Fungus-like </a:t>
            </a:r>
            <a:r>
              <a:rPr lang="en-US" dirty="0" err="1" smtClean="0"/>
              <a:t>protists</a:t>
            </a:r>
            <a:r>
              <a:rPr lang="en-US" dirty="0" smtClean="0"/>
              <a:t>: absorptive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Plant-like </a:t>
            </a:r>
            <a:r>
              <a:rPr lang="en-US" dirty="0" err="1" smtClean="0"/>
              <a:t>protists</a:t>
            </a:r>
            <a:r>
              <a:rPr lang="en-US" dirty="0" smtClean="0"/>
              <a:t>: photosynthetic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9334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42560"/>
            <a:ext cx="9144000" cy="161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In this laboratory you will be introduced </a:t>
            </a:r>
            <a:r>
              <a:rPr lang="en-US" sz="3200" dirty="0" smtClean="0">
                <a:solidFill>
                  <a:srgbClr val="92D050"/>
                </a:solidFill>
              </a:rPr>
              <a:t>to ;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314700"/>
            <a:ext cx="8153400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764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Amoeba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It is a unicellular organism that uses pseudopodia to move and feed.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209800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 smtClean="0">
                <a:solidFill>
                  <a:srgbClr val="C00000"/>
                </a:solidFill>
              </a:rPr>
              <a:t>Paramecium </a:t>
            </a:r>
            <a:br>
              <a:rPr lang="en-US" sz="2800" b="1" i="1" dirty="0" smtClean="0">
                <a:solidFill>
                  <a:srgbClr val="C00000"/>
                </a:solidFill>
              </a:rPr>
            </a:br>
            <a:r>
              <a:rPr lang="en-US" sz="1800" b="1" i="1" dirty="0" smtClean="0">
                <a:solidFill>
                  <a:srgbClr val="C00000"/>
                </a:solidFill>
              </a:rPr>
              <a:t/>
            </a:r>
            <a:br>
              <a:rPr lang="en-US" sz="1800" b="1" i="1" dirty="0" smtClean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 This protozoan uses many cilia for movement. </a:t>
            </a:r>
            <a:r>
              <a:rPr lang="en-US" sz="1800" i="1" dirty="0" smtClean="0">
                <a:solidFill>
                  <a:srgbClr val="C00000"/>
                </a:solidFill>
              </a:rPr>
              <a:t>Paramecium </a:t>
            </a:r>
            <a:r>
              <a:rPr lang="en-US" sz="1800" i="1" dirty="0">
                <a:solidFill>
                  <a:srgbClr val="C00000"/>
                </a:solidFill>
              </a:rPr>
              <a:t>has one or more micronuclei and one macronucleus.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Structure-of-paramec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508"/>
          <a:stretch>
            <a:fillRect/>
          </a:stretch>
        </p:blipFill>
        <p:spPr>
          <a:xfrm>
            <a:off x="762000" y="2514600"/>
            <a:ext cx="7763465" cy="40386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82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    Euglena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     It </a:t>
            </a:r>
            <a:r>
              <a:rPr lang="en-US" sz="2000" dirty="0">
                <a:solidFill>
                  <a:srgbClr val="C00000"/>
                </a:solidFill>
              </a:rPr>
              <a:t>is an elongated, ovoid cell with a </a:t>
            </a:r>
            <a:r>
              <a:rPr lang="en-US" sz="2000" dirty="0" smtClean="0">
                <a:solidFill>
                  <a:srgbClr val="C00000"/>
                </a:solidFill>
              </a:rPr>
              <a:t>long flagellum emerging from </a:t>
            </a:r>
            <a:r>
              <a:rPr lang="en-US" sz="2000" dirty="0">
                <a:solidFill>
                  <a:srgbClr val="C00000"/>
                </a:solidFill>
              </a:rPr>
              <a:t>its end. </a:t>
            </a:r>
            <a:r>
              <a:rPr lang="en-US" sz="2000" i="1" dirty="0" smtClean="0">
                <a:solidFill>
                  <a:srgbClr val="C00000"/>
                </a:solidFill>
              </a:rPr>
              <a:t>Euglena </a:t>
            </a:r>
            <a:r>
              <a:rPr lang="en-US" sz="2000" dirty="0" smtClean="0">
                <a:solidFill>
                  <a:srgbClr val="C00000"/>
                </a:solidFill>
              </a:rPr>
              <a:t>lacks </a:t>
            </a:r>
            <a:r>
              <a:rPr lang="en-US" sz="2000" dirty="0">
                <a:solidFill>
                  <a:srgbClr val="C00000"/>
                </a:solidFill>
              </a:rPr>
              <a:t>a wall and has chlorophylls </a:t>
            </a:r>
            <a:r>
              <a:rPr lang="en-US" sz="2000" i="1" dirty="0">
                <a:solidFill>
                  <a:srgbClr val="C00000"/>
                </a:solidFill>
              </a:rPr>
              <a:t>a </a:t>
            </a:r>
            <a:r>
              <a:rPr lang="en-US" sz="2000" i="1" dirty="0" smtClean="0">
                <a:solidFill>
                  <a:srgbClr val="C00000"/>
                </a:solidFill>
              </a:rPr>
              <a:t>and </a:t>
            </a:r>
            <a:r>
              <a:rPr lang="en-US" sz="2000" i="1" dirty="0" smtClean="0">
                <a:solidFill>
                  <a:srgbClr val="C00000"/>
                </a:solidFill>
              </a:rPr>
              <a:t>b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586" name="AutoShape 2" descr="Image result for kingdom protista eugl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d10ef570162a0a4ad55fa56926dcd6e.jpg"/>
          <p:cNvPicPr>
            <a:picLocks noChangeAspect="1"/>
          </p:cNvPicPr>
          <p:nvPr/>
        </p:nvPicPr>
        <p:blipFill>
          <a:blip r:embed="rId2" cstate="print"/>
          <a:srcRect t="3783"/>
          <a:stretch>
            <a:fillRect/>
          </a:stretch>
        </p:blipFill>
        <p:spPr>
          <a:xfrm>
            <a:off x="1143000" y="2286000"/>
            <a:ext cx="6324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658686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Objective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To be introduced to the general characteristics of each domain of life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819400"/>
            <a:ext cx="6858000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8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2- Kingdom Fungi: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/>
              <a:t>Fungi are eukaryotic </a:t>
            </a:r>
            <a:r>
              <a:rPr lang="en-US" dirty="0" smtClean="0"/>
              <a:t>organisms </a:t>
            </a:r>
            <a:r>
              <a:rPr lang="en-US" dirty="0"/>
              <a:t>lack </a:t>
            </a:r>
            <a:r>
              <a:rPr lang="en-US" dirty="0" smtClean="0"/>
              <a:t>chlorophyll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reproduce by means </a:t>
            </a:r>
            <a:r>
              <a:rPr lang="en-US" dirty="0" smtClean="0"/>
              <a:t>of spores.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Fungi are </a:t>
            </a:r>
            <a:r>
              <a:rPr lang="en-US" dirty="0" err="1"/>
              <a:t>heterotrophs</a:t>
            </a:r>
            <a:r>
              <a:rPr lang="en-US" dirty="0"/>
              <a:t> and acquire their nutrients by absorption</a:t>
            </a:r>
            <a:r>
              <a:rPr lang="en-US" dirty="0" smtClean="0"/>
              <a:t>.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Fungi </a:t>
            </a:r>
            <a:r>
              <a:rPr lang="en-US" dirty="0" smtClean="0"/>
              <a:t>are primarily </a:t>
            </a:r>
            <a:r>
              <a:rPr lang="en-US" dirty="0"/>
              <a:t>filamentous and </a:t>
            </a:r>
            <a:r>
              <a:rPr lang="en-US" dirty="0" err="1"/>
              <a:t>multicellular</a:t>
            </a:r>
            <a:r>
              <a:rPr lang="en-US" dirty="0" smtClean="0"/>
              <a:t>.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5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3434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nigricans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 black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bread mold.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168054-004-F495B0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66800"/>
            <a:ext cx="4572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b="1" dirty="0"/>
              <a:t>3- Kingdom </a:t>
            </a:r>
            <a:r>
              <a:rPr lang="en-US" b="1" dirty="0" err="1"/>
              <a:t>Plantae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/>
              <a:t>They are photosynthetic eukaryotes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Plants have cells with rigid cell walls </a:t>
            </a:r>
            <a:r>
              <a:rPr lang="en-US" dirty="0" smtClean="0"/>
              <a:t>mainly composed </a:t>
            </a:r>
            <a:r>
              <a:rPr lang="en-US" dirty="0"/>
              <a:t>of </a:t>
            </a:r>
            <a:r>
              <a:rPr lang="en-US" dirty="0" smtClean="0"/>
              <a:t>cellulose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p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86106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some examples of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495799"/>
          </a:xfrm>
        </p:spPr>
        <p:txBody>
          <a:bodyPr>
            <a:normAutofit fontScale="92500"/>
          </a:bodyPr>
          <a:lstStyle/>
          <a:p>
            <a:pPr marL="514350" indent="-514350">
              <a:buAutoNum type="alphaLcParenR"/>
            </a:pPr>
            <a:r>
              <a:rPr lang="en-US" sz="2800" b="1" i="1" dirty="0" smtClean="0">
                <a:solidFill>
                  <a:schemeClr val="accent2"/>
                </a:solidFill>
              </a:rPr>
              <a:t>Spirogyra</a:t>
            </a:r>
            <a:r>
              <a:rPr lang="en-US" sz="2800" b="1" i="1" dirty="0" smtClean="0"/>
              <a:t> </a:t>
            </a:r>
            <a:r>
              <a:rPr lang="en-US" sz="2800" b="1" i="1" dirty="0" smtClean="0"/>
              <a:t>: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They </a:t>
            </a:r>
            <a:r>
              <a:rPr lang="en-US" sz="2800" dirty="0"/>
              <a:t>are </a:t>
            </a:r>
            <a:r>
              <a:rPr lang="en-US" sz="2800" dirty="0" smtClean="0"/>
              <a:t>green filamentous </a:t>
            </a:r>
            <a:r>
              <a:rPr lang="en-US" sz="2800" dirty="0"/>
              <a:t>algae. </a:t>
            </a:r>
            <a:endParaRPr lang="en-US" sz="2800" dirty="0" smtClean="0"/>
          </a:p>
          <a:p>
            <a:pPr marL="514350" indent="-514350">
              <a:buFontTx/>
              <a:buChar char="-"/>
            </a:pPr>
            <a:r>
              <a:rPr lang="en-US" sz="2800" dirty="0" smtClean="0"/>
              <a:t>Each </a:t>
            </a:r>
            <a:r>
              <a:rPr lang="en-US" sz="2800" dirty="0"/>
              <a:t>filament is </a:t>
            </a:r>
            <a:r>
              <a:rPr lang="en-US" sz="2800" dirty="0" smtClean="0"/>
              <a:t>divide into </a:t>
            </a:r>
            <a:r>
              <a:rPr lang="en-US" sz="2800" dirty="0"/>
              <a:t>cells joined end to end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/>
              <a:t>Each cell </a:t>
            </a:r>
            <a:r>
              <a:rPr lang="en-US" sz="2800" dirty="0" smtClean="0"/>
              <a:t>contains one </a:t>
            </a:r>
            <a:r>
              <a:rPr lang="en-US" sz="2800" dirty="0"/>
              <a:t>or more long, green, </a:t>
            </a:r>
            <a:r>
              <a:rPr lang="en-US" sz="2800" dirty="0" smtClean="0"/>
              <a:t>spiral chloroplasts</a:t>
            </a:r>
            <a:r>
              <a:rPr lang="en-US" sz="2800" dirty="0" smtClean="0"/>
              <a:t>.</a:t>
            </a:r>
          </a:p>
          <a:p>
            <a:pPr marL="514350" indent="-51435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nucleus is found near the center of </a:t>
            </a:r>
            <a:r>
              <a:rPr lang="en-US" sz="2800" dirty="0" smtClean="0"/>
              <a:t>the cell.</a:t>
            </a:r>
          </a:p>
          <a:p>
            <a:pPr marL="514350" indent="-514350">
              <a:buAutoNum type="alphaLcParenR"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a112.jpg"/>
          <p:cNvPicPr>
            <a:picLocks noChangeAspect="1"/>
          </p:cNvPicPr>
          <p:nvPr/>
        </p:nvPicPr>
        <p:blipFill>
          <a:blip r:embed="rId2" cstate="print"/>
          <a:srcRect l="19476" r="7116"/>
          <a:stretch>
            <a:fillRect/>
          </a:stretch>
        </p:blipFill>
        <p:spPr>
          <a:xfrm>
            <a:off x="5105400" y="1447800"/>
            <a:ext cx="4038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b="1" dirty="0"/>
              <a:t>4- Kingdom </a:t>
            </a:r>
            <a:r>
              <a:rPr lang="en-US" b="1" dirty="0" err="1" smtClean="0"/>
              <a:t>Animalia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28495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Animals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heterotrophs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Intake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their food by ingestion.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 lack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walls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The common phyla of this kingdom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648200" cy="52577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Porifera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e.g. sponges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buAutoNum type="alphaLcParenR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Cnidaria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Coelenterates): primitive aquatic animals whose body is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saclike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body(e.g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jellyfish, sea anemones, corals 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Hydra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gastrovascular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cavity extends into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tentacles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has one inlet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 mouth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at the same time acts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exit (the anus).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Hydra can reproduce asexually by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budding.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Image result for Phylum Porif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19200"/>
            <a:ext cx="2162175" cy="175487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9239" t="12500" r="23280" b="29167"/>
          <a:stretch>
            <a:fillRect/>
          </a:stretch>
        </p:blipFill>
        <p:spPr bwMode="auto">
          <a:xfrm>
            <a:off x="5486400" y="34290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Platyhelminthes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(Flatworms)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Flatworms include tapeworms and Planarians.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laboratory, you will be introduced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Planaria</a:t>
            </a:r>
            <a:r>
              <a:rPr lang="ar-JO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anterior , posterior , dorsal and ventral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animalia-ss-25-638.jpg"/>
          <p:cNvPicPr>
            <a:picLocks noChangeAspect="1"/>
          </p:cNvPicPr>
          <p:nvPr/>
        </p:nvPicPr>
        <p:blipFill>
          <a:blip r:embed="rId2" cstate="print"/>
          <a:srcRect t="28184" b="8351"/>
          <a:stretch>
            <a:fillRect/>
          </a:stretch>
        </p:blipFill>
        <p:spPr>
          <a:xfrm>
            <a:off x="914400" y="3352800"/>
            <a:ext cx="7620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2484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Nematoda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(round worms):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lumbricoides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Annelida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as earthworms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Phylum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Mollusca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as octopuses and squids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7346" name="AutoShape 2" descr="Image result for phylum nematoda exam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85800"/>
            <a:ext cx="2895600" cy="1828800"/>
          </a:xfrm>
          <a:prstGeom prst="rect">
            <a:avLst/>
          </a:prstGeom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75" y="4724400"/>
            <a:ext cx="2905125" cy="1571625"/>
          </a:xfrm>
          <a:prstGeom prst="rect">
            <a:avLst/>
          </a:prstGeom>
        </p:spPr>
      </p:pic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743200"/>
            <a:ext cx="289560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943600" cy="566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Arthropods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include spiders, scorpions, centipedes, millipedes, crustaceans and insects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Echinodermata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e.g. sea stars, sea urchins, brittle stars,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 cucumbers).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Phylum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it includes a major subphylum vertebrata, which includes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fish, amphibians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reptiles, birds, and mammals.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24600" y="0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/>
              <a:t>Domain </a:t>
            </a:r>
            <a:r>
              <a:rPr lang="en-US" sz="2400" b="1" dirty="0" err="1"/>
              <a:t>Eukarya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838200"/>
            <a:ext cx="2590800" cy="158115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590800"/>
            <a:ext cx="2590800" cy="2047875"/>
          </a:xfrm>
          <a:prstGeom prst="rect">
            <a:avLst/>
          </a:prstGeom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876800"/>
            <a:ext cx="26289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67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Biological systematic </a:t>
            </a:r>
            <a:r>
              <a:rPr lang="en-US" sz="2400" i="1" dirty="0" smtClean="0"/>
              <a:t>: The study of biological diversity in an evolutionary basis </a:t>
            </a: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Taxonomy</a:t>
            </a:r>
            <a:r>
              <a:rPr lang="en-US" sz="2400" dirty="0" smtClean="0"/>
              <a:t>: I</a:t>
            </a:r>
            <a:r>
              <a:rPr lang="en-US" sz="2400" dirty="0" smtClean="0"/>
              <a:t>s </a:t>
            </a:r>
            <a:r>
              <a:rPr lang="en-US" sz="2400" dirty="0" smtClean="0"/>
              <a:t>the naming and classification of the species.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i="1" dirty="0"/>
          </a:p>
        </p:txBody>
      </p:sp>
      <p:pic>
        <p:nvPicPr>
          <p:cNvPr id="37890" name="Picture 2" descr="Image result for diversity of life plants and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8305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4495800" cy="5943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axonomic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levels as follows: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species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genus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family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order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class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phylum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kingdom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domain.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ig 1-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533400"/>
            <a:ext cx="4800600" cy="63246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00400" y="5867400"/>
            <a:ext cx="14802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Most General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2819400"/>
            <a:ext cx="145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Most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pic>
        <p:nvPicPr>
          <p:cNvPr id="4" name="Picture 50" descr="5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629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5084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43000" y="4648200"/>
            <a:ext cx="165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Homo sapiens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  <a:latin typeface="Rockwell" pitchFamily="18" charset="0"/>
              </a:rPr>
              <a:t>Binomial Nomenclature- </a:t>
            </a:r>
            <a:r>
              <a:rPr lang="en-US" dirty="0" smtClean="0">
                <a:solidFill>
                  <a:srgbClr val="000000"/>
                </a:solidFill>
                <a:latin typeface="Rockwell" pitchFamily="18" charset="0"/>
              </a:rPr>
              <a:t>each species is assigned a two part name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Rockwell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ockwell" pitchFamily="18" charset="0"/>
              </a:rPr>
              <a:t> always written in</a:t>
            </a:r>
            <a:r>
              <a:rPr lang="en-US" i="1" dirty="0" smtClean="0">
                <a:solidFill>
                  <a:srgbClr val="000000"/>
                </a:solidFill>
                <a:latin typeface="Rockwell" pitchFamily="18" charset="0"/>
              </a:rPr>
              <a:t> italics</a:t>
            </a:r>
          </a:p>
          <a:p>
            <a:r>
              <a:rPr lang="en-US" dirty="0" smtClean="0">
                <a:solidFill>
                  <a:srgbClr val="000000"/>
                </a:solidFill>
                <a:latin typeface="Rockwell" pitchFamily="18" charset="0"/>
              </a:rPr>
              <a:t> first word is always CAPATILIZED (Genus)</a:t>
            </a:r>
          </a:p>
          <a:p>
            <a:r>
              <a:rPr lang="en-US" dirty="0" smtClean="0">
                <a:solidFill>
                  <a:srgbClr val="000000"/>
                </a:solidFill>
                <a:latin typeface="Rockwell" pitchFamily="18" charset="0"/>
              </a:rPr>
              <a:t> second word is always lower case (species)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Domains of Life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601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organisms on Earth can be classified into one of the following domains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400" dirty="0" smtClean="0"/>
              <a:t>Domain Bacteria (= Kingdom </a:t>
            </a:r>
            <a:r>
              <a:rPr lang="en-CA" sz="2400" dirty="0" err="1" smtClean="0"/>
              <a:t>Eubacteria</a:t>
            </a:r>
            <a:r>
              <a:rPr lang="en-CA" sz="2400" dirty="0" smtClean="0"/>
              <a:t>)</a:t>
            </a:r>
          </a:p>
          <a:p>
            <a:pPr lvl="1"/>
            <a:r>
              <a:rPr lang="en-CA" sz="2400" dirty="0" smtClean="0"/>
              <a:t>Domain </a:t>
            </a:r>
            <a:r>
              <a:rPr lang="en-CA" sz="2400" dirty="0" err="1" smtClean="0"/>
              <a:t>Archaea</a:t>
            </a:r>
            <a:r>
              <a:rPr lang="en-CA" sz="2400" dirty="0" smtClean="0"/>
              <a:t> (= Kingdom </a:t>
            </a:r>
            <a:r>
              <a:rPr lang="en-CA" sz="2400" dirty="0" err="1" smtClean="0"/>
              <a:t>Archaebacteria</a:t>
            </a:r>
            <a:r>
              <a:rPr lang="en-CA" sz="2400" dirty="0" smtClean="0"/>
              <a:t>)</a:t>
            </a:r>
          </a:p>
          <a:p>
            <a:pPr lvl="1"/>
            <a:r>
              <a:rPr lang="en-CA" sz="2400" dirty="0" smtClean="0"/>
              <a:t>Domain </a:t>
            </a:r>
            <a:r>
              <a:rPr lang="en-CA" sz="2400" dirty="0" err="1" smtClean="0"/>
              <a:t>Eukarya</a:t>
            </a:r>
            <a:r>
              <a:rPr lang="en-CA" sz="2400" dirty="0" smtClean="0"/>
              <a:t> (Plants, Animals, Fungi, </a:t>
            </a:r>
            <a:r>
              <a:rPr lang="en-CA" sz="2400" dirty="0" err="1" smtClean="0"/>
              <a:t>Protists</a:t>
            </a:r>
            <a:r>
              <a:rPr lang="en-CA" sz="24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SIX KINGDOMS of LIFE</a:t>
            </a:r>
            <a:br>
              <a:rPr lang="en-US" dirty="0" smtClean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4" name="Picture 2" descr="six kingdoms of life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218" y="1600200"/>
            <a:ext cx="55895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this lab we will introduced the general characteristics of each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domain.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Image result for domains of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731520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772</Words>
  <Application>Microsoft Office PowerPoint</Application>
  <PresentationFormat>On-screen Show (4:3)</PresentationFormat>
  <Paragraphs>133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Diversity of Life</vt:lpstr>
      <vt:lpstr>Slide 2</vt:lpstr>
      <vt:lpstr>Slide 3</vt:lpstr>
      <vt:lpstr>    Taxonomic levels as follows:  species  genus  family order  class  phylum  kingdom  domain. </vt:lpstr>
      <vt:lpstr>Binomial Nomenclature</vt:lpstr>
      <vt:lpstr>Slide 6</vt:lpstr>
      <vt:lpstr>Domains of Life</vt:lpstr>
      <vt:lpstr>SIX KINGDOMS of LIFE </vt:lpstr>
      <vt:lpstr>In this lab we will introduced the general characteristics of each domain.</vt:lpstr>
      <vt:lpstr>Domain Eubacteria</vt:lpstr>
      <vt:lpstr>Slide 11</vt:lpstr>
      <vt:lpstr>Domain Archaea</vt:lpstr>
      <vt:lpstr>Domain Eukarya</vt:lpstr>
      <vt:lpstr>Slide 14</vt:lpstr>
      <vt:lpstr>1- Kingdom Protista</vt:lpstr>
      <vt:lpstr>Protists can be classified according to their mode of nutrition into three groups</vt:lpstr>
      <vt:lpstr>In this laboratory you will be introduced to ;</vt:lpstr>
      <vt:lpstr>Paramecium    This protozoan uses many cilia for movement. Paramecium has one or more micronuclei and one macronucleus.</vt:lpstr>
      <vt:lpstr>Slide 19</vt:lpstr>
      <vt:lpstr>2- Kingdom Fungi:</vt:lpstr>
      <vt:lpstr>Slide 21</vt:lpstr>
      <vt:lpstr>3- Kingdom Plantae:</vt:lpstr>
      <vt:lpstr>some examples of plants</vt:lpstr>
      <vt:lpstr>4- Kingdom Animalia:</vt:lpstr>
      <vt:lpstr>The common phyla of this kingdom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Diversity of Life</dc:title>
  <dc:creator>amm</dc:creator>
  <cp:lastModifiedBy>amm</cp:lastModifiedBy>
  <cp:revision>46</cp:revision>
  <dcterms:created xsi:type="dcterms:W3CDTF">2016-10-10T04:21:16Z</dcterms:created>
  <dcterms:modified xsi:type="dcterms:W3CDTF">2017-07-10T20:23:47Z</dcterms:modified>
</cp:coreProperties>
</file>