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9144000"/>
  <p:notesSz cx="6858000" cy="91995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273">
          <p15:clr>
            <a:srgbClr val="A4A3A4"/>
          </p15:clr>
        </p15:guide>
      </p15:sldGuideLst>
    </p:ext>
    <p:ext uri="{2D200454-40CA-4A62-9FC3-DE9A4176ACB9}">
      <p15:notesGuideLst>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E35BD7-200E-4ECB-BE21-BDBC0C0BE268}">
  <a:tblStyle styleId="{6AE35BD7-200E-4ECB-BE21-BDBC0C0BE268}" styleName="Table_0">
    <a:wholeTbl>
      <a:tcTxStyle b="off" i="off">
        <a:font>
          <a:latin typeface="Verdana"/>
          <a:ea typeface="Verdana"/>
          <a:cs typeface="Verdan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AF5"/>
          </a:solidFill>
        </a:fill>
      </a:tcStyle>
    </a:wholeTbl>
    <a:band1H>
      <a:tcTxStyle/>
      <a:tcStyle>
        <a:fill>
          <a:solidFill>
            <a:srgbClr val="CBD4EA"/>
          </a:solidFill>
        </a:fill>
      </a:tcStyle>
    </a:band1H>
    <a:band2H>
      <a:tcTxStyle/>
    </a:band2H>
    <a:band1V>
      <a:tcTxStyle/>
      <a:tcStyle>
        <a:fill>
          <a:solidFill>
            <a:srgbClr val="CBD4EA"/>
          </a:solidFill>
        </a:fill>
      </a:tcStyle>
    </a:band1V>
    <a:band2V>
      <a:tcTxStyle/>
    </a:band2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Verdana"/>
          <a:ea typeface="Verdana"/>
          <a:cs typeface="Verdan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73"/>
      </p:guideLst>
    </p:cSldViewPr>
  </p:slideViewPr>
  <p:notesViewPr>
    <p:cSldViewPr snapToGrid="0">
      <p:cViewPr varScale="1">
        <p:scale>
          <a:sx n="100" d="100"/>
          <a:sy n="100" d="100"/>
        </p:scale>
        <p:origin x="0" y="0"/>
      </p:cViewPr>
      <p:guideLst>
        <p:guide pos="2897"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slide" Target="slides/slide55.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0213" cy="460375"/>
          </a:xfrm>
          <a:prstGeom prst="rect">
            <a:avLst/>
          </a:prstGeom>
          <a:noFill/>
          <a:ln>
            <a:noFill/>
          </a:ln>
        </p:spPr>
        <p:txBody>
          <a:bodyPr anchorCtr="0" anchor="t" bIns="46300" lIns="94200" spcFirstLastPara="1" rIns="94200" wrap="square" tIns="463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7788" y="0"/>
            <a:ext cx="2970212" cy="460375"/>
          </a:xfrm>
          <a:prstGeom prst="rect">
            <a:avLst/>
          </a:prstGeom>
          <a:noFill/>
          <a:ln>
            <a:noFill/>
          </a:ln>
        </p:spPr>
        <p:txBody>
          <a:bodyPr anchorCtr="0" anchor="t" bIns="46300" lIns="94200" spcFirstLastPara="1" rIns="94200" wrap="square" tIns="463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39188"/>
            <a:ext cx="2970213" cy="460375"/>
          </a:xfrm>
          <a:prstGeom prst="rect">
            <a:avLst/>
          </a:prstGeom>
          <a:noFill/>
          <a:ln>
            <a:noFill/>
          </a:ln>
        </p:spPr>
        <p:txBody>
          <a:bodyPr anchorCtr="0" anchor="b" bIns="46300" lIns="94200" spcFirstLastPara="1" rIns="94200" wrap="square" tIns="463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abtestsonline.org/glossary/chronic" TargetMode="External"/><Relationship Id="rId3" Type="http://schemas.openxmlformats.org/officeDocument/2006/relationships/hyperlink" Target="https://labtestsonline.org/glossary/acute"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61" name="Google Shape;61;p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24" name="Google Shape;124;p1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 name="Google Shape;125;p1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30" name="Google Shape;130;p1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131" name="Google Shape;131;p1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38" name="Google Shape;138;p1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46" name="Google Shape;146;p1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52" name="Google Shape;152;p1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59" name="Google Shape;159;p1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65" name="Google Shape;165;p1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71" name="Google Shape;171;p1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79" name="Google Shape;179;p1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85" name="Google Shape;185;p1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68" name="Google Shape;68;p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91" name="Google Shape;191;p2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192" name="Google Shape;192;p2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99" name="Google Shape;199;p2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200" name="Google Shape;200;p2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08" name="Google Shape;208;p2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14" name="Google Shape;214;p2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ULN: upper limit of normal</a:t>
            </a:r>
            <a:endParaRPr/>
          </a:p>
        </p:txBody>
      </p:sp>
      <p:sp>
        <p:nvSpPr>
          <p:cNvPr id="215" name="Google Shape;215;p2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21" name="Google Shape;221;p2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ULN: upper limit of normal</a:t>
            </a:r>
            <a:endParaRPr/>
          </a:p>
        </p:txBody>
      </p:sp>
      <p:sp>
        <p:nvSpPr>
          <p:cNvPr id="222" name="Google Shape;222;p2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28" name="Google Shape;228;p2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6: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34" name="Google Shape;234;p2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42" name="Google Shape;242;p2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48" name="Google Shape;248;p2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55" name="Google Shape;255;p2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75" name="Google Shape;75;p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61" name="Google Shape;261;p3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Table 21-2 page 605/ Tietz Textbook for clinical chemistry &amp; mol diag/ 4</a:t>
            </a:r>
            <a:r>
              <a:rPr baseline="30000" lang="en-US"/>
              <a:t>th</a:t>
            </a:r>
            <a:r>
              <a:rPr lang="en-US"/>
              <a:t> ed</a:t>
            </a:r>
            <a:endParaRPr/>
          </a:p>
        </p:txBody>
      </p:sp>
      <p:sp>
        <p:nvSpPr>
          <p:cNvPr id="262" name="Google Shape;262;p3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68" name="Google Shape;268;p3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269" name="Google Shape;269;p3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75" name="Google Shape;275;p3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81" name="Google Shape;281;p3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89" name="Google Shape;289;p3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97" name="Google Shape;297;p3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Normally AST/ALT ratio is less than 1; when &gt;1 then a disease sate is likely.</a:t>
            </a:r>
            <a:endParaRPr/>
          </a:p>
        </p:txBody>
      </p:sp>
      <p:sp>
        <p:nvSpPr>
          <p:cNvPr id="298" name="Google Shape;298;p3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04" name="Google Shape;304;p3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b="1" i="0" lang="en-US" sz="1200">
                <a:solidFill>
                  <a:schemeClr val="dk1"/>
                </a:solidFill>
                <a:latin typeface="Times"/>
                <a:ea typeface="Times"/>
                <a:cs typeface="Times"/>
                <a:sym typeface="Times"/>
              </a:rPr>
              <a:t>Cholestasis</a:t>
            </a:r>
            <a:r>
              <a:rPr b="0" i="0" lang="en-US" sz="1200">
                <a:solidFill>
                  <a:schemeClr val="dk1"/>
                </a:solidFill>
                <a:latin typeface="Times"/>
                <a:ea typeface="Times"/>
                <a:cs typeface="Times"/>
                <a:sym typeface="Times"/>
              </a:rPr>
              <a:t> is defined as a decrease in bile flow due to impaired secretion by hepatocytes or to obstruction of bile flow through intra-or extrahepatic bile ducts. Therefore, the clinical definition of </a:t>
            </a:r>
            <a:r>
              <a:rPr b="1" i="0" lang="en-US" sz="1200">
                <a:solidFill>
                  <a:schemeClr val="dk1"/>
                </a:solidFill>
                <a:latin typeface="Times"/>
                <a:ea typeface="Times"/>
                <a:cs typeface="Times"/>
                <a:sym typeface="Times"/>
              </a:rPr>
              <a:t>cholestasis</a:t>
            </a:r>
            <a:r>
              <a:rPr b="0" i="0" lang="en-US" sz="1200">
                <a:solidFill>
                  <a:schemeClr val="dk1"/>
                </a:solidFill>
                <a:latin typeface="Times"/>
                <a:ea typeface="Times"/>
                <a:cs typeface="Times"/>
                <a:sym typeface="Times"/>
              </a:rPr>
              <a:t> is any condition in which substances normally excreted into bile are retained</a:t>
            </a:r>
            <a:endParaRPr/>
          </a:p>
        </p:txBody>
      </p:sp>
      <p:sp>
        <p:nvSpPr>
          <p:cNvPr id="305" name="Google Shape;305;p3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13" name="Google Shape;313;p37: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This woman probably experienced a AMI.</a:t>
            </a:r>
            <a:endParaRPr/>
          </a:p>
        </p:txBody>
      </p:sp>
      <p:sp>
        <p:nvSpPr>
          <p:cNvPr id="314" name="Google Shape;314;p37: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23" name="Google Shape;323;p3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30" name="Google Shape;330;p39: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b="0" i="0" lang="en-US" sz="1200">
                <a:solidFill>
                  <a:schemeClr val="dk1"/>
                </a:solidFill>
                <a:latin typeface="Times"/>
                <a:ea typeface="Times"/>
                <a:cs typeface="Times"/>
                <a:sym typeface="Times"/>
              </a:rPr>
              <a:t>serum alkaline phosphatase comprises a heterogeneous group of enzymes. Hepatic alkaline phosphatase is most densely represented near the canalicular membrane of the hepatocyte. Accordingly, diseases that predominately affect hepatocyte secretion (e.g., obstructive diseases) will be accompanied by elevations of alkaline phosphatase levels. Bile-duct obstruction, primary sclerosing cholangitis, and primary biliary cirrhosis (PBC) are some examples of diseases in which elevated alkaline phosphatase levels are often predominant over transaminase level elevations.</a:t>
            </a:r>
            <a:endParaRPr/>
          </a:p>
          <a:p>
            <a:pPr indent="0" lvl="0" marL="0" rtl="0" algn="l">
              <a:spcBef>
                <a:spcPts val="360"/>
              </a:spcBef>
              <a:spcAft>
                <a:spcPts val="0"/>
              </a:spcAft>
              <a:buNone/>
            </a:pPr>
            <a:r>
              <a:rPr b="1" i="0" lang="en-US" sz="1200">
                <a:solidFill>
                  <a:schemeClr val="dk1"/>
                </a:solidFill>
                <a:latin typeface="Times"/>
                <a:ea typeface="Times"/>
                <a:cs typeface="Times"/>
                <a:sym typeface="Times"/>
              </a:rPr>
              <a:t>Primary sclerosing cholangitis</a:t>
            </a:r>
            <a:r>
              <a:rPr b="0" i="0" lang="en-US" sz="1200">
                <a:solidFill>
                  <a:schemeClr val="dk1"/>
                </a:solidFill>
                <a:latin typeface="Times"/>
                <a:ea typeface="Times"/>
                <a:cs typeface="Times"/>
                <a:sym typeface="Times"/>
              </a:rPr>
              <a:t> (PSC) is a long-term progressive disease of the liver and gallbladder characterized by inflammation and scarring of the bile ducts which normally allow bile to drain from the gallbladder.</a:t>
            </a:r>
            <a:endParaRPr/>
          </a:p>
        </p:txBody>
      </p:sp>
      <p:sp>
        <p:nvSpPr>
          <p:cNvPr id="331" name="Google Shape;331;p39: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82" name="Google Shape;82;p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0: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37" name="Google Shape;337;p4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1: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43" name="Google Shape;343;p4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50" name="Google Shape;350;p4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56" name="Google Shape;356;p4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b="0" i="0" lang="en-US" sz="1200">
                <a:solidFill>
                  <a:schemeClr val="dk1"/>
                </a:solidFill>
                <a:latin typeface="Times"/>
                <a:ea typeface="Times"/>
                <a:cs typeface="Times"/>
                <a:sym typeface="Times"/>
              </a:rPr>
              <a:t>Source: http://www.clevelandclinicmeded.com/medicalpubs/diseasemanagement/hepatology/guide-to-common-liver-tests/</a:t>
            </a:r>
            <a:endParaRPr/>
          </a:p>
          <a:p>
            <a:pPr indent="0" lvl="0" marL="0" rtl="0" algn="l">
              <a:spcBef>
                <a:spcPts val="360"/>
              </a:spcBef>
              <a:spcAft>
                <a:spcPts val="0"/>
              </a:spcAft>
              <a:buNone/>
            </a:pPr>
            <a:r>
              <a:rPr b="0" i="0" lang="en-US" sz="1200">
                <a:solidFill>
                  <a:schemeClr val="dk1"/>
                </a:solidFill>
                <a:latin typeface="Times"/>
                <a:ea typeface="Times"/>
                <a:cs typeface="Times"/>
                <a:sym typeface="Times"/>
              </a:rPr>
              <a:t>serum alkaline phosphatase comprises a heterogeneous group of enzymes. Hepatic alkaline phosphatase is most densely represented near the canalicular membrane of the hepatocyte. Accordingly, diseases that predominately affect hepatocyte secretion (e.g., obstructive diseases) will be accompanied by elevations of alkaline phosphatase levels. Bile-duct obstruction, primary sclerosing cholangitis, and primary biliary cirrhosis (PBC) are some examples of diseases in which elevated alkaline phosphatase levels are often predominant over transaminase level elevations.</a:t>
            </a:r>
            <a:endParaRPr/>
          </a:p>
          <a:p>
            <a:pPr indent="0" lvl="0" marL="0" rtl="0" algn="l">
              <a:spcBef>
                <a:spcPts val="360"/>
              </a:spcBef>
              <a:spcAft>
                <a:spcPts val="0"/>
              </a:spcAft>
              <a:buNone/>
            </a:pPr>
            <a:r>
              <a:rPr b="0" i="0" lang="en-US" sz="1200">
                <a:solidFill>
                  <a:schemeClr val="dk1"/>
                </a:solidFill>
                <a:latin typeface="Times"/>
                <a:ea typeface="Times"/>
                <a:cs typeface="Times"/>
                <a:sym typeface="Times"/>
              </a:rPr>
              <a:t>Infiltrative liver diseases most often result in a pattern of liver test result abnormalities similar to those of cholestatic liver disease. Differentiation often requires liver imaging studies. Liver imaging by ultrasound, computed tomography (CT) or magnetic resonance imaging (MRI) most often identify infiltration of the liver by mass lesions such as tumors. Imaging by cholangiography—endoscopic retrograde cholangiography, transhepatic cholangiography, or magnetic resonance cholangiography—identifies many bile duct lesions that cause cholestatic liver disease. Liver biopsy is often needed to confirm certain infiltrative disorders (e.g., amyloidosis) and microscopic biliary disorders such as PBC.</a:t>
            </a:r>
            <a:endParaRPr/>
          </a:p>
        </p:txBody>
      </p:sp>
      <p:sp>
        <p:nvSpPr>
          <p:cNvPr id="357" name="Google Shape;357;p4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64" name="Google Shape;364;p4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71" name="Google Shape;371;p4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77" name="Google Shape;377;p4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b="1" i="0" lang="en-US" sz="1200">
                <a:solidFill>
                  <a:schemeClr val="dk1"/>
                </a:solidFill>
                <a:latin typeface="Times"/>
                <a:ea typeface="Times"/>
                <a:cs typeface="Times"/>
                <a:sym typeface="Times"/>
              </a:rPr>
              <a:t>Phenobarbital and phenytoin</a:t>
            </a:r>
            <a:r>
              <a:rPr b="0" i="0" lang="en-US" sz="1200">
                <a:solidFill>
                  <a:schemeClr val="dk1"/>
                </a:solidFill>
                <a:latin typeface="Times"/>
                <a:ea typeface="Times"/>
                <a:cs typeface="Times"/>
                <a:sym typeface="Times"/>
              </a:rPr>
              <a:t> have good antiepileptic effect, but clinically significant untoward effects occur during their long-term </a:t>
            </a:r>
            <a:r>
              <a:rPr b="1" i="0" lang="en-US" sz="1200">
                <a:solidFill>
                  <a:schemeClr val="dk1"/>
                </a:solidFill>
                <a:latin typeface="Times"/>
                <a:ea typeface="Times"/>
                <a:cs typeface="Times"/>
                <a:sym typeface="Times"/>
              </a:rPr>
              <a:t>use</a:t>
            </a:r>
            <a:r>
              <a:rPr b="0" i="0" lang="en-US" sz="1200">
                <a:solidFill>
                  <a:schemeClr val="dk1"/>
                </a:solidFill>
                <a:latin typeface="Times"/>
                <a:ea typeface="Times"/>
                <a:cs typeface="Times"/>
                <a:sym typeface="Times"/>
              </a:rPr>
              <a:t>. </a:t>
            </a:r>
            <a:r>
              <a:rPr b="1" i="0" lang="en-US" sz="1200">
                <a:solidFill>
                  <a:schemeClr val="dk1"/>
                </a:solidFill>
                <a:latin typeface="Times"/>
                <a:ea typeface="Times"/>
                <a:cs typeface="Times"/>
                <a:sym typeface="Times"/>
              </a:rPr>
              <a:t>Phenobarbital</a:t>
            </a:r>
            <a:r>
              <a:rPr b="0" i="0" lang="en-US" sz="1200">
                <a:solidFill>
                  <a:schemeClr val="dk1"/>
                </a:solidFill>
                <a:latin typeface="Times"/>
                <a:ea typeface="Times"/>
                <a:cs typeface="Times"/>
                <a:sym typeface="Times"/>
              </a:rPr>
              <a:t> may cause hyperactivity, behavioral problems, sedation, and even dementia; these effects are dose related to some extent</a:t>
            </a:r>
            <a:endParaRPr/>
          </a:p>
        </p:txBody>
      </p:sp>
      <p:sp>
        <p:nvSpPr>
          <p:cNvPr id="378" name="Google Shape;378;p4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84" name="Google Shape;384;p47: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b="0" i="0" sz="1200">
              <a:solidFill>
                <a:schemeClr val="dk1"/>
              </a:solidFill>
              <a:latin typeface="Times"/>
              <a:ea typeface="Times"/>
              <a:cs typeface="Times"/>
              <a:sym typeface="Times"/>
            </a:endParaRPr>
          </a:p>
        </p:txBody>
      </p:sp>
      <p:sp>
        <p:nvSpPr>
          <p:cNvPr id="385" name="Google Shape;385;p47: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90" name="Google Shape;390;p48: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marR="0" rtl="0" algn="l">
              <a:lnSpc>
                <a:spcPct val="100000"/>
              </a:lnSpc>
              <a:spcBef>
                <a:spcPts val="0"/>
              </a:spcBef>
              <a:spcAft>
                <a:spcPts val="0"/>
              </a:spcAft>
              <a:buClr>
                <a:schemeClr val="dk1"/>
              </a:buClr>
              <a:buSzPts val="1400"/>
              <a:buFont typeface="Arial"/>
              <a:buNone/>
            </a:pPr>
            <a:r>
              <a:rPr lang="en-US"/>
              <a:t>In general, an increased GGT level indicates that a person's liver is being damaged but does not specifically point to a condition that may be causing the injury.</a:t>
            </a:r>
            <a:endParaRPr/>
          </a:p>
          <a:p>
            <a:pPr indent="0" lvl="0" marL="0" marR="0" rtl="0" algn="l">
              <a:lnSpc>
                <a:spcPct val="100000"/>
              </a:lnSpc>
              <a:spcBef>
                <a:spcPts val="360"/>
              </a:spcBef>
              <a:spcAft>
                <a:spcPts val="0"/>
              </a:spcAft>
              <a:buClr>
                <a:schemeClr val="dk1"/>
              </a:buClr>
              <a:buSzPts val="1200"/>
              <a:buFont typeface="Times"/>
              <a:buNone/>
            </a:pPr>
            <a:r>
              <a:rPr b="0" i="0" lang="en-US" sz="1200">
                <a:solidFill>
                  <a:schemeClr val="dk1"/>
                </a:solidFill>
                <a:latin typeface="Times"/>
                <a:ea typeface="Times"/>
                <a:cs typeface="Times"/>
                <a:sym typeface="Times"/>
              </a:rPr>
              <a:t>GGT levels are sometimes increased with consumption of even small amounts of alcohol. Higher levels are found more commonly in </a:t>
            </a:r>
            <a:r>
              <a:rPr b="0" i="0" lang="en-US" sz="1200" u="sng" strike="noStrike">
                <a:solidFill>
                  <a:schemeClr val="hlink"/>
                </a:solidFill>
                <a:latin typeface="Times"/>
                <a:ea typeface="Times"/>
                <a:cs typeface="Times"/>
                <a:sym typeface="Times"/>
                <a:hlinkClick r:id="rId2"/>
              </a:rPr>
              <a:t>chronic</a:t>
            </a:r>
            <a:r>
              <a:rPr b="0" i="0" lang="en-US" sz="1200">
                <a:solidFill>
                  <a:schemeClr val="dk1"/>
                </a:solidFill>
                <a:latin typeface="Times"/>
                <a:ea typeface="Times"/>
                <a:cs typeface="Times"/>
                <a:sym typeface="Times"/>
              </a:rPr>
              <a:t>heavy drinkers than in people who consume less than 2 to 3 drinks per day or who only drink heavily on occasion (binge drinkers). The GGT test may be used in evaluating someone for </a:t>
            </a:r>
            <a:r>
              <a:rPr b="0" i="0" lang="en-US" sz="1200" u="sng" strike="noStrike">
                <a:solidFill>
                  <a:schemeClr val="hlink"/>
                </a:solidFill>
                <a:latin typeface="Times"/>
                <a:ea typeface="Times"/>
                <a:cs typeface="Times"/>
                <a:sym typeface="Times"/>
                <a:hlinkClick r:id="rId3"/>
              </a:rPr>
              <a:t>acute</a:t>
            </a:r>
            <a:r>
              <a:rPr b="0" i="0" lang="en-US" sz="1200">
                <a:solidFill>
                  <a:schemeClr val="dk1"/>
                </a:solidFill>
                <a:latin typeface="Times"/>
                <a:ea typeface="Times"/>
                <a:cs typeface="Times"/>
                <a:sym typeface="Times"/>
              </a:rPr>
              <a:t> or chronic alcohol abuse.</a:t>
            </a:r>
            <a:endParaRPr/>
          </a:p>
          <a:p>
            <a:pPr indent="0" lvl="0" marL="0" marR="0" rtl="0" algn="l">
              <a:lnSpc>
                <a:spcPct val="100000"/>
              </a:lnSpc>
              <a:spcBef>
                <a:spcPts val="360"/>
              </a:spcBef>
              <a:spcAft>
                <a:spcPts val="0"/>
              </a:spcAft>
              <a:buClr>
                <a:schemeClr val="dk1"/>
              </a:buClr>
              <a:buSzPts val="1200"/>
              <a:buFont typeface="Arial"/>
              <a:buNone/>
            </a:pPr>
            <a:r>
              <a:rPr lang="en-US" sz="1200"/>
              <a:t>GGT can be used to screen for chronic alcohol abuse (it will be elevated in about 75% of chronic drinkers) and to monitor for alcohol use and/or abuse in people who are receiving treatment for alcoholism or alcoholic hepatitis.</a:t>
            </a:r>
            <a:endParaRPr/>
          </a:p>
          <a:p>
            <a:pPr indent="0" lvl="0" marL="0" marR="0" rtl="0" algn="l">
              <a:lnSpc>
                <a:spcPct val="100000"/>
              </a:lnSpc>
              <a:spcBef>
                <a:spcPts val="420"/>
              </a:spcBef>
              <a:spcAft>
                <a:spcPts val="0"/>
              </a:spcAft>
              <a:buClr>
                <a:schemeClr val="dk1"/>
              </a:buClr>
              <a:buSzPts val="1400"/>
              <a:buFont typeface="Arial"/>
              <a:buNone/>
            </a:pPr>
            <a:r>
              <a:t/>
            </a:r>
            <a:endParaRPr/>
          </a:p>
          <a:p>
            <a:pPr indent="0" lvl="0" marL="0" rtl="0" algn="l">
              <a:spcBef>
                <a:spcPts val="420"/>
              </a:spcBef>
              <a:spcAft>
                <a:spcPts val="0"/>
              </a:spcAft>
              <a:buNone/>
            </a:pPr>
            <a:r>
              <a:t/>
            </a:r>
            <a:endParaRPr/>
          </a:p>
        </p:txBody>
      </p:sp>
      <p:sp>
        <p:nvSpPr>
          <p:cNvPr id="391" name="Google Shape;391;p48: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97" name="Google Shape;397;p4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89" name="Google Shape;89;p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0: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03" name="Google Shape;403;p5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09" name="Google Shape;409;p5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p5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16" name="Google Shape;416;p5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7" name="Google Shape;417;p5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23" name="Google Shape;423;p5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4" name="Google Shape;424;p5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0" name="Google Shape;430;p5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1" name="Google Shape;431;p5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7" name="Google Shape;437;p5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8" name="Google Shape;438;p5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97" name="Google Shape;97;p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p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04" name="Google Shape;104;p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7: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11" name="Google Shape;111;p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8: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18" name="Google Shape;118;p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
          <p:cNvSpPr/>
          <p:nvPr/>
        </p:nvSpPr>
        <p:spPr>
          <a:xfrm>
            <a:off x="1219200" y="2667000"/>
            <a:ext cx="6705600" cy="3505200"/>
          </a:xfrm>
          <a:prstGeom prst="rect">
            <a:avLst/>
          </a:prstGeom>
          <a:noFill/>
          <a:ln cap="flat" cmpd="sng" w="19050">
            <a:solidFill>
              <a:srgbClr val="1974C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Master slide" id="18" name="Google Shape;18;p2"/>
          <p:cNvPicPr preferRelativeResize="0"/>
          <p:nvPr/>
        </p:nvPicPr>
        <p:blipFill rotWithShape="1">
          <a:blip r:embed="rId2">
            <a:alphaModFix/>
          </a:blip>
          <a:srcRect b="0" l="0" r="0" t="0"/>
          <a:stretch/>
        </p:blipFill>
        <p:spPr>
          <a:xfrm>
            <a:off x="0" y="0"/>
            <a:ext cx="9144000" cy="2000250"/>
          </a:xfrm>
          <a:prstGeom prst="rect">
            <a:avLst/>
          </a:prstGeom>
          <a:noFill/>
          <a:ln>
            <a:noFill/>
          </a:ln>
        </p:spPr>
      </p:pic>
      <p:sp>
        <p:nvSpPr>
          <p:cNvPr id="19" name="Google Shape;19;p2"/>
          <p:cNvSpPr txBox="1"/>
          <p:nvPr/>
        </p:nvSpPr>
        <p:spPr>
          <a:xfrm>
            <a:off x="0" y="6588125"/>
            <a:ext cx="9144000" cy="269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u="none" cap="none" strike="noStrike">
                <a:solidFill>
                  <a:schemeClr val="dk1"/>
                </a:solidFill>
                <a:latin typeface="Arial"/>
                <a:ea typeface="Arial"/>
                <a:cs typeface="Arial"/>
                <a:sym typeface="Arial"/>
              </a:rPr>
              <a:t>Copyright © 2014 Wolters Kluwer Health | Lippincott Williams &amp; Wilkins </a:t>
            </a:r>
            <a:endParaRPr/>
          </a:p>
        </p:txBody>
      </p:sp>
      <p:sp>
        <p:nvSpPr>
          <p:cNvPr id="20" name="Google Shape;20;p2"/>
          <p:cNvSpPr txBox="1"/>
          <p:nvPr>
            <p:ph type="ctrTitle"/>
          </p:nvPr>
        </p:nvSpPr>
        <p:spPr>
          <a:xfrm>
            <a:off x="1223963" y="3724275"/>
            <a:ext cx="6692900" cy="838200"/>
          </a:xfrm>
          <a:prstGeom prst="rect">
            <a:avLst/>
          </a:prstGeom>
          <a:noFill/>
          <a:ln>
            <a:noFill/>
          </a:ln>
        </p:spPr>
        <p:txBody>
          <a:bodyPr anchorCtr="1" anchor="b" bIns="0" lIns="0" spcFirstLastPara="1" rIns="0" wrap="square" tIns="0">
            <a:spAutoFit/>
          </a:bodyPr>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 name="Google Shape;21;p2"/>
          <p:cNvSpPr txBox="1"/>
          <p:nvPr>
            <p:ph idx="1" type="subTitle"/>
          </p:nvPr>
        </p:nvSpPr>
        <p:spPr>
          <a:xfrm>
            <a:off x="1371600" y="5307013"/>
            <a:ext cx="6400800" cy="533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80"/>
              </a:spcBef>
              <a:spcAft>
                <a:spcPts val="0"/>
              </a:spcAft>
              <a:buSzPts val="1800"/>
              <a:buFont typeface="Verdana"/>
              <a:buNone/>
              <a:defRPr sz="1800"/>
            </a:lvl1pPr>
            <a:lvl2pPr lvl="1" algn="l">
              <a:lnSpc>
                <a:spcPct val="90000"/>
              </a:lnSpc>
              <a:spcBef>
                <a:spcPts val="1080"/>
              </a:spcBef>
              <a:spcAft>
                <a:spcPts val="0"/>
              </a:spcAft>
              <a:buSzPts val="1800"/>
              <a:buChar char="–"/>
              <a:defRPr/>
            </a:lvl2pPr>
            <a:lvl3pPr lvl="2" algn="l">
              <a:lnSpc>
                <a:spcPct val="90000"/>
              </a:lnSpc>
              <a:spcBef>
                <a:spcPts val="1080"/>
              </a:spcBef>
              <a:spcAft>
                <a:spcPts val="0"/>
              </a:spcAft>
              <a:buSzPts val="1800"/>
              <a:buChar char="•"/>
              <a:defRPr/>
            </a:lvl3pPr>
            <a:lvl4pPr lvl="3" algn="l">
              <a:lnSpc>
                <a:spcPct val="90000"/>
              </a:lnSpc>
              <a:spcBef>
                <a:spcPts val="1080"/>
              </a:spcBef>
              <a:spcAft>
                <a:spcPts val="0"/>
              </a:spcAft>
              <a:buSzPts val="1800"/>
              <a:buChar char="•"/>
              <a:defRPr/>
            </a:lvl4pPr>
            <a:lvl5pPr lvl="4" algn="l">
              <a:lnSpc>
                <a:spcPct val="90000"/>
              </a:lnSpc>
              <a:spcBef>
                <a:spcPts val="1080"/>
              </a:spcBef>
              <a:spcAft>
                <a:spcPts val="0"/>
              </a:spcAft>
              <a:buSzPts val="1800"/>
              <a:buChar char="•"/>
              <a:defRPr/>
            </a:lvl5pPr>
            <a:lvl6pPr lvl="5" algn="l">
              <a:lnSpc>
                <a:spcPct val="90000"/>
              </a:lnSpc>
              <a:spcBef>
                <a:spcPts val="1080"/>
              </a:spcBef>
              <a:spcAft>
                <a:spcPts val="0"/>
              </a:spcAft>
              <a:buSzPts val="1800"/>
              <a:buChar char="•"/>
              <a:defRPr/>
            </a:lvl6pPr>
            <a:lvl7pPr lvl="6" algn="l">
              <a:lnSpc>
                <a:spcPct val="90000"/>
              </a:lnSpc>
              <a:spcBef>
                <a:spcPts val="1080"/>
              </a:spcBef>
              <a:spcAft>
                <a:spcPts val="0"/>
              </a:spcAft>
              <a:buSzPts val="1800"/>
              <a:buChar char="•"/>
              <a:defRPr/>
            </a:lvl7pPr>
            <a:lvl8pPr lvl="7" algn="l">
              <a:lnSpc>
                <a:spcPct val="90000"/>
              </a:lnSpc>
              <a:spcBef>
                <a:spcPts val="1080"/>
              </a:spcBef>
              <a:spcAft>
                <a:spcPts val="0"/>
              </a:spcAft>
              <a:buSzPts val="1800"/>
              <a:buChar char="•"/>
              <a:defRPr/>
            </a:lvl8pPr>
            <a:lvl9pPr lvl="8" algn="l">
              <a:lnSpc>
                <a:spcPct val="90000"/>
              </a:lnSpc>
              <a:spcBef>
                <a:spcPts val="1080"/>
              </a:spcBef>
              <a:spcAft>
                <a:spcPts val="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11"/>
          <p:cNvSpPr txBox="1"/>
          <p:nvPr>
            <p:ph type="title"/>
          </p:nvPr>
        </p:nvSpPr>
        <p:spPr>
          <a:xfrm>
            <a:off x="1792288" y="4800600"/>
            <a:ext cx="5486400" cy="566738"/>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b="1" sz="2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11"/>
          <p:cNvSpPr/>
          <p:nvPr>
            <p:ph idx="2" type="pic"/>
          </p:nvPr>
        </p:nvSpPr>
        <p:spPr>
          <a:xfrm>
            <a:off x="1792288" y="612775"/>
            <a:ext cx="5486400" cy="4114800"/>
          </a:xfrm>
          <a:prstGeom prst="rect">
            <a:avLst/>
          </a:prstGeom>
          <a:noFill/>
          <a:ln>
            <a:noFill/>
          </a:ln>
        </p:spPr>
      </p:sp>
      <p:sp>
        <p:nvSpPr>
          <p:cNvPr id="52" name="Google Shape;52;p11"/>
          <p:cNvSpPr txBox="1"/>
          <p:nvPr>
            <p:ph idx="1" type="body"/>
          </p:nvPr>
        </p:nvSpPr>
        <p:spPr>
          <a:xfrm>
            <a:off x="1792288" y="5367338"/>
            <a:ext cx="5486400" cy="804862"/>
          </a:xfrm>
          <a:prstGeom prst="rect">
            <a:avLst/>
          </a:prstGeom>
          <a:noFill/>
          <a:ln>
            <a:noFill/>
          </a:ln>
        </p:spPr>
        <p:txBody>
          <a:bodyPr anchorCtr="0" anchor="t" bIns="46025" lIns="92075" spcFirstLastPara="1" rIns="92075" wrap="square" tIns="46025">
            <a:noAutofit/>
          </a:bodyPr>
          <a:lstStyle>
            <a:lvl1pPr indent="-228600" lvl="0" marL="457200" algn="l">
              <a:lnSpc>
                <a:spcPct val="90000"/>
              </a:lnSpc>
              <a:spcBef>
                <a:spcPts val="840"/>
              </a:spcBef>
              <a:spcAft>
                <a:spcPts val="0"/>
              </a:spcAft>
              <a:buSzPts val="1400"/>
              <a:buFont typeface="Verdana"/>
              <a:buNone/>
              <a:defRPr sz="1400"/>
            </a:lvl1pPr>
            <a:lvl2pPr indent="-228600" lvl="1" marL="914400" algn="l">
              <a:lnSpc>
                <a:spcPct val="90000"/>
              </a:lnSpc>
              <a:spcBef>
                <a:spcPts val="720"/>
              </a:spcBef>
              <a:spcAft>
                <a:spcPts val="0"/>
              </a:spcAft>
              <a:buSzPts val="1200"/>
              <a:buFont typeface="Verdana"/>
              <a:buNone/>
              <a:defRPr sz="1200"/>
            </a:lvl2pPr>
            <a:lvl3pPr indent="-228600" lvl="2" marL="1371600" algn="l">
              <a:lnSpc>
                <a:spcPct val="90000"/>
              </a:lnSpc>
              <a:spcBef>
                <a:spcPts val="600"/>
              </a:spcBef>
              <a:spcAft>
                <a:spcPts val="0"/>
              </a:spcAft>
              <a:buSzPts val="1000"/>
              <a:buFont typeface="Verdana"/>
              <a:buNone/>
              <a:defRPr sz="1000"/>
            </a:lvl3pPr>
            <a:lvl4pPr indent="-228600" lvl="3" marL="1828800" algn="l">
              <a:lnSpc>
                <a:spcPct val="90000"/>
              </a:lnSpc>
              <a:spcBef>
                <a:spcPts val="540"/>
              </a:spcBef>
              <a:spcAft>
                <a:spcPts val="0"/>
              </a:spcAft>
              <a:buSzPts val="900"/>
              <a:buFont typeface="Verdana"/>
              <a:buNone/>
              <a:defRPr sz="900"/>
            </a:lvl4pPr>
            <a:lvl5pPr indent="-228600" lvl="4" marL="2286000" algn="l">
              <a:lnSpc>
                <a:spcPct val="90000"/>
              </a:lnSpc>
              <a:spcBef>
                <a:spcPts val="540"/>
              </a:spcBef>
              <a:spcAft>
                <a:spcPts val="0"/>
              </a:spcAft>
              <a:buSzPts val="900"/>
              <a:buFont typeface="Verdana"/>
              <a:buNone/>
              <a:defRPr sz="900"/>
            </a:lvl5pPr>
            <a:lvl6pPr indent="-228600" lvl="5" marL="2743200" algn="l">
              <a:lnSpc>
                <a:spcPct val="90000"/>
              </a:lnSpc>
              <a:spcBef>
                <a:spcPts val="540"/>
              </a:spcBef>
              <a:spcAft>
                <a:spcPts val="0"/>
              </a:spcAft>
              <a:buSzPts val="900"/>
              <a:buFont typeface="Verdana"/>
              <a:buNone/>
              <a:defRPr sz="900"/>
            </a:lvl6pPr>
            <a:lvl7pPr indent="-228600" lvl="6" marL="3200400" algn="l">
              <a:lnSpc>
                <a:spcPct val="90000"/>
              </a:lnSpc>
              <a:spcBef>
                <a:spcPts val="540"/>
              </a:spcBef>
              <a:spcAft>
                <a:spcPts val="0"/>
              </a:spcAft>
              <a:buSzPts val="900"/>
              <a:buFont typeface="Verdana"/>
              <a:buNone/>
              <a:defRPr sz="900"/>
            </a:lvl7pPr>
            <a:lvl8pPr indent="-228600" lvl="7" marL="3657600" algn="l">
              <a:lnSpc>
                <a:spcPct val="90000"/>
              </a:lnSpc>
              <a:spcBef>
                <a:spcPts val="540"/>
              </a:spcBef>
              <a:spcAft>
                <a:spcPts val="0"/>
              </a:spcAft>
              <a:buSzPts val="900"/>
              <a:buFont typeface="Verdana"/>
              <a:buNone/>
              <a:defRPr sz="900"/>
            </a:lvl8pPr>
            <a:lvl9pPr indent="-228600" lvl="8" marL="4114800" algn="l">
              <a:lnSpc>
                <a:spcPct val="90000"/>
              </a:lnSpc>
              <a:spcBef>
                <a:spcPts val="540"/>
              </a:spcBef>
              <a:spcAft>
                <a:spcPts val="0"/>
              </a:spcAft>
              <a:buSzPts val="900"/>
              <a:buFont typeface="Verdana"/>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1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5" name="Google Shape;55;p12"/>
          <p:cNvSpPr txBox="1"/>
          <p:nvPr>
            <p:ph idx="1" type="body"/>
          </p:nvPr>
        </p:nvSpPr>
        <p:spPr>
          <a:xfrm rot="5400000">
            <a:off x="2794000" y="-117475"/>
            <a:ext cx="3686175" cy="86137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13"/>
          <p:cNvSpPr txBox="1"/>
          <p:nvPr>
            <p:ph type="title"/>
          </p:nvPr>
        </p:nvSpPr>
        <p:spPr>
          <a:xfrm rot="5400000">
            <a:off x="5668963" y="2746375"/>
            <a:ext cx="4416425" cy="215582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13"/>
          <p:cNvSpPr txBox="1"/>
          <p:nvPr>
            <p:ph idx="1" type="body"/>
          </p:nvPr>
        </p:nvSpPr>
        <p:spPr>
          <a:xfrm rot="5400000">
            <a:off x="1280319" y="665956"/>
            <a:ext cx="4416425" cy="6316663"/>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5" name="Shape 25"/>
        <p:cNvGrpSpPr/>
        <p:nvPr/>
      </p:nvGrpSpPr>
      <p:grpSpPr>
        <a:xfrm>
          <a:off x="0" y="0"/>
          <a:ext cx="0" cy="0"/>
          <a:chOff x="0" y="0"/>
          <a:chExt cx="0" cy="0"/>
        </a:xfrm>
      </p:grpSpPr>
      <p:sp>
        <p:nvSpPr>
          <p:cNvPr id="26" name="Google Shape;26;p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4"/>
          <p:cNvSpPr txBox="1"/>
          <p:nvPr>
            <p:ph idx="1" type="body"/>
          </p:nvPr>
        </p:nvSpPr>
        <p:spPr>
          <a:xfrm>
            <a:off x="330200" y="2346325"/>
            <a:ext cx="4230688"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
        <p:nvSpPr>
          <p:cNvPr id="28" name="Google Shape;28;p4"/>
          <p:cNvSpPr txBox="1"/>
          <p:nvPr>
            <p:ph idx="2" type="body"/>
          </p:nvPr>
        </p:nvSpPr>
        <p:spPr>
          <a:xfrm>
            <a:off x="4713288" y="2346325"/>
            <a:ext cx="4230687"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722313" y="4406900"/>
            <a:ext cx="7772400" cy="1362075"/>
          </a:xfrm>
          <a:prstGeom prst="rect">
            <a:avLst/>
          </a:prstGeom>
          <a:noFill/>
          <a:ln>
            <a:noFill/>
          </a:ln>
          <a:effectLst>
            <a:outerShdw rotWithShape="0" algn="ctr" dir="2700000" dist="17961">
              <a:schemeClr val="lt2"/>
            </a:outerShdw>
          </a:effectLst>
        </p:spPr>
        <p:txBody>
          <a:bodyPr anchorCtr="0" anchor="t" bIns="0" lIns="0" spcFirstLastPara="1" rIns="0" wrap="square" tIns="0">
            <a:spAutoFit/>
          </a:bodyPr>
          <a:lstStyle>
            <a:lvl1pPr lvl="0" algn="l">
              <a:lnSpc>
                <a:spcPct val="90000"/>
              </a:lnSpc>
              <a:spcBef>
                <a:spcPts val="0"/>
              </a:spcBef>
              <a:spcAft>
                <a:spcPts val="0"/>
              </a:spcAft>
              <a:buSzPts val="1400"/>
              <a:buNone/>
              <a:defRPr b="1" sz="4000"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6"/>
          <p:cNvSpPr txBox="1"/>
          <p:nvPr>
            <p:ph idx="1" type="body"/>
          </p:nvPr>
        </p:nvSpPr>
        <p:spPr>
          <a:xfrm>
            <a:off x="722313" y="2906713"/>
            <a:ext cx="7772400" cy="1500187"/>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200"/>
              </a:spcBef>
              <a:spcAft>
                <a:spcPts val="0"/>
              </a:spcAft>
              <a:buSzPts val="2000"/>
              <a:buFont typeface="Verdana"/>
              <a:buNone/>
              <a:defRPr sz="2000"/>
            </a:lvl1pPr>
            <a:lvl2pPr indent="-228600" lvl="1" marL="914400" algn="l">
              <a:lnSpc>
                <a:spcPct val="90000"/>
              </a:lnSpc>
              <a:spcBef>
                <a:spcPts val="1080"/>
              </a:spcBef>
              <a:spcAft>
                <a:spcPts val="0"/>
              </a:spcAft>
              <a:buSzPts val="1800"/>
              <a:buFont typeface="Verdana"/>
              <a:buNone/>
              <a:defRPr sz="1800"/>
            </a:lvl2pPr>
            <a:lvl3pPr indent="-228600" lvl="2" marL="1371600" algn="l">
              <a:lnSpc>
                <a:spcPct val="90000"/>
              </a:lnSpc>
              <a:spcBef>
                <a:spcPts val="960"/>
              </a:spcBef>
              <a:spcAft>
                <a:spcPts val="0"/>
              </a:spcAft>
              <a:buSzPts val="1600"/>
              <a:buFont typeface="Verdana"/>
              <a:buNone/>
              <a:defRPr sz="1600"/>
            </a:lvl3pPr>
            <a:lvl4pPr indent="-228600" lvl="3" marL="1828800" algn="l">
              <a:lnSpc>
                <a:spcPct val="90000"/>
              </a:lnSpc>
              <a:spcBef>
                <a:spcPts val="840"/>
              </a:spcBef>
              <a:spcAft>
                <a:spcPts val="0"/>
              </a:spcAft>
              <a:buSzPts val="1400"/>
              <a:buFont typeface="Verdana"/>
              <a:buNone/>
              <a:defRPr sz="1400"/>
            </a:lvl4pPr>
            <a:lvl5pPr indent="-228600" lvl="4" marL="2286000" algn="l">
              <a:lnSpc>
                <a:spcPct val="90000"/>
              </a:lnSpc>
              <a:spcBef>
                <a:spcPts val="840"/>
              </a:spcBef>
              <a:spcAft>
                <a:spcPts val="0"/>
              </a:spcAft>
              <a:buSzPts val="1400"/>
              <a:buFont typeface="Verdana"/>
              <a:buNone/>
              <a:defRPr sz="1400"/>
            </a:lvl5pPr>
            <a:lvl6pPr indent="-228600" lvl="5" marL="2743200" algn="l">
              <a:lnSpc>
                <a:spcPct val="90000"/>
              </a:lnSpc>
              <a:spcBef>
                <a:spcPts val="840"/>
              </a:spcBef>
              <a:spcAft>
                <a:spcPts val="0"/>
              </a:spcAft>
              <a:buSzPts val="1400"/>
              <a:buFont typeface="Verdana"/>
              <a:buNone/>
              <a:defRPr sz="1400"/>
            </a:lvl6pPr>
            <a:lvl7pPr indent="-228600" lvl="6" marL="3200400" algn="l">
              <a:lnSpc>
                <a:spcPct val="90000"/>
              </a:lnSpc>
              <a:spcBef>
                <a:spcPts val="840"/>
              </a:spcBef>
              <a:spcAft>
                <a:spcPts val="0"/>
              </a:spcAft>
              <a:buSzPts val="1400"/>
              <a:buFont typeface="Verdana"/>
              <a:buNone/>
              <a:defRPr sz="1400"/>
            </a:lvl7pPr>
            <a:lvl8pPr indent="-228600" lvl="7" marL="3657600" algn="l">
              <a:lnSpc>
                <a:spcPct val="90000"/>
              </a:lnSpc>
              <a:spcBef>
                <a:spcPts val="840"/>
              </a:spcBef>
              <a:spcAft>
                <a:spcPts val="0"/>
              </a:spcAft>
              <a:buSzPts val="1400"/>
              <a:buFont typeface="Verdana"/>
              <a:buNone/>
              <a:defRPr sz="1400"/>
            </a:lvl8pPr>
            <a:lvl9pPr indent="-228600" lvl="8" marL="4114800" algn="l">
              <a:lnSpc>
                <a:spcPct val="90000"/>
              </a:lnSpc>
              <a:spcBef>
                <a:spcPts val="840"/>
              </a:spcBef>
              <a:spcAft>
                <a:spcPts val="0"/>
              </a:spcAft>
              <a:buSzPts val="1400"/>
              <a:buFont typeface="Verdana"/>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7"/>
          <p:cNvSpPr txBox="1"/>
          <p:nvPr>
            <p:ph idx="1" type="body"/>
          </p:nvPr>
        </p:nvSpPr>
        <p:spPr>
          <a:xfrm>
            <a:off x="330200" y="2346325"/>
            <a:ext cx="4230688" cy="3686175"/>
          </a:xfrm>
          <a:prstGeom prst="rect">
            <a:avLst/>
          </a:prstGeom>
          <a:noFill/>
          <a:ln>
            <a:noFill/>
          </a:ln>
        </p:spPr>
        <p:txBody>
          <a:bodyPr anchorCtr="0" anchor="t" bIns="46025" lIns="92075" spcFirstLastPara="1" rIns="92075" wrap="square" tIns="46025">
            <a:noAutofit/>
          </a:bodyPr>
          <a:lstStyle>
            <a:lvl1pPr indent="-406400" lvl="0" marL="457200" algn="l">
              <a:lnSpc>
                <a:spcPct val="90000"/>
              </a:lnSpc>
              <a:spcBef>
                <a:spcPts val="1680"/>
              </a:spcBef>
              <a:spcAft>
                <a:spcPts val="0"/>
              </a:spcAft>
              <a:buSzPts val="2800"/>
              <a:buFont typeface="Verdana"/>
              <a:buChar char="•"/>
              <a:defRPr sz="2800"/>
            </a:lvl1pPr>
            <a:lvl2pPr indent="-381000" lvl="1" marL="914400" algn="l">
              <a:lnSpc>
                <a:spcPct val="90000"/>
              </a:lnSpc>
              <a:spcBef>
                <a:spcPts val="1440"/>
              </a:spcBef>
              <a:spcAft>
                <a:spcPts val="0"/>
              </a:spcAft>
              <a:buSzPts val="2400"/>
              <a:buFont typeface="Verdana"/>
              <a:buChar char="–"/>
              <a:defRPr sz="2400"/>
            </a:lvl2pPr>
            <a:lvl3pPr indent="-355600" lvl="2" marL="1371600" algn="l">
              <a:lnSpc>
                <a:spcPct val="90000"/>
              </a:lnSpc>
              <a:spcBef>
                <a:spcPts val="1200"/>
              </a:spcBef>
              <a:spcAft>
                <a:spcPts val="0"/>
              </a:spcAft>
              <a:buSzPts val="2000"/>
              <a:buFont typeface="Verdana"/>
              <a:buChar char="•"/>
              <a:defRPr sz="2000"/>
            </a:lvl3pPr>
            <a:lvl4pPr indent="-342900" lvl="3" marL="1828800" algn="l">
              <a:lnSpc>
                <a:spcPct val="90000"/>
              </a:lnSpc>
              <a:spcBef>
                <a:spcPts val="1080"/>
              </a:spcBef>
              <a:spcAft>
                <a:spcPts val="0"/>
              </a:spcAft>
              <a:buSzPts val="1800"/>
              <a:buFont typeface="Verdana"/>
              <a:buChar char="•"/>
              <a:defRPr sz="1800"/>
            </a:lvl4pPr>
            <a:lvl5pPr indent="-342900" lvl="4" marL="2286000" algn="l">
              <a:lnSpc>
                <a:spcPct val="90000"/>
              </a:lnSpc>
              <a:spcBef>
                <a:spcPts val="1080"/>
              </a:spcBef>
              <a:spcAft>
                <a:spcPts val="0"/>
              </a:spcAft>
              <a:buSzPts val="1800"/>
              <a:buFont typeface="Verdana"/>
              <a:buChar char="•"/>
              <a:defRPr sz="1800"/>
            </a:lvl5pPr>
            <a:lvl6pPr indent="-342900" lvl="5" marL="2743200" algn="l">
              <a:lnSpc>
                <a:spcPct val="90000"/>
              </a:lnSpc>
              <a:spcBef>
                <a:spcPts val="1080"/>
              </a:spcBef>
              <a:spcAft>
                <a:spcPts val="0"/>
              </a:spcAft>
              <a:buSzPts val="1800"/>
              <a:buFont typeface="Verdana"/>
              <a:buChar char="•"/>
              <a:defRPr sz="1800"/>
            </a:lvl6pPr>
            <a:lvl7pPr indent="-342900" lvl="6" marL="3200400" algn="l">
              <a:lnSpc>
                <a:spcPct val="90000"/>
              </a:lnSpc>
              <a:spcBef>
                <a:spcPts val="1080"/>
              </a:spcBef>
              <a:spcAft>
                <a:spcPts val="0"/>
              </a:spcAft>
              <a:buSzPts val="1800"/>
              <a:buFont typeface="Verdana"/>
              <a:buChar char="•"/>
              <a:defRPr sz="1800"/>
            </a:lvl7pPr>
            <a:lvl8pPr indent="-342900" lvl="7" marL="3657600" algn="l">
              <a:lnSpc>
                <a:spcPct val="90000"/>
              </a:lnSpc>
              <a:spcBef>
                <a:spcPts val="1080"/>
              </a:spcBef>
              <a:spcAft>
                <a:spcPts val="0"/>
              </a:spcAft>
              <a:buSzPts val="1800"/>
              <a:buFont typeface="Verdana"/>
              <a:buChar char="•"/>
              <a:defRPr sz="1800"/>
            </a:lvl8pPr>
            <a:lvl9pPr indent="-342900" lvl="8" marL="4114800" algn="l">
              <a:lnSpc>
                <a:spcPct val="90000"/>
              </a:lnSpc>
              <a:spcBef>
                <a:spcPts val="1080"/>
              </a:spcBef>
              <a:spcAft>
                <a:spcPts val="0"/>
              </a:spcAft>
              <a:buSzPts val="1800"/>
              <a:buFont typeface="Verdana"/>
              <a:buChar char="•"/>
              <a:defRPr sz="1800"/>
            </a:lvl9pPr>
          </a:lstStyle>
          <a:p/>
        </p:txBody>
      </p:sp>
      <p:sp>
        <p:nvSpPr>
          <p:cNvPr id="37" name="Google Shape;37;p7"/>
          <p:cNvSpPr txBox="1"/>
          <p:nvPr>
            <p:ph idx="2" type="body"/>
          </p:nvPr>
        </p:nvSpPr>
        <p:spPr>
          <a:xfrm>
            <a:off x="4713288" y="2346325"/>
            <a:ext cx="4230687" cy="3686175"/>
          </a:xfrm>
          <a:prstGeom prst="rect">
            <a:avLst/>
          </a:prstGeom>
          <a:noFill/>
          <a:ln>
            <a:noFill/>
          </a:ln>
        </p:spPr>
        <p:txBody>
          <a:bodyPr anchorCtr="0" anchor="t" bIns="46025" lIns="92075" spcFirstLastPara="1" rIns="92075" wrap="square" tIns="46025">
            <a:noAutofit/>
          </a:bodyPr>
          <a:lstStyle>
            <a:lvl1pPr indent="-406400" lvl="0" marL="457200" algn="l">
              <a:lnSpc>
                <a:spcPct val="90000"/>
              </a:lnSpc>
              <a:spcBef>
                <a:spcPts val="1680"/>
              </a:spcBef>
              <a:spcAft>
                <a:spcPts val="0"/>
              </a:spcAft>
              <a:buSzPts val="2800"/>
              <a:buFont typeface="Verdana"/>
              <a:buChar char="•"/>
              <a:defRPr sz="2800"/>
            </a:lvl1pPr>
            <a:lvl2pPr indent="-381000" lvl="1" marL="914400" algn="l">
              <a:lnSpc>
                <a:spcPct val="90000"/>
              </a:lnSpc>
              <a:spcBef>
                <a:spcPts val="1440"/>
              </a:spcBef>
              <a:spcAft>
                <a:spcPts val="0"/>
              </a:spcAft>
              <a:buSzPts val="2400"/>
              <a:buFont typeface="Verdana"/>
              <a:buChar char="–"/>
              <a:defRPr sz="2400"/>
            </a:lvl2pPr>
            <a:lvl3pPr indent="-355600" lvl="2" marL="1371600" algn="l">
              <a:lnSpc>
                <a:spcPct val="90000"/>
              </a:lnSpc>
              <a:spcBef>
                <a:spcPts val="1200"/>
              </a:spcBef>
              <a:spcAft>
                <a:spcPts val="0"/>
              </a:spcAft>
              <a:buSzPts val="2000"/>
              <a:buFont typeface="Verdana"/>
              <a:buChar char="•"/>
              <a:defRPr sz="2000"/>
            </a:lvl3pPr>
            <a:lvl4pPr indent="-342900" lvl="3" marL="1828800" algn="l">
              <a:lnSpc>
                <a:spcPct val="90000"/>
              </a:lnSpc>
              <a:spcBef>
                <a:spcPts val="1080"/>
              </a:spcBef>
              <a:spcAft>
                <a:spcPts val="0"/>
              </a:spcAft>
              <a:buSzPts val="1800"/>
              <a:buFont typeface="Verdana"/>
              <a:buChar char="•"/>
              <a:defRPr sz="1800"/>
            </a:lvl4pPr>
            <a:lvl5pPr indent="-342900" lvl="4" marL="2286000" algn="l">
              <a:lnSpc>
                <a:spcPct val="90000"/>
              </a:lnSpc>
              <a:spcBef>
                <a:spcPts val="1080"/>
              </a:spcBef>
              <a:spcAft>
                <a:spcPts val="0"/>
              </a:spcAft>
              <a:buSzPts val="1800"/>
              <a:buFont typeface="Verdana"/>
              <a:buChar char="•"/>
              <a:defRPr sz="1800"/>
            </a:lvl5pPr>
            <a:lvl6pPr indent="-342900" lvl="5" marL="2743200" algn="l">
              <a:lnSpc>
                <a:spcPct val="90000"/>
              </a:lnSpc>
              <a:spcBef>
                <a:spcPts val="1080"/>
              </a:spcBef>
              <a:spcAft>
                <a:spcPts val="0"/>
              </a:spcAft>
              <a:buSzPts val="1800"/>
              <a:buFont typeface="Verdana"/>
              <a:buChar char="•"/>
              <a:defRPr sz="1800"/>
            </a:lvl6pPr>
            <a:lvl7pPr indent="-342900" lvl="6" marL="3200400" algn="l">
              <a:lnSpc>
                <a:spcPct val="90000"/>
              </a:lnSpc>
              <a:spcBef>
                <a:spcPts val="1080"/>
              </a:spcBef>
              <a:spcAft>
                <a:spcPts val="0"/>
              </a:spcAft>
              <a:buSzPts val="1800"/>
              <a:buFont typeface="Verdana"/>
              <a:buChar char="•"/>
              <a:defRPr sz="1800"/>
            </a:lvl7pPr>
            <a:lvl8pPr indent="-342900" lvl="7" marL="3657600" algn="l">
              <a:lnSpc>
                <a:spcPct val="90000"/>
              </a:lnSpc>
              <a:spcBef>
                <a:spcPts val="1080"/>
              </a:spcBef>
              <a:spcAft>
                <a:spcPts val="0"/>
              </a:spcAft>
              <a:buSzPts val="1800"/>
              <a:buFont typeface="Verdana"/>
              <a:buChar char="•"/>
              <a:defRPr sz="1800"/>
            </a:lvl8pPr>
            <a:lvl9pPr indent="-342900" lvl="8" marL="4114800" algn="l">
              <a:lnSpc>
                <a:spcPct val="90000"/>
              </a:lnSpc>
              <a:spcBef>
                <a:spcPts val="1080"/>
              </a:spcBef>
              <a:spcAft>
                <a:spcPts val="0"/>
              </a:spcAft>
              <a:buSzPts val="1800"/>
              <a:buFont typeface="Verdana"/>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8"/>
          <p:cNvSpPr txBox="1"/>
          <p:nvPr>
            <p:ph type="title"/>
          </p:nvPr>
        </p:nvSpPr>
        <p:spPr>
          <a:xfrm>
            <a:off x="457200" y="274638"/>
            <a:ext cx="8229600" cy="114300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0" name="Google Shape;40;p8"/>
          <p:cNvSpPr txBox="1"/>
          <p:nvPr>
            <p:ph idx="1" type="body"/>
          </p:nvPr>
        </p:nvSpPr>
        <p:spPr>
          <a:xfrm>
            <a:off x="457200" y="1535113"/>
            <a:ext cx="4040188" cy="639762"/>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440"/>
              </a:spcBef>
              <a:spcAft>
                <a:spcPts val="0"/>
              </a:spcAft>
              <a:buSzPts val="2400"/>
              <a:buFont typeface="Verdana"/>
              <a:buNone/>
              <a:defRPr b="1" sz="2400"/>
            </a:lvl1pPr>
            <a:lvl2pPr indent="-228600" lvl="1" marL="914400" algn="l">
              <a:lnSpc>
                <a:spcPct val="90000"/>
              </a:lnSpc>
              <a:spcBef>
                <a:spcPts val="1200"/>
              </a:spcBef>
              <a:spcAft>
                <a:spcPts val="0"/>
              </a:spcAft>
              <a:buSzPts val="2000"/>
              <a:buFont typeface="Verdana"/>
              <a:buNone/>
              <a:defRPr b="1" sz="2000"/>
            </a:lvl2pPr>
            <a:lvl3pPr indent="-228600" lvl="2" marL="1371600" algn="l">
              <a:lnSpc>
                <a:spcPct val="90000"/>
              </a:lnSpc>
              <a:spcBef>
                <a:spcPts val="1080"/>
              </a:spcBef>
              <a:spcAft>
                <a:spcPts val="0"/>
              </a:spcAft>
              <a:buSzPts val="1800"/>
              <a:buFont typeface="Verdana"/>
              <a:buNone/>
              <a:defRPr b="1" sz="1800"/>
            </a:lvl3pPr>
            <a:lvl4pPr indent="-228600" lvl="3" marL="1828800" algn="l">
              <a:lnSpc>
                <a:spcPct val="90000"/>
              </a:lnSpc>
              <a:spcBef>
                <a:spcPts val="960"/>
              </a:spcBef>
              <a:spcAft>
                <a:spcPts val="0"/>
              </a:spcAft>
              <a:buSzPts val="1600"/>
              <a:buFont typeface="Verdana"/>
              <a:buNone/>
              <a:defRPr b="1" sz="1600"/>
            </a:lvl4pPr>
            <a:lvl5pPr indent="-228600" lvl="4" marL="2286000" algn="l">
              <a:lnSpc>
                <a:spcPct val="90000"/>
              </a:lnSpc>
              <a:spcBef>
                <a:spcPts val="960"/>
              </a:spcBef>
              <a:spcAft>
                <a:spcPts val="0"/>
              </a:spcAft>
              <a:buSzPts val="1600"/>
              <a:buFont typeface="Verdana"/>
              <a:buNone/>
              <a:defRPr b="1" sz="1600"/>
            </a:lvl5pPr>
            <a:lvl6pPr indent="-228600" lvl="5" marL="2743200" algn="l">
              <a:lnSpc>
                <a:spcPct val="90000"/>
              </a:lnSpc>
              <a:spcBef>
                <a:spcPts val="960"/>
              </a:spcBef>
              <a:spcAft>
                <a:spcPts val="0"/>
              </a:spcAft>
              <a:buSzPts val="1600"/>
              <a:buFont typeface="Verdana"/>
              <a:buNone/>
              <a:defRPr b="1" sz="1600"/>
            </a:lvl6pPr>
            <a:lvl7pPr indent="-228600" lvl="6" marL="3200400" algn="l">
              <a:lnSpc>
                <a:spcPct val="90000"/>
              </a:lnSpc>
              <a:spcBef>
                <a:spcPts val="960"/>
              </a:spcBef>
              <a:spcAft>
                <a:spcPts val="0"/>
              </a:spcAft>
              <a:buSzPts val="1600"/>
              <a:buFont typeface="Verdana"/>
              <a:buNone/>
              <a:defRPr b="1" sz="1600"/>
            </a:lvl7pPr>
            <a:lvl8pPr indent="-228600" lvl="7" marL="3657600" algn="l">
              <a:lnSpc>
                <a:spcPct val="90000"/>
              </a:lnSpc>
              <a:spcBef>
                <a:spcPts val="960"/>
              </a:spcBef>
              <a:spcAft>
                <a:spcPts val="0"/>
              </a:spcAft>
              <a:buSzPts val="1600"/>
              <a:buFont typeface="Verdana"/>
              <a:buNone/>
              <a:defRPr b="1" sz="1600"/>
            </a:lvl8pPr>
            <a:lvl9pPr indent="-228600" lvl="8" marL="4114800" algn="l">
              <a:lnSpc>
                <a:spcPct val="90000"/>
              </a:lnSpc>
              <a:spcBef>
                <a:spcPts val="960"/>
              </a:spcBef>
              <a:spcAft>
                <a:spcPts val="0"/>
              </a:spcAft>
              <a:buSzPts val="1600"/>
              <a:buFont typeface="Verdana"/>
              <a:buNone/>
              <a:defRPr b="1" sz="1600"/>
            </a:lvl9pPr>
          </a:lstStyle>
          <a:p/>
        </p:txBody>
      </p:sp>
      <p:sp>
        <p:nvSpPr>
          <p:cNvPr id="41" name="Google Shape;41;p8"/>
          <p:cNvSpPr txBox="1"/>
          <p:nvPr>
            <p:ph idx="2" type="body"/>
          </p:nvPr>
        </p:nvSpPr>
        <p:spPr>
          <a:xfrm>
            <a:off x="457200" y="2174875"/>
            <a:ext cx="4040188" cy="3951288"/>
          </a:xfrm>
          <a:prstGeom prst="rect">
            <a:avLst/>
          </a:prstGeom>
          <a:noFill/>
          <a:ln>
            <a:noFill/>
          </a:ln>
        </p:spPr>
        <p:txBody>
          <a:bodyPr anchorCtr="0" anchor="t" bIns="46025" lIns="92075" spcFirstLastPara="1" rIns="92075" wrap="square" tIns="46025">
            <a:noAutofit/>
          </a:bodyPr>
          <a:lstStyle>
            <a:lvl1pPr indent="-381000" lvl="0" marL="457200" algn="l">
              <a:lnSpc>
                <a:spcPct val="90000"/>
              </a:lnSpc>
              <a:spcBef>
                <a:spcPts val="1440"/>
              </a:spcBef>
              <a:spcAft>
                <a:spcPts val="0"/>
              </a:spcAft>
              <a:buSzPts val="2400"/>
              <a:buFont typeface="Verdana"/>
              <a:buChar char="•"/>
              <a:defRPr sz="2400"/>
            </a:lvl1pPr>
            <a:lvl2pPr indent="-355600" lvl="1" marL="914400" algn="l">
              <a:lnSpc>
                <a:spcPct val="90000"/>
              </a:lnSpc>
              <a:spcBef>
                <a:spcPts val="1200"/>
              </a:spcBef>
              <a:spcAft>
                <a:spcPts val="0"/>
              </a:spcAft>
              <a:buSzPts val="2000"/>
              <a:buFont typeface="Verdana"/>
              <a:buChar char="–"/>
              <a:defRPr sz="2000"/>
            </a:lvl2pPr>
            <a:lvl3pPr indent="-342900" lvl="2" marL="1371600" algn="l">
              <a:lnSpc>
                <a:spcPct val="90000"/>
              </a:lnSpc>
              <a:spcBef>
                <a:spcPts val="1080"/>
              </a:spcBef>
              <a:spcAft>
                <a:spcPts val="0"/>
              </a:spcAft>
              <a:buSzPts val="1800"/>
              <a:buFont typeface="Verdana"/>
              <a:buChar char="•"/>
              <a:defRPr sz="1800"/>
            </a:lvl3pPr>
            <a:lvl4pPr indent="-330200" lvl="3" marL="1828800" algn="l">
              <a:lnSpc>
                <a:spcPct val="90000"/>
              </a:lnSpc>
              <a:spcBef>
                <a:spcPts val="960"/>
              </a:spcBef>
              <a:spcAft>
                <a:spcPts val="0"/>
              </a:spcAft>
              <a:buSzPts val="1600"/>
              <a:buFont typeface="Verdana"/>
              <a:buChar char="•"/>
              <a:defRPr sz="1600"/>
            </a:lvl4pPr>
            <a:lvl5pPr indent="-330200" lvl="4" marL="2286000" algn="l">
              <a:lnSpc>
                <a:spcPct val="90000"/>
              </a:lnSpc>
              <a:spcBef>
                <a:spcPts val="960"/>
              </a:spcBef>
              <a:spcAft>
                <a:spcPts val="0"/>
              </a:spcAft>
              <a:buSzPts val="1600"/>
              <a:buFont typeface="Verdana"/>
              <a:buChar char="•"/>
              <a:defRPr sz="1600"/>
            </a:lvl5pPr>
            <a:lvl6pPr indent="-330200" lvl="5" marL="2743200" algn="l">
              <a:lnSpc>
                <a:spcPct val="90000"/>
              </a:lnSpc>
              <a:spcBef>
                <a:spcPts val="960"/>
              </a:spcBef>
              <a:spcAft>
                <a:spcPts val="0"/>
              </a:spcAft>
              <a:buSzPts val="1600"/>
              <a:buFont typeface="Verdana"/>
              <a:buChar char="•"/>
              <a:defRPr sz="1600"/>
            </a:lvl6pPr>
            <a:lvl7pPr indent="-330200" lvl="6" marL="3200400" algn="l">
              <a:lnSpc>
                <a:spcPct val="90000"/>
              </a:lnSpc>
              <a:spcBef>
                <a:spcPts val="960"/>
              </a:spcBef>
              <a:spcAft>
                <a:spcPts val="0"/>
              </a:spcAft>
              <a:buSzPts val="1600"/>
              <a:buFont typeface="Verdana"/>
              <a:buChar char="•"/>
              <a:defRPr sz="1600"/>
            </a:lvl7pPr>
            <a:lvl8pPr indent="-330200" lvl="7" marL="3657600" algn="l">
              <a:lnSpc>
                <a:spcPct val="90000"/>
              </a:lnSpc>
              <a:spcBef>
                <a:spcPts val="960"/>
              </a:spcBef>
              <a:spcAft>
                <a:spcPts val="0"/>
              </a:spcAft>
              <a:buSzPts val="1600"/>
              <a:buFont typeface="Verdana"/>
              <a:buChar char="•"/>
              <a:defRPr sz="1600"/>
            </a:lvl8pPr>
            <a:lvl9pPr indent="-330200" lvl="8" marL="4114800" algn="l">
              <a:lnSpc>
                <a:spcPct val="90000"/>
              </a:lnSpc>
              <a:spcBef>
                <a:spcPts val="960"/>
              </a:spcBef>
              <a:spcAft>
                <a:spcPts val="0"/>
              </a:spcAft>
              <a:buSzPts val="1600"/>
              <a:buFont typeface="Verdana"/>
              <a:buChar char="•"/>
              <a:defRPr sz="1600"/>
            </a:lvl9pPr>
          </a:lstStyle>
          <a:p/>
        </p:txBody>
      </p:sp>
      <p:sp>
        <p:nvSpPr>
          <p:cNvPr id="42" name="Google Shape;42;p8"/>
          <p:cNvSpPr txBox="1"/>
          <p:nvPr>
            <p:ph idx="3" type="body"/>
          </p:nvPr>
        </p:nvSpPr>
        <p:spPr>
          <a:xfrm>
            <a:off x="4645025" y="1535113"/>
            <a:ext cx="4041775" cy="639762"/>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440"/>
              </a:spcBef>
              <a:spcAft>
                <a:spcPts val="0"/>
              </a:spcAft>
              <a:buSzPts val="2400"/>
              <a:buFont typeface="Verdana"/>
              <a:buNone/>
              <a:defRPr b="1" sz="2400"/>
            </a:lvl1pPr>
            <a:lvl2pPr indent="-228600" lvl="1" marL="914400" algn="l">
              <a:lnSpc>
                <a:spcPct val="90000"/>
              </a:lnSpc>
              <a:spcBef>
                <a:spcPts val="1200"/>
              </a:spcBef>
              <a:spcAft>
                <a:spcPts val="0"/>
              </a:spcAft>
              <a:buSzPts val="2000"/>
              <a:buFont typeface="Verdana"/>
              <a:buNone/>
              <a:defRPr b="1" sz="2000"/>
            </a:lvl2pPr>
            <a:lvl3pPr indent="-228600" lvl="2" marL="1371600" algn="l">
              <a:lnSpc>
                <a:spcPct val="90000"/>
              </a:lnSpc>
              <a:spcBef>
                <a:spcPts val="1080"/>
              </a:spcBef>
              <a:spcAft>
                <a:spcPts val="0"/>
              </a:spcAft>
              <a:buSzPts val="1800"/>
              <a:buFont typeface="Verdana"/>
              <a:buNone/>
              <a:defRPr b="1" sz="1800"/>
            </a:lvl3pPr>
            <a:lvl4pPr indent="-228600" lvl="3" marL="1828800" algn="l">
              <a:lnSpc>
                <a:spcPct val="90000"/>
              </a:lnSpc>
              <a:spcBef>
                <a:spcPts val="960"/>
              </a:spcBef>
              <a:spcAft>
                <a:spcPts val="0"/>
              </a:spcAft>
              <a:buSzPts val="1600"/>
              <a:buFont typeface="Verdana"/>
              <a:buNone/>
              <a:defRPr b="1" sz="1600"/>
            </a:lvl4pPr>
            <a:lvl5pPr indent="-228600" lvl="4" marL="2286000" algn="l">
              <a:lnSpc>
                <a:spcPct val="90000"/>
              </a:lnSpc>
              <a:spcBef>
                <a:spcPts val="960"/>
              </a:spcBef>
              <a:spcAft>
                <a:spcPts val="0"/>
              </a:spcAft>
              <a:buSzPts val="1600"/>
              <a:buFont typeface="Verdana"/>
              <a:buNone/>
              <a:defRPr b="1" sz="1600"/>
            </a:lvl5pPr>
            <a:lvl6pPr indent="-228600" lvl="5" marL="2743200" algn="l">
              <a:lnSpc>
                <a:spcPct val="90000"/>
              </a:lnSpc>
              <a:spcBef>
                <a:spcPts val="960"/>
              </a:spcBef>
              <a:spcAft>
                <a:spcPts val="0"/>
              </a:spcAft>
              <a:buSzPts val="1600"/>
              <a:buFont typeface="Verdana"/>
              <a:buNone/>
              <a:defRPr b="1" sz="1600"/>
            </a:lvl6pPr>
            <a:lvl7pPr indent="-228600" lvl="6" marL="3200400" algn="l">
              <a:lnSpc>
                <a:spcPct val="90000"/>
              </a:lnSpc>
              <a:spcBef>
                <a:spcPts val="960"/>
              </a:spcBef>
              <a:spcAft>
                <a:spcPts val="0"/>
              </a:spcAft>
              <a:buSzPts val="1600"/>
              <a:buFont typeface="Verdana"/>
              <a:buNone/>
              <a:defRPr b="1" sz="1600"/>
            </a:lvl7pPr>
            <a:lvl8pPr indent="-228600" lvl="7" marL="3657600" algn="l">
              <a:lnSpc>
                <a:spcPct val="90000"/>
              </a:lnSpc>
              <a:spcBef>
                <a:spcPts val="960"/>
              </a:spcBef>
              <a:spcAft>
                <a:spcPts val="0"/>
              </a:spcAft>
              <a:buSzPts val="1600"/>
              <a:buFont typeface="Verdana"/>
              <a:buNone/>
              <a:defRPr b="1" sz="1600"/>
            </a:lvl8pPr>
            <a:lvl9pPr indent="-228600" lvl="8" marL="4114800" algn="l">
              <a:lnSpc>
                <a:spcPct val="90000"/>
              </a:lnSpc>
              <a:spcBef>
                <a:spcPts val="960"/>
              </a:spcBef>
              <a:spcAft>
                <a:spcPts val="0"/>
              </a:spcAft>
              <a:buSzPts val="1600"/>
              <a:buFont typeface="Verdana"/>
              <a:buNone/>
              <a:defRPr b="1" sz="1600"/>
            </a:lvl9pPr>
          </a:lstStyle>
          <a:p/>
        </p:txBody>
      </p:sp>
      <p:sp>
        <p:nvSpPr>
          <p:cNvPr id="43" name="Google Shape;43;p8"/>
          <p:cNvSpPr txBox="1"/>
          <p:nvPr>
            <p:ph idx="4" type="body"/>
          </p:nvPr>
        </p:nvSpPr>
        <p:spPr>
          <a:xfrm>
            <a:off x="4645025" y="2174875"/>
            <a:ext cx="4041775" cy="3951288"/>
          </a:xfrm>
          <a:prstGeom prst="rect">
            <a:avLst/>
          </a:prstGeom>
          <a:noFill/>
          <a:ln>
            <a:noFill/>
          </a:ln>
        </p:spPr>
        <p:txBody>
          <a:bodyPr anchorCtr="0" anchor="t" bIns="46025" lIns="92075" spcFirstLastPara="1" rIns="92075" wrap="square" tIns="46025">
            <a:noAutofit/>
          </a:bodyPr>
          <a:lstStyle>
            <a:lvl1pPr indent="-381000" lvl="0" marL="457200" algn="l">
              <a:lnSpc>
                <a:spcPct val="90000"/>
              </a:lnSpc>
              <a:spcBef>
                <a:spcPts val="1440"/>
              </a:spcBef>
              <a:spcAft>
                <a:spcPts val="0"/>
              </a:spcAft>
              <a:buSzPts val="2400"/>
              <a:buFont typeface="Verdana"/>
              <a:buChar char="•"/>
              <a:defRPr sz="2400"/>
            </a:lvl1pPr>
            <a:lvl2pPr indent="-355600" lvl="1" marL="914400" algn="l">
              <a:lnSpc>
                <a:spcPct val="90000"/>
              </a:lnSpc>
              <a:spcBef>
                <a:spcPts val="1200"/>
              </a:spcBef>
              <a:spcAft>
                <a:spcPts val="0"/>
              </a:spcAft>
              <a:buSzPts val="2000"/>
              <a:buFont typeface="Verdana"/>
              <a:buChar char="–"/>
              <a:defRPr sz="2000"/>
            </a:lvl2pPr>
            <a:lvl3pPr indent="-342900" lvl="2" marL="1371600" algn="l">
              <a:lnSpc>
                <a:spcPct val="90000"/>
              </a:lnSpc>
              <a:spcBef>
                <a:spcPts val="1080"/>
              </a:spcBef>
              <a:spcAft>
                <a:spcPts val="0"/>
              </a:spcAft>
              <a:buSzPts val="1800"/>
              <a:buFont typeface="Verdana"/>
              <a:buChar char="•"/>
              <a:defRPr sz="1800"/>
            </a:lvl3pPr>
            <a:lvl4pPr indent="-330200" lvl="3" marL="1828800" algn="l">
              <a:lnSpc>
                <a:spcPct val="90000"/>
              </a:lnSpc>
              <a:spcBef>
                <a:spcPts val="960"/>
              </a:spcBef>
              <a:spcAft>
                <a:spcPts val="0"/>
              </a:spcAft>
              <a:buSzPts val="1600"/>
              <a:buFont typeface="Verdana"/>
              <a:buChar char="•"/>
              <a:defRPr sz="1600"/>
            </a:lvl4pPr>
            <a:lvl5pPr indent="-330200" lvl="4" marL="2286000" algn="l">
              <a:lnSpc>
                <a:spcPct val="90000"/>
              </a:lnSpc>
              <a:spcBef>
                <a:spcPts val="960"/>
              </a:spcBef>
              <a:spcAft>
                <a:spcPts val="0"/>
              </a:spcAft>
              <a:buSzPts val="1600"/>
              <a:buFont typeface="Verdana"/>
              <a:buChar char="•"/>
              <a:defRPr sz="1600"/>
            </a:lvl5pPr>
            <a:lvl6pPr indent="-330200" lvl="5" marL="2743200" algn="l">
              <a:lnSpc>
                <a:spcPct val="90000"/>
              </a:lnSpc>
              <a:spcBef>
                <a:spcPts val="960"/>
              </a:spcBef>
              <a:spcAft>
                <a:spcPts val="0"/>
              </a:spcAft>
              <a:buSzPts val="1600"/>
              <a:buFont typeface="Verdana"/>
              <a:buChar char="•"/>
              <a:defRPr sz="1600"/>
            </a:lvl6pPr>
            <a:lvl7pPr indent="-330200" lvl="6" marL="3200400" algn="l">
              <a:lnSpc>
                <a:spcPct val="90000"/>
              </a:lnSpc>
              <a:spcBef>
                <a:spcPts val="960"/>
              </a:spcBef>
              <a:spcAft>
                <a:spcPts val="0"/>
              </a:spcAft>
              <a:buSzPts val="1600"/>
              <a:buFont typeface="Verdana"/>
              <a:buChar char="•"/>
              <a:defRPr sz="1600"/>
            </a:lvl7pPr>
            <a:lvl8pPr indent="-330200" lvl="7" marL="3657600" algn="l">
              <a:lnSpc>
                <a:spcPct val="90000"/>
              </a:lnSpc>
              <a:spcBef>
                <a:spcPts val="960"/>
              </a:spcBef>
              <a:spcAft>
                <a:spcPts val="0"/>
              </a:spcAft>
              <a:buSzPts val="1600"/>
              <a:buFont typeface="Verdana"/>
              <a:buChar char="•"/>
              <a:defRPr sz="1600"/>
            </a:lvl8pPr>
            <a:lvl9pPr indent="-330200" lvl="8" marL="4114800" algn="l">
              <a:lnSpc>
                <a:spcPct val="90000"/>
              </a:lnSpc>
              <a:spcBef>
                <a:spcPts val="960"/>
              </a:spcBef>
              <a:spcAft>
                <a:spcPts val="0"/>
              </a:spcAft>
              <a:buSzPts val="1600"/>
              <a:buFont typeface="Verdana"/>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10"/>
          <p:cNvSpPr txBox="1"/>
          <p:nvPr>
            <p:ph type="title"/>
          </p:nvPr>
        </p:nvSpPr>
        <p:spPr>
          <a:xfrm>
            <a:off x="457200" y="273050"/>
            <a:ext cx="3008313" cy="11620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b="1" sz="2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0"/>
          <p:cNvSpPr txBox="1"/>
          <p:nvPr>
            <p:ph idx="1" type="body"/>
          </p:nvPr>
        </p:nvSpPr>
        <p:spPr>
          <a:xfrm>
            <a:off x="3575050" y="273050"/>
            <a:ext cx="5111750" cy="5853113"/>
          </a:xfrm>
          <a:prstGeom prst="rect">
            <a:avLst/>
          </a:prstGeom>
          <a:noFill/>
          <a:ln>
            <a:noFill/>
          </a:ln>
        </p:spPr>
        <p:txBody>
          <a:bodyPr anchorCtr="0" anchor="t" bIns="46025" lIns="92075" spcFirstLastPara="1" rIns="92075" wrap="square" tIns="46025">
            <a:noAutofit/>
          </a:bodyPr>
          <a:lstStyle>
            <a:lvl1pPr indent="-431800" lvl="0" marL="457200" algn="l">
              <a:lnSpc>
                <a:spcPct val="90000"/>
              </a:lnSpc>
              <a:spcBef>
                <a:spcPts val="1920"/>
              </a:spcBef>
              <a:spcAft>
                <a:spcPts val="0"/>
              </a:spcAft>
              <a:buSzPts val="3200"/>
              <a:buFont typeface="Verdana"/>
              <a:buChar char="•"/>
              <a:defRPr sz="3200"/>
            </a:lvl1pPr>
            <a:lvl2pPr indent="-406400" lvl="1" marL="914400" algn="l">
              <a:lnSpc>
                <a:spcPct val="90000"/>
              </a:lnSpc>
              <a:spcBef>
                <a:spcPts val="1680"/>
              </a:spcBef>
              <a:spcAft>
                <a:spcPts val="0"/>
              </a:spcAft>
              <a:buSzPts val="2800"/>
              <a:buFont typeface="Verdana"/>
              <a:buChar char="–"/>
              <a:defRPr sz="2800"/>
            </a:lvl2pPr>
            <a:lvl3pPr indent="-381000" lvl="2" marL="1371600" algn="l">
              <a:lnSpc>
                <a:spcPct val="90000"/>
              </a:lnSpc>
              <a:spcBef>
                <a:spcPts val="1440"/>
              </a:spcBef>
              <a:spcAft>
                <a:spcPts val="0"/>
              </a:spcAft>
              <a:buSzPts val="2400"/>
              <a:buFont typeface="Verdana"/>
              <a:buChar char="•"/>
              <a:defRPr sz="2400"/>
            </a:lvl3pPr>
            <a:lvl4pPr indent="-355600" lvl="3" marL="1828800" algn="l">
              <a:lnSpc>
                <a:spcPct val="90000"/>
              </a:lnSpc>
              <a:spcBef>
                <a:spcPts val="1200"/>
              </a:spcBef>
              <a:spcAft>
                <a:spcPts val="0"/>
              </a:spcAft>
              <a:buSzPts val="2000"/>
              <a:buFont typeface="Verdana"/>
              <a:buChar char="•"/>
              <a:defRPr sz="2000"/>
            </a:lvl4pPr>
            <a:lvl5pPr indent="-355600" lvl="4" marL="2286000" algn="l">
              <a:lnSpc>
                <a:spcPct val="90000"/>
              </a:lnSpc>
              <a:spcBef>
                <a:spcPts val="1200"/>
              </a:spcBef>
              <a:spcAft>
                <a:spcPts val="0"/>
              </a:spcAft>
              <a:buSzPts val="2000"/>
              <a:buFont typeface="Verdana"/>
              <a:buChar char="•"/>
              <a:defRPr sz="2000"/>
            </a:lvl5pPr>
            <a:lvl6pPr indent="-355600" lvl="5" marL="2743200" algn="l">
              <a:lnSpc>
                <a:spcPct val="90000"/>
              </a:lnSpc>
              <a:spcBef>
                <a:spcPts val="1200"/>
              </a:spcBef>
              <a:spcAft>
                <a:spcPts val="0"/>
              </a:spcAft>
              <a:buSzPts val="2000"/>
              <a:buFont typeface="Verdana"/>
              <a:buChar char="•"/>
              <a:defRPr sz="2000"/>
            </a:lvl6pPr>
            <a:lvl7pPr indent="-355600" lvl="6" marL="3200400" algn="l">
              <a:lnSpc>
                <a:spcPct val="90000"/>
              </a:lnSpc>
              <a:spcBef>
                <a:spcPts val="1200"/>
              </a:spcBef>
              <a:spcAft>
                <a:spcPts val="0"/>
              </a:spcAft>
              <a:buSzPts val="2000"/>
              <a:buFont typeface="Verdana"/>
              <a:buChar char="•"/>
              <a:defRPr sz="2000"/>
            </a:lvl7pPr>
            <a:lvl8pPr indent="-355600" lvl="7" marL="3657600" algn="l">
              <a:lnSpc>
                <a:spcPct val="90000"/>
              </a:lnSpc>
              <a:spcBef>
                <a:spcPts val="1200"/>
              </a:spcBef>
              <a:spcAft>
                <a:spcPts val="0"/>
              </a:spcAft>
              <a:buSzPts val="2000"/>
              <a:buFont typeface="Verdana"/>
              <a:buChar char="•"/>
              <a:defRPr sz="2000"/>
            </a:lvl8pPr>
            <a:lvl9pPr indent="-355600" lvl="8" marL="4114800" algn="l">
              <a:lnSpc>
                <a:spcPct val="90000"/>
              </a:lnSpc>
              <a:spcBef>
                <a:spcPts val="1200"/>
              </a:spcBef>
              <a:spcAft>
                <a:spcPts val="0"/>
              </a:spcAft>
              <a:buSzPts val="2000"/>
              <a:buFont typeface="Verdana"/>
              <a:buChar char="•"/>
              <a:defRPr sz="2000"/>
            </a:lvl9pPr>
          </a:lstStyle>
          <a:p/>
        </p:txBody>
      </p:sp>
      <p:sp>
        <p:nvSpPr>
          <p:cNvPr id="48" name="Google Shape;48;p10"/>
          <p:cNvSpPr txBox="1"/>
          <p:nvPr>
            <p:ph idx="2" type="body"/>
          </p:nvPr>
        </p:nvSpPr>
        <p:spPr>
          <a:xfrm>
            <a:off x="457200" y="1435100"/>
            <a:ext cx="3008313" cy="4691063"/>
          </a:xfrm>
          <a:prstGeom prst="rect">
            <a:avLst/>
          </a:prstGeom>
          <a:noFill/>
          <a:ln>
            <a:noFill/>
          </a:ln>
        </p:spPr>
        <p:txBody>
          <a:bodyPr anchorCtr="0" anchor="t" bIns="46025" lIns="92075" spcFirstLastPara="1" rIns="92075" wrap="square" tIns="46025">
            <a:noAutofit/>
          </a:bodyPr>
          <a:lstStyle>
            <a:lvl1pPr indent="-228600" lvl="0" marL="457200" algn="l">
              <a:lnSpc>
                <a:spcPct val="90000"/>
              </a:lnSpc>
              <a:spcBef>
                <a:spcPts val="840"/>
              </a:spcBef>
              <a:spcAft>
                <a:spcPts val="0"/>
              </a:spcAft>
              <a:buSzPts val="1400"/>
              <a:buFont typeface="Verdana"/>
              <a:buNone/>
              <a:defRPr sz="1400"/>
            </a:lvl1pPr>
            <a:lvl2pPr indent="-228600" lvl="1" marL="914400" algn="l">
              <a:lnSpc>
                <a:spcPct val="90000"/>
              </a:lnSpc>
              <a:spcBef>
                <a:spcPts val="720"/>
              </a:spcBef>
              <a:spcAft>
                <a:spcPts val="0"/>
              </a:spcAft>
              <a:buSzPts val="1200"/>
              <a:buFont typeface="Verdana"/>
              <a:buNone/>
              <a:defRPr sz="1200"/>
            </a:lvl2pPr>
            <a:lvl3pPr indent="-228600" lvl="2" marL="1371600" algn="l">
              <a:lnSpc>
                <a:spcPct val="90000"/>
              </a:lnSpc>
              <a:spcBef>
                <a:spcPts val="600"/>
              </a:spcBef>
              <a:spcAft>
                <a:spcPts val="0"/>
              </a:spcAft>
              <a:buSzPts val="1000"/>
              <a:buFont typeface="Verdana"/>
              <a:buNone/>
              <a:defRPr sz="1000"/>
            </a:lvl3pPr>
            <a:lvl4pPr indent="-228600" lvl="3" marL="1828800" algn="l">
              <a:lnSpc>
                <a:spcPct val="90000"/>
              </a:lnSpc>
              <a:spcBef>
                <a:spcPts val="540"/>
              </a:spcBef>
              <a:spcAft>
                <a:spcPts val="0"/>
              </a:spcAft>
              <a:buSzPts val="900"/>
              <a:buFont typeface="Verdana"/>
              <a:buNone/>
              <a:defRPr sz="900"/>
            </a:lvl4pPr>
            <a:lvl5pPr indent="-228600" lvl="4" marL="2286000" algn="l">
              <a:lnSpc>
                <a:spcPct val="90000"/>
              </a:lnSpc>
              <a:spcBef>
                <a:spcPts val="540"/>
              </a:spcBef>
              <a:spcAft>
                <a:spcPts val="0"/>
              </a:spcAft>
              <a:buSzPts val="900"/>
              <a:buFont typeface="Verdana"/>
              <a:buNone/>
              <a:defRPr sz="900"/>
            </a:lvl5pPr>
            <a:lvl6pPr indent="-228600" lvl="5" marL="2743200" algn="l">
              <a:lnSpc>
                <a:spcPct val="90000"/>
              </a:lnSpc>
              <a:spcBef>
                <a:spcPts val="540"/>
              </a:spcBef>
              <a:spcAft>
                <a:spcPts val="0"/>
              </a:spcAft>
              <a:buSzPts val="900"/>
              <a:buFont typeface="Verdana"/>
              <a:buNone/>
              <a:defRPr sz="900"/>
            </a:lvl6pPr>
            <a:lvl7pPr indent="-228600" lvl="6" marL="3200400" algn="l">
              <a:lnSpc>
                <a:spcPct val="90000"/>
              </a:lnSpc>
              <a:spcBef>
                <a:spcPts val="540"/>
              </a:spcBef>
              <a:spcAft>
                <a:spcPts val="0"/>
              </a:spcAft>
              <a:buSzPts val="900"/>
              <a:buFont typeface="Verdana"/>
              <a:buNone/>
              <a:defRPr sz="900"/>
            </a:lvl7pPr>
            <a:lvl8pPr indent="-228600" lvl="7" marL="3657600" algn="l">
              <a:lnSpc>
                <a:spcPct val="90000"/>
              </a:lnSpc>
              <a:spcBef>
                <a:spcPts val="540"/>
              </a:spcBef>
              <a:spcAft>
                <a:spcPts val="0"/>
              </a:spcAft>
              <a:buSzPts val="900"/>
              <a:buFont typeface="Verdana"/>
              <a:buNone/>
              <a:defRPr sz="900"/>
            </a:lvl8pPr>
            <a:lvl9pPr indent="-228600" lvl="8" marL="4114800" algn="l">
              <a:lnSpc>
                <a:spcPct val="90000"/>
              </a:lnSpc>
              <a:spcBef>
                <a:spcPts val="540"/>
              </a:spcBef>
              <a:spcAft>
                <a:spcPts val="0"/>
              </a:spcAft>
              <a:buSzPts val="900"/>
              <a:buFont typeface="Verdana"/>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1pPr>
            <a:lvl2pPr lvl="1"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2pPr>
            <a:lvl3pPr lvl="2"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3pPr>
            <a:lvl4pPr lvl="3"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4pPr>
            <a:lvl5pPr lvl="4"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5pPr>
            <a:lvl6pPr lvl="5"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6pPr>
            <a:lvl7pPr lvl="6"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7pPr>
            <a:lvl8pPr lvl="7"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8pPr>
            <a:lvl9pPr lvl="8"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9pPr>
          </a:lstStyle>
          <a:p/>
        </p:txBody>
      </p:sp>
      <p:sp>
        <p:nvSpPr>
          <p:cNvPr id="11" name="Google Shape;11;p1"/>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lvl1pPr indent="-368300" lvl="0" marL="4572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1pPr>
            <a:lvl2pPr indent="-368300" lvl="1" marL="9144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2pPr>
            <a:lvl3pPr indent="-368300" lvl="2" marL="13716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3pPr>
            <a:lvl4pPr indent="-368300" lvl="3" marL="18288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4pPr>
            <a:lvl5pPr indent="-368300" lvl="4" marL="22860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5pPr>
            <a:lvl6pPr indent="-368300" lvl="5" marL="27432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6pPr>
            <a:lvl7pPr indent="-368300" lvl="6" marL="32004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7pPr>
            <a:lvl8pPr indent="-368300" lvl="7" marL="36576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8pPr>
            <a:lvl9pPr indent="-368300" lvl="8" marL="41148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9pPr>
          </a:lstStyle>
          <a:p/>
        </p:txBody>
      </p:sp>
      <p:sp>
        <p:nvSpPr>
          <p:cNvPr id="12" name="Google Shape;12;p1"/>
          <p:cNvSpPr txBox="1"/>
          <p:nvPr/>
        </p:nvSpPr>
        <p:spPr>
          <a:xfrm>
            <a:off x="6003925" y="6089650"/>
            <a:ext cx="2820988"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All Slide" id="13" name="Google Shape;13;p1"/>
          <p:cNvPicPr preferRelativeResize="0"/>
          <p:nvPr/>
        </p:nvPicPr>
        <p:blipFill rotWithShape="1">
          <a:blip r:embed="rId1">
            <a:alphaModFix/>
          </a:blip>
          <a:srcRect b="0" l="0" r="0" t="0"/>
          <a:stretch/>
        </p:blipFill>
        <p:spPr>
          <a:xfrm>
            <a:off x="0" y="0"/>
            <a:ext cx="9144000" cy="1144588"/>
          </a:xfrm>
          <a:prstGeom prst="rect">
            <a:avLst/>
          </a:prstGeom>
          <a:noFill/>
          <a:ln>
            <a:noFill/>
          </a:ln>
        </p:spPr>
      </p:pic>
      <p:sp>
        <p:nvSpPr>
          <p:cNvPr id="14" name="Google Shape;14;p1"/>
          <p:cNvSpPr txBox="1"/>
          <p:nvPr/>
        </p:nvSpPr>
        <p:spPr>
          <a:xfrm>
            <a:off x="303213" y="6581775"/>
            <a:ext cx="8840787" cy="2698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0" i="0" sz="1000" u="none" cap="none" strike="noStrike">
              <a:solidFill>
                <a:schemeClr val="dk1"/>
              </a:solidFill>
              <a:latin typeface="Arial"/>
              <a:ea typeface="Arial"/>
              <a:cs typeface="Arial"/>
              <a:sym typeface="Arial"/>
            </a:endParaRPr>
          </a:p>
        </p:txBody>
      </p:sp>
      <p:sp>
        <p:nvSpPr>
          <p:cNvPr id="15" name="Google Shape;15;p1"/>
          <p:cNvSpPr txBox="1"/>
          <p:nvPr/>
        </p:nvSpPr>
        <p:spPr>
          <a:xfrm>
            <a:off x="0" y="6588125"/>
            <a:ext cx="9144000" cy="269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u="none" cap="none" strike="noStrike">
                <a:solidFill>
                  <a:schemeClr val="dk1"/>
                </a:solidFill>
                <a:latin typeface="Arial"/>
                <a:ea typeface="Arial"/>
                <a:cs typeface="Arial"/>
                <a:sym typeface="Arial"/>
              </a:rPr>
              <a:t>Copyright © 2014 Wolters Kluwer Health | Lippincott Williams &amp; Wilkins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8.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1223963" y="4175125"/>
            <a:ext cx="6692900" cy="387350"/>
          </a:xfrm>
          <a:prstGeom prst="rect">
            <a:avLst/>
          </a:prstGeom>
          <a:noFill/>
          <a:ln>
            <a:noFill/>
          </a:ln>
          <a:effectLst>
            <a:outerShdw rotWithShape="0" algn="ctr" dir="2700000" dist="17961">
              <a:schemeClr val="lt2"/>
            </a:outerShdw>
          </a:effectLst>
        </p:spPr>
        <p:txBody>
          <a:bodyPr anchorCtr="1" anchor="b" bIns="0" lIns="0" spcFirstLastPara="1" rIns="0" wrap="square" tIns="0">
            <a:spAutoFit/>
          </a:bodyPr>
          <a:lstStyle/>
          <a:p>
            <a:pPr indent="0" lvl="0" marL="0" rtl="0" algn="ctr">
              <a:lnSpc>
                <a:spcPct val="90000"/>
              </a:lnSpc>
              <a:spcBef>
                <a:spcPts val="0"/>
              </a:spcBef>
              <a:spcAft>
                <a:spcPts val="0"/>
              </a:spcAft>
              <a:buNone/>
            </a:pPr>
            <a:r>
              <a:rPr lang="en-US"/>
              <a:t>Chapter 13: Enzymes</a:t>
            </a:r>
            <a:endParaRPr/>
          </a:p>
        </p:txBody>
      </p:sp>
      <p:sp>
        <p:nvSpPr>
          <p:cNvPr id="65" name="Google Shape;65;p14"/>
          <p:cNvSpPr txBox="1"/>
          <p:nvPr>
            <p:ph idx="1" type="subTitle"/>
          </p:nvPr>
        </p:nvSpPr>
        <p:spPr>
          <a:xfrm>
            <a:off x="1371600" y="5307013"/>
            <a:ext cx="6400800" cy="533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Font typeface="Verdana"/>
              <a:buNone/>
            </a:pPr>
            <a:r>
              <a:rPr lang="en-US"/>
              <a:t>By Kamisha L. Johnson-Davis</a:t>
            </a:r>
            <a:endParaRPr>
              <a:solidFill>
                <a:srgbClr val="FF00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Enzymes of Clinical Significance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b="1" lang="en-US">
                <a:solidFill>
                  <a:srgbClr val="C00000"/>
                </a:solidFill>
              </a:rPr>
              <a:t>Creatine kinase</a:t>
            </a:r>
            <a:endParaRPr/>
          </a:p>
        </p:txBody>
      </p:sp>
      <p:sp>
        <p:nvSpPr>
          <p:cNvPr id="134" name="Google Shape;134;p24"/>
          <p:cNvSpPr txBox="1"/>
          <p:nvPr>
            <p:ph idx="1" type="body"/>
          </p:nvPr>
        </p:nvSpPr>
        <p:spPr>
          <a:xfrm>
            <a:off x="330200" y="2146635"/>
            <a:ext cx="8613775" cy="3686175"/>
          </a:xfrm>
          <a:prstGeom prst="rect">
            <a:avLst/>
          </a:prstGeom>
          <a:noFill/>
          <a:ln>
            <a:noFill/>
          </a:ln>
        </p:spPr>
        <p:txBody>
          <a:bodyPr anchorCtr="0" anchor="t" bIns="46025" lIns="92075" spcFirstLastPara="1" rIns="92075" wrap="square" tIns="46025">
            <a:normAutofit fontScale="70000" lnSpcReduction="20000"/>
          </a:bodyPr>
          <a:lstStyle/>
          <a:p>
            <a:pPr indent="-280988" lvl="0" marL="280988" rtl="0" algn="l">
              <a:lnSpc>
                <a:spcPct val="90000"/>
              </a:lnSpc>
              <a:spcBef>
                <a:spcPts val="0"/>
              </a:spcBef>
              <a:spcAft>
                <a:spcPts val="0"/>
              </a:spcAft>
              <a:buSzPct val="100000"/>
              <a:buFont typeface="Verdana"/>
              <a:buChar char="•"/>
            </a:pPr>
            <a:r>
              <a:rPr lang="en-US" sz="2800"/>
              <a:t>A dimeric enzyme (82 kDa), two subunits B and M: BB (CK-1,; brain type), MB (CK-2; hybrid type) &amp; MM (CK-3; muscle type)</a:t>
            </a:r>
            <a:endParaRPr/>
          </a:p>
          <a:p>
            <a:pPr indent="-280988" lvl="0" marL="280988" rtl="0" algn="l">
              <a:lnSpc>
                <a:spcPct val="90000"/>
              </a:lnSpc>
              <a:spcBef>
                <a:spcPts val="1176"/>
              </a:spcBef>
              <a:spcAft>
                <a:spcPts val="0"/>
              </a:spcAft>
              <a:buSzPct val="100000"/>
              <a:buFont typeface="Verdana"/>
              <a:buChar char="•"/>
            </a:pPr>
            <a:r>
              <a:rPr lang="en-US" sz="2800"/>
              <a:t>Catalyzes the following rxn:</a:t>
            </a:r>
            <a:endParaRPr/>
          </a:p>
          <a:p>
            <a:pPr indent="-156528" lvl="0" marL="280988" rtl="0" algn="l">
              <a:lnSpc>
                <a:spcPct val="90000"/>
              </a:lnSpc>
              <a:spcBef>
                <a:spcPts val="1176"/>
              </a:spcBef>
              <a:spcAft>
                <a:spcPts val="0"/>
              </a:spcAft>
              <a:buSzPct val="100000"/>
              <a:buFont typeface="Verdana"/>
              <a:buNone/>
            </a:pPr>
            <a:r>
              <a:t/>
            </a:r>
            <a:endParaRPr sz="2800"/>
          </a:p>
          <a:p>
            <a:pPr indent="-156528" lvl="0" marL="280988" rtl="0" algn="l">
              <a:lnSpc>
                <a:spcPct val="90000"/>
              </a:lnSpc>
              <a:spcBef>
                <a:spcPts val="1176"/>
              </a:spcBef>
              <a:spcAft>
                <a:spcPts val="0"/>
              </a:spcAft>
              <a:buSzPct val="100000"/>
              <a:buFont typeface="Verdana"/>
              <a:buNone/>
            </a:pPr>
            <a:r>
              <a:t/>
            </a:r>
            <a:endParaRPr sz="2800"/>
          </a:p>
          <a:p>
            <a:pPr indent="-280988" lvl="0" marL="280988" rtl="0" algn="l">
              <a:lnSpc>
                <a:spcPct val="90000"/>
              </a:lnSpc>
              <a:spcBef>
                <a:spcPts val="1176"/>
              </a:spcBef>
              <a:spcAft>
                <a:spcPts val="0"/>
              </a:spcAft>
              <a:buSzPct val="100000"/>
              <a:buFont typeface="Verdana"/>
              <a:buChar char="•"/>
            </a:pPr>
            <a:r>
              <a:rPr lang="en-US" sz="2800"/>
              <a:t>Optimal pH for forward and reverse rxns are 9.0 and 6.7, respectively</a:t>
            </a:r>
            <a:endParaRPr/>
          </a:p>
          <a:p>
            <a:pPr indent="-280988" lvl="0" marL="280988" rtl="0" algn="l">
              <a:lnSpc>
                <a:spcPct val="90000"/>
              </a:lnSpc>
              <a:spcBef>
                <a:spcPts val="1176"/>
              </a:spcBef>
              <a:spcAft>
                <a:spcPts val="0"/>
              </a:spcAft>
              <a:buSzPct val="100000"/>
              <a:buFont typeface="Verdana"/>
              <a:buChar char="•"/>
            </a:pPr>
            <a:r>
              <a:rPr lang="en-US" sz="2800"/>
              <a:t>As is true for all kinases, Mg</a:t>
            </a:r>
            <a:r>
              <a:rPr baseline="30000" lang="en-US" sz="2800"/>
              <a:t>+2</a:t>
            </a:r>
            <a:r>
              <a:rPr lang="en-US" sz="2800"/>
              <a:t> is a cofactor</a:t>
            </a:r>
            <a:endParaRPr/>
          </a:p>
          <a:p>
            <a:pPr indent="-280988" lvl="0" marL="280988" rtl="0" algn="l">
              <a:lnSpc>
                <a:spcPct val="90000"/>
              </a:lnSpc>
              <a:spcBef>
                <a:spcPts val="1176"/>
              </a:spcBef>
              <a:spcAft>
                <a:spcPts val="0"/>
              </a:spcAft>
              <a:buSzPct val="100000"/>
              <a:buFont typeface="Verdana"/>
              <a:buChar char="•"/>
            </a:pPr>
            <a:r>
              <a:rPr lang="en-US" sz="2800"/>
              <a:t>In muscle cells, it is involved in the storage of high-energy creatine phosphate. Every contraction cycle of muscle results in creatine phosphate use, with the production of ATP. </a:t>
            </a:r>
            <a:endParaRPr/>
          </a:p>
          <a:p>
            <a:pPr indent="-156528" lvl="0" marL="280988" rtl="0" algn="l">
              <a:lnSpc>
                <a:spcPct val="90000"/>
              </a:lnSpc>
              <a:spcBef>
                <a:spcPts val="1176"/>
              </a:spcBef>
              <a:spcAft>
                <a:spcPts val="0"/>
              </a:spcAft>
              <a:buSzPct val="100000"/>
              <a:buFont typeface="Verdana"/>
              <a:buNone/>
            </a:pPr>
            <a:r>
              <a:t/>
            </a:r>
            <a:endParaRPr sz="2800"/>
          </a:p>
        </p:txBody>
      </p:sp>
      <p:pic>
        <p:nvPicPr>
          <p:cNvPr id="135" name="Google Shape;135;p24"/>
          <p:cNvPicPr preferRelativeResize="0"/>
          <p:nvPr/>
        </p:nvPicPr>
        <p:blipFill rotWithShape="1">
          <a:blip r:embed="rId3">
            <a:alphaModFix/>
          </a:blip>
          <a:srcRect b="0" l="0" r="0" t="0"/>
          <a:stretch/>
        </p:blipFill>
        <p:spPr>
          <a:xfrm>
            <a:off x="531999" y="3079377"/>
            <a:ext cx="7730067" cy="628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141" name="Google Shape;141;p25"/>
          <p:cNvPicPr preferRelativeResize="0"/>
          <p:nvPr/>
        </p:nvPicPr>
        <p:blipFill rotWithShape="1">
          <a:blip r:embed="rId3">
            <a:alphaModFix/>
          </a:blip>
          <a:srcRect b="0" l="0" r="0" t="0"/>
          <a:stretch/>
        </p:blipFill>
        <p:spPr>
          <a:xfrm>
            <a:off x="776287" y="228600"/>
            <a:ext cx="6543675" cy="2600325"/>
          </a:xfrm>
          <a:prstGeom prst="rect">
            <a:avLst/>
          </a:prstGeom>
          <a:noFill/>
          <a:ln>
            <a:noFill/>
          </a:ln>
        </p:spPr>
      </p:pic>
      <p:pic>
        <p:nvPicPr>
          <p:cNvPr id="142" name="Google Shape;142;p25"/>
          <p:cNvPicPr preferRelativeResize="0"/>
          <p:nvPr/>
        </p:nvPicPr>
        <p:blipFill rotWithShape="1">
          <a:blip r:embed="rId4">
            <a:alphaModFix/>
          </a:blip>
          <a:srcRect b="0" l="0" r="0" t="0"/>
          <a:stretch/>
        </p:blipFill>
        <p:spPr>
          <a:xfrm>
            <a:off x="776287" y="2290761"/>
            <a:ext cx="6457950" cy="2771775"/>
          </a:xfrm>
          <a:prstGeom prst="rect">
            <a:avLst/>
          </a:prstGeom>
          <a:noFill/>
          <a:ln>
            <a:noFill/>
          </a:ln>
        </p:spPr>
      </p:pic>
      <p:pic>
        <p:nvPicPr>
          <p:cNvPr id="143" name="Google Shape;143;p25"/>
          <p:cNvPicPr preferRelativeResize="0"/>
          <p:nvPr/>
        </p:nvPicPr>
        <p:blipFill rotWithShape="1">
          <a:blip r:embed="rId5">
            <a:alphaModFix/>
          </a:blip>
          <a:srcRect b="0" l="0" r="0" t="0"/>
          <a:stretch/>
        </p:blipFill>
        <p:spPr>
          <a:xfrm>
            <a:off x="862012" y="4419600"/>
            <a:ext cx="6286500" cy="2295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CK: diagnostic significance</a:t>
            </a:r>
            <a:endParaRPr/>
          </a:p>
        </p:txBody>
      </p:sp>
      <p:sp>
        <p:nvSpPr>
          <p:cNvPr id="149" name="Google Shape;149;p26"/>
          <p:cNvSpPr txBox="1"/>
          <p:nvPr>
            <p:ph idx="1" type="body"/>
          </p:nvPr>
        </p:nvSpPr>
        <p:spPr>
          <a:xfrm>
            <a:off x="330200" y="2346325"/>
            <a:ext cx="8613775" cy="4296213"/>
          </a:xfrm>
          <a:prstGeom prst="rect">
            <a:avLst/>
          </a:prstGeom>
          <a:noFill/>
          <a:ln>
            <a:noFill/>
          </a:ln>
        </p:spPr>
        <p:txBody>
          <a:bodyPr anchorCtr="0" anchor="t" bIns="46025" lIns="92075" spcFirstLastPara="1" rIns="92075" wrap="square" tIns="46025">
            <a:normAutofit fontScale="62500" lnSpcReduction="20000"/>
          </a:bodyPr>
          <a:lstStyle/>
          <a:p>
            <a:pPr indent="-281019" lvl="0" marL="280988" rtl="0" algn="l">
              <a:lnSpc>
                <a:spcPct val="90000"/>
              </a:lnSpc>
              <a:spcBef>
                <a:spcPts val="0"/>
              </a:spcBef>
              <a:spcAft>
                <a:spcPts val="0"/>
              </a:spcAft>
              <a:buSzPct val="100000"/>
              <a:buFont typeface="Verdana"/>
              <a:buChar char="•"/>
            </a:pPr>
            <a:r>
              <a:rPr lang="en-US" sz="2900"/>
              <a:t>CK levels are frequently elevated in disorders of: </a:t>
            </a:r>
            <a:endParaRPr/>
          </a:p>
          <a:p>
            <a:pPr indent="-404813" lvl="1" marL="862013" rtl="0" algn="l">
              <a:lnSpc>
                <a:spcPct val="90000"/>
              </a:lnSpc>
              <a:spcBef>
                <a:spcPts val="975"/>
              </a:spcBef>
              <a:spcAft>
                <a:spcPts val="0"/>
              </a:spcAft>
              <a:buSzPct val="100000"/>
              <a:buFont typeface="Verdana"/>
              <a:buChar char="–"/>
            </a:pPr>
            <a:r>
              <a:rPr lang="en-US" sz="2600"/>
              <a:t>Cardiac and skeletal muscle (myocardial infarction [MI],  rhabdomyolysis, and muscular dystrophy). </a:t>
            </a:r>
            <a:endParaRPr/>
          </a:p>
          <a:p>
            <a:pPr indent="-404813" lvl="1" marL="862013" rtl="0" algn="l">
              <a:lnSpc>
                <a:spcPct val="90000"/>
              </a:lnSpc>
              <a:spcBef>
                <a:spcPts val="975"/>
              </a:spcBef>
              <a:spcAft>
                <a:spcPts val="0"/>
              </a:spcAft>
              <a:buSzPct val="100000"/>
              <a:buFont typeface="Verdana"/>
              <a:buChar char="–"/>
            </a:pPr>
            <a:r>
              <a:rPr lang="en-US" sz="2600"/>
              <a:t>Cerebral vascular accident, seizures, nerve degeneration, shock; hypothyroidism, malignant hyperpyrexia, Reye’s syndrome</a:t>
            </a:r>
            <a:endParaRPr sz="2600"/>
          </a:p>
          <a:p>
            <a:pPr indent="-281019" lvl="0" marL="280988" rtl="0" algn="l">
              <a:lnSpc>
                <a:spcPct val="90000"/>
              </a:lnSpc>
              <a:spcBef>
                <a:spcPts val="1087"/>
              </a:spcBef>
              <a:spcAft>
                <a:spcPts val="0"/>
              </a:spcAft>
              <a:buSzPct val="100000"/>
              <a:buFont typeface="Verdana"/>
              <a:buChar char="•"/>
            </a:pPr>
            <a:r>
              <a:rPr lang="en-US" sz="2900"/>
              <a:t>CK level is considered a sensitive indicator of acute myocardial infarction (AMI) and muscular dystrophy, particularly the Duchenne type. </a:t>
            </a:r>
            <a:endParaRPr/>
          </a:p>
          <a:p>
            <a:pPr indent="-281019" lvl="0" marL="280988" rtl="0" algn="l">
              <a:lnSpc>
                <a:spcPct val="90000"/>
              </a:lnSpc>
              <a:spcBef>
                <a:spcPts val="1087"/>
              </a:spcBef>
              <a:spcAft>
                <a:spcPts val="0"/>
              </a:spcAft>
              <a:buSzPct val="100000"/>
              <a:buFont typeface="Verdana"/>
              <a:buChar char="•"/>
            </a:pPr>
            <a:r>
              <a:rPr lang="en-US" sz="2900"/>
              <a:t>CK levels are not entirely specific indicators as CK elevation is found in various other abnormal cardiac and skeletal muscle conditions. </a:t>
            </a:r>
            <a:endParaRPr/>
          </a:p>
          <a:p>
            <a:pPr indent="-281019" lvl="0" marL="280988" rtl="0" algn="l">
              <a:lnSpc>
                <a:spcPct val="90000"/>
              </a:lnSpc>
              <a:spcBef>
                <a:spcPts val="1087"/>
              </a:spcBef>
              <a:spcAft>
                <a:spcPts val="0"/>
              </a:spcAft>
              <a:buSzPct val="100000"/>
              <a:buFont typeface="Verdana"/>
              <a:buChar char="•"/>
            </a:pPr>
            <a:r>
              <a:rPr lang="en-US" sz="2900"/>
              <a:t>Levels of CK also vary with muscle mass and, therefore, may depend on gender, race, degree of physical conditioning, and age</a:t>
            </a:r>
            <a:endParaRPr/>
          </a:p>
          <a:p>
            <a:pPr indent="-280988" lvl="0" marL="280988" rtl="0" algn="l">
              <a:lnSpc>
                <a:spcPct val="90000"/>
              </a:lnSpc>
              <a:spcBef>
                <a:spcPts val="1050"/>
              </a:spcBef>
              <a:spcAft>
                <a:spcPts val="0"/>
              </a:spcAft>
              <a:buSzPct val="100000"/>
              <a:buFont typeface="Verdana"/>
              <a:buChar char="•"/>
            </a:pPr>
            <a:r>
              <a:rPr lang="en-US" sz="2800"/>
              <a:t>Normal serum contains mainly CK-MM, that constitute ~94-100% of total CK</a:t>
            </a:r>
            <a:endParaRPr/>
          </a:p>
          <a:p>
            <a:pPr indent="-280988" lvl="0" marL="280988" rtl="0" algn="l">
              <a:lnSpc>
                <a:spcPct val="90000"/>
              </a:lnSpc>
              <a:spcBef>
                <a:spcPts val="1050"/>
              </a:spcBef>
              <a:spcAft>
                <a:spcPts val="0"/>
              </a:spcAft>
              <a:buSzPct val="100000"/>
              <a:buFont typeface="Verdana"/>
              <a:buChar char="•"/>
            </a:pPr>
            <a:r>
              <a:rPr lang="en-US" sz="2800"/>
              <a:t>Mild to strenuous activity may contribute to elevated CK levels, as may intramuscular injections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CK: enzyme activity </a:t>
            </a:r>
            <a:endParaRPr/>
          </a:p>
        </p:txBody>
      </p:sp>
      <p:pic>
        <p:nvPicPr>
          <p:cNvPr id="155" name="Google Shape;155;p27"/>
          <p:cNvPicPr preferRelativeResize="0"/>
          <p:nvPr/>
        </p:nvPicPr>
        <p:blipFill rotWithShape="1">
          <a:blip r:embed="rId3">
            <a:alphaModFix/>
          </a:blip>
          <a:srcRect b="0" l="0" r="0" t="0"/>
          <a:stretch/>
        </p:blipFill>
        <p:spPr>
          <a:xfrm>
            <a:off x="811306" y="2335306"/>
            <a:ext cx="6605477" cy="1600200"/>
          </a:xfrm>
          <a:prstGeom prst="rect">
            <a:avLst/>
          </a:prstGeom>
          <a:noFill/>
          <a:ln>
            <a:noFill/>
          </a:ln>
        </p:spPr>
      </p:pic>
      <p:sp>
        <p:nvSpPr>
          <p:cNvPr id="156" name="Google Shape;156;p27"/>
          <p:cNvSpPr txBox="1"/>
          <p:nvPr/>
        </p:nvSpPr>
        <p:spPr>
          <a:xfrm>
            <a:off x="1142243" y="3935506"/>
            <a:ext cx="6605477"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CK is unstable in serum.</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It is stabilized by addition of N-acetylcysteine, mercaptoethanol and DTT</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Serum should be stored in a dark place, because CK is inactivated by light.</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Hemolysis of serum samples may elevate CK activity</a:t>
            </a:r>
            <a:endParaRPr/>
          </a:p>
          <a:p>
            <a:pPr indent="-190500" lvl="0" marL="3429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CK &amp; MI</a:t>
            </a:r>
            <a:endParaRPr/>
          </a:p>
        </p:txBody>
      </p:sp>
      <p:sp>
        <p:nvSpPr>
          <p:cNvPr id="162" name="Google Shape;162;p2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Demonstration of elevated levels of CK-MB, greater than or equal to 6% of total CK, is considered a good indicator for mayocardial damage, particularly AMI</a:t>
            </a:r>
            <a:endParaRPr/>
          </a:p>
          <a:p>
            <a:pPr indent="-280988" lvl="0" marL="280988" rtl="0" algn="l">
              <a:lnSpc>
                <a:spcPct val="90000"/>
              </a:lnSpc>
              <a:spcBef>
                <a:spcPts val="1320"/>
              </a:spcBef>
              <a:spcAft>
                <a:spcPts val="0"/>
              </a:spcAft>
              <a:buSzPts val="2200"/>
              <a:buFont typeface="Verdana"/>
              <a:buChar char="•"/>
            </a:pPr>
            <a:r>
              <a:rPr lang="en-US"/>
              <a:t>Troponins (I &amp; T) may also elevate in AMI in absence of CK-MB elevations &gt;&gt; more specific</a:t>
            </a:r>
            <a:endParaRPr/>
          </a:p>
          <a:p>
            <a:pPr indent="-280988" lvl="0" marL="280988" rtl="0" algn="l">
              <a:lnSpc>
                <a:spcPct val="90000"/>
              </a:lnSpc>
              <a:spcBef>
                <a:spcPts val="1320"/>
              </a:spcBef>
              <a:spcAft>
                <a:spcPts val="0"/>
              </a:spcAft>
              <a:buSzPts val="2200"/>
              <a:buFont typeface="Verdana"/>
              <a:buChar char="•"/>
            </a:pPr>
            <a:r>
              <a:rPr lang="en-US"/>
              <a:t>Specificity of CK-MB for diagnosis of AMI can be increased if interpreted in conjunction with and LD isoenzymes and/or Troponins; or if measured sequentially over 48 hrs to show a typical rise and fall of enzyme activity</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CK: reference range </a:t>
            </a:r>
            <a:endParaRPr/>
          </a:p>
        </p:txBody>
      </p:sp>
      <p:pic>
        <p:nvPicPr>
          <p:cNvPr id="168" name="Google Shape;168;p29"/>
          <p:cNvPicPr preferRelativeResize="0"/>
          <p:nvPr/>
        </p:nvPicPr>
        <p:blipFill rotWithShape="1">
          <a:blip r:embed="rId3">
            <a:alphaModFix/>
          </a:blip>
          <a:srcRect b="0" l="0" r="0" t="0"/>
          <a:stretch/>
        </p:blipFill>
        <p:spPr>
          <a:xfrm>
            <a:off x="779929" y="2281517"/>
            <a:ext cx="7054004" cy="3571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b="1" lang="en-US">
                <a:solidFill>
                  <a:srgbClr val="C00000"/>
                </a:solidFill>
              </a:rPr>
              <a:t>Lactate dehydrogenase (LD)</a:t>
            </a:r>
            <a:endParaRPr/>
          </a:p>
        </p:txBody>
      </p:sp>
      <p:sp>
        <p:nvSpPr>
          <p:cNvPr id="174" name="Google Shape;174;p30"/>
          <p:cNvSpPr txBox="1"/>
          <p:nvPr>
            <p:ph idx="1" type="body"/>
          </p:nvPr>
        </p:nvSpPr>
        <p:spPr>
          <a:xfrm>
            <a:off x="609600" y="3922058"/>
            <a:ext cx="8153400" cy="2250141"/>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solidFill>
                  <a:srgbClr val="C00000"/>
                </a:solidFill>
              </a:rPr>
              <a:t>Tissue source:</a:t>
            </a:r>
            <a:endParaRPr/>
          </a:p>
          <a:p>
            <a:pPr indent="-280988" lvl="0" marL="280988" rtl="0" algn="l">
              <a:lnSpc>
                <a:spcPct val="90000"/>
              </a:lnSpc>
              <a:spcBef>
                <a:spcPts val="1320"/>
              </a:spcBef>
              <a:spcAft>
                <a:spcPts val="0"/>
              </a:spcAft>
              <a:buSzPts val="2200"/>
              <a:buFont typeface="Verdana"/>
              <a:buChar char="•"/>
            </a:pPr>
            <a:r>
              <a:rPr lang="en-US"/>
              <a:t>LD is highly distributed in the body.</a:t>
            </a:r>
            <a:endParaRPr/>
          </a:p>
          <a:p>
            <a:pPr indent="-280988" lvl="0" marL="280988" rtl="0" algn="l">
              <a:lnSpc>
                <a:spcPct val="90000"/>
              </a:lnSpc>
              <a:spcBef>
                <a:spcPts val="1320"/>
              </a:spcBef>
              <a:spcAft>
                <a:spcPts val="0"/>
              </a:spcAft>
              <a:buSzPts val="2200"/>
              <a:buFont typeface="Verdana"/>
              <a:buChar char="•"/>
            </a:pPr>
            <a:r>
              <a:rPr lang="en-US"/>
              <a:t>High levels of LD are found in heart, liver, skeletal muscles, kidney and RBCs</a:t>
            </a:r>
            <a:endParaRPr/>
          </a:p>
          <a:p>
            <a:pPr indent="-280988" lvl="0" marL="280988" rtl="0" algn="l">
              <a:lnSpc>
                <a:spcPct val="90000"/>
              </a:lnSpc>
              <a:spcBef>
                <a:spcPts val="1320"/>
              </a:spcBef>
              <a:spcAft>
                <a:spcPts val="0"/>
              </a:spcAft>
              <a:buSzPts val="2200"/>
              <a:buFont typeface="Verdana"/>
              <a:buChar char="•"/>
            </a:pPr>
            <a:r>
              <a:rPr lang="en-US"/>
              <a:t>Less amounts of LD in lung, smooth and brain</a:t>
            </a:r>
            <a:endParaRPr/>
          </a:p>
        </p:txBody>
      </p:sp>
      <p:pic>
        <p:nvPicPr>
          <p:cNvPr id="175" name="Google Shape;175;p30"/>
          <p:cNvPicPr preferRelativeResize="0"/>
          <p:nvPr/>
        </p:nvPicPr>
        <p:blipFill rotWithShape="1">
          <a:blip r:embed="rId3">
            <a:alphaModFix/>
          </a:blip>
          <a:srcRect b="0" l="0" r="0" t="0"/>
          <a:stretch/>
        </p:blipFill>
        <p:spPr>
          <a:xfrm>
            <a:off x="430213" y="2079093"/>
            <a:ext cx="4895134" cy="1828800"/>
          </a:xfrm>
          <a:prstGeom prst="rect">
            <a:avLst/>
          </a:prstGeom>
          <a:noFill/>
          <a:ln cap="flat" cmpd="sng" w="9525">
            <a:solidFill>
              <a:schemeClr val="accent1"/>
            </a:solidFill>
            <a:prstDash val="solid"/>
            <a:miter lim="800000"/>
            <a:headEnd len="sm" w="sm" type="none"/>
            <a:tailEnd len="sm" w="sm" type="none"/>
          </a:ln>
        </p:spPr>
      </p:pic>
      <p:sp>
        <p:nvSpPr>
          <p:cNvPr id="176" name="Google Shape;176;p30"/>
          <p:cNvSpPr/>
          <p:nvPr/>
        </p:nvSpPr>
        <p:spPr>
          <a:xfrm>
            <a:off x="4976648" y="2254829"/>
            <a:ext cx="4572000" cy="1477328"/>
          </a:xfrm>
          <a:prstGeom prst="rect">
            <a:avLst/>
          </a:prstGeom>
          <a:noFill/>
          <a:ln>
            <a:noFill/>
          </a:ln>
        </p:spPr>
        <p:txBody>
          <a:bodyPr anchorCtr="0" anchor="t" bIns="45700" lIns="91425" spcFirstLastPara="1" rIns="91425" wrap="square" tIns="45700">
            <a:noAutofit/>
          </a:bodyPr>
          <a:lstStyle/>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Source of error:</a:t>
            </a:r>
            <a:r>
              <a:rPr b="0" i="0" lang="en-US" sz="1800" u="none" cap="none" strike="noStrike">
                <a:solidFill>
                  <a:schemeClr val="dk1"/>
                </a:solidFill>
                <a:latin typeface="Arial"/>
                <a:ea typeface="Arial"/>
                <a:cs typeface="Arial"/>
                <a:sym typeface="Arial"/>
              </a:rPr>
              <a:t> any degree of hemolysis; instability in any temperature</a:t>
            </a:r>
            <a:endParaRPr/>
          </a:p>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Reference range:</a:t>
            </a:r>
            <a:r>
              <a:rPr b="0" i="0" lang="en-US" sz="1800" u="none" cap="none" strike="noStrike">
                <a:solidFill>
                  <a:schemeClr val="dk1"/>
                </a:solidFill>
                <a:latin typeface="Arial"/>
                <a:ea typeface="Arial"/>
                <a:cs typeface="Arial"/>
                <a:sym typeface="Arial"/>
              </a:rPr>
              <a:t> 125-220 U/L (37°C)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LD: diagnostic significance </a:t>
            </a:r>
            <a:endParaRPr/>
          </a:p>
        </p:txBody>
      </p:sp>
      <p:sp>
        <p:nvSpPr>
          <p:cNvPr id="182" name="Google Shape;182;p31"/>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Increased levels are found in cardiac, hepatic, and skeletal muscle and renal diseases, as well as in several hematologic and neoplastic disorders. </a:t>
            </a:r>
            <a:endParaRPr/>
          </a:p>
          <a:p>
            <a:pPr indent="-280988" lvl="0" marL="280988" rtl="0" algn="l">
              <a:lnSpc>
                <a:spcPct val="90000"/>
              </a:lnSpc>
              <a:spcBef>
                <a:spcPts val="1320"/>
              </a:spcBef>
              <a:spcAft>
                <a:spcPts val="0"/>
              </a:spcAft>
              <a:buSzPts val="2200"/>
              <a:buFont typeface="Verdana"/>
              <a:buChar char="•"/>
            </a:pPr>
            <a:r>
              <a:rPr lang="en-US"/>
              <a:t>The highest levels of total LD are seen in pernicious anemia and hemolytic disorders. </a:t>
            </a:r>
            <a:endParaRPr/>
          </a:p>
          <a:p>
            <a:pPr indent="-280988" lvl="0" marL="280988" rtl="0" algn="l">
              <a:lnSpc>
                <a:spcPct val="90000"/>
              </a:lnSpc>
              <a:spcBef>
                <a:spcPts val="1320"/>
              </a:spcBef>
              <a:spcAft>
                <a:spcPts val="0"/>
              </a:spcAft>
              <a:buSzPts val="2200"/>
              <a:buFont typeface="Verdana"/>
              <a:buChar char="•"/>
            </a:pPr>
            <a:r>
              <a:rPr lang="en-US"/>
              <a:t>Intramedullary destruction of erythroblasts causes elevation as a result of the high concentration of LD in erythrocytes.</a:t>
            </a:r>
            <a:endParaRPr/>
          </a:p>
          <a:p>
            <a:pPr indent="-280988" lvl="0" marL="280988" rtl="0" algn="l">
              <a:lnSpc>
                <a:spcPct val="90000"/>
              </a:lnSpc>
              <a:spcBef>
                <a:spcPts val="1320"/>
              </a:spcBef>
              <a:spcAft>
                <a:spcPts val="0"/>
              </a:spcAft>
              <a:buSzPts val="2200"/>
              <a:buFont typeface="Verdana"/>
              <a:buChar char="•"/>
            </a:pPr>
            <a:r>
              <a:rPr lang="en-US"/>
              <a:t>In the sera of healthy individuals, the major isoenzyme fraction is LD-2, followed by LD-1, LD-3, LD-4, and LD-5</a:t>
            </a:r>
            <a:endParaRPr/>
          </a:p>
          <a:p>
            <a:pPr indent="-280988" lvl="0" marL="280988" rtl="0" algn="l">
              <a:lnSpc>
                <a:spcPct val="90000"/>
              </a:lnSpc>
              <a:spcBef>
                <a:spcPts val="1320"/>
              </a:spcBef>
              <a:spcAft>
                <a:spcPts val="0"/>
              </a:spcAft>
              <a:buSzPts val="2200"/>
              <a:buFont typeface="Verdana"/>
              <a:buChar char="•"/>
            </a:pPr>
            <a:r>
              <a:rPr lang="en-US"/>
              <a:t>LD flipped pattern LD1&gt;LD2 in AMI</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188" name="Google Shape;188;p32"/>
          <p:cNvPicPr preferRelativeResize="0"/>
          <p:nvPr/>
        </p:nvPicPr>
        <p:blipFill rotWithShape="1">
          <a:blip r:embed="rId3">
            <a:alphaModFix/>
          </a:blip>
          <a:srcRect b="0" l="0" r="0" t="0"/>
          <a:stretch/>
        </p:blipFill>
        <p:spPr>
          <a:xfrm>
            <a:off x="457200" y="1143000"/>
            <a:ext cx="8384347" cy="4495800"/>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General Properties and Definitions</a:t>
            </a:r>
            <a:endParaRPr/>
          </a:p>
        </p:txBody>
      </p:sp>
      <p:sp>
        <p:nvSpPr>
          <p:cNvPr id="72" name="Google Shape;72;p1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Enzymes</a:t>
            </a:r>
            <a:endParaRPr b="1"/>
          </a:p>
          <a:p>
            <a:pPr indent="-404813" lvl="1" marL="862013" rtl="0" algn="l">
              <a:lnSpc>
                <a:spcPct val="90000"/>
              </a:lnSpc>
              <a:spcBef>
                <a:spcPts val="1080"/>
              </a:spcBef>
              <a:spcAft>
                <a:spcPts val="0"/>
              </a:spcAft>
              <a:buSzPts val="1800"/>
              <a:buFont typeface="Verdana"/>
              <a:buChar char="–"/>
            </a:pPr>
            <a:r>
              <a:rPr lang="en-US" sz="1800"/>
              <a:t>Specific biologic proteins that catalyze biochemical reactions without altering equilibrium point of reaction or being consumed or changed in composition</a:t>
            </a:r>
            <a:endParaRPr/>
          </a:p>
          <a:p>
            <a:pPr indent="-404813" lvl="1" marL="862013" rtl="0" algn="l">
              <a:lnSpc>
                <a:spcPct val="90000"/>
              </a:lnSpc>
              <a:spcBef>
                <a:spcPts val="1080"/>
              </a:spcBef>
              <a:spcAft>
                <a:spcPts val="0"/>
              </a:spcAft>
              <a:buSzPts val="1800"/>
              <a:buFont typeface="Verdana"/>
              <a:buChar char="–"/>
            </a:pPr>
            <a:r>
              <a:rPr lang="en-US" sz="1800"/>
              <a:t>Found in all body tissues &amp; frequently appear in serum following cellular injury or degradation</a:t>
            </a:r>
            <a:endParaRPr/>
          </a:p>
          <a:p>
            <a:pPr indent="-404813" lvl="1" marL="862013" rtl="0" algn="l">
              <a:lnSpc>
                <a:spcPct val="90000"/>
              </a:lnSpc>
              <a:spcBef>
                <a:spcPts val="1080"/>
              </a:spcBef>
              <a:spcAft>
                <a:spcPts val="0"/>
              </a:spcAft>
              <a:buSzPts val="1800"/>
              <a:buFont typeface="Verdana"/>
              <a:buChar char="–"/>
            </a:pPr>
            <a:r>
              <a:rPr lang="en-US" sz="1800"/>
              <a:t>Proteins, comprising specific amino acid sequence</a:t>
            </a:r>
            <a:endParaRPr/>
          </a:p>
          <a:p>
            <a:pPr indent="-404813" lvl="1" marL="862013" rtl="0" algn="l">
              <a:lnSpc>
                <a:spcPct val="90000"/>
              </a:lnSpc>
              <a:spcBef>
                <a:spcPts val="1080"/>
              </a:spcBef>
              <a:spcAft>
                <a:spcPts val="0"/>
              </a:spcAft>
              <a:buSzPts val="1800"/>
              <a:buFont typeface="Verdana"/>
              <a:buChar char="–"/>
            </a:pPr>
            <a:r>
              <a:rPr lang="en-US" sz="1800"/>
              <a:t>Enzyme may exist in different forms (isoenzyme &amp; isoform).</a:t>
            </a:r>
            <a:endParaRPr/>
          </a:p>
          <a:p>
            <a:pPr indent="-404813" lvl="1" marL="862013" rtl="0" algn="l">
              <a:lnSpc>
                <a:spcPct val="90000"/>
              </a:lnSpc>
              <a:spcBef>
                <a:spcPts val="1080"/>
              </a:spcBef>
              <a:spcAft>
                <a:spcPts val="0"/>
              </a:spcAft>
              <a:buSzPts val="1800"/>
              <a:buFont typeface="Verdana"/>
              <a:buChar char="–"/>
            </a:pPr>
            <a:r>
              <a:rPr b="1" lang="en-US" sz="1800"/>
              <a:t>Cofactor:</a:t>
            </a:r>
            <a:r>
              <a:rPr lang="en-US" sz="1800"/>
              <a:t> nonprotein molecule necessary for enzyme activity</a:t>
            </a:r>
            <a:endParaRPr/>
          </a:p>
          <a:p>
            <a:pPr indent="-228600" lvl="2" marL="1204913" rtl="0" algn="l">
              <a:lnSpc>
                <a:spcPct val="90000"/>
              </a:lnSpc>
              <a:spcBef>
                <a:spcPts val="1080"/>
              </a:spcBef>
              <a:spcAft>
                <a:spcPts val="0"/>
              </a:spcAft>
              <a:buSzPts val="1800"/>
              <a:buFont typeface="Verdana"/>
              <a:buChar char="•"/>
            </a:pPr>
            <a:r>
              <a:rPr b="1" lang="en-US" sz="1800"/>
              <a:t>Activator:</a:t>
            </a:r>
            <a:r>
              <a:rPr lang="en-US" sz="1800"/>
              <a:t> inorganic cofactor</a:t>
            </a:r>
            <a:endParaRPr/>
          </a:p>
          <a:p>
            <a:pPr indent="-228600" lvl="2" marL="1204913" rtl="0" algn="l">
              <a:lnSpc>
                <a:spcPct val="90000"/>
              </a:lnSpc>
              <a:spcBef>
                <a:spcPts val="1080"/>
              </a:spcBef>
              <a:spcAft>
                <a:spcPts val="0"/>
              </a:spcAft>
              <a:buSzPts val="1800"/>
              <a:buFont typeface="Verdana"/>
              <a:buChar char="•"/>
            </a:pPr>
            <a:r>
              <a:rPr b="1" lang="en-US" sz="1800"/>
              <a:t>Coenzyme:</a:t>
            </a:r>
            <a:r>
              <a:rPr lang="en-US" sz="1800"/>
              <a:t> organic cofactor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195" name="Google Shape;195;p33"/>
          <p:cNvPicPr preferRelativeResize="0"/>
          <p:nvPr/>
        </p:nvPicPr>
        <p:blipFill rotWithShape="1">
          <a:blip r:embed="rId3">
            <a:alphaModFix/>
          </a:blip>
          <a:srcRect b="0" l="0" r="0" t="0"/>
          <a:stretch/>
        </p:blipFill>
        <p:spPr>
          <a:xfrm>
            <a:off x="457200" y="152400"/>
            <a:ext cx="4876800" cy="4585252"/>
          </a:xfrm>
          <a:prstGeom prst="rect">
            <a:avLst/>
          </a:prstGeom>
          <a:noFill/>
          <a:ln cap="flat" cmpd="sng" w="9525">
            <a:solidFill>
              <a:schemeClr val="accent1"/>
            </a:solidFill>
            <a:prstDash val="solid"/>
            <a:miter lim="800000"/>
            <a:headEnd len="sm" w="sm" type="none"/>
            <a:tailEnd len="sm" w="sm" type="none"/>
          </a:ln>
        </p:spPr>
      </p:pic>
      <p:pic>
        <p:nvPicPr>
          <p:cNvPr id="196" name="Google Shape;196;p33"/>
          <p:cNvPicPr preferRelativeResize="0"/>
          <p:nvPr/>
        </p:nvPicPr>
        <p:blipFill rotWithShape="1">
          <a:blip r:embed="rId4">
            <a:alphaModFix/>
          </a:blip>
          <a:srcRect b="0" l="0" r="0" t="0"/>
          <a:stretch/>
        </p:blipFill>
        <p:spPr>
          <a:xfrm>
            <a:off x="3505200" y="4419600"/>
            <a:ext cx="4878658" cy="2286000"/>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238125" y="1174902"/>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3200">
                <a:solidFill>
                  <a:srgbClr val="C00000"/>
                </a:solidFill>
              </a:rPr>
              <a:t>Aspartate aminotransferase (AST)</a:t>
            </a:r>
            <a:endParaRPr/>
          </a:p>
        </p:txBody>
      </p:sp>
      <p:sp>
        <p:nvSpPr>
          <p:cNvPr id="203" name="Google Shape;203;p34"/>
          <p:cNvSpPr txBox="1"/>
          <p:nvPr>
            <p:ph idx="1" type="body"/>
          </p:nvPr>
        </p:nvSpPr>
        <p:spPr>
          <a:xfrm>
            <a:off x="612648" y="1600200"/>
            <a:ext cx="8153400" cy="1600200"/>
          </a:xfrm>
          <a:prstGeom prst="rect">
            <a:avLst/>
          </a:prstGeom>
          <a:noFill/>
          <a:ln>
            <a:noFill/>
          </a:ln>
        </p:spPr>
        <p:txBody>
          <a:bodyPr anchorCtr="0" anchor="t" bIns="46025" lIns="92075" spcFirstLastPara="1" rIns="92075" wrap="square" tIns="46025">
            <a:normAutofit fontScale="92500" lnSpcReduction="10000"/>
          </a:bodyPr>
          <a:lstStyle/>
          <a:p>
            <a:pPr indent="-280988" lvl="0" marL="280988" rtl="0" algn="l">
              <a:lnSpc>
                <a:spcPct val="90000"/>
              </a:lnSpc>
              <a:spcBef>
                <a:spcPts val="0"/>
              </a:spcBef>
              <a:spcAft>
                <a:spcPts val="0"/>
              </a:spcAft>
              <a:buSzPct val="100000"/>
              <a:buFont typeface="Verdana"/>
              <a:buChar char="•"/>
            </a:pPr>
            <a:r>
              <a:rPr lang="en-US" sz="2800"/>
              <a:t>Older terminology: serum glutamic oxaloacetic transaminase (SGOT, or GOT), </a:t>
            </a:r>
            <a:endParaRPr/>
          </a:p>
          <a:p>
            <a:pPr indent="-280988" lvl="0" marL="280988" rtl="0" algn="l">
              <a:lnSpc>
                <a:spcPct val="90000"/>
              </a:lnSpc>
              <a:spcBef>
                <a:spcPts val="1554"/>
              </a:spcBef>
              <a:spcAft>
                <a:spcPts val="0"/>
              </a:spcAft>
              <a:buSzPct val="100000"/>
              <a:buFont typeface="Verdana"/>
              <a:buChar char="•"/>
            </a:pPr>
            <a:r>
              <a:rPr lang="en-US" sz="2800"/>
              <a:t>Rxn catalyzed by AST; transfer of an amino group:</a:t>
            </a:r>
            <a:endParaRPr/>
          </a:p>
          <a:p>
            <a:pPr indent="-116523" lvl="0" marL="280988" rtl="0" algn="l">
              <a:lnSpc>
                <a:spcPct val="90000"/>
              </a:lnSpc>
              <a:spcBef>
                <a:spcPts val="1554"/>
              </a:spcBef>
              <a:spcAft>
                <a:spcPts val="0"/>
              </a:spcAft>
              <a:buSzPct val="100000"/>
              <a:buFont typeface="Verdana"/>
              <a:buNone/>
            </a:pPr>
            <a:r>
              <a:t/>
            </a:r>
            <a:endParaRPr sz="2800"/>
          </a:p>
        </p:txBody>
      </p:sp>
      <p:pic>
        <p:nvPicPr>
          <p:cNvPr id="204" name="Google Shape;204;p34"/>
          <p:cNvPicPr preferRelativeResize="0"/>
          <p:nvPr/>
        </p:nvPicPr>
        <p:blipFill rotWithShape="1">
          <a:blip r:embed="rId3">
            <a:alphaModFix/>
          </a:blip>
          <a:srcRect b="0" l="0" r="0" t="0"/>
          <a:stretch/>
        </p:blipFill>
        <p:spPr>
          <a:xfrm>
            <a:off x="1240220" y="3220600"/>
            <a:ext cx="5713029" cy="3537383"/>
          </a:xfrm>
          <a:prstGeom prst="rect">
            <a:avLst/>
          </a:prstGeom>
          <a:noFill/>
          <a:ln cap="flat" cmpd="sng" w="9525">
            <a:solidFill>
              <a:schemeClr val="accent1"/>
            </a:solidFill>
            <a:prstDash val="solid"/>
            <a:miter lim="800000"/>
            <a:headEnd len="sm" w="sm" type="none"/>
            <a:tailEnd len="sm" w="sm" type="none"/>
          </a:ln>
        </p:spPr>
      </p:pic>
      <p:sp>
        <p:nvSpPr>
          <p:cNvPr id="205" name="Google Shape;205;p34"/>
          <p:cNvSpPr txBox="1"/>
          <p:nvPr/>
        </p:nvSpPr>
        <p:spPr>
          <a:xfrm>
            <a:off x="7162800" y="3084702"/>
            <a:ext cx="1600200" cy="163121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Pyridoxal phosphate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(PLP) functions as coenzyme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sz="4000"/>
              <a:t>AST</a:t>
            </a:r>
            <a:endParaRPr/>
          </a:p>
        </p:txBody>
      </p:sp>
      <p:sp>
        <p:nvSpPr>
          <p:cNvPr id="211" name="Google Shape;211;p3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800"/>
              <a:buFont typeface="Verdana"/>
              <a:buChar char="•"/>
            </a:pPr>
            <a:r>
              <a:rPr lang="en-US" sz="2800">
                <a:solidFill>
                  <a:srgbClr val="C00000"/>
                </a:solidFill>
              </a:rPr>
              <a:t>Tissue source: </a:t>
            </a:r>
            <a:endParaRPr/>
          </a:p>
          <a:p>
            <a:pPr indent="-404813" lvl="1" marL="862013" rtl="0" algn="l">
              <a:lnSpc>
                <a:spcPct val="90000"/>
              </a:lnSpc>
              <a:spcBef>
                <a:spcPts val="1500"/>
              </a:spcBef>
              <a:spcAft>
                <a:spcPts val="0"/>
              </a:spcAft>
              <a:buSzPts val="2500"/>
              <a:buFont typeface="Verdana"/>
              <a:buChar char="–"/>
            </a:pPr>
            <a:r>
              <a:rPr lang="en-US" sz="2500"/>
              <a:t>AST is widely distributed in human tissue. </a:t>
            </a:r>
            <a:endParaRPr/>
          </a:p>
          <a:p>
            <a:pPr indent="-404813" lvl="1" marL="862013" rtl="0" algn="l">
              <a:lnSpc>
                <a:spcPct val="90000"/>
              </a:lnSpc>
              <a:spcBef>
                <a:spcPts val="1500"/>
              </a:spcBef>
              <a:spcAft>
                <a:spcPts val="0"/>
              </a:spcAft>
              <a:buSzPts val="2500"/>
              <a:buFont typeface="Verdana"/>
              <a:buChar char="–"/>
            </a:pPr>
            <a:r>
              <a:rPr lang="en-US" sz="2500"/>
              <a:t>The highest concentrations are found in </a:t>
            </a:r>
            <a:r>
              <a:rPr lang="en-US" sz="2500">
                <a:solidFill>
                  <a:srgbClr val="C00000"/>
                </a:solidFill>
              </a:rPr>
              <a:t>cardiac tissue, liver, and skeletal muscle</a:t>
            </a:r>
            <a:r>
              <a:rPr lang="en-US" sz="2500"/>
              <a:t>, with smaller amounts found in the kidney, pancreas, and erythrocytes</a:t>
            </a:r>
            <a:endParaRPr/>
          </a:p>
          <a:p>
            <a:pPr indent="-103188" lvl="0" marL="280988" rtl="0" algn="l">
              <a:lnSpc>
                <a:spcPct val="90000"/>
              </a:lnSpc>
              <a:spcBef>
                <a:spcPts val="1680"/>
              </a:spcBef>
              <a:spcAft>
                <a:spcPts val="0"/>
              </a:spcAft>
              <a:buSzPts val="2800"/>
              <a:buFont typeface="Verdana"/>
              <a:buNone/>
            </a:pPr>
            <a:r>
              <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AST: diagnostic significance</a:t>
            </a:r>
            <a:endParaRPr/>
          </a:p>
        </p:txBody>
      </p:sp>
      <p:sp>
        <p:nvSpPr>
          <p:cNvPr id="218" name="Google Shape;218;p36"/>
          <p:cNvSpPr txBox="1"/>
          <p:nvPr>
            <p:ph idx="1" type="body"/>
          </p:nvPr>
        </p:nvSpPr>
        <p:spPr>
          <a:xfrm>
            <a:off x="330200" y="2346325"/>
            <a:ext cx="8613775" cy="4511675"/>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800"/>
              <a:buFont typeface="Verdana"/>
              <a:buChar char="•"/>
            </a:pPr>
            <a:r>
              <a:rPr lang="en-US" sz="2800"/>
              <a:t>AST is mainly used to evaluate hepatocellular disorders &amp; skeletal muscle involvement </a:t>
            </a:r>
            <a:endParaRPr/>
          </a:p>
          <a:p>
            <a:pPr indent="-280988" lvl="0" marL="280988" rtl="0" algn="l">
              <a:lnSpc>
                <a:spcPct val="90000"/>
              </a:lnSpc>
              <a:spcBef>
                <a:spcPts val="1680"/>
              </a:spcBef>
              <a:spcAft>
                <a:spcPts val="0"/>
              </a:spcAft>
              <a:buSzPts val="2800"/>
              <a:buFont typeface="Verdana"/>
              <a:buChar char="•"/>
            </a:pPr>
            <a:r>
              <a:rPr lang="en-US" sz="2800"/>
              <a:t>In AMI, AST begin to rise within 6-8 hrs, peak at 24 hrs &amp; return to normal within 5 days</a:t>
            </a:r>
            <a:endParaRPr/>
          </a:p>
          <a:p>
            <a:pPr indent="-280988" lvl="0" marL="280988" rtl="0" algn="l">
              <a:lnSpc>
                <a:spcPct val="90000"/>
              </a:lnSpc>
              <a:spcBef>
                <a:spcPts val="1680"/>
              </a:spcBef>
              <a:spcAft>
                <a:spcPts val="0"/>
              </a:spcAft>
              <a:buSzPts val="2800"/>
              <a:buFont typeface="Verdana"/>
              <a:buChar char="•"/>
            </a:pPr>
            <a:r>
              <a:rPr lang="en-US" sz="2800"/>
              <a:t>AST is not specific for AMI</a:t>
            </a:r>
            <a:endParaRPr/>
          </a:p>
          <a:p>
            <a:pPr indent="-280988" lvl="0" marL="280988" rtl="0" algn="l">
              <a:lnSpc>
                <a:spcPct val="90000"/>
              </a:lnSpc>
              <a:spcBef>
                <a:spcPts val="1680"/>
              </a:spcBef>
              <a:spcAft>
                <a:spcPts val="0"/>
              </a:spcAft>
              <a:buSzPts val="2800"/>
              <a:buFont typeface="Verdana"/>
              <a:buChar char="•"/>
            </a:pPr>
            <a:r>
              <a:rPr lang="en-US" sz="2800"/>
              <a:t>AST is elevated in pulmonary embolism</a:t>
            </a:r>
            <a:endParaRPr/>
          </a:p>
          <a:p>
            <a:pPr indent="-280988" lvl="0" marL="280988" rtl="0" algn="l">
              <a:lnSpc>
                <a:spcPct val="90000"/>
              </a:lnSpc>
              <a:spcBef>
                <a:spcPts val="1680"/>
              </a:spcBef>
              <a:spcAft>
                <a:spcPts val="0"/>
              </a:spcAft>
              <a:buSzPts val="2800"/>
              <a:buFont typeface="Verdana"/>
              <a:buChar char="•"/>
            </a:pPr>
            <a:r>
              <a:rPr lang="en-US" sz="2800"/>
              <a:t>Half-life is ~16 hrs</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 calcmode="lin" valueType="num">
                                      <p:cBhvr additive="base">
                                        <p:cTn dur="500"/>
                                        <p:tgtEl>
                                          <p:spTgt spid="21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 calcmode="lin" valueType="num">
                                      <p:cBhvr additive="base">
                                        <p:cTn dur="500"/>
                                        <p:tgtEl>
                                          <p:spTgt spid="21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anim calcmode="lin" valueType="num">
                                      <p:cBhvr additive="base">
                                        <p:cTn dur="500"/>
                                        <p:tgtEl>
                                          <p:spTgt spid="21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anim calcmode="lin" valueType="num">
                                      <p:cBhvr additive="base">
                                        <p:cTn dur="500"/>
                                        <p:tgtEl>
                                          <p:spTgt spid="21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anim calcmode="lin" valueType="num">
                                      <p:cBhvr additive="base">
                                        <p:cTn dur="500"/>
                                        <p:tgtEl>
                                          <p:spTgt spid="21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AST: diagnostic significance/ cont’d</a:t>
            </a:r>
            <a:endParaRPr/>
          </a:p>
        </p:txBody>
      </p:sp>
      <p:sp>
        <p:nvSpPr>
          <p:cNvPr id="225" name="Google Shape;225;p37"/>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800"/>
              <a:buFont typeface="Verdana"/>
              <a:buChar char="•"/>
            </a:pPr>
            <a:r>
              <a:rPr lang="en-US" sz="2800"/>
              <a:t>AST levels are highest in acute hepatocellular disorders</a:t>
            </a:r>
            <a:endParaRPr/>
          </a:p>
          <a:p>
            <a:pPr indent="-280988" lvl="0" marL="280988" rtl="0" algn="l">
              <a:lnSpc>
                <a:spcPct val="90000"/>
              </a:lnSpc>
              <a:spcBef>
                <a:spcPts val="1680"/>
              </a:spcBef>
              <a:spcAft>
                <a:spcPts val="0"/>
              </a:spcAft>
              <a:buSzPts val="2800"/>
              <a:buFont typeface="Verdana"/>
              <a:buChar char="•"/>
            </a:pPr>
            <a:r>
              <a:rPr lang="en-US" sz="2800"/>
              <a:t>In viral hepatitis, levels may reach 100 times upper limit of normal (ULN)</a:t>
            </a:r>
            <a:endParaRPr/>
          </a:p>
          <a:p>
            <a:pPr indent="-280988" lvl="0" marL="280988" rtl="0" algn="l">
              <a:lnSpc>
                <a:spcPct val="90000"/>
              </a:lnSpc>
              <a:spcBef>
                <a:spcPts val="1680"/>
              </a:spcBef>
              <a:spcAft>
                <a:spcPts val="0"/>
              </a:spcAft>
              <a:buSzPts val="2800"/>
              <a:buFont typeface="Verdana"/>
              <a:buChar char="•"/>
            </a:pPr>
            <a:r>
              <a:rPr lang="en-US" sz="2800"/>
              <a:t>In cirrhosis, AST reaches ~4X ULN</a:t>
            </a:r>
            <a:endParaRPr/>
          </a:p>
          <a:p>
            <a:pPr indent="-280988" lvl="0" marL="280988" rtl="0" algn="l">
              <a:lnSpc>
                <a:spcPct val="90000"/>
              </a:lnSpc>
              <a:spcBef>
                <a:spcPts val="1680"/>
              </a:spcBef>
              <a:spcAft>
                <a:spcPts val="0"/>
              </a:spcAft>
              <a:buSzPts val="2800"/>
              <a:buFont typeface="Verdana"/>
              <a:buChar char="•"/>
            </a:pPr>
            <a:r>
              <a:rPr lang="en-US" sz="2800"/>
              <a:t>Skeletal muscle disorders &amp; muscular dystrophy: 4-8X ULN</a:t>
            </a:r>
            <a:endParaRPr/>
          </a:p>
          <a:p>
            <a:pPr indent="-103188" lvl="0" marL="280988" rtl="0" algn="l">
              <a:lnSpc>
                <a:spcPct val="90000"/>
              </a:lnSpc>
              <a:spcBef>
                <a:spcPts val="1680"/>
              </a:spcBef>
              <a:spcAft>
                <a:spcPts val="0"/>
              </a:spcAft>
              <a:buSzPts val="2800"/>
              <a:buFont typeface="Verdana"/>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 calcmode="lin" valueType="num">
                                      <p:cBhvr additive="base">
                                        <p:cTn dur="500"/>
                                        <p:tgtEl>
                                          <p:spTgt spid="2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 calcmode="lin" valueType="num">
                                      <p:cBhvr additive="base">
                                        <p:cTn dur="500"/>
                                        <p:tgtEl>
                                          <p:spTgt spid="2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anim calcmode="lin" valueType="num">
                                      <p:cBhvr additive="base">
                                        <p:cTn dur="500"/>
                                        <p:tgtEl>
                                          <p:spTgt spid="22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anim calcmode="lin" valueType="num">
                                      <p:cBhvr additive="base">
                                        <p:cTn dur="500"/>
                                        <p:tgtEl>
                                          <p:spTgt spid="22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anim calcmode="lin" valueType="num">
                                      <p:cBhvr additive="base">
                                        <p:cTn dur="500"/>
                                        <p:tgtEl>
                                          <p:spTgt spid="22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AST: cellular location &amp; isoenzymes</a:t>
            </a:r>
            <a:endParaRPr/>
          </a:p>
        </p:txBody>
      </p:sp>
      <p:sp>
        <p:nvSpPr>
          <p:cNvPr id="231" name="Google Shape;231;p3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800"/>
              <a:buFont typeface="Verdana"/>
              <a:buChar char="•"/>
            </a:pPr>
            <a:r>
              <a:rPr lang="en-US" sz="2800"/>
              <a:t>AST has 2 isoenzymes, but not routinely analyzed </a:t>
            </a:r>
            <a:endParaRPr/>
          </a:p>
          <a:p>
            <a:pPr indent="-280988" lvl="0" marL="280988" rtl="0" algn="l">
              <a:lnSpc>
                <a:spcPct val="90000"/>
              </a:lnSpc>
              <a:spcBef>
                <a:spcPts val="1680"/>
              </a:spcBef>
              <a:spcAft>
                <a:spcPts val="0"/>
              </a:spcAft>
              <a:buSzPts val="2800"/>
              <a:buFont typeface="Verdana"/>
              <a:buChar char="•"/>
            </a:pPr>
            <a:r>
              <a:rPr lang="en-US" sz="2800"/>
              <a:t>Intracellular conc of AST is 7000X higher than extracellular</a:t>
            </a:r>
            <a:endParaRPr/>
          </a:p>
          <a:p>
            <a:pPr indent="-280988" lvl="0" marL="280988" rtl="0" algn="l">
              <a:lnSpc>
                <a:spcPct val="90000"/>
              </a:lnSpc>
              <a:spcBef>
                <a:spcPts val="1680"/>
              </a:spcBef>
              <a:spcAft>
                <a:spcPts val="0"/>
              </a:spcAft>
              <a:buSzPts val="2800"/>
              <a:buFont typeface="Verdana"/>
              <a:buChar char="•"/>
            </a:pPr>
            <a:r>
              <a:rPr lang="en-US" sz="2800"/>
              <a:t>AST is located in cytoplasm &amp; mitochondria,</a:t>
            </a:r>
            <a:endParaRPr/>
          </a:p>
          <a:p>
            <a:pPr indent="-280988" lvl="0" marL="280988" rtl="0" algn="l">
              <a:lnSpc>
                <a:spcPct val="90000"/>
              </a:lnSpc>
              <a:spcBef>
                <a:spcPts val="1680"/>
              </a:spcBef>
              <a:spcAft>
                <a:spcPts val="0"/>
              </a:spcAft>
              <a:buSzPts val="2800"/>
              <a:buFont typeface="Verdana"/>
              <a:buChar char="•"/>
            </a:pPr>
            <a:r>
              <a:rPr lang="en-US" sz="2800"/>
              <a:t>Cytoplasmic form is the predominant form</a:t>
            </a:r>
            <a:endParaRPr/>
          </a:p>
          <a:p>
            <a:pPr indent="-103188" lvl="0" marL="280988" rtl="0" algn="l">
              <a:lnSpc>
                <a:spcPct val="90000"/>
              </a:lnSpc>
              <a:spcBef>
                <a:spcPts val="1680"/>
              </a:spcBef>
              <a:spcAft>
                <a:spcPts val="0"/>
              </a:spcAft>
              <a:buSzPts val="2800"/>
              <a:buFont typeface="Verdana"/>
              <a:buNone/>
            </a:pPr>
            <a:r>
              <a:t/>
            </a:r>
            <a:endParaRPr sz="2800"/>
          </a:p>
          <a:p>
            <a:pPr indent="-103188" lvl="0" marL="280988" rtl="0" algn="l">
              <a:lnSpc>
                <a:spcPct val="90000"/>
              </a:lnSpc>
              <a:spcBef>
                <a:spcPts val="1680"/>
              </a:spcBef>
              <a:spcAft>
                <a:spcPts val="0"/>
              </a:spcAft>
              <a:buSzPts val="2800"/>
              <a:buFont typeface="Verdana"/>
              <a:buNone/>
            </a:pPr>
            <a:r>
              <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426910" y="1201737"/>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Assay for AST</a:t>
            </a:r>
            <a:endParaRPr/>
          </a:p>
        </p:txBody>
      </p:sp>
      <p:sp>
        <p:nvSpPr>
          <p:cNvPr id="237" name="Google Shape;237;p39"/>
          <p:cNvSpPr txBox="1"/>
          <p:nvPr>
            <p:ph idx="1" type="body"/>
          </p:nvPr>
        </p:nvSpPr>
        <p:spPr>
          <a:xfrm>
            <a:off x="612648" y="1600200"/>
            <a:ext cx="8153400" cy="68580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Karmen method:; optimum pH 7.3 – 7.8:</a:t>
            </a:r>
            <a:endParaRPr/>
          </a:p>
        </p:txBody>
      </p:sp>
      <p:pic>
        <p:nvPicPr>
          <p:cNvPr id="238" name="Google Shape;238;p39"/>
          <p:cNvPicPr preferRelativeResize="0"/>
          <p:nvPr/>
        </p:nvPicPr>
        <p:blipFill rotWithShape="1">
          <a:blip r:embed="rId3">
            <a:alphaModFix/>
          </a:blip>
          <a:srcRect b="0" l="0" r="0" t="0"/>
          <a:stretch/>
        </p:blipFill>
        <p:spPr>
          <a:xfrm>
            <a:off x="609600" y="2314575"/>
            <a:ext cx="7543800" cy="1676400"/>
          </a:xfrm>
          <a:prstGeom prst="rect">
            <a:avLst/>
          </a:prstGeom>
          <a:noFill/>
          <a:ln cap="flat" cmpd="sng" w="9525">
            <a:solidFill>
              <a:schemeClr val="accent1"/>
            </a:solidFill>
            <a:prstDash val="solid"/>
            <a:miter lim="800000"/>
            <a:headEnd len="sm" w="sm" type="none"/>
            <a:tailEnd len="sm" w="sm" type="none"/>
          </a:ln>
        </p:spPr>
      </p:pic>
      <p:sp>
        <p:nvSpPr>
          <p:cNvPr id="239" name="Google Shape;239;p39"/>
          <p:cNvSpPr txBox="1"/>
          <p:nvPr/>
        </p:nvSpPr>
        <p:spPr>
          <a:xfrm>
            <a:off x="609600" y="4267200"/>
            <a:ext cx="7543800"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00000"/>
                </a:solidFill>
                <a:latin typeface="Arial"/>
                <a:ea typeface="Arial"/>
                <a:cs typeface="Arial"/>
                <a:sym typeface="Arial"/>
              </a:rPr>
              <a:t>Sources of error:</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Hemolysis dramatically increases AST</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Activity stable for 3-4 days at Refrig temp.</a:t>
            </a:r>
            <a:endParaRPr/>
          </a:p>
          <a:p>
            <a:pPr indent="0" lvl="0" marL="0" marR="0" rtl="0" algn="ctr">
              <a:spcBef>
                <a:spcPts val="0"/>
              </a:spcBef>
              <a:spcAft>
                <a:spcPts val="0"/>
              </a:spcAft>
              <a:buNone/>
            </a:pPr>
            <a:r>
              <a:t/>
            </a:r>
            <a:endParaRPr sz="2400">
              <a:solidFill>
                <a:schemeClr val="dk1"/>
              </a:solidFill>
              <a:latin typeface="Arial"/>
              <a:ea typeface="Arial"/>
              <a:cs typeface="Arial"/>
              <a:sym typeface="Arial"/>
            </a:endParaRPr>
          </a:p>
          <a:p>
            <a:pPr indent="0" lvl="0" marL="0" marR="0" rtl="0" algn="ctr">
              <a:spcBef>
                <a:spcPts val="0"/>
              </a:spcBef>
              <a:spcAft>
                <a:spcPts val="0"/>
              </a:spcAft>
              <a:buNone/>
            </a:pPr>
            <a:r>
              <a:rPr lang="en-US" sz="2400">
                <a:solidFill>
                  <a:srgbClr val="C00000"/>
                </a:solidFill>
                <a:latin typeface="Arial"/>
                <a:ea typeface="Arial"/>
                <a:cs typeface="Arial"/>
                <a:sym typeface="Arial"/>
              </a:rPr>
              <a:t>Ref Range:</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AST: 5 – 35 U/: (37C) (0.1-0.6 ukat/L)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245" name="Google Shape;245;p40"/>
          <p:cNvPicPr preferRelativeResize="0"/>
          <p:nvPr/>
        </p:nvPicPr>
        <p:blipFill rotWithShape="1">
          <a:blip r:embed="rId3">
            <a:alphaModFix/>
          </a:blip>
          <a:srcRect b="0" l="0" r="0" t="0"/>
          <a:stretch/>
        </p:blipFill>
        <p:spPr>
          <a:xfrm>
            <a:off x="533400" y="609600"/>
            <a:ext cx="8336207" cy="5638800"/>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1"/>
          <p:cNvSpPr txBox="1"/>
          <p:nvPr>
            <p:ph type="title"/>
          </p:nvPr>
        </p:nvSpPr>
        <p:spPr>
          <a:xfrm>
            <a:off x="426910" y="121602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b="1" lang="en-US">
                <a:solidFill>
                  <a:srgbClr val="C00000"/>
                </a:solidFill>
              </a:rPr>
              <a:t>Alanine aminotransferase (ALT)</a:t>
            </a:r>
            <a:endParaRPr/>
          </a:p>
        </p:txBody>
      </p:sp>
      <p:sp>
        <p:nvSpPr>
          <p:cNvPr id="251" name="Google Shape;251;p41"/>
          <p:cNvSpPr txBox="1"/>
          <p:nvPr>
            <p:ph idx="1" type="body"/>
          </p:nvPr>
        </p:nvSpPr>
        <p:spPr>
          <a:xfrm>
            <a:off x="612648" y="1600200"/>
            <a:ext cx="8153400" cy="1676400"/>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800"/>
              <a:buFont typeface="Verdana"/>
              <a:buChar char="•"/>
            </a:pPr>
            <a:r>
              <a:rPr lang="en-US" sz="2800"/>
              <a:t>Formerly called serum glutamate-pyruvate transaminase (SGPT or GPT)</a:t>
            </a:r>
            <a:endParaRPr/>
          </a:p>
          <a:p>
            <a:pPr indent="-280988" lvl="0" marL="280988" rtl="0" algn="l">
              <a:lnSpc>
                <a:spcPct val="90000"/>
              </a:lnSpc>
              <a:spcBef>
                <a:spcPts val="1680"/>
              </a:spcBef>
              <a:spcAft>
                <a:spcPts val="0"/>
              </a:spcAft>
              <a:buSzPts val="2800"/>
              <a:buFont typeface="Verdana"/>
              <a:buChar char="•"/>
            </a:pPr>
            <a:r>
              <a:rPr lang="en-US" sz="2800"/>
              <a:t>Rxn catalyzed:</a:t>
            </a:r>
            <a:endParaRPr/>
          </a:p>
          <a:p>
            <a:pPr indent="-103188" lvl="0" marL="280988" rtl="0" algn="l">
              <a:lnSpc>
                <a:spcPct val="90000"/>
              </a:lnSpc>
              <a:spcBef>
                <a:spcPts val="1680"/>
              </a:spcBef>
              <a:spcAft>
                <a:spcPts val="0"/>
              </a:spcAft>
              <a:buSzPts val="2800"/>
              <a:buFont typeface="Verdana"/>
              <a:buNone/>
            </a:pPr>
            <a:r>
              <a:t/>
            </a:r>
            <a:endParaRPr sz="2800"/>
          </a:p>
          <a:p>
            <a:pPr indent="-103188" lvl="0" marL="280988" rtl="0" algn="l">
              <a:lnSpc>
                <a:spcPct val="90000"/>
              </a:lnSpc>
              <a:spcBef>
                <a:spcPts val="1680"/>
              </a:spcBef>
              <a:spcAft>
                <a:spcPts val="0"/>
              </a:spcAft>
              <a:buSzPts val="2800"/>
              <a:buFont typeface="Verdana"/>
              <a:buNone/>
            </a:pPr>
            <a:r>
              <a:t/>
            </a:r>
            <a:endParaRPr sz="2800"/>
          </a:p>
        </p:txBody>
      </p:sp>
      <p:pic>
        <p:nvPicPr>
          <p:cNvPr id="252" name="Google Shape;252;p41"/>
          <p:cNvPicPr preferRelativeResize="0"/>
          <p:nvPr/>
        </p:nvPicPr>
        <p:blipFill rotWithShape="1">
          <a:blip r:embed="rId3">
            <a:alphaModFix/>
          </a:blip>
          <a:srcRect b="0" l="0" r="0" t="0"/>
          <a:stretch/>
        </p:blipFill>
        <p:spPr>
          <a:xfrm>
            <a:off x="1143000" y="3124200"/>
            <a:ext cx="6096000" cy="3483429"/>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sz="4000"/>
              <a:t>ALT: tissue source </a:t>
            </a:r>
            <a:endParaRPr/>
          </a:p>
        </p:txBody>
      </p:sp>
      <p:sp>
        <p:nvSpPr>
          <p:cNvPr id="258" name="Google Shape;258;p42"/>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800"/>
              <a:buFont typeface="Verdana"/>
              <a:buChar char="•"/>
            </a:pPr>
            <a:r>
              <a:rPr lang="en-US" sz="2800"/>
              <a:t>ALT is distributed in many tissues, with comparatively high concentrations in the liver. </a:t>
            </a:r>
            <a:endParaRPr/>
          </a:p>
          <a:p>
            <a:pPr indent="-280988" lvl="0" marL="280988" rtl="0" algn="l">
              <a:lnSpc>
                <a:spcPct val="90000"/>
              </a:lnSpc>
              <a:spcBef>
                <a:spcPts val="1680"/>
              </a:spcBef>
              <a:spcAft>
                <a:spcPts val="0"/>
              </a:spcAft>
              <a:buSzPts val="2800"/>
              <a:buFont typeface="Verdana"/>
              <a:buChar char="•"/>
            </a:pPr>
            <a:r>
              <a:rPr lang="en-US" sz="2800"/>
              <a:t>It is considered the more liver-specific enzyme of the transferases.</a:t>
            </a:r>
            <a:endParaRPr/>
          </a:p>
          <a:p>
            <a:pPr indent="-280988" lvl="0" marL="280988" rtl="0" algn="l">
              <a:lnSpc>
                <a:spcPct val="90000"/>
              </a:lnSpc>
              <a:spcBef>
                <a:spcPts val="1680"/>
              </a:spcBef>
              <a:spcAft>
                <a:spcPts val="0"/>
              </a:spcAft>
              <a:buSzPts val="2800"/>
              <a:buFont typeface="Verdana"/>
              <a:buChar char="•"/>
            </a:pPr>
            <a:r>
              <a:rPr lang="en-US" sz="2800"/>
              <a:t>Half life is 24 hrs</a:t>
            </a:r>
            <a:endParaRPr sz="2800"/>
          </a:p>
          <a:p>
            <a:pPr indent="-280988" lvl="0" marL="280988" rtl="0" algn="l">
              <a:lnSpc>
                <a:spcPct val="90000"/>
              </a:lnSpc>
              <a:spcBef>
                <a:spcPts val="1680"/>
              </a:spcBef>
              <a:spcAft>
                <a:spcPts val="0"/>
              </a:spcAft>
              <a:buSzPts val="2800"/>
              <a:buFont typeface="Verdana"/>
              <a:buChar char="•"/>
            </a:pPr>
            <a:r>
              <a:rPr lang="en-US" sz="2800"/>
              <a:t>Located in cytoplasm</a:t>
            </a:r>
            <a:endParaRPr/>
          </a:p>
          <a:p>
            <a:pPr indent="-103188" lvl="0" marL="280988" rtl="0" algn="l">
              <a:lnSpc>
                <a:spcPct val="90000"/>
              </a:lnSpc>
              <a:spcBef>
                <a:spcPts val="1680"/>
              </a:spcBef>
              <a:spcAft>
                <a:spcPts val="0"/>
              </a:spcAft>
              <a:buSzPts val="2800"/>
              <a:buFont typeface="Verdana"/>
              <a:buNone/>
            </a:pPr>
            <a:r>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 Classification and Nomenclature</a:t>
            </a:r>
            <a:endParaRPr/>
          </a:p>
        </p:txBody>
      </p:sp>
      <p:sp>
        <p:nvSpPr>
          <p:cNvPr id="79" name="Google Shape;79;p1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IUB System assigns name &amp; code to each enzyme</a:t>
            </a:r>
            <a:endParaRPr/>
          </a:p>
          <a:p>
            <a:pPr indent="-404813" lvl="1" marL="862013" rtl="0" algn="l">
              <a:lnSpc>
                <a:spcPct val="95000"/>
              </a:lnSpc>
              <a:spcBef>
                <a:spcPts val="588"/>
              </a:spcBef>
              <a:spcAft>
                <a:spcPts val="0"/>
              </a:spcAft>
              <a:buSzPts val="1800"/>
              <a:buFont typeface="Verdana"/>
              <a:buChar char="–"/>
            </a:pPr>
            <a:r>
              <a:rPr lang="en-US" sz="1800"/>
              <a:t>1. </a:t>
            </a:r>
            <a:r>
              <a:rPr b="1" lang="en-US" sz="1800"/>
              <a:t>Oxidoreductases:</a:t>
            </a:r>
            <a:r>
              <a:rPr lang="en-US" sz="1800"/>
              <a:t> catalyze an oxidation–reduction reaction between two substrates</a:t>
            </a:r>
            <a:endParaRPr/>
          </a:p>
          <a:p>
            <a:pPr indent="-404813" lvl="1" marL="862013" rtl="0" algn="l">
              <a:lnSpc>
                <a:spcPct val="95000"/>
              </a:lnSpc>
              <a:spcBef>
                <a:spcPts val="1080"/>
              </a:spcBef>
              <a:spcAft>
                <a:spcPts val="0"/>
              </a:spcAft>
              <a:buSzPts val="1800"/>
              <a:buFont typeface="Verdana"/>
              <a:buChar char="–"/>
            </a:pPr>
            <a:r>
              <a:rPr lang="en-US" sz="1800"/>
              <a:t>2. </a:t>
            </a:r>
            <a:r>
              <a:rPr b="1" lang="en-US" sz="1800"/>
              <a:t>Transferases:</a:t>
            </a:r>
            <a:r>
              <a:rPr lang="en-US" sz="1800"/>
              <a:t> catalyze transfer of a group other than hydrogen from one substrate to another</a:t>
            </a:r>
            <a:endParaRPr/>
          </a:p>
          <a:p>
            <a:pPr indent="-404813" lvl="1" marL="862013" rtl="0" algn="l">
              <a:lnSpc>
                <a:spcPct val="95000"/>
              </a:lnSpc>
              <a:spcBef>
                <a:spcPts val="1080"/>
              </a:spcBef>
              <a:spcAft>
                <a:spcPts val="0"/>
              </a:spcAft>
              <a:buSzPts val="1800"/>
              <a:buFont typeface="Verdana"/>
              <a:buChar char="–"/>
            </a:pPr>
            <a:r>
              <a:rPr lang="en-US" sz="1800"/>
              <a:t>3. </a:t>
            </a:r>
            <a:r>
              <a:rPr b="1" lang="en-US" sz="1800"/>
              <a:t>Hydrolases:</a:t>
            </a:r>
            <a:r>
              <a:rPr lang="en-US" sz="1800"/>
              <a:t> catalyze hydrolysis of various bonds</a:t>
            </a:r>
            <a:endParaRPr/>
          </a:p>
          <a:p>
            <a:pPr indent="-404813" lvl="1" marL="862013" rtl="0" algn="l">
              <a:lnSpc>
                <a:spcPct val="95000"/>
              </a:lnSpc>
              <a:spcBef>
                <a:spcPts val="1080"/>
              </a:spcBef>
              <a:spcAft>
                <a:spcPts val="0"/>
              </a:spcAft>
              <a:buSzPts val="1800"/>
              <a:buFont typeface="Verdana"/>
              <a:buChar char="–"/>
            </a:pPr>
            <a:r>
              <a:rPr lang="en-US" sz="1800"/>
              <a:t>4. </a:t>
            </a:r>
            <a:r>
              <a:rPr b="1" lang="en-US" sz="1800"/>
              <a:t>Lyases:</a:t>
            </a:r>
            <a:r>
              <a:rPr lang="en-US" sz="1800"/>
              <a:t> catalyze removal of groups from substrates without hydrolysis; product contains double bonds</a:t>
            </a:r>
            <a:endParaRPr/>
          </a:p>
          <a:p>
            <a:pPr indent="-404813" lvl="1" marL="862013" rtl="0" algn="l">
              <a:lnSpc>
                <a:spcPct val="95000"/>
              </a:lnSpc>
              <a:spcBef>
                <a:spcPts val="1080"/>
              </a:spcBef>
              <a:spcAft>
                <a:spcPts val="0"/>
              </a:spcAft>
              <a:buSzPts val="1800"/>
              <a:buFont typeface="Verdana"/>
              <a:buChar char="–"/>
            </a:pPr>
            <a:r>
              <a:rPr lang="en-US" sz="1800"/>
              <a:t>5. </a:t>
            </a:r>
            <a:r>
              <a:rPr b="1" lang="en-US" sz="1800"/>
              <a:t>Isomerases:</a:t>
            </a:r>
            <a:r>
              <a:rPr lang="en-US" sz="1800"/>
              <a:t> catalyze interconversion of geometric, optical, or positional isomers</a:t>
            </a:r>
            <a:endParaRPr/>
          </a:p>
          <a:p>
            <a:pPr indent="-404813" lvl="1" marL="862013" rtl="0" algn="l">
              <a:lnSpc>
                <a:spcPct val="95000"/>
              </a:lnSpc>
              <a:spcBef>
                <a:spcPts val="1080"/>
              </a:spcBef>
              <a:spcAft>
                <a:spcPts val="0"/>
              </a:spcAft>
              <a:buSzPts val="1800"/>
              <a:buFont typeface="Verdana"/>
              <a:buChar char="–"/>
            </a:pPr>
            <a:r>
              <a:rPr lang="en-US" sz="1800"/>
              <a:t>6. </a:t>
            </a:r>
            <a:r>
              <a:rPr b="1" lang="en-US" sz="1800"/>
              <a:t>Ligases:</a:t>
            </a:r>
            <a:r>
              <a:rPr lang="en-US" sz="1800"/>
              <a:t> catalyze joining of two substrate molecules, coupled with breaking of pyrophosphate bond in ATP</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346132" y="1784239"/>
            <a:ext cx="4068215" cy="384175"/>
          </a:xfrm>
          <a:prstGeom prst="rect">
            <a:avLst/>
          </a:prstGeom>
          <a:noFill/>
          <a:ln>
            <a:noFill/>
          </a:ln>
          <a:effectLst>
            <a:outerShdw rotWithShape="0" algn="ctr" dir="2700000" dist="17961">
              <a:schemeClr val="lt2"/>
            </a:outerShdw>
          </a:effectLst>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2200"/>
              <a:t>Transaminase activities in human tissues, relative to serum as unity</a:t>
            </a:r>
            <a:endParaRPr/>
          </a:p>
        </p:txBody>
      </p:sp>
      <p:graphicFrame>
        <p:nvGraphicFramePr>
          <p:cNvPr id="265" name="Google Shape;265;p43"/>
          <p:cNvGraphicFramePr/>
          <p:nvPr/>
        </p:nvGraphicFramePr>
        <p:xfrm>
          <a:off x="4498428" y="1595474"/>
          <a:ext cx="3000000" cy="3000000"/>
        </p:xfrm>
        <a:graphic>
          <a:graphicData uri="http://schemas.openxmlformats.org/drawingml/2006/table">
            <a:tbl>
              <a:tblPr bandRow="1" firstRow="1">
                <a:noFill/>
                <a:tableStyleId>{6AE35BD7-200E-4ECB-BE21-BDBC0C0BE268}</a:tableStyleId>
              </a:tblPr>
              <a:tblGrid>
                <a:gridCol w="2129225"/>
                <a:gridCol w="1259325"/>
                <a:gridCol w="1257050"/>
              </a:tblGrid>
              <a:tr h="4518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ctr">
                        <a:spcBef>
                          <a:spcPts val="0"/>
                        </a:spcBef>
                        <a:spcAft>
                          <a:spcPts val="0"/>
                        </a:spcAft>
                        <a:buNone/>
                      </a:pPr>
                      <a:r>
                        <a:rPr lang="en-US" sz="2000"/>
                        <a:t>AST</a:t>
                      </a:r>
                      <a:endParaRPr/>
                    </a:p>
                  </a:txBody>
                  <a:tcPr marT="45725" marB="45725" marR="91450" marL="91450"/>
                </a:tc>
                <a:tc>
                  <a:txBody>
                    <a:bodyPr/>
                    <a:lstStyle/>
                    <a:p>
                      <a:pPr indent="0" lvl="0" marL="0" marR="0" rtl="0" algn="ctr">
                        <a:spcBef>
                          <a:spcPts val="0"/>
                        </a:spcBef>
                        <a:spcAft>
                          <a:spcPts val="0"/>
                        </a:spcAft>
                        <a:buNone/>
                      </a:pPr>
                      <a:r>
                        <a:rPr lang="en-US" sz="2000"/>
                        <a:t>ALT</a:t>
                      </a:r>
                      <a:endParaRPr/>
                    </a:p>
                  </a:txBody>
                  <a:tcPr marT="45725" marB="45725" marR="91450" marL="91450"/>
                </a:tc>
              </a:tr>
              <a:tr h="451825">
                <a:tc>
                  <a:txBody>
                    <a:bodyPr/>
                    <a:lstStyle/>
                    <a:p>
                      <a:pPr indent="0" lvl="0" marL="0" marR="0" rtl="0" algn="l">
                        <a:spcBef>
                          <a:spcPts val="0"/>
                        </a:spcBef>
                        <a:spcAft>
                          <a:spcPts val="0"/>
                        </a:spcAft>
                        <a:buNone/>
                      </a:pPr>
                      <a:r>
                        <a:rPr lang="en-US" sz="2000"/>
                        <a:t>Heart </a:t>
                      </a:r>
                      <a:endParaRPr/>
                    </a:p>
                  </a:txBody>
                  <a:tcPr marT="45725" marB="45725" marR="91450" marL="91450"/>
                </a:tc>
                <a:tc>
                  <a:txBody>
                    <a:bodyPr/>
                    <a:lstStyle/>
                    <a:p>
                      <a:pPr indent="0" lvl="0" marL="0" marR="0" rtl="0" algn="ctr">
                        <a:spcBef>
                          <a:spcPts val="0"/>
                        </a:spcBef>
                        <a:spcAft>
                          <a:spcPts val="0"/>
                        </a:spcAft>
                        <a:buNone/>
                      </a:pPr>
                      <a:r>
                        <a:rPr b="1" lang="en-US" sz="1800">
                          <a:solidFill>
                            <a:srgbClr val="C00000"/>
                          </a:solidFill>
                        </a:rPr>
                        <a:t>7800</a:t>
                      </a:r>
                      <a:endParaRPr/>
                    </a:p>
                  </a:txBody>
                  <a:tcPr marT="45725" marB="45725" marR="91450" marL="91450"/>
                </a:tc>
                <a:tc>
                  <a:txBody>
                    <a:bodyPr/>
                    <a:lstStyle/>
                    <a:p>
                      <a:pPr indent="0" lvl="0" marL="0" marR="0" rtl="0" algn="ctr">
                        <a:spcBef>
                          <a:spcPts val="0"/>
                        </a:spcBef>
                        <a:spcAft>
                          <a:spcPts val="0"/>
                        </a:spcAft>
                        <a:buNone/>
                      </a:pPr>
                      <a:r>
                        <a:rPr b="1" lang="en-US" sz="1800">
                          <a:solidFill>
                            <a:srgbClr val="C00000"/>
                          </a:solidFill>
                        </a:rPr>
                        <a:t>450</a:t>
                      </a:r>
                      <a:endParaRPr/>
                    </a:p>
                  </a:txBody>
                  <a:tcPr marT="45725" marB="45725" marR="91450" marL="91450"/>
                </a:tc>
              </a:tr>
              <a:tr h="451825">
                <a:tc>
                  <a:txBody>
                    <a:bodyPr/>
                    <a:lstStyle/>
                    <a:p>
                      <a:pPr indent="0" lvl="0" marL="0" marR="0" rtl="0" algn="l">
                        <a:spcBef>
                          <a:spcPts val="0"/>
                        </a:spcBef>
                        <a:spcAft>
                          <a:spcPts val="0"/>
                        </a:spcAft>
                        <a:buNone/>
                      </a:pPr>
                      <a:r>
                        <a:rPr lang="en-US" sz="2000"/>
                        <a:t>Liver</a:t>
                      </a:r>
                      <a:endParaRPr/>
                    </a:p>
                  </a:txBody>
                  <a:tcPr marT="45725" marB="45725" marR="91450" marL="91450"/>
                </a:tc>
                <a:tc>
                  <a:txBody>
                    <a:bodyPr/>
                    <a:lstStyle/>
                    <a:p>
                      <a:pPr indent="0" lvl="0" marL="0" marR="0" rtl="0" algn="ctr">
                        <a:spcBef>
                          <a:spcPts val="0"/>
                        </a:spcBef>
                        <a:spcAft>
                          <a:spcPts val="0"/>
                        </a:spcAft>
                        <a:buNone/>
                      </a:pPr>
                      <a:r>
                        <a:rPr b="1" lang="en-US" sz="1800">
                          <a:solidFill>
                            <a:srgbClr val="0070C0"/>
                          </a:solidFill>
                        </a:rPr>
                        <a:t>7100</a:t>
                      </a:r>
                      <a:endParaRPr/>
                    </a:p>
                  </a:txBody>
                  <a:tcPr marT="45725" marB="45725" marR="91450" marL="91450"/>
                </a:tc>
                <a:tc>
                  <a:txBody>
                    <a:bodyPr/>
                    <a:lstStyle/>
                    <a:p>
                      <a:pPr indent="0" lvl="0" marL="0" marR="0" rtl="0" algn="ctr">
                        <a:spcBef>
                          <a:spcPts val="0"/>
                        </a:spcBef>
                        <a:spcAft>
                          <a:spcPts val="0"/>
                        </a:spcAft>
                        <a:buNone/>
                      </a:pPr>
                      <a:r>
                        <a:rPr b="1" lang="en-US" sz="1800">
                          <a:solidFill>
                            <a:srgbClr val="0070C0"/>
                          </a:solidFill>
                        </a:rPr>
                        <a:t>2850</a:t>
                      </a:r>
                      <a:endParaRPr/>
                    </a:p>
                  </a:txBody>
                  <a:tcPr marT="45725" marB="45725" marR="91450" marL="91450"/>
                </a:tc>
              </a:tr>
              <a:tr h="823925">
                <a:tc>
                  <a:txBody>
                    <a:bodyPr/>
                    <a:lstStyle/>
                    <a:p>
                      <a:pPr indent="0" lvl="0" marL="0" marR="0" rtl="0" algn="l">
                        <a:spcBef>
                          <a:spcPts val="0"/>
                        </a:spcBef>
                        <a:spcAft>
                          <a:spcPts val="0"/>
                        </a:spcAft>
                        <a:buNone/>
                      </a:pPr>
                      <a:r>
                        <a:rPr lang="en-US" sz="2000"/>
                        <a:t>Skeletal muscles</a:t>
                      </a:r>
                      <a:endParaRPr/>
                    </a:p>
                  </a:txBody>
                  <a:tcPr marT="45725" marB="45725" marR="91450" marL="91450"/>
                </a:tc>
                <a:tc>
                  <a:txBody>
                    <a:bodyPr/>
                    <a:lstStyle/>
                    <a:p>
                      <a:pPr indent="0" lvl="0" marL="0" marR="0" rtl="0" algn="ctr">
                        <a:spcBef>
                          <a:spcPts val="0"/>
                        </a:spcBef>
                        <a:spcAft>
                          <a:spcPts val="0"/>
                        </a:spcAft>
                        <a:buNone/>
                      </a:pPr>
                      <a:r>
                        <a:rPr lang="en-US" sz="1800"/>
                        <a:t>5000</a:t>
                      </a:r>
                      <a:endParaRPr/>
                    </a:p>
                  </a:txBody>
                  <a:tcPr marT="45725" marB="45725" marR="91450" marL="91450"/>
                </a:tc>
                <a:tc>
                  <a:txBody>
                    <a:bodyPr/>
                    <a:lstStyle/>
                    <a:p>
                      <a:pPr indent="0" lvl="0" marL="0" marR="0" rtl="0" algn="ctr">
                        <a:spcBef>
                          <a:spcPts val="0"/>
                        </a:spcBef>
                        <a:spcAft>
                          <a:spcPts val="0"/>
                        </a:spcAft>
                        <a:buNone/>
                      </a:pPr>
                      <a:r>
                        <a:rPr lang="en-US" sz="1800"/>
                        <a:t>300</a:t>
                      </a:r>
                      <a:endParaRPr/>
                    </a:p>
                  </a:txBody>
                  <a:tcPr marT="45725" marB="45725" marR="91450" marL="91450"/>
                </a:tc>
              </a:tr>
              <a:tr h="451825">
                <a:tc>
                  <a:txBody>
                    <a:bodyPr/>
                    <a:lstStyle/>
                    <a:p>
                      <a:pPr indent="0" lvl="0" marL="0" marR="0" rtl="0" algn="l">
                        <a:spcBef>
                          <a:spcPts val="0"/>
                        </a:spcBef>
                        <a:spcAft>
                          <a:spcPts val="0"/>
                        </a:spcAft>
                        <a:buNone/>
                      </a:pPr>
                      <a:r>
                        <a:rPr lang="en-US" sz="2000"/>
                        <a:t>Kidney </a:t>
                      </a:r>
                      <a:endParaRPr/>
                    </a:p>
                  </a:txBody>
                  <a:tcPr marT="45725" marB="45725" marR="91450" marL="91450"/>
                </a:tc>
                <a:tc>
                  <a:txBody>
                    <a:bodyPr/>
                    <a:lstStyle/>
                    <a:p>
                      <a:pPr indent="0" lvl="0" marL="0" marR="0" rtl="0" algn="ctr">
                        <a:spcBef>
                          <a:spcPts val="0"/>
                        </a:spcBef>
                        <a:spcAft>
                          <a:spcPts val="0"/>
                        </a:spcAft>
                        <a:buNone/>
                      </a:pPr>
                      <a:r>
                        <a:rPr lang="en-US" sz="1800"/>
                        <a:t>4500</a:t>
                      </a:r>
                      <a:endParaRPr/>
                    </a:p>
                  </a:txBody>
                  <a:tcPr marT="45725" marB="45725" marR="91450" marL="91450"/>
                </a:tc>
                <a:tc>
                  <a:txBody>
                    <a:bodyPr/>
                    <a:lstStyle/>
                    <a:p>
                      <a:pPr indent="0" lvl="0" marL="0" marR="0" rtl="0" algn="ctr">
                        <a:spcBef>
                          <a:spcPts val="0"/>
                        </a:spcBef>
                        <a:spcAft>
                          <a:spcPts val="0"/>
                        </a:spcAft>
                        <a:buNone/>
                      </a:pPr>
                      <a:r>
                        <a:rPr lang="en-US" sz="1800"/>
                        <a:t>1200</a:t>
                      </a:r>
                      <a:endParaRPr/>
                    </a:p>
                  </a:txBody>
                  <a:tcPr marT="45725" marB="45725" marR="91450" marL="91450"/>
                </a:tc>
              </a:tr>
              <a:tr h="451825">
                <a:tc>
                  <a:txBody>
                    <a:bodyPr/>
                    <a:lstStyle/>
                    <a:p>
                      <a:pPr indent="0" lvl="0" marL="0" marR="0" rtl="0" algn="l">
                        <a:spcBef>
                          <a:spcPts val="0"/>
                        </a:spcBef>
                        <a:spcAft>
                          <a:spcPts val="0"/>
                        </a:spcAft>
                        <a:buNone/>
                      </a:pPr>
                      <a:r>
                        <a:rPr lang="en-US" sz="2000"/>
                        <a:t>Pancreas </a:t>
                      </a:r>
                      <a:endParaRPr/>
                    </a:p>
                  </a:txBody>
                  <a:tcPr marT="45725" marB="45725" marR="91450" marL="91450"/>
                </a:tc>
                <a:tc>
                  <a:txBody>
                    <a:bodyPr/>
                    <a:lstStyle/>
                    <a:p>
                      <a:pPr indent="0" lvl="0" marL="0" marR="0" rtl="0" algn="ctr">
                        <a:spcBef>
                          <a:spcPts val="0"/>
                        </a:spcBef>
                        <a:spcAft>
                          <a:spcPts val="0"/>
                        </a:spcAft>
                        <a:buNone/>
                      </a:pPr>
                      <a:r>
                        <a:rPr lang="en-US" sz="1800"/>
                        <a:t>1400</a:t>
                      </a:r>
                      <a:endParaRPr/>
                    </a:p>
                  </a:txBody>
                  <a:tcPr marT="45725" marB="45725" marR="91450" marL="91450"/>
                </a:tc>
                <a:tc>
                  <a:txBody>
                    <a:bodyPr/>
                    <a:lstStyle/>
                    <a:p>
                      <a:pPr indent="0" lvl="0" marL="0" marR="0" rtl="0" algn="ctr">
                        <a:spcBef>
                          <a:spcPts val="0"/>
                        </a:spcBef>
                        <a:spcAft>
                          <a:spcPts val="0"/>
                        </a:spcAft>
                        <a:buNone/>
                      </a:pPr>
                      <a:r>
                        <a:rPr lang="en-US" sz="1800"/>
                        <a:t>130</a:t>
                      </a:r>
                      <a:endParaRPr/>
                    </a:p>
                  </a:txBody>
                  <a:tcPr marT="45725" marB="45725" marR="91450" marL="91450"/>
                </a:tc>
              </a:tr>
              <a:tr h="451825">
                <a:tc>
                  <a:txBody>
                    <a:bodyPr/>
                    <a:lstStyle/>
                    <a:p>
                      <a:pPr indent="0" lvl="0" marL="0" marR="0" rtl="0" algn="l">
                        <a:spcBef>
                          <a:spcPts val="0"/>
                        </a:spcBef>
                        <a:spcAft>
                          <a:spcPts val="0"/>
                        </a:spcAft>
                        <a:buNone/>
                      </a:pPr>
                      <a:r>
                        <a:rPr lang="en-US" sz="2000"/>
                        <a:t>Spleen </a:t>
                      </a:r>
                      <a:endParaRPr/>
                    </a:p>
                  </a:txBody>
                  <a:tcPr marT="45725" marB="45725" marR="91450" marL="91450"/>
                </a:tc>
                <a:tc>
                  <a:txBody>
                    <a:bodyPr/>
                    <a:lstStyle/>
                    <a:p>
                      <a:pPr indent="0" lvl="0" marL="0" marR="0" rtl="0" algn="ctr">
                        <a:spcBef>
                          <a:spcPts val="0"/>
                        </a:spcBef>
                        <a:spcAft>
                          <a:spcPts val="0"/>
                        </a:spcAft>
                        <a:buNone/>
                      </a:pPr>
                      <a:r>
                        <a:rPr lang="en-US" sz="1800"/>
                        <a:t>700</a:t>
                      </a:r>
                      <a:endParaRPr/>
                    </a:p>
                  </a:txBody>
                  <a:tcPr marT="45725" marB="45725" marR="91450" marL="91450"/>
                </a:tc>
                <a:tc>
                  <a:txBody>
                    <a:bodyPr/>
                    <a:lstStyle/>
                    <a:p>
                      <a:pPr indent="0" lvl="0" marL="0" marR="0" rtl="0" algn="ctr">
                        <a:spcBef>
                          <a:spcPts val="0"/>
                        </a:spcBef>
                        <a:spcAft>
                          <a:spcPts val="0"/>
                        </a:spcAft>
                        <a:buNone/>
                      </a:pPr>
                      <a:r>
                        <a:rPr lang="en-US" sz="1800"/>
                        <a:t>80</a:t>
                      </a:r>
                      <a:endParaRPr/>
                    </a:p>
                  </a:txBody>
                  <a:tcPr marT="45725" marB="45725" marR="91450" marL="91450"/>
                </a:tc>
              </a:tr>
              <a:tr h="451825">
                <a:tc>
                  <a:txBody>
                    <a:bodyPr/>
                    <a:lstStyle/>
                    <a:p>
                      <a:pPr indent="0" lvl="0" marL="0" marR="0" rtl="0" algn="l">
                        <a:spcBef>
                          <a:spcPts val="0"/>
                        </a:spcBef>
                        <a:spcAft>
                          <a:spcPts val="0"/>
                        </a:spcAft>
                        <a:buNone/>
                      </a:pPr>
                      <a:r>
                        <a:rPr lang="en-US" sz="2000"/>
                        <a:t>Lungs </a:t>
                      </a:r>
                      <a:endParaRPr/>
                    </a:p>
                  </a:txBody>
                  <a:tcPr marT="45725" marB="45725" marR="91450" marL="91450"/>
                </a:tc>
                <a:tc>
                  <a:txBody>
                    <a:bodyPr/>
                    <a:lstStyle/>
                    <a:p>
                      <a:pPr indent="0" lvl="0" marL="0" marR="0" rtl="0" algn="ctr">
                        <a:spcBef>
                          <a:spcPts val="0"/>
                        </a:spcBef>
                        <a:spcAft>
                          <a:spcPts val="0"/>
                        </a:spcAft>
                        <a:buNone/>
                      </a:pPr>
                      <a:r>
                        <a:rPr lang="en-US" sz="1800"/>
                        <a:t>500</a:t>
                      </a:r>
                      <a:endParaRPr/>
                    </a:p>
                  </a:txBody>
                  <a:tcPr marT="45725" marB="45725" marR="91450" marL="91450"/>
                </a:tc>
                <a:tc>
                  <a:txBody>
                    <a:bodyPr/>
                    <a:lstStyle/>
                    <a:p>
                      <a:pPr indent="0" lvl="0" marL="0" marR="0" rtl="0" algn="ctr">
                        <a:spcBef>
                          <a:spcPts val="0"/>
                        </a:spcBef>
                        <a:spcAft>
                          <a:spcPts val="0"/>
                        </a:spcAft>
                        <a:buNone/>
                      </a:pPr>
                      <a:r>
                        <a:rPr lang="en-US" sz="1800"/>
                        <a:t>45</a:t>
                      </a:r>
                      <a:endParaRPr/>
                    </a:p>
                  </a:txBody>
                  <a:tcPr marT="45725" marB="45725" marR="91450" marL="91450"/>
                </a:tc>
              </a:tr>
              <a:tr h="823925">
                <a:tc>
                  <a:txBody>
                    <a:bodyPr/>
                    <a:lstStyle/>
                    <a:p>
                      <a:pPr indent="0" lvl="0" marL="0" marR="0" rtl="0" algn="l">
                        <a:spcBef>
                          <a:spcPts val="0"/>
                        </a:spcBef>
                        <a:spcAft>
                          <a:spcPts val="0"/>
                        </a:spcAft>
                        <a:buNone/>
                      </a:pPr>
                      <a:r>
                        <a:rPr lang="en-US" sz="2000"/>
                        <a:t>Erythrocytes</a:t>
                      </a:r>
                      <a:r>
                        <a:rPr lang="en-US" sz="2000"/>
                        <a:t> </a:t>
                      </a:r>
                      <a:endParaRPr sz="2000"/>
                    </a:p>
                  </a:txBody>
                  <a:tcPr marT="45725" marB="45725" marR="91450" marL="91450"/>
                </a:tc>
                <a:tc>
                  <a:txBody>
                    <a:bodyPr/>
                    <a:lstStyle/>
                    <a:p>
                      <a:pPr indent="0" lvl="0" marL="0" marR="0" rtl="0" algn="ctr">
                        <a:spcBef>
                          <a:spcPts val="0"/>
                        </a:spcBef>
                        <a:spcAft>
                          <a:spcPts val="0"/>
                        </a:spcAft>
                        <a:buNone/>
                      </a:pPr>
                      <a:r>
                        <a:rPr lang="en-US" sz="1800"/>
                        <a:t>15</a:t>
                      </a:r>
                      <a:endParaRPr/>
                    </a:p>
                  </a:txBody>
                  <a:tcPr marT="45725" marB="45725" marR="91450" marL="91450"/>
                </a:tc>
                <a:tc>
                  <a:txBody>
                    <a:bodyPr/>
                    <a:lstStyle/>
                    <a:p>
                      <a:pPr indent="0" lvl="0" marL="0" marR="0" rtl="0" algn="ctr">
                        <a:spcBef>
                          <a:spcPts val="0"/>
                        </a:spcBef>
                        <a:spcAft>
                          <a:spcPts val="0"/>
                        </a:spcAft>
                        <a:buNone/>
                      </a:pPr>
                      <a:r>
                        <a:rPr lang="en-US" sz="1800"/>
                        <a:t>7</a:t>
                      </a:r>
                      <a:endParaRPr/>
                    </a:p>
                  </a:txBody>
                  <a:tcPr marT="45725" marB="45725" marR="91450" marL="91450"/>
                </a:tc>
              </a:tr>
              <a:tr h="451825">
                <a:tc>
                  <a:txBody>
                    <a:bodyPr/>
                    <a:lstStyle/>
                    <a:p>
                      <a:pPr indent="0" lvl="0" marL="0" marR="0" rtl="0" algn="l">
                        <a:spcBef>
                          <a:spcPts val="0"/>
                        </a:spcBef>
                        <a:spcAft>
                          <a:spcPts val="0"/>
                        </a:spcAft>
                        <a:buNone/>
                      </a:pPr>
                      <a:r>
                        <a:rPr lang="en-US" sz="2000"/>
                        <a:t>Serum </a:t>
                      </a:r>
                      <a:endParaRPr/>
                    </a:p>
                  </a:txBody>
                  <a:tcPr marT="45725" marB="45725" marR="91450" marL="91450"/>
                </a:tc>
                <a:tc>
                  <a:txBody>
                    <a:bodyPr/>
                    <a:lstStyle/>
                    <a:p>
                      <a:pPr indent="0" lvl="0" marL="0" marR="0" rtl="0" algn="ctr">
                        <a:spcBef>
                          <a:spcPts val="0"/>
                        </a:spcBef>
                        <a:spcAft>
                          <a:spcPts val="0"/>
                        </a:spcAft>
                        <a:buNone/>
                      </a:pPr>
                      <a:r>
                        <a:rPr lang="en-US" sz="1800"/>
                        <a:t>1</a:t>
                      </a:r>
                      <a:endParaRPr/>
                    </a:p>
                  </a:txBody>
                  <a:tcPr marT="45725" marB="45725" marR="91450" marL="91450"/>
                </a:tc>
                <a:tc>
                  <a:txBody>
                    <a:bodyPr/>
                    <a:lstStyle/>
                    <a:p>
                      <a:pPr indent="0" lvl="0" marL="0" marR="0" rtl="0" algn="ctr">
                        <a:spcBef>
                          <a:spcPts val="0"/>
                        </a:spcBef>
                        <a:spcAft>
                          <a:spcPts val="0"/>
                        </a:spcAft>
                        <a:buNone/>
                      </a:pPr>
                      <a:r>
                        <a:rPr lang="en-US" sz="1800"/>
                        <a:t>1</a:t>
                      </a:r>
                      <a:endParaRPr/>
                    </a:p>
                  </a:txBody>
                  <a:tcPr marT="45725" marB="45725" marR="91450" marL="9145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ALT: diagnostic significance </a:t>
            </a:r>
            <a:endParaRPr/>
          </a:p>
        </p:txBody>
      </p:sp>
      <p:sp>
        <p:nvSpPr>
          <p:cNvPr id="272" name="Google Shape;272;p44"/>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lnSpcReduction="10000"/>
          </a:bodyPr>
          <a:lstStyle/>
          <a:p>
            <a:pPr indent="-280988" lvl="0" marL="280988" rtl="0" algn="l">
              <a:lnSpc>
                <a:spcPct val="90000"/>
              </a:lnSpc>
              <a:spcBef>
                <a:spcPts val="0"/>
              </a:spcBef>
              <a:spcAft>
                <a:spcPts val="0"/>
              </a:spcAft>
              <a:buSzPts val="2800"/>
              <a:buFont typeface="Verdana"/>
              <a:buChar char="•"/>
            </a:pPr>
            <a:r>
              <a:rPr lang="en-US" sz="2800"/>
              <a:t>ALT assays are confined mainly to evaluation of hepatic disorders. </a:t>
            </a:r>
            <a:endParaRPr/>
          </a:p>
          <a:p>
            <a:pPr indent="-280988" lvl="0" marL="280988" rtl="0" algn="l">
              <a:lnSpc>
                <a:spcPct val="90000"/>
              </a:lnSpc>
              <a:spcBef>
                <a:spcPts val="1680"/>
              </a:spcBef>
              <a:spcAft>
                <a:spcPts val="0"/>
              </a:spcAft>
              <a:buSzPts val="2800"/>
              <a:buFont typeface="Verdana"/>
              <a:buChar char="•"/>
            </a:pPr>
            <a:r>
              <a:rPr lang="en-US" sz="2800"/>
              <a:t>Higher elevations are found in hepatocellular disorders than in extrahepatic or intrahepatic obstructive disorders</a:t>
            </a:r>
            <a:endParaRPr/>
          </a:p>
          <a:p>
            <a:pPr indent="-280988" lvl="0" marL="280988" rtl="0" algn="l">
              <a:lnSpc>
                <a:spcPct val="90000"/>
              </a:lnSpc>
              <a:spcBef>
                <a:spcPts val="1680"/>
              </a:spcBef>
              <a:spcAft>
                <a:spcPts val="0"/>
              </a:spcAft>
              <a:buSzPts val="2800"/>
              <a:buFont typeface="Verdana"/>
              <a:buChar char="•"/>
            </a:pPr>
            <a:r>
              <a:rPr lang="en-US" sz="2800"/>
              <a:t>In acute inflammatory conditions of the liver, ALT elevations are frequently higher than those of AST and tend to remain elevated longer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ALT: diagnostic significance/ cont’d</a:t>
            </a:r>
            <a:endParaRPr/>
          </a:p>
        </p:txBody>
      </p:sp>
      <p:sp>
        <p:nvSpPr>
          <p:cNvPr id="278" name="Google Shape;278;p4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800"/>
              <a:buFont typeface="Verdana"/>
              <a:buChar char="•"/>
            </a:pPr>
            <a:r>
              <a:rPr lang="en-US" sz="2800"/>
              <a:t>Cardiac tissue contains a small amount of ALT activity, but the serum level usually remains normal in AMI unless subsequent liver damage has occurred</a:t>
            </a:r>
            <a:endParaRPr/>
          </a:p>
          <a:p>
            <a:pPr indent="-103188" lvl="0" marL="280988" rtl="0" algn="l">
              <a:lnSpc>
                <a:spcPct val="90000"/>
              </a:lnSpc>
              <a:spcBef>
                <a:spcPts val="1680"/>
              </a:spcBef>
              <a:spcAft>
                <a:spcPts val="0"/>
              </a:spcAft>
              <a:buSzPts val="2800"/>
              <a:buFont typeface="Verdana"/>
              <a:buNone/>
            </a:pPr>
            <a:r>
              <a:t/>
            </a:r>
            <a:endParaRPr sz="2800"/>
          </a:p>
          <a:p>
            <a:pPr indent="-103188" lvl="0" marL="280988" rtl="0" algn="l">
              <a:lnSpc>
                <a:spcPct val="90000"/>
              </a:lnSpc>
              <a:spcBef>
                <a:spcPts val="1680"/>
              </a:spcBef>
              <a:spcAft>
                <a:spcPts val="0"/>
              </a:spcAft>
              <a:buSzPts val="2800"/>
              <a:buFont typeface="Verdana"/>
              <a:buNone/>
            </a:pPr>
            <a:r>
              <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426910" y="1191282"/>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ALT assay</a:t>
            </a:r>
            <a:endParaRPr/>
          </a:p>
        </p:txBody>
      </p:sp>
      <p:sp>
        <p:nvSpPr>
          <p:cNvPr id="284" name="Google Shape;284;p46"/>
          <p:cNvSpPr txBox="1"/>
          <p:nvPr>
            <p:ph idx="1" type="body"/>
          </p:nvPr>
        </p:nvSpPr>
        <p:spPr>
          <a:xfrm>
            <a:off x="612648" y="1600200"/>
            <a:ext cx="8153400" cy="99060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Optimum pH 7.3-7.8</a:t>
            </a:r>
            <a:endParaRPr/>
          </a:p>
        </p:txBody>
      </p:sp>
      <p:pic>
        <p:nvPicPr>
          <p:cNvPr id="285" name="Google Shape;285;p46"/>
          <p:cNvPicPr preferRelativeResize="0"/>
          <p:nvPr/>
        </p:nvPicPr>
        <p:blipFill rotWithShape="1">
          <a:blip r:embed="rId3">
            <a:alphaModFix/>
          </a:blip>
          <a:srcRect b="31817" l="0" r="0" t="0"/>
          <a:stretch/>
        </p:blipFill>
        <p:spPr>
          <a:xfrm>
            <a:off x="685800" y="2343150"/>
            <a:ext cx="7218446" cy="1000125"/>
          </a:xfrm>
          <a:prstGeom prst="rect">
            <a:avLst/>
          </a:prstGeom>
          <a:noFill/>
          <a:ln cap="flat" cmpd="sng" w="9525">
            <a:solidFill>
              <a:schemeClr val="accent1"/>
            </a:solidFill>
            <a:prstDash val="solid"/>
            <a:miter lim="800000"/>
            <a:headEnd len="sm" w="sm" type="none"/>
            <a:tailEnd len="sm" w="sm" type="none"/>
          </a:ln>
        </p:spPr>
      </p:pic>
      <p:sp>
        <p:nvSpPr>
          <p:cNvPr id="286" name="Google Shape;286;p46"/>
          <p:cNvSpPr txBox="1"/>
          <p:nvPr/>
        </p:nvSpPr>
        <p:spPr>
          <a:xfrm>
            <a:off x="914400" y="3733800"/>
            <a:ext cx="6324600"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00000"/>
                </a:solidFill>
                <a:latin typeface="Arial"/>
                <a:ea typeface="Arial"/>
                <a:cs typeface="Arial"/>
                <a:sym typeface="Arial"/>
              </a:rPr>
              <a:t>Source of error</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ALT is stable for 3-4 days at 4C</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Relatively unaffected by hemolysis</a:t>
            </a:r>
            <a:endParaRPr/>
          </a:p>
          <a:p>
            <a:pPr indent="0" lvl="0" marL="0" marR="0" rtl="0" algn="ctr">
              <a:spcBef>
                <a:spcPts val="0"/>
              </a:spcBef>
              <a:spcAft>
                <a:spcPts val="0"/>
              </a:spcAft>
              <a:buNone/>
            </a:pPr>
            <a:r>
              <a:t/>
            </a:r>
            <a:endParaRPr sz="2400">
              <a:solidFill>
                <a:schemeClr val="dk1"/>
              </a:solidFill>
              <a:latin typeface="Arial"/>
              <a:ea typeface="Arial"/>
              <a:cs typeface="Arial"/>
              <a:sym typeface="Arial"/>
            </a:endParaRPr>
          </a:p>
          <a:p>
            <a:pPr indent="0" lvl="0" marL="0" marR="0" rtl="0" algn="ctr">
              <a:spcBef>
                <a:spcPts val="0"/>
              </a:spcBef>
              <a:spcAft>
                <a:spcPts val="0"/>
              </a:spcAft>
              <a:buNone/>
            </a:pPr>
            <a:r>
              <a:rPr lang="en-US" sz="2400">
                <a:solidFill>
                  <a:srgbClr val="C00000"/>
                </a:solidFill>
                <a:latin typeface="Arial"/>
                <a:ea typeface="Arial"/>
                <a:cs typeface="Arial"/>
                <a:sym typeface="Arial"/>
              </a:rPr>
              <a:t>Ref Ranges:</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ALT: 7-45 U/L, (37C) (0.1-0.8 ukat/L)</a:t>
            </a:r>
            <a:endParaRPr/>
          </a:p>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ph type="title"/>
          </p:nvPr>
        </p:nvSpPr>
        <p:spPr>
          <a:xfrm>
            <a:off x="426910" y="1142973"/>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AST/ALT ratio</a:t>
            </a:r>
            <a:endParaRPr/>
          </a:p>
        </p:txBody>
      </p:sp>
      <p:sp>
        <p:nvSpPr>
          <p:cNvPr id="292" name="Google Shape;292;p47"/>
          <p:cNvSpPr txBox="1"/>
          <p:nvPr>
            <p:ph idx="1" type="body"/>
          </p:nvPr>
        </p:nvSpPr>
        <p:spPr>
          <a:xfrm>
            <a:off x="612648" y="1600200"/>
            <a:ext cx="8153400" cy="1219200"/>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The AST/ALT ratio was described by Fernando De Ritis in 1957 &amp; hence known as De Ritis ratio </a:t>
            </a:r>
            <a:endParaRPr/>
          </a:p>
        </p:txBody>
      </p:sp>
      <p:pic>
        <p:nvPicPr>
          <p:cNvPr id="293" name="Google Shape;293;p47"/>
          <p:cNvPicPr preferRelativeResize="0"/>
          <p:nvPr/>
        </p:nvPicPr>
        <p:blipFill rotWithShape="1">
          <a:blip r:embed="rId3">
            <a:alphaModFix/>
          </a:blip>
          <a:srcRect b="0" l="0" r="0" t="0"/>
          <a:stretch/>
        </p:blipFill>
        <p:spPr>
          <a:xfrm>
            <a:off x="1066800" y="2667000"/>
            <a:ext cx="6096000" cy="3587696"/>
          </a:xfrm>
          <a:prstGeom prst="rect">
            <a:avLst/>
          </a:prstGeom>
          <a:noFill/>
          <a:ln cap="flat" cmpd="sng" w="9525">
            <a:solidFill>
              <a:schemeClr val="accent1"/>
            </a:solidFill>
            <a:prstDash val="solid"/>
            <a:miter lim="800000"/>
            <a:headEnd len="sm" w="sm" type="none"/>
            <a:tailEnd len="sm" w="sm" type="none"/>
          </a:ln>
        </p:spPr>
      </p:pic>
      <p:sp>
        <p:nvSpPr>
          <p:cNvPr id="294" name="Google Shape;294;p47"/>
          <p:cNvSpPr txBox="1"/>
          <p:nvPr/>
        </p:nvSpPr>
        <p:spPr>
          <a:xfrm>
            <a:off x="1066800" y="6400800"/>
            <a:ext cx="69342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Ref: Botros &amp; Sikaris (2013) Clin Biochem Rev 34:117-130.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De Ritis ratio</a:t>
            </a:r>
            <a:endParaRPr/>
          </a:p>
        </p:txBody>
      </p:sp>
      <p:sp>
        <p:nvSpPr>
          <p:cNvPr id="301" name="Google Shape;301;p4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De Ritis ratio or AST:ALT ratio is useful in differentiating between causes of liver diseases</a:t>
            </a:r>
            <a:endParaRPr/>
          </a:p>
          <a:p>
            <a:pPr indent="-280988" lvl="0" marL="280988" rtl="0" algn="l">
              <a:lnSpc>
                <a:spcPct val="90000"/>
              </a:lnSpc>
              <a:spcBef>
                <a:spcPts val="1320"/>
              </a:spcBef>
              <a:spcAft>
                <a:spcPts val="0"/>
              </a:spcAft>
              <a:buSzPts val="2200"/>
              <a:buFont typeface="Verdana"/>
              <a:buChar char="•"/>
            </a:pPr>
            <a:r>
              <a:rPr lang="en-US"/>
              <a:t>In healthy people, ALT&gt;AST, when AST&gt;ALT, then a disease is likely</a:t>
            </a:r>
            <a:endParaRPr/>
          </a:p>
          <a:p>
            <a:pPr indent="-280988" lvl="0" marL="280988" rtl="0" algn="l">
              <a:lnSpc>
                <a:spcPct val="90000"/>
              </a:lnSpc>
              <a:spcBef>
                <a:spcPts val="1320"/>
              </a:spcBef>
              <a:spcAft>
                <a:spcPts val="0"/>
              </a:spcAft>
              <a:buSzPts val="2200"/>
              <a:buFont typeface="Verdana"/>
              <a:buChar char="•"/>
            </a:pPr>
            <a:r>
              <a:rPr lang="en-US"/>
              <a:t>Ratio is less useful when liver enzymes are not elevated or multiple conditions exist</a:t>
            </a:r>
            <a:endParaRPr/>
          </a:p>
          <a:p>
            <a:pPr indent="-280988" lvl="0" marL="280988" rtl="0" algn="l">
              <a:lnSpc>
                <a:spcPct val="90000"/>
              </a:lnSpc>
              <a:spcBef>
                <a:spcPts val="1320"/>
              </a:spcBef>
              <a:spcAft>
                <a:spcPts val="0"/>
              </a:spcAft>
              <a:buSzPts val="2200"/>
              <a:buFont typeface="Verdana"/>
              <a:buChar char="•"/>
            </a:pPr>
            <a:r>
              <a:rPr lang="en-US"/>
              <a:t>The values of the ratio are not accepted as a reference range &amp; it is difficult to define “healthy” limits of the ratio</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308" name="Google Shape;308;p49"/>
          <p:cNvPicPr preferRelativeResize="0"/>
          <p:nvPr/>
        </p:nvPicPr>
        <p:blipFill rotWithShape="1">
          <a:blip r:embed="rId3">
            <a:alphaModFix/>
          </a:blip>
          <a:srcRect b="0" l="0" r="0" t="0"/>
          <a:stretch/>
        </p:blipFill>
        <p:spPr>
          <a:xfrm>
            <a:off x="157168" y="1890732"/>
            <a:ext cx="8760835" cy="3619500"/>
          </a:xfrm>
          <a:prstGeom prst="rect">
            <a:avLst/>
          </a:prstGeom>
          <a:noFill/>
          <a:ln cap="flat" cmpd="sng" w="9525">
            <a:solidFill>
              <a:schemeClr val="accent1"/>
            </a:solidFill>
            <a:prstDash val="solid"/>
            <a:miter lim="800000"/>
            <a:headEnd len="sm" w="sm" type="none"/>
            <a:tailEnd len="sm" w="sm" type="none"/>
          </a:ln>
        </p:spPr>
      </p:pic>
      <p:sp>
        <p:nvSpPr>
          <p:cNvPr id="309" name="Google Shape;309;p49"/>
          <p:cNvSpPr txBox="1"/>
          <p:nvPr/>
        </p:nvSpPr>
        <p:spPr>
          <a:xfrm>
            <a:off x="1066800" y="6400800"/>
            <a:ext cx="69342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Ref: Botros &amp; Sikaris (2013) Clin Biochem Rev 34:117-130.</a:t>
            </a:r>
            <a:endParaRPr/>
          </a:p>
        </p:txBody>
      </p:sp>
      <p:sp>
        <p:nvSpPr>
          <p:cNvPr id="310" name="Google Shape;310;p49"/>
          <p:cNvSpPr/>
          <p:nvPr/>
        </p:nvSpPr>
        <p:spPr>
          <a:xfrm>
            <a:off x="7517972" y="3763506"/>
            <a:ext cx="990600" cy="8382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317" name="Google Shape;317;p50"/>
          <p:cNvPicPr preferRelativeResize="0"/>
          <p:nvPr/>
        </p:nvPicPr>
        <p:blipFill rotWithShape="1">
          <a:blip r:embed="rId3">
            <a:alphaModFix/>
          </a:blip>
          <a:srcRect b="0" l="0" r="0" t="0"/>
          <a:stretch/>
        </p:blipFill>
        <p:spPr>
          <a:xfrm>
            <a:off x="0" y="190500"/>
            <a:ext cx="4803019" cy="4191000"/>
          </a:xfrm>
          <a:prstGeom prst="rect">
            <a:avLst/>
          </a:prstGeom>
          <a:noFill/>
          <a:ln cap="flat" cmpd="sng" w="9525">
            <a:solidFill>
              <a:schemeClr val="accent1"/>
            </a:solidFill>
            <a:prstDash val="solid"/>
            <a:miter lim="800000"/>
            <a:headEnd len="sm" w="sm" type="none"/>
            <a:tailEnd len="sm" w="sm" type="none"/>
          </a:ln>
        </p:spPr>
      </p:pic>
      <p:pic>
        <p:nvPicPr>
          <p:cNvPr id="318" name="Google Shape;318;p50"/>
          <p:cNvPicPr preferRelativeResize="0"/>
          <p:nvPr/>
        </p:nvPicPr>
        <p:blipFill rotWithShape="1">
          <a:blip r:embed="rId4">
            <a:alphaModFix/>
          </a:blip>
          <a:srcRect b="0" l="0" r="0" t="0"/>
          <a:stretch/>
        </p:blipFill>
        <p:spPr>
          <a:xfrm>
            <a:off x="0" y="4419600"/>
            <a:ext cx="4521344" cy="2247900"/>
          </a:xfrm>
          <a:prstGeom prst="rect">
            <a:avLst/>
          </a:prstGeom>
          <a:noFill/>
          <a:ln cap="flat" cmpd="sng" w="9525">
            <a:solidFill>
              <a:schemeClr val="accent1"/>
            </a:solidFill>
            <a:prstDash val="solid"/>
            <a:miter lim="800000"/>
            <a:headEnd len="sm" w="sm" type="none"/>
            <a:tailEnd len="sm" w="sm" type="none"/>
          </a:ln>
        </p:spPr>
      </p:pic>
      <p:sp>
        <p:nvSpPr>
          <p:cNvPr id="319" name="Google Shape;319;p50"/>
          <p:cNvSpPr/>
          <p:nvPr/>
        </p:nvSpPr>
        <p:spPr>
          <a:xfrm>
            <a:off x="4813301" y="1039140"/>
            <a:ext cx="4330699" cy="5909310"/>
          </a:xfrm>
          <a:prstGeom prst="rect">
            <a:avLst/>
          </a:prstGeom>
          <a:solidFill>
            <a:schemeClr val="lt1"/>
          </a:solid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1800"/>
              <a:buFont typeface="Verdana"/>
              <a:buAutoNum type="arabicPeriod"/>
            </a:pPr>
            <a:r>
              <a:rPr i="1" lang="en-US" sz="1800">
                <a:solidFill>
                  <a:schemeClr val="dk1"/>
                </a:solidFill>
                <a:latin typeface="Times New Roman"/>
                <a:ea typeface="Times New Roman"/>
                <a:cs typeface="Times New Roman"/>
                <a:sym typeface="Times New Roman"/>
              </a:rPr>
              <a:t>Based on the laboratory tests that were ordered, the physician is considering a diagnosis of an AMI or ischemia. </a:t>
            </a:r>
            <a:endParaRPr i="1" sz="18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1800"/>
              <a:buFont typeface="Verdana"/>
              <a:buAutoNum type="arabicPeriod"/>
            </a:pPr>
            <a:r>
              <a:rPr i="1" lang="en-US" sz="1800">
                <a:solidFill>
                  <a:schemeClr val="dk1"/>
                </a:solidFill>
                <a:latin typeface="Times New Roman"/>
                <a:ea typeface="Times New Roman"/>
                <a:cs typeface="Times New Roman"/>
                <a:sym typeface="Times New Roman"/>
              </a:rPr>
              <a:t>The following laboratory tests that will be elevated at the various timepoints: </a:t>
            </a:r>
            <a:endParaRPr/>
          </a:p>
          <a:p>
            <a:pPr indent="-342900" lvl="0" marL="457200" marR="0" rtl="0" algn="l">
              <a:spcBef>
                <a:spcPts val="0"/>
              </a:spcBef>
              <a:spcAft>
                <a:spcPts val="0"/>
              </a:spcAft>
              <a:buClr>
                <a:schemeClr val="dk1"/>
              </a:buClr>
              <a:buSzPts val="1800"/>
              <a:buFont typeface="Verdana"/>
              <a:buNone/>
            </a:pPr>
            <a:r>
              <a:t/>
            </a:r>
            <a:endParaRPr i="1" sz="1800">
              <a:solidFill>
                <a:schemeClr val="dk1"/>
              </a:solidFill>
              <a:latin typeface="Arial"/>
              <a:ea typeface="Arial"/>
              <a:cs typeface="Arial"/>
              <a:sym typeface="Arial"/>
            </a:endParaRPr>
          </a:p>
          <a:p>
            <a:pPr indent="-342900" lvl="0" marL="457200" marR="0" rtl="0" algn="l">
              <a:spcBef>
                <a:spcPts val="0"/>
              </a:spcBef>
              <a:spcAft>
                <a:spcPts val="0"/>
              </a:spcAft>
              <a:buClr>
                <a:schemeClr val="dk1"/>
              </a:buClr>
              <a:buSzPts val="1800"/>
              <a:buFont typeface="Verdana"/>
              <a:buNone/>
            </a:pPr>
            <a:r>
              <a:t/>
            </a:r>
            <a:endParaRPr i="1" sz="1800">
              <a:solidFill>
                <a:schemeClr val="dk1"/>
              </a:solidFill>
              <a:latin typeface="Arial"/>
              <a:ea typeface="Arial"/>
              <a:cs typeface="Arial"/>
              <a:sym typeface="Arial"/>
            </a:endParaRPr>
          </a:p>
          <a:p>
            <a:pPr indent="-342900" lvl="0" marL="457200" marR="0" rtl="0" algn="l">
              <a:spcBef>
                <a:spcPts val="0"/>
              </a:spcBef>
              <a:spcAft>
                <a:spcPts val="0"/>
              </a:spcAft>
              <a:buClr>
                <a:schemeClr val="dk1"/>
              </a:buClr>
              <a:buSzPts val="1800"/>
              <a:buFont typeface="Verdana"/>
              <a:buNone/>
            </a:pPr>
            <a:r>
              <a:t/>
            </a:r>
            <a:endParaRPr i="1" sz="1800">
              <a:solidFill>
                <a:schemeClr val="dk1"/>
              </a:solidFill>
              <a:latin typeface="Arial"/>
              <a:ea typeface="Arial"/>
              <a:cs typeface="Arial"/>
              <a:sym typeface="Arial"/>
            </a:endParaRPr>
          </a:p>
          <a:p>
            <a:pPr indent="-342900" lvl="0" marL="457200" marR="0" rtl="0" algn="l">
              <a:spcBef>
                <a:spcPts val="0"/>
              </a:spcBef>
              <a:spcAft>
                <a:spcPts val="0"/>
              </a:spcAft>
              <a:buClr>
                <a:schemeClr val="dk1"/>
              </a:buClr>
              <a:buSzPts val="1800"/>
              <a:buFont typeface="Verdana"/>
              <a:buNone/>
            </a:pPr>
            <a:r>
              <a:t/>
            </a:r>
            <a:endParaRPr i="1" sz="1800">
              <a:solidFill>
                <a:schemeClr val="dk1"/>
              </a:solidFill>
              <a:latin typeface="Arial"/>
              <a:ea typeface="Arial"/>
              <a:cs typeface="Arial"/>
              <a:sym typeface="Arial"/>
            </a:endParaRPr>
          </a:p>
          <a:p>
            <a:pPr indent="-342900" lvl="0" marL="457200" marR="0" rtl="0" algn="l">
              <a:spcBef>
                <a:spcPts val="0"/>
              </a:spcBef>
              <a:spcAft>
                <a:spcPts val="0"/>
              </a:spcAft>
              <a:buClr>
                <a:schemeClr val="dk1"/>
              </a:buClr>
              <a:buSzPts val="1800"/>
              <a:buFont typeface="Verdana"/>
              <a:buNone/>
            </a:pPr>
            <a:r>
              <a:t/>
            </a:r>
            <a:endParaRPr i="1" sz="1800">
              <a:solidFill>
                <a:schemeClr val="dk1"/>
              </a:solidFill>
              <a:latin typeface="Arial"/>
              <a:ea typeface="Arial"/>
              <a:cs typeface="Arial"/>
              <a:sym typeface="Arial"/>
            </a:endParaRPr>
          </a:p>
          <a:p>
            <a:pPr indent="-342900" lvl="0" marL="457200" marR="0" rtl="0" algn="l">
              <a:spcBef>
                <a:spcPts val="0"/>
              </a:spcBef>
              <a:spcAft>
                <a:spcPts val="0"/>
              </a:spcAft>
              <a:buClr>
                <a:schemeClr val="dk1"/>
              </a:buClr>
              <a:buSzPts val="1800"/>
              <a:buFont typeface="Verdana"/>
              <a:buNone/>
            </a:pPr>
            <a:r>
              <a:t/>
            </a:r>
            <a:endParaRPr i="1"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chemeClr val="dk1"/>
              </a:buClr>
              <a:buSzPts val="1800"/>
              <a:buFont typeface="Verdana"/>
              <a:buNone/>
            </a:pPr>
            <a:r>
              <a:t/>
            </a:r>
            <a:endParaRPr i="1" sz="18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1800"/>
              <a:buFont typeface="Verdana"/>
              <a:buAutoNum type="arabicPeriod"/>
            </a:pPr>
            <a:r>
              <a:rPr i="1" lang="en-US" sz="1800">
                <a:solidFill>
                  <a:schemeClr val="dk1"/>
                </a:solidFill>
                <a:latin typeface="Times New Roman"/>
                <a:ea typeface="Times New Roman"/>
                <a:cs typeface="Times New Roman"/>
                <a:sym typeface="Times New Roman"/>
              </a:rPr>
              <a:t>The lactate dehydrogenase isoenzymes 1 and 2 (LD-1, LD-2) results would be useful for this patient. In conditions of myocardial injury the LD-1 concentration in serum will increase greater than the LD-2 concentration. This condition is known as the LD flipped pattern (LD-1 &gt; LD2). </a:t>
            </a:r>
            <a:endParaRPr/>
          </a:p>
          <a:p>
            <a:pPr indent="-342900" lvl="0" marL="457200" marR="0" rtl="0" algn="l">
              <a:spcBef>
                <a:spcPts val="0"/>
              </a:spcBef>
              <a:spcAft>
                <a:spcPts val="0"/>
              </a:spcAft>
              <a:buClr>
                <a:schemeClr val="dk1"/>
              </a:buClr>
              <a:buSzPts val="1800"/>
              <a:buFont typeface="Verdana"/>
              <a:buNone/>
            </a:pPr>
            <a:r>
              <a:t/>
            </a:r>
            <a:endParaRPr i="1" sz="1800">
              <a:solidFill>
                <a:schemeClr val="dk1"/>
              </a:solidFill>
              <a:latin typeface="Arial"/>
              <a:ea typeface="Arial"/>
              <a:cs typeface="Arial"/>
              <a:sym typeface="Arial"/>
            </a:endParaRPr>
          </a:p>
        </p:txBody>
      </p:sp>
      <p:pic>
        <p:nvPicPr>
          <p:cNvPr id="320" name="Google Shape;320;p50"/>
          <p:cNvPicPr preferRelativeResize="0"/>
          <p:nvPr/>
        </p:nvPicPr>
        <p:blipFill rotWithShape="1">
          <a:blip r:embed="rId5">
            <a:alphaModFix/>
          </a:blip>
          <a:srcRect b="0" l="0" r="0" t="0"/>
          <a:stretch/>
        </p:blipFill>
        <p:spPr>
          <a:xfrm>
            <a:off x="4881132" y="2540399"/>
            <a:ext cx="4262867" cy="15376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500"/>
                                        <p:tgtEl>
                                          <p:spTgt spid="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500"/>
                                        <p:tgtEl>
                                          <p:spTgt spid="3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animEffect filter="fade" transition="in">
                                      <p:cBhvr>
                                        <p:cTn dur="500"/>
                                        <p:tgtEl>
                                          <p:spTgt spid="3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3" st="3"/>
                                            </p:txEl>
                                          </p:spTgt>
                                        </p:tgtEl>
                                        <p:attrNameLst>
                                          <p:attrName>style.visibility</p:attrName>
                                        </p:attrNameLst>
                                      </p:cBhvr>
                                      <p:to>
                                        <p:strVal val="visible"/>
                                      </p:to>
                                    </p:set>
                                    <p:animEffect filter="fade" transition="in">
                                      <p:cBhvr>
                                        <p:cTn dur="500"/>
                                        <p:tgtEl>
                                          <p:spTgt spid="3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4" st="4"/>
                                            </p:txEl>
                                          </p:spTgt>
                                        </p:tgtEl>
                                        <p:attrNameLst>
                                          <p:attrName>style.visibility</p:attrName>
                                        </p:attrNameLst>
                                      </p:cBhvr>
                                      <p:to>
                                        <p:strVal val="visible"/>
                                      </p:to>
                                    </p:set>
                                    <p:animEffect filter="fade" transition="in">
                                      <p:cBhvr>
                                        <p:cTn dur="500"/>
                                        <p:tgtEl>
                                          <p:spTgt spid="3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5" st="5"/>
                                            </p:txEl>
                                          </p:spTgt>
                                        </p:tgtEl>
                                        <p:attrNameLst>
                                          <p:attrName>style.visibility</p:attrName>
                                        </p:attrNameLst>
                                      </p:cBhvr>
                                      <p:to>
                                        <p:strVal val="visible"/>
                                      </p:to>
                                    </p:set>
                                    <p:animEffect filter="fade" transition="in">
                                      <p:cBhvr>
                                        <p:cTn dur="500"/>
                                        <p:tgtEl>
                                          <p:spTgt spid="3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6" st="6"/>
                                            </p:txEl>
                                          </p:spTgt>
                                        </p:tgtEl>
                                        <p:attrNameLst>
                                          <p:attrName>style.visibility</p:attrName>
                                        </p:attrNameLst>
                                      </p:cBhvr>
                                      <p:to>
                                        <p:strVal val="visible"/>
                                      </p:to>
                                    </p:set>
                                    <p:animEffect filter="fade" transition="in">
                                      <p:cBhvr>
                                        <p:cTn dur="500"/>
                                        <p:tgtEl>
                                          <p:spTgt spid="3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7" st="7"/>
                                            </p:txEl>
                                          </p:spTgt>
                                        </p:tgtEl>
                                        <p:attrNameLst>
                                          <p:attrName>style.visibility</p:attrName>
                                        </p:attrNameLst>
                                      </p:cBhvr>
                                      <p:to>
                                        <p:strVal val="visible"/>
                                      </p:to>
                                    </p:set>
                                    <p:animEffect filter="fade" transition="in">
                                      <p:cBhvr>
                                        <p:cTn dur="500"/>
                                        <p:tgtEl>
                                          <p:spTgt spid="31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8" st="8"/>
                                            </p:txEl>
                                          </p:spTgt>
                                        </p:tgtEl>
                                        <p:attrNameLst>
                                          <p:attrName>style.visibility</p:attrName>
                                        </p:attrNameLst>
                                      </p:cBhvr>
                                      <p:to>
                                        <p:strVal val="visible"/>
                                      </p:to>
                                    </p:set>
                                    <p:animEffect filter="fade" transition="in">
                                      <p:cBhvr>
                                        <p:cTn dur="500"/>
                                        <p:tgtEl>
                                          <p:spTgt spid="31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9" st="9"/>
                                            </p:txEl>
                                          </p:spTgt>
                                        </p:tgtEl>
                                        <p:attrNameLst>
                                          <p:attrName>style.visibility</p:attrName>
                                        </p:attrNameLst>
                                      </p:cBhvr>
                                      <p:to>
                                        <p:strVal val="visible"/>
                                      </p:to>
                                    </p:set>
                                    <p:animEffect filter="fade" transition="in">
                                      <p:cBhvr>
                                        <p:cTn dur="500"/>
                                        <p:tgtEl>
                                          <p:spTgt spid="31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10" st="10"/>
                                            </p:txEl>
                                          </p:spTgt>
                                        </p:tgtEl>
                                        <p:attrNameLst>
                                          <p:attrName>style.visibility</p:attrName>
                                        </p:attrNameLst>
                                      </p:cBhvr>
                                      <p:to>
                                        <p:strVal val="visible"/>
                                      </p:to>
                                    </p:set>
                                    <p:animEffect filter="fade" transition="in">
                                      <p:cBhvr>
                                        <p:cTn dur="500"/>
                                        <p:tgtEl>
                                          <p:spTgt spid="31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1"/>
          <p:cNvSpPr txBox="1"/>
          <p:nvPr>
            <p:ph type="title"/>
          </p:nvPr>
        </p:nvSpPr>
        <p:spPr>
          <a:xfrm>
            <a:off x="430213" y="1132602"/>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b="1" lang="en-US">
                <a:solidFill>
                  <a:srgbClr val="C00000"/>
                </a:solidFill>
              </a:rPr>
              <a:t>Alkaline phosphatase (ALP)</a:t>
            </a:r>
            <a:endParaRPr/>
          </a:p>
        </p:txBody>
      </p:sp>
      <p:sp>
        <p:nvSpPr>
          <p:cNvPr id="326" name="Google Shape;326;p51"/>
          <p:cNvSpPr txBox="1"/>
          <p:nvPr>
            <p:ph idx="1" type="body"/>
          </p:nvPr>
        </p:nvSpPr>
        <p:spPr>
          <a:xfrm>
            <a:off x="340710" y="157907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ALP belongs to a group of enzymes that catalyze the hydrolysis of various phosphomonoesters at an alkaline pH. </a:t>
            </a:r>
            <a:endParaRPr/>
          </a:p>
          <a:p>
            <a:pPr indent="-280988" lvl="0" marL="280988" rtl="0" algn="l">
              <a:lnSpc>
                <a:spcPct val="90000"/>
              </a:lnSpc>
              <a:spcBef>
                <a:spcPts val="1320"/>
              </a:spcBef>
              <a:spcAft>
                <a:spcPts val="0"/>
              </a:spcAft>
              <a:buSzPts val="2200"/>
              <a:buFont typeface="Verdana"/>
              <a:buChar char="•"/>
            </a:pPr>
            <a:r>
              <a:rPr lang="en-US"/>
              <a:t>ALP is a nonspecific enzyme capable of reacting with many different substrates. </a:t>
            </a:r>
            <a:endParaRPr/>
          </a:p>
          <a:p>
            <a:pPr indent="-280988" lvl="0" marL="280988" rtl="0" algn="l">
              <a:lnSpc>
                <a:spcPct val="90000"/>
              </a:lnSpc>
              <a:spcBef>
                <a:spcPts val="1320"/>
              </a:spcBef>
              <a:spcAft>
                <a:spcPts val="0"/>
              </a:spcAft>
              <a:buSzPts val="2200"/>
              <a:buFont typeface="Verdana"/>
              <a:buChar char="•"/>
            </a:pPr>
            <a:r>
              <a:rPr lang="en-US"/>
              <a:t>Specifically, ALP functions to liberate inorganic phosphate from an organic phosphate ester with the concomitant production of an alcohol</a:t>
            </a:r>
            <a:endParaRPr/>
          </a:p>
        </p:txBody>
      </p:sp>
      <p:pic>
        <p:nvPicPr>
          <p:cNvPr id="327" name="Google Shape;327;p51"/>
          <p:cNvPicPr preferRelativeResize="0"/>
          <p:nvPr/>
        </p:nvPicPr>
        <p:blipFill rotWithShape="1">
          <a:blip r:embed="rId3">
            <a:alphaModFix/>
          </a:blip>
          <a:srcRect b="0" l="0" r="0" t="0"/>
          <a:stretch/>
        </p:blipFill>
        <p:spPr>
          <a:xfrm>
            <a:off x="1492469" y="4606576"/>
            <a:ext cx="6534206" cy="2251423"/>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2"/>
          <p:cNvSpPr txBox="1"/>
          <p:nvPr>
            <p:ph type="title"/>
          </p:nvPr>
        </p:nvSpPr>
        <p:spPr>
          <a:xfrm>
            <a:off x="412531" y="1132600"/>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ALP: tissue source</a:t>
            </a:r>
            <a:endParaRPr/>
          </a:p>
        </p:txBody>
      </p:sp>
      <p:sp>
        <p:nvSpPr>
          <p:cNvPr id="334" name="Google Shape;334;p52"/>
          <p:cNvSpPr txBox="1"/>
          <p:nvPr>
            <p:ph idx="1" type="body"/>
          </p:nvPr>
        </p:nvSpPr>
        <p:spPr>
          <a:xfrm>
            <a:off x="612648" y="1460718"/>
            <a:ext cx="8153400" cy="5397282"/>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400"/>
              <a:buFont typeface="Verdana"/>
              <a:buChar char="•"/>
            </a:pPr>
            <a:r>
              <a:rPr lang="en-US" sz="2400">
                <a:latin typeface="Verdana"/>
                <a:ea typeface="Verdana"/>
                <a:cs typeface="Verdana"/>
                <a:sym typeface="Verdana"/>
              </a:rPr>
              <a:t>ALP activity is present on cell surfaces in most human tissue. </a:t>
            </a:r>
            <a:endParaRPr/>
          </a:p>
          <a:p>
            <a:pPr indent="-280988" lvl="0" marL="280988" rtl="0" algn="l">
              <a:lnSpc>
                <a:spcPct val="90000"/>
              </a:lnSpc>
              <a:spcBef>
                <a:spcPts val="1440"/>
              </a:spcBef>
              <a:spcAft>
                <a:spcPts val="0"/>
              </a:spcAft>
              <a:buSzPts val="2400"/>
              <a:buFont typeface="Verdana"/>
              <a:buChar char="•"/>
            </a:pPr>
            <a:r>
              <a:rPr lang="en-US" sz="2400">
                <a:latin typeface="Verdana"/>
                <a:ea typeface="Verdana"/>
                <a:cs typeface="Verdana"/>
                <a:sym typeface="Verdana"/>
              </a:rPr>
              <a:t>The highest concentrations are found in the intestine, liver, bone, spleen, placenta, and kidney. </a:t>
            </a:r>
            <a:endParaRPr/>
          </a:p>
          <a:p>
            <a:pPr indent="-280988" lvl="0" marL="280988" rtl="0" algn="l">
              <a:lnSpc>
                <a:spcPct val="90000"/>
              </a:lnSpc>
              <a:spcBef>
                <a:spcPts val="1440"/>
              </a:spcBef>
              <a:spcAft>
                <a:spcPts val="0"/>
              </a:spcAft>
              <a:buSzPts val="2400"/>
              <a:buFont typeface="Verdana"/>
              <a:buChar char="•"/>
            </a:pPr>
            <a:r>
              <a:rPr lang="en-US" sz="2400">
                <a:latin typeface="Verdana"/>
                <a:ea typeface="Verdana"/>
                <a:cs typeface="Verdana"/>
                <a:sym typeface="Verdana"/>
              </a:rPr>
              <a:t>Hepatic ALP is most densely represented near the canalicular membrane of the hepatocyte. Thus, diseases that mainly affect hepatocyte secretion (e.g., obstructive diseases) will cause elevations of ALP levels. </a:t>
            </a:r>
            <a:endParaRPr/>
          </a:p>
          <a:p>
            <a:pPr indent="-280988" lvl="0" marL="280988" rtl="0" algn="l">
              <a:lnSpc>
                <a:spcPct val="90000"/>
              </a:lnSpc>
              <a:spcBef>
                <a:spcPts val="1440"/>
              </a:spcBef>
              <a:spcAft>
                <a:spcPts val="0"/>
              </a:spcAft>
              <a:buSzPts val="2400"/>
              <a:buFont typeface="Verdana"/>
              <a:buChar char="•"/>
            </a:pPr>
            <a:r>
              <a:rPr lang="en-US" sz="2400">
                <a:latin typeface="Verdana"/>
                <a:ea typeface="Verdana"/>
                <a:cs typeface="Verdana"/>
                <a:sym typeface="Verdana"/>
              </a:rPr>
              <a:t>Bile-duct obstruction and primary biliary cirrhosis (PBC) are some examples of diseases in which elevated ALP levels are often predominant over transaminase level elevations.</a:t>
            </a:r>
            <a:endParaRPr/>
          </a:p>
          <a:p>
            <a:pPr indent="-128588" lvl="0" marL="280988" rtl="0" algn="l">
              <a:lnSpc>
                <a:spcPct val="90000"/>
              </a:lnSpc>
              <a:spcBef>
                <a:spcPts val="1440"/>
              </a:spcBef>
              <a:spcAft>
                <a:spcPts val="0"/>
              </a:spcAft>
              <a:buSzPts val="2400"/>
              <a:buFont typeface="Verdana"/>
              <a:buNone/>
            </a:pPr>
            <a:r>
              <a:t/>
            </a:r>
            <a:endParaRPr sz="2400">
              <a:latin typeface="Verdana"/>
              <a:ea typeface="Verdana"/>
              <a:cs typeface="Verdana"/>
              <a:sym typeface="Verdana"/>
            </a:endParaRPr>
          </a:p>
          <a:p>
            <a:pPr indent="-128588" lvl="0" marL="280988" rtl="0" algn="l">
              <a:lnSpc>
                <a:spcPct val="90000"/>
              </a:lnSpc>
              <a:spcBef>
                <a:spcPts val="1440"/>
              </a:spcBef>
              <a:spcAft>
                <a:spcPts val="0"/>
              </a:spcAft>
              <a:buSzPts val="2400"/>
              <a:buFont typeface="Verdana"/>
              <a:buNone/>
            </a:pPr>
            <a:r>
              <a:t/>
            </a:r>
            <a:endParaRPr sz="24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 Kinetics</a:t>
            </a:r>
            <a:endParaRPr/>
          </a:p>
        </p:txBody>
      </p:sp>
      <p:sp>
        <p:nvSpPr>
          <p:cNvPr id="86" name="Google Shape;86;p17"/>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Catalytic Mechanism of Enzymes</a:t>
            </a:r>
            <a:endParaRPr sz="1800"/>
          </a:p>
          <a:p>
            <a:pPr indent="-404813" lvl="1" marL="862013" rtl="0" algn="l">
              <a:lnSpc>
                <a:spcPct val="90000"/>
              </a:lnSpc>
              <a:spcBef>
                <a:spcPts val="1080"/>
              </a:spcBef>
              <a:spcAft>
                <a:spcPts val="0"/>
              </a:spcAft>
              <a:buSzPts val="1800"/>
              <a:buFont typeface="Verdana"/>
              <a:buChar char="–"/>
            </a:pPr>
            <a:r>
              <a:rPr b="1" lang="en-US" sz="1800"/>
              <a:t>Activation energy:</a:t>
            </a:r>
            <a:r>
              <a:rPr lang="en-US" sz="1800"/>
              <a:t> energy required to raise all molecules in 1 mole of a compound at certain temperature to transition state at peak of energy barrier</a:t>
            </a:r>
            <a:endParaRPr/>
          </a:p>
          <a:p>
            <a:pPr indent="-404813" lvl="1" marL="862013" rtl="0" algn="l">
              <a:lnSpc>
                <a:spcPct val="90000"/>
              </a:lnSpc>
              <a:spcBef>
                <a:spcPts val="1080"/>
              </a:spcBef>
              <a:spcAft>
                <a:spcPts val="0"/>
              </a:spcAft>
              <a:buSzPts val="1800"/>
              <a:buFont typeface="Verdana"/>
              <a:buChar char="–"/>
            </a:pPr>
            <a:r>
              <a:rPr lang="en-US" sz="1800"/>
              <a:t>Enzymes catalyze reactions by lowering activation energy level.</a:t>
            </a:r>
            <a:endParaRPr/>
          </a:p>
          <a:p>
            <a:pPr indent="-404813" lvl="1" marL="862013" rtl="0" algn="l">
              <a:lnSpc>
                <a:spcPct val="90000"/>
              </a:lnSpc>
              <a:spcBef>
                <a:spcPts val="1080"/>
              </a:spcBef>
              <a:spcAft>
                <a:spcPts val="0"/>
              </a:spcAft>
              <a:buSzPts val="1800"/>
              <a:buFont typeface="Verdana"/>
              <a:buChar char="–"/>
            </a:pPr>
            <a:r>
              <a:rPr lang="en-US" sz="1800"/>
              <a:t>Enzyme specificity</a:t>
            </a:r>
            <a:endParaRPr/>
          </a:p>
          <a:p>
            <a:pPr indent="-228600" lvl="2" marL="1204913" rtl="0" algn="l">
              <a:lnSpc>
                <a:spcPct val="90000"/>
              </a:lnSpc>
              <a:spcBef>
                <a:spcPts val="1080"/>
              </a:spcBef>
              <a:spcAft>
                <a:spcPts val="0"/>
              </a:spcAft>
              <a:buSzPts val="1800"/>
              <a:buFont typeface="Verdana"/>
              <a:buChar char="•"/>
            </a:pPr>
            <a:r>
              <a:rPr b="1" lang="en-US" sz="1800"/>
              <a:t>Absolute:</a:t>
            </a:r>
            <a:r>
              <a:rPr lang="en-US" sz="1800"/>
              <a:t> specific to only 1 substrate</a:t>
            </a:r>
            <a:endParaRPr/>
          </a:p>
          <a:p>
            <a:pPr indent="-228600" lvl="2" marL="1204913" rtl="0" algn="l">
              <a:lnSpc>
                <a:spcPct val="90000"/>
              </a:lnSpc>
              <a:spcBef>
                <a:spcPts val="1080"/>
              </a:spcBef>
              <a:spcAft>
                <a:spcPts val="0"/>
              </a:spcAft>
              <a:buSzPts val="1800"/>
              <a:buFont typeface="Verdana"/>
              <a:buChar char="•"/>
            </a:pPr>
            <a:r>
              <a:rPr b="1" lang="en-US" sz="1800"/>
              <a:t>Group:</a:t>
            </a:r>
            <a:r>
              <a:rPr lang="en-US" sz="1800"/>
              <a:t> specific to all substrates of a chemical group</a:t>
            </a:r>
            <a:endParaRPr/>
          </a:p>
          <a:p>
            <a:pPr indent="-228600" lvl="2" marL="1204913" rtl="0" algn="l">
              <a:lnSpc>
                <a:spcPct val="90000"/>
              </a:lnSpc>
              <a:spcBef>
                <a:spcPts val="1080"/>
              </a:spcBef>
              <a:spcAft>
                <a:spcPts val="0"/>
              </a:spcAft>
              <a:buSzPts val="1800"/>
              <a:buFont typeface="Verdana"/>
              <a:buChar char="•"/>
            </a:pPr>
            <a:r>
              <a:rPr b="1" lang="en-US" sz="1800"/>
              <a:t>Bond:</a:t>
            </a:r>
            <a:r>
              <a:rPr lang="en-US" sz="1800"/>
              <a:t> specific to chemical bonds</a:t>
            </a:r>
            <a:endParaRPr/>
          </a:p>
          <a:p>
            <a:pPr indent="-228600" lvl="2" marL="1204913" rtl="0" algn="l">
              <a:lnSpc>
                <a:spcPct val="90000"/>
              </a:lnSpc>
              <a:spcBef>
                <a:spcPts val="1080"/>
              </a:spcBef>
              <a:spcAft>
                <a:spcPts val="0"/>
              </a:spcAft>
              <a:buSzPts val="1800"/>
              <a:buFont typeface="Verdana"/>
              <a:buChar char="•"/>
            </a:pPr>
            <a:r>
              <a:rPr b="1" lang="en-US" sz="1800"/>
              <a:t>Stereoisometric:</a:t>
            </a:r>
            <a:r>
              <a:rPr lang="en-US" sz="1800"/>
              <a:t> specific to 1 optical isomer of a compound</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3"/>
          <p:cNvSpPr txBox="1"/>
          <p:nvPr>
            <p:ph type="title"/>
          </p:nvPr>
        </p:nvSpPr>
        <p:spPr>
          <a:xfrm>
            <a:off x="430213" y="1311274"/>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ALP: diagnostic significance </a:t>
            </a:r>
            <a:endParaRPr/>
          </a:p>
        </p:txBody>
      </p:sp>
      <p:sp>
        <p:nvSpPr>
          <p:cNvPr id="340" name="Google Shape;340;p53"/>
          <p:cNvSpPr txBox="1"/>
          <p:nvPr>
            <p:ph idx="1" type="body"/>
          </p:nvPr>
        </p:nvSpPr>
        <p:spPr>
          <a:xfrm>
            <a:off x="330200" y="2041524"/>
            <a:ext cx="8613775" cy="4816476"/>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000"/>
              <a:buFont typeface="Verdana"/>
              <a:buChar char="•"/>
            </a:pPr>
            <a:r>
              <a:rPr lang="en-US" sz="2000"/>
              <a:t>Elevations of ALP are of most diagnostic significance in the evaluation of hepatobiliary and bone disorders. </a:t>
            </a:r>
            <a:endParaRPr/>
          </a:p>
          <a:p>
            <a:pPr indent="-280988" lvl="0" marL="280988" rtl="0" algn="l">
              <a:lnSpc>
                <a:spcPct val="90000"/>
              </a:lnSpc>
              <a:spcBef>
                <a:spcPts val="1200"/>
              </a:spcBef>
              <a:spcAft>
                <a:spcPts val="0"/>
              </a:spcAft>
              <a:buSzPts val="2000"/>
              <a:buFont typeface="Verdana"/>
              <a:buChar char="•"/>
            </a:pPr>
            <a:r>
              <a:rPr lang="en-US" sz="2000"/>
              <a:t>In hepatobiliary disorders, elevations are more predominant in obstructive conditions than in hepatocellular disorders; </a:t>
            </a:r>
            <a:endParaRPr/>
          </a:p>
          <a:p>
            <a:pPr indent="-280988" lvl="0" marL="280988" rtl="0" algn="l">
              <a:lnSpc>
                <a:spcPct val="90000"/>
              </a:lnSpc>
              <a:spcBef>
                <a:spcPts val="1200"/>
              </a:spcBef>
              <a:spcAft>
                <a:spcPts val="0"/>
              </a:spcAft>
              <a:buSzPts val="2000"/>
              <a:buFont typeface="Verdana"/>
              <a:buChar char="•"/>
            </a:pPr>
            <a:r>
              <a:rPr lang="en-US" sz="2000"/>
              <a:t>In bone disorders, elevations are observed when there is involvement of osteoblasts.</a:t>
            </a:r>
            <a:endParaRPr/>
          </a:p>
          <a:p>
            <a:pPr indent="-280988" lvl="0" marL="280988" rtl="0" algn="l">
              <a:lnSpc>
                <a:spcPct val="90000"/>
              </a:lnSpc>
              <a:spcBef>
                <a:spcPts val="1200"/>
              </a:spcBef>
              <a:spcAft>
                <a:spcPts val="0"/>
              </a:spcAft>
              <a:buSzPts val="2000"/>
              <a:buFont typeface="Verdana"/>
              <a:buChar char="•"/>
            </a:pPr>
            <a:r>
              <a:rPr lang="en-US" sz="2000"/>
              <a:t>In biliary tract obstruction, ALP levels range from 3 to 10 times the ULN. </a:t>
            </a:r>
            <a:endParaRPr/>
          </a:p>
          <a:p>
            <a:pPr indent="-280988" lvl="0" marL="280988" rtl="0" algn="l">
              <a:lnSpc>
                <a:spcPct val="90000"/>
              </a:lnSpc>
              <a:spcBef>
                <a:spcPts val="1200"/>
              </a:spcBef>
              <a:spcAft>
                <a:spcPts val="0"/>
              </a:spcAft>
              <a:buSzPts val="2000"/>
              <a:buFont typeface="Verdana"/>
              <a:buChar char="•"/>
            </a:pPr>
            <a:r>
              <a:rPr lang="en-US" sz="2000"/>
              <a:t>In hepatocellular disorders, such as hepatitis and cirrhosis, show only slight increases, usually less than three times the ULN.</a:t>
            </a:r>
            <a:endParaRPr/>
          </a:p>
          <a:p>
            <a:pPr indent="-280988" lvl="0" marL="280988" rtl="0" algn="l">
              <a:lnSpc>
                <a:spcPct val="90000"/>
              </a:lnSpc>
              <a:spcBef>
                <a:spcPts val="1200"/>
              </a:spcBef>
              <a:spcAft>
                <a:spcPts val="0"/>
              </a:spcAft>
              <a:buSzPts val="2000"/>
              <a:buFont typeface="Verdana"/>
              <a:buChar char="•"/>
            </a:pPr>
            <a:r>
              <a:rPr lang="en-US" sz="2000"/>
              <a:t>Due to overlapping of ALP elevations in different liver diseases, it assumes more diagnostic significance when evaluated along with other tests of hepatic function</a:t>
            </a:r>
            <a:endParaRPr/>
          </a:p>
          <a:p>
            <a:pPr indent="-153988" lvl="0" marL="280988" rtl="0" algn="l">
              <a:lnSpc>
                <a:spcPct val="90000"/>
              </a:lnSpc>
              <a:spcBef>
                <a:spcPts val="1200"/>
              </a:spcBef>
              <a:spcAft>
                <a:spcPts val="0"/>
              </a:spcAft>
              <a:buSzPts val="2000"/>
              <a:buFont typeface="Verdana"/>
              <a:buNone/>
            </a:pPr>
            <a:r>
              <a:t/>
            </a:r>
            <a:endParaRPr sz="2000"/>
          </a:p>
          <a:p>
            <a:pPr indent="-153988" lvl="0" marL="280988" rtl="0" algn="l">
              <a:lnSpc>
                <a:spcPct val="90000"/>
              </a:lnSpc>
              <a:spcBef>
                <a:spcPts val="1200"/>
              </a:spcBef>
              <a:spcAft>
                <a:spcPts val="0"/>
              </a:spcAft>
              <a:buSzPts val="2000"/>
              <a:buFont typeface="Verdana"/>
              <a:buNone/>
            </a:pPr>
            <a:r>
              <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4"/>
          <p:cNvSpPr txBox="1"/>
          <p:nvPr>
            <p:ph type="title"/>
          </p:nvPr>
        </p:nvSpPr>
        <p:spPr>
          <a:xfrm>
            <a:off x="426910" y="1111579"/>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ALP assay </a:t>
            </a:r>
            <a:endParaRPr/>
          </a:p>
        </p:txBody>
      </p:sp>
      <p:sp>
        <p:nvSpPr>
          <p:cNvPr id="346" name="Google Shape;346;p54"/>
          <p:cNvSpPr txBox="1"/>
          <p:nvPr>
            <p:ph idx="1" type="body"/>
          </p:nvPr>
        </p:nvSpPr>
        <p:spPr>
          <a:xfrm>
            <a:off x="612648" y="1579180"/>
            <a:ext cx="8153400" cy="1905000"/>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400"/>
              <a:buFont typeface="Verdana"/>
              <a:buChar char="•"/>
            </a:pPr>
            <a:r>
              <a:rPr lang="en-US" sz="2400"/>
              <a:t>p-Nitrophenylphosphate (colorless) is hydrolyzed to p-nitrophenol (yellow), and the increase in absorbance at 405 nm, which is directly proportional to ALP activity, is measured.</a:t>
            </a:r>
            <a:endParaRPr/>
          </a:p>
        </p:txBody>
      </p:sp>
      <p:pic>
        <p:nvPicPr>
          <p:cNvPr id="347" name="Google Shape;347;p54"/>
          <p:cNvPicPr preferRelativeResize="0"/>
          <p:nvPr/>
        </p:nvPicPr>
        <p:blipFill rotWithShape="1">
          <a:blip r:embed="rId3">
            <a:alphaModFix/>
          </a:blip>
          <a:srcRect b="0" l="0" r="0" t="0"/>
          <a:stretch/>
        </p:blipFill>
        <p:spPr>
          <a:xfrm>
            <a:off x="1233487" y="3514723"/>
            <a:ext cx="4019550" cy="3014663"/>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55"/>
          <p:cNvPicPr preferRelativeResize="0"/>
          <p:nvPr/>
        </p:nvPicPr>
        <p:blipFill rotWithShape="1">
          <a:blip r:embed="rId3">
            <a:alphaModFix/>
          </a:blip>
          <a:srcRect b="0" l="0" r="0" t="0"/>
          <a:stretch/>
        </p:blipFill>
        <p:spPr>
          <a:xfrm>
            <a:off x="747220" y="1139060"/>
            <a:ext cx="7286625" cy="3238500"/>
          </a:xfrm>
          <a:prstGeom prst="rect">
            <a:avLst/>
          </a:prstGeom>
          <a:noFill/>
          <a:ln cap="flat" cmpd="sng" w="9525">
            <a:solidFill>
              <a:schemeClr val="accent1"/>
            </a:solidFill>
            <a:prstDash val="solid"/>
            <a:miter lim="800000"/>
            <a:headEnd len="sm" w="sm" type="none"/>
            <a:tailEnd len="sm" w="sm" type="none"/>
          </a:ln>
        </p:spPr>
      </p:pic>
      <p:sp>
        <p:nvSpPr>
          <p:cNvPr id="353" name="Google Shape;353;p55"/>
          <p:cNvSpPr txBox="1"/>
          <p:nvPr/>
        </p:nvSpPr>
        <p:spPr>
          <a:xfrm>
            <a:off x="83644" y="4377560"/>
            <a:ext cx="8613775" cy="3686175"/>
          </a:xfrm>
          <a:prstGeom prst="rect">
            <a:avLst/>
          </a:prstGeom>
          <a:solidFill>
            <a:schemeClr val="lt1"/>
          </a:solidFill>
          <a:ln>
            <a:noFill/>
          </a:ln>
        </p:spPr>
        <p:txBody>
          <a:bodyPr anchorCtr="0" anchor="t" bIns="45700" lIns="91425" spcFirstLastPara="1" rIns="91425" wrap="square" tIns="45700">
            <a:noAutofit/>
          </a:bodyPr>
          <a:lstStyle/>
          <a:p>
            <a:pPr indent="-280988" lvl="0" marL="280988" marR="0" rtl="0" algn="l">
              <a:lnSpc>
                <a:spcPct val="90000"/>
              </a:lnSpc>
              <a:spcBef>
                <a:spcPts val="0"/>
              </a:spcBef>
              <a:spcAft>
                <a:spcPts val="0"/>
              </a:spcAft>
              <a:buClr>
                <a:srgbClr val="CC9900"/>
              </a:buClr>
              <a:buSzPts val="2000"/>
              <a:buFont typeface="Verdana"/>
              <a:buChar char="•"/>
            </a:pPr>
            <a:r>
              <a:rPr lang="en-US" sz="2000">
                <a:solidFill>
                  <a:schemeClr val="dk1"/>
                </a:solidFill>
                <a:latin typeface="Verdana"/>
                <a:ea typeface="Verdana"/>
                <a:cs typeface="Verdana"/>
                <a:sym typeface="Verdana"/>
              </a:rPr>
              <a:t>Sources of error:</a:t>
            </a:r>
            <a:endParaRPr/>
          </a:p>
          <a:p>
            <a:pPr indent="-404813" lvl="1" marL="862013" marR="0" rtl="0" algn="l">
              <a:lnSpc>
                <a:spcPct val="90000"/>
              </a:lnSpc>
              <a:spcBef>
                <a:spcPts val="1200"/>
              </a:spcBef>
              <a:spcAft>
                <a:spcPts val="0"/>
              </a:spcAft>
              <a:buClr>
                <a:srgbClr val="CC9900"/>
              </a:buClr>
              <a:buSzPts val="2000"/>
              <a:buFont typeface="Verdana"/>
              <a:buChar char="–"/>
            </a:pPr>
            <a:r>
              <a:rPr b="0" i="0" lang="en-US" sz="2000" u="none" cap="none" strike="noStrike">
                <a:solidFill>
                  <a:schemeClr val="dk1"/>
                </a:solidFill>
                <a:latin typeface="Verdana"/>
                <a:ea typeface="Verdana"/>
                <a:cs typeface="Verdana"/>
                <a:sym typeface="Verdana"/>
              </a:rPr>
              <a:t>Hemolysis may cause slight elevations because ALP is 6x more conc in RBCs than in serum</a:t>
            </a:r>
            <a:endParaRPr/>
          </a:p>
          <a:p>
            <a:pPr indent="-404813" lvl="1" marL="862013" marR="0" rtl="0" algn="l">
              <a:lnSpc>
                <a:spcPct val="90000"/>
              </a:lnSpc>
              <a:spcBef>
                <a:spcPts val="1200"/>
              </a:spcBef>
              <a:spcAft>
                <a:spcPts val="0"/>
              </a:spcAft>
              <a:buClr>
                <a:srgbClr val="CC9900"/>
              </a:buClr>
              <a:buSzPts val="2000"/>
              <a:buFont typeface="Verdana"/>
              <a:buChar char="–"/>
            </a:pPr>
            <a:r>
              <a:rPr b="0" i="0" lang="en-US" sz="2000" u="none" cap="none" strike="noStrike">
                <a:solidFill>
                  <a:schemeClr val="dk1"/>
                </a:solidFill>
                <a:latin typeface="Verdana"/>
                <a:ea typeface="Verdana"/>
                <a:cs typeface="Verdana"/>
                <a:sym typeface="Verdana"/>
              </a:rPr>
              <a:t>ALP should be assayed as soon as possible, because its activity increases 3-10% upon standing at 25 or 4C for several hrs</a:t>
            </a:r>
            <a:endParaRPr/>
          </a:p>
          <a:p>
            <a:pPr indent="-404813" lvl="1" marL="862013" marR="0" rtl="0" algn="l">
              <a:lnSpc>
                <a:spcPct val="90000"/>
              </a:lnSpc>
              <a:spcBef>
                <a:spcPts val="1200"/>
              </a:spcBef>
              <a:spcAft>
                <a:spcPts val="0"/>
              </a:spcAft>
              <a:buClr>
                <a:srgbClr val="CC9900"/>
              </a:buClr>
              <a:buSzPts val="2000"/>
              <a:buFont typeface="Verdana"/>
              <a:buChar char="–"/>
            </a:pPr>
            <a:r>
              <a:rPr b="0" i="0" lang="en-US" sz="2000" u="none" cap="none" strike="noStrike">
                <a:solidFill>
                  <a:schemeClr val="dk1"/>
                </a:solidFill>
                <a:latin typeface="Verdana"/>
                <a:ea typeface="Verdana"/>
                <a:cs typeface="Verdana"/>
                <a:sym typeface="Verdana"/>
              </a:rPr>
              <a:t>Values may be 25% higher following ingestion of fat meal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6"/>
          <p:cNvSpPr txBox="1"/>
          <p:nvPr>
            <p:ph type="title"/>
          </p:nvPr>
        </p:nvSpPr>
        <p:spPr>
          <a:xfrm>
            <a:off x="430213" y="2198367"/>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3200"/>
              <a:t>Category of liver disease by predominant serum enzyme abnormalities </a:t>
            </a:r>
            <a:endParaRPr/>
          </a:p>
        </p:txBody>
      </p:sp>
      <p:graphicFrame>
        <p:nvGraphicFramePr>
          <p:cNvPr id="360" name="Google Shape;360;p56"/>
          <p:cNvGraphicFramePr/>
          <p:nvPr/>
        </p:nvGraphicFramePr>
        <p:xfrm>
          <a:off x="430213" y="2871952"/>
          <a:ext cx="3000000" cy="3000000"/>
        </p:xfrm>
        <a:graphic>
          <a:graphicData uri="http://schemas.openxmlformats.org/drawingml/2006/table">
            <a:tbl>
              <a:tblPr bandRow="1" firstRow="1">
                <a:noFill/>
                <a:tableStyleId>{6AE35BD7-200E-4ECB-BE21-BDBC0C0BE268}</a:tableStyleId>
              </a:tblPr>
              <a:tblGrid>
                <a:gridCol w="2968625"/>
                <a:gridCol w="2057400"/>
                <a:gridCol w="1676400"/>
                <a:gridCol w="1450975"/>
              </a:tblGrid>
              <a:tr h="370850">
                <a:tc>
                  <a:txBody>
                    <a:bodyPr/>
                    <a:lstStyle/>
                    <a:p>
                      <a:pPr indent="0" lvl="0" marL="0" marR="0" rtl="0" algn="l">
                        <a:spcBef>
                          <a:spcPts val="0"/>
                        </a:spcBef>
                        <a:spcAft>
                          <a:spcPts val="0"/>
                        </a:spcAft>
                        <a:buNone/>
                      </a:pPr>
                      <a:r>
                        <a:rPr lang="en-US" sz="1600"/>
                        <a:t>Test </a:t>
                      </a:r>
                      <a:endParaRPr/>
                    </a:p>
                  </a:txBody>
                  <a:tcPr marT="45725" marB="45725" marR="91450" marL="91450"/>
                </a:tc>
                <a:tc gridSpan="3">
                  <a:txBody>
                    <a:bodyPr/>
                    <a:lstStyle/>
                    <a:p>
                      <a:pPr indent="0" lvl="0" marL="0" marR="0" rtl="0" algn="l">
                        <a:spcBef>
                          <a:spcPts val="0"/>
                        </a:spcBef>
                        <a:spcAft>
                          <a:spcPts val="0"/>
                        </a:spcAft>
                        <a:buNone/>
                      </a:pPr>
                      <a:r>
                        <a:rPr lang="en-US" sz="1600"/>
                        <a:t>Liver disease category </a:t>
                      </a:r>
                      <a:endParaRPr/>
                    </a:p>
                  </a:txBody>
                  <a:tcPr marT="45725" marB="45725" marR="91450" marL="91450"/>
                </a:tc>
                <a:tc hMerge="1"/>
                <a:tc hMerge="1"/>
              </a:tr>
              <a:tr h="370850">
                <a:tc>
                  <a:txBody>
                    <a:bodyPr/>
                    <a:lstStyle/>
                    <a:p>
                      <a:pPr indent="0" lvl="0" marL="0" marR="0" rtl="0" algn="l">
                        <a:spcBef>
                          <a:spcPts val="0"/>
                        </a:spcBef>
                        <a:spcAft>
                          <a:spcPts val="0"/>
                        </a:spcAft>
                        <a:buNone/>
                      </a:pPr>
                      <a:r>
                        <a:t/>
                      </a:r>
                      <a:endParaRPr sz="1600"/>
                    </a:p>
                  </a:txBody>
                  <a:tcPr marT="45725" marB="45725" marR="91450" marL="91450"/>
                </a:tc>
                <a:tc>
                  <a:txBody>
                    <a:bodyPr/>
                    <a:lstStyle/>
                    <a:p>
                      <a:pPr indent="0" lvl="0" marL="0" marR="0" rtl="0" algn="l">
                        <a:spcBef>
                          <a:spcPts val="0"/>
                        </a:spcBef>
                        <a:spcAft>
                          <a:spcPts val="0"/>
                        </a:spcAft>
                        <a:buNone/>
                      </a:pPr>
                      <a:r>
                        <a:rPr lang="en-US" sz="1600"/>
                        <a:t>Hepatocellular </a:t>
                      </a:r>
                      <a:endParaRPr/>
                    </a:p>
                  </a:txBody>
                  <a:tcPr marT="45725" marB="45725" marR="91450" marL="91450"/>
                </a:tc>
                <a:tc>
                  <a:txBody>
                    <a:bodyPr/>
                    <a:lstStyle/>
                    <a:p>
                      <a:pPr indent="0" lvl="0" marL="0" marR="0" rtl="0" algn="l">
                        <a:spcBef>
                          <a:spcPts val="0"/>
                        </a:spcBef>
                        <a:spcAft>
                          <a:spcPts val="0"/>
                        </a:spcAft>
                        <a:buNone/>
                      </a:pPr>
                      <a:r>
                        <a:rPr lang="en-US" sz="1600"/>
                        <a:t>Cholestatic </a:t>
                      </a:r>
                      <a:endParaRPr/>
                    </a:p>
                  </a:txBody>
                  <a:tcPr marT="45725" marB="45725" marR="91450" marL="91450"/>
                </a:tc>
                <a:tc>
                  <a:txBody>
                    <a:bodyPr/>
                    <a:lstStyle/>
                    <a:p>
                      <a:pPr indent="0" lvl="0" marL="0" marR="0" rtl="0" algn="l">
                        <a:spcBef>
                          <a:spcPts val="0"/>
                        </a:spcBef>
                        <a:spcAft>
                          <a:spcPts val="0"/>
                        </a:spcAft>
                        <a:buNone/>
                      </a:pPr>
                      <a:r>
                        <a:rPr lang="en-US" sz="1600"/>
                        <a:t>Infiltrative </a:t>
                      </a:r>
                      <a:endParaRPr/>
                    </a:p>
                  </a:txBody>
                  <a:tcPr marT="45725" marB="45725" marR="91450" marL="91450"/>
                </a:tc>
              </a:tr>
              <a:tr h="370850">
                <a:tc>
                  <a:txBody>
                    <a:bodyPr/>
                    <a:lstStyle/>
                    <a:p>
                      <a:pPr indent="0" lvl="0" marL="0" marR="0" rtl="0" algn="l">
                        <a:spcBef>
                          <a:spcPts val="0"/>
                        </a:spcBef>
                        <a:spcAft>
                          <a:spcPts val="0"/>
                        </a:spcAft>
                        <a:buNone/>
                      </a:pPr>
                      <a:r>
                        <a:rPr b="0" i="0" lang="en-US" sz="1600">
                          <a:solidFill>
                            <a:schemeClr val="dk1"/>
                          </a:solidFill>
                          <a:latin typeface="Verdana"/>
                          <a:ea typeface="Verdana"/>
                          <a:cs typeface="Verdana"/>
                          <a:sym typeface="Verdana"/>
                        </a:rPr>
                        <a:t>AST, ALT higher than ALP level</a:t>
                      </a:r>
                      <a:endParaRPr sz="1600"/>
                    </a:p>
                  </a:txBody>
                  <a:tcPr marT="45725" marB="45725" marR="91450" marL="91450"/>
                </a:tc>
                <a:tc>
                  <a:txBody>
                    <a:bodyPr/>
                    <a:lstStyle/>
                    <a:p>
                      <a:pPr indent="0" lvl="0" marL="0" marR="0" rtl="0" algn="l">
                        <a:spcBef>
                          <a:spcPts val="0"/>
                        </a:spcBef>
                        <a:spcAft>
                          <a:spcPts val="0"/>
                        </a:spcAft>
                        <a:buNone/>
                      </a:pPr>
                      <a:r>
                        <a:rPr lang="en-US" sz="1600"/>
                        <a:t>Typical </a:t>
                      </a:r>
                      <a:endParaRPr/>
                    </a:p>
                  </a:txBody>
                  <a:tcPr marT="45725" marB="45725" marR="91450" marL="91450"/>
                </a:tc>
                <a:tc>
                  <a:txBody>
                    <a:bodyPr/>
                    <a:lstStyle/>
                    <a:p>
                      <a:pPr indent="0" lvl="0" marL="0" marR="0" rtl="0" algn="l">
                        <a:spcBef>
                          <a:spcPts val="0"/>
                        </a:spcBef>
                        <a:spcAft>
                          <a:spcPts val="0"/>
                        </a:spcAft>
                        <a:buNone/>
                      </a:pPr>
                      <a:r>
                        <a:rPr lang="en-US" sz="1600"/>
                        <a:t>--</a:t>
                      </a:r>
                      <a:endParaRPr/>
                    </a:p>
                  </a:txBody>
                  <a:tcPr marT="45725" marB="45725" marR="91450" marL="91450"/>
                </a:tc>
                <a:tc>
                  <a:txBody>
                    <a:bodyPr/>
                    <a:lstStyle/>
                    <a:p>
                      <a:pPr indent="0" lvl="0" marL="0" marR="0" rtl="0" algn="l">
                        <a:spcBef>
                          <a:spcPts val="0"/>
                        </a:spcBef>
                        <a:spcAft>
                          <a:spcPts val="0"/>
                        </a:spcAft>
                        <a:buNone/>
                      </a:pPr>
                      <a:r>
                        <a:rPr lang="en-US" sz="1600"/>
                        <a:t>--</a:t>
                      </a:r>
                      <a:endParaRPr/>
                    </a:p>
                  </a:txBody>
                  <a:tcPr marT="45725" marB="45725" marR="91450" marL="91450"/>
                </a:tc>
              </a:tr>
              <a:tr h="370850">
                <a:tc>
                  <a:txBody>
                    <a:bodyPr/>
                    <a:lstStyle/>
                    <a:p>
                      <a:pPr indent="0" lvl="0" marL="0" marR="0" rtl="0" algn="l">
                        <a:spcBef>
                          <a:spcPts val="0"/>
                        </a:spcBef>
                        <a:spcAft>
                          <a:spcPts val="0"/>
                        </a:spcAft>
                        <a:buNone/>
                      </a:pPr>
                      <a:r>
                        <a:rPr b="0" i="0" lang="en-US" sz="1600">
                          <a:solidFill>
                            <a:schemeClr val="dk1"/>
                          </a:solidFill>
                          <a:latin typeface="Verdana"/>
                          <a:ea typeface="Verdana"/>
                          <a:cs typeface="Verdana"/>
                          <a:sym typeface="Verdana"/>
                        </a:rPr>
                        <a:t>ALP higher than AST, ALT levels</a:t>
                      </a:r>
                      <a:endParaRPr sz="1600"/>
                    </a:p>
                  </a:txBody>
                  <a:tcPr marT="45725" marB="45725" marR="91450" marL="91450"/>
                </a:tc>
                <a:tc>
                  <a:txBody>
                    <a:bodyPr/>
                    <a:lstStyle/>
                    <a:p>
                      <a:pPr indent="0" lvl="0" marL="0" marR="0" rtl="0" algn="l">
                        <a:spcBef>
                          <a:spcPts val="0"/>
                        </a:spcBef>
                        <a:spcAft>
                          <a:spcPts val="0"/>
                        </a:spcAft>
                        <a:buNone/>
                      </a:pPr>
                      <a:r>
                        <a:rPr lang="en-US" sz="1600"/>
                        <a:t>--</a:t>
                      </a:r>
                      <a:endParaRPr/>
                    </a:p>
                  </a:txBody>
                  <a:tcPr marT="45725" marB="45725" marR="91450" marL="91450"/>
                </a:tc>
                <a:tc>
                  <a:txBody>
                    <a:bodyPr/>
                    <a:lstStyle/>
                    <a:p>
                      <a:pPr indent="0" lvl="0" marL="0" marR="0" rtl="0" algn="l">
                        <a:spcBef>
                          <a:spcPts val="0"/>
                        </a:spcBef>
                        <a:spcAft>
                          <a:spcPts val="0"/>
                        </a:spcAft>
                        <a:buNone/>
                      </a:pPr>
                      <a:r>
                        <a:rPr lang="en-US" sz="1600"/>
                        <a:t>Typical </a:t>
                      </a:r>
                      <a:endParaRPr/>
                    </a:p>
                  </a:txBody>
                  <a:tcPr marT="45725" marB="45725" marR="91450" marL="91450"/>
                </a:tc>
                <a:tc>
                  <a:txBody>
                    <a:bodyPr/>
                    <a:lstStyle/>
                    <a:p>
                      <a:pPr indent="0" lvl="0" marL="0" marR="0" rtl="0" algn="l">
                        <a:spcBef>
                          <a:spcPts val="0"/>
                        </a:spcBef>
                        <a:spcAft>
                          <a:spcPts val="0"/>
                        </a:spcAft>
                        <a:buNone/>
                      </a:pPr>
                      <a:r>
                        <a:rPr lang="en-US" sz="1600"/>
                        <a:t>--</a:t>
                      </a:r>
                      <a:endParaRPr/>
                    </a:p>
                  </a:txBody>
                  <a:tcPr marT="45725" marB="45725" marR="91450" marL="91450"/>
                </a:tc>
              </a:tr>
              <a:tr h="370850">
                <a:tc>
                  <a:txBody>
                    <a:bodyPr/>
                    <a:lstStyle/>
                    <a:p>
                      <a:pPr indent="0" lvl="0" marL="0" marR="0" rtl="0" algn="l">
                        <a:spcBef>
                          <a:spcPts val="0"/>
                        </a:spcBef>
                        <a:spcAft>
                          <a:spcPts val="0"/>
                        </a:spcAft>
                        <a:buNone/>
                      </a:pPr>
                      <a:r>
                        <a:rPr b="0" i="0" lang="en-US" sz="1600">
                          <a:solidFill>
                            <a:schemeClr val="dk1"/>
                          </a:solidFill>
                          <a:latin typeface="Verdana"/>
                          <a:ea typeface="Verdana"/>
                          <a:cs typeface="Verdana"/>
                          <a:sym typeface="Verdana"/>
                        </a:rPr>
                        <a:t>Elevation of ALP with near-normal AST, ALT levels</a:t>
                      </a:r>
                      <a:endParaRPr sz="1600"/>
                    </a:p>
                  </a:txBody>
                  <a:tcPr marT="45725" marB="45725" marR="91450" marL="91450"/>
                </a:tc>
                <a:tc>
                  <a:txBody>
                    <a:bodyPr/>
                    <a:lstStyle/>
                    <a:p>
                      <a:pPr indent="0" lvl="0" marL="0" marR="0" rtl="0" algn="l">
                        <a:spcBef>
                          <a:spcPts val="0"/>
                        </a:spcBef>
                        <a:spcAft>
                          <a:spcPts val="0"/>
                        </a:spcAft>
                        <a:buNone/>
                      </a:pPr>
                      <a:r>
                        <a:rPr lang="en-US" sz="1600"/>
                        <a:t>--</a:t>
                      </a:r>
                      <a:endParaRPr/>
                    </a:p>
                  </a:txBody>
                  <a:tcPr marT="45725" marB="45725" marR="91450" marL="91450"/>
                </a:tc>
                <a:tc>
                  <a:txBody>
                    <a:bodyPr/>
                    <a:lstStyle/>
                    <a:p>
                      <a:pPr indent="0" lvl="0" marL="0" marR="0" rtl="0" algn="l">
                        <a:spcBef>
                          <a:spcPts val="0"/>
                        </a:spcBef>
                        <a:spcAft>
                          <a:spcPts val="0"/>
                        </a:spcAft>
                        <a:buNone/>
                      </a:pPr>
                      <a:r>
                        <a:rPr lang="en-US" sz="1600"/>
                        <a:t>Typical </a:t>
                      </a:r>
                      <a:endParaRPr/>
                    </a:p>
                  </a:txBody>
                  <a:tcPr marT="45725" marB="45725" marR="91450" marL="91450"/>
                </a:tc>
                <a:tc>
                  <a:txBody>
                    <a:bodyPr/>
                    <a:lstStyle/>
                    <a:p>
                      <a:pPr indent="0" lvl="0" marL="0" marR="0" rtl="0" algn="l">
                        <a:spcBef>
                          <a:spcPts val="0"/>
                        </a:spcBef>
                        <a:spcAft>
                          <a:spcPts val="0"/>
                        </a:spcAft>
                        <a:buNone/>
                      </a:pPr>
                      <a:r>
                        <a:rPr lang="en-US" sz="1600"/>
                        <a:t>Typical </a:t>
                      </a:r>
                      <a:endParaRPr/>
                    </a:p>
                  </a:txBody>
                  <a:tcPr marT="45725" marB="45725" marR="91450" marL="91450"/>
                </a:tc>
              </a:tr>
            </a:tbl>
          </a:graphicData>
        </a:graphic>
      </p:graphicFrame>
      <p:sp>
        <p:nvSpPr>
          <p:cNvPr id="361" name="Google Shape;361;p56"/>
          <p:cNvSpPr txBox="1"/>
          <p:nvPr/>
        </p:nvSpPr>
        <p:spPr>
          <a:xfrm>
            <a:off x="612648" y="5640402"/>
            <a:ext cx="8153400"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Cholestasis: </a:t>
            </a:r>
            <a:r>
              <a:rPr lang="en-US" sz="2400">
                <a:solidFill>
                  <a:schemeClr val="dk1"/>
                </a:solidFill>
                <a:latin typeface="Arial"/>
                <a:ea typeface="Arial"/>
                <a:cs typeface="Arial"/>
                <a:sym typeface="Arial"/>
              </a:rPr>
              <a:t>a decrease in bile flow due to impaired secretion by hepatocytes or to obstruction of bile flow through intra-or extrahepatic bile ducts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b="1" lang="en-US">
                <a:solidFill>
                  <a:srgbClr val="C00000"/>
                </a:solidFill>
              </a:rPr>
              <a:t>Gamma-glutamyltransferase (GGT)</a:t>
            </a:r>
            <a:endParaRPr/>
          </a:p>
        </p:txBody>
      </p:sp>
      <p:pic>
        <p:nvPicPr>
          <p:cNvPr descr="Image result for structure of glutathione" id="367" name="Google Shape;367;p57"/>
          <p:cNvPicPr preferRelativeResize="0"/>
          <p:nvPr/>
        </p:nvPicPr>
        <p:blipFill rotWithShape="1">
          <a:blip r:embed="rId3">
            <a:alphaModFix/>
          </a:blip>
          <a:srcRect b="0" l="0" r="0" t="0"/>
          <a:stretch/>
        </p:blipFill>
        <p:spPr>
          <a:xfrm>
            <a:off x="1792014" y="3608990"/>
            <a:ext cx="5105400" cy="2097909"/>
          </a:xfrm>
          <a:prstGeom prst="rect">
            <a:avLst/>
          </a:prstGeom>
          <a:noFill/>
          <a:ln>
            <a:noFill/>
          </a:ln>
        </p:spPr>
      </p:pic>
      <p:pic>
        <p:nvPicPr>
          <p:cNvPr id="368" name="Google Shape;368;p57"/>
          <p:cNvPicPr preferRelativeResize="0"/>
          <p:nvPr/>
        </p:nvPicPr>
        <p:blipFill rotWithShape="1">
          <a:blip r:embed="rId4">
            <a:alphaModFix/>
          </a:blip>
          <a:srcRect b="0" l="0" r="0" t="0"/>
          <a:stretch/>
        </p:blipFill>
        <p:spPr>
          <a:xfrm>
            <a:off x="609600" y="2209800"/>
            <a:ext cx="6971607" cy="1295400"/>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GGT: diagnostic significance</a:t>
            </a:r>
            <a:endParaRPr/>
          </a:p>
        </p:txBody>
      </p:sp>
      <p:sp>
        <p:nvSpPr>
          <p:cNvPr id="374" name="Google Shape;374;p5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GGT activity is found primarily in tissues of the kidney, brain, prostate, pancreas, and liver. </a:t>
            </a:r>
            <a:endParaRPr/>
          </a:p>
          <a:p>
            <a:pPr indent="-280988" lvl="0" marL="280988" rtl="0" algn="l">
              <a:lnSpc>
                <a:spcPct val="90000"/>
              </a:lnSpc>
              <a:spcBef>
                <a:spcPts val="1320"/>
              </a:spcBef>
              <a:spcAft>
                <a:spcPts val="0"/>
              </a:spcAft>
              <a:buSzPts val="2200"/>
              <a:buFont typeface="Verdana"/>
              <a:buChar char="•"/>
            </a:pPr>
            <a:r>
              <a:rPr lang="en-US"/>
              <a:t>In the liver, GGT is located in hepatic cells and particularly in the epithelial cells lining the biliary ductules.</a:t>
            </a:r>
            <a:endParaRPr/>
          </a:p>
          <a:p>
            <a:pPr indent="-280988" lvl="0" marL="280988" rtl="0" algn="l">
              <a:lnSpc>
                <a:spcPct val="90000"/>
              </a:lnSpc>
              <a:spcBef>
                <a:spcPts val="1320"/>
              </a:spcBef>
              <a:spcAft>
                <a:spcPts val="0"/>
              </a:spcAft>
              <a:buSzPts val="2200"/>
              <a:buFont typeface="Verdana"/>
              <a:buChar char="•"/>
            </a:pPr>
            <a:r>
              <a:rPr lang="en-US"/>
              <a:t>GGT is elevated in virtually all hepatobiliary disorders. But </a:t>
            </a:r>
            <a:r>
              <a:rPr lang="en-US">
                <a:solidFill>
                  <a:srgbClr val="0070C0"/>
                </a:solidFill>
              </a:rPr>
              <a:t>it’s one of the first liver enzymes to rise in blood when any of the bile ducts become obstructed,</a:t>
            </a:r>
            <a:r>
              <a:rPr lang="en-US"/>
              <a:t> for example, by tumors or stones. This makes it </a:t>
            </a:r>
            <a:r>
              <a:rPr b="1" lang="en-US">
                <a:solidFill>
                  <a:srgbClr val="0070C0"/>
                </a:solidFill>
              </a:rPr>
              <a:t>one of the most sensitive of enzyme for detecting bile duct problems</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sp>
        <p:nvSpPr>
          <p:cNvPr id="381" name="Google Shape;381;p59"/>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GGT levels will be increased in patients receiving enzyme-inducing drugs such as warfarin, phenobarbital, and phenytoin. </a:t>
            </a:r>
            <a:endParaRPr/>
          </a:p>
          <a:p>
            <a:pPr indent="-280988" lvl="0" marL="280988" rtl="0" algn="l">
              <a:lnSpc>
                <a:spcPct val="90000"/>
              </a:lnSpc>
              <a:spcBef>
                <a:spcPts val="1320"/>
              </a:spcBef>
              <a:spcAft>
                <a:spcPts val="0"/>
              </a:spcAft>
              <a:buSzPts val="2200"/>
              <a:buFont typeface="Verdana"/>
              <a:buChar char="•"/>
            </a:pPr>
            <a:r>
              <a:rPr lang="en-US"/>
              <a:t>Enzyme elevations may reach levels four times the ULN.</a:t>
            </a:r>
            <a:endParaRPr/>
          </a:p>
          <a:p>
            <a:pPr indent="-280988" lvl="0" marL="280988" rtl="0" algn="l">
              <a:lnSpc>
                <a:spcPct val="90000"/>
              </a:lnSpc>
              <a:spcBef>
                <a:spcPts val="1320"/>
              </a:spcBef>
              <a:spcAft>
                <a:spcPts val="0"/>
              </a:spcAft>
              <a:buSzPts val="2200"/>
              <a:buFont typeface="Verdana"/>
              <a:buChar char="•"/>
            </a:pPr>
            <a:r>
              <a:rPr lang="en-US"/>
              <a:t>Heavy alcohol drinkers have GGT levels 2-3XULN</a:t>
            </a:r>
            <a:endParaRPr/>
          </a:p>
          <a:p>
            <a:pPr indent="-280988" lvl="0" marL="280988" rtl="0" algn="l">
              <a:lnSpc>
                <a:spcPct val="90000"/>
              </a:lnSpc>
              <a:spcBef>
                <a:spcPts val="1320"/>
              </a:spcBef>
              <a:spcAft>
                <a:spcPts val="0"/>
              </a:spcAft>
              <a:buSzPts val="2200"/>
              <a:buFont typeface="Verdana"/>
              <a:buChar char="•"/>
            </a:pPr>
            <a:r>
              <a:rPr lang="en-US"/>
              <a:t>Used to monitor alcohol abstention, where levels return to normal within 2-3 weeks of alcohol abstention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0"/>
          <p:cNvSpPr txBox="1"/>
          <p:nvPr>
            <p:ph idx="1" type="body"/>
          </p:nvPr>
        </p:nvSpPr>
        <p:spPr>
          <a:xfrm>
            <a:off x="330200" y="1219201"/>
            <a:ext cx="8613775" cy="481330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600"/>
              <a:buFont typeface="Verdana"/>
              <a:buChar char="•"/>
            </a:pPr>
            <a:r>
              <a:rPr lang="en-US" sz="2600"/>
              <a:t>GGT levels are elevated in acute pancreatitis, diabetes and MI, but their diagnostic values in these conditions is limited</a:t>
            </a:r>
            <a:endParaRPr/>
          </a:p>
          <a:p>
            <a:pPr indent="-280988" lvl="0" marL="280988" rtl="0" algn="l">
              <a:lnSpc>
                <a:spcPct val="90000"/>
              </a:lnSpc>
              <a:spcBef>
                <a:spcPts val="1560"/>
              </a:spcBef>
              <a:spcAft>
                <a:spcPts val="0"/>
              </a:spcAft>
              <a:buSzPts val="2600"/>
              <a:buFont typeface="Verdana"/>
              <a:buChar char="•"/>
            </a:pPr>
            <a:r>
              <a:rPr lang="en-US" sz="2600"/>
              <a:t>Both GGT and ALP are increased in liver diseases, but only ALP will be increased in diseases affecting bone tissue. Therefore, GGT can be used as a follow up to an elevated ALP to help determine if the high ALP result is due to liver or bone disease.</a:t>
            </a:r>
            <a:endParaRPr/>
          </a:p>
          <a:p>
            <a:pPr indent="-280988" lvl="0" marL="280988" rtl="0" algn="l">
              <a:lnSpc>
                <a:spcPct val="90000"/>
              </a:lnSpc>
              <a:spcBef>
                <a:spcPts val="1560"/>
              </a:spcBef>
              <a:spcAft>
                <a:spcPts val="0"/>
              </a:spcAft>
              <a:buSzPts val="2600"/>
              <a:buFont typeface="Verdana"/>
              <a:buChar char="•"/>
            </a:pPr>
            <a:r>
              <a:rPr lang="en-US" sz="2600"/>
              <a:t>GGT activity is useful in differentiating the source of an elevated ALP level because GGT levels are normal in skeletal disorders and during pregnancy.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How GGT is used?</a:t>
            </a:r>
            <a:endParaRPr/>
          </a:p>
        </p:txBody>
      </p:sp>
      <p:sp>
        <p:nvSpPr>
          <p:cNvPr id="394" name="Google Shape;394;p61"/>
          <p:cNvSpPr txBox="1"/>
          <p:nvPr>
            <p:ph idx="1" type="body"/>
          </p:nvPr>
        </p:nvSpPr>
        <p:spPr>
          <a:xfrm>
            <a:off x="188912" y="2000250"/>
            <a:ext cx="8613775" cy="4857750"/>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600"/>
              <a:buFont typeface="Verdana"/>
              <a:buChar char="•"/>
            </a:pPr>
            <a:r>
              <a:rPr lang="en-US" sz="2600"/>
              <a:t>GGT test is used to determine the cause of elevated ALP. Both ALP and GGT are elevated in liver diseases, but only ALP will be elevated in bone disease. </a:t>
            </a:r>
            <a:endParaRPr/>
          </a:p>
          <a:p>
            <a:pPr indent="-280988" lvl="0" marL="280988" rtl="0" algn="l">
              <a:lnSpc>
                <a:spcPct val="90000"/>
              </a:lnSpc>
              <a:spcBef>
                <a:spcPts val="1560"/>
              </a:spcBef>
              <a:spcAft>
                <a:spcPts val="0"/>
              </a:spcAft>
              <a:buSzPts val="2600"/>
              <a:buFont typeface="Verdana"/>
              <a:buChar char="•"/>
            </a:pPr>
            <a:r>
              <a:rPr lang="en-US" sz="2600"/>
              <a:t>The GGT test is sometimes used to help detect liver disease and bile duct obstructions. It is usually ordered in conjunction with  ALT, AST, ALP, and bilirubin. </a:t>
            </a:r>
            <a:endParaRPr/>
          </a:p>
          <a:p>
            <a:pPr indent="-280988" lvl="0" marL="280988" rtl="0" algn="l">
              <a:lnSpc>
                <a:spcPct val="90000"/>
              </a:lnSpc>
              <a:spcBef>
                <a:spcPts val="1560"/>
              </a:spcBef>
              <a:spcAft>
                <a:spcPts val="0"/>
              </a:spcAft>
              <a:buSzPts val="2600"/>
              <a:buFont typeface="Verdana"/>
              <a:buChar char="•"/>
            </a:pPr>
            <a:r>
              <a:rPr lang="en-US" sz="2600"/>
              <a:t>GGT can be used to screen for chronic alcohol abuse (it will be elevated in about 75% of chronic drinkers) and to monitor treatment for alcoholism or alcoholic hepatitis.</a:t>
            </a:r>
            <a:endParaRPr/>
          </a:p>
          <a:p>
            <a:pPr indent="-115888" lvl="0" marL="280988" rtl="0" algn="l">
              <a:lnSpc>
                <a:spcPct val="90000"/>
              </a:lnSpc>
              <a:spcBef>
                <a:spcPts val="1560"/>
              </a:spcBef>
              <a:spcAft>
                <a:spcPts val="0"/>
              </a:spcAft>
              <a:buSzPts val="2600"/>
              <a:buFont typeface="Verdana"/>
              <a:buNone/>
            </a:pPr>
            <a:r>
              <a:t/>
            </a:r>
            <a:endParaRPr sz="2600">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2"/>
          <p:cNvSpPr txBox="1"/>
          <p:nvPr>
            <p:ph type="title"/>
          </p:nvPr>
        </p:nvSpPr>
        <p:spPr>
          <a:xfrm>
            <a:off x="426910" y="1323811"/>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GGT assay</a:t>
            </a:r>
            <a:endParaRPr/>
          </a:p>
        </p:txBody>
      </p:sp>
      <p:pic>
        <p:nvPicPr>
          <p:cNvPr id="400" name="Google Shape;400;p62"/>
          <p:cNvPicPr preferRelativeResize="0"/>
          <p:nvPr/>
        </p:nvPicPr>
        <p:blipFill rotWithShape="1">
          <a:blip r:embed="rId3">
            <a:alphaModFix/>
          </a:blip>
          <a:srcRect b="0" l="0" r="0" t="0"/>
          <a:stretch/>
        </p:blipFill>
        <p:spPr>
          <a:xfrm>
            <a:off x="877613" y="1994995"/>
            <a:ext cx="6400800" cy="4502400"/>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201613" y="1268413"/>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 Kinetics (cont’d)</a:t>
            </a:r>
            <a:endParaRPr/>
          </a:p>
        </p:txBody>
      </p:sp>
      <p:sp>
        <p:nvSpPr>
          <p:cNvPr id="93" name="Google Shape;93;p18"/>
          <p:cNvSpPr txBox="1"/>
          <p:nvPr>
            <p:ph idx="1" type="body"/>
          </p:nvPr>
        </p:nvSpPr>
        <p:spPr>
          <a:xfrm>
            <a:off x="254000" y="1747838"/>
            <a:ext cx="8075613" cy="10826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Energy vs. progression of reaction, indicating energy barrier that substrate must surpass to react with and without enzyme catalysis</a:t>
            </a:r>
            <a:endParaRPr b="1"/>
          </a:p>
        </p:txBody>
      </p:sp>
      <p:pic>
        <p:nvPicPr>
          <p:cNvPr descr="D:\Arun-Backup\project\Bishop\Image_Bank\image_bank\images\jpg\figure_13-1.jpg" id="94" name="Google Shape;94;p18"/>
          <p:cNvPicPr preferRelativeResize="0"/>
          <p:nvPr/>
        </p:nvPicPr>
        <p:blipFill rotWithShape="1">
          <a:blip r:embed="rId3">
            <a:alphaModFix/>
          </a:blip>
          <a:srcRect b="0" l="0" r="0" t="0"/>
          <a:stretch/>
        </p:blipFill>
        <p:spPr>
          <a:xfrm>
            <a:off x="2252663" y="2817813"/>
            <a:ext cx="4462462" cy="37242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GGT: sources of error</a:t>
            </a:r>
            <a:endParaRPr/>
          </a:p>
        </p:txBody>
      </p:sp>
      <p:sp>
        <p:nvSpPr>
          <p:cNvPr id="406" name="Google Shape;406;p6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GGT is stable for 1 week at 4C </a:t>
            </a:r>
            <a:endParaRPr/>
          </a:p>
          <a:p>
            <a:pPr indent="-280988" lvl="0" marL="280988" rtl="0" algn="l">
              <a:lnSpc>
                <a:spcPct val="90000"/>
              </a:lnSpc>
              <a:spcBef>
                <a:spcPts val="1320"/>
              </a:spcBef>
              <a:spcAft>
                <a:spcPts val="0"/>
              </a:spcAft>
              <a:buSzPts val="2200"/>
              <a:buFont typeface="Verdana"/>
              <a:buChar char="•"/>
            </a:pPr>
            <a:r>
              <a:rPr lang="en-US"/>
              <a:t>Hemolysis does not affect GGT, because enzyme is lacking in RBCs</a:t>
            </a:r>
            <a:endParaRPr/>
          </a:p>
          <a:p>
            <a:pPr indent="-141288" lvl="0" marL="280988" rtl="0" algn="l">
              <a:lnSpc>
                <a:spcPct val="90000"/>
              </a:lnSpc>
              <a:spcBef>
                <a:spcPts val="1320"/>
              </a:spcBef>
              <a:spcAft>
                <a:spcPts val="0"/>
              </a:spcAft>
              <a:buSzPts val="2200"/>
              <a:buFont typeface="Verdana"/>
              <a:buNone/>
            </a:pPr>
            <a:r>
              <a:t/>
            </a:r>
            <a:endParaRPr/>
          </a:p>
          <a:p>
            <a:pPr indent="-280988" lvl="0" marL="280988" rtl="0" algn="l">
              <a:lnSpc>
                <a:spcPct val="90000"/>
              </a:lnSpc>
              <a:spcBef>
                <a:spcPts val="1320"/>
              </a:spcBef>
              <a:spcAft>
                <a:spcPts val="0"/>
              </a:spcAft>
              <a:buSzPts val="2200"/>
              <a:buFont typeface="Verdana"/>
              <a:buChar char="•"/>
            </a:pPr>
            <a:r>
              <a:rPr lang="en-US">
                <a:solidFill>
                  <a:srgbClr val="C00000"/>
                </a:solidFill>
              </a:rPr>
              <a:t>Ref ranges:</a:t>
            </a:r>
            <a:endParaRPr/>
          </a:p>
          <a:p>
            <a:pPr indent="-280988" lvl="0" marL="280988" rtl="0" algn="l">
              <a:lnSpc>
                <a:spcPct val="90000"/>
              </a:lnSpc>
              <a:spcBef>
                <a:spcPts val="1320"/>
              </a:spcBef>
              <a:spcAft>
                <a:spcPts val="0"/>
              </a:spcAft>
              <a:buSzPts val="2200"/>
              <a:buFont typeface="Verdana"/>
              <a:buChar char="•"/>
            </a:pPr>
            <a:r>
              <a:rPr lang="en-US"/>
              <a:t>Male, 6-55 U/L (37C)</a:t>
            </a:r>
            <a:endParaRPr/>
          </a:p>
          <a:p>
            <a:pPr indent="-280988" lvl="0" marL="280988" rtl="0" algn="l">
              <a:lnSpc>
                <a:spcPct val="90000"/>
              </a:lnSpc>
              <a:spcBef>
                <a:spcPts val="1320"/>
              </a:spcBef>
              <a:spcAft>
                <a:spcPts val="0"/>
              </a:spcAft>
              <a:buSzPts val="2200"/>
              <a:buFont typeface="Verdana"/>
              <a:buChar char="•"/>
            </a:pPr>
            <a:r>
              <a:rPr lang="en-US"/>
              <a:t>Female, 5-38 U/L</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Enzymes of Clinical Significance (cont’d)</a:t>
            </a:r>
            <a:endParaRPr/>
          </a:p>
        </p:txBody>
      </p:sp>
      <p:sp>
        <p:nvSpPr>
          <p:cNvPr id="413" name="Google Shape;413;p64"/>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Acid Phosphatase (ACP)</a:t>
            </a:r>
            <a:endParaRPr/>
          </a:p>
          <a:p>
            <a:pPr indent="-404813" lvl="1" marL="862013" rtl="0" algn="l">
              <a:lnSpc>
                <a:spcPct val="90000"/>
              </a:lnSpc>
              <a:spcBef>
                <a:spcPts val="1080"/>
              </a:spcBef>
              <a:spcAft>
                <a:spcPts val="0"/>
              </a:spcAft>
              <a:buSzPts val="1800"/>
              <a:buFont typeface="Verdana"/>
              <a:buChar char="–"/>
            </a:pPr>
            <a:r>
              <a:rPr b="1" lang="en-US" sz="1800"/>
              <a:t>Tissue source:</a:t>
            </a:r>
            <a:r>
              <a:rPr lang="en-US" sz="1800"/>
              <a:t> prostate, bone, liver, spleen, kidney, erythrocytes, platelets</a:t>
            </a:r>
            <a:endParaRPr/>
          </a:p>
          <a:p>
            <a:pPr indent="-404813" lvl="1" marL="862013" rtl="0" algn="l">
              <a:lnSpc>
                <a:spcPct val="90000"/>
              </a:lnSpc>
              <a:spcBef>
                <a:spcPts val="1080"/>
              </a:spcBef>
              <a:spcAft>
                <a:spcPts val="0"/>
              </a:spcAft>
              <a:buSzPts val="1800"/>
              <a:buFont typeface="Verdana"/>
              <a:buChar char="–"/>
            </a:pPr>
            <a:r>
              <a:rPr b="1" lang="en-US" sz="1800"/>
              <a:t>Diagnostic significance:</a:t>
            </a:r>
            <a:r>
              <a:rPr lang="en-US" sz="1800"/>
              <a:t> prostatic carcinoma, hyperplasia of prostrate, prostatic surgery, osteoclasts, Paget’s disease, breast cancer with bone metastases, Gaucher’s disease</a:t>
            </a:r>
            <a:endParaRPr/>
          </a:p>
          <a:p>
            <a:pPr indent="-404813" lvl="1" marL="862013" rtl="0" algn="l">
              <a:lnSpc>
                <a:spcPct val="90000"/>
              </a:lnSpc>
              <a:spcBef>
                <a:spcPts val="1080"/>
              </a:spcBef>
              <a:spcAft>
                <a:spcPts val="0"/>
              </a:spcAft>
              <a:buSzPts val="1800"/>
              <a:buFont typeface="Verdana"/>
              <a:buChar char="–"/>
            </a:pPr>
            <a:r>
              <a:rPr b="1" lang="en-US" sz="1800"/>
              <a:t>Assay for enzyme activity:</a:t>
            </a:r>
            <a:r>
              <a:rPr lang="en-US" sz="1800"/>
              <a:t> same techniques as in alkaline phosphatase, except performed in an acid pH</a:t>
            </a:r>
            <a:endParaRPr/>
          </a:p>
          <a:p>
            <a:pPr indent="-404813" lvl="1" marL="862013" rtl="0" algn="l">
              <a:lnSpc>
                <a:spcPct val="90000"/>
              </a:lnSpc>
              <a:spcBef>
                <a:spcPts val="1080"/>
              </a:spcBef>
              <a:spcAft>
                <a:spcPts val="0"/>
              </a:spcAft>
              <a:buSzPts val="1800"/>
              <a:buFont typeface="Verdana"/>
              <a:buChar char="–"/>
            </a:pPr>
            <a:r>
              <a:rPr b="1" lang="en-US" sz="1800"/>
              <a:t>Source of error:</a:t>
            </a:r>
            <a:r>
              <a:rPr lang="en-US" sz="1800"/>
              <a:t> Serum should be separated from red cells as soon as blood has clotted; serum should be used immediately, frozen, or acidified.</a:t>
            </a:r>
            <a:endParaRPr/>
          </a:p>
          <a:p>
            <a:pPr indent="-404813" lvl="1" marL="862013" rtl="0" algn="l">
              <a:lnSpc>
                <a:spcPct val="90000"/>
              </a:lnSpc>
              <a:spcBef>
                <a:spcPts val="1080"/>
              </a:spcBef>
              <a:spcAft>
                <a:spcPts val="0"/>
              </a:spcAft>
              <a:buSzPts val="1800"/>
              <a:buFont typeface="Verdana"/>
              <a:buChar char="–"/>
            </a:pPr>
            <a:r>
              <a:rPr b="1" lang="en-US" sz="1800"/>
              <a:t>Reference range:</a:t>
            </a:r>
            <a:r>
              <a:rPr lang="en-US" sz="1800"/>
              <a:t> prostatic ACP: 0–3.5 ng/mL</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Enzymes of Clinical Significance (cont’d)</a:t>
            </a:r>
            <a:endParaRPr/>
          </a:p>
        </p:txBody>
      </p:sp>
      <p:sp>
        <p:nvSpPr>
          <p:cNvPr id="420" name="Google Shape;420;p6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Amylase (AMS)</a:t>
            </a:r>
            <a:endParaRPr/>
          </a:p>
          <a:p>
            <a:pPr indent="-404813" lvl="1" marL="862013" rtl="0" algn="l">
              <a:lnSpc>
                <a:spcPct val="90000"/>
              </a:lnSpc>
              <a:spcBef>
                <a:spcPts val="1080"/>
              </a:spcBef>
              <a:spcAft>
                <a:spcPts val="0"/>
              </a:spcAft>
              <a:buSzPts val="1800"/>
              <a:buFont typeface="Verdana"/>
              <a:buChar char="–"/>
            </a:pPr>
            <a:r>
              <a:rPr b="1" lang="en-US" sz="1800"/>
              <a:t>Tissue source:</a:t>
            </a:r>
            <a:r>
              <a:rPr lang="en-US" sz="1800"/>
              <a:t> acinar cells of pancreas &amp; salivary glands</a:t>
            </a:r>
            <a:endParaRPr/>
          </a:p>
          <a:p>
            <a:pPr indent="-404813" lvl="1" marL="862013" rtl="0" algn="l">
              <a:lnSpc>
                <a:spcPct val="90000"/>
              </a:lnSpc>
              <a:spcBef>
                <a:spcPts val="1080"/>
              </a:spcBef>
              <a:spcAft>
                <a:spcPts val="0"/>
              </a:spcAft>
              <a:buSzPts val="1800"/>
              <a:buFont typeface="Verdana"/>
              <a:buChar char="–"/>
            </a:pPr>
            <a:r>
              <a:rPr b="1" lang="en-US" sz="1800"/>
              <a:t>Diagnostic significance:</a:t>
            </a:r>
            <a:r>
              <a:rPr lang="en-US" sz="1800"/>
              <a:t> acute pancreatitis, disorders causing salivary gland lesions (mumps, parotitis), intraabdominal diseases </a:t>
            </a:r>
            <a:endParaRPr/>
          </a:p>
          <a:p>
            <a:pPr indent="-404813" lvl="1" marL="862013" rtl="0" algn="l">
              <a:lnSpc>
                <a:spcPct val="90000"/>
              </a:lnSpc>
              <a:spcBef>
                <a:spcPts val="1080"/>
              </a:spcBef>
              <a:spcAft>
                <a:spcPts val="0"/>
              </a:spcAft>
              <a:buSzPts val="1800"/>
              <a:buFont typeface="Verdana"/>
              <a:buChar char="–"/>
            </a:pPr>
            <a:r>
              <a:rPr b="1" lang="en-US" sz="1800"/>
              <a:t>Assay for enzyme activity:</a:t>
            </a:r>
            <a:r>
              <a:rPr lang="en-US" sz="1800"/>
              <a:t> four main approaches: amyloclast, saccharogenic, chromogenic, continuous monitoring</a:t>
            </a:r>
            <a:endParaRPr/>
          </a:p>
          <a:p>
            <a:pPr indent="-404813" lvl="1" marL="862013" rtl="0" algn="l">
              <a:lnSpc>
                <a:spcPct val="90000"/>
              </a:lnSpc>
              <a:spcBef>
                <a:spcPts val="1080"/>
              </a:spcBef>
              <a:spcAft>
                <a:spcPts val="0"/>
              </a:spcAft>
              <a:buSzPts val="1800"/>
              <a:buFont typeface="Verdana"/>
              <a:buChar char="–"/>
            </a:pPr>
            <a:r>
              <a:rPr b="1" lang="en-US" sz="1800"/>
              <a:t>Source of error:</a:t>
            </a:r>
            <a:r>
              <a:rPr lang="en-US" sz="1800"/>
              <a:t> stable for 1 week at room temperature &amp; 2 months at 4°C; plasma triglycerides in acute pancreatitis with hyperlipemia; administration of morphine &amp; other opiates</a:t>
            </a:r>
            <a:endParaRPr/>
          </a:p>
          <a:p>
            <a:pPr indent="-404813" lvl="1" marL="862013" rtl="0" algn="l">
              <a:lnSpc>
                <a:spcPct val="90000"/>
              </a:lnSpc>
              <a:spcBef>
                <a:spcPts val="1080"/>
              </a:spcBef>
              <a:spcAft>
                <a:spcPts val="0"/>
              </a:spcAft>
              <a:buSzPts val="1800"/>
              <a:buFont typeface="Verdana"/>
              <a:buChar char="–"/>
            </a:pPr>
            <a:r>
              <a:rPr b="1" lang="en-US" sz="1800"/>
              <a:t>Reference range:</a:t>
            </a:r>
            <a:r>
              <a:rPr lang="en-US" sz="1800"/>
              <a:t> serum: 28-100 U/L; urine: 1–15 U/hour</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Enzymes of Clinical Significance (cont’d)</a:t>
            </a:r>
            <a:endParaRPr/>
          </a:p>
        </p:txBody>
      </p:sp>
      <p:sp>
        <p:nvSpPr>
          <p:cNvPr id="427" name="Google Shape;427;p6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Lipase (LPS)</a:t>
            </a:r>
            <a:endParaRPr/>
          </a:p>
          <a:p>
            <a:pPr indent="-404813" lvl="1" marL="862013" rtl="0" algn="l">
              <a:lnSpc>
                <a:spcPct val="90000"/>
              </a:lnSpc>
              <a:spcBef>
                <a:spcPts val="1080"/>
              </a:spcBef>
              <a:spcAft>
                <a:spcPts val="0"/>
              </a:spcAft>
              <a:buSzPts val="1800"/>
              <a:buFont typeface="Verdana"/>
              <a:buChar char="–"/>
            </a:pPr>
            <a:r>
              <a:rPr b="1" lang="en-US" sz="1800"/>
              <a:t>Tissue source:</a:t>
            </a:r>
            <a:r>
              <a:rPr lang="en-US" sz="1800"/>
              <a:t> primarily in pancreas; also in stomach &amp; small intestine</a:t>
            </a:r>
            <a:endParaRPr/>
          </a:p>
          <a:p>
            <a:pPr indent="-404813" lvl="1" marL="862013" rtl="0" algn="l">
              <a:lnSpc>
                <a:spcPct val="90000"/>
              </a:lnSpc>
              <a:spcBef>
                <a:spcPts val="1080"/>
              </a:spcBef>
              <a:spcAft>
                <a:spcPts val="0"/>
              </a:spcAft>
              <a:buSzPts val="1800"/>
              <a:buFont typeface="Verdana"/>
              <a:buChar char="–"/>
            </a:pPr>
            <a:r>
              <a:rPr b="1" lang="en-US" sz="1800"/>
              <a:t>Diagnostic significance:</a:t>
            </a:r>
            <a:r>
              <a:rPr lang="en-US" sz="1800"/>
              <a:t> acute pancreatitis, other intraabdominal diseases (penetrating duodenal ulcers, perforated peptic ulcers, intestinal obstruction, acute cholecystitis)</a:t>
            </a:r>
            <a:endParaRPr/>
          </a:p>
          <a:p>
            <a:pPr indent="-404813" lvl="1" marL="862013" rtl="0" algn="l">
              <a:lnSpc>
                <a:spcPct val="90000"/>
              </a:lnSpc>
              <a:spcBef>
                <a:spcPts val="1080"/>
              </a:spcBef>
              <a:spcAft>
                <a:spcPts val="0"/>
              </a:spcAft>
              <a:buSzPts val="1800"/>
              <a:buFont typeface="Verdana"/>
              <a:buChar char="–"/>
            </a:pPr>
            <a:r>
              <a:rPr b="1" lang="en-US" sz="1800"/>
              <a:t>Assay for enzyme activity:</a:t>
            </a:r>
            <a:r>
              <a:rPr lang="en-US" sz="1800"/>
              <a:t> estimation of liberated fatty acids (triolein is substrate), turbidimetric methods, colorimetric methods</a:t>
            </a:r>
            <a:endParaRPr/>
          </a:p>
          <a:p>
            <a:pPr indent="-404813" lvl="1" marL="862013" rtl="0" algn="l">
              <a:lnSpc>
                <a:spcPct val="90000"/>
              </a:lnSpc>
              <a:spcBef>
                <a:spcPts val="1080"/>
              </a:spcBef>
              <a:spcAft>
                <a:spcPts val="0"/>
              </a:spcAft>
              <a:buSzPts val="1800"/>
              <a:buFont typeface="Verdana"/>
              <a:buChar char="–"/>
            </a:pPr>
            <a:r>
              <a:rPr b="1" lang="en-US" sz="1800"/>
              <a:t>Source of error:</a:t>
            </a:r>
            <a:r>
              <a:rPr lang="en-US" sz="1800"/>
              <a:t> stable in serum for 1 week at room temperature &amp; 3 weeks at 4°C; hemolysis</a:t>
            </a:r>
            <a:endParaRPr/>
          </a:p>
          <a:p>
            <a:pPr indent="-404813" lvl="1" marL="862013" rtl="0" algn="l">
              <a:lnSpc>
                <a:spcPct val="90000"/>
              </a:lnSpc>
              <a:spcBef>
                <a:spcPts val="1080"/>
              </a:spcBef>
              <a:spcAft>
                <a:spcPts val="0"/>
              </a:spcAft>
              <a:buSzPts val="1800"/>
              <a:buFont typeface="Verdana"/>
              <a:buChar char="–"/>
            </a:pPr>
            <a:r>
              <a:rPr b="1" lang="en-US" sz="1800"/>
              <a:t>Reference range:</a:t>
            </a:r>
            <a:r>
              <a:rPr lang="en-US" sz="1800"/>
              <a:t> &lt;38 U/L</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Enzymes of Clinical Significance (cont’d)</a:t>
            </a:r>
            <a:endParaRPr/>
          </a:p>
        </p:txBody>
      </p:sp>
      <p:sp>
        <p:nvSpPr>
          <p:cNvPr id="434" name="Google Shape;434;p67"/>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Glucose-6-Phosphate Dehydrogenase (G-6-PD)</a:t>
            </a:r>
            <a:endParaRPr/>
          </a:p>
          <a:p>
            <a:pPr indent="-404813" lvl="1" marL="862013" rtl="0" algn="l">
              <a:lnSpc>
                <a:spcPct val="90000"/>
              </a:lnSpc>
              <a:spcBef>
                <a:spcPts val="1080"/>
              </a:spcBef>
              <a:spcAft>
                <a:spcPts val="0"/>
              </a:spcAft>
              <a:buSzPts val="1800"/>
              <a:buFont typeface="Verdana"/>
              <a:buChar char="–"/>
            </a:pPr>
            <a:r>
              <a:rPr b="1" lang="en-US" sz="1800"/>
              <a:t>Tissue source:</a:t>
            </a:r>
            <a:r>
              <a:rPr lang="en-US" sz="1800"/>
              <a:t> adrenal cortex, spleen, thymus, lymph nodes, lactating mammary gland, erythrocytes</a:t>
            </a:r>
            <a:endParaRPr/>
          </a:p>
          <a:p>
            <a:pPr indent="-404813" lvl="1" marL="862013" rtl="0" algn="l">
              <a:lnSpc>
                <a:spcPct val="90000"/>
              </a:lnSpc>
              <a:spcBef>
                <a:spcPts val="1080"/>
              </a:spcBef>
              <a:spcAft>
                <a:spcPts val="0"/>
              </a:spcAft>
              <a:buSzPts val="1800"/>
              <a:buFont typeface="Verdana"/>
              <a:buChar char="–"/>
            </a:pPr>
            <a:r>
              <a:rPr b="1" lang="en-US" sz="1800"/>
              <a:t>Diagnostic significance:</a:t>
            </a:r>
            <a:r>
              <a:rPr lang="en-US" sz="1800"/>
              <a:t> G-6-PD deficiency (an inherited sex-linked trait), which can be clinically manifested in drug-induced hemolytic anemia; myocardial infarction, megaloblastic anemias</a:t>
            </a:r>
            <a:endParaRPr/>
          </a:p>
          <a:p>
            <a:pPr indent="-404813" lvl="1" marL="862013" rtl="0" algn="l">
              <a:lnSpc>
                <a:spcPct val="90000"/>
              </a:lnSpc>
              <a:spcBef>
                <a:spcPts val="1080"/>
              </a:spcBef>
              <a:spcAft>
                <a:spcPts val="0"/>
              </a:spcAft>
              <a:buSzPts val="1800"/>
              <a:buFont typeface="Verdana"/>
              <a:buChar char="–"/>
            </a:pPr>
            <a:r>
              <a:rPr b="1" lang="en-US" sz="1800"/>
              <a:t>Assay for enzyme activity:</a:t>
            </a:r>
            <a:r>
              <a:rPr lang="en-US" sz="1800"/>
              <a:t> A red cell hemolysate is used to assay for deficiency of enzyme; serum is used for evaluation of enzyme elevations.</a:t>
            </a:r>
            <a:endParaRPr/>
          </a:p>
          <a:p>
            <a:pPr indent="-404813" lvl="1" marL="862013" rtl="0" algn="l">
              <a:lnSpc>
                <a:spcPct val="90000"/>
              </a:lnSpc>
              <a:spcBef>
                <a:spcPts val="1080"/>
              </a:spcBef>
              <a:spcAft>
                <a:spcPts val="0"/>
              </a:spcAft>
              <a:buSzPts val="1800"/>
              <a:buFont typeface="Verdana"/>
              <a:buChar char="–"/>
            </a:pPr>
            <a:r>
              <a:rPr b="1" lang="en-US" sz="1800"/>
              <a:t>Reference range:</a:t>
            </a:r>
            <a:r>
              <a:rPr lang="en-US" sz="1800"/>
              <a:t> 7.9-16.3 U/g Hgb</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Enzymes of Clinical Significance (cont’d)</a:t>
            </a:r>
            <a:endParaRPr/>
          </a:p>
        </p:txBody>
      </p:sp>
      <p:sp>
        <p:nvSpPr>
          <p:cNvPr id="441" name="Google Shape;441;p68"/>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Drug Metabolizing Enzymes</a:t>
            </a:r>
            <a:endParaRPr/>
          </a:p>
          <a:p>
            <a:pPr indent="-404813" lvl="1" marL="862013" rtl="0" algn="l">
              <a:lnSpc>
                <a:spcPct val="90000"/>
              </a:lnSpc>
              <a:spcBef>
                <a:spcPts val="1080"/>
              </a:spcBef>
              <a:spcAft>
                <a:spcPts val="0"/>
              </a:spcAft>
              <a:buSzPts val="1800"/>
              <a:buFont typeface="Verdana"/>
              <a:buChar char="–"/>
            </a:pPr>
            <a:r>
              <a:rPr lang="en-US" sz="1800"/>
              <a:t>Transform xenobiotics into inactive, water-soluble compounds for excretion through kidneys</a:t>
            </a:r>
            <a:endParaRPr/>
          </a:p>
          <a:p>
            <a:pPr indent="-404813" lvl="1" marL="862013" rtl="0" algn="l">
              <a:lnSpc>
                <a:spcPct val="90000"/>
              </a:lnSpc>
              <a:spcBef>
                <a:spcPts val="1080"/>
              </a:spcBef>
              <a:spcAft>
                <a:spcPts val="0"/>
              </a:spcAft>
              <a:buSzPts val="1800"/>
              <a:buFont typeface="Verdana"/>
              <a:buChar char="–"/>
            </a:pPr>
            <a:r>
              <a:rPr lang="en-US" sz="1800"/>
              <a:t>Transform inactive prodrugs into active drugs, convert xenobiotics into toxic compounds, prolong elimination half-life</a:t>
            </a:r>
            <a:endParaRPr/>
          </a:p>
          <a:p>
            <a:pPr indent="-404813" lvl="1" marL="862013" rtl="0" algn="l">
              <a:lnSpc>
                <a:spcPct val="90000"/>
              </a:lnSpc>
              <a:spcBef>
                <a:spcPts val="1080"/>
              </a:spcBef>
              <a:spcAft>
                <a:spcPts val="0"/>
              </a:spcAft>
              <a:buSzPts val="1800"/>
              <a:buFont typeface="Verdana"/>
              <a:buChar char="–"/>
            </a:pPr>
            <a:r>
              <a:rPr lang="en-US" sz="1800"/>
              <a:t>Catalyze addition or removal of functional groups through hydroxylation, oxidation, dealkylation, dehydrogenation, reduction, deamination, desulfuration (Phase I reactions)</a:t>
            </a:r>
            <a:endParaRPr/>
          </a:p>
          <a:p>
            <a:pPr indent="-404813" lvl="1" marL="862013" rtl="0" algn="l">
              <a:lnSpc>
                <a:spcPct val="90000"/>
              </a:lnSpc>
              <a:spcBef>
                <a:spcPts val="1080"/>
              </a:spcBef>
              <a:spcAft>
                <a:spcPts val="0"/>
              </a:spcAft>
              <a:buSzPts val="1800"/>
              <a:buFont typeface="Verdana"/>
              <a:buChar char="–"/>
            </a:pPr>
            <a:r>
              <a:rPr lang="en-US" sz="1800"/>
              <a:t>Phase I reactions are often mediated by cytochrome P450 (CYP 450).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 Kinetics (cont’d)</a:t>
            </a:r>
            <a:endParaRPr/>
          </a:p>
        </p:txBody>
      </p:sp>
      <p:sp>
        <p:nvSpPr>
          <p:cNvPr id="101" name="Google Shape;101;p19"/>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Factors That Influence Enzymatic Reactions</a:t>
            </a:r>
            <a:endParaRPr sz="1800"/>
          </a:p>
          <a:p>
            <a:pPr indent="-404813" lvl="1" marL="862013" rtl="0" algn="l">
              <a:lnSpc>
                <a:spcPct val="90000"/>
              </a:lnSpc>
              <a:spcBef>
                <a:spcPts val="1080"/>
              </a:spcBef>
              <a:spcAft>
                <a:spcPts val="0"/>
              </a:spcAft>
              <a:buSzPts val="1800"/>
              <a:buFont typeface="Verdana"/>
              <a:buChar char="–"/>
            </a:pPr>
            <a:r>
              <a:rPr lang="en-US" sz="1800"/>
              <a:t>Substrate concentration</a:t>
            </a:r>
            <a:endParaRPr/>
          </a:p>
          <a:p>
            <a:pPr indent="-404813" lvl="1" marL="862013" rtl="0" algn="l">
              <a:lnSpc>
                <a:spcPct val="90000"/>
              </a:lnSpc>
              <a:spcBef>
                <a:spcPts val="1080"/>
              </a:spcBef>
              <a:spcAft>
                <a:spcPts val="0"/>
              </a:spcAft>
              <a:buSzPts val="1800"/>
              <a:buFont typeface="Verdana"/>
              <a:buChar char="–"/>
            </a:pPr>
            <a:r>
              <a:rPr lang="en-US" sz="1800"/>
              <a:t>Enzyme concentration</a:t>
            </a:r>
            <a:endParaRPr/>
          </a:p>
          <a:p>
            <a:pPr indent="-404813" lvl="1" marL="862013" rtl="0" algn="l">
              <a:lnSpc>
                <a:spcPct val="90000"/>
              </a:lnSpc>
              <a:spcBef>
                <a:spcPts val="1080"/>
              </a:spcBef>
              <a:spcAft>
                <a:spcPts val="0"/>
              </a:spcAft>
              <a:buSzPts val="1800"/>
              <a:buFont typeface="Verdana"/>
              <a:buChar char="–"/>
            </a:pPr>
            <a:r>
              <a:rPr lang="en-US" sz="1800"/>
              <a:t>pH</a:t>
            </a:r>
            <a:endParaRPr/>
          </a:p>
          <a:p>
            <a:pPr indent="-404813" lvl="1" marL="862013" rtl="0" algn="l">
              <a:lnSpc>
                <a:spcPct val="90000"/>
              </a:lnSpc>
              <a:spcBef>
                <a:spcPts val="1080"/>
              </a:spcBef>
              <a:spcAft>
                <a:spcPts val="0"/>
              </a:spcAft>
              <a:buSzPts val="1800"/>
              <a:buFont typeface="Verdana"/>
              <a:buChar char="–"/>
            </a:pPr>
            <a:r>
              <a:rPr lang="en-US" sz="1800"/>
              <a:t>Temperature</a:t>
            </a:r>
            <a:endParaRPr/>
          </a:p>
          <a:p>
            <a:pPr indent="-404813" lvl="1" marL="862013" rtl="0" algn="l">
              <a:lnSpc>
                <a:spcPct val="90000"/>
              </a:lnSpc>
              <a:spcBef>
                <a:spcPts val="1080"/>
              </a:spcBef>
              <a:spcAft>
                <a:spcPts val="0"/>
              </a:spcAft>
              <a:buSzPts val="1800"/>
              <a:buFont typeface="Verdana"/>
              <a:buChar char="–"/>
            </a:pPr>
            <a:r>
              <a:rPr lang="en-US" sz="1800"/>
              <a:t>Cofactors</a:t>
            </a:r>
            <a:endParaRPr/>
          </a:p>
          <a:p>
            <a:pPr indent="-404813" lvl="1" marL="862013" rtl="0" algn="l">
              <a:lnSpc>
                <a:spcPct val="90000"/>
              </a:lnSpc>
              <a:spcBef>
                <a:spcPts val="1080"/>
              </a:spcBef>
              <a:spcAft>
                <a:spcPts val="0"/>
              </a:spcAft>
              <a:buSzPts val="1800"/>
              <a:buFont typeface="Verdana"/>
              <a:buChar char="–"/>
            </a:pPr>
            <a:r>
              <a:rPr lang="en-US" sz="1800"/>
              <a:t>Inhibitors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 Kinetics (cont’d)</a:t>
            </a:r>
            <a:endParaRPr/>
          </a:p>
        </p:txBody>
      </p:sp>
      <p:sp>
        <p:nvSpPr>
          <p:cNvPr id="108" name="Google Shape;108;p20"/>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Measurement of Enzyme Activity</a:t>
            </a:r>
            <a:endParaRPr/>
          </a:p>
          <a:p>
            <a:pPr indent="-404813" lvl="1" marL="862013" rtl="0" algn="l">
              <a:lnSpc>
                <a:spcPct val="90000"/>
              </a:lnSpc>
              <a:spcBef>
                <a:spcPts val="1080"/>
              </a:spcBef>
              <a:spcAft>
                <a:spcPts val="0"/>
              </a:spcAft>
              <a:buSzPts val="1800"/>
              <a:buFont typeface="Verdana"/>
              <a:buChar char="–"/>
            </a:pPr>
            <a:r>
              <a:rPr lang="en-US" sz="1800"/>
              <a:t>Common measurements</a:t>
            </a:r>
            <a:endParaRPr/>
          </a:p>
          <a:p>
            <a:pPr indent="-228600" lvl="2" marL="1204913" rtl="0" algn="l">
              <a:lnSpc>
                <a:spcPct val="90000"/>
              </a:lnSpc>
              <a:spcBef>
                <a:spcPts val="1080"/>
              </a:spcBef>
              <a:spcAft>
                <a:spcPts val="0"/>
              </a:spcAft>
              <a:buSzPts val="1800"/>
              <a:buFont typeface="Verdana"/>
              <a:buChar char="•"/>
            </a:pPr>
            <a:r>
              <a:rPr lang="en-US" sz="1800"/>
              <a:t>Increase in product concentration</a:t>
            </a:r>
            <a:endParaRPr/>
          </a:p>
          <a:p>
            <a:pPr indent="-228600" lvl="2" marL="1204913" rtl="0" algn="l">
              <a:lnSpc>
                <a:spcPct val="90000"/>
              </a:lnSpc>
              <a:spcBef>
                <a:spcPts val="1080"/>
              </a:spcBef>
              <a:spcAft>
                <a:spcPts val="0"/>
              </a:spcAft>
              <a:buSzPts val="1800"/>
              <a:buFont typeface="Verdana"/>
              <a:buChar char="•"/>
            </a:pPr>
            <a:r>
              <a:rPr lang="en-US" sz="1800"/>
              <a:t>Decrease in substrate concentration</a:t>
            </a:r>
            <a:endParaRPr/>
          </a:p>
          <a:p>
            <a:pPr indent="-404813" lvl="1" marL="862013" rtl="0" algn="l">
              <a:lnSpc>
                <a:spcPct val="90000"/>
              </a:lnSpc>
              <a:spcBef>
                <a:spcPts val="1080"/>
              </a:spcBef>
              <a:spcAft>
                <a:spcPts val="0"/>
              </a:spcAft>
              <a:buSzPts val="1800"/>
              <a:buFont typeface="Verdana"/>
              <a:buChar char="–"/>
            </a:pPr>
            <a:r>
              <a:rPr lang="en-US" sz="1800"/>
              <a:t>Enzyme concentrations always performed in zero-order kinetics</a:t>
            </a:r>
            <a:endParaRPr/>
          </a:p>
          <a:p>
            <a:pPr indent="-404813" lvl="1" marL="862013" rtl="0" algn="l">
              <a:lnSpc>
                <a:spcPct val="90000"/>
              </a:lnSpc>
              <a:spcBef>
                <a:spcPts val="1080"/>
              </a:spcBef>
              <a:spcAft>
                <a:spcPts val="0"/>
              </a:spcAft>
              <a:buSzPts val="1800"/>
              <a:buFont typeface="Verdana"/>
              <a:buChar char="–"/>
            </a:pPr>
            <a:r>
              <a:rPr lang="en-US" sz="1800"/>
              <a:t>Inhibitors must be lacking &amp; other variables carefully controlled.</a:t>
            </a:r>
            <a:endParaRPr/>
          </a:p>
          <a:p>
            <a:pPr indent="-404813" lvl="1" marL="862013" rtl="0" algn="l">
              <a:lnSpc>
                <a:spcPct val="90000"/>
              </a:lnSpc>
              <a:spcBef>
                <a:spcPts val="1080"/>
              </a:spcBef>
              <a:spcAft>
                <a:spcPts val="0"/>
              </a:spcAft>
              <a:buSzPts val="1800"/>
              <a:buFont typeface="Verdana"/>
              <a:buChar char="–"/>
            </a:pPr>
            <a:r>
              <a:rPr lang="en-US" sz="1800"/>
              <a:t>Types of measurement of enzymatic reactions: fixed-time &amp; continuous monitoring (kinetic assay)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430213" y="11588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Enzyme Kinetics (cont’d)</a:t>
            </a:r>
            <a:endParaRPr/>
          </a:p>
        </p:txBody>
      </p:sp>
      <p:sp>
        <p:nvSpPr>
          <p:cNvPr id="115" name="Google Shape;115;p21"/>
          <p:cNvSpPr txBox="1"/>
          <p:nvPr>
            <p:ph idx="1" type="body"/>
          </p:nvPr>
        </p:nvSpPr>
        <p:spPr>
          <a:xfrm>
            <a:off x="330200" y="1767205"/>
            <a:ext cx="8613775" cy="5090795"/>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Calculation of Enzyme Activity</a:t>
            </a:r>
            <a:endParaRPr/>
          </a:p>
          <a:p>
            <a:pPr indent="-404813" lvl="1" marL="862013" rtl="0" algn="l">
              <a:lnSpc>
                <a:spcPct val="90000"/>
              </a:lnSpc>
              <a:spcBef>
                <a:spcPts val="1080"/>
              </a:spcBef>
              <a:spcAft>
                <a:spcPts val="0"/>
              </a:spcAft>
              <a:buSzPts val="1800"/>
              <a:buFont typeface="Verdana"/>
              <a:buChar char="–"/>
            </a:pPr>
            <a:r>
              <a:rPr b="1" lang="en-US" sz="1800"/>
              <a:t>International unit (IU):</a:t>
            </a:r>
            <a:r>
              <a:rPr lang="en-US" sz="1800"/>
              <a:t> amount of enzyme that will catalyze reaction of 1 μmol of substrate/min under specified conditions</a:t>
            </a:r>
            <a:endParaRPr/>
          </a:p>
          <a:p>
            <a:pPr indent="-404813" lvl="1" marL="862013" rtl="0" algn="l">
              <a:lnSpc>
                <a:spcPct val="90000"/>
              </a:lnSpc>
              <a:spcBef>
                <a:spcPts val="1080"/>
              </a:spcBef>
              <a:spcAft>
                <a:spcPts val="0"/>
              </a:spcAft>
              <a:buSzPts val="1800"/>
              <a:buFont typeface="Verdana"/>
              <a:buChar char="–"/>
            </a:pPr>
            <a:r>
              <a:rPr lang="en-US" sz="1800"/>
              <a:t>Enzyme concentration usually expressed in units per liter (IU/L)</a:t>
            </a:r>
            <a:endParaRPr/>
          </a:p>
          <a:p>
            <a:pPr indent="-404813" lvl="1" marL="862013" rtl="0" algn="l">
              <a:lnSpc>
                <a:spcPct val="90000"/>
              </a:lnSpc>
              <a:spcBef>
                <a:spcPts val="1080"/>
              </a:spcBef>
              <a:spcAft>
                <a:spcPts val="0"/>
              </a:spcAft>
              <a:buSzPts val="1800"/>
              <a:buFont typeface="Verdana"/>
              <a:buChar char="–"/>
            </a:pPr>
            <a:r>
              <a:rPr lang="en-US" sz="1800"/>
              <a:t>The SI systems uses the katal (mol/s)&gt; activity expressed as katal/L</a:t>
            </a:r>
            <a:endParaRPr/>
          </a:p>
          <a:p>
            <a:pPr indent="-404813" lvl="1" marL="862013" rtl="0" algn="l">
              <a:lnSpc>
                <a:spcPct val="90000"/>
              </a:lnSpc>
              <a:spcBef>
                <a:spcPts val="1080"/>
              </a:spcBef>
              <a:spcAft>
                <a:spcPts val="0"/>
              </a:spcAft>
              <a:buSzPts val="1800"/>
              <a:buFont typeface="Verdana"/>
              <a:buChar char="–"/>
            </a:pPr>
            <a:r>
              <a:rPr lang="en-US" sz="1800"/>
              <a:t>1.0 IU = 17 nkatal</a:t>
            </a:r>
            <a:endParaRPr sz="1800"/>
          </a:p>
          <a:p>
            <a:pPr indent="-280988" lvl="0" marL="280988" rtl="0" algn="l">
              <a:lnSpc>
                <a:spcPct val="90000"/>
              </a:lnSpc>
              <a:spcBef>
                <a:spcPts val="1320"/>
              </a:spcBef>
              <a:spcAft>
                <a:spcPts val="0"/>
              </a:spcAft>
              <a:buSzPts val="2200"/>
              <a:buFont typeface="Verdana"/>
              <a:buChar char="•"/>
            </a:pPr>
            <a:r>
              <a:rPr lang="en-US"/>
              <a:t>Measurement of Enzyme Mass</a:t>
            </a:r>
            <a:endParaRPr/>
          </a:p>
          <a:p>
            <a:pPr indent="-404813" lvl="1" marL="862013" rtl="0" algn="l">
              <a:lnSpc>
                <a:spcPct val="90000"/>
              </a:lnSpc>
              <a:spcBef>
                <a:spcPts val="1080"/>
              </a:spcBef>
              <a:spcAft>
                <a:spcPts val="0"/>
              </a:spcAft>
              <a:buSzPts val="1800"/>
              <a:buFont typeface="Verdana"/>
              <a:buChar char="–"/>
            </a:pPr>
            <a:r>
              <a:rPr lang="en-US" sz="1800"/>
              <a:t>Immunoassay methodologies</a:t>
            </a:r>
            <a:endParaRPr/>
          </a:p>
          <a:p>
            <a:pPr indent="-404813" lvl="1" marL="862013" rtl="0" algn="l">
              <a:lnSpc>
                <a:spcPct val="90000"/>
              </a:lnSpc>
              <a:spcBef>
                <a:spcPts val="1080"/>
              </a:spcBef>
              <a:spcAft>
                <a:spcPts val="0"/>
              </a:spcAft>
              <a:buSzPts val="1800"/>
              <a:buFont typeface="Verdana"/>
              <a:buChar char="–"/>
            </a:pPr>
            <a:r>
              <a:rPr lang="en-US" sz="1800"/>
              <a:t>Risk of overestimating active enzyme due to possible cross-reactivity with inactive enzymes</a:t>
            </a:r>
            <a:endParaRPr/>
          </a:p>
          <a:p>
            <a:pPr indent="-280988" lvl="0" marL="280988" rtl="0" algn="l">
              <a:lnSpc>
                <a:spcPct val="90000"/>
              </a:lnSpc>
              <a:spcBef>
                <a:spcPts val="1320"/>
              </a:spcBef>
              <a:spcAft>
                <a:spcPts val="0"/>
              </a:spcAft>
              <a:buSzPts val="2200"/>
              <a:buFont typeface="Verdana"/>
              <a:buChar char="•"/>
            </a:pPr>
            <a:r>
              <a:rPr lang="en-US"/>
              <a:t>Enzymes as Reagents</a:t>
            </a:r>
            <a:endParaRPr/>
          </a:p>
          <a:p>
            <a:pPr indent="-404813" lvl="1" marL="862013" rtl="0" algn="l">
              <a:lnSpc>
                <a:spcPct val="90000"/>
              </a:lnSpc>
              <a:spcBef>
                <a:spcPts val="1080"/>
              </a:spcBef>
              <a:spcAft>
                <a:spcPts val="0"/>
              </a:spcAft>
              <a:buSzPts val="1800"/>
              <a:buFont typeface="Verdana"/>
              <a:buChar char="–"/>
            </a:pPr>
            <a:r>
              <a:rPr lang="en-US" sz="1800"/>
              <a:t>Used to measure many nonenzymatic constituents in serum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Measurement of enzyme activity </a:t>
            </a:r>
            <a:endParaRPr/>
          </a:p>
        </p:txBody>
      </p:sp>
      <p:sp>
        <p:nvSpPr>
          <p:cNvPr id="121" name="Google Shape;121;p22"/>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Enzyme activity measurement is performed in zero-order kinetics, with the substrate in sufficient excess to ensure that no more than 20% of available substrate is converted to products</a:t>
            </a:r>
            <a:endParaRPr/>
          </a:p>
          <a:p>
            <a:pPr indent="-280988" lvl="0" marL="280988" rtl="0" algn="l">
              <a:lnSpc>
                <a:spcPct val="90000"/>
              </a:lnSpc>
              <a:spcBef>
                <a:spcPts val="1320"/>
              </a:spcBef>
              <a:spcAft>
                <a:spcPts val="0"/>
              </a:spcAft>
              <a:buSzPts val="2200"/>
              <a:buFont typeface="Verdana"/>
              <a:buChar char="•"/>
            </a:pPr>
            <a:r>
              <a:rPr lang="en-US"/>
              <a:t>Coenzymes are also in excess</a:t>
            </a:r>
            <a:endParaRPr/>
          </a:p>
          <a:p>
            <a:pPr indent="-280988" lvl="0" marL="280988" rtl="0" algn="l">
              <a:lnSpc>
                <a:spcPct val="90000"/>
              </a:lnSpc>
              <a:spcBef>
                <a:spcPts val="1320"/>
              </a:spcBef>
              <a:spcAft>
                <a:spcPts val="0"/>
              </a:spcAft>
              <a:buSzPts val="2200"/>
              <a:buFont typeface="Verdana"/>
              <a:buChar char="•"/>
            </a:pPr>
            <a:r>
              <a:rPr lang="en-US"/>
              <a:t>Coenzymes like NADH is often used, which absorbs at 340 nm while NAD</a:t>
            </a:r>
            <a:r>
              <a:rPr baseline="30000" lang="en-US"/>
              <a:t>+</a:t>
            </a:r>
            <a:r>
              <a:rPr lang="en-US"/>
              <a:t> does not</a:t>
            </a:r>
            <a:endParaRPr/>
          </a:p>
          <a:p>
            <a:pPr indent="-280988" lvl="0" marL="280988" rtl="0" algn="l">
              <a:lnSpc>
                <a:spcPct val="90000"/>
              </a:lnSpc>
              <a:spcBef>
                <a:spcPts val="1320"/>
              </a:spcBef>
              <a:spcAft>
                <a:spcPts val="0"/>
              </a:spcAft>
              <a:buSzPts val="2200"/>
              <a:buFont typeface="Verdana"/>
              <a:buChar char="•"/>
            </a:pPr>
            <a:r>
              <a:rPr lang="en-US"/>
              <a:t>Coupled-enzyme assay: more than one enzyme is added excess as a reagent and multiple reactions are catalyzed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