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Lst>
  <p:sldSz cy="5943600" cx="8229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72">
          <p15:clr>
            <a:srgbClr val="000000"/>
          </p15:clr>
        </p15:guide>
        <p15:guide id="2" pos="2592">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http://customooxmlschemas.google.com/">
      <go:slidesCustomData xmlns:go="http://customooxmlschemas.google.com/" r:id="rId45" roundtripDataSignature="AMtx7mi/NL+CcJaFXHK1rIb+5a2un/DGV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872" orient="horz"/>
        <p:guide pos="2592"/>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45"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1200"/>
              <a:buFont typeface="Noto Sans Symbols"/>
              <a:buNone/>
              <a:defRPr b="0" i="0" sz="1200" u="none" cap="none" strike="noStrike">
                <a:solidFill>
                  <a:schemeClr val="dk1"/>
                </a:solidFill>
                <a:latin typeface="Arial"/>
                <a:ea typeface="Arial"/>
                <a:cs typeface="Arial"/>
                <a:sym typeface="Arial"/>
              </a:defRPr>
            </a:lvl1pPr>
            <a:lvl2pPr lvl="1"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Clr>
                <a:schemeClr val="dk1"/>
              </a:buClr>
              <a:buSzPts val="1200"/>
              <a:buFont typeface="Noto Sans Symbols"/>
              <a:buNone/>
              <a:defRPr b="0" i="0" sz="1200" u="none" cap="none" strike="noStrike">
                <a:solidFill>
                  <a:schemeClr val="dk1"/>
                </a:solidFill>
                <a:latin typeface="Arial"/>
                <a:ea typeface="Arial"/>
                <a:cs typeface="Arial"/>
                <a:sym typeface="Arial"/>
              </a:defRPr>
            </a:lvl1pPr>
            <a:lvl2pPr lvl="1"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1200"/>
              <a:buFont typeface="Noto Sans Symbols"/>
              <a:buNone/>
              <a:defRPr b="0" i="0" sz="1200" u="none" cap="none" strike="noStrike">
                <a:solidFill>
                  <a:schemeClr val="dk1"/>
                </a:solidFill>
                <a:latin typeface="Arial"/>
                <a:ea typeface="Arial"/>
                <a:cs typeface="Arial"/>
                <a:sym typeface="Arial"/>
              </a:defRPr>
            </a:lvl1pPr>
            <a:lvl2pPr lvl="1"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2" name="Google Shape;112;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SzPts val="12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72" name="Google Shape;272;p10: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3" name="Google Shape;273;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91" name="Google Shape;291;p11: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2" name="Google Shape;292;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98" name="Google Shape;298;p12: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9" name="Google Shape;299;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05" name="Google Shape;305;p13: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6" name="Google Shape;306;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23" name="Google Shape;323;p14: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4" name="Google Shape;324;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42" name="Google Shape;342;p15: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3" name="Google Shape;343;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61" name="Google Shape;361;p16: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62" name="Google Shape;362;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17: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76" name="Google Shape;376;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7" name="Google Shape;377;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SzPts val="1200"/>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18: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83" name="Google Shape;383;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4" name="Google Shape;384;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SzPts val="1200"/>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90" name="Google Shape;390;p19: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91" name="Google Shape;391;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2: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0" name="Google Shape;12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SzPts val="12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97" name="Google Shape;397;p20: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98" name="Google Shape;398;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04" name="Google Shape;404;p21: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5" name="Google Shape;405;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11" name="Google Shape;411;p22: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2" name="Google Shape;412;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p2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18" name="Google Shape;418;p23: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9" name="Google Shape;419;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2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32" name="Google Shape;432;p24: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33" name="Google Shape;433;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47" name="Google Shape;447;p25: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48" name="Google Shape;448;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p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54" name="Google Shape;454;p26: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5" name="Google Shape;455;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61" name="Google Shape;461;p27: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72" name="Google Shape;472;p28: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78" name="Google Shape;478;p29: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27" name="Google Shape;127;p3:notes"/>
          <p:cNvSpPr/>
          <p:nvPr/>
        </p:nvSpPr>
        <p:spPr>
          <a:xfrm>
            <a:off x="3886200" y="0"/>
            <a:ext cx="29718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28" name="Google Shape;128;p3:notes"/>
          <p:cNvSpPr/>
          <p:nvPr/>
        </p:nvSpPr>
        <p:spPr>
          <a:xfrm>
            <a:off x="3886200" y="8686800"/>
            <a:ext cx="2971800" cy="457200"/>
          </a:xfrm>
          <a:prstGeom prst="rect">
            <a:avLst/>
          </a:prstGeom>
          <a:noFill/>
          <a:ln>
            <a:noFill/>
          </a:ln>
        </p:spPr>
        <p:txBody>
          <a:bodyPr anchorCtr="0" anchor="b" bIns="46025" lIns="92075" spcFirstLastPara="1" rIns="92075" wrap="square" tIns="46025">
            <a:noAutofit/>
          </a:bodyPr>
          <a:lstStyle/>
          <a:p>
            <a:pPr indent="0" lvl="0" marL="0" marR="0" rtl="0" algn="r">
              <a:spcBef>
                <a:spcPts val="0"/>
              </a:spcBef>
              <a:spcAft>
                <a:spcPts val="0"/>
              </a:spcAft>
              <a:buClr>
                <a:schemeClr val="dk1"/>
              </a:buClr>
              <a:buSzPts val="1200"/>
              <a:buFont typeface="Noto Sans Symbols"/>
              <a:buNone/>
            </a:pPr>
            <a:r>
              <a:rPr lang="en-US" sz="1200">
                <a:solidFill>
                  <a:schemeClr val="dk1"/>
                </a:solidFill>
                <a:latin typeface="Times New Roman"/>
                <a:ea typeface="Times New Roman"/>
                <a:cs typeface="Times New Roman"/>
                <a:sym typeface="Times New Roman"/>
              </a:rPr>
              <a:t>1</a:t>
            </a:r>
            <a:endParaRPr/>
          </a:p>
        </p:txBody>
      </p:sp>
      <p:sp>
        <p:nvSpPr>
          <p:cNvPr id="129" name="Google Shape;129;p3:notes"/>
          <p:cNvSpPr/>
          <p:nvPr/>
        </p:nvSpPr>
        <p:spPr>
          <a:xfrm>
            <a:off x="0" y="8686800"/>
            <a:ext cx="29718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30" name="Google Shape;130;p3:notes"/>
          <p:cNvSpPr/>
          <p:nvPr/>
        </p:nvSpPr>
        <p:spPr>
          <a:xfrm>
            <a:off x="0" y="0"/>
            <a:ext cx="29718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31" name="Google Shape;131;p3:notes"/>
          <p:cNvSpPr/>
          <p:nvPr>
            <p:ph idx="2" type="sldImg"/>
          </p:nvPr>
        </p:nvSpPr>
        <p:spPr>
          <a:xfrm>
            <a:off x="1065213" y="692150"/>
            <a:ext cx="4727575" cy="3416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2" name="Google Shape;132;p3:notes"/>
          <p:cNvSpPr txBox="1"/>
          <p:nvPr>
            <p:ph idx="1" type="body"/>
          </p:nvPr>
        </p:nvSpPr>
        <p:spPr>
          <a:xfrm>
            <a:off x="914400" y="4343400"/>
            <a:ext cx="5029200" cy="4114800"/>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00" name="Google Shape;500;p30: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06" name="Google Shape;506;p31: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12" name="Google Shape;512;p32: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18" name="Google Shape;518;p33: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24" name="Google Shape;524;p34: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7" name="Shape 537"/>
        <p:cNvGrpSpPr/>
        <p:nvPr/>
      </p:nvGrpSpPr>
      <p:grpSpPr>
        <a:xfrm>
          <a:off x="0" y="0"/>
          <a:ext cx="0" cy="0"/>
          <a:chOff x="0" y="0"/>
          <a:chExt cx="0" cy="0"/>
        </a:xfrm>
      </p:grpSpPr>
      <p:sp>
        <p:nvSpPr>
          <p:cNvPr id="538" name="Google Shape;538;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39" name="Google Shape;539;p35: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3" name="Shape 543"/>
        <p:cNvGrpSpPr/>
        <p:nvPr/>
      </p:nvGrpSpPr>
      <p:grpSpPr>
        <a:xfrm>
          <a:off x="0" y="0"/>
          <a:ext cx="0" cy="0"/>
          <a:chOff x="0" y="0"/>
          <a:chExt cx="0" cy="0"/>
        </a:xfrm>
      </p:grpSpPr>
      <p:sp>
        <p:nvSpPr>
          <p:cNvPr id="544" name="Google Shape;544;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45" name="Google Shape;545;p36: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9" name="Shape 549"/>
        <p:cNvGrpSpPr/>
        <p:nvPr/>
      </p:nvGrpSpPr>
      <p:grpSpPr>
        <a:xfrm>
          <a:off x="0" y="0"/>
          <a:ext cx="0" cy="0"/>
          <a:chOff x="0" y="0"/>
          <a:chExt cx="0" cy="0"/>
        </a:xfrm>
      </p:grpSpPr>
      <p:sp>
        <p:nvSpPr>
          <p:cNvPr id="550" name="Google Shape;550;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51" name="Google Shape;551;p37: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5" name="Shape 555"/>
        <p:cNvGrpSpPr/>
        <p:nvPr/>
      </p:nvGrpSpPr>
      <p:grpSpPr>
        <a:xfrm>
          <a:off x="0" y="0"/>
          <a:ext cx="0" cy="0"/>
          <a:chOff x="0" y="0"/>
          <a:chExt cx="0" cy="0"/>
        </a:xfrm>
      </p:grpSpPr>
      <p:sp>
        <p:nvSpPr>
          <p:cNvPr id="556" name="Google Shape;556;p3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57" name="Google Shape;557;p38: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58" name="Google Shape;558;p3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4" name="Shape 574"/>
        <p:cNvGrpSpPr/>
        <p:nvPr/>
      </p:nvGrpSpPr>
      <p:grpSpPr>
        <a:xfrm>
          <a:off x="0" y="0"/>
          <a:ext cx="0" cy="0"/>
          <a:chOff x="0" y="0"/>
          <a:chExt cx="0" cy="0"/>
        </a:xfrm>
      </p:grpSpPr>
      <p:sp>
        <p:nvSpPr>
          <p:cNvPr id="575" name="Google Shape;575;p3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76" name="Google Shape;576;p39: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7" name="Google Shape;577;p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44" name="Google Shape;144;p4:notes"/>
          <p:cNvSpPr/>
          <p:nvPr/>
        </p:nvSpPr>
        <p:spPr>
          <a:xfrm>
            <a:off x="3886200" y="0"/>
            <a:ext cx="29718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45" name="Google Shape;145;p4:notes"/>
          <p:cNvSpPr/>
          <p:nvPr/>
        </p:nvSpPr>
        <p:spPr>
          <a:xfrm>
            <a:off x="3886200" y="8686800"/>
            <a:ext cx="2971800" cy="457200"/>
          </a:xfrm>
          <a:prstGeom prst="rect">
            <a:avLst/>
          </a:prstGeom>
          <a:noFill/>
          <a:ln>
            <a:noFill/>
          </a:ln>
        </p:spPr>
        <p:txBody>
          <a:bodyPr anchorCtr="0" anchor="b" bIns="46025" lIns="92075" spcFirstLastPara="1" rIns="92075" wrap="square" tIns="46025">
            <a:noAutofit/>
          </a:bodyPr>
          <a:lstStyle/>
          <a:p>
            <a:pPr indent="0" lvl="0" marL="0" marR="0" rtl="0" algn="r">
              <a:spcBef>
                <a:spcPts val="0"/>
              </a:spcBef>
              <a:spcAft>
                <a:spcPts val="0"/>
              </a:spcAft>
              <a:buClr>
                <a:schemeClr val="dk1"/>
              </a:buClr>
              <a:buSzPts val="1200"/>
              <a:buFont typeface="Noto Sans Symbols"/>
              <a:buNone/>
            </a:pPr>
            <a:r>
              <a:rPr lang="en-US" sz="1200">
                <a:solidFill>
                  <a:schemeClr val="dk1"/>
                </a:solidFill>
                <a:latin typeface="Times New Roman"/>
                <a:ea typeface="Times New Roman"/>
                <a:cs typeface="Times New Roman"/>
                <a:sym typeface="Times New Roman"/>
              </a:rPr>
              <a:t>2</a:t>
            </a:r>
            <a:endParaRPr/>
          </a:p>
        </p:txBody>
      </p:sp>
      <p:sp>
        <p:nvSpPr>
          <p:cNvPr id="146" name="Google Shape;146;p4:notes"/>
          <p:cNvSpPr/>
          <p:nvPr/>
        </p:nvSpPr>
        <p:spPr>
          <a:xfrm>
            <a:off x="0" y="8686800"/>
            <a:ext cx="29718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47" name="Google Shape;147;p4:notes"/>
          <p:cNvSpPr/>
          <p:nvPr/>
        </p:nvSpPr>
        <p:spPr>
          <a:xfrm>
            <a:off x="0" y="0"/>
            <a:ext cx="29718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48" name="Google Shape;148;p4:notes"/>
          <p:cNvSpPr/>
          <p:nvPr>
            <p:ph idx="2" type="sldImg"/>
          </p:nvPr>
        </p:nvSpPr>
        <p:spPr>
          <a:xfrm>
            <a:off x="1065213" y="692150"/>
            <a:ext cx="4727575" cy="3416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9" name="Google Shape;149;p4:notes"/>
          <p:cNvSpPr txBox="1"/>
          <p:nvPr>
            <p:ph idx="1" type="body"/>
          </p:nvPr>
        </p:nvSpPr>
        <p:spPr>
          <a:xfrm>
            <a:off x="914400" y="4343400"/>
            <a:ext cx="5029200" cy="4114800"/>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5: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0" name="Google Shape;160;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SzPts val="12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6: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3" name="Google Shape;173;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SzPts val="12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88" name="Google Shape;188;p7: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9" name="Google Shape;189;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95" name="Google Shape;195;p8: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6" name="Google Shape;196;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Noto Sans Symbols"/>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29" name="Google Shape;229;p9:notes"/>
          <p:cNvSpPr/>
          <p:nvPr>
            <p:ph idx="2" type="sldImg"/>
          </p:nvPr>
        </p:nvSpPr>
        <p:spPr>
          <a:xfrm>
            <a:off x="1055688" y="685800"/>
            <a:ext cx="4746625"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0" name="Google Shape;230;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27" name="Shape 27"/>
        <p:cNvGrpSpPr/>
        <p:nvPr/>
      </p:nvGrpSpPr>
      <p:grpSpPr>
        <a:xfrm>
          <a:off x="0" y="0"/>
          <a:ext cx="0" cy="0"/>
          <a:chOff x="0" y="0"/>
          <a:chExt cx="0" cy="0"/>
        </a:xfrm>
      </p:grpSpPr>
      <p:sp>
        <p:nvSpPr>
          <p:cNvPr id="28" name="Google Shape;28;p41"/>
          <p:cNvSpPr/>
          <p:nvPr/>
        </p:nvSpPr>
        <p:spPr>
          <a:xfrm>
            <a:off x="-27432" y="-116992"/>
            <a:ext cx="8302752" cy="6108192"/>
          </a:xfrm>
          <a:prstGeom prst="rect">
            <a:avLst/>
          </a:prstGeom>
          <a:solidFill>
            <a:srgbClr val="18696F"/>
          </a:solidFill>
          <a:ln cap="flat" cmpd="sng" w="9525">
            <a:solidFill>
              <a:srgbClr val="B5DADD"/>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pic>
        <p:nvPicPr>
          <p:cNvPr id="29" name="Google Shape;29;p41"/>
          <p:cNvPicPr preferRelativeResize="0"/>
          <p:nvPr/>
        </p:nvPicPr>
        <p:blipFill rotWithShape="1">
          <a:blip r:embed="rId2">
            <a:alphaModFix/>
          </a:blip>
          <a:srcRect b="0" l="0" r="0" t="0"/>
          <a:stretch/>
        </p:blipFill>
        <p:spPr>
          <a:xfrm>
            <a:off x="0" y="1130453"/>
            <a:ext cx="8229600" cy="4214776"/>
          </a:xfrm>
          <a:prstGeom prst="rect">
            <a:avLst/>
          </a:prstGeom>
          <a:noFill/>
          <a:ln>
            <a:noFill/>
          </a:ln>
        </p:spPr>
      </p:pic>
      <p:sp>
        <p:nvSpPr>
          <p:cNvPr id="30" name="Google Shape;30;p41"/>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1"/>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1"/>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33" name="Google Shape;33;p41"/>
          <p:cNvSpPr/>
          <p:nvPr/>
        </p:nvSpPr>
        <p:spPr>
          <a:xfrm>
            <a:off x="-1" y="223299"/>
            <a:ext cx="5136303" cy="1912001"/>
          </a:xfrm>
          <a:prstGeom prst="rect">
            <a:avLst/>
          </a:prstGeom>
          <a:solidFill>
            <a:srgbClr val="212167"/>
          </a:solidFill>
          <a:ln cap="flat" cmpd="sng" w="9525">
            <a:solidFill>
              <a:srgbClr val="2E2E97"/>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34" name="Google Shape;34;p41"/>
          <p:cNvSpPr/>
          <p:nvPr/>
        </p:nvSpPr>
        <p:spPr>
          <a:xfrm>
            <a:off x="339363" y="226561"/>
            <a:ext cx="4741111" cy="184665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lt1"/>
              </a:buClr>
              <a:buSzPts val="3800"/>
              <a:buFont typeface="Noto Sans Symbols"/>
              <a:buNone/>
            </a:pPr>
            <a:r>
              <a:rPr b="1" lang="en-US" sz="3800">
                <a:solidFill>
                  <a:schemeClr val="lt1"/>
                </a:solidFill>
                <a:latin typeface="Arial"/>
                <a:ea typeface="Arial"/>
                <a:cs typeface="Arial"/>
                <a:sym typeface="Arial"/>
              </a:rPr>
              <a:t>Accounting for Governmental </a:t>
            </a:r>
            <a:endParaRPr/>
          </a:p>
          <a:p>
            <a:pPr indent="0" lvl="0" marL="0" marR="0" rtl="0" algn="l">
              <a:spcBef>
                <a:spcPts val="0"/>
              </a:spcBef>
              <a:spcAft>
                <a:spcPts val="0"/>
              </a:spcAft>
              <a:buClr>
                <a:schemeClr val="lt1"/>
              </a:buClr>
              <a:buSzPts val="3800"/>
              <a:buFont typeface="Noto Sans Symbols"/>
              <a:buNone/>
            </a:pPr>
            <a:r>
              <a:rPr b="1" lang="en-US" sz="3800">
                <a:solidFill>
                  <a:schemeClr val="lt1"/>
                </a:solidFill>
                <a:latin typeface="Arial"/>
                <a:ea typeface="Arial"/>
                <a:cs typeface="Arial"/>
                <a:sym typeface="Arial"/>
              </a:rPr>
              <a:t>&amp; Nonprofit Entities</a:t>
            </a:r>
            <a:endParaRPr b="1" sz="3800">
              <a:solidFill>
                <a:schemeClr val="lt1"/>
              </a:solidFill>
              <a:latin typeface="Arial"/>
              <a:ea typeface="Arial"/>
              <a:cs typeface="Arial"/>
              <a:sym typeface="Arial"/>
            </a:endParaRPr>
          </a:p>
        </p:txBody>
      </p:sp>
      <p:sp>
        <p:nvSpPr>
          <p:cNvPr id="35" name="Google Shape;35;p41"/>
          <p:cNvSpPr/>
          <p:nvPr/>
        </p:nvSpPr>
        <p:spPr>
          <a:xfrm>
            <a:off x="5292553" y="118895"/>
            <a:ext cx="3016157" cy="92948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rgbClr val="FFFFFF"/>
                </a:solidFill>
                <a:latin typeface="Arial"/>
                <a:ea typeface="Arial"/>
                <a:cs typeface="Arial"/>
                <a:sym typeface="Arial"/>
              </a:rPr>
              <a:t>JACQUELINE L. RECK</a:t>
            </a:r>
            <a:endParaRPr/>
          </a:p>
          <a:p>
            <a:pPr indent="0" lvl="0" marL="0" marR="0" rtl="0" algn="l">
              <a:spcBef>
                <a:spcPts val="320"/>
              </a:spcBef>
              <a:spcAft>
                <a:spcPts val="0"/>
              </a:spcAft>
              <a:buNone/>
            </a:pPr>
            <a:r>
              <a:rPr b="1" lang="en-US" sz="1600">
                <a:solidFill>
                  <a:srgbClr val="FFFFFF"/>
                </a:solidFill>
                <a:latin typeface="Arial"/>
                <a:ea typeface="Arial"/>
                <a:cs typeface="Arial"/>
                <a:sym typeface="Arial"/>
              </a:rPr>
              <a:t>SUZANNE L. LOWENSOHN</a:t>
            </a:r>
            <a:endParaRPr/>
          </a:p>
          <a:p>
            <a:pPr indent="0" lvl="0" marL="0" marR="0" rtl="0" algn="l">
              <a:spcBef>
                <a:spcPts val="320"/>
              </a:spcBef>
              <a:spcAft>
                <a:spcPts val="0"/>
              </a:spcAft>
              <a:buNone/>
            </a:pPr>
            <a:r>
              <a:rPr b="1" lang="en-US" sz="1600">
                <a:solidFill>
                  <a:srgbClr val="FFFFFF"/>
                </a:solidFill>
                <a:latin typeface="Arial"/>
                <a:ea typeface="Arial"/>
                <a:cs typeface="Arial"/>
                <a:sym typeface="Arial"/>
              </a:rPr>
              <a:t>DANIEL</a:t>
            </a:r>
            <a:r>
              <a:rPr b="1" lang="en-US" sz="1600">
                <a:solidFill>
                  <a:srgbClr val="FFFFFF"/>
                </a:solidFill>
                <a:latin typeface="Arial"/>
                <a:ea typeface="Arial"/>
                <a:cs typeface="Arial"/>
                <a:sym typeface="Arial"/>
              </a:rPr>
              <a:t> G. NEELY</a:t>
            </a:r>
            <a:endParaRPr b="1" sz="1600">
              <a:solidFill>
                <a:srgbClr val="FFFFFF"/>
              </a:solidFill>
              <a:latin typeface="Arial"/>
              <a:ea typeface="Arial"/>
              <a:cs typeface="Arial"/>
              <a:sym typeface="Arial"/>
            </a:endParaRPr>
          </a:p>
        </p:txBody>
      </p:sp>
      <p:sp>
        <p:nvSpPr>
          <p:cNvPr id="36" name="Google Shape;36;p41"/>
          <p:cNvSpPr txBox="1"/>
          <p:nvPr>
            <p:ph idx="1" type="subTitle"/>
          </p:nvPr>
        </p:nvSpPr>
        <p:spPr>
          <a:xfrm>
            <a:off x="4047630" y="2219037"/>
            <a:ext cx="837440" cy="516380"/>
          </a:xfrm>
          <a:prstGeom prst="rect">
            <a:avLst/>
          </a:prstGeom>
          <a:noFill/>
          <a:ln>
            <a:noFill/>
          </a:ln>
        </p:spPr>
        <p:txBody>
          <a:bodyPr anchorCtr="0" anchor="t" bIns="40475" lIns="80975" spcFirstLastPara="1" rIns="80975" wrap="square" tIns="40475">
            <a:noAutofit/>
          </a:bodyPr>
          <a:lstStyle>
            <a:lvl1pPr lvl="0" algn="ctr">
              <a:spcBef>
                <a:spcPts val="480"/>
              </a:spcBef>
              <a:spcAft>
                <a:spcPts val="0"/>
              </a:spcAft>
              <a:buClr>
                <a:srgbClr val="262673"/>
              </a:buClr>
              <a:buSzPts val="2400"/>
              <a:buFont typeface="Arial"/>
              <a:buNone/>
              <a:defRPr b="1" sz="2400">
                <a:solidFill>
                  <a:srgbClr val="262673"/>
                </a:solidFill>
              </a:defRPr>
            </a:lvl1pPr>
            <a:lvl2pPr lvl="1" algn="ctr">
              <a:spcBef>
                <a:spcPts val="500"/>
              </a:spcBef>
              <a:spcAft>
                <a:spcPts val="0"/>
              </a:spcAft>
              <a:buClr>
                <a:schemeClr val="dk1"/>
              </a:buClr>
              <a:buSzPts val="2500"/>
              <a:buFont typeface="Arial"/>
              <a:buNone/>
              <a:defRPr/>
            </a:lvl2pPr>
            <a:lvl3pPr lvl="2" algn="ctr">
              <a:spcBef>
                <a:spcPts val="420"/>
              </a:spcBef>
              <a:spcAft>
                <a:spcPts val="0"/>
              </a:spcAft>
              <a:buClr>
                <a:schemeClr val="dk1"/>
              </a:buClr>
              <a:buSzPts val="2100"/>
              <a:buFont typeface="Arial"/>
              <a:buNone/>
              <a:defRPr/>
            </a:lvl3pPr>
            <a:lvl4pPr lvl="3" algn="ctr">
              <a:spcBef>
                <a:spcPts val="360"/>
              </a:spcBef>
              <a:spcAft>
                <a:spcPts val="0"/>
              </a:spcAft>
              <a:buClr>
                <a:schemeClr val="dk1"/>
              </a:buClr>
              <a:buSzPts val="1800"/>
              <a:buFont typeface="Arial"/>
              <a:buNone/>
              <a:defRPr/>
            </a:lvl4pPr>
            <a:lvl5pPr lvl="4" algn="ctr">
              <a:spcBef>
                <a:spcPts val="360"/>
              </a:spcBef>
              <a:spcAft>
                <a:spcPts val="0"/>
              </a:spcAft>
              <a:buClr>
                <a:schemeClr val="dk1"/>
              </a:buClr>
              <a:buSzPts val="1800"/>
              <a:buFont typeface="Arial"/>
              <a:buNone/>
              <a:defRPr/>
            </a:lvl5pPr>
            <a:lvl6pPr lvl="5" algn="ctr">
              <a:spcBef>
                <a:spcPts val="360"/>
              </a:spcBef>
              <a:spcAft>
                <a:spcPts val="0"/>
              </a:spcAft>
              <a:buClr>
                <a:schemeClr val="dk1"/>
              </a:buClr>
              <a:buSzPts val="1800"/>
              <a:buFont typeface="Arial"/>
              <a:buNone/>
              <a:defRPr/>
            </a:lvl6pPr>
            <a:lvl7pPr lvl="6" algn="ctr">
              <a:spcBef>
                <a:spcPts val="360"/>
              </a:spcBef>
              <a:spcAft>
                <a:spcPts val="0"/>
              </a:spcAft>
              <a:buClr>
                <a:schemeClr val="dk1"/>
              </a:buClr>
              <a:buSzPts val="1800"/>
              <a:buFont typeface="Arial"/>
              <a:buNone/>
              <a:defRPr/>
            </a:lvl7pPr>
            <a:lvl8pPr lvl="7" algn="ctr">
              <a:spcBef>
                <a:spcPts val="360"/>
              </a:spcBef>
              <a:spcAft>
                <a:spcPts val="0"/>
              </a:spcAft>
              <a:buClr>
                <a:schemeClr val="dk1"/>
              </a:buClr>
              <a:buSzPts val="1800"/>
              <a:buFont typeface="Arial"/>
              <a:buNone/>
              <a:defRPr/>
            </a:lvl8pPr>
            <a:lvl9pPr lvl="8" algn="ctr">
              <a:spcBef>
                <a:spcPts val="360"/>
              </a:spcBef>
              <a:spcAft>
                <a:spcPts val="0"/>
              </a:spcAft>
              <a:buClr>
                <a:schemeClr val="dk1"/>
              </a:buClr>
              <a:buSzPts val="1800"/>
              <a:buFont typeface="Arial"/>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1" name="Shape 91"/>
        <p:cNvGrpSpPr/>
        <p:nvPr/>
      </p:nvGrpSpPr>
      <p:grpSpPr>
        <a:xfrm>
          <a:off x="0" y="0"/>
          <a:ext cx="0" cy="0"/>
          <a:chOff x="0" y="0"/>
          <a:chExt cx="0" cy="0"/>
        </a:xfrm>
      </p:grpSpPr>
      <p:sp>
        <p:nvSpPr>
          <p:cNvPr id="92" name="Google Shape;92;p50"/>
          <p:cNvSpPr txBox="1"/>
          <p:nvPr>
            <p:ph type="title"/>
          </p:nvPr>
        </p:nvSpPr>
        <p:spPr>
          <a:xfrm>
            <a:off x="1613059" y="4160520"/>
            <a:ext cx="4937760" cy="491173"/>
          </a:xfrm>
          <a:prstGeom prst="rect">
            <a:avLst/>
          </a:prstGeom>
          <a:noFill/>
          <a:ln>
            <a:noFill/>
          </a:ln>
        </p:spPr>
        <p:txBody>
          <a:bodyPr anchorCtr="0" anchor="b" bIns="40475" lIns="80975" spcFirstLastPara="1" rIns="80975" wrap="square" tIns="40475">
            <a:noAutofit/>
          </a:bodyPr>
          <a:lstStyle>
            <a:lvl1pPr lvl="0" algn="l">
              <a:spcBef>
                <a:spcPts val="0"/>
              </a:spcBef>
              <a:spcAft>
                <a:spcPts val="0"/>
              </a:spcAft>
              <a:buSzPts val="1400"/>
              <a:buNone/>
              <a:defRPr b="1" sz="1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3" name="Google Shape;93;p50"/>
          <p:cNvSpPr/>
          <p:nvPr>
            <p:ph idx="2" type="pic"/>
          </p:nvPr>
        </p:nvSpPr>
        <p:spPr>
          <a:xfrm>
            <a:off x="1613059" y="531072"/>
            <a:ext cx="4937760" cy="3566160"/>
          </a:xfrm>
          <a:prstGeom prst="rect">
            <a:avLst/>
          </a:prstGeom>
          <a:noFill/>
          <a:ln>
            <a:noFill/>
          </a:ln>
        </p:spPr>
      </p:sp>
      <p:sp>
        <p:nvSpPr>
          <p:cNvPr id="94" name="Google Shape;94;p50"/>
          <p:cNvSpPr txBox="1"/>
          <p:nvPr>
            <p:ph idx="1" type="body"/>
          </p:nvPr>
        </p:nvSpPr>
        <p:spPr>
          <a:xfrm>
            <a:off x="1613059" y="4651693"/>
            <a:ext cx="4937760" cy="697547"/>
          </a:xfrm>
          <a:prstGeom prst="rect">
            <a:avLst/>
          </a:prstGeom>
          <a:noFill/>
          <a:ln>
            <a:noFill/>
          </a:ln>
        </p:spPr>
        <p:txBody>
          <a:bodyPr anchorCtr="0" anchor="t" bIns="40475" lIns="80975" spcFirstLastPara="1" rIns="80975" wrap="square" tIns="40475">
            <a:noAutofit/>
          </a:bodyPr>
          <a:lstStyle>
            <a:lvl1pPr indent="-228600" lvl="0" marL="457200" algn="l">
              <a:spcBef>
                <a:spcPts val="240"/>
              </a:spcBef>
              <a:spcAft>
                <a:spcPts val="0"/>
              </a:spcAft>
              <a:buClr>
                <a:schemeClr val="dk1"/>
              </a:buClr>
              <a:buSzPts val="1200"/>
              <a:buFont typeface="Arial"/>
              <a:buNone/>
              <a:defRPr sz="1200"/>
            </a:lvl1pPr>
            <a:lvl2pPr indent="-228600" lvl="1" marL="914400" algn="l">
              <a:spcBef>
                <a:spcPts val="220"/>
              </a:spcBef>
              <a:spcAft>
                <a:spcPts val="0"/>
              </a:spcAft>
              <a:buClr>
                <a:schemeClr val="dk1"/>
              </a:buClr>
              <a:buSzPts val="1100"/>
              <a:buFont typeface="Arial"/>
              <a:buNone/>
              <a:defRPr sz="1100"/>
            </a:lvl2pPr>
            <a:lvl3pPr indent="-228600" lvl="2" marL="1371600" algn="l">
              <a:spcBef>
                <a:spcPts val="180"/>
              </a:spcBef>
              <a:spcAft>
                <a:spcPts val="0"/>
              </a:spcAft>
              <a:buClr>
                <a:schemeClr val="dk1"/>
              </a:buClr>
              <a:buSzPts val="900"/>
              <a:buFont typeface="Arial"/>
              <a:buNone/>
              <a:defRPr sz="900"/>
            </a:lvl3pPr>
            <a:lvl4pPr indent="-228600" lvl="3" marL="1828800" algn="l">
              <a:spcBef>
                <a:spcPts val="160"/>
              </a:spcBef>
              <a:spcAft>
                <a:spcPts val="0"/>
              </a:spcAft>
              <a:buClr>
                <a:schemeClr val="dk1"/>
              </a:buClr>
              <a:buSzPts val="800"/>
              <a:buFont typeface="Arial"/>
              <a:buNone/>
              <a:defRPr sz="800"/>
            </a:lvl4pPr>
            <a:lvl5pPr indent="-228600" lvl="4" marL="2286000" algn="l">
              <a:spcBef>
                <a:spcPts val="160"/>
              </a:spcBef>
              <a:spcAft>
                <a:spcPts val="0"/>
              </a:spcAft>
              <a:buClr>
                <a:schemeClr val="dk1"/>
              </a:buClr>
              <a:buSzPts val="800"/>
              <a:buFont typeface="Arial"/>
              <a:buNone/>
              <a:defRPr sz="800"/>
            </a:lvl5pPr>
            <a:lvl6pPr indent="-228600" lvl="5" marL="2743200" algn="l">
              <a:spcBef>
                <a:spcPts val="160"/>
              </a:spcBef>
              <a:spcAft>
                <a:spcPts val="0"/>
              </a:spcAft>
              <a:buClr>
                <a:schemeClr val="dk1"/>
              </a:buClr>
              <a:buSzPts val="800"/>
              <a:buFont typeface="Arial"/>
              <a:buNone/>
              <a:defRPr sz="800"/>
            </a:lvl6pPr>
            <a:lvl7pPr indent="-228600" lvl="6" marL="3200400" algn="l">
              <a:spcBef>
                <a:spcPts val="160"/>
              </a:spcBef>
              <a:spcAft>
                <a:spcPts val="0"/>
              </a:spcAft>
              <a:buClr>
                <a:schemeClr val="dk1"/>
              </a:buClr>
              <a:buSzPts val="800"/>
              <a:buFont typeface="Arial"/>
              <a:buNone/>
              <a:defRPr sz="800"/>
            </a:lvl7pPr>
            <a:lvl8pPr indent="-228600" lvl="7" marL="3657600" algn="l">
              <a:spcBef>
                <a:spcPts val="160"/>
              </a:spcBef>
              <a:spcAft>
                <a:spcPts val="0"/>
              </a:spcAft>
              <a:buClr>
                <a:schemeClr val="dk1"/>
              </a:buClr>
              <a:buSzPts val="800"/>
              <a:buFont typeface="Arial"/>
              <a:buNone/>
              <a:defRPr sz="800"/>
            </a:lvl8pPr>
            <a:lvl9pPr indent="-228600" lvl="8" marL="4114800" algn="l">
              <a:spcBef>
                <a:spcPts val="160"/>
              </a:spcBef>
              <a:spcAft>
                <a:spcPts val="0"/>
              </a:spcAft>
              <a:buClr>
                <a:schemeClr val="dk1"/>
              </a:buClr>
              <a:buSzPts val="800"/>
              <a:buFont typeface="Arial"/>
              <a:buNone/>
              <a:defRPr sz="800"/>
            </a:lvl9pPr>
          </a:lstStyle>
          <a:p/>
        </p:txBody>
      </p:sp>
      <p:sp>
        <p:nvSpPr>
          <p:cNvPr id="95" name="Google Shape;95;p50"/>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50"/>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50"/>
          <p:cNvSpPr txBox="1"/>
          <p:nvPr>
            <p:ph idx="12" type="sldNum"/>
          </p:nvPr>
        </p:nvSpPr>
        <p:spPr>
          <a:xfrm>
            <a:off x="5268582" y="5448787"/>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8" name="Shape 98"/>
        <p:cNvGrpSpPr/>
        <p:nvPr/>
      </p:nvGrpSpPr>
      <p:grpSpPr>
        <a:xfrm>
          <a:off x="0" y="0"/>
          <a:ext cx="0" cy="0"/>
          <a:chOff x="0" y="0"/>
          <a:chExt cx="0" cy="0"/>
        </a:xfrm>
      </p:grpSpPr>
      <p:sp>
        <p:nvSpPr>
          <p:cNvPr id="99" name="Google Shape;99;p51"/>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0" name="Google Shape;100;p51"/>
          <p:cNvSpPr txBox="1"/>
          <p:nvPr>
            <p:ph idx="1" type="body"/>
          </p:nvPr>
        </p:nvSpPr>
        <p:spPr>
          <a:xfrm rot="5400000">
            <a:off x="2154238" y="-355600"/>
            <a:ext cx="3921125" cy="7407275"/>
          </a:xfrm>
          <a:prstGeom prst="rect">
            <a:avLst/>
          </a:prstGeom>
          <a:noFill/>
          <a:ln>
            <a:noFill/>
          </a:ln>
        </p:spPr>
        <p:txBody>
          <a:bodyPr anchorCtr="0" anchor="t" bIns="40475" lIns="80975" spcFirstLastPara="1" rIns="80975" wrap="square" tIns="4047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1" name="Google Shape;101;p51"/>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51"/>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51"/>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4" name="Shape 104"/>
        <p:cNvGrpSpPr/>
        <p:nvPr/>
      </p:nvGrpSpPr>
      <p:grpSpPr>
        <a:xfrm>
          <a:off x="0" y="0"/>
          <a:ext cx="0" cy="0"/>
          <a:chOff x="0" y="0"/>
          <a:chExt cx="0" cy="0"/>
        </a:xfrm>
      </p:grpSpPr>
      <p:sp>
        <p:nvSpPr>
          <p:cNvPr id="105" name="Google Shape;105;p52"/>
          <p:cNvSpPr txBox="1"/>
          <p:nvPr>
            <p:ph type="title"/>
          </p:nvPr>
        </p:nvSpPr>
        <p:spPr>
          <a:xfrm rot="5400000">
            <a:off x="4356629" y="1847851"/>
            <a:ext cx="5071322" cy="1851660"/>
          </a:xfrm>
          <a:prstGeom prst="rect">
            <a:avLst/>
          </a:prstGeom>
          <a:noFill/>
          <a:ln>
            <a:noFill/>
          </a:ln>
        </p:spPr>
        <p:txBody>
          <a:bodyPr anchorCtr="0" anchor="ctr" bIns="40475" lIns="80975" spcFirstLastPara="1" rIns="80975" wrap="square" tIns="404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6" name="Google Shape;106;p52"/>
          <p:cNvSpPr txBox="1"/>
          <p:nvPr>
            <p:ph idx="1" type="body"/>
          </p:nvPr>
        </p:nvSpPr>
        <p:spPr>
          <a:xfrm rot="5400000">
            <a:off x="584729" y="64771"/>
            <a:ext cx="5071322" cy="5417820"/>
          </a:xfrm>
          <a:prstGeom prst="rect">
            <a:avLst/>
          </a:prstGeom>
          <a:noFill/>
          <a:ln>
            <a:noFill/>
          </a:ln>
        </p:spPr>
        <p:txBody>
          <a:bodyPr anchorCtr="0" anchor="t" bIns="40475" lIns="80975" spcFirstLastPara="1" rIns="80975" wrap="square" tIns="4047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7" name="Google Shape;107;p52"/>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52"/>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52"/>
          <p:cNvSpPr txBox="1"/>
          <p:nvPr>
            <p:ph idx="12" type="sldNum"/>
          </p:nvPr>
        </p:nvSpPr>
        <p:spPr>
          <a:xfrm>
            <a:off x="4676688" y="5431884"/>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42"/>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42"/>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36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42"/>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36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42"/>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2" name="Shape 42"/>
        <p:cNvGrpSpPr/>
        <p:nvPr/>
      </p:nvGrpSpPr>
      <p:grpSpPr>
        <a:xfrm>
          <a:off x="0" y="0"/>
          <a:ext cx="0" cy="0"/>
          <a:chOff x="0" y="0"/>
          <a:chExt cx="0" cy="0"/>
        </a:xfrm>
      </p:grpSpPr>
      <p:sp>
        <p:nvSpPr>
          <p:cNvPr id="43" name="Google Shape;43;p43"/>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4" name="Google Shape;44;p43"/>
          <p:cNvSpPr txBox="1"/>
          <p:nvPr>
            <p:ph idx="1" type="body"/>
          </p:nvPr>
        </p:nvSpPr>
        <p:spPr>
          <a:xfrm>
            <a:off x="411163" y="1387475"/>
            <a:ext cx="7407275" cy="3921125"/>
          </a:xfrm>
          <a:prstGeom prst="rect">
            <a:avLst/>
          </a:prstGeom>
          <a:noFill/>
          <a:ln>
            <a:noFill/>
          </a:ln>
        </p:spPr>
        <p:txBody>
          <a:bodyPr anchorCtr="0" anchor="t" bIns="40475" lIns="80975" spcFirstLastPara="1" rIns="80975" wrap="square" tIns="4047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5" name="Google Shape;45;p43"/>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43"/>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43"/>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48" name="Shape 48"/>
        <p:cNvGrpSpPr/>
        <p:nvPr/>
      </p:nvGrpSpPr>
      <p:grpSpPr>
        <a:xfrm>
          <a:off x="0" y="0"/>
          <a:ext cx="0" cy="0"/>
          <a:chOff x="0" y="0"/>
          <a:chExt cx="0" cy="0"/>
        </a:xfrm>
      </p:grpSpPr>
      <p:sp>
        <p:nvSpPr>
          <p:cNvPr id="49" name="Google Shape;49;p44"/>
          <p:cNvSpPr/>
          <p:nvPr/>
        </p:nvSpPr>
        <p:spPr>
          <a:xfrm>
            <a:off x="-27432" y="-116992"/>
            <a:ext cx="8302752" cy="6108192"/>
          </a:xfrm>
          <a:prstGeom prst="rect">
            <a:avLst/>
          </a:prstGeom>
          <a:solidFill>
            <a:srgbClr val="18696F"/>
          </a:solidFill>
          <a:ln cap="flat" cmpd="sng" w="9525">
            <a:solidFill>
              <a:srgbClr val="B5DADD"/>
            </a:solidFill>
            <a:prstDash val="solid"/>
            <a:round/>
            <a:headEnd len="sm" w="sm" type="none"/>
            <a:tailEnd len="sm" w="sm" type="none"/>
          </a:ln>
          <a:effectLst>
            <a:outerShdw blurRad="40000" rotWithShape="0" dir="5400000" dist="23000">
              <a:srgbClr val="000000">
                <a:alpha val="34901"/>
              </a:srgbClr>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pic>
        <p:nvPicPr>
          <p:cNvPr id="50" name="Google Shape;50;p44"/>
          <p:cNvPicPr preferRelativeResize="0"/>
          <p:nvPr/>
        </p:nvPicPr>
        <p:blipFill rotWithShape="1">
          <a:blip r:embed="rId2">
            <a:alphaModFix/>
          </a:blip>
          <a:srcRect b="0" l="0" r="0" t="0"/>
          <a:stretch/>
        </p:blipFill>
        <p:spPr>
          <a:xfrm>
            <a:off x="0" y="1130453"/>
            <a:ext cx="8266176" cy="4233508"/>
          </a:xfrm>
          <a:prstGeom prst="rect">
            <a:avLst/>
          </a:prstGeom>
          <a:noFill/>
          <a:ln>
            <a:noFill/>
          </a:ln>
        </p:spPr>
      </p:pic>
      <p:sp>
        <p:nvSpPr>
          <p:cNvPr id="51" name="Google Shape;51;p44"/>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4"/>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4"/>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54" name="Google Shape;54;p44"/>
          <p:cNvSpPr/>
          <p:nvPr/>
        </p:nvSpPr>
        <p:spPr>
          <a:xfrm>
            <a:off x="-1" y="223299"/>
            <a:ext cx="5136303" cy="1912001"/>
          </a:xfrm>
          <a:prstGeom prst="rect">
            <a:avLst/>
          </a:prstGeom>
          <a:solidFill>
            <a:srgbClr val="212167"/>
          </a:solidFill>
          <a:ln cap="flat" cmpd="sng" w="9525">
            <a:solidFill>
              <a:srgbClr val="2E2E97"/>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55" name="Google Shape;55;p44"/>
          <p:cNvSpPr/>
          <p:nvPr/>
        </p:nvSpPr>
        <p:spPr>
          <a:xfrm>
            <a:off x="339363" y="226561"/>
            <a:ext cx="4741111" cy="184665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lt1"/>
              </a:buClr>
              <a:buSzPts val="3800"/>
              <a:buFont typeface="Noto Sans Symbols"/>
              <a:buNone/>
            </a:pPr>
            <a:r>
              <a:rPr b="1" lang="en-US" sz="3800">
                <a:solidFill>
                  <a:schemeClr val="lt1"/>
                </a:solidFill>
                <a:latin typeface="Arial"/>
                <a:ea typeface="Arial"/>
                <a:cs typeface="Arial"/>
                <a:sym typeface="Arial"/>
              </a:rPr>
              <a:t>Accounting for Governmental </a:t>
            </a:r>
            <a:endParaRPr/>
          </a:p>
          <a:p>
            <a:pPr indent="0" lvl="0" marL="0" marR="0" rtl="0" algn="l">
              <a:spcBef>
                <a:spcPts val="0"/>
              </a:spcBef>
              <a:spcAft>
                <a:spcPts val="0"/>
              </a:spcAft>
              <a:buClr>
                <a:schemeClr val="lt1"/>
              </a:buClr>
              <a:buSzPts val="3800"/>
              <a:buFont typeface="Noto Sans Symbols"/>
              <a:buNone/>
            </a:pPr>
            <a:r>
              <a:rPr b="1" lang="en-US" sz="3800">
                <a:solidFill>
                  <a:schemeClr val="lt1"/>
                </a:solidFill>
                <a:latin typeface="Arial"/>
                <a:ea typeface="Arial"/>
                <a:cs typeface="Arial"/>
                <a:sym typeface="Arial"/>
              </a:rPr>
              <a:t>&amp; Nonprofit Entities</a:t>
            </a:r>
            <a:endParaRPr b="1" sz="3800">
              <a:solidFill>
                <a:schemeClr val="lt1"/>
              </a:solidFill>
              <a:latin typeface="Arial"/>
              <a:ea typeface="Arial"/>
              <a:cs typeface="Arial"/>
              <a:sym typeface="Arial"/>
            </a:endParaRPr>
          </a:p>
        </p:txBody>
      </p:sp>
      <p:sp>
        <p:nvSpPr>
          <p:cNvPr id="56" name="Google Shape;56;p44"/>
          <p:cNvSpPr/>
          <p:nvPr/>
        </p:nvSpPr>
        <p:spPr>
          <a:xfrm>
            <a:off x="5292553" y="118895"/>
            <a:ext cx="3016157" cy="92948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rgbClr val="FFFFFF"/>
                </a:solidFill>
                <a:latin typeface="Arial"/>
                <a:ea typeface="Arial"/>
                <a:cs typeface="Arial"/>
                <a:sym typeface="Arial"/>
              </a:rPr>
              <a:t>JACQUELINE L. RECK</a:t>
            </a:r>
            <a:endParaRPr/>
          </a:p>
          <a:p>
            <a:pPr indent="0" lvl="0" marL="0" marR="0" rtl="0" algn="l">
              <a:spcBef>
                <a:spcPts val="320"/>
              </a:spcBef>
              <a:spcAft>
                <a:spcPts val="0"/>
              </a:spcAft>
              <a:buNone/>
            </a:pPr>
            <a:r>
              <a:rPr b="1" lang="en-US" sz="1600">
                <a:solidFill>
                  <a:srgbClr val="FFFFFF"/>
                </a:solidFill>
                <a:latin typeface="Arial"/>
                <a:ea typeface="Arial"/>
                <a:cs typeface="Arial"/>
                <a:sym typeface="Arial"/>
              </a:rPr>
              <a:t>SUZANNE L. LOWENSOHN</a:t>
            </a:r>
            <a:endParaRPr/>
          </a:p>
          <a:p>
            <a:pPr indent="0" lvl="0" marL="0" marR="0" rtl="0" algn="l">
              <a:spcBef>
                <a:spcPts val="320"/>
              </a:spcBef>
              <a:spcAft>
                <a:spcPts val="0"/>
              </a:spcAft>
              <a:buNone/>
            </a:pPr>
            <a:r>
              <a:rPr b="1" lang="en-US" sz="1600">
                <a:solidFill>
                  <a:srgbClr val="FFFFFF"/>
                </a:solidFill>
                <a:latin typeface="Arial"/>
                <a:ea typeface="Arial"/>
                <a:cs typeface="Arial"/>
                <a:sym typeface="Arial"/>
              </a:rPr>
              <a:t>DANIEL</a:t>
            </a:r>
            <a:r>
              <a:rPr b="1" lang="en-US" sz="1600">
                <a:solidFill>
                  <a:srgbClr val="FFFFFF"/>
                </a:solidFill>
                <a:latin typeface="Arial"/>
                <a:ea typeface="Arial"/>
                <a:cs typeface="Arial"/>
                <a:sym typeface="Arial"/>
              </a:rPr>
              <a:t> G. NEELY</a:t>
            </a:r>
            <a:endParaRPr b="1" sz="1600">
              <a:solidFill>
                <a:srgbClr val="FFFFFF"/>
              </a:solidFill>
              <a:latin typeface="Arial"/>
              <a:ea typeface="Arial"/>
              <a:cs typeface="Arial"/>
              <a:sym typeface="Arial"/>
            </a:endParaRPr>
          </a:p>
        </p:txBody>
      </p:sp>
      <p:sp>
        <p:nvSpPr>
          <p:cNvPr id="57" name="Google Shape;57;p44"/>
          <p:cNvSpPr txBox="1"/>
          <p:nvPr>
            <p:ph idx="1" type="subTitle"/>
          </p:nvPr>
        </p:nvSpPr>
        <p:spPr>
          <a:xfrm>
            <a:off x="4047630" y="2219037"/>
            <a:ext cx="837440" cy="516380"/>
          </a:xfrm>
          <a:prstGeom prst="rect">
            <a:avLst/>
          </a:prstGeom>
          <a:noFill/>
          <a:ln>
            <a:noFill/>
          </a:ln>
        </p:spPr>
        <p:txBody>
          <a:bodyPr anchorCtr="0" anchor="t" bIns="40475" lIns="80975" spcFirstLastPara="1" rIns="80975" wrap="square" tIns="40475">
            <a:noAutofit/>
          </a:bodyPr>
          <a:lstStyle>
            <a:lvl1pPr lvl="0" algn="ctr">
              <a:spcBef>
                <a:spcPts val="480"/>
              </a:spcBef>
              <a:spcAft>
                <a:spcPts val="0"/>
              </a:spcAft>
              <a:buClr>
                <a:srgbClr val="262673"/>
              </a:buClr>
              <a:buSzPts val="2400"/>
              <a:buFont typeface="Arial"/>
              <a:buNone/>
              <a:defRPr b="1" sz="2400">
                <a:solidFill>
                  <a:srgbClr val="262673"/>
                </a:solidFill>
              </a:defRPr>
            </a:lvl1pPr>
            <a:lvl2pPr lvl="1" algn="ctr">
              <a:spcBef>
                <a:spcPts val="500"/>
              </a:spcBef>
              <a:spcAft>
                <a:spcPts val="0"/>
              </a:spcAft>
              <a:buClr>
                <a:schemeClr val="dk1"/>
              </a:buClr>
              <a:buSzPts val="2500"/>
              <a:buFont typeface="Arial"/>
              <a:buNone/>
              <a:defRPr/>
            </a:lvl2pPr>
            <a:lvl3pPr lvl="2" algn="ctr">
              <a:spcBef>
                <a:spcPts val="420"/>
              </a:spcBef>
              <a:spcAft>
                <a:spcPts val="0"/>
              </a:spcAft>
              <a:buClr>
                <a:schemeClr val="dk1"/>
              </a:buClr>
              <a:buSzPts val="2100"/>
              <a:buFont typeface="Arial"/>
              <a:buNone/>
              <a:defRPr/>
            </a:lvl3pPr>
            <a:lvl4pPr lvl="3" algn="ctr">
              <a:spcBef>
                <a:spcPts val="360"/>
              </a:spcBef>
              <a:spcAft>
                <a:spcPts val="0"/>
              </a:spcAft>
              <a:buClr>
                <a:schemeClr val="dk1"/>
              </a:buClr>
              <a:buSzPts val="1800"/>
              <a:buFont typeface="Arial"/>
              <a:buNone/>
              <a:defRPr/>
            </a:lvl4pPr>
            <a:lvl5pPr lvl="4" algn="ctr">
              <a:spcBef>
                <a:spcPts val="360"/>
              </a:spcBef>
              <a:spcAft>
                <a:spcPts val="0"/>
              </a:spcAft>
              <a:buClr>
                <a:schemeClr val="dk1"/>
              </a:buClr>
              <a:buSzPts val="1800"/>
              <a:buFont typeface="Arial"/>
              <a:buNone/>
              <a:defRPr/>
            </a:lvl5pPr>
            <a:lvl6pPr lvl="5" algn="ctr">
              <a:spcBef>
                <a:spcPts val="360"/>
              </a:spcBef>
              <a:spcAft>
                <a:spcPts val="0"/>
              </a:spcAft>
              <a:buClr>
                <a:schemeClr val="dk1"/>
              </a:buClr>
              <a:buSzPts val="1800"/>
              <a:buFont typeface="Arial"/>
              <a:buNone/>
              <a:defRPr/>
            </a:lvl6pPr>
            <a:lvl7pPr lvl="6" algn="ctr">
              <a:spcBef>
                <a:spcPts val="360"/>
              </a:spcBef>
              <a:spcAft>
                <a:spcPts val="0"/>
              </a:spcAft>
              <a:buClr>
                <a:schemeClr val="dk1"/>
              </a:buClr>
              <a:buSzPts val="1800"/>
              <a:buFont typeface="Arial"/>
              <a:buNone/>
              <a:defRPr/>
            </a:lvl7pPr>
            <a:lvl8pPr lvl="7" algn="ctr">
              <a:spcBef>
                <a:spcPts val="360"/>
              </a:spcBef>
              <a:spcAft>
                <a:spcPts val="0"/>
              </a:spcAft>
              <a:buClr>
                <a:schemeClr val="dk1"/>
              </a:buClr>
              <a:buSzPts val="1800"/>
              <a:buFont typeface="Arial"/>
              <a:buNone/>
              <a:defRPr/>
            </a:lvl8pPr>
            <a:lvl9pPr lvl="8" algn="ctr">
              <a:spcBef>
                <a:spcPts val="360"/>
              </a:spcBef>
              <a:spcAft>
                <a:spcPts val="0"/>
              </a:spcAft>
              <a:buClr>
                <a:schemeClr val="dk1"/>
              </a:buClr>
              <a:buSzPts val="1800"/>
              <a:buFont typeface="Arial"/>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45"/>
          <p:cNvSpPr txBox="1"/>
          <p:nvPr>
            <p:ph type="title"/>
          </p:nvPr>
        </p:nvSpPr>
        <p:spPr>
          <a:xfrm>
            <a:off x="650082" y="3819314"/>
            <a:ext cx="6995160" cy="1180465"/>
          </a:xfrm>
          <a:prstGeom prst="rect">
            <a:avLst/>
          </a:prstGeom>
          <a:noFill/>
          <a:ln>
            <a:noFill/>
          </a:ln>
        </p:spPr>
        <p:txBody>
          <a:bodyPr anchorCtr="0" anchor="t" bIns="40475" lIns="80975" spcFirstLastPara="1" rIns="80975" wrap="square" tIns="40475">
            <a:noAutofit/>
          </a:bodyPr>
          <a:lstStyle>
            <a:lvl1pPr lvl="0" algn="l">
              <a:spcBef>
                <a:spcPts val="0"/>
              </a:spcBef>
              <a:spcAft>
                <a:spcPts val="0"/>
              </a:spcAft>
              <a:buSzPts val="1400"/>
              <a:buNone/>
              <a:defRPr b="1" sz="35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45"/>
          <p:cNvSpPr txBox="1"/>
          <p:nvPr>
            <p:ph idx="1" type="body"/>
          </p:nvPr>
        </p:nvSpPr>
        <p:spPr>
          <a:xfrm>
            <a:off x="650082" y="2519152"/>
            <a:ext cx="6995160" cy="1300162"/>
          </a:xfrm>
          <a:prstGeom prst="rect">
            <a:avLst/>
          </a:prstGeom>
          <a:noFill/>
          <a:ln>
            <a:noFill/>
          </a:ln>
        </p:spPr>
        <p:txBody>
          <a:bodyPr anchorCtr="0" anchor="b" bIns="40475" lIns="80975" spcFirstLastPara="1" rIns="80975" wrap="square" tIns="40475">
            <a:noAutofit/>
          </a:bodyPr>
          <a:lstStyle>
            <a:lvl1pPr indent="-228600" lvl="0" marL="457200" algn="l">
              <a:spcBef>
                <a:spcPts val="360"/>
              </a:spcBef>
              <a:spcAft>
                <a:spcPts val="0"/>
              </a:spcAft>
              <a:buClr>
                <a:schemeClr val="dk1"/>
              </a:buClr>
              <a:buSzPts val="1800"/>
              <a:buFont typeface="Arial"/>
              <a:buNone/>
              <a:defRPr sz="1800"/>
            </a:lvl1pPr>
            <a:lvl2pPr indent="-228600" lvl="1" marL="914400" algn="l">
              <a:spcBef>
                <a:spcPts val="320"/>
              </a:spcBef>
              <a:spcAft>
                <a:spcPts val="0"/>
              </a:spcAft>
              <a:buClr>
                <a:schemeClr val="dk1"/>
              </a:buClr>
              <a:buSzPts val="1600"/>
              <a:buFont typeface="Arial"/>
              <a:buNone/>
              <a:defRPr sz="1600"/>
            </a:lvl2pPr>
            <a:lvl3pPr indent="-228600" lvl="2" marL="1371600" algn="l">
              <a:spcBef>
                <a:spcPts val="280"/>
              </a:spcBef>
              <a:spcAft>
                <a:spcPts val="0"/>
              </a:spcAft>
              <a:buClr>
                <a:schemeClr val="dk1"/>
              </a:buClr>
              <a:buSzPts val="1400"/>
              <a:buFont typeface="Arial"/>
              <a:buNone/>
              <a:defRPr sz="1400"/>
            </a:lvl3pPr>
            <a:lvl4pPr indent="-228600" lvl="3" marL="1828800" algn="l">
              <a:spcBef>
                <a:spcPts val="240"/>
              </a:spcBef>
              <a:spcAft>
                <a:spcPts val="0"/>
              </a:spcAft>
              <a:buClr>
                <a:schemeClr val="dk1"/>
              </a:buClr>
              <a:buSzPts val="1200"/>
              <a:buFont typeface="Arial"/>
              <a:buNone/>
              <a:defRPr sz="1200"/>
            </a:lvl4pPr>
            <a:lvl5pPr indent="-228600" lvl="4" marL="2286000" algn="l">
              <a:spcBef>
                <a:spcPts val="240"/>
              </a:spcBef>
              <a:spcAft>
                <a:spcPts val="0"/>
              </a:spcAft>
              <a:buClr>
                <a:schemeClr val="dk1"/>
              </a:buClr>
              <a:buSzPts val="1200"/>
              <a:buFont typeface="Arial"/>
              <a:buNone/>
              <a:defRPr sz="1200"/>
            </a:lvl5pPr>
            <a:lvl6pPr indent="-228600" lvl="5" marL="2743200" algn="l">
              <a:spcBef>
                <a:spcPts val="240"/>
              </a:spcBef>
              <a:spcAft>
                <a:spcPts val="0"/>
              </a:spcAft>
              <a:buClr>
                <a:schemeClr val="dk1"/>
              </a:buClr>
              <a:buSzPts val="1200"/>
              <a:buFont typeface="Arial"/>
              <a:buNone/>
              <a:defRPr sz="1200"/>
            </a:lvl6pPr>
            <a:lvl7pPr indent="-228600" lvl="6" marL="3200400" algn="l">
              <a:spcBef>
                <a:spcPts val="240"/>
              </a:spcBef>
              <a:spcAft>
                <a:spcPts val="0"/>
              </a:spcAft>
              <a:buClr>
                <a:schemeClr val="dk1"/>
              </a:buClr>
              <a:buSzPts val="1200"/>
              <a:buFont typeface="Arial"/>
              <a:buNone/>
              <a:defRPr sz="1200"/>
            </a:lvl7pPr>
            <a:lvl8pPr indent="-228600" lvl="7" marL="3657600" algn="l">
              <a:spcBef>
                <a:spcPts val="240"/>
              </a:spcBef>
              <a:spcAft>
                <a:spcPts val="0"/>
              </a:spcAft>
              <a:buClr>
                <a:schemeClr val="dk1"/>
              </a:buClr>
              <a:buSzPts val="1200"/>
              <a:buFont typeface="Arial"/>
              <a:buNone/>
              <a:defRPr sz="1200"/>
            </a:lvl8pPr>
            <a:lvl9pPr indent="-228600" lvl="8" marL="4114800" algn="l">
              <a:spcBef>
                <a:spcPts val="240"/>
              </a:spcBef>
              <a:spcAft>
                <a:spcPts val="0"/>
              </a:spcAft>
              <a:buClr>
                <a:schemeClr val="dk1"/>
              </a:buClr>
              <a:buSzPts val="1200"/>
              <a:buFont typeface="Arial"/>
              <a:buNone/>
              <a:defRPr sz="1200"/>
            </a:lvl9pPr>
          </a:lstStyle>
          <a:p/>
        </p:txBody>
      </p:sp>
      <p:sp>
        <p:nvSpPr>
          <p:cNvPr id="61" name="Google Shape;61;p45"/>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45"/>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5"/>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4" name="Shape 64"/>
        <p:cNvGrpSpPr/>
        <p:nvPr/>
      </p:nvGrpSpPr>
      <p:grpSpPr>
        <a:xfrm>
          <a:off x="0" y="0"/>
          <a:ext cx="0" cy="0"/>
          <a:chOff x="0" y="0"/>
          <a:chExt cx="0" cy="0"/>
        </a:xfrm>
      </p:grpSpPr>
      <p:sp>
        <p:nvSpPr>
          <p:cNvPr id="65" name="Google Shape;65;p46"/>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6" name="Google Shape;66;p46"/>
          <p:cNvSpPr txBox="1"/>
          <p:nvPr>
            <p:ph idx="1" type="body"/>
          </p:nvPr>
        </p:nvSpPr>
        <p:spPr>
          <a:xfrm>
            <a:off x="411480" y="1386841"/>
            <a:ext cx="3634740" cy="3922501"/>
          </a:xfrm>
          <a:prstGeom prst="rect">
            <a:avLst/>
          </a:prstGeom>
          <a:noFill/>
          <a:ln>
            <a:noFill/>
          </a:ln>
        </p:spPr>
        <p:txBody>
          <a:bodyPr anchorCtr="0" anchor="t" bIns="40475" lIns="80975" spcFirstLastPara="1" rIns="80975" wrap="square" tIns="40475">
            <a:noAutofit/>
          </a:bodyPr>
          <a:lstStyle>
            <a:lvl1pPr indent="-387350" lvl="0" marL="457200" algn="l">
              <a:spcBef>
                <a:spcPts val="500"/>
              </a:spcBef>
              <a:spcAft>
                <a:spcPts val="0"/>
              </a:spcAft>
              <a:buClr>
                <a:schemeClr val="dk1"/>
              </a:buClr>
              <a:buSzPts val="2500"/>
              <a:buFont typeface="Arial"/>
              <a:buChar char="•"/>
              <a:defRPr sz="2500"/>
            </a:lvl1pPr>
            <a:lvl2pPr indent="-361950" lvl="1" marL="914400" algn="l">
              <a:spcBef>
                <a:spcPts val="420"/>
              </a:spcBef>
              <a:spcAft>
                <a:spcPts val="0"/>
              </a:spcAft>
              <a:buClr>
                <a:schemeClr val="dk1"/>
              </a:buClr>
              <a:buSzPts val="2100"/>
              <a:buFont typeface="Arial"/>
              <a:buChar char="–"/>
              <a:defRPr sz="21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7" name="Google Shape;67;p46"/>
          <p:cNvSpPr txBox="1"/>
          <p:nvPr>
            <p:ph idx="2" type="body"/>
          </p:nvPr>
        </p:nvSpPr>
        <p:spPr>
          <a:xfrm>
            <a:off x="4183380" y="1386841"/>
            <a:ext cx="3634740" cy="3922501"/>
          </a:xfrm>
          <a:prstGeom prst="rect">
            <a:avLst/>
          </a:prstGeom>
          <a:noFill/>
          <a:ln>
            <a:noFill/>
          </a:ln>
        </p:spPr>
        <p:txBody>
          <a:bodyPr anchorCtr="0" anchor="t" bIns="40475" lIns="80975" spcFirstLastPara="1" rIns="80975" wrap="square" tIns="40475">
            <a:noAutofit/>
          </a:bodyPr>
          <a:lstStyle>
            <a:lvl1pPr indent="-387350" lvl="0" marL="457200" algn="l">
              <a:spcBef>
                <a:spcPts val="500"/>
              </a:spcBef>
              <a:spcAft>
                <a:spcPts val="0"/>
              </a:spcAft>
              <a:buClr>
                <a:schemeClr val="dk1"/>
              </a:buClr>
              <a:buSzPts val="2500"/>
              <a:buFont typeface="Arial"/>
              <a:buChar char="•"/>
              <a:defRPr sz="2500"/>
            </a:lvl1pPr>
            <a:lvl2pPr indent="-361950" lvl="1" marL="914400" algn="l">
              <a:spcBef>
                <a:spcPts val="420"/>
              </a:spcBef>
              <a:spcAft>
                <a:spcPts val="0"/>
              </a:spcAft>
              <a:buClr>
                <a:schemeClr val="dk1"/>
              </a:buClr>
              <a:buSzPts val="2100"/>
              <a:buFont typeface="Arial"/>
              <a:buChar char="–"/>
              <a:defRPr sz="21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8" name="Google Shape;68;p46"/>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46"/>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46"/>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1" name="Shape 71"/>
        <p:cNvGrpSpPr/>
        <p:nvPr/>
      </p:nvGrpSpPr>
      <p:grpSpPr>
        <a:xfrm>
          <a:off x="0" y="0"/>
          <a:ext cx="0" cy="0"/>
          <a:chOff x="0" y="0"/>
          <a:chExt cx="0" cy="0"/>
        </a:xfrm>
      </p:grpSpPr>
      <p:sp>
        <p:nvSpPr>
          <p:cNvPr id="72" name="Google Shape;72;p47"/>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47"/>
          <p:cNvSpPr txBox="1"/>
          <p:nvPr>
            <p:ph idx="1" type="body"/>
          </p:nvPr>
        </p:nvSpPr>
        <p:spPr>
          <a:xfrm>
            <a:off x="411480" y="1330431"/>
            <a:ext cx="3636169" cy="554460"/>
          </a:xfrm>
          <a:prstGeom prst="rect">
            <a:avLst/>
          </a:prstGeom>
          <a:noFill/>
          <a:ln>
            <a:noFill/>
          </a:ln>
        </p:spPr>
        <p:txBody>
          <a:bodyPr anchorCtr="0" anchor="b" bIns="40475" lIns="80975" spcFirstLastPara="1" rIns="80975" wrap="square" tIns="40475">
            <a:noAutofit/>
          </a:bodyPr>
          <a:lstStyle>
            <a:lvl1pPr indent="-228600" lvl="0" marL="457200" algn="l">
              <a:spcBef>
                <a:spcPts val="420"/>
              </a:spcBef>
              <a:spcAft>
                <a:spcPts val="0"/>
              </a:spcAft>
              <a:buClr>
                <a:schemeClr val="dk1"/>
              </a:buClr>
              <a:buSzPts val="2100"/>
              <a:buFont typeface="Arial"/>
              <a:buNone/>
              <a:defRPr b="1" sz="2100"/>
            </a:lvl1pPr>
            <a:lvl2pPr indent="-228600" lvl="1" marL="914400" algn="l">
              <a:spcBef>
                <a:spcPts val="360"/>
              </a:spcBef>
              <a:spcAft>
                <a:spcPts val="0"/>
              </a:spcAft>
              <a:buClr>
                <a:schemeClr val="dk1"/>
              </a:buClr>
              <a:buSzPts val="1800"/>
              <a:buFont typeface="Arial"/>
              <a:buNone/>
              <a:defRPr b="1" sz="1800"/>
            </a:lvl2pPr>
            <a:lvl3pPr indent="-228600" lvl="2" marL="1371600" algn="l">
              <a:spcBef>
                <a:spcPts val="320"/>
              </a:spcBef>
              <a:spcAft>
                <a:spcPts val="0"/>
              </a:spcAft>
              <a:buClr>
                <a:schemeClr val="dk1"/>
              </a:buClr>
              <a:buSzPts val="1600"/>
              <a:buFont typeface="Arial"/>
              <a:buNone/>
              <a:defRPr b="1" sz="1600"/>
            </a:lvl3pPr>
            <a:lvl4pPr indent="-228600" lvl="3" marL="1828800" algn="l">
              <a:spcBef>
                <a:spcPts val="280"/>
              </a:spcBef>
              <a:spcAft>
                <a:spcPts val="0"/>
              </a:spcAft>
              <a:buClr>
                <a:schemeClr val="dk1"/>
              </a:buClr>
              <a:buSzPts val="1400"/>
              <a:buFont typeface="Arial"/>
              <a:buNone/>
              <a:defRPr b="1" sz="1400"/>
            </a:lvl4pPr>
            <a:lvl5pPr indent="-228600" lvl="4" marL="2286000" algn="l">
              <a:spcBef>
                <a:spcPts val="280"/>
              </a:spcBef>
              <a:spcAft>
                <a:spcPts val="0"/>
              </a:spcAft>
              <a:buClr>
                <a:schemeClr val="dk1"/>
              </a:buClr>
              <a:buSzPts val="1400"/>
              <a:buFont typeface="Arial"/>
              <a:buNone/>
              <a:defRPr b="1" sz="1400"/>
            </a:lvl5pPr>
            <a:lvl6pPr indent="-228600" lvl="5" marL="2743200" algn="l">
              <a:spcBef>
                <a:spcPts val="280"/>
              </a:spcBef>
              <a:spcAft>
                <a:spcPts val="0"/>
              </a:spcAft>
              <a:buClr>
                <a:schemeClr val="dk1"/>
              </a:buClr>
              <a:buSzPts val="1400"/>
              <a:buFont typeface="Arial"/>
              <a:buNone/>
              <a:defRPr b="1" sz="1400"/>
            </a:lvl6pPr>
            <a:lvl7pPr indent="-228600" lvl="6" marL="3200400" algn="l">
              <a:spcBef>
                <a:spcPts val="280"/>
              </a:spcBef>
              <a:spcAft>
                <a:spcPts val="0"/>
              </a:spcAft>
              <a:buClr>
                <a:schemeClr val="dk1"/>
              </a:buClr>
              <a:buSzPts val="1400"/>
              <a:buFont typeface="Arial"/>
              <a:buNone/>
              <a:defRPr b="1" sz="1400"/>
            </a:lvl7pPr>
            <a:lvl8pPr indent="-228600" lvl="7" marL="3657600" algn="l">
              <a:spcBef>
                <a:spcPts val="280"/>
              </a:spcBef>
              <a:spcAft>
                <a:spcPts val="0"/>
              </a:spcAft>
              <a:buClr>
                <a:schemeClr val="dk1"/>
              </a:buClr>
              <a:buSzPts val="1400"/>
              <a:buFont typeface="Arial"/>
              <a:buNone/>
              <a:defRPr b="1" sz="1400"/>
            </a:lvl8pPr>
            <a:lvl9pPr indent="-228600" lvl="8" marL="4114800" algn="l">
              <a:spcBef>
                <a:spcPts val="280"/>
              </a:spcBef>
              <a:spcAft>
                <a:spcPts val="0"/>
              </a:spcAft>
              <a:buClr>
                <a:schemeClr val="dk1"/>
              </a:buClr>
              <a:buSzPts val="1400"/>
              <a:buFont typeface="Arial"/>
              <a:buNone/>
              <a:defRPr b="1" sz="1400"/>
            </a:lvl9pPr>
          </a:lstStyle>
          <a:p/>
        </p:txBody>
      </p:sp>
      <p:sp>
        <p:nvSpPr>
          <p:cNvPr id="74" name="Google Shape;74;p47"/>
          <p:cNvSpPr txBox="1"/>
          <p:nvPr>
            <p:ph idx="2" type="body"/>
          </p:nvPr>
        </p:nvSpPr>
        <p:spPr>
          <a:xfrm>
            <a:off x="411480" y="1884891"/>
            <a:ext cx="3636169" cy="3424450"/>
          </a:xfrm>
          <a:prstGeom prst="rect">
            <a:avLst/>
          </a:prstGeom>
          <a:noFill/>
          <a:ln>
            <a:noFill/>
          </a:ln>
        </p:spPr>
        <p:txBody>
          <a:bodyPr anchorCtr="0" anchor="t" bIns="40475" lIns="80975" spcFirstLastPara="1" rIns="80975" wrap="square" tIns="40475">
            <a:noAutofit/>
          </a:bodyPr>
          <a:lstStyle>
            <a:lvl1pPr indent="-361950" lvl="0" marL="457200" algn="l">
              <a:spcBef>
                <a:spcPts val="420"/>
              </a:spcBef>
              <a:spcAft>
                <a:spcPts val="0"/>
              </a:spcAft>
              <a:buClr>
                <a:schemeClr val="dk1"/>
              </a:buClr>
              <a:buSzPts val="2100"/>
              <a:buFont typeface="Arial"/>
              <a:buChar char="•"/>
              <a:defRPr sz="2100"/>
            </a:lvl1pPr>
            <a:lvl2pPr indent="-342900" lvl="1" marL="914400" algn="l">
              <a:spcBef>
                <a:spcPts val="360"/>
              </a:spcBef>
              <a:spcAft>
                <a:spcPts val="0"/>
              </a:spcAft>
              <a:buClr>
                <a:schemeClr val="dk1"/>
              </a:buClr>
              <a:buSzPts val="1800"/>
              <a:buFont typeface="Arial"/>
              <a:buChar char="–"/>
              <a:defRPr sz="1800"/>
            </a:lvl2pPr>
            <a:lvl3pPr indent="-330200" lvl="2" marL="1371600" algn="l">
              <a:spcBef>
                <a:spcPts val="320"/>
              </a:spcBef>
              <a:spcAft>
                <a:spcPts val="0"/>
              </a:spcAft>
              <a:buClr>
                <a:schemeClr val="dk1"/>
              </a:buClr>
              <a:buSzPts val="1600"/>
              <a:buFont typeface="Arial"/>
              <a:buChar char="•"/>
              <a:defRPr sz="1600"/>
            </a:lvl3pPr>
            <a:lvl4pPr indent="-317500" lvl="3" marL="1828800" algn="l">
              <a:spcBef>
                <a:spcPts val="280"/>
              </a:spcBef>
              <a:spcAft>
                <a:spcPts val="0"/>
              </a:spcAft>
              <a:buClr>
                <a:schemeClr val="dk1"/>
              </a:buClr>
              <a:buSzPts val="1400"/>
              <a:buFont typeface="Arial"/>
              <a:buChar char="–"/>
              <a:defRPr sz="1400"/>
            </a:lvl4pPr>
            <a:lvl5pPr indent="-317500" lvl="4" marL="2286000" algn="l">
              <a:spcBef>
                <a:spcPts val="280"/>
              </a:spcBef>
              <a:spcAft>
                <a:spcPts val="0"/>
              </a:spcAft>
              <a:buClr>
                <a:schemeClr val="dk1"/>
              </a:buClr>
              <a:buSzPts val="1400"/>
              <a:buFont typeface="Arial"/>
              <a:buChar char="»"/>
              <a:defRPr sz="1400"/>
            </a:lvl5pPr>
            <a:lvl6pPr indent="-317500" lvl="5" marL="2743200" algn="l">
              <a:spcBef>
                <a:spcPts val="280"/>
              </a:spcBef>
              <a:spcAft>
                <a:spcPts val="0"/>
              </a:spcAft>
              <a:buClr>
                <a:schemeClr val="dk1"/>
              </a:buClr>
              <a:buSzPts val="1400"/>
              <a:buFont typeface="Arial"/>
              <a:buChar char="»"/>
              <a:defRPr sz="1400"/>
            </a:lvl6pPr>
            <a:lvl7pPr indent="-317500" lvl="6" marL="3200400" algn="l">
              <a:spcBef>
                <a:spcPts val="280"/>
              </a:spcBef>
              <a:spcAft>
                <a:spcPts val="0"/>
              </a:spcAft>
              <a:buClr>
                <a:schemeClr val="dk1"/>
              </a:buClr>
              <a:buSzPts val="1400"/>
              <a:buFont typeface="Arial"/>
              <a:buChar char="»"/>
              <a:defRPr sz="1400"/>
            </a:lvl7pPr>
            <a:lvl8pPr indent="-317500" lvl="7" marL="3657600" algn="l">
              <a:spcBef>
                <a:spcPts val="280"/>
              </a:spcBef>
              <a:spcAft>
                <a:spcPts val="0"/>
              </a:spcAft>
              <a:buClr>
                <a:schemeClr val="dk1"/>
              </a:buClr>
              <a:buSzPts val="1400"/>
              <a:buFont typeface="Arial"/>
              <a:buChar char="»"/>
              <a:defRPr sz="1400"/>
            </a:lvl8pPr>
            <a:lvl9pPr indent="-317500" lvl="8" marL="4114800" algn="l">
              <a:spcBef>
                <a:spcPts val="280"/>
              </a:spcBef>
              <a:spcAft>
                <a:spcPts val="0"/>
              </a:spcAft>
              <a:buClr>
                <a:schemeClr val="dk1"/>
              </a:buClr>
              <a:buSzPts val="1400"/>
              <a:buFont typeface="Arial"/>
              <a:buChar char="»"/>
              <a:defRPr sz="1400"/>
            </a:lvl9pPr>
          </a:lstStyle>
          <a:p/>
        </p:txBody>
      </p:sp>
      <p:sp>
        <p:nvSpPr>
          <p:cNvPr id="75" name="Google Shape;75;p47"/>
          <p:cNvSpPr txBox="1"/>
          <p:nvPr>
            <p:ph idx="3" type="body"/>
          </p:nvPr>
        </p:nvSpPr>
        <p:spPr>
          <a:xfrm>
            <a:off x="4180523" y="1330431"/>
            <a:ext cx="3637598" cy="554460"/>
          </a:xfrm>
          <a:prstGeom prst="rect">
            <a:avLst/>
          </a:prstGeom>
          <a:noFill/>
          <a:ln>
            <a:noFill/>
          </a:ln>
        </p:spPr>
        <p:txBody>
          <a:bodyPr anchorCtr="0" anchor="b" bIns="40475" lIns="80975" spcFirstLastPara="1" rIns="80975" wrap="square" tIns="40475">
            <a:noAutofit/>
          </a:bodyPr>
          <a:lstStyle>
            <a:lvl1pPr indent="-228600" lvl="0" marL="457200" algn="l">
              <a:spcBef>
                <a:spcPts val="420"/>
              </a:spcBef>
              <a:spcAft>
                <a:spcPts val="0"/>
              </a:spcAft>
              <a:buClr>
                <a:schemeClr val="dk1"/>
              </a:buClr>
              <a:buSzPts val="2100"/>
              <a:buFont typeface="Arial"/>
              <a:buNone/>
              <a:defRPr b="1" sz="2100"/>
            </a:lvl1pPr>
            <a:lvl2pPr indent="-228600" lvl="1" marL="914400" algn="l">
              <a:spcBef>
                <a:spcPts val="360"/>
              </a:spcBef>
              <a:spcAft>
                <a:spcPts val="0"/>
              </a:spcAft>
              <a:buClr>
                <a:schemeClr val="dk1"/>
              </a:buClr>
              <a:buSzPts val="1800"/>
              <a:buFont typeface="Arial"/>
              <a:buNone/>
              <a:defRPr b="1" sz="1800"/>
            </a:lvl2pPr>
            <a:lvl3pPr indent="-228600" lvl="2" marL="1371600" algn="l">
              <a:spcBef>
                <a:spcPts val="320"/>
              </a:spcBef>
              <a:spcAft>
                <a:spcPts val="0"/>
              </a:spcAft>
              <a:buClr>
                <a:schemeClr val="dk1"/>
              </a:buClr>
              <a:buSzPts val="1600"/>
              <a:buFont typeface="Arial"/>
              <a:buNone/>
              <a:defRPr b="1" sz="1600"/>
            </a:lvl3pPr>
            <a:lvl4pPr indent="-228600" lvl="3" marL="1828800" algn="l">
              <a:spcBef>
                <a:spcPts val="280"/>
              </a:spcBef>
              <a:spcAft>
                <a:spcPts val="0"/>
              </a:spcAft>
              <a:buClr>
                <a:schemeClr val="dk1"/>
              </a:buClr>
              <a:buSzPts val="1400"/>
              <a:buFont typeface="Arial"/>
              <a:buNone/>
              <a:defRPr b="1" sz="1400"/>
            </a:lvl4pPr>
            <a:lvl5pPr indent="-228600" lvl="4" marL="2286000" algn="l">
              <a:spcBef>
                <a:spcPts val="280"/>
              </a:spcBef>
              <a:spcAft>
                <a:spcPts val="0"/>
              </a:spcAft>
              <a:buClr>
                <a:schemeClr val="dk1"/>
              </a:buClr>
              <a:buSzPts val="1400"/>
              <a:buFont typeface="Arial"/>
              <a:buNone/>
              <a:defRPr b="1" sz="1400"/>
            </a:lvl5pPr>
            <a:lvl6pPr indent="-228600" lvl="5" marL="2743200" algn="l">
              <a:spcBef>
                <a:spcPts val="280"/>
              </a:spcBef>
              <a:spcAft>
                <a:spcPts val="0"/>
              </a:spcAft>
              <a:buClr>
                <a:schemeClr val="dk1"/>
              </a:buClr>
              <a:buSzPts val="1400"/>
              <a:buFont typeface="Arial"/>
              <a:buNone/>
              <a:defRPr b="1" sz="1400"/>
            </a:lvl6pPr>
            <a:lvl7pPr indent="-228600" lvl="6" marL="3200400" algn="l">
              <a:spcBef>
                <a:spcPts val="280"/>
              </a:spcBef>
              <a:spcAft>
                <a:spcPts val="0"/>
              </a:spcAft>
              <a:buClr>
                <a:schemeClr val="dk1"/>
              </a:buClr>
              <a:buSzPts val="1400"/>
              <a:buFont typeface="Arial"/>
              <a:buNone/>
              <a:defRPr b="1" sz="1400"/>
            </a:lvl7pPr>
            <a:lvl8pPr indent="-228600" lvl="7" marL="3657600" algn="l">
              <a:spcBef>
                <a:spcPts val="280"/>
              </a:spcBef>
              <a:spcAft>
                <a:spcPts val="0"/>
              </a:spcAft>
              <a:buClr>
                <a:schemeClr val="dk1"/>
              </a:buClr>
              <a:buSzPts val="1400"/>
              <a:buFont typeface="Arial"/>
              <a:buNone/>
              <a:defRPr b="1" sz="1400"/>
            </a:lvl8pPr>
            <a:lvl9pPr indent="-228600" lvl="8" marL="4114800" algn="l">
              <a:spcBef>
                <a:spcPts val="280"/>
              </a:spcBef>
              <a:spcAft>
                <a:spcPts val="0"/>
              </a:spcAft>
              <a:buClr>
                <a:schemeClr val="dk1"/>
              </a:buClr>
              <a:buSzPts val="1400"/>
              <a:buFont typeface="Arial"/>
              <a:buNone/>
              <a:defRPr b="1" sz="1400"/>
            </a:lvl9pPr>
          </a:lstStyle>
          <a:p/>
        </p:txBody>
      </p:sp>
      <p:sp>
        <p:nvSpPr>
          <p:cNvPr id="76" name="Google Shape;76;p47"/>
          <p:cNvSpPr txBox="1"/>
          <p:nvPr>
            <p:ph idx="4" type="body"/>
          </p:nvPr>
        </p:nvSpPr>
        <p:spPr>
          <a:xfrm>
            <a:off x="4180523" y="1884891"/>
            <a:ext cx="3637598" cy="3424450"/>
          </a:xfrm>
          <a:prstGeom prst="rect">
            <a:avLst/>
          </a:prstGeom>
          <a:noFill/>
          <a:ln>
            <a:noFill/>
          </a:ln>
        </p:spPr>
        <p:txBody>
          <a:bodyPr anchorCtr="0" anchor="t" bIns="40475" lIns="80975" spcFirstLastPara="1" rIns="80975" wrap="square" tIns="40475">
            <a:noAutofit/>
          </a:bodyPr>
          <a:lstStyle>
            <a:lvl1pPr indent="-361950" lvl="0" marL="457200" algn="l">
              <a:spcBef>
                <a:spcPts val="420"/>
              </a:spcBef>
              <a:spcAft>
                <a:spcPts val="0"/>
              </a:spcAft>
              <a:buClr>
                <a:schemeClr val="dk1"/>
              </a:buClr>
              <a:buSzPts val="2100"/>
              <a:buFont typeface="Arial"/>
              <a:buChar char="•"/>
              <a:defRPr sz="2100"/>
            </a:lvl1pPr>
            <a:lvl2pPr indent="-342900" lvl="1" marL="914400" algn="l">
              <a:spcBef>
                <a:spcPts val="360"/>
              </a:spcBef>
              <a:spcAft>
                <a:spcPts val="0"/>
              </a:spcAft>
              <a:buClr>
                <a:schemeClr val="dk1"/>
              </a:buClr>
              <a:buSzPts val="1800"/>
              <a:buFont typeface="Arial"/>
              <a:buChar char="–"/>
              <a:defRPr sz="1800"/>
            </a:lvl2pPr>
            <a:lvl3pPr indent="-330200" lvl="2" marL="1371600" algn="l">
              <a:spcBef>
                <a:spcPts val="320"/>
              </a:spcBef>
              <a:spcAft>
                <a:spcPts val="0"/>
              </a:spcAft>
              <a:buClr>
                <a:schemeClr val="dk1"/>
              </a:buClr>
              <a:buSzPts val="1600"/>
              <a:buFont typeface="Arial"/>
              <a:buChar char="•"/>
              <a:defRPr sz="1600"/>
            </a:lvl3pPr>
            <a:lvl4pPr indent="-317500" lvl="3" marL="1828800" algn="l">
              <a:spcBef>
                <a:spcPts val="280"/>
              </a:spcBef>
              <a:spcAft>
                <a:spcPts val="0"/>
              </a:spcAft>
              <a:buClr>
                <a:schemeClr val="dk1"/>
              </a:buClr>
              <a:buSzPts val="1400"/>
              <a:buFont typeface="Arial"/>
              <a:buChar char="–"/>
              <a:defRPr sz="1400"/>
            </a:lvl4pPr>
            <a:lvl5pPr indent="-317500" lvl="4" marL="2286000" algn="l">
              <a:spcBef>
                <a:spcPts val="280"/>
              </a:spcBef>
              <a:spcAft>
                <a:spcPts val="0"/>
              </a:spcAft>
              <a:buClr>
                <a:schemeClr val="dk1"/>
              </a:buClr>
              <a:buSzPts val="1400"/>
              <a:buFont typeface="Arial"/>
              <a:buChar char="»"/>
              <a:defRPr sz="1400"/>
            </a:lvl5pPr>
            <a:lvl6pPr indent="-317500" lvl="5" marL="2743200" algn="l">
              <a:spcBef>
                <a:spcPts val="280"/>
              </a:spcBef>
              <a:spcAft>
                <a:spcPts val="0"/>
              </a:spcAft>
              <a:buClr>
                <a:schemeClr val="dk1"/>
              </a:buClr>
              <a:buSzPts val="1400"/>
              <a:buFont typeface="Arial"/>
              <a:buChar char="»"/>
              <a:defRPr sz="1400"/>
            </a:lvl6pPr>
            <a:lvl7pPr indent="-317500" lvl="6" marL="3200400" algn="l">
              <a:spcBef>
                <a:spcPts val="280"/>
              </a:spcBef>
              <a:spcAft>
                <a:spcPts val="0"/>
              </a:spcAft>
              <a:buClr>
                <a:schemeClr val="dk1"/>
              </a:buClr>
              <a:buSzPts val="1400"/>
              <a:buFont typeface="Arial"/>
              <a:buChar char="»"/>
              <a:defRPr sz="1400"/>
            </a:lvl7pPr>
            <a:lvl8pPr indent="-317500" lvl="7" marL="3657600" algn="l">
              <a:spcBef>
                <a:spcPts val="280"/>
              </a:spcBef>
              <a:spcAft>
                <a:spcPts val="0"/>
              </a:spcAft>
              <a:buClr>
                <a:schemeClr val="dk1"/>
              </a:buClr>
              <a:buSzPts val="1400"/>
              <a:buFont typeface="Arial"/>
              <a:buChar char="»"/>
              <a:defRPr sz="1400"/>
            </a:lvl8pPr>
            <a:lvl9pPr indent="-317500" lvl="8" marL="4114800" algn="l">
              <a:spcBef>
                <a:spcPts val="280"/>
              </a:spcBef>
              <a:spcAft>
                <a:spcPts val="0"/>
              </a:spcAft>
              <a:buClr>
                <a:schemeClr val="dk1"/>
              </a:buClr>
              <a:buSzPts val="1400"/>
              <a:buFont typeface="Arial"/>
              <a:buChar char="»"/>
              <a:defRPr sz="1400"/>
            </a:lvl9pPr>
          </a:lstStyle>
          <a:p/>
        </p:txBody>
      </p:sp>
      <p:sp>
        <p:nvSpPr>
          <p:cNvPr id="77" name="Google Shape;77;p47"/>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47"/>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47"/>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48"/>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8"/>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48"/>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4" name="Shape 84"/>
        <p:cNvGrpSpPr/>
        <p:nvPr/>
      </p:nvGrpSpPr>
      <p:grpSpPr>
        <a:xfrm>
          <a:off x="0" y="0"/>
          <a:ext cx="0" cy="0"/>
          <a:chOff x="0" y="0"/>
          <a:chExt cx="0" cy="0"/>
        </a:xfrm>
      </p:grpSpPr>
      <p:sp>
        <p:nvSpPr>
          <p:cNvPr id="85" name="Google Shape;85;p49"/>
          <p:cNvSpPr txBox="1"/>
          <p:nvPr>
            <p:ph type="title"/>
          </p:nvPr>
        </p:nvSpPr>
        <p:spPr>
          <a:xfrm>
            <a:off x="411480" y="236643"/>
            <a:ext cx="2707482" cy="1007110"/>
          </a:xfrm>
          <a:prstGeom prst="rect">
            <a:avLst/>
          </a:prstGeom>
          <a:noFill/>
          <a:ln>
            <a:noFill/>
          </a:ln>
        </p:spPr>
        <p:txBody>
          <a:bodyPr anchorCtr="0" anchor="b" bIns="40475" lIns="80975" spcFirstLastPara="1" rIns="80975" wrap="square" tIns="40475">
            <a:noAutofit/>
          </a:bodyPr>
          <a:lstStyle>
            <a:lvl1pPr lvl="0" algn="l">
              <a:spcBef>
                <a:spcPts val="0"/>
              </a:spcBef>
              <a:spcAft>
                <a:spcPts val="0"/>
              </a:spcAft>
              <a:buSzPts val="1400"/>
              <a:buNone/>
              <a:defRPr b="1" sz="1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6" name="Google Shape;86;p49"/>
          <p:cNvSpPr txBox="1"/>
          <p:nvPr>
            <p:ph idx="1" type="body"/>
          </p:nvPr>
        </p:nvSpPr>
        <p:spPr>
          <a:xfrm>
            <a:off x="3217545" y="236644"/>
            <a:ext cx="4600575" cy="5072698"/>
          </a:xfrm>
          <a:prstGeom prst="rect">
            <a:avLst/>
          </a:prstGeom>
          <a:noFill/>
          <a:ln>
            <a:noFill/>
          </a:ln>
        </p:spPr>
        <p:txBody>
          <a:bodyPr anchorCtr="0" anchor="t" bIns="40475" lIns="80975" spcFirstLastPara="1" rIns="80975" wrap="square" tIns="40475">
            <a:noAutofit/>
          </a:bodyPr>
          <a:lstStyle>
            <a:lvl1pPr indent="-406400" lvl="0" marL="457200" algn="l">
              <a:spcBef>
                <a:spcPts val="560"/>
              </a:spcBef>
              <a:spcAft>
                <a:spcPts val="0"/>
              </a:spcAft>
              <a:buClr>
                <a:schemeClr val="dk1"/>
              </a:buClr>
              <a:buSzPts val="2800"/>
              <a:buFont typeface="Arial"/>
              <a:buChar char="•"/>
              <a:defRPr sz="2800"/>
            </a:lvl1pPr>
            <a:lvl2pPr indent="-387350" lvl="1" marL="914400" algn="l">
              <a:spcBef>
                <a:spcPts val="500"/>
              </a:spcBef>
              <a:spcAft>
                <a:spcPts val="0"/>
              </a:spcAft>
              <a:buClr>
                <a:schemeClr val="dk1"/>
              </a:buClr>
              <a:buSzPts val="2500"/>
              <a:buFont typeface="Arial"/>
              <a:buChar char="–"/>
              <a:defRPr sz="2500"/>
            </a:lvl2pPr>
            <a:lvl3pPr indent="-361950" lvl="2" marL="1371600" algn="l">
              <a:spcBef>
                <a:spcPts val="420"/>
              </a:spcBef>
              <a:spcAft>
                <a:spcPts val="0"/>
              </a:spcAft>
              <a:buClr>
                <a:schemeClr val="dk1"/>
              </a:buClr>
              <a:buSzPts val="2100"/>
              <a:buFont typeface="Arial"/>
              <a:buChar char="•"/>
              <a:defRPr sz="21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7" name="Google Shape;87;p49"/>
          <p:cNvSpPr txBox="1"/>
          <p:nvPr>
            <p:ph idx="2" type="body"/>
          </p:nvPr>
        </p:nvSpPr>
        <p:spPr>
          <a:xfrm>
            <a:off x="411480" y="1243754"/>
            <a:ext cx="2707482" cy="4065588"/>
          </a:xfrm>
          <a:prstGeom prst="rect">
            <a:avLst/>
          </a:prstGeom>
          <a:noFill/>
          <a:ln>
            <a:noFill/>
          </a:ln>
        </p:spPr>
        <p:txBody>
          <a:bodyPr anchorCtr="0" anchor="t" bIns="40475" lIns="80975" spcFirstLastPara="1" rIns="80975" wrap="square" tIns="40475">
            <a:noAutofit/>
          </a:bodyPr>
          <a:lstStyle>
            <a:lvl1pPr indent="-228600" lvl="0" marL="457200" algn="l">
              <a:spcBef>
                <a:spcPts val="240"/>
              </a:spcBef>
              <a:spcAft>
                <a:spcPts val="0"/>
              </a:spcAft>
              <a:buClr>
                <a:schemeClr val="dk1"/>
              </a:buClr>
              <a:buSzPts val="1200"/>
              <a:buFont typeface="Arial"/>
              <a:buNone/>
              <a:defRPr sz="1200"/>
            </a:lvl1pPr>
            <a:lvl2pPr indent="-228600" lvl="1" marL="914400" algn="l">
              <a:spcBef>
                <a:spcPts val="220"/>
              </a:spcBef>
              <a:spcAft>
                <a:spcPts val="0"/>
              </a:spcAft>
              <a:buClr>
                <a:schemeClr val="dk1"/>
              </a:buClr>
              <a:buSzPts val="1100"/>
              <a:buFont typeface="Arial"/>
              <a:buNone/>
              <a:defRPr sz="1100"/>
            </a:lvl2pPr>
            <a:lvl3pPr indent="-228600" lvl="2" marL="1371600" algn="l">
              <a:spcBef>
                <a:spcPts val="180"/>
              </a:spcBef>
              <a:spcAft>
                <a:spcPts val="0"/>
              </a:spcAft>
              <a:buClr>
                <a:schemeClr val="dk1"/>
              </a:buClr>
              <a:buSzPts val="900"/>
              <a:buFont typeface="Arial"/>
              <a:buNone/>
              <a:defRPr sz="900"/>
            </a:lvl3pPr>
            <a:lvl4pPr indent="-228600" lvl="3" marL="1828800" algn="l">
              <a:spcBef>
                <a:spcPts val="160"/>
              </a:spcBef>
              <a:spcAft>
                <a:spcPts val="0"/>
              </a:spcAft>
              <a:buClr>
                <a:schemeClr val="dk1"/>
              </a:buClr>
              <a:buSzPts val="800"/>
              <a:buFont typeface="Arial"/>
              <a:buNone/>
              <a:defRPr sz="800"/>
            </a:lvl4pPr>
            <a:lvl5pPr indent="-228600" lvl="4" marL="2286000" algn="l">
              <a:spcBef>
                <a:spcPts val="160"/>
              </a:spcBef>
              <a:spcAft>
                <a:spcPts val="0"/>
              </a:spcAft>
              <a:buClr>
                <a:schemeClr val="dk1"/>
              </a:buClr>
              <a:buSzPts val="800"/>
              <a:buFont typeface="Arial"/>
              <a:buNone/>
              <a:defRPr sz="800"/>
            </a:lvl5pPr>
            <a:lvl6pPr indent="-228600" lvl="5" marL="2743200" algn="l">
              <a:spcBef>
                <a:spcPts val="160"/>
              </a:spcBef>
              <a:spcAft>
                <a:spcPts val="0"/>
              </a:spcAft>
              <a:buClr>
                <a:schemeClr val="dk1"/>
              </a:buClr>
              <a:buSzPts val="800"/>
              <a:buFont typeface="Arial"/>
              <a:buNone/>
              <a:defRPr sz="800"/>
            </a:lvl6pPr>
            <a:lvl7pPr indent="-228600" lvl="6" marL="3200400" algn="l">
              <a:spcBef>
                <a:spcPts val="160"/>
              </a:spcBef>
              <a:spcAft>
                <a:spcPts val="0"/>
              </a:spcAft>
              <a:buClr>
                <a:schemeClr val="dk1"/>
              </a:buClr>
              <a:buSzPts val="800"/>
              <a:buFont typeface="Arial"/>
              <a:buNone/>
              <a:defRPr sz="800"/>
            </a:lvl7pPr>
            <a:lvl8pPr indent="-228600" lvl="7" marL="3657600" algn="l">
              <a:spcBef>
                <a:spcPts val="160"/>
              </a:spcBef>
              <a:spcAft>
                <a:spcPts val="0"/>
              </a:spcAft>
              <a:buClr>
                <a:schemeClr val="dk1"/>
              </a:buClr>
              <a:buSzPts val="800"/>
              <a:buFont typeface="Arial"/>
              <a:buNone/>
              <a:defRPr sz="800"/>
            </a:lvl8pPr>
            <a:lvl9pPr indent="-228600" lvl="8" marL="4114800" algn="l">
              <a:spcBef>
                <a:spcPts val="160"/>
              </a:spcBef>
              <a:spcAft>
                <a:spcPts val="0"/>
              </a:spcAft>
              <a:buClr>
                <a:schemeClr val="dk1"/>
              </a:buClr>
              <a:buSzPts val="800"/>
              <a:buFont typeface="Arial"/>
              <a:buNone/>
              <a:defRPr sz="800"/>
            </a:lvl9pPr>
          </a:lstStyle>
          <a:p/>
        </p:txBody>
      </p:sp>
      <p:sp>
        <p:nvSpPr>
          <p:cNvPr id="88" name="Google Shape;88;p49"/>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algn="l">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49"/>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algn="ctr">
              <a:spcBef>
                <a:spcPts val="240"/>
              </a:spcBef>
              <a:spcAft>
                <a:spcPts val="0"/>
              </a:spcAft>
              <a:buSzPts val="1400"/>
              <a:buNone/>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49"/>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algn="r">
              <a:spcBef>
                <a:spcPts val="0"/>
              </a:spcBef>
              <a:spcAft>
                <a:spcPts val="0"/>
              </a:spcAft>
              <a:buNone/>
              <a:defRPr sz="12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12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12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12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12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12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12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12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12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jp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1.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40"/>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lvl1pPr lvl="0"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3900" u="none" cap="none" strike="noStrike">
                <a:solidFill>
                  <a:schemeClr val="dk2"/>
                </a:solidFill>
                <a:latin typeface="Arial"/>
                <a:ea typeface="Arial"/>
                <a:cs typeface="Arial"/>
                <a:sym typeface="Arial"/>
              </a:defRPr>
            </a:lvl9pPr>
          </a:lstStyle>
          <a:p/>
        </p:txBody>
      </p:sp>
      <p:sp>
        <p:nvSpPr>
          <p:cNvPr id="11" name="Google Shape;11;p40"/>
          <p:cNvSpPr txBox="1"/>
          <p:nvPr>
            <p:ph idx="1" type="body"/>
          </p:nvPr>
        </p:nvSpPr>
        <p:spPr>
          <a:xfrm>
            <a:off x="411163" y="1387475"/>
            <a:ext cx="7407275" cy="3921125"/>
          </a:xfrm>
          <a:prstGeom prst="rect">
            <a:avLst/>
          </a:prstGeom>
          <a:noFill/>
          <a:ln>
            <a:noFill/>
          </a:ln>
        </p:spPr>
        <p:txBody>
          <a:bodyPr anchorCtr="0" anchor="t" bIns="40475" lIns="80975" spcFirstLastPara="1" rIns="80975" wrap="square" tIns="40475">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7350" lvl="1" marL="914400" marR="0" rtl="0" algn="l">
              <a:spcBef>
                <a:spcPts val="50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2pPr>
            <a:lvl3pPr indent="-361950" lvl="2" marL="1371600" marR="0" rtl="0" algn="l">
              <a:spcBef>
                <a:spcPts val="42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40"/>
          <p:cNvSpPr txBox="1"/>
          <p:nvPr>
            <p:ph idx="10" type="dt"/>
          </p:nvPr>
        </p:nvSpPr>
        <p:spPr>
          <a:xfrm>
            <a:off x="411163" y="5411788"/>
            <a:ext cx="1920875" cy="412750"/>
          </a:xfrm>
          <a:prstGeom prst="rect">
            <a:avLst/>
          </a:prstGeom>
          <a:noFill/>
          <a:ln>
            <a:noFill/>
          </a:ln>
        </p:spPr>
        <p:txBody>
          <a:bodyPr anchorCtr="0" anchor="t" bIns="40475" lIns="80975" spcFirstLastPara="1" rIns="80975" wrap="square" tIns="40475">
            <a:noAutofit/>
          </a:bodyPr>
          <a:lstStyle>
            <a:lvl1pPr lvl="0" marR="0" rtl="0" algn="l">
              <a:spcBef>
                <a:spcPts val="24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40"/>
          <p:cNvSpPr txBox="1"/>
          <p:nvPr>
            <p:ph idx="11" type="ftr"/>
          </p:nvPr>
        </p:nvSpPr>
        <p:spPr>
          <a:xfrm>
            <a:off x="2811463" y="5411788"/>
            <a:ext cx="2606675" cy="412750"/>
          </a:xfrm>
          <a:prstGeom prst="rect">
            <a:avLst/>
          </a:prstGeom>
          <a:noFill/>
          <a:ln>
            <a:noFill/>
          </a:ln>
        </p:spPr>
        <p:txBody>
          <a:bodyPr anchorCtr="0" anchor="t" bIns="40475" lIns="80975" spcFirstLastPara="1" rIns="80975" wrap="square" tIns="40475">
            <a:noAutofit/>
          </a:bodyPr>
          <a:lstStyle>
            <a:lvl1pPr lvl="0" marR="0" rtl="0" algn="ctr">
              <a:spcBef>
                <a:spcPts val="24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48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Google Shape;14;p40"/>
          <p:cNvSpPr txBox="1"/>
          <p:nvPr>
            <p:ph idx="12" type="sldNum"/>
          </p:nvPr>
        </p:nvSpPr>
        <p:spPr>
          <a:xfrm>
            <a:off x="5897563" y="5411788"/>
            <a:ext cx="1920875" cy="412750"/>
          </a:xfrm>
          <a:prstGeom prst="rect">
            <a:avLst/>
          </a:prstGeom>
          <a:noFill/>
          <a:ln>
            <a:noFill/>
          </a:ln>
        </p:spPr>
        <p:txBody>
          <a:bodyPr anchorCtr="0" anchor="t" bIns="40475" lIns="80975" spcFirstLastPara="1" rIns="80975" wrap="square" tIns="40475">
            <a:noAutofit/>
          </a:bodyPr>
          <a:lstStyle>
            <a:lvl1pPr indent="0" lvl="0"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40"/>
          <p:cNvSpPr/>
          <p:nvPr/>
        </p:nvSpPr>
        <p:spPr>
          <a:xfrm>
            <a:off x="9525" y="1093788"/>
            <a:ext cx="8050213" cy="322262"/>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grpSp>
        <p:nvGrpSpPr>
          <p:cNvPr id="16" name="Google Shape;16;p40"/>
          <p:cNvGrpSpPr/>
          <p:nvPr/>
        </p:nvGrpSpPr>
        <p:grpSpPr>
          <a:xfrm rot="5400000">
            <a:off x="3088482" y="-1724819"/>
            <a:ext cx="234950" cy="5945188"/>
            <a:chOff x="-3" y="-3"/>
            <a:chExt cx="153" cy="3745"/>
          </a:xfrm>
        </p:grpSpPr>
        <p:sp>
          <p:nvSpPr>
            <p:cNvPr descr="Greenstone" id="17" name="Google Shape;17;p40"/>
            <p:cNvSpPr/>
            <p:nvPr/>
          </p:nvSpPr>
          <p:spPr>
            <a:xfrm>
              <a:off x="-2" y="-3"/>
              <a:ext cx="152" cy="3744"/>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8" name="Google Shape;18;p40"/>
            <p:cNvSpPr/>
            <p:nvPr/>
          </p:nvSpPr>
          <p:spPr>
            <a:xfrm>
              <a:off x="-3" y="-2"/>
              <a:ext cx="152" cy="3744"/>
            </a:xfrm>
            <a:prstGeom prst="rect">
              <a:avLst/>
            </a:prstGeom>
            <a:solidFill>
              <a:srgbClr val="8BC5D9">
                <a:alpha val="4352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grpSp>
      <p:grpSp>
        <p:nvGrpSpPr>
          <p:cNvPr id="19" name="Google Shape;19;p40"/>
          <p:cNvGrpSpPr/>
          <p:nvPr/>
        </p:nvGrpSpPr>
        <p:grpSpPr>
          <a:xfrm>
            <a:off x="0" y="7938"/>
            <a:ext cx="242888" cy="5945187"/>
            <a:chOff x="-3" y="0"/>
            <a:chExt cx="153" cy="3745"/>
          </a:xfrm>
        </p:grpSpPr>
        <p:sp>
          <p:nvSpPr>
            <p:cNvPr descr="Greenstone" id="20" name="Google Shape;20;p40"/>
            <p:cNvSpPr/>
            <p:nvPr/>
          </p:nvSpPr>
          <p:spPr>
            <a:xfrm>
              <a:off x="-2" y="0"/>
              <a:ext cx="152" cy="3744"/>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 name="Google Shape;21;p40"/>
            <p:cNvSpPr/>
            <p:nvPr/>
          </p:nvSpPr>
          <p:spPr>
            <a:xfrm>
              <a:off x="-3" y="1"/>
              <a:ext cx="152" cy="3744"/>
            </a:xfrm>
            <a:prstGeom prst="rect">
              <a:avLst/>
            </a:prstGeom>
            <a:solidFill>
              <a:srgbClr val="8BC5D9">
                <a:alpha val="4352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grpSp>
      <p:sp>
        <p:nvSpPr>
          <p:cNvPr id="22" name="Google Shape;22;p40"/>
          <p:cNvSpPr/>
          <p:nvPr/>
        </p:nvSpPr>
        <p:spPr>
          <a:xfrm>
            <a:off x="9525" y="1184275"/>
            <a:ext cx="7829550" cy="106363"/>
          </a:xfrm>
          <a:prstGeom prst="rect">
            <a:avLst/>
          </a:prstGeom>
          <a:gradFill>
            <a:gsLst>
              <a:gs pos="0">
                <a:srgbClr val="18696F"/>
              </a:gs>
              <a:gs pos="100000">
                <a:schemeClr val="lt1"/>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 name="Google Shape;23;p40"/>
          <p:cNvSpPr/>
          <p:nvPr/>
        </p:nvSpPr>
        <p:spPr>
          <a:xfrm rot="-5400000">
            <a:off x="-2317750" y="3509963"/>
            <a:ext cx="4751387" cy="115888"/>
          </a:xfrm>
          <a:prstGeom prst="rect">
            <a:avLst/>
          </a:prstGeom>
          <a:gradFill>
            <a:gsLst>
              <a:gs pos="0">
                <a:schemeClr val="lt1"/>
              </a:gs>
              <a:gs pos="100000">
                <a:srgbClr val="18696F"/>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 name="Google Shape;24;p40"/>
          <p:cNvSpPr/>
          <p:nvPr/>
        </p:nvSpPr>
        <p:spPr>
          <a:xfrm flipH="1" rot="-5400000">
            <a:off x="-538163" y="538163"/>
            <a:ext cx="1192213" cy="115888"/>
          </a:xfrm>
          <a:prstGeom prst="rect">
            <a:avLst/>
          </a:prstGeom>
          <a:gradFill>
            <a:gsLst>
              <a:gs pos="0">
                <a:schemeClr val="lt1"/>
              </a:gs>
              <a:gs pos="100000">
                <a:srgbClr val="18696F"/>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 name="Google Shape;25;p40"/>
          <p:cNvSpPr txBox="1"/>
          <p:nvPr/>
        </p:nvSpPr>
        <p:spPr>
          <a:xfrm>
            <a:off x="7754112" y="5550408"/>
            <a:ext cx="457200"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000"/>
              <a:buFont typeface="Noto Sans Symbols"/>
              <a:buNone/>
            </a:pPr>
            <a:r>
              <a:rPr b="0" i="0" lang="en-US" sz="1000" u="none" cap="none" strike="noStrike">
                <a:solidFill>
                  <a:schemeClr val="dk1"/>
                </a:solidFill>
                <a:latin typeface="Times New Roman"/>
                <a:ea typeface="Times New Roman"/>
                <a:cs typeface="Times New Roman"/>
                <a:sym typeface="Times New Roman"/>
              </a:rPr>
              <a:t>1-</a:t>
            </a:r>
            <a:fld id="{00000000-1234-1234-1234-123412341234}" type="slidenum">
              <a:rPr b="0" i="0" lang="en-US" sz="1000" u="none" cap="none" strike="noStrike">
                <a:solidFill>
                  <a:schemeClr val="dk1"/>
                </a:solidFill>
                <a:latin typeface="Times New Roman"/>
                <a:ea typeface="Times New Roman"/>
                <a:cs typeface="Times New Roman"/>
                <a:sym typeface="Times New Roman"/>
              </a:rPr>
              <a:t>‹#›</a:t>
            </a:fld>
            <a:endParaRPr b="0" i="0" sz="1000" u="none" cap="none" strike="noStrike">
              <a:solidFill>
                <a:schemeClr val="dk1"/>
              </a:solidFill>
              <a:latin typeface="Times New Roman"/>
              <a:ea typeface="Times New Roman"/>
              <a:cs typeface="Times New Roman"/>
              <a:sym typeface="Times New Roman"/>
            </a:endParaRPr>
          </a:p>
        </p:txBody>
      </p:sp>
      <p:sp>
        <p:nvSpPr>
          <p:cNvPr id="26" name="Google Shape;26;p40"/>
          <p:cNvSpPr txBox="1"/>
          <p:nvPr/>
        </p:nvSpPr>
        <p:spPr>
          <a:xfrm>
            <a:off x="195200" y="5731279"/>
            <a:ext cx="7966695" cy="202983"/>
          </a:xfrm>
          <a:prstGeom prst="rect">
            <a:avLst/>
          </a:prstGeom>
          <a:noFill/>
          <a:ln>
            <a:noFill/>
          </a:ln>
        </p:spPr>
        <p:txBody>
          <a:bodyPr anchorCtr="0" anchor="t" bIns="40475" lIns="80975" spcFirstLastPara="1" rIns="80975" wrap="square" tIns="40475">
            <a:noAutofit/>
          </a:bodyPr>
          <a:lstStyle/>
          <a:p>
            <a:pPr indent="0" lvl="0" marL="0" marR="0" rtl="0" algn="ctr">
              <a:spcBef>
                <a:spcPts val="0"/>
              </a:spcBef>
              <a:spcAft>
                <a:spcPts val="0"/>
              </a:spcAft>
              <a:buNone/>
            </a:pPr>
            <a:r>
              <a:rPr b="0" i="1" lang="en-US" sz="900" u="none" cap="none" strike="noStrike">
                <a:solidFill>
                  <a:schemeClr val="dk1"/>
                </a:solidFill>
                <a:latin typeface="Arial"/>
                <a:ea typeface="Arial"/>
                <a:cs typeface="Arial"/>
                <a:sym typeface="Arial"/>
              </a:rPr>
              <a:t>Copyright © 2019 McGraw-Hill Education. All rights reserved. No reproduction or distribution without the prior written consent of McGraw-Hill Education.</a:t>
            </a:r>
            <a:endParaRPr/>
          </a:p>
          <a:p>
            <a:pPr indent="0" lvl="0" marL="0" marR="0" rtl="0" algn="ctr">
              <a:spcBef>
                <a:spcPts val="160"/>
              </a:spcBef>
              <a:spcAft>
                <a:spcPts val="0"/>
              </a:spcAft>
              <a:buNone/>
            </a:pPr>
            <a:r>
              <a:t/>
            </a:r>
            <a:endParaRPr b="0" i="0" sz="8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
          <p:cNvSpPr txBox="1"/>
          <p:nvPr>
            <p:ph idx="11" type="ftr"/>
          </p:nvPr>
        </p:nvSpPr>
        <p:spPr>
          <a:xfrm>
            <a:off x="94574" y="5433833"/>
            <a:ext cx="7892733" cy="509767"/>
          </a:xfrm>
          <a:prstGeom prst="rect">
            <a:avLst/>
          </a:prstGeom>
          <a:noFill/>
          <a:ln>
            <a:noFill/>
          </a:ln>
        </p:spPr>
        <p:txBody>
          <a:bodyPr anchorCtr="0" anchor="t" bIns="40475" lIns="80975" spcFirstLastPara="1" rIns="80975" wrap="square" tIns="40475">
            <a:noAutofit/>
          </a:bodyPr>
          <a:lstStyle/>
          <a:p>
            <a:pPr indent="0" lvl="0" marL="0" rtl="0" algn="ctr">
              <a:spcBef>
                <a:spcPts val="0"/>
              </a:spcBef>
              <a:spcAft>
                <a:spcPts val="0"/>
              </a:spcAft>
              <a:buNone/>
            </a:pPr>
            <a:r>
              <a:rPr lang="en-US">
                <a:solidFill>
                  <a:schemeClr val="lt1"/>
                </a:solidFill>
                <a:latin typeface="Arial"/>
                <a:ea typeface="Arial"/>
                <a:cs typeface="Arial"/>
                <a:sym typeface="Arial"/>
              </a:rPr>
              <a:t>Copyright © 2019 McGraw-Hill Education. All rights reserved. No reproduction or distribution without the prior written consent of McGraw-Hill Education.</a:t>
            </a:r>
            <a:endParaRPr>
              <a:solidFill>
                <a:schemeClr val="lt1"/>
              </a:solidFill>
              <a:latin typeface="Arial"/>
              <a:ea typeface="Arial"/>
              <a:cs typeface="Arial"/>
              <a:sym typeface="Arial"/>
            </a:endParaRPr>
          </a:p>
        </p:txBody>
      </p:sp>
      <p:sp>
        <p:nvSpPr>
          <p:cNvPr id="116" name="Google Shape;116;p1"/>
          <p:cNvSpPr txBox="1"/>
          <p:nvPr/>
        </p:nvSpPr>
        <p:spPr>
          <a:xfrm>
            <a:off x="4821348" y="5943600"/>
            <a:ext cx="18473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17" name="Google Shape;117;p1"/>
          <p:cNvSpPr txBox="1"/>
          <p:nvPr/>
        </p:nvSpPr>
        <p:spPr>
          <a:xfrm>
            <a:off x="4060494" y="2155991"/>
            <a:ext cx="902331"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262672"/>
                </a:solidFill>
                <a:latin typeface="Arial"/>
                <a:ea typeface="Arial"/>
                <a:cs typeface="Arial"/>
                <a:sym typeface="Arial"/>
              </a:rPr>
              <a:t>18/e</a:t>
            </a:r>
            <a:endParaRPr b="1" sz="2600">
              <a:solidFill>
                <a:srgbClr val="26267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grpSp>
        <p:nvGrpSpPr>
          <p:cNvPr id="275" name="Google Shape;275;p10"/>
          <p:cNvGrpSpPr/>
          <p:nvPr/>
        </p:nvGrpSpPr>
        <p:grpSpPr>
          <a:xfrm>
            <a:off x="857391" y="1735335"/>
            <a:ext cx="6667218" cy="3654028"/>
            <a:chOff x="141" y="1785"/>
            <a:chExt cx="6667218" cy="3654028"/>
          </a:xfrm>
        </p:grpSpPr>
        <p:sp>
          <p:nvSpPr>
            <p:cNvPr id="276" name="Google Shape;276;p10"/>
            <p:cNvSpPr/>
            <p:nvPr/>
          </p:nvSpPr>
          <p:spPr>
            <a:xfrm rot="5400000">
              <a:off x="3653377" y="-1951349"/>
              <a:ext cx="942975" cy="5084988"/>
            </a:xfrm>
            <a:prstGeom prst="round2SameRect">
              <a:avLst>
                <a:gd fmla="val 16667" name="adj1"/>
                <a:gd fmla="val 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10"/>
            <p:cNvSpPr txBox="1"/>
            <p:nvPr/>
          </p:nvSpPr>
          <p:spPr>
            <a:xfrm>
              <a:off x="1582371" y="165689"/>
              <a:ext cx="5038956" cy="85091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Business organizations</a:t>
              </a:r>
              <a:endParaRPr b="0" i="0" sz="2000" u="none" cap="none" strike="noStrike">
                <a:solidFill>
                  <a:schemeClr val="dk1"/>
                </a:solidFill>
                <a:latin typeface="Times New Roman"/>
                <a:ea typeface="Times New Roman"/>
                <a:cs typeface="Times New Roman"/>
                <a:sym typeface="Times New Roman"/>
              </a:endParaRPr>
            </a:p>
            <a:p>
              <a:pPr indent="-228600" lvl="1" marL="228600" marR="0" rtl="0" algn="l">
                <a:lnSpc>
                  <a:spcPct val="90000"/>
                </a:lnSpc>
                <a:spcBef>
                  <a:spcPts val="30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Nongovernmental not-for-profits</a:t>
              </a:r>
              <a:endParaRPr b="0" i="0" sz="2000" u="none" cap="none" strike="noStrike">
                <a:solidFill>
                  <a:schemeClr val="dk1"/>
                </a:solidFill>
                <a:latin typeface="Times New Roman"/>
                <a:ea typeface="Times New Roman"/>
                <a:cs typeface="Times New Roman"/>
                <a:sym typeface="Times New Roman"/>
              </a:endParaRPr>
            </a:p>
          </p:txBody>
        </p:sp>
        <p:sp>
          <p:nvSpPr>
            <p:cNvPr id="278" name="Google Shape;278;p10"/>
            <p:cNvSpPr/>
            <p:nvPr/>
          </p:nvSpPr>
          <p:spPr>
            <a:xfrm>
              <a:off x="141" y="1785"/>
              <a:ext cx="1582229" cy="1178718"/>
            </a:xfrm>
            <a:prstGeom prst="roundRect">
              <a:avLst>
                <a:gd fmla="val 16667" name="adj"/>
              </a:avLst>
            </a:prstGeom>
            <a:solidFill>
              <a:srgbClr val="BFBFBF"/>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10"/>
            <p:cNvSpPr txBox="1"/>
            <p:nvPr/>
          </p:nvSpPr>
          <p:spPr>
            <a:xfrm>
              <a:off x="57681" y="59325"/>
              <a:ext cx="1467149" cy="1063638"/>
            </a:xfrm>
            <a:prstGeom prst="rect">
              <a:avLst/>
            </a:prstGeom>
            <a:noFill/>
            <a:ln>
              <a:noFill/>
            </a:ln>
          </p:spPr>
          <p:txBody>
            <a:bodyPr anchorCtr="0" anchor="ctr" bIns="55225" lIns="110475" spcFirstLastPara="1" rIns="110475" wrap="square" tIns="55225">
              <a:noAutofit/>
            </a:bodyPr>
            <a:lstStyle/>
            <a:p>
              <a:pPr indent="0" lvl="0" marL="0" marR="0" rtl="0" algn="ctr">
                <a:lnSpc>
                  <a:spcPct val="90000"/>
                </a:lnSpc>
                <a:spcBef>
                  <a:spcPts val="0"/>
                </a:spcBef>
                <a:spcAft>
                  <a:spcPts val="0"/>
                </a:spcAft>
                <a:buNone/>
              </a:pPr>
              <a:r>
                <a:rPr lang="en-US" sz="2900">
                  <a:solidFill>
                    <a:schemeClr val="lt1"/>
                  </a:solidFill>
                  <a:latin typeface="Times New Roman"/>
                  <a:ea typeface="Times New Roman"/>
                  <a:cs typeface="Times New Roman"/>
                  <a:sym typeface="Times New Roman"/>
                </a:rPr>
                <a:t>FASB</a:t>
              </a:r>
              <a:endParaRPr sz="2900">
                <a:solidFill>
                  <a:schemeClr val="lt1"/>
                </a:solidFill>
                <a:latin typeface="Times New Roman"/>
                <a:ea typeface="Times New Roman"/>
                <a:cs typeface="Times New Roman"/>
                <a:sym typeface="Times New Roman"/>
              </a:endParaRPr>
            </a:p>
          </p:txBody>
        </p:sp>
        <p:sp>
          <p:nvSpPr>
            <p:cNvPr id="280" name="Google Shape;280;p10"/>
            <p:cNvSpPr/>
            <p:nvPr/>
          </p:nvSpPr>
          <p:spPr>
            <a:xfrm rot="5400000">
              <a:off x="3645005" y="-705874"/>
              <a:ext cx="942975" cy="5069348"/>
            </a:xfrm>
            <a:prstGeom prst="round2SameRect">
              <a:avLst>
                <a:gd fmla="val 16667" name="adj1"/>
                <a:gd fmla="val 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0"/>
            <p:cNvSpPr txBox="1"/>
            <p:nvPr/>
          </p:nvSpPr>
          <p:spPr>
            <a:xfrm>
              <a:off x="1581819" y="1403344"/>
              <a:ext cx="5023316" cy="85091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State and local government organizations</a:t>
              </a:r>
              <a:endParaRPr b="0" i="0" sz="2000" u="none" cap="none" strike="noStrike">
                <a:solidFill>
                  <a:schemeClr val="dk1"/>
                </a:solidFill>
                <a:latin typeface="Times New Roman"/>
                <a:ea typeface="Times New Roman"/>
                <a:cs typeface="Times New Roman"/>
                <a:sym typeface="Times New Roman"/>
              </a:endParaRPr>
            </a:p>
            <a:p>
              <a:pPr indent="-228600" lvl="1" marL="228600" marR="0" rtl="0" algn="l">
                <a:lnSpc>
                  <a:spcPct val="90000"/>
                </a:lnSpc>
                <a:spcBef>
                  <a:spcPts val="30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Governmental not-for-profits</a:t>
              </a:r>
              <a:endParaRPr b="0" i="0" sz="2000" u="none" cap="none" strike="noStrike">
                <a:solidFill>
                  <a:schemeClr val="dk1"/>
                </a:solidFill>
                <a:latin typeface="Times New Roman"/>
                <a:ea typeface="Times New Roman"/>
                <a:cs typeface="Times New Roman"/>
                <a:sym typeface="Times New Roman"/>
              </a:endParaRPr>
            </a:p>
          </p:txBody>
        </p:sp>
        <p:sp>
          <p:nvSpPr>
            <p:cNvPr id="282" name="Google Shape;282;p10"/>
            <p:cNvSpPr/>
            <p:nvPr/>
          </p:nvSpPr>
          <p:spPr>
            <a:xfrm>
              <a:off x="141" y="1239440"/>
              <a:ext cx="1581677" cy="1178718"/>
            </a:xfrm>
            <a:prstGeom prst="roundRect">
              <a:avLst>
                <a:gd fmla="val 16667" name="adj"/>
              </a:avLst>
            </a:prstGeom>
            <a:solidFill>
              <a:srgbClr val="A5A5A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0"/>
            <p:cNvSpPr txBox="1"/>
            <p:nvPr/>
          </p:nvSpPr>
          <p:spPr>
            <a:xfrm>
              <a:off x="57681" y="1296980"/>
              <a:ext cx="1466597" cy="1063638"/>
            </a:xfrm>
            <a:prstGeom prst="rect">
              <a:avLst/>
            </a:prstGeom>
            <a:noFill/>
            <a:ln>
              <a:noFill/>
            </a:ln>
          </p:spPr>
          <p:txBody>
            <a:bodyPr anchorCtr="0" anchor="ctr" bIns="55225" lIns="110475" spcFirstLastPara="1" rIns="110475" wrap="square" tIns="55225">
              <a:noAutofit/>
            </a:bodyPr>
            <a:lstStyle/>
            <a:p>
              <a:pPr indent="0" lvl="0" marL="0" marR="0" rtl="0" algn="ctr">
                <a:lnSpc>
                  <a:spcPct val="90000"/>
                </a:lnSpc>
                <a:spcBef>
                  <a:spcPts val="0"/>
                </a:spcBef>
                <a:spcAft>
                  <a:spcPts val="0"/>
                </a:spcAft>
                <a:buNone/>
              </a:pPr>
              <a:r>
                <a:rPr lang="en-US" sz="2900">
                  <a:solidFill>
                    <a:schemeClr val="lt1"/>
                  </a:solidFill>
                  <a:latin typeface="Times New Roman"/>
                  <a:ea typeface="Times New Roman"/>
                  <a:cs typeface="Times New Roman"/>
                  <a:sym typeface="Times New Roman"/>
                </a:rPr>
                <a:t>GASB</a:t>
              </a:r>
              <a:endParaRPr sz="2900">
                <a:solidFill>
                  <a:schemeClr val="lt1"/>
                </a:solidFill>
                <a:latin typeface="Times New Roman"/>
                <a:ea typeface="Times New Roman"/>
                <a:cs typeface="Times New Roman"/>
                <a:sym typeface="Times New Roman"/>
              </a:endParaRPr>
            </a:p>
          </p:txBody>
        </p:sp>
        <p:sp>
          <p:nvSpPr>
            <p:cNvPr id="284" name="Google Shape;284;p10"/>
            <p:cNvSpPr/>
            <p:nvPr/>
          </p:nvSpPr>
          <p:spPr>
            <a:xfrm rot="5400000">
              <a:off x="3625098" y="551687"/>
              <a:ext cx="942975" cy="5029535"/>
            </a:xfrm>
            <a:prstGeom prst="round2SameRect">
              <a:avLst>
                <a:gd fmla="val 16667" name="adj1"/>
                <a:gd fmla="val 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0"/>
            <p:cNvSpPr txBox="1"/>
            <p:nvPr/>
          </p:nvSpPr>
          <p:spPr>
            <a:xfrm>
              <a:off x="1581818" y="2640999"/>
              <a:ext cx="4983503" cy="85091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Federal government and its agencies and departments</a:t>
              </a:r>
              <a:endParaRPr b="0" i="0" sz="2000" u="none" cap="none" strike="noStrike">
                <a:solidFill>
                  <a:schemeClr val="dk1"/>
                </a:solidFill>
                <a:latin typeface="Times New Roman"/>
                <a:ea typeface="Times New Roman"/>
                <a:cs typeface="Times New Roman"/>
                <a:sym typeface="Times New Roman"/>
              </a:endParaRPr>
            </a:p>
          </p:txBody>
        </p:sp>
        <p:sp>
          <p:nvSpPr>
            <p:cNvPr id="286" name="Google Shape;286;p10"/>
            <p:cNvSpPr/>
            <p:nvPr/>
          </p:nvSpPr>
          <p:spPr>
            <a:xfrm>
              <a:off x="141" y="2477095"/>
              <a:ext cx="1581677" cy="1178718"/>
            </a:xfrm>
            <a:prstGeom prst="roundRect">
              <a:avLst>
                <a:gd fmla="val 16667" name="adj"/>
              </a:avLst>
            </a:prstGeom>
            <a:solidFill>
              <a:srgbClr val="7F7F7F"/>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0"/>
            <p:cNvSpPr txBox="1"/>
            <p:nvPr/>
          </p:nvSpPr>
          <p:spPr>
            <a:xfrm>
              <a:off x="57681" y="2534635"/>
              <a:ext cx="1466597" cy="1063638"/>
            </a:xfrm>
            <a:prstGeom prst="rect">
              <a:avLst/>
            </a:prstGeom>
            <a:noFill/>
            <a:ln>
              <a:noFill/>
            </a:ln>
          </p:spPr>
          <p:txBody>
            <a:bodyPr anchorCtr="0" anchor="ctr" bIns="55225" lIns="110475" spcFirstLastPara="1" rIns="110475" wrap="square" tIns="55225">
              <a:noAutofit/>
            </a:bodyPr>
            <a:lstStyle/>
            <a:p>
              <a:pPr indent="0" lvl="0" marL="0" marR="0" rtl="0" algn="ctr">
                <a:lnSpc>
                  <a:spcPct val="90000"/>
                </a:lnSpc>
                <a:spcBef>
                  <a:spcPts val="0"/>
                </a:spcBef>
                <a:spcAft>
                  <a:spcPts val="0"/>
                </a:spcAft>
                <a:buNone/>
              </a:pPr>
              <a:r>
                <a:rPr lang="en-US" sz="2900">
                  <a:solidFill>
                    <a:schemeClr val="lt1"/>
                  </a:solidFill>
                  <a:latin typeface="Times New Roman"/>
                  <a:ea typeface="Times New Roman"/>
                  <a:cs typeface="Times New Roman"/>
                  <a:sym typeface="Times New Roman"/>
                </a:rPr>
                <a:t>FASAB</a:t>
              </a:r>
              <a:endParaRPr sz="2900">
                <a:solidFill>
                  <a:schemeClr val="lt1"/>
                </a:solidFill>
                <a:latin typeface="Times New Roman"/>
                <a:ea typeface="Times New Roman"/>
                <a:cs typeface="Times New Roman"/>
                <a:sym typeface="Times New Roman"/>
              </a:endParaRPr>
            </a:p>
          </p:txBody>
        </p:sp>
      </p:grpSp>
      <p:sp>
        <p:nvSpPr>
          <p:cNvPr id="288" name="Google Shape;288;p10"/>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Sources of Financial Reporting Standards</a:t>
            </a:r>
            <a:endParaRPr sz="3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11"/>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Objectives of Financial Reporting</a:t>
            </a:r>
            <a:br>
              <a:rPr b="1" lang="en-US" sz="3200"/>
            </a:br>
            <a:r>
              <a:rPr b="1" lang="en-US" sz="2400"/>
              <a:t>(1 of 2)</a:t>
            </a:r>
            <a:endParaRPr sz="2400"/>
          </a:p>
        </p:txBody>
      </p:sp>
      <p:sp>
        <p:nvSpPr>
          <p:cNvPr id="295" name="Google Shape;295;p11"/>
          <p:cNvSpPr txBox="1"/>
          <p:nvPr>
            <p:ph idx="1" type="body"/>
          </p:nvPr>
        </p:nvSpPr>
        <p:spPr>
          <a:xfrm>
            <a:off x="567442" y="2148411"/>
            <a:ext cx="7250996" cy="3160189"/>
          </a:xfrm>
          <a:prstGeom prst="rect">
            <a:avLst/>
          </a:prstGeom>
          <a:noFill/>
          <a:ln>
            <a:noFill/>
          </a:ln>
        </p:spPr>
        <p:txBody>
          <a:bodyPr anchorCtr="0" anchor="t" bIns="40750" lIns="81525" spcFirstLastPara="1" rIns="81525" wrap="square" tIns="40750">
            <a:noAutofit/>
          </a:bodyPr>
          <a:lstStyle/>
          <a:p>
            <a:pPr indent="-303707" lvl="1" marL="303707" rtl="0" algn="l">
              <a:lnSpc>
                <a:spcPct val="90000"/>
              </a:lnSpc>
              <a:spcBef>
                <a:spcPts val="0"/>
              </a:spcBef>
              <a:spcAft>
                <a:spcPts val="0"/>
              </a:spcAft>
              <a:buClr>
                <a:srgbClr val="000000"/>
              </a:buClr>
              <a:buSzPts val="2400"/>
              <a:buFont typeface="Arial"/>
              <a:buNone/>
            </a:pPr>
            <a:r>
              <a:rPr lang="en-US" sz="2400">
                <a:solidFill>
                  <a:srgbClr val="000000"/>
                </a:solidFill>
                <a:latin typeface="Arial"/>
                <a:ea typeface="Arial"/>
                <a:cs typeface="Arial"/>
                <a:sym typeface="Arial"/>
              </a:rPr>
              <a:t>“</a:t>
            </a:r>
            <a:r>
              <a:rPr b="1" i="1" lang="en-US" sz="2400">
                <a:latin typeface="Arial"/>
                <a:ea typeface="Arial"/>
                <a:cs typeface="Arial"/>
                <a:sym typeface="Arial"/>
              </a:rPr>
              <a:t>Accountability</a:t>
            </a:r>
            <a:r>
              <a:rPr b="1" lang="en-US" sz="2400">
                <a:solidFill>
                  <a:srgbClr val="44969F"/>
                </a:solidFill>
                <a:latin typeface="Arial"/>
                <a:ea typeface="Arial"/>
                <a:cs typeface="Arial"/>
                <a:sym typeface="Arial"/>
              </a:rPr>
              <a:t> </a:t>
            </a:r>
            <a:r>
              <a:rPr lang="en-US" sz="2400">
                <a:solidFill>
                  <a:srgbClr val="000000"/>
                </a:solidFill>
                <a:latin typeface="Arial"/>
                <a:ea typeface="Arial"/>
                <a:cs typeface="Arial"/>
                <a:sym typeface="Arial"/>
              </a:rPr>
              <a:t>is the cornerstone of all financial reporting in government.” </a:t>
            </a:r>
            <a:r>
              <a:rPr lang="en-US" sz="2400">
                <a:latin typeface="Arial"/>
                <a:ea typeface="Arial"/>
                <a:cs typeface="Arial"/>
                <a:sym typeface="Arial"/>
              </a:rPr>
              <a:t>–GASB, </a:t>
            </a:r>
            <a:r>
              <a:rPr i="1" lang="en-US" sz="2400">
                <a:latin typeface="Arial"/>
                <a:ea typeface="Arial"/>
                <a:cs typeface="Arial"/>
                <a:sym typeface="Arial"/>
              </a:rPr>
              <a:t>Concepts Statement No. 1</a:t>
            </a:r>
            <a:endParaRPr/>
          </a:p>
          <a:p>
            <a:pPr indent="-303707" lvl="0" marL="303707" rtl="0" algn="l">
              <a:lnSpc>
                <a:spcPct val="90000"/>
              </a:lnSpc>
              <a:spcBef>
                <a:spcPts val="2400"/>
              </a:spcBef>
              <a:spcAft>
                <a:spcPts val="0"/>
              </a:spcAft>
              <a:buClr>
                <a:srgbClr val="000000"/>
              </a:buClr>
              <a:buSzPts val="2400"/>
              <a:buFont typeface="Noto Sans Symbols"/>
              <a:buNone/>
            </a:pPr>
            <a:r>
              <a:rPr lang="en-US" sz="2400">
                <a:solidFill>
                  <a:srgbClr val="000000"/>
                </a:solidFill>
                <a:latin typeface="Arial"/>
                <a:ea typeface="Arial"/>
                <a:cs typeface="Arial"/>
                <a:sym typeface="Arial"/>
              </a:rPr>
              <a:t>Accountability requires governments to justify the raising and use of public resources, such as taxes.</a:t>
            </a:r>
            <a:endParaRPr sz="240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2"/>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Objectives of Financial Reporting</a:t>
            </a:r>
            <a:br>
              <a:rPr b="1" lang="en-US" sz="3200"/>
            </a:br>
            <a:r>
              <a:rPr b="1" lang="en-US" sz="2400"/>
              <a:t>(2 of 2)</a:t>
            </a:r>
            <a:endParaRPr sz="2400"/>
          </a:p>
        </p:txBody>
      </p:sp>
      <p:sp>
        <p:nvSpPr>
          <p:cNvPr id="302" name="Google Shape;302;p12"/>
          <p:cNvSpPr txBox="1"/>
          <p:nvPr>
            <p:ph idx="1" type="body"/>
          </p:nvPr>
        </p:nvSpPr>
        <p:spPr>
          <a:xfrm>
            <a:off x="566928" y="2148840"/>
            <a:ext cx="7318548" cy="3687158"/>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400"/>
              <a:buFont typeface="Arial"/>
              <a:buNone/>
            </a:pPr>
            <a:r>
              <a:rPr b="1" i="1" lang="en-US" sz="2400"/>
              <a:t>Interperiod equity </a:t>
            </a:r>
            <a:r>
              <a:rPr lang="en-US" sz="2400"/>
              <a:t>is a government’s obligation to disclose whether current-year revenues were sufficient to pay for current-year benefits—or will future taxpayers be required to pay for them instead? </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grpSp>
        <p:nvGrpSpPr>
          <p:cNvPr id="308" name="Google Shape;308;p13"/>
          <p:cNvGrpSpPr/>
          <p:nvPr/>
        </p:nvGrpSpPr>
        <p:grpSpPr>
          <a:xfrm>
            <a:off x="435429" y="1509486"/>
            <a:ext cx="7489371" cy="4034970"/>
            <a:chOff x="0" y="0"/>
            <a:chExt cx="7489371" cy="4034970"/>
          </a:xfrm>
        </p:grpSpPr>
        <p:sp>
          <p:nvSpPr>
            <p:cNvPr id="309" name="Google Shape;309;p13"/>
            <p:cNvSpPr/>
            <p:nvPr/>
          </p:nvSpPr>
          <p:spPr>
            <a:xfrm>
              <a:off x="0" y="0"/>
              <a:ext cx="7489371" cy="1210491"/>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13"/>
            <p:cNvSpPr txBox="1"/>
            <p:nvPr/>
          </p:nvSpPr>
          <p:spPr>
            <a:xfrm>
              <a:off x="0" y="0"/>
              <a:ext cx="7489371" cy="1210491"/>
            </a:xfrm>
            <a:prstGeom prst="rect">
              <a:avLst/>
            </a:prstGeom>
            <a:noFill/>
            <a:ln>
              <a:noFill/>
            </a:ln>
          </p:spPr>
          <p:txBody>
            <a:bodyPr anchorCtr="0" anchor="ctr" bIns="129525" lIns="129525" spcFirstLastPara="1" rIns="129525" wrap="square" tIns="129525">
              <a:noAutofit/>
            </a:bodyPr>
            <a:lstStyle/>
            <a:p>
              <a:pPr indent="0" lvl="0" marL="0" marR="0" rtl="0" algn="ctr">
                <a:lnSpc>
                  <a:spcPct val="90000"/>
                </a:lnSpc>
                <a:spcBef>
                  <a:spcPts val="0"/>
                </a:spcBef>
                <a:spcAft>
                  <a:spcPts val="0"/>
                </a:spcAft>
                <a:buNone/>
              </a:pPr>
              <a:r>
                <a:rPr lang="en-US" sz="3400">
                  <a:solidFill>
                    <a:schemeClr val="dk1"/>
                  </a:solidFill>
                  <a:latin typeface="Times New Roman"/>
                  <a:ea typeface="Times New Roman"/>
                  <a:cs typeface="Times New Roman"/>
                  <a:sym typeface="Times New Roman"/>
                </a:rPr>
                <a:t>Government financial reports are used primarily to: </a:t>
              </a:r>
              <a:endParaRPr sz="3400">
                <a:solidFill>
                  <a:schemeClr val="dk1"/>
                </a:solidFill>
                <a:latin typeface="Times New Roman"/>
                <a:ea typeface="Times New Roman"/>
                <a:cs typeface="Times New Roman"/>
                <a:sym typeface="Times New Roman"/>
              </a:endParaRPr>
            </a:p>
          </p:txBody>
        </p:sp>
        <p:sp>
          <p:nvSpPr>
            <p:cNvPr id="311" name="Google Shape;311;p13"/>
            <p:cNvSpPr/>
            <p:nvPr/>
          </p:nvSpPr>
          <p:spPr>
            <a:xfrm>
              <a:off x="0" y="1210491"/>
              <a:ext cx="1872342" cy="2542031"/>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3"/>
            <p:cNvSpPr txBox="1"/>
            <p:nvPr/>
          </p:nvSpPr>
          <p:spPr>
            <a:xfrm>
              <a:off x="0" y="1210491"/>
              <a:ext cx="1872342" cy="2542031"/>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Compare actual financial results with the legally adopted budget.</a:t>
              </a:r>
              <a:endParaRPr sz="2200">
                <a:solidFill>
                  <a:schemeClr val="dk1"/>
                </a:solidFill>
                <a:latin typeface="Times New Roman"/>
                <a:ea typeface="Times New Roman"/>
                <a:cs typeface="Times New Roman"/>
                <a:sym typeface="Times New Roman"/>
              </a:endParaRPr>
            </a:p>
          </p:txBody>
        </p:sp>
        <p:sp>
          <p:nvSpPr>
            <p:cNvPr id="313" name="Google Shape;313;p13"/>
            <p:cNvSpPr/>
            <p:nvPr/>
          </p:nvSpPr>
          <p:spPr>
            <a:xfrm>
              <a:off x="1872342" y="1210491"/>
              <a:ext cx="1872342" cy="2542031"/>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3"/>
            <p:cNvSpPr txBox="1"/>
            <p:nvPr/>
          </p:nvSpPr>
          <p:spPr>
            <a:xfrm>
              <a:off x="1872342" y="1210491"/>
              <a:ext cx="1872342" cy="2542031"/>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Assess financial condition and results of operations.</a:t>
              </a:r>
              <a:endParaRPr sz="2200">
                <a:solidFill>
                  <a:schemeClr val="dk1"/>
                </a:solidFill>
                <a:latin typeface="Times New Roman"/>
                <a:ea typeface="Times New Roman"/>
                <a:cs typeface="Times New Roman"/>
                <a:sym typeface="Times New Roman"/>
              </a:endParaRPr>
            </a:p>
          </p:txBody>
        </p:sp>
        <p:sp>
          <p:nvSpPr>
            <p:cNvPr id="315" name="Google Shape;315;p13"/>
            <p:cNvSpPr/>
            <p:nvPr/>
          </p:nvSpPr>
          <p:spPr>
            <a:xfrm>
              <a:off x="3744685" y="1210491"/>
              <a:ext cx="1872342" cy="2542031"/>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13"/>
            <p:cNvSpPr txBox="1"/>
            <p:nvPr/>
          </p:nvSpPr>
          <p:spPr>
            <a:xfrm>
              <a:off x="3744685" y="1210491"/>
              <a:ext cx="1872342" cy="2542031"/>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Assist in determining compliance with finance-related laws, rules, and regulations.</a:t>
              </a:r>
              <a:endParaRPr sz="2200">
                <a:solidFill>
                  <a:schemeClr val="dk1"/>
                </a:solidFill>
                <a:latin typeface="Times New Roman"/>
                <a:ea typeface="Times New Roman"/>
                <a:cs typeface="Times New Roman"/>
                <a:sym typeface="Times New Roman"/>
              </a:endParaRPr>
            </a:p>
          </p:txBody>
        </p:sp>
        <p:sp>
          <p:nvSpPr>
            <p:cNvPr id="317" name="Google Shape;317;p13"/>
            <p:cNvSpPr/>
            <p:nvPr/>
          </p:nvSpPr>
          <p:spPr>
            <a:xfrm>
              <a:off x="5617028" y="1210491"/>
              <a:ext cx="1872342" cy="2542031"/>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3"/>
            <p:cNvSpPr txBox="1"/>
            <p:nvPr/>
          </p:nvSpPr>
          <p:spPr>
            <a:xfrm>
              <a:off x="5617028" y="1210491"/>
              <a:ext cx="1872342" cy="2542031"/>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Assist in evaluating efficiency and effectiveness.</a:t>
              </a:r>
              <a:endParaRPr sz="2200">
                <a:solidFill>
                  <a:schemeClr val="dk1"/>
                </a:solidFill>
                <a:latin typeface="Times New Roman"/>
                <a:ea typeface="Times New Roman"/>
                <a:cs typeface="Times New Roman"/>
                <a:sym typeface="Times New Roman"/>
              </a:endParaRPr>
            </a:p>
          </p:txBody>
        </p:sp>
        <p:sp>
          <p:nvSpPr>
            <p:cNvPr id="319" name="Google Shape;319;p13"/>
            <p:cNvSpPr/>
            <p:nvPr/>
          </p:nvSpPr>
          <p:spPr>
            <a:xfrm>
              <a:off x="0" y="3752523"/>
              <a:ext cx="7489371" cy="282447"/>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0" name="Google Shape;320;p13"/>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Objectives of Financial Reporting for State and Local Governments</a:t>
            </a:r>
            <a:endParaRPr sz="3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14"/>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Objectives of Financial Reporting for the Federal Government </a:t>
            </a:r>
            <a:endParaRPr sz="3200"/>
          </a:p>
        </p:txBody>
      </p:sp>
      <p:sp>
        <p:nvSpPr>
          <p:cNvPr id="327" name="Google Shape;327;p14"/>
          <p:cNvSpPr txBox="1"/>
          <p:nvPr>
            <p:ph idx="4294967295" type="body"/>
          </p:nvPr>
        </p:nvSpPr>
        <p:spPr>
          <a:xfrm>
            <a:off x="1098550" y="1393825"/>
            <a:ext cx="7131050" cy="4359275"/>
          </a:xfrm>
          <a:prstGeom prst="rect">
            <a:avLst/>
          </a:prstGeom>
          <a:noFill/>
          <a:ln>
            <a:noFill/>
          </a:ln>
        </p:spPr>
        <p:txBody>
          <a:bodyPr anchorCtr="0" anchor="ctr" bIns="40750" lIns="81525" spcFirstLastPara="1" rIns="81525" wrap="square" tIns="40750">
            <a:noAutofit/>
          </a:bodyPr>
          <a:lstStyle/>
          <a:p>
            <a:pPr indent="-252413" lvl="1" marL="657225" rtl="0" algn="l">
              <a:spcBef>
                <a:spcPts val="0"/>
              </a:spcBef>
              <a:spcAft>
                <a:spcPts val="0"/>
              </a:spcAft>
              <a:buClr>
                <a:schemeClr val="dk1"/>
              </a:buClr>
              <a:buSzPts val="2800"/>
              <a:buFont typeface="Noto Sans Symbols"/>
              <a:buNone/>
            </a:pPr>
            <a:r>
              <a:t/>
            </a:r>
            <a:endParaRPr sz="2800"/>
          </a:p>
        </p:txBody>
      </p:sp>
      <p:grpSp>
        <p:nvGrpSpPr>
          <p:cNvPr id="328" name="Google Shape;328;p14"/>
          <p:cNvGrpSpPr/>
          <p:nvPr/>
        </p:nvGrpSpPr>
        <p:grpSpPr>
          <a:xfrm>
            <a:off x="438912" y="1508760"/>
            <a:ext cx="7489371" cy="3657600"/>
            <a:chOff x="0" y="0"/>
            <a:chExt cx="7489371" cy="3657600"/>
          </a:xfrm>
        </p:grpSpPr>
        <p:sp>
          <p:nvSpPr>
            <p:cNvPr id="329" name="Google Shape;329;p14"/>
            <p:cNvSpPr/>
            <p:nvPr/>
          </p:nvSpPr>
          <p:spPr>
            <a:xfrm>
              <a:off x="0" y="0"/>
              <a:ext cx="7489371" cy="1097280"/>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4"/>
            <p:cNvSpPr txBox="1"/>
            <p:nvPr/>
          </p:nvSpPr>
          <p:spPr>
            <a:xfrm>
              <a:off x="0" y="0"/>
              <a:ext cx="7489371" cy="1097280"/>
            </a:xfrm>
            <a:prstGeom prst="rect">
              <a:avLst/>
            </a:prstGeom>
            <a:noFill/>
            <a:ln>
              <a:noFill/>
            </a:ln>
          </p:spPr>
          <p:txBody>
            <a:bodyPr anchorCtr="0" anchor="ctr" bIns="118100" lIns="118100" spcFirstLastPara="1" rIns="118100" wrap="square" tIns="118100">
              <a:noAutofit/>
            </a:bodyPr>
            <a:lstStyle/>
            <a:p>
              <a:pPr indent="0" lvl="0" marL="0" marR="0" rtl="0" algn="ctr">
                <a:lnSpc>
                  <a:spcPct val="90000"/>
                </a:lnSpc>
                <a:spcBef>
                  <a:spcPts val="0"/>
                </a:spcBef>
                <a:spcAft>
                  <a:spcPts val="0"/>
                </a:spcAft>
                <a:buNone/>
              </a:pPr>
              <a:r>
                <a:rPr lang="en-US" sz="3100">
                  <a:solidFill>
                    <a:schemeClr val="dk1"/>
                  </a:solidFill>
                  <a:latin typeface="Times New Roman"/>
                  <a:ea typeface="Times New Roman"/>
                  <a:cs typeface="Times New Roman"/>
                  <a:sym typeface="Times New Roman"/>
                </a:rPr>
                <a:t>Federal government financial reporting should assist report users in evaluating:</a:t>
              </a:r>
              <a:endParaRPr sz="3100">
                <a:solidFill>
                  <a:schemeClr val="dk1"/>
                </a:solidFill>
                <a:latin typeface="Times New Roman"/>
                <a:ea typeface="Times New Roman"/>
                <a:cs typeface="Times New Roman"/>
                <a:sym typeface="Times New Roman"/>
              </a:endParaRPr>
            </a:p>
          </p:txBody>
        </p:sp>
        <p:sp>
          <p:nvSpPr>
            <p:cNvPr id="331" name="Google Shape;331;p14"/>
            <p:cNvSpPr/>
            <p:nvPr/>
          </p:nvSpPr>
          <p:spPr>
            <a:xfrm>
              <a:off x="0" y="1097280"/>
              <a:ext cx="1872342"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4"/>
            <p:cNvSpPr txBox="1"/>
            <p:nvPr/>
          </p:nvSpPr>
          <p:spPr>
            <a:xfrm>
              <a:off x="0" y="1097280"/>
              <a:ext cx="1872342" cy="2304288"/>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Budgetary integrity.</a:t>
              </a:r>
              <a:endParaRPr sz="2200">
                <a:solidFill>
                  <a:schemeClr val="dk1"/>
                </a:solidFill>
                <a:latin typeface="Times New Roman"/>
                <a:ea typeface="Times New Roman"/>
                <a:cs typeface="Times New Roman"/>
                <a:sym typeface="Times New Roman"/>
              </a:endParaRPr>
            </a:p>
          </p:txBody>
        </p:sp>
        <p:sp>
          <p:nvSpPr>
            <p:cNvPr id="333" name="Google Shape;333;p14"/>
            <p:cNvSpPr/>
            <p:nvPr/>
          </p:nvSpPr>
          <p:spPr>
            <a:xfrm>
              <a:off x="1872342" y="1097280"/>
              <a:ext cx="1872342"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4"/>
            <p:cNvSpPr txBox="1"/>
            <p:nvPr/>
          </p:nvSpPr>
          <p:spPr>
            <a:xfrm>
              <a:off x="1872342" y="1097280"/>
              <a:ext cx="1872342" cy="2304288"/>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Operating performance.</a:t>
              </a:r>
              <a:endParaRPr sz="2200">
                <a:solidFill>
                  <a:schemeClr val="dk1"/>
                </a:solidFill>
                <a:latin typeface="Times New Roman"/>
                <a:ea typeface="Times New Roman"/>
                <a:cs typeface="Times New Roman"/>
                <a:sym typeface="Times New Roman"/>
              </a:endParaRPr>
            </a:p>
          </p:txBody>
        </p:sp>
        <p:sp>
          <p:nvSpPr>
            <p:cNvPr id="335" name="Google Shape;335;p14"/>
            <p:cNvSpPr/>
            <p:nvPr/>
          </p:nvSpPr>
          <p:spPr>
            <a:xfrm>
              <a:off x="3744685" y="1097280"/>
              <a:ext cx="1872342"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14"/>
            <p:cNvSpPr txBox="1"/>
            <p:nvPr/>
          </p:nvSpPr>
          <p:spPr>
            <a:xfrm>
              <a:off x="3744685" y="1097280"/>
              <a:ext cx="1872342" cy="2304288"/>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Stewardship.</a:t>
              </a:r>
              <a:endParaRPr sz="2200">
                <a:solidFill>
                  <a:schemeClr val="dk1"/>
                </a:solidFill>
                <a:latin typeface="Times New Roman"/>
                <a:ea typeface="Times New Roman"/>
                <a:cs typeface="Times New Roman"/>
                <a:sym typeface="Times New Roman"/>
              </a:endParaRPr>
            </a:p>
          </p:txBody>
        </p:sp>
        <p:sp>
          <p:nvSpPr>
            <p:cNvPr id="337" name="Google Shape;337;p14"/>
            <p:cNvSpPr/>
            <p:nvPr/>
          </p:nvSpPr>
          <p:spPr>
            <a:xfrm>
              <a:off x="5617028" y="1097280"/>
              <a:ext cx="1872342"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4"/>
            <p:cNvSpPr txBox="1"/>
            <p:nvPr/>
          </p:nvSpPr>
          <p:spPr>
            <a:xfrm>
              <a:off x="5617028" y="1097280"/>
              <a:ext cx="1872342" cy="2304288"/>
            </a:xfrm>
            <a:prstGeom prst="rect">
              <a:avLst/>
            </a:prstGeom>
            <a:noFill/>
            <a:ln>
              <a:noFill/>
            </a:ln>
          </p:spPr>
          <p:txBody>
            <a:bodyPr anchorCtr="0" anchor="ctr" bIns="83800" lIns="83800" spcFirstLastPara="1" rIns="83800" wrap="square" tIns="8380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Adequacy of systems and controls.</a:t>
              </a:r>
              <a:endParaRPr sz="2200">
                <a:solidFill>
                  <a:schemeClr val="dk1"/>
                </a:solidFill>
                <a:latin typeface="Times New Roman"/>
                <a:ea typeface="Times New Roman"/>
                <a:cs typeface="Times New Roman"/>
                <a:sym typeface="Times New Roman"/>
              </a:endParaRPr>
            </a:p>
          </p:txBody>
        </p:sp>
        <p:sp>
          <p:nvSpPr>
            <p:cNvPr id="339" name="Google Shape;339;p14"/>
            <p:cNvSpPr/>
            <p:nvPr/>
          </p:nvSpPr>
          <p:spPr>
            <a:xfrm>
              <a:off x="0" y="3401568"/>
              <a:ext cx="7489371" cy="256032"/>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15"/>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Objectives of Financial Reporting for Not-for-Profit (NFP) Organizations</a:t>
            </a:r>
            <a:endParaRPr sz="3200"/>
          </a:p>
        </p:txBody>
      </p:sp>
      <p:sp>
        <p:nvSpPr>
          <p:cNvPr id="346" name="Google Shape;346;p15"/>
          <p:cNvSpPr txBox="1"/>
          <p:nvPr>
            <p:ph idx="4294967295" type="body"/>
          </p:nvPr>
        </p:nvSpPr>
        <p:spPr>
          <a:xfrm>
            <a:off x="1098550" y="1584325"/>
            <a:ext cx="7131050" cy="4359275"/>
          </a:xfrm>
          <a:prstGeom prst="rect">
            <a:avLst/>
          </a:prstGeom>
          <a:noFill/>
          <a:ln>
            <a:noFill/>
          </a:ln>
        </p:spPr>
        <p:txBody>
          <a:bodyPr anchorCtr="0" anchor="ctr" bIns="40750" lIns="81525" spcFirstLastPara="1" rIns="81525" wrap="square" tIns="40750">
            <a:noAutofit/>
          </a:bodyPr>
          <a:lstStyle/>
          <a:p>
            <a:pPr indent="-252413" lvl="1" marL="657225" rtl="0" algn="l">
              <a:spcBef>
                <a:spcPts val="0"/>
              </a:spcBef>
              <a:spcAft>
                <a:spcPts val="0"/>
              </a:spcAft>
              <a:buClr>
                <a:schemeClr val="dk1"/>
              </a:buClr>
              <a:buSzPts val="2800"/>
              <a:buFont typeface="Noto Sans Symbols"/>
              <a:buNone/>
            </a:pPr>
            <a:r>
              <a:t/>
            </a:r>
            <a:endParaRPr sz="2800"/>
          </a:p>
        </p:txBody>
      </p:sp>
      <p:grpSp>
        <p:nvGrpSpPr>
          <p:cNvPr id="347" name="Google Shape;347;p15"/>
          <p:cNvGrpSpPr/>
          <p:nvPr/>
        </p:nvGrpSpPr>
        <p:grpSpPr>
          <a:xfrm>
            <a:off x="438912" y="1508760"/>
            <a:ext cx="7547428" cy="3657600"/>
            <a:chOff x="0" y="0"/>
            <a:chExt cx="7547428" cy="3657600"/>
          </a:xfrm>
        </p:grpSpPr>
        <p:sp>
          <p:nvSpPr>
            <p:cNvPr id="348" name="Google Shape;348;p15"/>
            <p:cNvSpPr/>
            <p:nvPr/>
          </p:nvSpPr>
          <p:spPr>
            <a:xfrm>
              <a:off x="0" y="0"/>
              <a:ext cx="7547428" cy="1097280"/>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15"/>
            <p:cNvSpPr txBox="1"/>
            <p:nvPr/>
          </p:nvSpPr>
          <p:spPr>
            <a:xfrm>
              <a:off x="0" y="0"/>
              <a:ext cx="7547428" cy="1097280"/>
            </a:xfrm>
            <a:prstGeom prst="rect">
              <a:avLst/>
            </a:prstGeom>
            <a:noFill/>
            <a:ln>
              <a:noFill/>
            </a:ln>
          </p:spPr>
          <p:txBody>
            <a:bodyPr anchorCtr="0" anchor="ctr" bIns="118100" lIns="118100" spcFirstLastPara="1" rIns="118100" wrap="square" tIns="118100">
              <a:noAutofit/>
            </a:bodyPr>
            <a:lstStyle/>
            <a:p>
              <a:pPr indent="0" lvl="0" marL="0" marR="0" rtl="0" algn="ctr">
                <a:lnSpc>
                  <a:spcPct val="90000"/>
                </a:lnSpc>
                <a:spcBef>
                  <a:spcPts val="0"/>
                </a:spcBef>
                <a:spcAft>
                  <a:spcPts val="0"/>
                </a:spcAft>
                <a:buNone/>
              </a:pPr>
              <a:r>
                <a:rPr lang="en-US" sz="3100">
                  <a:solidFill>
                    <a:schemeClr val="dk1"/>
                  </a:solidFill>
                  <a:latin typeface="Times New Roman"/>
                  <a:ea typeface="Times New Roman"/>
                  <a:cs typeface="Times New Roman"/>
                  <a:sym typeface="Times New Roman"/>
                </a:rPr>
                <a:t>NFP financial reporting should provide information useful in:</a:t>
              </a:r>
              <a:endParaRPr sz="3100">
                <a:solidFill>
                  <a:schemeClr val="dk1"/>
                </a:solidFill>
                <a:latin typeface="Times New Roman"/>
                <a:ea typeface="Times New Roman"/>
                <a:cs typeface="Times New Roman"/>
                <a:sym typeface="Times New Roman"/>
              </a:endParaRPr>
            </a:p>
          </p:txBody>
        </p:sp>
        <p:sp>
          <p:nvSpPr>
            <p:cNvPr id="350" name="Google Shape;350;p15"/>
            <p:cNvSpPr/>
            <p:nvPr/>
          </p:nvSpPr>
          <p:spPr>
            <a:xfrm>
              <a:off x="0" y="1097280"/>
              <a:ext cx="1886857"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15"/>
            <p:cNvSpPr txBox="1"/>
            <p:nvPr/>
          </p:nvSpPr>
          <p:spPr>
            <a:xfrm>
              <a:off x="0" y="1097280"/>
              <a:ext cx="1886857" cy="2304288"/>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None/>
              </a:pPr>
              <a:r>
                <a:rPr lang="en-US" sz="2100">
                  <a:solidFill>
                    <a:schemeClr val="dk1"/>
                  </a:solidFill>
                  <a:latin typeface="Times New Roman"/>
                  <a:ea typeface="Times New Roman"/>
                  <a:cs typeface="Times New Roman"/>
                  <a:sym typeface="Times New Roman"/>
                </a:rPr>
                <a:t>Making resource allocation decisions.</a:t>
              </a:r>
              <a:endParaRPr sz="2100">
                <a:solidFill>
                  <a:schemeClr val="dk1"/>
                </a:solidFill>
                <a:latin typeface="Times New Roman"/>
                <a:ea typeface="Times New Roman"/>
                <a:cs typeface="Times New Roman"/>
                <a:sym typeface="Times New Roman"/>
              </a:endParaRPr>
            </a:p>
          </p:txBody>
        </p:sp>
        <p:sp>
          <p:nvSpPr>
            <p:cNvPr id="352" name="Google Shape;352;p15"/>
            <p:cNvSpPr/>
            <p:nvPr/>
          </p:nvSpPr>
          <p:spPr>
            <a:xfrm>
              <a:off x="1886857" y="1097280"/>
              <a:ext cx="1886857"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15"/>
            <p:cNvSpPr txBox="1"/>
            <p:nvPr/>
          </p:nvSpPr>
          <p:spPr>
            <a:xfrm>
              <a:off x="1886857" y="1097280"/>
              <a:ext cx="1886857" cy="2304288"/>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None/>
              </a:pPr>
              <a:r>
                <a:rPr lang="en-US" sz="2100">
                  <a:solidFill>
                    <a:schemeClr val="dk1"/>
                  </a:solidFill>
                  <a:latin typeface="Times New Roman"/>
                  <a:ea typeface="Times New Roman"/>
                  <a:cs typeface="Times New Roman"/>
                  <a:sym typeface="Times New Roman"/>
                </a:rPr>
                <a:t>Assessing services and the ability to provide services.</a:t>
              </a:r>
              <a:endParaRPr sz="2100">
                <a:solidFill>
                  <a:schemeClr val="dk1"/>
                </a:solidFill>
                <a:latin typeface="Times New Roman"/>
                <a:ea typeface="Times New Roman"/>
                <a:cs typeface="Times New Roman"/>
                <a:sym typeface="Times New Roman"/>
              </a:endParaRPr>
            </a:p>
          </p:txBody>
        </p:sp>
        <p:sp>
          <p:nvSpPr>
            <p:cNvPr id="354" name="Google Shape;354;p15"/>
            <p:cNvSpPr/>
            <p:nvPr/>
          </p:nvSpPr>
          <p:spPr>
            <a:xfrm>
              <a:off x="3773714" y="1097280"/>
              <a:ext cx="1886857"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15"/>
            <p:cNvSpPr txBox="1"/>
            <p:nvPr/>
          </p:nvSpPr>
          <p:spPr>
            <a:xfrm>
              <a:off x="3773714" y="1097280"/>
              <a:ext cx="1886857" cy="2304288"/>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None/>
              </a:pPr>
              <a:r>
                <a:rPr lang="en-US" sz="2100">
                  <a:solidFill>
                    <a:schemeClr val="dk1"/>
                  </a:solidFill>
                  <a:latin typeface="Times New Roman"/>
                  <a:ea typeface="Times New Roman"/>
                  <a:cs typeface="Times New Roman"/>
                  <a:sym typeface="Times New Roman"/>
                </a:rPr>
                <a:t>Assessing management stewardship and performance.</a:t>
              </a:r>
              <a:endParaRPr sz="2100">
                <a:solidFill>
                  <a:schemeClr val="dk1"/>
                </a:solidFill>
                <a:latin typeface="Times New Roman"/>
                <a:ea typeface="Times New Roman"/>
                <a:cs typeface="Times New Roman"/>
                <a:sym typeface="Times New Roman"/>
              </a:endParaRPr>
            </a:p>
          </p:txBody>
        </p:sp>
        <p:sp>
          <p:nvSpPr>
            <p:cNvPr id="356" name="Google Shape;356;p15"/>
            <p:cNvSpPr/>
            <p:nvPr/>
          </p:nvSpPr>
          <p:spPr>
            <a:xfrm>
              <a:off x="5660570" y="1097280"/>
              <a:ext cx="1886857" cy="230428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15"/>
            <p:cNvSpPr txBox="1"/>
            <p:nvPr/>
          </p:nvSpPr>
          <p:spPr>
            <a:xfrm>
              <a:off x="5660570" y="1097280"/>
              <a:ext cx="1886857" cy="2304288"/>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None/>
              </a:pPr>
              <a:r>
                <a:rPr lang="en-US" sz="2100">
                  <a:solidFill>
                    <a:schemeClr val="dk1"/>
                  </a:solidFill>
                  <a:latin typeface="Times New Roman"/>
                  <a:ea typeface="Times New Roman"/>
                  <a:cs typeface="Times New Roman"/>
                  <a:sym typeface="Times New Roman"/>
                </a:rPr>
                <a:t>Assessing economic resources, obligations, net resources, and changes in them.</a:t>
              </a:r>
              <a:endParaRPr sz="2100">
                <a:solidFill>
                  <a:schemeClr val="dk1"/>
                </a:solidFill>
                <a:latin typeface="Times New Roman"/>
                <a:ea typeface="Times New Roman"/>
                <a:cs typeface="Times New Roman"/>
                <a:sym typeface="Times New Roman"/>
              </a:endParaRPr>
            </a:p>
          </p:txBody>
        </p:sp>
        <p:sp>
          <p:nvSpPr>
            <p:cNvPr id="358" name="Google Shape;358;p15"/>
            <p:cNvSpPr/>
            <p:nvPr/>
          </p:nvSpPr>
          <p:spPr>
            <a:xfrm>
              <a:off x="0" y="3401568"/>
              <a:ext cx="7547428" cy="256032"/>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16"/>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2800">
                <a:solidFill>
                  <a:schemeClr val="dk1"/>
                </a:solidFill>
              </a:rPr>
              <a:t>Minimum Requirements for General Purpose External Government Financial Reporting</a:t>
            </a:r>
            <a:endParaRPr/>
          </a:p>
        </p:txBody>
      </p:sp>
      <p:sp>
        <p:nvSpPr>
          <p:cNvPr id="365" name="Google Shape;365;p16"/>
          <p:cNvSpPr txBox="1"/>
          <p:nvPr>
            <p:ph idx="1" type="body"/>
          </p:nvPr>
        </p:nvSpPr>
        <p:spPr>
          <a:xfrm>
            <a:off x="617538" y="1301750"/>
            <a:ext cx="6994525" cy="3962400"/>
          </a:xfrm>
          <a:prstGeom prst="rect">
            <a:avLst/>
          </a:prstGeom>
          <a:noFill/>
          <a:ln>
            <a:noFill/>
          </a:ln>
        </p:spPr>
        <p:txBody>
          <a:bodyPr anchorCtr="0" anchor="ctr" bIns="40475" lIns="80975" spcFirstLastPara="1" rIns="80975" wrap="square" tIns="40475">
            <a:noAutofit/>
          </a:bodyPr>
          <a:lstStyle/>
          <a:p>
            <a:pPr indent="-303213" lvl="0" marL="303213" rtl="0" algn="ctr">
              <a:lnSpc>
                <a:spcPct val="80000"/>
              </a:lnSpc>
              <a:spcBef>
                <a:spcPts val="0"/>
              </a:spcBef>
              <a:spcAft>
                <a:spcPts val="0"/>
              </a:spcAft>
              <a:buClr>
                <a:schemeClr val="dk1"/>
              </a:buClr>
              <a:buSzPts val="1800"/>
              <a:buFont typeface="Noto Sans Symbols"/>
              <a:buNone/>
            </a:pPr>
            <a:r>
              <a:t/>
            </a:r>
            <a:endParaRPr sz="1800"/>
          </a:p>
          <a:p>
            <a:pPr indent="-303213" lvl="0" marL="303213" rtl="0" algn="ctr">
              <a:lnSpc>
                <a:spcPct val="80000"/>
              </a:lnSpc>
              <a:spcBef>
                <a:spcPts val="400"/>
              </a:spcBef>
              <a:spcAft>
                <a:spcPts val="0"/>
              </a:spcAft>
              <a:buClr>
                <a:schemeClr val="dk1"/>
              </a:buClr>
              <a:buSzPts val="2000"/>
              <a:buFont typeface="Noto Sans Symbols"/>
              <a:buNone/>
            </a:pPr>
            <a:r>
              <a:rPr b="1" lang="en-US" sz="2000"/>
              <a:t>Management’s discussion and analysis</a:t>
            </a:r>
            <a:endParaRPr/>
          </a:p>
          <a:p>
            <a:pPr indent="-303213" lvl="0" marL="303213" rtl="0" algn="ctr">
              <a:lnSpc>
                <a:spcPct val="80000"/>
              </a:lnSpc>
              <a:spcBef>
                <a:spcPts val="360"/>
              </a:spcBef>
              <a:spcAft>
                <a:spcPts val="0"/>
              </a:spcAft>
              <a:buClr>
                <a:schemeClr val="dk1"/>
              </a:buClr>
              <a:buSzPts val="1800"/>
              <a:buFont typeface="Noto Sans Symbols"/>
              <a:buNone/>
            </a:pPr>
            <a:r>
              <a:t/>
            </a:r>
            <a:endParaRPr sz="1800"/>
          </a:p>
          <a:p>
            <a:pPr indent="-303213" lvl="0" marL="303213" rtl="0" algn="ctr">
              <a:lnSpc>
                <a:spcPct val="80000"/>
              </a:lnSpc>
              <a:spcBef>
                <a:spcPts val="360"/>
              </a:spcBef>
              <a:spcAft>
                <a:spcPts val="0"/>
              </a:spcAft>
              <a:buClr>
                <a:schemeClr val="dk1"/>
              </a:buClr>
              <a:buSzPts val="1800"/>
              <a:buFont typeface="Noto Sans Symbols"/>
              <a:buNone/>
            </a:pPr>
            <a:r>
              <a:rPr lang="en-US" sz="1800"/>
              <a:t>	</a:t>
            </a:r>
            <a:endParaRPr/>
          </a:p>
          <a:p>
            <a:pPr indent="-303213" lvl="0" marL="303213" rtl="0" algn="ctr">
              <a:lnSpc>
                <a:spcPct val="80000"/>
              </a:lnSpc>
              <a:spcBef>
                <a:spcPts val="400"/>
              </a:spcBef>
              <a:spcAft>
                <a:spcPts val="0"/>
              </a:spcAft>
              <a:buClr>
                <a:schemeClr val="dk1"/>
              </a:buClr>
              <a:buSzPts val="2000"/>
              <a:buFont typeface="Noto Sans Symbols"/>
              <a:buNone/>
            </a:pPr>
            <a:r>
              <a:rPr b="1" lang="en-US" sz="2000"/>
              <a:t>Government-wide		Fund financial</a:t>
            </a:r>
            <a:endParaRPr/>
          </a:p>
          <a:p>
            <a:pPr indent="-303213" lvl="0" marL="303213" rtl="0" algn="l">
              <a:lnSpc>
                <a:spcPct val="80000"/>
              </a:lnSpc>
              <a:spcBef>
                <a:spcPts val="400"/>
              </a:spcBef>
              <a:spcAft>
                <a:spcPts val="0"/>
              </a:spcAft>
              <a:buClr>
                <a:schemeClr val="dk1"/>
              </a:buClr>
              <a:buSzPts val="2000"/>
              <a:buFont typeface="Noto Sans Symbols"/>
              <a:buNone/>
            </a:pPr>
            <a:r>
              <a:rPr b="1" lang="en-US" sz="2000"/>
              <a:t>	      financial statements		statements</a:t>
            </a:r>
            <a:endParaRPr/>
          </a:p>
          <a:p>
            <a:pPr indent="-303213" lvl="0" marL="303213" rtl="0" algn="ctr">
              <a:lnSpc>
                <a:spcPct val="80000"/>
              </a:lnSpc>
              <a:spcBef>
                <a:spcPts val="360"/>
              </a:spcBef>
              <a:spcAft>
                <a:spcPts val="0"/>
              </a:spcAft>
              <a:buClr>
                <a:schemeClr val="dk1"/>
              </a:buClr>
              <a:buSzPts val="1800"/>
              <a:buFont typeface="Noto Sans Symbols"/>
              <a:buNone/>
            </a:pPr>
            <a:r>
              <a:t/>
            </a:r>
            <a:endParaRPr sz="1800"/>
          </a:p>
          <a:p>
            <a:pPr indent="-303213" lvl="0" marL="303213" rtl="0" algn="ctr">
              <a:lnSpc>
                <a:spcPct val="80000"/>
              </a:lnSpc>
              <a:spcBef>
                <a:spcPts val="360"/>
              </a:spcBef>
              <a:spcAft>
                <a:spcPts val="0"/>
              </a:spcAft>
              <a:buClr>
                <a:schemeClr val="dk1"/>
              </a:buClr>
              <a:buSzPts val="1800"/>
              <a:buFont typeface="Noto Sans Symbols"/>
              <a:buNone/>
            </a:pPr>
            <a:r>
              <a:t/>
            </a:r>
            <a:endParaRPr sz="1800"/>
          </a:p>
          <a:p>
            <a:pPr indent="-303213" lvl="0" marL="303213" rtl="0" algn="ctr">
              <a:lnSpc>
                <a:spcPct val="80000"/>
              </a:lnSpc>
              <a:spcBef>
                <a:spcPts val="400"/>
              </a:spcBef>
              <a:spcAft>
                <a:spcPts val="0"/>
              </a:spcAft>
              <a:buClr>
                <a:schemeClr val="dk1"/>
              </a:buClr>
              <a:buSzPts val="2000"/>
              <a:buFont typeface="Noto Sans Symbols"/>
              <a:buNone/>
            </a:pPr>
            <a:r>
              <a:rPr b="1" lang="en-US" sz="2000"/>
              <a:t>Notes to the financial statements</a:t>
            </a:r>
            <a:endParaRPr/>
          </a:p>
          <a:p>
            <a:pPr indent="-303213" lvl="0" marL="303213" rtl="0" algn="ctr">
              <a:lnSpc>
                <a:spcPct val="80000"/>
              </a:lnSpc>
              <a:spcBef>
                <a:spcPts val="360"/>
              </a:spcBef>
              <a:spcAft>
                <a:spcPts val="0"/>
              </a:spcAft>
              <a:buClr>
                <a:schemeClr val="dk1"/>
              </a:buClr>
              <a:buSzPts val="1800"/>
              <a:buFont typeface="Noto Sans Symbols"/>
              <a:buNone/>
            </a:pPr>
            <a:r>
              <a:t/>
            </a:r>
            <a:endParaRPr sz="1800"/>
          </a:p>
          <a:p>
            <a:pPr indent="-303213" lvl="0" marL="303213" rtl="0" algn="ctr">
              <a:lnSpc>
                <a:spcPct val="80000"/>
              </a:lnSpc>
              <a:spcBef>
                <a:spcPts val="360"/>
              </a:spcBef>
              <a:spcAft>
                <a:spcPts val="0"/>
              </a:spcAft>
              <a:buClr>
                <a:schemeClr val="dk1"/>
              </a:buClr>
              <a:buSzPts val="1800"/>
              <a:buFont typeface="Noto Sans Symbols"/>
              <a:buNone/>
            </a:pPr>
            <a:r>
              <a:t/>
            </a:r>
            <a:endParaRPr sz="1800"/>
          </a:p>
          <a:p>
            <a:pPr indent="-303213" lvl="0" marL="303213" rtl="0" algn="ctr">
              <a:lnSpc>
                <a:spcPct val="80000"/>
              </a:lnSpc>
              <a:spcBef>
                <a:spcPts val="400"/>
              </a:spcBef>
              <a:spcAft>
                <a:spcPts val="0"/>
              </a:spcAft>
              <a:buClr>
                <a:schemeClr val="dk1"/>
              </a:buClr>
              <a:buSzPts val="2000"/>
              <a:buFont typeface="Noto Sans Symbols"/>
              <a:buNone/>
            </a:pPr>
            <a:r>
              <a:rPr b="1" lang="en-US" sz="2000"/>
              <a:t>Required supplementary information </a:t>
            </a:r>
            <a:endParaRPr/>
          </a:p>
          <a:p>
            <a:pPr indent="-303213" lvl="0" marL="303213" rtl="0" algn="ctr">
              <a:lnSpc>
                <a:spcPct val="80000"/>
              </a:lnSpc>
              <a:spcBef>
                <a:spcPts val="400"/>
              </a:spcBef>
              <a:spcAft>
                <a:spcPts val="0"/>
              </a:spcAft>
              <a:buClr>
                <a:schemeClr val="dk1"/>
              </a:buClr>
              <a:buSzPts val="2000"/>
              <a:buFont typeface="Noto Sans Symbols"/>
              <a:buNone/>
            </a:pPr>
            <a:r>
              <a:rPr b="1" lang="en-US" sz="2000"/>
              <a:t>(other than MD&amp;A)</a:t>
            </a:r>
            <a:endParaRPr/>
          </a:p>
        </p:txBody>
      </p:sp>
      <p:sp>
        <p:nvSpPr>
          <p:cNvPr id="366" name="Google Shape;366;p16"/>
          <p:cNvSpPr/>
          <p:nvPr/>
        </p:nvSpPr>
        <p:spPr>
          <a:xfrm>
            <a:off x="1555846" y="1585913"/>
            <a:ext cx="5172500" cy="658812"/>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367" name="Google Shape;367;p16"/>
          <p:cNvSpPr/>
          <p:nvPr/>
        </p:nvSpPr>
        <p:spPr>
          <a:xfrm>
            <a:off x="1196975" y="2509838"/>
            <a:ext cx="5897563" cy="725487"/>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368" name="Google Shape;368;p16"/>
          <p:cNvSpPr/>
          <p:nvPr/>
        </p:nvSpPr>
        <p:spPr>
          <a:xfrm>
            <a:off x="1920875" y="3632200"/>
            <a:ext cx="4457700" cy="461963"/>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369" name="Google Shape;369;p16"/>
          <p:cNvSpPr/>
          <p:nvPr/>
        </p:nvSpPr>
        <p:spPr>
          <a:xfrm>
            <a:off x="1733266" y="4424363"/>
            <a:ext cx="4776715" cy="858837"/>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cxnSp>
        <p:nvCxnSpPr>
          <p:cNvPr id="370" name="Google Shape;370;p16"/>
          <p:cNvCxnSpPr/>
          <p:nvPr/>
        </p:nvCxnSpPr>
        <p:spPr>
          <a:xfrm>
            <a:off x="3862316" y="2840038"/>
            <a:ext cx="938284" cy="0"/>
          </a:xfrm>
          <a:prstGeom prst="straightConnector1">
            <a:avLst/>
          </a:prstGeom>
          <a:noFill/>
          <a:ln cap="flat" cmpd="sng" w="12700">
            <a:solidFill>
              <a:schemeClr val="dk1"/>
            </a:solidFill>
            <a:prstDash val="solid"/>
            <a:round/>
            <a:headEnd len="lg" w="lg" type="triangle"/>
            <a:tailEnd len="lg" w="lg" type="triangle"/>
          </a:ln>
        </p:spPr>
      </p:cxnSp>
      <p:cxnSp>
        <p:nvCxnSpPr>
          <p:cNvPr id="371" name="Google Shape;371;p16"/>
          <p:cNvCxnSpPr/>
          <p:nvPr/>
        </p:nvCxnSpPr>
        <p:spPr>
          <a:xfrm>
            <a:off x="4251325" y="2244725"/>
            <a:ext cx="0" cy="265113"/>
          </a:xfrm>
          <a:prstGeom prst="straightConnector1">
            <a:avLst/>
          </a:prstGeom>
          <a:noFill/>
          <a:ln cap="flat" cmpd="sng" w="12700">
            <a:solidFill>
              <a:schemeClr val="dk1"/>
            </a:solidFill>
            <a:prstDash val="solid"/>
            <a:round/>
            <a:headEnd len="sm" w="sm" type="none"/>
            <a:tailEnd len="sm" w="sm" type="none"/>
          </a:ln>
        </p:spPr>
      </p:cxnSp>
      <p:cxnSp>
        <p:nvCxnSpPr>
          <p:cNvPr id="372" name="Google Shape;372;p16"/>
          <p:cNvCxnSpPr/>
          <p:nvPr/>
        </p:nvCxnSpPr>
        <p:spPr>
          <a:xfrm>
            <a:off x="4251325" y="4094163"/>
            <a:ext cx="0" cy="330200"/>
          </a:xfrm>
          <a:prstGeom prst="straightConnector1">
            <a:avLst/>
          </a:prstGeom>
          <a:noFill/>
          <a:ln cap="flat" cmpd="sng" w="12700">
            <a:solidFill>
              <a:schemeClr val="dk1"/>
            </a:solidFill>
            <a:prstDash val="solid"/>
            <a:round/>
            <a:headEnd len="sm" w="sm" type="none"/>
            <a:tailEnd len="sm" w="sm" type="none"/>
          </a:ln>
        </p:spPr>
      </p:cxnSp>
      <p:cxnSp>
        <p:nvCxnSpPr>
          <p:cNvPr id="373" name="Google Shape;373;p16"/>
          <p:cNvCxnSpPr/>
          <p:nvPr/>
        </p:nvCxnSpPr>
        <p:spPr>
          <a:xfrm>
            <a:off x="4251325" y="3235325"/>
            <a:ext cx="0" cy="396875"/>
          </a:xfrm>
          <a:prstGeom prst="straightConnector1">
            <a:avLst/>
          </a:prstGeom>
          <a:noFill/>
          <a:ln cap="flat" cmpd="sng" w="12700">
            <a:solidFill>
              <a:schemeClr val="dk1"/>
            </a:solidFill>
            <a:prstDash val="solid"/>
            <a:round/>
            <a:headEnd len="sm" w="sm" type="none"/>
            <a:tailEnd len="sm" w="sm" type="non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17"/>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Government Financial Statements</a:t>
            </a:r>
            <a:endParaRPr/>
          </a:p>
        </p:txBody>
      </p:sp>
      <p:sp>
        <p:nvSpPr>
          <p:cNvPr id="380" name="Google Shape;380;p17"/>
          <p:cNvSpPr txBox="1"/>
          <p:nvPr>
            <p:ph idx="1" type="body"/>
          </p:nvPr>
        </p:nvSpPr>
        <p:spPr>
          <a:xfrm>
            <a:off x="598488" y="1468438"/>
            <a:ext cx="7405687" cy="4092575"/>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400"/>
              <a:buFont typeface="Arial"/>
              <a:buNone/>
            </a:pPr>
            <a:r>
              <a:rPr lang="en-US" sz="2400"/>
              <a:t>There are two categories of basic government financial statements:</a:t>
            </a:r>
            <a:endParaRPr/>
          </a:p>
          <a:p>
            <a:pPr indent="0" lvl="0" marL="0" rtl="0" algn="l">
              <a:spcBef>
                <a:spcPts val="480"/>
              </a:spcBef>
              <a:spcAft>
                <a:spcPts val="0"/>
              </a:spcAft>
              <a:buClr>
                <a:schemeClr val="dk1"/>
              </a:buClr>
              <a:buSzPts val="2400"/>
              <a:buFont typeface="Arial"/>
              <a:buNone/>
            </a:pPr>
            <a:r>
              <a:t/>
            </a:r>
            <a:endParaRPr sz="2400"/>
          </a:p>
          <a:p>
            <a:pPr indent="0" lvl="0" marL="0" rtl="0" algn="l">
              <a:spcBef>
                <a:spcPts val="480"/>
              </a:spcBef>
              <a:spcAft>
                <a:spcPts val="0"/>
              </a:spcAft>
              <a:buClr>
                <a:schemeClr val="dk1"/>
              </a:buClr>
              <a:buSzPts val="2400"/>
              <a:buFont typeface="Arial"/>
              <a:buNone/>
            </a:pPr>
            <a:r>
              <a:rPr b="1" i="1" lang="en-US" sz="2400"/>
              <a:t>Government-wide financial statements</a:t>
            </a:r>
            <a:r>
              <a:rPr lang="en-US" sz="2400"/>
              <a:t>, which provide an aggregated overview of a government’s net position and changes in net position.</a:t>
            </a:r>
            <a:endParaRPr/>
          </a:p>
          <a:p>
            <a:pPr indent="0" lvl="0" marL="0" rtl="0" algn="l">
              <a:spcBef>
                <a:spcPts val="480"/>
              </a:spcBef>
              <a:spcAft>
                <a:spcPts val="0"/>
              </a:spcAft>
              <a:buClr>
                <a:schemeClr val="dk1"/>
              </a:buClr>
              <a:buSzPts val="2400"/>
              <a:buFont typeface="Arial"/>
              <a:buNone/>
            </a:pPr>
            <a:r>
              <a:t/>
            </a:r>
            <a:endParaRPr sz="2400"/>
          </a:p>
          <a:p>
            <a:pPr indent="0" lvl="0" marL="0" rtl="0" algn="l">
              <a:spcBef>
                <a:spcPts val="480"/>
              </a:spcBef>
              <a:spcAft>
                <a:spcPts val="0"/>
              </a:spcAft>
              <a:buClr>
                <a:schemeClr val="dk1"/>
              </a:buClr>
              <a:buSzPts val="2400"/>
              <a:buFont typeface="Arial"/>
              <a:buNone/>
            </a:pPr>
            <a:r>
              <a:rPr b="1" i="1" lang="en-US" sz="2400"/>
              <a:t>Fund financial statements</a:t>
            </a:r>
            <a:r>
              <a:rPr lang="en-US" sz="2400"/>
              <a:t>, which provide more detailed financial information about a government.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18"/>
          <p:cNvSpPr txBox="1"/>
          <p:nvPr>
            <p:ph type="title"/>
          </p:nvPr>
        </p:nvSpPr>
        <p:spPr>
          <a:xfrm>
            <a:off x="468313" y="142875"/>
            <a:ext cx="7407275" cy="990600"/>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Government-wide Financial Statements</a:t>
            </a:r>
            <a:endParaRPr/>
          </a:p>
        </p:txBody>
      </p:sp>
      <p:sp>
        <p:nvSpPr>
          <p:cNvPr id="387" name="Google Shape;387;p18"/>
          <p:cNvSpPr txBox="1"/>
          <p:nvPr>
            <p:ph idx="1" type="body"/>
          </p:nvPr>
        </p:nvSpPr>
        <p:spPr>
          <a:xfrm>
            <a:off x="628650" y="1619250"/>
            <a:ext cx="7443788" cy="4092575"/>
          </a:xfrm>
          <a:prstGeom prst="rect">
            <a:avLst/>
          </a:prstGeom>
          <a:noFill/>
          <a:ln>
            <a:noFill/>
          </a:ln>
        </p:spPr>
        <p:txBody>
          <a:bodyPr anchorCtr="0" anchor="t" bIns="40475" lIns="80975" spcFirstLastPara="1" rIns="80975" wrap="square" tIns="40475">
            <a:noAutofit/>
          </a:bodyPr>
          <a:lstStyle/>
          <a:p>
            <a:pPr indent="-303213" lvl="0" marL="303213" rtl="0" algn="l">
              <a:spcBef>
                <a:spcPts val="0"/>
              </a:spcBef>
              <a:spcAft>
                <a:spcPts val="0"/>
              </a:spcAft>
              <a:buClr>
                <a:schemeClr val="dk1"/>
              </a:buClr>
              <a:buSzPts val="2400"/>
              <a:buFont typeface="Arial"/>
              <a:buChar char="•"/>
            </a:pPr>
            <a:r>
              <a:rPr lang="en-US" sz="2400"/>
              <a:t>Assist in assessing </a:t>
            </a:r>
            <a:r>
              <a:rPr b="1" i="1" lang="en-US" sz="2400"/>
              <a:t>operational accountability</a:t>
            </a:r>
            <a:r>
              <a:rPr lang="en-US" sz="2400"/>
              <a:t>—whether a government has used its resources efficiently and effectively in meeting service objectives</a:t>
            </a:r>
            <a:endParaRPr/>
          </a:p>
          <a:p>
            <a:pPr indent="0" lvl="0" marL="0" rtl="0" algn="l">
              <a:spcBef>
                <a:spcPts val="480"/>
              </a:spcBef>
              <a:spcAft>
                <a:spcPts val="0"/>
              </a:spcAft>
              <a:buClr>
                <a:schemeClr val="dk1"/>
              </a:buClr>
              <a:buSzPts val="2400"/>
              <a:buFont typeface="Arial"/>
              <a:buNone/>
            </a:pPr>
            <a:r>
              <a:rPr lang="en-US" sz="2400"/>
              <a:t>	</a:t>
            </a:r>
            <a:endParaRPr/>
          </a:p>
          <a:p>
            <a:pPr indent="-303213" lvl="0" marL="303213" rtl="0" algn="l">
              <a:spcBef>
                <a:spcPts val="480"/>
              </a:spcBef>
              <a:spcAft>
                <a:spcPts val="0"/>
              </a:spcAft>
              <a:buClr>
                <a:schemeClr val="dk1"/>
              </a:buClr>
              <a:buSzPts val="2400"/>
              <a:buFont typeface="Arial"/>
              <a:buChar char="•"/>
            </a:pPr>
            <a:r>
              <a:rPr lang="en-US" sz="2400"/>
              <a:t>Focus on </a:t>
            </a:r>
            <a:r>
              <a:rPr b="1" i="1" lang="en-US" sz="2400"/>
              <a:t>flow of economic resources </a:t>
            </a:r>
            <a:endParaRPr/>
          </a:p>
          <a:p>
            <a:pPr indent="0" lvl="0" marL="0" rtl="0" algn="l">
              <a:spcBef>
                <a:spcPts val="480"/>
              </a:spcBef>
              <a:spcAft>
                <a:spcPts val="0"/>
              </a:spcAft>
              <a:buClr>
                <a:schemeClr val="dk1"/>
              </a:buClr>
              <a:buSzPts val="2400"/>
              <a:buFont typeface="Arial"/>
              <a:buNone/>
            </a:pPr>
            <a:r>
              <a:rPr lang="en-US" sz="2400"/>
              <a:t>	</a:t>
            </a:r>
            <a:endParaRPr/>
          </a:p>
          <a:p>
            <a:pPr indent="-303213" lvl="0" marL="303213" rtl="0" algn="l">
              <a:spcBef>
                <a:spcPts val="480"/>
              </a:spcBef>
              <a:spcAft>
                <a:spcPts val="0"/>
              </a:spcAft>
              <a:buClr>
                <a:schemeClr val="dk1"/>
              </a:buClr>
              <a:buSzPts val="2400"/>
              <a:buFont typeface="Arial"/>
              <a:buChar char="•"/>
            </a:pPr>
            <a:r>
              <a:rPr lang="en-US" sz="2400"/>
              <a:t>Use the </a:t>
            </a:r>
            <a:r>
              <a:rPr b="1" i="1" lang="en-US" sz="2400"/>
              <a:t>accrual basis of accounting</a:t>
            </a:r>
            <a:r>
              <a:rPr lang="en-US" sz="2400"/>
              <a:t>, like business organizations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19"/>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Fund Financial Statements</a:t>
            </a:r>
            <a:br>
              <a:rPr b="1" lang="en-US" sz="3200"/>
            </a:br>
            <a:r>
              <a:rPr b="1" lang="en-US" sz="2400"/>
              <a:t>(1 of 3)</a:t>
            </a:r>
            <a:endParaRPr sz="2400"/>
          </a:p>
        </p:txBody>
      </p:sp>
      <p:sp>
        <p:nvSpPr>
          <p:cNvPr id="394" name="Google Shape;394;p19"/>
          <p:cNvSpPr txBox="1"/>
          <p:nvPr>
            <p:ph idx="1" type="body"/>
          </p:nvPr>
        </p:nvSpPr>
        <p:spPr>
          <a:xfrm>
            <a:off x="411163" y="1959243"/>
            <a:ext cx="7407275" cy="3349357"/>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800"/>
              <a:buFont typeface="Arial"/>
              <a:buNone/>
            </a:pPr>
            <a:r>
              <a:rPr lang="en-US"/>
              <a:t>For now, think of a </a:t>
            </a:r>
            <a:r>
              <a:rPr b="1" i="1" lang="en-US"/>
              <a:t>fund</a:t>
            </a:r>
            <a:r>
              <a:rPr lang="en-US"/>
              <a:t> as a separate set of accounts used to keep track of resources segregated for a particular purpose—there is more detail on funds in Chapter 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
          <p:cNvSpPr txBox="1"/>
          <p:nvPr/>
        </p:nvSpPr>
        <p:spPr>
          <a:xfrm>
            <a:off x="6878472" y="201669"/>
            <a:ext cx="914399" cy="5312223"/>
          </a:xfrm>
          <a:prstGeom prst="rect">
            <a:avLst/>
          </a:prstGeom>
          <a:solidFill>
            <a:srgbClr val="262672"/>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200">
                <a:solidFill>
                  <a:schemeClr val="lt1"/>
                </a:solidFill>
                <a:latin typeface="Arial"/>
                <a:ea typeface="Arial"/>
                <a:cs typeface="Arial"/>
                <a:sym typeface="Arial"/>
              </a:rPr>
              <a:t>C</a:t>
            </a:r>
            <a:endParaRPr/>
          </a:p>
          <a:p>
            <a:pPr indent="0" lvl="0" marL="0" marR="0" rtl="0" algn="ctr">
              <a:spcBef>
                <a:spcPts val="640"/>
              </a:spcBef>
              <a:spcAft>
                <a:spcPts val="0"/>
              </a:spcAft>
              <a:buNone/>
            </a:pPr>
            <a:r>
              <a:rPr b="1" lang="en-US" sz="3200">
                <a:solidFill>
                  <a:schemeClr val="lt1"/>
                </a:solidFill>
                <a:latin typeface="Arial"/>
                <a:ea typeface="Arial"/>
                <a:cs typeface="Arial"/>
                <a:sym typeface="Arial"/>
              </a:rPr>
              <a:t>H</a:t>
            </a:r>
            <a:endParaRPr b="1" sz="3200">
              <a:solidFill>
                <a:schemeClr val="lt1"/>
              </a:solidFill>
              <a:latin typeface="Arial"/>
              <a:ea typeface="Arial"/>
              <a:cs typeface="Arial"/>
              <a:sym typeface="Arial"/>
            </a:endParaRPr>
          </a:p>
          <a:p>
            <a:pPr indent="0" lvl="0" marL="0" marR="0" rtl="0" algn="ctr">
              <a:spcBef>
                <a:spcPts val="640"/>
              </a:spcBef>
              <a:spcAft>
                <a:spcPts val="0"/>
              </a:spcAft>
              <a:buNone/>
            </a:pPr>
            <a:r>
              <a:rPr b="1" lang="en-US" sz="3200">
                <a:solidFill>
                  <a:schemeClr val="lt1"/>
                </a:solidFill>
                <a:latin typeface="Arial"/>
                <a:ea typeface="Arial"/>
                <a:cs typeface="Arial"/>
                <a:sym typeface="Arial"/>
              </a:rPr>
              <a:t>A</a:t>
            </a:r>
            <a:endParaRPr/>
          </a:p>
          <a:p>
            <a:pPr indent="0" lvl="0" marL="0" marR="0" rtl="0" algn="ctr">
              <a:spcBef>
                <a:spcPts val="640"/>
              </a:spcBef>
              <a:spcAft>
                <a:spcPts val="0"/>
              </a:spcAft>
              <a:buNone/>
            </a:pPr>
            <a:r>
              <a:rPr b="1" lang="en-US" sz="3200">
                <a:solidFill>
                  <a:schemeClr val="lt1"/>
                </a:solidFill>
                <a:latin typeface="Arial"/>
                <a:ea typeface="Arial"/>
                <a:cs typeface="Arial"/>
                <a:sym typeface="Arial"/>
              </a:rPr>
              <a:t>P</a:t>
            </a:r>
            <a:endParaRPr/>
          </a:p>
          <a:p>
            <a:pPr indent="0" lvl="0" marL="0" marR="0" rtl="0" algn="ctr">
              <a:spcBef>
                <a:spcPts val="640"/>
              </a:spcBef>
              <a:spcAft>
                <a:spcPts val="0"/>
              </a:spcAft>
              <a:buNone/>
            </a:pPr>
            <a:r>
              <a:rPr b="1" lang="en-US" sz="3200">
                <a:solidFill>
                  <a:schemeClr val="lt1"/>
                </a:solidFill>
                <a:latin typeface="Arial"/>
                <a:ea typeface="Arial"/>
                <a:cs typeface="Arial"/>
                <a:sym typeface="Arial"/>
              </a:rPr>
              <a:t>T</a:t>
            </a:r>
            <a:endParaRPr/>
          </a:p>
          <a:p>
            <a:pPr indent="0" lvl="0" marL="0" marR="0" rtl="0" algn="ctr">
              <a:spcBef>
                <a:spcPts val="640"/>
              </a:spcBef>
              <a:spcAft>
                <a:spcPts val="0"/>
              </a:spcAft>
              <a:buNone/>
            </a:pPr>
            <a:r>
              <a:rPr b="1" lang="en-US" sz="3200">
                <a:solidFill>
                  <a:schemeClr val="lt1"/>
                </a:solidFill>
                <a:latin typeface="Arial"/>
                <a:ea typeface="Arial"/>
                <a:cs typeface="Arial"/>
                <a:sym typeface="Arial"/>
              </a:rPr>
              <a:t>E</a:t>
            </a:r>
            <a:endParaRPr/>
          </a:p>
          <a:p>
            <a:pPr indent="0" lvl="0" marL="0" marR="0" rtl="0" algn="ctr">
              <a:spcBef>
                <a:spcPts val="640"/>
              </a:spcBef>
              <a:spcAft>
                <a:spcPts val="0"/>
              </a:spcAft>
              <a:buNone/>
            </a:pPr>
            <a:r>
              <a:rPr b="1" lang="en-US" sz="3200">
                <a:solidFill>
                  <a:schemeClr val="lt1"/>
                </a:solidFill>
                <a:latin typeface="Arial"/>
                <a:ea typeface="Arial"/>
                <a:cs typeface="Arial"/>
                <a:sym typeface="Arial"/>
              </a:rPr>
              <a:t>R</a:t>
            </a:r>
            <a:endParaRPr/>
          </a:p>
          <a:p>
            <a:pPr indent="0" lvl="0" marL="0" marR="0" rtl="0" algn="ctr">
              <a:spcBef>
                <a:spcPts val="640"/>
              </a:spcBef>
              <a:spcAft>
                <a:spcPts val="0"/>
              </a:spcAft>
              <a:buNone/>
            </a:pPr>
            <a:r>
              <a:t/>
            </a:r>
            <a:endParaRPr b="1" sz="3200">
              <a:solidFill>
                <a:schemeClr val="lt1"/>
              </a:solidFill>
              <a:latin typeface="Arial"/>
              <a:ea typeface="Arial"/>
              <a:cs typeface="Arial"/>
              <a:sym typeface="Arial"/>
            </a:endParaRPr>
          </a:p>
          <a:p>
            <a:pPr indent="0" lvl="0" marL="0" marR="0" rtl="0" algn="ctr">
              <a:spcBef>
                <a:spcPts val="640"/>
              </a:spcBef>
              <a:spcAft>
                <a:spcPts val="0"/>
              </a:spcAft>
              <a:buNone/>
            </a:pPr>
            <a:r>
              <a:rPr b="1" lang="en-US" sz="3200">
                <a:solidFill>
                  <a:schemeClr val="lt1"/>
                </a:solidFill>
                <a:latin typeface="Arial"/>
                <a:ea typeface="Arial"/>
                <a:cs typeface="Arial"/>
                <a:sym typeface="Arial"/>
              </a:rPr>
              <a:t>1</a:t>
            </a:r>
            <a:endParaRPr/>
          </a:p>
        </p:txBody>
      </p:sp>
      <p:sp>
        <p:nvSpPr>
          <p:cNvPr id="124" name="Google Shape;124;p2"/>
          <p:cNvSpPr txBox="1"/>
          <p:nvPr>
            <p:ph type="title"/>
          </p:nvPr>
        </p:nvSpPr>
        <p:spPr>
          <a:xfrm>
            <a:off x="1242969" y="2040315"/>
            <a:ext cx="5174532" cy="2959133"/>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2800"/>
              <a:t>Introduction to Accounting and Financial Reporting for Government and Not-for-Profit Entities</a:t>
            </a:r>
            <a:endParaRPr sz="2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20"/>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Fund Financial Statements</a:t>
            </a:r>
            <a:br>
              <a:rPr b="1" lang="en-US" sz="3200"/>
            </a:br>
            <a:r>
              <a:rPr b="1" lang="en-US" sz="2400"/>
              <a:t>(2 of 3)</a:t>
            </a:r>
            <a:endParaRPr sz="2400"/>
          </a:p>
        </p:txBody>
      </p:sp>
      <p:sp>
        <p:nvSpPr>
          <p:cNvPr id="401" name="Google Shape;401;p20"/>
          <p:cNvSpPr txBox="1"/>
          <p:nvPr>
            <p:ph idx="1" type="body"/>
          </p:nvPr>
        </p:nvSpPr>
        <p:spPr>
          <a:xfrm>
            <a:off x="411163" y="1572768"/>
            <a:ext cx="7407275" cy="3876326"/>
          </a:xfrm>
          <a:prstGeom prst="rect">
            <a:avLst/>
          </a:prstGeom>
          <a:noFill/>
          <a:ln>
            <a:noFill/>
          </a:ln>
        </p:spPr>
        <p:txBody>
          <a:bodyPr anchorCtr="0" anchor="t" bIns="40475" lIns="80975" spcFirstLastPara="1" rIns="80975" wrap="square" tIns="40475">
            <a:noAutofit/>
          </a:bodyPr>
          <a:lstStyle/>
          <a:p>
            <a:pPr indent="-303213" lvl="0" marL="303213" rtl="0" algn="l">
              <a:lnSpc>
                <a:spcPct val="85000"/>
              </a:lnSpc>
              <a:spcBef>
                <a:spcPts val="0"/>
              </a:spcBef>
              <a:spcAft>
                <a:spcPts val="0"/>
              </a:spcAft>
              <a:buClr>
                <a:srgbClr val="000000"/>
              </a:buClr>
              <a:buSzPts val="2200"/>
              <a:buFont typeface="Arial"/>
              <a:buChar char="•"/>
            </a:pPr>
            <a:r>
              <a:rPr lang="en-US" sz="2200">
                <a:solidFill>
                  <a:srgbClr val="000000"/>
                </a:solidFill>
              </a:rPr>
              <a:t>Assist in assessing </a:t>
            </a:r>
            <a:r>
              <a:rPr b="1" i="1" lang="en-US" sz="2200">
                <a:solidFill>
                  <a:srgbClr val="000000"/>
                </a:solidFill>
              </a:rPr>
              <a:t>fiscal accountability</a:t>
            </a:r>
            <a:r>
              <a:rPr lang="en-US" sz="2200">
                <a:solidFill>
                  <a:srgbClr val="000000"/>
                </a:solidFill>
              </a:rPr>
              <a:t>—</a:t>
            </a:r>
            <a:r>
              <a:rPr lang="en-US" sz="2200"/>
              <a:t>whether the government raised and spent financial resources in accordance with budgetary, legal, and regulatory constraints</a:t>
            </a:r>
            <a:r>
              <a:rPr lang="en-US" sz="2200">
                <a:solidFill>
                  <a:srgbClr val="000000"/>
                </a:solidFill>
              </a:rPr>
              <a:t>	</a:t>
            </a:r>
            <a:endParaRPr/>
          </a:p>
          <a:p>
            <a:pPr indent="-303213" lvl="0" marL="303213" rtl="0" algn="l">
              <a:spcBef>
                <a:spcPts val="1640"/>
              </a:spcBef>
              <a:spcAft>
                <a:spcPts val="0"/>
              </a:spcAft>
              <a:buClr>
                <a:srgbClr val="000000"/>
              </a:buClr>
              <a:buSzPts val="2200"/>
              <a:buFont typeface="Arial"/>
              <a:buChar char="•"/>
            </a:pPr>
            <a:r>
              <a:rPr lang="en-US" sz="2200">
                <a:solidFill>
                  <a:srgbClr val="000000"/>
                </a:solidFill>
              </a:rPr>
              <a:t>Focus on </a:t>
            </a:r>
            <a:r>
              <a:rPr b="1" i="1" lang="en-US" sz="2200">
                <a:solidFill>
                  <a:srgbClr val="000000"/>
                </a:solidFill>
              </a:rPr>
              <a:t>short-term flow of current financial resources </a:t>
            </a:r>
            <a:r>
              <a:rPr lang="en-US" sz="2200">
                <a:solidFill>
                  <a:srgbClr val="000000"/>
                </a:solidFill>
              </a:rPr>
              <a:t>	</a:t>
            </a:r>
            <a:endParaRPr/>
          </a:p>
          <a:p>
            <a:pPr indent="-303213" lvl="0" marL="303213" rtl="0" algn="l">
              <a:spcBef>
                <a:spcPts val="1640"/>
              </a:spcBef>
              <a:spcAft>
                <a:spcPts val="0"/>
              </a:spcAft>
              <a:buClr>
                <a:srgbClr val="000000"/>
              </a:buClr>
              <a:buSzPts val="2200"/>
              <a:buFont typeface="Arial"/>
              <a:buChar char="•"/>
            </a:pPr>
            <a:r>
              <a:rPr lang="en-US" sz="2200">
                <a:solidFill>
                  <a:srgbClr val="000000"/>
                </a:solidFill>
              </a:rPr>
              <a:t>Use the </a:t>
            </a:r>
            <a:r>
              <a:rPr b="1" i="1" lang="en-US" sz="2200"/>
              <a:t>modified accrual basis</a:t>
            </a:r>
            <a:r>
              <a:rPr lang="en-US" sz="2200"/>
              <a:t>—revenues recognized when measurable and available for spending; expenditures recognized when an obligation is incurred that will be paid from currently available financial resources</a:t>
            </a:r>
            <a:endParaRPr sz="22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21"/>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Fund Financial Statements</a:t>
            </a:r>
            <a:br>
              <a:rPr b="1" lang="en-US" sz="3200"/>
            </a:br>
            <a:r>
              <a:rPr b="1" lang="en-US" sz="2400"/>
              <a:t>(3 of 3)</a:t>
            </a:r>
            <a:endParaRPr sz="2400"/>
          </a:p>
        </p:txBody>
      </p:sp>
      <p:sp>
        <p:nvSpPr>
          <p:cNvPr id="408" name="Google Shape;408;p21"/>
          <p:cNvSpPr txBox="1"/>
          <p:nvPr>
            <p:ph idx="1" type="body"/>
          </p:nvPr>
        </p:nvSpPr>
        <p:spPr>
          <a:xfrm>
            <a:off x="411163" y="1486322"/>
            <a:ext cx="7407275" cy="3053717"/>
          </a:xfrm>
          <a:prstGeom prst="rect">
            <a:avLst/>
          </a:prstGeom>
          <a:noFill/>
          <a:ln>
            <a:noFill/>
          </a:ln>
        </p:spPr>
        <p:txBody>
          <a:bodyPr anchorCtr="0" anchor="ctr" bIns="40750" lIns="81525" spcFirstLastPara="1" rIns="81525" wrap="square" tIns="40750">
            <a:noAutofit/>
          </a:bodyPr>
          <a:lstStyle/>
          <a:p>
            <a:pPr indent="-341313" lvl="0" marL="395288" rtl="0" algn="l">
              <a:spcBef>
                <a:spcPts val="0"/>
              </a:spcBef>
              <a:spcAft>
                <a:spcPts val="0"/>
              </a:spcAft>
              <a:buClr>
                <a:schemeClr val="accent1"/>
              </a:buClr>
              <a:buSzPts val="2400"/>
              <a:buFont typeface="Noto Sans Symbols"/>
              <a:buNone/>
            </a:pPr>
            <a:r>
              <a:rPr lang="en-US" sz="2400"/>
              <a:t>Other fund categories (see Chapter 2):</a:t>
            </a:r>
            <a:endParaRPr/>
          </a:p>
          <a:p>
            <a:pPr indent="-341313" lvl="0" marL="395288" rtl="0" algn="l">
              <a:spcBef>
                <a:spcPts val="1680"/>
              </a:spcBef>
              <a:spcAft>
                <a:spcPts val="0"/>
              </a:spcAft>
              <a:buClr>
                <a:schemeClr val="dk1"/>
              </a:buClr>
              <a:buSzPts val="2400"/>
              <a:buFont typeface="Arial"/>
              <a:buChar char="•"/>
            </a:pPr>
            <a:r>
              <a:rPr b="1" i="1" lang="en-US" sz="2400"/>
              <a:t>Proprietary</a:t>
            </a:r>
            <a:r>
              <a:rPr i="1" lang="en-US" sz="2400"/>
              <a:t> </a:t>
            </a:r>
            <a:r>
              <a:rPr b="1" i="1" lang="en-US" sz="2400"/>
              <a:t>funds </a:t>
            </a:r>
            <a:r>
              <a:rPr lang="en-US" sz="2400"/>
              <a:t>report on business-like activities of the government. </a:t>
            </a:r>
            <a:endParaRPr i="1" sz="2400"/>
          </a:p>
          <a:p>
            <a:pPr indent="-341313" lvl="0" marL="395288" rtl="0" algn="l">
              <a:spcBef>
                <a:spcPts val="480"/>
              </a:spcBef>
              <a:spcAft>
                <a:spcPts val="0"/>
              </a:spcAft>
              <a:buClr>
                <a:schemeClr val="dk1"/>
              </a:buClr>
              <a:buSzPts val="2400"/>
              <a:buFont typeface="Arial"/>
              <a:buChar char="•"/>
            </a:pPr>
            <a:r>
              <a:rPr b="1" i="1" lang="en-US" sz="2400"/>
              <a:t>Fiduciary funds</a:t>
            </a:r>
            <a:r>
              <a:rPr b="1" lang="en-US" sz="2400"/>
              <a:t> </a:t>
            </a:r>
            <a:r>
              <a:rPr lang="en-US" sz="2400"/>
              <a:t>report on fiduciary (trust and agency) activities of the government.</a:t>
            </a:r>
            <a:endParaRPr/>
          </a:p>
          <a:p>
            <a:pPr indent="-341313" lvl="0" marL="395288" rtl="0" algn="l">
              <a:spcBef>
                <a:spcPts val="480"/>
              </a:spcBef>
              <a:spcAft>
                <a:spcPts val="0"/>
              </a:spcAft>
              <a:buClr>
                <a:schemeClr val="dk1"/>
              </a:buClr>
              <a:buSzPts val="2400"/>
              <a:buFont typeface="Arial"/>
              <a:buChar char="•"/>
            </a:pPr>
            <a:r>
              <a:rPr lang="en-US" sz="2400"/>
              <a:t>Both categories follow accounting principles similar to businesses.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22"/>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lnSpc>
                <a:spcPct val="85000"/>
              </a:lnSpc>
              <a:spcBef>
                <a:spcPts val="0"/>
              </a:spcBef>
              <a:spcAft>
                <a:spcPts val="0"/>
              </a:spcAft>
              <a:buNone/>
            </a:pPr>
            <a:r>
              <a:rPr b="1" lang="en-US" sz="3200">
                <a:solidFill>
                  <a:schemeClr val="dk1"/>
                </a:solidFill>
              </a:rPr>
              <a:t>Comprehensive Annual Financial Report (CAFR)</a:t>
            </a:r>
            <a:endParaRPr b="1" sz="3200">
              <a:latin typeface="Times New Roman"/>
              <a:ea typeface="Times New Roman"/>
              <a:cs typeface="Times New Roman"/>
              <a:sym typeface="Times New Roman"/>
            </a:endParaRPr>
          </a:p>
        </p:txBody>
      </p:sp>
      <p:sp>
        <p:nvSpPr>
          <p:cNvPr id="415" name="Google Shape;415;p22"/>
          <p:cNvSpPr txBox="1"/>
          <p:nvPr>
            <p:ph idx="1" type="body"/>
          </p:nvPr>
        </p:nvSpPr>
        <p:spPr>
          <a:xfrm>
            <a:off x="244475" y="1619250"/>
            <a:ext cx="7827963" cy="3798888"/>
          </a:xfrm>
          <a:prstGeom prst="rect">
            <a:avLst/>
          </a:prstGeom>
          <a:noFill/>
          <a:ln>
            <a:noFill/>
          </a:ln>
        </p:spPr>
        <p:txBody>
          <a:bodyPr anchorCtr="0" anchor="t" bIns="40475" lIns="80975" spcFirstLastPara="1" rIns="80975" wrap="square" tIns="40475">
            <a:noAutofit/>
          </a:bodyPr>
          <a:lstStyle/>
          <a:p>
            <a:pPr indent="-252413" lvl="1" marL="657225" rtl="0" algn="l">
              <a:spcBef>
                <a:spcPts val="0"/>
              </a:spcBef>
              <a:spcAft>
                <a:spcPts val="0"/>
              </a:spcAft>
              <a:buClr>
                <a:schemeClr val="dk1"/>
              </a:buClr>
              <a:buSzPts val="2400"/>
              <a:buFont typeface="Noto Sans Symbols"/>
              <a:buNone/>
            </a:pPr>
            <a:r>
              <a:rPr lang="en-US" sz="2400"/>
              <a:t>A </a:t>
            </a:r>
            <a:r>
              <a:rPr b="1" i="1" lang="en-US" sz="2400"/>
              <a:t>Comprehensive Annual Financial Report (CAFR) </a:t>
            </a:r>
            <a:r>
              <a:rPr lang="en-US" sz="2400"/>
              <a:t>provides more detail than the minimum requirements for general purpose financial reporting. </a:t>
            </a:r>
            <a:endParaRPr/>
          </a:p>
          <a:p>
            <a:pPr indent="-252413" lvl="1" marL="657225" rtl="0" algn="l">
              <a:spcBef>
                <a:spcPts val="400"/>
              </a:spcBef>
              <a:spcAft>
                <a:spcPts val="0"/>
              </a:spcAft>
              <a:buClr>
                <a:schemeClr val="dk1"/>
              </a:buClr>
              <a:buSzPts val="2000"/>
              <a:buFont typeface="Noto Sans Symbols"/>
              <a:buNone/>
            </a:pPr>
            <a:r>
              <a:t/>
            </a:r>
            <a:endParaRPr sz="2000"/>
          </a:p>
          <a:p>
            <a:pPr indent="-252413" lvl="1" marL="657225" rtl="0" algn="l">
              <a:spcBef>
                <a:spcPts val="480"/>
              </a:spcBef>
              <a:spcAft>
                <a:spcPts val="0"/>
              </a:spcAft>
              <a:buClr>
                <a:schemeClr val="dk1"/>
              </a:buClr>
              <a:buSzPts val="2400"/>
              <a:buFont typeface="Noto Sans Symbols"/>
              <a:buNone/>
            </a:pPr>
            <a:r>
              <a:rPr lang="en-US" sz="2400"/>
              <a:t>While not required to prepare a CAFR, most governments do so.</a:t>
            </a:r>
            <a:endParaRPr/>
          </a:p>
          <a:p>
            <a:pPr indent="-252413" lvl="1" marL="657225" rtl="0" algn="l">
              <a:spcBef>
                <a:spcPts val="400"/>
              </a:spcBef>
              <a:spcAft>
                <a:spcPts val="0"/>
              </a:spcAft>
              <a:buClr>
                <a:schemeClr val="dk1"/>
              </a:buClr>
              <a:buSzPts val="2000"/>
              <a:buFont typeface="Noto Sans Symbols"/>
              <a:buNone/>
            </a:pPr>
            <a:r>
              <a:t/>
            </a:r>
            <a:endParaRPr sz="2000"/>
          </a:p>
          <a:p>
            <a:pPr indent="-252413" lvl="1" marL="657225" rtl="0" algn="l">
              <a:spcBef>
                <a:spcPts val="480"/>
              </a:spcBef>
              <a:spcAft>
                <a:spcPts val="0"/>
              </a:spcAft>
              <a:buClr>
                <a:schemeClr val="dk1"/>
              </a:buClr>
              <a:buSzPts val="2400"/>
              <a:buFont typeface="Noto Sans Symbols"/>
              <a:buNone/>
            </a:pPr>
            <a:r>
              <a:rPr lang="en-US" sz="2400"/>
              <a:t>CAFR is prepared in conformity with GASB standards.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23"/>
          <p:cNvSpPr txBox="1"/>
          <p:nvPr>
            <p:ph idx="1" type="body"/>
          </p:nvPr>
        </p:nvSpPr>
        <p:spPr>
          <a:xfrm>
            <a:off x="464458" y="1619250"/>
            <a:ext cx="7286172" cy="3798888"/>
          </a:xfrm>
          <a:prstGeom prst="rect">
            <a:avLst/>
          </a:prstGeom>
          <a:noFill/>
          <a:ln>
            <a:noFill/>
          </a:ln>
        </p:spPr>
        <p:txBody>
          <a:bodyPr anchorCtr="0" anchor="t" bIns="40475" lIns="80975" spcFirstLastPara="1" rIns="80975" wrap="square" tIns="40475">
            <a:noAutofit/>
          </a:bodyPr>
          <a:lstStyle/>
          <a:p>
            <a:pPr indent="-252413" lvl="1" marL="657225" rtl="0" algn="ctr">
              <a:spcBef>
                <a:spcPts val="0"/>
              </a:spcBef>
              <a:spcAft>
                <a:spcPts val="0"/>
              </a:spcAft>
              <a:buClr>
                <a:schemeClr val="dk1"/>
              </a:buClr>
              <a:buSzPts val="2800"/>
              <a:buFont typeface="Noto Sans Symbols"/>
              <a:buNone/>
            </a:pPr>
            <a:r>
              <a:rPr lang="en-US" sz="2800"/>
              <a:t>A CAFR prepared according to GASB standards should contain three sections:</a:t>
            </a:r>
            <a:endParaRPr/>
          </a:p>
        </p:txBody>
      </p:sp>
      <p:grpSp>
        <p:nvGrpSpPr>
          <p:cNvPr id="422" name="Google Shape;422;p23"/>
          <p:cNvGrpSpPr/>
          <p:nvPr/>
        </p:nvGrpSpPr>
        <p:grpSpPr>
          <a:xfrm>
            <a:off x="1487715" y="2801707"/>
            <a:ext cx="5486400" cy="2549984"/>
            <a:chOff x="0" y="450"/>
            <a:chExt cx="5486400" cy="2549984"/>
          </a:xfrm>
        </p:grpSpPr>
        <p:sp>
          <p:nvSpPr>
            <p:cNvPr id="423" name="Google Shape;423;p23"/>
            <p:cNvSpPr/>
            <p:nvPr/>
          </p:nvSpPr>
          <p:spPr>
            <a:xfrm>
              <a:off x="0" y="1920186"/>
              <a:ext cx="5486400" cy="630248"/>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3"/>
            <p:cNvSpPr txBox="1"/>
            <p:nvPr/>
          </p:nvSpPr>
          <p:spPr>
            <a:xfrm>
              <a:off x="0" y="1920186"/>
              <a:ext cx="5486400" cy="630248"/>
            </a:xfrm>
            <a:prstGeom prst="rect">
              <a:avLst/>
            </a:prstGeom>
            <a:noFill/>
            <a:ln>
              <a:noFill/>
            </a:ln>
          </p:spPr>
          <p:txBody>
            <a:bodyPr anchorCtr="0" anchor="ctr" bIns="156450" lIns="156450" spcFirstLastPara="1" rIns="156450" wrap="square" tIns="15645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Statistical Section</a:t>
              </a:r>
              <a:endParaRPr sz="2200">
                <a:solidFill>
                  <a:schemeClr val="dk1"/>
                </a:solidFill>
                <a:latin typeface="Times New Roman"/>
                <a:ea typeface="Times New Roman"/>
                <a:cs typeface="Times New Roman"/>
                <a:sym typeface="Times New Roman"/>
              </a:endParaRPr>
            </a:p>
          </p:txBody>
        </p:sp>
        <p:sp>
          <p:nvSpPr>
            <p:cNvPr id="425" name="Google Shape;425;p23"/>
            <p:cNvSpPr/>
            <p:nvPr/>
          </p:nvSpPr>
          <p:spPr>
            <a:xfrm rot="10800000">
              <a:off x="0" y="960318"/>
              <a:ext cx="5486400" cy="969321"/>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3"/>
            <p:cNvSpPr txBox="1"/>
            <p:nvPr/>
          </p:nvSpPr>
          <p:spPr>
            <a:xfrm>
              <a:off x="0" y="960318"/>
              <a:ext cx="5486400" cy="629836"/>
            </a:xfrm>
            <a:prstGeom prst="rect">
              <a:avLst/>
            </a:prstGeom>
            <a:noFill/>
            <a:ln>
              <a:noFill/>
            </a:ln>
          </p:spPr>
          <p:txBody>
            <a:bodyPr anchorCtr="0" anchor="ctr" bIns="156450" lIns="156450" spcFirstLastPara="1" rIns="156450" wrap="square" tIns="15645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Financial Section</a:t>
              </a:r>
              <a:endParaRPr sz="2200">
                <a:solidFill>
                  <a:schemeClr val="dk1"/>
                </a:solidFill>
                <a:latin typeface="Times New Roman"/>
                <a:ea typeface="Times New Roman"/>
                <a:cs typeface="Times New Roman"/>
                <a:sym typeface="Times New Roman"/>
              </a:endParaRPr>
            </a:p>
          </p:txBody>
        </p:sp>
        <p:sp>
          <p:nvSpPr>
            <p:cNvPr id="427" name="Google Shape;427;p23"/>
            <p:cNvSpPr/>
            <p:nvPr/>
          </p:nvSpPr>
          <p:spPr>
            <a:xfrm rot="10800000">
              <a:off x="0" y="450"/>
              <a:ext cx="5486400" cy="969321"/>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3"/>
            <p:cNvSpPr txBox="1"/>
            <p:nvPr/>
          </p:nvSpPr>
          <p:spPr>
            <a:xfrm>
              <a:off x="0" y="450"/>
              <a:ext cx="5486400" cy="629836"/>
            </a:xfrm>
            <a:prstGeom prst="rect">
              <a:avLst/>
            </a:prstGeom>
            <a:noFill/>
            <a:ln>
              <a:noFill/>
            </a:ln>
          </p:spPr>
          <p:txBody>
            <a:bodyPr anchorCtr="0" anchor="ctr" bIns="156450" lIns="156450" spcFirstLastPara="1" rIns="156450" wrap="square" tIns="156450">
              <a:noAutofit/>
            </a:bodyPr>
            <a:lstStyle/>
            <a:p>
              <a:pPr indent="0" lvl="0" marL="0" marR="0" rtl="0" algn="ctr">
                <a:lnSpc>
                  <a:spcPct val="90000"/>
                </a:lnSpc>
                <a:spcBef>
                  <a:spcPts val="0"/>
                </a:spcBef>
                <a:spcAft>
                  <a:spcPts val="0"/>
                </a:spcAft>
                <a:buNone/>
              </a:pPr>
              <a:r>
                <a:rPr lang="en-US" sz="2200">
                  <a:solidFill>
                    <a:schemeClr val="dk1"/>
                  </a:solidFill>
                  <a:latin typeface="Times New Roman"/>
                  <a:ea typeface="Times New Roman"/>
                  <a:cs typeface="Times New Roman"/>
                  <a:sym typeface="Times New Roman"/>
                </a:rPr>
                <a:t>Introductory Section</a:t>
              </a:r>
              <a:endParaRPr sz="2200">
                <a:solidFill>
                  <a:schemeClr val="dk1"/>
                </a:solidFill>
                <a:latin typeface="Times New Roman"/>
                <a:ea typeface="Times New Roman"/>
                <a:cs typeface="Times New Roman"/>
                <a:sym typeface="Times New Roman"/>
              </a:endParaRPr>
            </a:p>
          </p:txBody>
        </p:sp>
      </p:grpSp>
      <p:sp>
        <p:nvSpPr>
          <p:cNvPr id="429" name="Google Shape;429;p23"/>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CAFR Sections</a:t>
            </a:r>
            <a:endParaRPr sz="32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grpSp>
        <p:nvGrpSpPr>
          <p:cNvPr id="435" name="Google Shape;435;p24"/>
          <p:cNvGrpSpPr/>
          <p:nvPr/>
        </p:nvGrpSpPr>
        <p:grpSpPr>
          <a:xfrm>
            <a:off x="986971" y="1681272"/>
            <a:ext cx="6299198" cy="3655113"/>
            <a:chOff x="0" y="1243"/>
            <a:chExt cx="6299198" cy="3655113"/>
          </a:xfrm>
        </p:grpSpPr>
        <p:sp>
          <p:nvSpPr>
            <p:cNvPr id="436" name="Google Shape;436;p24"/>
            <p:cNvSpPr/>
            <p:nvPr/>
          </p:nvSpPr>
          <p:spPr>
            <a:xfrm>
              <a:off x="0" y="3000024"/>
              <a:ext cx="6299198" cy="656332"/>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24"/>
            <p:cNvSpPr txBox="1"/>
            <p:nvPr/>
          </p:nvSpPr>
          <p:spPr>
            <a:xfrm>
              <a:off x="0" y="3000024"/>
              <a:ext cx="6299198" cy="656332"/>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en-US" sz="2300">
                  <a:solidFill>
                    <a:schemeClr val="dk1"/>
                  </a:solidFill>
                  <a:latin typeface="Times New Roman"/>
                  <a:ea typeface="Times New Roman"/>
                  <a:cs typeface="Times New Roman"/>
                  <a:sym typeface="Times New Roman"/>
                </a:rPr>
                <a:t>Other (as desired by management)</a:t>
              </a:r>
              <a:endParaRPr sz="2300">
                <a:solidFill>
                  <a:schemeClr val="dk1"/>
                </a:solidFill>
                <a:latin typeface="Times New Roman"/>
                <a:ea typeface="Times New Roman"/>
                <a:cs typeface="Times New Roman"/>
                <a:sym typeface="Times New Roman"/>
              </a:endParaRPr>
            </a:p>
          </p:txBody>
        </p:sp>
        <p:sp>
          <p:nvSpPr>
            <p:cNvPr id="438" name="Google Shape;438;p24"/>
            <p:cNvSpPr/>
            <p:nvPr/>
          </p:nvSpPr>
          <p:spPr>
            <a:xfrm rot="10800000">
              <a:off x="0" y="2000430"/>
              <a:ext cx="6299198" cy="1009438"/>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24"/>
            <p:cNvSpPr txBox="1"/>
            <p:nvPr/>
          </p:nvSpPr>
          <p:spPr>
            <a:xfrm>
              <a:off x="0" y="2000430"/>
              <a:ext cx="6299198" cy="655903"/>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en-US" sz="2300">
                  <a:solidFill>
                    <a:schemeClr val="dk1"/>
                  </a:solidFill>
                  <a:latin typeface="Times New Roman"/>
                  <a:ea typeface="Times New Roman"/>
                  <a:cs typeface="Times New Roman"/>
                  <a:sym typeface="Times New Roman"/>
                </a:rPr>
                <a:t>Letter of transmittal</a:t>
              </a:r>
              <a:endParaRPr sz="2300">
                <a:solidFill>
                  <a:schemeClr val="dk1"/>
                </a:solidFill>
                <a:latin typeface="Times New Roman"/>
                <a:ea typeface="Times New Roman"/>
                <a:cs typeface="Times New Roman"/>
                <a:sym typeface="Times New Roman"/>
              </a:endParaRPr>
            </a:p>
          </p:txBody>
        </p:sp>
        <p:sp>
          <p:nvSpPr>
            <p:cNvPr id="440" name="Google Shape;440;p24"/>
            <p:cNvSpPr/>
            <p:nvPr/>
          </p:nvSpPr>
          <p:spPr>
            <a:xfrm rot="10800000">
              <a:off x="0" y="1000837"/>
              <a:ext cx="6299198" cy="1009438"/>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24"/>
            <p:cNvSpPr txBox="1"/>
            <p:nvPr/>
          </p:nvSpPr>
          <p:spPr>
            <a:xfrm>
              <a:off x="0" y="1000837"/>
              <a:ext cx="6299198" cy="655903"/>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en-US" sz="2300">
                  <a:solidFill>
                    <a:schemeClr val="dk1"/>
                  </a:solidFill>
                  <a:latin typeface="Times New Roman"/>
                  <a:ea typeface="Times New Roman"/>
                  <a:cs typeface="Times New Roman"/>
                  <a:sym typeface="Times New Roman"/>
                </a:rPr>
                <a:t>Contents page</a:t>
              </a:r>
              <a:endParaRPr sz="2300">
                <a:solidFill>
                  <a:schemeClr val="dk1"/>
                </a:solidFill>
                <a:latin typeface="Times New Roman"/>
                <a:ea typeface="Times New Roman"/>
                <a:cs typeface="Times New Roman"/>
                <a:sym typeface="Times New Roman"/>
              </a:endParaRPr>
            </a:p>
          </p:txBody>
        </p:sp>
        <p:sp>
          <p:nvSpPr>
            <p:cNvPr id="442" name="Google Shape;442;p24"/>
            <p:cNvSpPr/>
            <p:nvPr/>
          </p:nvSpPr>
          <p:spPr>
            <a:xfrm rot="10800000">
              <a:off x="0" y="1243"/>
              <a:ext cx="6299198" cy="1009438"/>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24"/>
            <p:cNvSpPr txBox="1"/>
            <p:nvPr/>
          </p:nvSpPr>
          <p:spPr>
            <a:xfrm>
              <a:off x="0" y="1243"/>
              <a:ext cx="6299198" cy="655903"/>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en-US" sz="2300">
                  <a:solidFill>
                    <a:schemeClr val="dk1"/>
                  </a:solidFill>
                  <a:latin typeface="Times New Roman"/>
                  <a:ea typeface="Times New Roman"/>
                  <a:cs typeface="Times New Roman"/>
                  <a:sym typeface="Times New Roman"/>
                </a:rPr>
                <a:t>Title page</a:t>
              </a:r>
              <a:endParaRPr sz="2300">
                <a:solidFill>
                  <a:schemeClr val="dk1"/>
                </a:solidFill>
                <a:latin typeface="Times New Roman"/>
                <a:ea typeface="Times New Roman"/>
                <a:cs typeface="Times New Roman"/>
                <a:sym typeface="Times New Roman"/>
              </a:endParaRPr>
            </a:p>
          </p:txBody>
        </p:sp>
      </p:grpSp>
      <p:sp>
        <p:nvSpPr>
          <p:cNvPr id="444" name="Google Shape;444;p24"/>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CAFR—Introductory Section  </a:t>
            </a:r>
            <a:endParaRPr sz="32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25"/>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CAFR—Financial Section</a:t>
            </a:r>
            <a:endParaRPr sz="3200"/>
          </a:p>
        </p:txBody>
      </p:sp>
      <p:sp>
        <p:nvSpPr>
          <p:cNvPr id="451" name="Google Shape;451;p25"/>
          <p:cNvSpPr txBox="1"/>
          <p:nvPr>
            <p:ph idx="1" type="body"/>
          </p:nvPr>
        </p:nvSpPr>
        <p:spPr>
          <a:xfrm>
            <a:off x="411163" y="1472810"/>
            <a:ext cx="7407275" cy="4470790"/>
          </a:xfrm>
          <a:prstGeom prst="rect">
            <a:avLst/>
          </a:prstGeom>
          <a:noFill/>
          <a:ln>
            <a:noFill/>
          </a:ln>
        </p:spPr>
        <p:txBody>
          <a:bodyPr anchorCtr="0" anchor="t" bIns="40750" lIns="81525" spcFirstLastPara="1" rIns="81525" wrap="square" tIns="40750">
            <a:noAutofit/>
          </a:bodyPr>
          <a:lstStyle/>
          <a:p>
            <a:pPr indent="0" lvl="0" marL="0" rtl="0" algn="l">
              <a:spcBef>
                <a:spcPts val="0"/>
              </a:spcBef>
              <a:spcAft>
                <a:spcPts val="0"/>
              </a:spcAft>
              <a:buClr>
                <a:schemeClr val="dk1"/>
              </a:buClr>
              <a:buSzPts val="2400"/>
              <a:buFont typeface="Arial"/>
              <a:buNone/>
            </a:pPr>
            <a:r>
              <a:rPr lang="en-US" sz="2400"/>
              <a:t>The financial section should contain sufficient information to disclose fully and present fairly the financial position and results of financial operations during the fiscal year. Items included in the financial section are:</a:t>
            </a:r>
            <a:endParaRPr sz="2400"/>
          </a:p>
          <a:p>
            <a:pPr indent="-342900" lvl="2" marL="571500" rtl="0" algn="l">
              <a:spcBef>
                <a:spcPts val="0"/>
              </a:spcBef>
              <a:spcAft>
                <a:spcPts val="0"/>
              </a:spcAft>
              <a:buClr>
                <a:schemeClr val="dk1"/>
              </a:buClr>
              <a:buSzPts val="2160"/>
              <a:buFont typeface="Noto Sans Symbols"/>
              <a:buChar char="▪"/>
            </a:pPr>
            <a:r>
              <a:rPr lang="en-US" sz="2000"/>
              <a:t>Auditor’s report</a:t>
            </a:r>
            <a:endParaRPr/>
          </a:p>
          <a:p>
            <a:pPr indent="-342900" lvl="2" marL="571500" rtl="0" algn="l">
              <a:spcBef>
                <a:spcPts val="0"/>
              </a:spcBef>
              <a:spcAft>
                <a:spcPts val="0"/>
              </a:spcAft>
              <a:buClr>
                <a:schemeClr val="dk1"/>
              </a:buClr>
              <a:buSzPts val="2160"/>
              <a:buFont typeface="Noto Sans Symbols"/>
              <a:buChar char="▪"/>
            </a:pPr>
            <a:r>
              <a:rPr lang="en-US" sz="2000"/>
              <a:t>Management’s discussion and analysis (MD&amp;A)</a:t>
            </a:r>
            <a:endParaRPr/>
          </a:p>
          <a:p>
            <a:pPr indent="-342900" lvl="2" marL="571500" rtl="0" algn="l">
              <a:spcBef>
                <a:spcPts val="0"/>
              </a:spcBef>
              <a:spcAft>
                <a:spcPts val="0"/>
              </a:spcAft>
              <a:buClr>
                <a:schemeClr val="dk1"/>
              </a:buClr>
              <a:buSzPts val="2160"/>
              <a:buFont typeface="Noto Sans Symbols"/>
              <a:buChar char="▪"/>
            </a:pPr>
            <a:r>
              <a:rPr lang="en-US" sz="2000"/>
              <a:t>Basic financial statements (and related notes)</a:t>
            </a:r>
            <a:endParaRPr/>
          </a:p>
          <a:p>
            <a:pPr indent="-342900" lvl="2" marL="571500" rtl="0" algn="l">
              <a:spcBef>
                <a:spcPts val="0"/>
              </a:spcBef>
              <a:spcAft>
                <a:spcPts val="0"/>
              </a:spcAft>
              <a:buClr>
                <a:schemeClr val="dk1"/>
              </a:buClr>
              <a:buSzPts val="2160"/>
              <a:buFont typeface="Noto Sans Symbols"/>
              <a:buChar char="▪"/>
            </a:pPr>
            <a:r>
              <a:rPr lang="en-US" sz="2000"/>
              <a:t>Required supplementary information (RSI; other than MD&amp;A)</a:t>
            </a:r>
            <a:endParaRPr/>
          </a:p>
          <a:p>
            <a:pPr indent="-342900" lvl="2" marL="571500" rtl="0" algn="l">
              <a:spcBef>
                <a:spcPts val="0"/>
              </a:spcBef>
              <a:spcAft>
                <a:spcPts val="0"/>
              </a:spcAft>
              <a:buClr>
                <a:schemeClr val="dk1"/>
              </a:buClr>
              <a:buSzPts val="2160"/>
              <a:buFont typeface="Noto Sans Symbols"/>
              <a:buChar char="▪"/>
            </a:pPr>
            <a:r>
              <a:rPr lang="en-US" sz="2000"/>
              <a:t>Other supplementary information, such as combining statements and individual fund statements and schedules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26"/>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CAFR—Statistical Section </a:t>
            </a:r>
            <a:endParaRPr sz="3200"/>
          </a:p>
        </p:txBody>
      </p:sp>
      <p:sp>
        <p:nvSpPr>
          <p:cNvPr id="458" name="Google Shape;458;p26"/>
          <p:cNvSpPr txBox="1"/>
          <p:nvPr>
            <p:ph idx="1" type="body"/>
          </p:nvPr>
        </p:nvSpPr>
        <p:spPr>
          <a:xfrm>
            <a:off x="411163" y="1689002"/>
            <a:ext cx="7407275" cy="3619597"/>
          </a:xfrm>
          <a:prstGeom prst="rect">
            <a:avLst/>
          </a:prstGeom>
          <a:noFill/>
          <a:ln>
            <a:noFill/>
          </a:ln>
        </p:spPr>
        <p:txBody>
          <a:bodyPr anchorCtr="0" anchor="t" bIns="40750" lIns="81525" spcFirstLastPara="1" rIns="81525" wrap="square" tIns="40750">
            <a:noAutofit/>
          </a:bodyPr>
          <a:lstStyle/>
          <a:p>
            <a:pPr indent="0" lvl="0" marL="0" rtl="0" algn="l">
              <a:spcBef>
                <a:spcPts val="0"/>
              </a:spcBef>
              <a:spcAft>
                <a:spcPts val="0"/>
              </a:spcAft>
              <a:buClr>
                <a:schemeClr val="dk1"/>
              </a:buClr>
              <a:buSzPts val="2400"/>
              <a:buFont typeface="Arial"/>
              <a:buNone/>
            </a:pPr>
            <a:r>
              <a:rPr lang="en-US" sz="2400"/>
              <a:t>The statistical section typically presents tables and charts showing demographic and economic data, financial trends, fiscal capacity, and operating information of the government in the detail needed by readers who are more than casually interested in the activities of the government.</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27"/>
          <p:cNvSpPr txBox="1"/>
          <p:nvPr>
            <p:ph type="title"/>
          </p:nvPr>
        </p:nvSpPr>
        <p:spPr>
          <a:xfrm>
            <a:off x="274319" y="0"/>
            <a:ext cx="777240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Overview of Federal Government Financial Reporting</a:t>
            </a:r>
            <a:endParaRPr/>
          </a:p>
        </p:txBody>
      </p:sp>
      <p:sp>
        <p:nvSpPr>
          <p:cNvPr id="464" name="Google Shape;464;p27"/>
          <p:cNvSpPr txBox="1"/>
          <p:nvPr>
            <p:ph idx="1" type="body"/>
          </p:nvPr>
        </p:nvSpPr>
        <p:spPr>
          <a:xfrm>
            <a:off x="411163" y="1677988"/>
            <a:ext cx="7407275" cy="3630612"/>
          </a:xfrm>
          <a:prstGeom prst="rect">
            <a:avLst/>
          </a:prstGeom>
          <a:noFill/>
          <a:ln>
            <a:noFill/>
          </a:ln>
        </p:spPr>
        <p:txBody>
          <a:bodyPr anchorCtr="0" anchor="t" bIns="40475" lIns="80975" spcFirstLastPara="1" rIns="80975" wrap="square" tIns="40475">
            <a:noAutofit/>
          </a:bodyPr>
          <a:lstStyle/>
          <a:p>
            <a:pPr indent="-303213" lvl="0" marL="303213" rtl="0" algn="l">
              <a:spcBef>
                <a:spcPts val="0"/>
              </a:spcBef>
              <a:spcAft>
                <a:spcPts val="0"/>
              </a:spcAft>
              <a:buClr>
                <a:schemeClr val="dk1"/>
              </a:buClr>
              <a:buSzPts val="2800"/>
              <a:buFont typeface="Noto Sans Symbols"/>
              <a:buNone/>
            </a:pPr>
            <a:r>
              <a:rPr lang="en-US"/>
              <a:t>Federal financial reporting occurs at two levels:</a:t>
            </a:r>
            <a:endParaRPr/>
          </a:p>
        </p:txBody>
      </p:sp>
      <p:grpSp>
        <p:nvGrpSpPr>
          <p:cNvPr id="465" name="Google Shape;465;p27"/>
          <p:cNvGrpSpPr/>
          <p:nvPr/>
        </p:nvGrpSpPr>
        <p:grpSpPr>
          <a:xfrm>
            <a:off x="508000" y="2709109"/>
            <a:ext cx="7300685" cy="2651724"/>
            <a:chOff x="0" y="154595"/>
            <a:chExt cx="7300685" cy="2651724"/>
          </a:xfrm>
        </p:grpSpPr>
        <p:sp>
          <p:nvSpPr>
            <p:cNvPr id="466" name="Google Shape;466;p27"/>
            <p:cNvSpPr/>
            <p:nvPr/>
          </p:nvSpPr>
          <p:spPr>
            <a:xfrm>
              <a:off x="0" y="154595"/>
              <a:ext cx="7300685" cy="839348"/>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7"/>
            <p:cNvSpPr txBox="1"/>
            <p:nvPr/>
          </p:nvSpPr>
          <p:spPr>
            <a:xfrm>
              <a:off x="40974" y="195569"/>
              <a:ext cx="7218737" cy="757400"/>
            </a:xfrm>
            <a:prstGeom prst="rect">
              <a:avLst/>
            </a:prstGeom>
            <a:noFill/>
            <a:ln>
              <a:noFill/>
            </a:ln>
          </p:spPr>
          <p:txBody>
            <a:bodyPr anchorCtr="0" anchor="ctr"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U.S. government-wide – prepared by U.S. Treasury</a:t>
              </a:r>
              <a:endParaRPr sz="2400">
                <a:solidFill>
                  <a:schemeClr val="dk1"/>
                </a:solidFill>
                <a:latin typeface="Times New Roman"/>
                <a:ea typeface="Times New Roman"/>
                <a:cs typeface="Times New Roman"/>
                <a:sym typeface="Times New Roman"/>
              </a:endParaRPr>
            </a:p>
          </p:txBody>
        </p:sp>
        <p:sp>
          <p:nvSpPr>
            <p:cNvPr id="468" name="Google Shape;468;p27"/>
            <p:cNvSpPr/>
            <p:nvPr/>
          </p:nvSpPr>
          <p:spPr>
            <a:xfrm>
              <a:off x="0" y="1065944"/>
              <a:ext cx="7300685" cy="174037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27"/>
            <p:cNvSpPr txBox="1"/>
            <p:nvPr/>
          </p:nvSpPr>
          <p:spPr>
            <a:xfrm>
              <a:off x="84958" y="1150902"/>
              <a:ext cx="7130769" cy="1570459"/>
            </a:xfrm>
            <a:prstGeom prst="rect">
              <a:avLst/>
            </a:prstGeom>
            <a:noFill/>
            <a:ln>
              <a:noFill/>
            </a:ln>
          </p:spPr>
          <p:txBody>
            <a:bodyPr anchorCtr="0" anchor="ctr"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Major agencies and departments – prepared by major agencies and departments following requirements established in the Office of Management and Budget’s (OMB) </a:t>
              </a:r>
              <a:r>
                <a:rPr i="1" lang="en-US" sz="2400">
                  <a:solidFill>
                    <a:schemeClr val="dk1"/>
                  </a:solidFill>
                  <a:latin typeface="Times New Roman"/>
                  <a:ea typeface="Times New Roman"/>
                  <a:cs typeface="Times New Roman"/>
                  <a:sym typeface="Times New Roman"/>
                </a:rPr>
                <a:t>Circular A-136</a:t>
              </a:r>
              <a:endParaRPr i="1" sz="2400">
                <a:solidFill>
                  <a:schemeClr val="dk1"/>
                </a:solidFill>
                <a:latin typeface="Times New Roman"/>
                <a:ea typeface="Times New Roman"/>
                <a:cs typeface="Times New Roman"/>
                <a:sym typeface="Times New Roman"/>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28"/>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U.S. Government-wide Financial Reporting</a:t>
            </a:r>
            <a:endParaRPr/>
          </a:p>
        </p:txBody>
      </p:sp>
      <p:sp>
        <p:nvSpPr>
          <p:cNvPr id="475" name="Google Shape;475;p28"/>
          <p:cNvSpPr txBox="1"/>
          <p:nvPr>
            <p:ph idx="1" type="body"/>
          </p:nvPr>
        </p:nvSpPr>
        <p:spPr>
          <a:xfrm>
            <a:off x="411163" y="1621442"/>
            <a:ext cx="7407275" cy="3687158"/>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600"/>
              <a:buFont typeface="Arial"/>
              <a:buNone/>
            </a:pPr>
            <a:r>
              <a:rPr lang="en-US" sz="2600"/>
              <a:t>Despite the enormous dollar amounts involved, the U.S. Comptroller General has never been able to issue an audit opinion on the federal government’s consolidated financial statements.</a:t>
            </a:r>
            <a:endParaRPr/>
          </a:p>
          <a:p>
            <a:pPr indent="0" lvl="0" marL="0" rtl="0" algn="l">
              <a:spcBef>
                <a:spcPts val="520"/>
              </a:spcBef>
              <a:spcAft>
                <a:spcPts val="0"/>
              </a:spcAft>
              <a:buClr>
                <a:schemeClr val="dk1"/>
              </a:buClr>
              <a:buSzPts val="2600"/>
              <a:buFont typeface="Arial"/>
              <a:buNone/>
            </a:pPr>
            <a:r>
              <a:t/>
            </a:r>
            <a:endParaRPr sz="2600"/>
          </a:p>
          <a:p>
            <a:pPr indent="0" lvl="0" marL="0" rtl="0" algn="l">
              <a:spcBef>
                <a:spcPts val="520"/>
              </a:spcBef>
              <a:spcAft>
                <a:spcPts val="0"/>
              </a:spcAft>
              <a:buClr>
                <a:schemeClr val="dk1"/>
              </a:buClr>
              <a:buSzPts val="2600"/>
              <a:buFont typeface="Arial"/>
              <a:buNone/>
            </a:pPr>
            <a:r>
              <a:rPr lang="en-US" sz="2600"/>
              <a:t>In general, serious financial management and data deficiencies are cited for the Comptroller General’s continuing disclaimer of opinion.</a:t>
            </a:r>
            <a:endParaRPr sz="26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29"/>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U.S. Government-wide Consolidated Report</a:t>
            </a:r>
            <a:endParaRPr/>
          </a:p>
        </p:txBody>
      </p:sp>
      <p:sp>
        <p:nvSpPr>
          <p:cNvPr id="481" name="Google Shape;481;p29"/>
          <p:cNvSpPr txBox="1"/>
          <p:nvPr>
            <p:ph idx="1" type="body"/>
          </p:nvPr>
        </p:nvSpPr>
        <p:spPr>
          <a:xfrm>
            <a:off x="324078" y="1401989"/>
            <a:ext cx="7407275" cy="3921125"/>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800"/>
              <a:buFont typeface="Arial"/>
              <a:buNone/>
            </a:pPr>
            <a:r>
              <a:rPr lang="en-US"/>
              <a:t>The consolidated report includes:</a:t>
            </a:r>
            <a:endParaRPr/>
          </a:p>
        </p:txBody>
      </p:sp>
      <p:grpSp>
        <p:nvGrpSpPr>
          <p:cNvPr id="482" name="Google Shape;482;p29"/>
          <p:cNvGrpSpPr/>
          <p:nvPr/>
        </p:nvGrpSpPr>
        <p:grpSpPr>
          <a:xfrm>
            <a:off x="508000" y="2029682"/>
            <a:ext cx="7721600" cy="3467603"/>
            <a:chOff x="0" y="59368"/>
            <a:chExt cx="7721600" cy="3467603"/>
          </a:xfrm>
        </p:grpSpPr>
        <p:sp>
          <p:nvSpPr>
            <p:cNvPr id="483" name="Google Shape;483;p29"/>
            <p:cNvSpPr/>
            <p:nvPr/>
          </p:nvSpPr>
          <p:spPr>
            <a:xfrm>
              <a:off x="0" y="221928"/>
              <a:ext cx="7721600" cy="201600"/>
            </a:xfrm>
            <a:prstGeom prst="rect">
              <a:avLst/>
            </a:prstGeom>
            <a:solidFill>
              <a:schemeClr val="lt1">
                <a:alpha val="89803"/>
              </a:schemeClr>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29"/>
            <p:cNvSpPr/>
            <p:nvPr/>
          </p:nvSpPr>
          <p:spPr>
            <a:xfrm>
              <a:off x="475120" y="59368"/>
              <a:ext cx="6848619" cy="50186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29"/>
            <p:cNvSpPr txBox="1"/>
            <p:nvPr/>
          </p:nvSpPr>
          <p:spPr>
            <a:xfrm>
              <a:off x="499619" y="83867"/>
              <a:ext cx="6799621" cy="452867"/>
            </a:xfrm>
            <a:prstGeom prst="rect">
              <a:avLst/>
            </a:prstGeom>
            <a:noFill/>
            <a:ln>
              <a:noFill/>
            </a:ln>
          </p:spPr>
          <p:txBody>
            <a:bodyPr anchorCtr="0" anchor="ctr" bIns="0" lIns="204300" spcFirstLastPara="1" rIns="204300" wrap="square" tIns="0">
              <a:noAutofit/>
            </a:bodyPr>
            <a:lstStyle/>
            <a:p>
              <a:pPr indent="0" lvl="0" marL="0" marR="0" rtl="0" algn="l">
                <a:lnSpc>
                  <a:spcPct val="90000"/>
                </a:lnSpc>
                <a:spcBef>
                  <a:spcPts val="0"/>
                </a:spcBef>
                <a:spcAft>
                  <a:spcPts val="0"/>
                </a:spcAft>
                <a:buNone/>
              </a:pPr>
              <a:r>
                <a:rPr lang="en-US" sz="2000">
                  <a:solidFill>
                    <a:schemeClr val="dk1"/>
                  </a:solidFill>
                  <a:latin typeface="Times New Roman"/>
                  <a:ea typeface="Times New Roman"/>
                  <a:cs typeface="Times New Roman"/>
                  <a:sym typeface="Times New Roman"/>
                </a:rPr>
                <a:t>A “plain language” </a:t>
              </a:r>
              <a:r>
                <a:rPr i="1" lang="en-US" sz="2000">
                  <a:solidFill>
                    <a:schemeClr val="dk1"/>
                  </a:solidFill>
                  <a:latin typeface="Times New Roman"/>
                  <a:ea typeface="Times New Roman"/>
                  <a:cs typeface="Times New Roman"/>
                  <a:sym typeface="Times New Roman"/>
                </a:rPr>
                <a:t>Citizen’s Guide</a:t>
              </a:r>
              <a:endParaRPr i="1" sz="2000">
                <a:solidFill>
                  <a:schemeClr val="dk1"/>
                </a:solidFill>
                <a:latin typeface="Times New Roman"/>
                <a:ea typeface="Times New Roman"/>
                <a:cs typeface="Times New Roman"/>
                <a:sym typeface="Times New Roman"/>
              </a:endParaRPr>
            </a:p>
          </p:txBody>
        </p:sp>
        <p:sp>
          <p:nvSpPr>
            <p:cNvPr id="486" name="Google Shape;486;p29"/>
            <p:cNvSpPr/>
            <p:nvPr/>
          </p:nvSpPr>
          <p:spPr>
            <a:xfrm>
              <a:off x="0" y="829491"/>
              <a:ext cx="7721600" cy="201600"/>
            </a:xfrm>
            <a:prstGeom prst="rect">
              <a:avLst/>
            </a:prstGeom>
            <a:solidFill>
              <a:schemeClr val="lt1">
                <a:alpha val="89803"/>
              </a:schemeClr>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29"/>
            <p:cNvSpPr/>
            <p:nvPr/>
          </p:nvSpPr>
          <p:spPr>
            <a:xfrm>
              <a:off x="443758" y="700757"/>
              <a:ext cx="6924162" cy="510710"/>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29"/>
            <p:cNvSpPr txBox="1"/>
            <p:nvPr/>
          </p:nvSpPr>
          <p:spPr>
            <a:xfrm>
              <a:off x="468689" y="725688"/>
              <a:ext cx="6874300" cy="460848"/>
            </a:xfrm>
            <a:prstGeom prst="rect">
              <a:avLst/>
            </a:prstGeom>
            <a:noFill/>
            <a:ln>
              <a:noFill/>
            </a:ln>
          </p:spPr>
          <p:txBody>
            <a:bodyPr anchorCtr="0" anchor="ctr" bIns="0" lIns="204300" spcFirstLastPara="1" rIns="204300" wrap="square" tIns="0">
              <a:noAutofit/>
            </a:bodyPr>
            <a:lstStyle/>
            <a:p>
              <a:pPr indent="0" lvl="0" marL="0" marR="0" rtl="0" algn="l">
                <a:lnSpc>
                  <a:spcPct val="90000"/>
                </a:lnSpc>
                <a:spcBef>
                  <a:spcPts val="0"/>
                </a:spcBef>
                <a:spcAft>
                  <a:spcPts val="0"/>
                </a:spcAft>
                <a:buNone/>
              </a:pPr>
              <a:r>
                <a:rPr lang="en-US" sz="2000">
                  <a:solidFill>
                    <a:schemeClr val="lt1"/>
                  </a:solidFill>
                  <a:latin typeface="Times New Roman"/>
                  <a:ea typeface="Times New Roman"/>
                  <a:cs typeface="Times New Roman"/>
                  <a:sym typeface="Times New Roman"/>
                </a:rPr>
                <a:t> </a:t>
              </a:r>
              <a:r>
                <a:rPr lang="en-US" sz="2000">
                  <a:solidFill>
                    <a:schemeClr val="dk1"/>
                  </a:solidFill>
                  <a:latin typeface="Times New Roman"/>
                  <a:ea typeface="Times New Roman"/>
                  <a:cs typeface="Times New Roman"/>
                  <a:sym typeface="Times New Roman"/>
                </a:rPr>
                <a:t>Management’s Discussion and Analysis (MD&amp;A)</a:t>
              </a:r>
              <a:endParaRPr sz="2000">
                <a:solidFill>
                  <a:schemeClr val="dk1"/>
                </a:solidFill>
                <a:latin typeface="Times New Roman"/>
                <a:ea typeface="Times New Roman"/>
                <a:cs typeface="Times New Roman"/>
                <a:sym typeface="Times New Roman"/>
              </a:endParaRPr>
            </a:p>
          </p:txBody>
        </p:sp>
        <p:sp>
          <p:nvSpPr>
            <p:cNvPr id="489" name="Google Shape;489;p29"/>
            <p:cNvSpPr/>
            <p:nvPr/>
          </p:nvSpPr>
          <p:spPr>
            <a:xfrm>
              <a:off x="0" y="1496635"/>
              <a:ext cx="7721600" cy="201600"/>
            </a:xfrm>
            <a:prstGeom prst="rect">
              <a:avLst/>
            </a:prstGeom>
            <a:solidFill>
              <a:schemeClr val="lt1">
                <a:alpha val="89803"/>
              </a:schemeClr>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29"/>
            <p:cNvSpPr/>
            <p:nvPr/>
          </p:nvSpPr>
          <p:spPr>
            <a:xfrm>
              <a:off x="461019" y="1369589"/>
              <a:ext cx="6940092" cy="462840"/>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29"/>
            <p:cNvSpPr txBox="1"/>
            <p:nvPr/>
          </p:nvSpPr>
          <p:spPr>
            <a:xfrm>
              <a:off x="483613" y="1392183"/>
              <a:ext cx="6894904" cy="417652"/>
            </a:xfrm>
            <a:prstGeom prst="rect">
              <a:avLst/>
            </a:prstGeom>
            <a:noFill/>
            <a:ln>
              <a:noFill/>
            </a:ln>
          </p:spPr>
          <p:txBody>
            <a:bodyPr anchorCtr="0" anchor="ctr" bIns="0" lIns="204300" spcFirstLastPara="1" rIns="204300" wrap="square" tIns="0">
              <a:noAutofit/>
            </a:bodyPr>
            <a:lstStyle/>
            <a:p>
              <a:pPr indent="0" lvl="0" marL="0" marR="0" rtl="0" algn="l">
                <a:lnSpc>
                  <a:spcPct val="90000"/>
                </a:lnSpc>
                <a:spcBef>
                  <a:spcPts val="0"/>
                </a:spcBef>
                <a:spcAft>
                  <a:spcPts val="0"/>
                </a:spcAft>
                <a:buNone/>
              </a:pPr>
              <a:r>
                <a:rPr lang="en-US" sz="2000">
                  <a:solidFill>
                    <a:schemeClr val="dk1"/>
                  </a:solidFill>
                  <a:latin typeface="Times New Roman"/>
                  <a:ea typeface="Times New Roman"/>
                  <a:cs typeface="Times New Roman"/>
                  <a:sym typeface="Times New Roman"/>
                </a:rPr>
                <a:t>Performance information </a:t>
              </a:r>
              <a:endParaRPr sz="2000">
                <a:solidFill>
                  <a:schemeClr val="dk1"/>
                </a:solidFill>
                <a:latin typeface="Times New Roman"/>
                <a:ea typeface="Times New Roman"/>
                <a:cs typeface="Times New Roman"/>
                <a:sym typeface="Times New Roman"/>
              </a:endParaRPr>
            </a:p>
          </p:txBody>
        </p:sp>
        <p:sp>
          <p:nvSpPr>
            <p:cNvPr id="492" name="Google Shape;492;p29"/>
            <p:cNvSpPr/>
            <p:nvPr/>
          </p:nvSpPr>
          <p:spPr>
            <a:xfrm>
              <a:off x="0" y="2213909"/>
              <a:ext cx="7721600" cy="201600"/>
            </a:xfrm>
            <a:prstGeom prst="rect">
              <a:avLst/>
            </a:prstGeom>
            <a:solidFill>
              <a:schemeClr val="lt1">
                <a:alpha val="89803"/>
              </a:schemeClr>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29"/>
            <p:cNvSpPr/>
            <p:nvPr/>
          </p:nvSpPr>
          <p:spPr>
            <a:xfrm>
              <a:off x="472790" y="2002957"/>
              <a:ext cx="6891601" cy="624333"/>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29"/>
            <p:cNvSpPr txBox="1"/>
            <p:nvPr/>
          </p:nvSpPr>
          <p:spPr>
            <a:xfrm>
              <a:off x="503267" y="2033434"/>
              <a:ext cx="6830647" cy="563379"/>
            </a:xfrm>
            <a:prstGeom prst="rect">
              <a:avLst/>
            </a:prstGeom>
            <a:noFill/>
            <a:ln>
              <a:noFill/>
            </a:ln>
          </p:spPr>
          <p:txBody>
            <a:bodyPr anchorCtr="0" anchor="ctr" bIns="0" lIns="204300" spcFirstLastPara="1" rIns="204300" wrap="square" tIns="0">
              <a:noAutofit/>
            </a:bodyPr>
            <a:lstStyle/>
            <a:p>
              <a:pPr indent="0" lvl="0" marL="0" marR="0" rtl="0" algn="l">
                <a:lnSpc>
                  <a:spcPct val="90000"/>
                </a:lnSpc>
                <a:spcBef>
                  <a:spcPts val="0"/>
                </a:spcBef>
                <a:spcAft>
                  <a:spcPts val="0"/>
                </a:spcAft>
                <a:buNone/>
              </a:pPr>
              <a:r>
                <a:rPr lang="en-US" sz="2000">
                  <a:solidFill>
                    <a:schemeClr val="dk1"/>
                  </a:solidFill>
                  <a:latin typeface="Times New Roman"/>
                  <a:ea typeface="Times New Roman"/>
                  <a:cs typeface="Times New Roman"/>
                  <a:sym typeface="Times New Roman"/>
                </a:rPr>
                <a:t>Several financial statements (see Chapter 17)</a:t>
              </a:r>
              <a:endParaRPr sz="2000">
                <a:solidFill>
                  <a:schemeClr val="dk1"/>
                </a:solidFill>
                <a:latin typeface="Times New Roman"/>
                <a:ea typeface="Times New Roman"/>
                <a:cs typeface="Times New Roman"/>
                <a:sym typeface="Times New Roman"/>
              </a:endParaRPr>
            </a:p>
          </p:txBody>
        </p:sp>
        <p:sp>
          <p:nvSpPr>
            <p:cNvPr id="495" name="Google Shape;495;p29"/>
            <p:cNvSpPr/>
            <p:nvPr/>
          </p:nvSpPr>
          <p:spPr>
            <a:xfrm>
              <a:off x="0" y="2984292"/>
              <a:ext cx="7721600" cy="201600"/>
            </a:xfrm>
            <a:prstGeom prst="rect">
              <a:avLst/>
            </a:prstGeom>
            <a:solidFill>
              <a:schemeClr val="lt1">
                <a:alpha val="89803"/>
              </a:schemeClr>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9"/>
            <p:cNvSpPr/>
            <p:nvPr/>
          </p:nvSpPr>
          <p:spPr>
            <a:xfrm>
              <a:off x="487304" y="2737640"/>
              <a:ext cx="6880262" cy="789331"/>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29"/>
            <p:cNvSpPr txBox="1"/>
            <p:nvPr/>
          </p:nvSpPr>
          <p:spPr>
            <a:xfrm>
              <a:off x="525836" y="2776172"/>
              <a:ext cx="6803198" cy="712267"/>
            </a:xfrm>
            <a:prstGeom prst="rect">
              <a:avLst/>
            </a:prstGeom>
            <a:noFill/>
            <a:ln>
              <a:noFill/>
            </a:ln>
          </p:spPr>
          <p:txBody>
            <a:bodyPr anchorCtr="0" anchor="ctr" bIns="0" lIns="204300" spcFirstLastPara="1" rIns="204300" wrap="square" tIns="0">
              <a:noAutofit/>
            </a:bodyPr>
            <a:lstStyle/>
            <a:p>
              <a:pPr indent="0" lvl="0" marL="0" marR="0" rtl="0" algn="l">
                <a:lnSpc>
                  <a:spcPct val="90000"/>
                </a:lnSpc>
                <a:spcBef>
                  <a:spcPts val="0"/>
                </a:spcBef>
                <a:spcAft>
                  <a:spcPts val="0"/>
                </a:spcAft>
                <a:buNone/>
              </a:pPr>
              <a:r>
                <a:rPr lang="en-US" sz="2000">
                  <a:solidFill>
                    <a:schemeClr val="dk1"/>
                  </a:solidFill>
                  <a:latin typeface="Times New Roman"/>
                  <a:ea typeface="Times New Roman"/>
                  <a:cs typeface="Times New Roman"/>
                  <a:sym typeface="Times New Roman"/>
                </a:rPr>
                <a:t>Supplemental information reporting on both budgetary and proprietary (operating) financial activities, as well as reconciliation of the two activities</a:t>
              </a:r>
              <a:endParaRPr sz="2000">
                <a:solidFill>
                  <a:schemeClr val="dk1"/>
                </a:solidFill>
                <a:latin typeface="Times New Roman"/>
                <a:ea typeface="Times New Roman"/>
                <a:cs typeface="Times New Roman"/>
                <a:sym typeface="Times New Roman"/>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3"/>
          <p:cNvSpPr/>
          <p:nvPr/>
        </p:nvSpPr>
        <p:spPr>
          <a:xfrm>
            <a:off x="2057400" y="0"/>
            <a:ext cx="5965825" cy="10414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35" name="Google Shape;135;p3"/>
          <p:cNvSpPr/>
          <p:nvPr/>
        </p:nvSpPr>
        <p:spPr>
          <a:xfrm>
            <a:off x="0" y="0"/>
            <a:ext cx="8229600" cy="59436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36" name="Google Shape;136;p3"/>
          <p:cNvSpPr/>
          <p:nvPr/>
        </p:nvSpPr>
        <p:spPr>
          <a:xfrm>
            <a:off x="1646238" y="0"/>
            <a:ext cx="6583362" cy="59436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37" name="Google Shape;137;p3"/>
          <p:cNvSpPr/>
          <p:nvPr/>
        </p:nvSpPr>
        <p:spPr>
          <a:xfrm>
            <a:off x="206375" y="0"/>
            <a:ext cx="7916863" cy="110807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38" name="Google Shape;138;p3"/>
          <p:cNvSpPr/>
          <p:nvPr/>
        </p:nvSpPr>
        <p:spPr>
          <a:xfrm>
            <a:off x="288925" y="39688"/>
            <a:ext cx="7750175" cy="1028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39" name="Google Shape;139;p3"/>
          <p:cNvSpPr/>
          <p:nvPr/>
        </p:nvSpPr>
        <p:spPr>
          <a:xfrm>
            <a:off x="0" y="0"/>
            <a:ext cx="8023225" cy="10414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40" name="Google Shape;140;p3"/>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Learning Objectives</a:t>
            </a:r>
            <a:br>
              <a:rPr b="1" lang="en-US" sz="3200"/>
            </a:br>
            <a:r>
              <a:rPr b="1" lang="en-US" sz="2400"/>
              <a:t>(1 of 2)</a:t>
            </a:r>
            <a:endParaRPr sz="2400"/>
          </a:p>
        </p:txBody>
      </p:sp>
      <p:sp>
        <p:nvSpPr>
          <p:cNvPr id="141" name="Google Shape;141;p3"/>
          <p:cNvSpPr txBox="1"/>
          <p:nvPr>
            <p:ph idx="1" type="body"/>
          </p:nvPr>
        </p:nvSpPr>
        <p:spPr>
          <a:xfrm>
            <a:off x="411163" y="1572768"/>
            <a:ext cx="7818437" cy="4556125"/>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200"/>
              <a:buFont typeface="Arial"/>
              <a:buNone/>
            </a:pPr>
            <a:r>
              <a:rPr lang="en-US" sz="2200"/>
              <a:t>1-1	Identify and explain the characteristics that</a:t>
            </a:r>
            <a:endParaRPr/>
          </a:p>
          <a:p>
            <a:pPr indent="0" lvl="0" marL="0" rtl="0" algn="l">
              <a:spcBef>
                <a:spcPts val="0"/>
              </a:spcBef>
              <a:spcAft>
                <a:spcPts val="0"/>
              </a:spcAft>
              <a:buClr>
                <a:schemeClr val="dk1"/>
              </a:buClr>
              <a:buSzPts val="2200"/>
              <a:buFont typeface="Arial"/>
              <a:buNone/>
            </a:pPr>
            <a:r>
              <a:rPr lang="en-US" sz="2200"/>
              <a:t>	distinguish government and not-for-profit entities</a:t>
            </a:r>
            <a:endParaRPr/>
          </a:p>
          <a:p>
            <a:pPr indent="0" lvl="0" marL="0" rtl="0" algn="l">
              <a:spcBef>
                <a:spcPts val="0"/>
              </a:spcBef>
              <a:spcAft>
                <a:spcPts val="0"/>
              </a:spcAft>
              <a:buClr>
                <a:schemeClr val="dk1"/>
              </a:buClr>
              <a:buSzPts val="2200"/>
              <a:buFont typeface="Arial"/>
              <a:buNone/>
            </a:pPr>
            <a:r>
              <a:rPr lang="en-US" sz="2200"/>
              <a:t>	from for-profit entities.</a:t>
            </a:r>
            <a:endParaRPr/>
          </a:p>
          <a:p>
            <a:pPr indent="0" lvl="0" marL="0" rtl="0" algn="l">
              <a:spcBef>
                <a:spcPts val="1200"/>
              </a:spcBef>
              <a:spcAft>
                <a:spcPts val="0"/>
              </a:spcAft>
              <a:buClr>
                <a:schemeClr val="dk1"/>
              </a:buClr>
              <a:buSzPts val="2200"/>
              <a:buFont typeface="Arial"/>
              <a:buNone/>
            </a:pPr>
            <a:r>
              <a:rPr lang="en-US" sz="2200"/>
              <a:t>1-2	Identify the authoritative bodies responsible for</a:t>
            </a:r>
            <a:endParaRPr/>
          </a:p>
          <a:p>
            <a:pPr indent="0" lvl="0" marL="0" rtl="0" algn="l">
              <a:spcBef>
                <a:spcPts val="0"/>
              </a:spcBef>
              <a:spcAft>
                <a:spcPts val="0"/>
              </a:spcAft>
              <a:buClr>
                <a:schemeClr val="dk1"/>
              </a:buClr>
              <a:buSzPts val="2200"/>
              <a:buFont typeface="Arial"/>
              <a:buNone/>
            </a:pPr>
            <a:r>
              <a:rPr lang="en-US" sz="2200"/>
              <a:t>	setting financial reporting standards for </a:t>
            </a:r>
            <a:endParaRPr/>
          </a:p>
          <a:p>
            <a:pPr indent="0" lvl="0" marL="0" rtl="0" algn="l">
              <a:spcBef>
                <a:spcPts val="0"/>
              </a:spcBef>
              <a:spcAft>
                <a:spcPts val="0"/>
              </a:spcAft>
              <a:buClr>
                <a:schemeClr val="dk1"/>
              </a:buClr>
              <a:buSzPts val="2200"/>
              <a:buFont typeface="Arial"/>
              <a:buNone/>
            </a:pPr>
            <a:r>
              <a:rPr lang="en-US" sz="2200"/>
              <a:t>	(1) state and local governments, (2) the federal</a:t>
            </a:r>
            <a:endParaRPr/>
          </a:p>
          <a:p>
            <a:pPr indent="0" lvl="0" marL="0" rtl="0" algn="l">
              <a:spcBef>
                <a:spcPts val="0"/>
              </a:spcBef>
              <a:spcAft>
                <a:spcPts val="0"/>
              </a:spcAft>
              <a:buClr>
                <a:schemeClr val="dk1"/>
              </a:buClr>
              <a:buSzPts val="2200"/>
              <a:buFont typeface="Arial"/>
              <a:buNone/>
            </a:pPr>
            <a:r>
              <a:rPr lang="en-US" sz="2200"/>
              <a:t>	government, and (3) not-for-profit organizations.</a:t>
            </a:r>
            <a:endParaRPr/>
          </a:p>
          <a:p>
            <a:pPr indent="0" lvl="0" marL="0" rtl="0" algn="l">
              <a:spcBef>
                <a:spcPts val="1200"/>
              </a:spcBef>
              <a:spcAft>
                <a:spcPts val="0"/>
              </a:spcAft>
              <a:buClr>
                <a:schemeClr val="dk1"/>
              </a:buClr>
              <a:buSzPts val="2200"/>
              <a:buFont typeface="Arial"/>
              <a:buNone/>
            </a:pPr>
            <a:r>
              <a:rPr lang="en-US" sz="2200"/>
              <a:t>1-3	Contrast and compare the objectives of financial</a:t>
            </a:r>
            <a:endParaRPr/>
          </a:p>
          <a:p>
            <a:pPr indent="0" lvl="0" marL="0" rtl="0" algn="l">
              <a:spcBef>
                <a:spcPts val="0"/>
              </a:spcBef>
              <a:spcAft>
                <a:spcPts val="0"/>
              </a:spcAft>
              <a:buClr>
                <a:schemeClr val="dk1"/>
              </a:buClr>
              <a:buSzPts val="2200"/>
              <a:buFont typeface="Arial"/>
              <a:buNone/>
            </a:pPr>
            <a:r>
              <a:rPr lang="en-US" sz="2200"/>
              <a:t>	reporting for (1) state and local governments, (2)</a:t>
            </a:r>
            <a:endParaRPr/>
          </a:p>
          <a:p>
            <a:pPr indent="0" lvl="0" marL="0" rtl="0" algn="l">
              <a:spcBef>
                <a:spcPts val="0"/>
              </a:spcBef>
              <a:spcAft>
                <a:spcPts val="0"/>
              </a:spcAft>
              <a:buClr>
                <a:schemeClr val="dk1"/>
              </a:buClr>
              <a:buSzPts val="2200"/>
              <a:buFont typeface="Arial"/>
              <a:buNone/>
            </a:pPr>
            <a:r>
              <a:rPr lang="en-US" sz="2200"/>
              <a:t>	the federal government, (3) and not-for-profit</a:t>
            </a:r>
            <a:endParaRPr/>
          </a:p>
          <a:p>
            <a:pPr indent="0" lvl="0" marL="0" rtl="0" algn="l">
              <a:spcBef>
                <a:spcPts val="0"/>
              </a:spcBef>
              <a:spcAft>
                <a:spcPts val="0"/>
              </a:spcAft>
              <a:buClr>
                <a:schemeClr val="dk1"/>
              </a:buClr>
              <a:buSzPts val="2200"/>
              <a:buFont typeface="Arial"/>
              <a:buNone/>
            </a:pPr>
            <a:r>
              <a:rPr lang="en-US" sz="2200"/>
              <a:t>	organizations.</a:t>
            </a:r>
            <a:endParaRPr sz="22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30"/>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Federal Agency and Department Financial Reporting</a:t>
            </a:r>
            <a:endParaRPr/>
          </a:p>
        </p:txBody>
      </p:sp>
      <p:sp>
        <p:nvSpPr>
          <p:cNvPr id="503" name="Google Shape;503;p30"/>
          <p:cNvSpPr txBox="1"/>
          <p:nvPr>
            <p:ph idx="1" type="body"/>
          </p:nvPr>
        </p:nvSpPr>
        <p:spPr>
          <a:xfrm>
            <a:off x="411163" y="1824123"/>
            <a:ext cx="7407275" cy="3237734"/>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400"/>
              <a:buFont typeface="Arial"/>
              <a:buNone/>
            </a:pPr>
            <a:r>
              <a:rPr lang="en-US" sz="2400"/>
              <a:t>Major federal agencies and departments must prepare a </a:t>
            </a:r>
            <a:r>
              <a:rPr b="1" i="1" lang="en-US" sz="2400"/>
              <a:t>performance and accountability report</a:t>
            </a:r>
            <a:r>
              <a:rPr b="1" lang="en-US" sz="2400"/>
              <a:t> (</a:t>
            </a:r>
            <a:r>
              <a:rPr b="1" i="1" lang="en-US" sz="2400"/>
              <a:t>PAR</a:t>
            </a:r>
            <a:r>
              <a:rPr b="1" lang="en-US" sz="2400"/>
              <a:t>) </a:t>
            </a:r>
            <a:r>
              <a:rPr lang="en-US" sz="2400"/>
              <a:t>that includes an </a:t>
            </a:r>
            <a:r>
              <a:rPr b="1" i="1" lang="en-US" sz="2400"/>
              <a:t>annual performance report (APR)</a:t>
            </a:r>
            <a:r>
              <a:rPr lang="en-US" sz="2400"/>
              <a:t>, annual financial statements, and a variety of management reports on internal control and other accountability issues.</a:t>
            </a:r>
            <a:endParaRPr b="1" sz="24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31"/>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Performance and Accountability Report (PAR) </a:t>
            </a:r>
            <a:r>
              <a:rPr b="1" lang="en-US" sz="2800">
                <a:solidFill>
                  <a:schemeClr val="dk1"/>
                </a:solidFill>
              </a:rPr>
              <a:t>(1 of 2)</a:t>
            </a:r>
            <a:endParaRPr/>
          </a:p>
        </p:txBody>
      </p:sp>
      <p:sp>
        <p:nvSpPr>
          <p:cNvPr id="509" name="Google Shape;509;p31"/>
          <p:cNvSpPr txBox="1"/>
          <p:nvPr>
            <p:ph idx="1" type="body"/>
          </p:nvPr>
        </p:nvSpPr>
        <p:spPr>
          <a:xfrm>
            <a:off x="411163" y="1567394"/>
            <a:ext cx="7407275" cy="3741207"/>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400"/>
              <a:buFont typeface="Arial"/>
              <a:buNone/>
            </a:pPr>
            <a:r>
              <a:rPr lang="en-US" sz="2400"/>
              <a:t>The PAR should include four sections:</a:t>
            </a:r>
            <a:endParaRPr/>
          </a:p>
          <a:p>
            <a:pPr indent="-515938" lvl="1" marL="919163" rtl="0" algn="l">
              <a:spcBef>
                <a:spcPts val="1800"/>
              </a:spcBef>
              <a:spcAft>
                <a:spcPts val="0"/>
              </a:spcAft>
              <a:buClr>
                <a:schemeClr val="dk1"/>
              </a:buClr>
              <a:buSzPts val="2592"/>
              <a:buFont typeface="Arial"/>
              <a:buNone/>
            </a:pPr>
            <a:r>
              <a:rPr lang="en-US" sz="2400"/>
              <a:t>1.	An MD&amp;A, providing an overview of PAR and a clear description of the department or agency’s mission.</a:t>
            </a:r>
            <a:endParaRPr/>
          </a:p>
          <a:p>
            <a:pPr indent="-515938" lvl="1" marL="919163" rtl="0" algn="l">
              <a:spcBef>
                <a:spcPts val="480"/>
              </a:spcBef>
              <a:spcAft>
                <a:spcPts val="0"/>
              </a:spcAft>
              <a:buClr>
                <a:schemeClr val="dk1"/>
              </a:buClr>
              <a:buSzPts val="2592"/>
              <a:buFont typeface="Arial"/>
              <a:buNone/>
            </a:pPr>
            <a:r>
              <a:rPr lang="en-US" sz="2400"/>
              <a:t>2.	Performance section containing the APR, which provides information about the agency’s performance and progress in achieving its performance goals.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sp>
        <p:nvSpPr>
          <p:cNvPr id="514" name="Google Shape;514;p32"/>
          <p:cNvSpPr txBox="1"/>
          <p:nvPr>
            <p:ph type="title"/>
          </p:nvPr>
        </p:nvSpPr>
        <p:spPr>
          <a:xfrm>
            <a:off x="274319" y="-1"/>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Performance and Accountability Report (PAR) </a:t>
            </a:r>
            <a:r>
              <a:rPr b="1" lang="en-US" sz="2800">
                <a:solidFill>
                  <a:schemeClr val="dk1"/>
                </a:solidFill>
              </a:rPr>
              <a:t>(2 of 2)</a:t>
            </a:r>
            <a:endParaRPr/>
          </a:p>
        </p:txBody>
      </p:sp>
      <p:sp>
        <p:nvSpPr>
          <p:cNvPr id="515" name="Google Shape;515;p32"/>
          <p:cNvSpPr txBox="1"/>
          <p:nvPr>
            <p:ph idx="1" type="body"/>
          </p:nvPr>
        </p:nvSpPr>
        <p:spPr>
          <a:xfrm>
            <a:off x="411163" y="1594418"/>
            <a:ext cx="7407275" cy="3714182"/>
          </a:xfrm>
          <a:prstGeom prst="rect">
            <a:avLst/>
          </a:prstGeom>
          <a:noFill/>
          <a:ln>
            <a:noFill/>
          </a:ln>
        </p:spPr>
        <p:txBody>
          <a:bodyPr anchorCtr="0" anchor="t" bIns="40475" lIns="80975" spcFirstLastPara="1" rIns="80975" wrap="square" tIns="40475">
            <a:noAutofit/>
          </a:bodyPr>
          <a:lstStyle/>
          <a:p>
            <a:pPr indent="-457200" lvl="1" marL="862012" rtl="0" algn="l">
              <a:lnSpc>
                <a:spcPct val="90000"/>
              </a:lnSpc>
              <a:spcBef>
                <a:spcPts val="0"/>
              </a:spcBef>
              <a:spcAft>
                <a:spcPts val="0"/>
              </a:spcAft>
              <a:buClr>
                <a:schemeClr val="dk1"/>
              </a:buClr>
              <a:buSzPts val="2592"/>
              <a:buFont typeface="Arial"/>
              <a:buAutoNum type="arabicPeriod" startAt="3"/>
            </a:pPr>
            <a:r>
              <a:rPr lang="en-US" sz="2400"/>
              <a:t>Basic financial statements: balance sheet, statement of net cost, statement of changes in net position, statement of budgetary resources, statement of custodial activity, and statement of social insurance.</a:t>
            </a:r>
            <a:endParaRPr/>
          </a:p>
          <a:p>
            <a:pPr indent="0" lvl="1" marL="404812" rtl="0" algn="l">
              <a:lnSpc>
                <a:spcPct val="90000"/>
              </a:lnSpc>
              <a:spcBef>
                <a:spcPts val="0"/>
              </a:spcBef>
              <a:spcAft>
                <a:spcPts val="0"/>
              </a:spcAft>
              <a:buClr>
                <a:schemeClr val="dk1"/>
              </a:buClr>
              <a:buSzPts val="2592"/>
              <a:buFont typeface="Arial"/>
              <a:buNone/>
            </a:pPr>
            <a:r>
              <a:rPr lang="en-US" sz="2400"/>
              <a:t> </a:t>
            </a:r>
            <a:endParaRPr/>
          </a:p>
          <a:p>
            <a:pPr indent="-447675" lvl="1" marL="850900" rtl="0" algn="l">
              <a:lnSpc>
                <a:spcPct val="90000"/>
              </a:lnSpc>
              <a:spcBef>
                <a:spcPts val="480"/>
              </a:spcBef>
              <a:spcAft>
                <a:spcPts val="0"/>
              </a:spcAft>
              <a:buClr>
                <a:schemeClr val="dk1"/>
              </a:buClr>
              <a:buSzPts val="2592"/>
              <a:buFont typeface="Arial"/>
              <a:buNone/>
            </a:pPr>
            <a:r>
              <a:rPr lang="en-US" sz="2400"/>
              <a:t>4.	Other accompanying information such as information about tax burden, tax gap, challenges facing management, and revenue forgone.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33"/>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Not-for-Profit (NFP) Organizations Financial Reporting </a:t>
            </a:r>
            <a:r>
              <a:rPr b="1" lang="en-US" sz="2800">
                <a:solidFill>
                  <a:schemeClr val="dk1"/>
                </a:solidFill>
              </a:rPr>
              <a:t>(1 of 3)</a:t>
            </a:r>
            <a:endParaRPr/>
          </a:p>
        </p:txBody>
      </p:sp>
      <p:sp>
        <p:nvSpPr>
          <p:cNvPr id="521" name="Google Shape;521;p33"/>
          <p:cNvSpPr txBox="1"/>
          <p:nvPr>
            <p:ph idx="1" type="body"/>
          </p:nvPr>
        </p:nvSpPr>
        <p:spPr>
          <a:xfrm>
            <a:off x="475796" y="1503589"/>
            <a:ext cx="7818120" cy="1124712"/>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400"/>
              <a:buFont typeface="Arial"/>
              <a:buNone/>
            </a:pPr>
            <a:r>
              <a:rPr lang="en-US" sz="2400"/>
              <a:t>The primary purpose of NFP financial statements is to provide decision-useful financial information to resource providers, such as donors, members, and creditors.</a:t>
            </a:r>
            <a:endParaRPr/>
          </a:p>
          <a:p>
            <a:pPr indent="0" lvl="0" marL="0" rtl="0" algn="l">
              <a:spcBef>
                <a:spcPts val="2880"/>
              </a:spcBef>
              <a:spcAft>
                <a:spcPts val="0"/>
              </a:spcAft>
              <a:buClr>
                <a:schemeClr val="dk1"/>
              </a:buClr>
              <a:buSzPts val="2400"/>
              <a:buFont typeface="Arial"/>
              <a:buNone/>
            </a:pPr>
            <a:r>
              <a:rPr lang="en-US" sz="2400"/>
              <a:t>These resource providers need information to assess the services provided by an NFP and the ability of the NFP to continue to provide those services, as well as management’s performance and stewardship of resources.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grpSp>
        <p:nvGrpSpPr>
          <p:cNvPr id="526" name="Google Shape;526;p34"/>
          <p:cNvGrpSpPr/>
          <p:nvPr/>
        </p:nvGrpSpPr>
        <p:grpSpPr>
          <a:xfrm>
            <a:off x="493486" y="1562344"/>
            <a:ext cx="7489371" cy="3978055"/>
            <a:chOff x="0" y="-88656"/>
            <a:chExt cx="7489371" cy="3978055"/>
          </a:xfrm>
        </p:grpSpPr>
        <p:sp>
          <p:nvSpPr>
            <p:cNvPr id="527" name="Google Shape;527;p34"/>
            <p:cNvSpPr/>
            <p:nvPr/>
          </p:nvSpPr>
          <p:spPr>
            <a:xfrm>
              <a:off x="0" y="-88656"/>
              <a:ext cx="7489371" cy="2494379"/>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34"/>
            <p:cNvSpPr txBox="1"/>
            <p:nvPr/>
          </p:nvSpPr>
          <p:spPr>
            <a:xfrm>
              <a:off x="0" y="-88656"/>
              <a:ext cx="7489371" cy="2494379"/>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None/>
              </a:pPr>
              <a:r>
                <a:rPr lang="en-US" sz="2800">
                  <a:solidFill>
                    <a:schemeClr val="dk1"/>
                  </a:solidFill>
                  <a:latin typeface="Times New Roman"/>
                  <a:ea typeface="Times New Roman"/>
                  <a:cs typeface="Times New Roman"/>
                  <a:sym typeface="Times New Roman"/>
                </a:rPr>
                <a:t>Those NFP organizations that are nongovernmental in nature are required to follow FASB accounting and financial reporting standards. These standards require presentation of a:</a:t>
              </a:r>
              <a:endParaRPr/>
            </a:p>
          </p:txBody>
        </p:sp>
        <p:sp>
          <p:nvSpPr>
            <p:cNvPr id="529" name="Google Shape;529;p34"/>
            <p:cNvSpPr/>
            <p:nvPr/>
          </p:nvSpPr>
          <p:spPr>
            <a:xfrm>
              <a:off x="35074" y="2249949"/>
              <a:ext cx="2467625" cy="1280650"/>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34"/>
            <p:cNvSpPr txBox="1"/>
            <p:nvPr/>
          </p:nvSpPr>
          <p:spPr>
            <a:xfrm>
              <a:off x="35074" y="2249949"/>
              <a:ext cx="2467625" cy="1280650"/>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Statement of financial position (balance sheet).</a:t>
              </a:r>
              <a:endParaRPr sz="2400">
                <a:solidFill>
                  <a:schemeClr val="dk1"/>
                </a:solidFill>
                <a:latin typeface="Times New Roman"/>
                <a:ea typeface="Times New Roman"/>
                <a:cs typeface="Times New Roman"/>
                <a:sym typeface="Times New Roman"/>
              </a:endParaRPr>
            </a:p>
          </p:txBody>
        </p:sp>
        <p:sp>
          <p:nvSpPr>
            <p:cNvPr id="531" name="Google Shape;531;p34"/>
            <p:cNvSpPr/>
            <p:nvPr/>
          </p:nvSpPr>
          <p:spPr>
            <a:xfrm>
              <a:off x="2534268" y="2252629"/>
              <a:ext cx="2696475" cy="1248954"/>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34"/>
            <p:cNvSpPr txBox="1"/>
            <p:nvPr/>
          </p:nvSpPr>
          <p:spPr>
            <a:xfrm>
              <a:off x="2534268" y="2252629"/>
              <a:ext cx="2696475" cy="1248954"/>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Statement of activities (income statement).</a:t>
              </a:r>
              <a:endParaRPr sz="2400">
                <a:solidFill>
                  <a:schemeClr val="dk1"/>
                </a:solidFill>
                <a:latin typeface="Times New Roman"/>
                <a:ea typeface="Times New Roman"/>
                <a:cs typeface="Times New Roman"/>
                <a:sym typeface="Times New Roman"/>
              </a:endParaRPr>
            </a:p>
          </p:txBody>
        </p:sp>
        <p:sp>
          <p:nvSpPr>
            <p:cNvPr id="533" name="Google Shape;533;p34"/>
            <p:cNvSpPr/>
            <p:nvPr/>
          </p:nvSpPr>
          <p:spPr>
            <a:xfrm>
              <a:off x="5149559" y="2258224"/>
              <a:ext cx="2321275" cy="1272375"/>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34"/>
            <p:cNvSpPr txBox="1"/>
            <p:nvPr/>
          </p:nvSpPr>
          <p:spPr>
            <a:xfrm>
              <a:off x="5149559" y="2258224"/>
              <a:ext cx="2321275" cy="1272375"/>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Statement of cash flows.</a:t>
              </a:r>
              <a:endParaRPr sz="2400">
                <a:solidFill>
                  <a:schemeClr val="dk1"/>
                </a:solidFill>
                <a:latin typeface="Times New Roman"/>
                <a:ea typeface="Times New Roman"/>
                <a:cs typeface="Times New Roman"/>
                <a:sym typeface="Times New Roman"/>
              </a:endParaRPr>
            </a:p>
          </p:txBody>
        </p:sp>
        <p:sp>
          <p:nvSpPr>
            <p:cNvPr id="535" name="Google Shape;535;p34"/>
            <p:cNvSpPr/>
            <p:nvPr/>
          </p:nvSpPr>
          <p:spPr>
            <a:xfrm>
              <a:off x="0" y="3642257"/>
              <a:ext cx="7489371" cy="247142"/>
            </a:xfrm>
            <a:prstGeom prst="rect">
              <a:avLst/>
            </a:prstGeom>
            <a:solidFill>
              <a:srgbClr val="A8CA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36" name="Google Shape;536;p34"/>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rgbClr val="000000"/>
                </a:solidFill>
              </a:rPr>
              <a:t>Not-for-Profit (NFP) Organizations</a:t>
            </a:r>
            <a:br>
              <a:rPr b="1" lang="en-US" sz="3200">
                <a:solidFill>
                  <a:srgbClr val="000000"/>
                </a:solidFill>
              </a:rPr>
            </a:br>
            <a:r>
              <a:rPr b="1" lang="en-US" sz="3200">
                <a:solidFill>
                  <a:srgbClr val="000000"/>
                </a:solidFill>
              </a:rPr>
              <a:t>Financial Reporting </a:t>
            </a:r>
            <a:r>
              <a:rPr b="1" lang="en-US" sz="2800">
                <a:solidFill>
                  <a:srgbClr val="000000"/>
                </a:solidFill>
              </a:rPr>
              <a:t>(2 of 3)</a:t>
            </a:r>
            <a:endParaRPr sz="28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0" name="Shape 540"/>
        <p:cNvGrpSpPr/>
        <p:nvPr/>
      </p:nvGrpSpPr>
      <p:grpSpPr>
        <a:xfrm>
          <a:off x="0" y="0"/>
          <a:ext cx="0" cy="0"/>
          <a:chOff x="0" y="0"/>
          <a:chExt cx="0" cy="0"/>
        </a:xfrm>
      </p:grpSpPr>
      <p:sp>
        <p:nvSpPr>
          <p:cNvPr id="541" name="Google Shape;541;p35"/>
          <p:cNvSpPr txBox="1"/>
          <p:nvPr>
            <p:ph type="title"/>
          </p:nvPr>
        </p:nvSpPr>
        <p:spPr>
          <a:xfrm>
            <a:off x="274319" y="-1"/>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rgbClr val="000000"/>
                </a:solidFill>
              </a:rPr>
              <a:t>Not-for-Profit (NFP) Organizations Financial Reporting </a:t>
            </a:r>
            <a:r>
              <a:rPr b="1" lang="en-US" sz="2800">
                <a:solidFill>
                  <a:srgbClr val="000000"/>
                </a:solidFill>
              </a:rPr>
              <a:t>(3 of 3)</a:t>
            </a:r>
            <a:endParaRPr b="1" sz="2800">
              <a:solidFill>
                <a:schemeClr val="dk1"/>
              </a:solidFill>
            </a:endParaRPr>
          </a:p>
        </p:txBody>
      </p:sp>
      <p:sp>
        <p:nvSpPr>
          <p:cNvPr id="542" name="Google Shape;542;p35"/>
          <p:cNvSpPr txBox="1"/>
          <p:nvPr>
            <p:ph idx="1" type="body"/>
          </p:nvPr>
        </p:nvSpPr>
        <p:spPr>
          <a:xfrm>
            <a:off x="558800" y="1567393"/>
            <a:ext cx="7362825" cy="4076169"/>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400"/>
              <a:buFont typeface="Arial"/>
              <a:buNone/>
            </a:pPr>
            <a:r>
              <a:rPr lang="en-US" sz="2400"/>
              <a:t>In addition to these statements, NFPs are required to present information showing the relationship between functional expenses and natural expenses.</a:t>
            </a:r>
            <a:endParaRPr/>
          </a:p>
          <a:p>
            <a:pPr indent="0" lvl="0" marL="0" rtl="0" algn="l">
              <a:spcBef>
                <a:spcPts val="480"/>
              </a:spcBef>
              <a:spcAft>
                <a:spcPts val="0"/>
              </a:spcAft>
              <a:buClr>
                <a:schemeClr val="dk1"/>
              </a:buClr>
              <a:buSzPts val="2400"/>
              <a:buFont typeface="Arial"/>
              <a:buNone/>
            </a:pPr>
            <a:r>
              <a:rPr lang="en-US" sz="2400"/>
              <a:t> </a:t>
            </a:r>
            <a:endParaRPr/>
          </a:p>
          <a:p>
            <a:pPr indent="0" lvl="0" marL="0" rtl="0" algn="l">
              <a:spcBef>
                <a:spcPts val="480"/>
              </a:spcBef>
              <a:spcAft>
                <a:spcPts val="0"/>
              </a:spcAft>
              <a:buClr>
                <a:schemeClr val="dk1"/>
              </a:buClr>
              <a:buSzPts val="2400"/>
              <a:buFont typeface="Arial"/>
              <a:buNone/>
            </a:pPr>
            <a:r>
              <a:rPr lang="en-US" sz="2400"/>
              <a:t>This information can be presented as one of the following:</a:t>
            </a:r>
            <a:endParaRPr/>
          </a:p>
          <a:p>
            <a:pPr indent="-303213" lvl="0" marL="303213" rtl="0" algn="l">
              <a:spcBef>
                <a:spcPts val="480"/>
              </a:spcBef>
              <a:spcAft>
                <a:spcPts val="0"/>
              </a:spcAft>
              <a:buClr>
                <a:schemeClr val="dk1"/>
              </a:buClr>
              <a:buSzPts val="2400"/>
              <a:buFont typeface="Noto Sans Symbols"/>
              <a:buChar char="▪"/>
            </a:pPr>
            <a:r>
              <a:rPr lang="en-US" sz="2400"/>
              <a:t>Part of the statement of activities</a:t>
            </a:r>
            <a:endParaRPr/>
          </a:p>
          <a:p>
            <a:pPr indent="-303213" lvl="0" marL="303213" rtl="0" algn="l">
              <a:spcBef>
                <a:spcPts val="480"/>
              </a:spcBef>
              <a:spcAft>
                <a:spcPts val="0"/>
              </a:spcAft>
              <a:buClr>
                <a:schemeClr val="dk1"/>
              </a:buClr>
              <a:buSzPts val="2400"/>
              <a:buFont typeface="Noto Sans Symbols"/>
              <a:buChar char="▪"/>
            </a:pPr>
            <a:r>
              <a:rPr lang="en-US" sz="2400"/>
              <a:t>A schedule in the notes to the financial statements</a:t>
            </a:r>
            <a:endParaRPr/>
          </a:p>
          <a:p>
            <a:pPr indent="-303213" lvl="0" marL="303213" rtl="0" algn="l">
              <a:spcBef>
                <a:spcPts val="480"/>
              </a:spcBef>
              <a:spcAft>
                <a:spcPts val="0"/>
              </a:spcAft>
              <a:buClr>
                <a:schemeClr val="dk1"/>
              </a:buClr>
              <a:buSzPts val="2400"/>
              <a:buFont typeface="Noto Sans Symbols"/>
              <a:buChar char="▪"/>
            </a:pPr>
            <a:r>
              <a:rPr lang="en-US" sz="2400"/>
              <a:t>A separate financial statement</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6" name="Shape 546"/>
        <p:cNvGrpSpPr/>
        <p:nvPr/>
      </p:nvGrpSpPr>
      <p:grpSpPr>
        <a:xfrm>
          <a:off x="0" y="0"/>
          <a:ext cx="0" cy="0"/>
          <a:chOff x="0" y="0"/>
          <a:chExt cx="0" cy="0"/>
        </a:xfrm>
      </p:grpSpPr>
      <p:sp>
        <p:nvSpPr>
          <p:cNvPr id="547" name="Google Shape;547;p36"/>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Reporting Requirements Unique to Not-for-Profit Organizations</a:t>
            </a:r>
            <a:endParaRPr/>
          </a:p>
        </p:txBody>
      </p:sp>
      <p:sp>
        <p:nvSpPr>
          <p:cNvPr id="548" name="Google Shape;548;p36"/>
          <p:cNvSpPr txBox="1"/>
          <p:nvPr>
            <p:ph idx="1" type="body"/>
          </p:nvPr>
        </p:nvSpPr>
        <p:spPr>
          <a:xfrm>
            <a:off x="425677" y="1503590"/>
            <a:ext cx="7407275" cy="3921125"/>
          </a:xfrm>
          <a:prstGeom prst="rect">
            <a:avLst/>
          </a:prstGeom>
          <a:noFill/>
          <a:ln>
            <a:noFill/>
          </a:ln>
        </p:spPr>
        <p:txBody>
          <a:bodyPr anchorCtr="0" anchor="t" bIns="40475" lIns="80975" spcFirstLastPara="1" rIns="80975" wrap="square" tIns="40475">
            <a:noAutofit/>
          </a:bodyPr>
          <a:lstStyle/>
          <a:p>
            <a:pPr indent="-303213" lvl="0" marL="303213" rtl="0" algn="l">
              <a:spcBef>
                <a:spcPts val="0"/>
              </a:spcBef>
              <a:spcAft>
                <a:spcPts val="0"/>
              </a:spcAft>
              <a:buClr>
                <a:schemeClr val="dk1"/>
              </a:buClr>
              <a:buSzPts val="2700"/>
              <a:buFont typeface="Noto Sans Symbols"/>
              <a:buChar char="▪"/>
            </a:pPr>
            <a:r>
              <a:rPr lang="en-US" sz="2500"/>
              <a:t>Demonstrating accountability for donor-imposed restrictions by reporting net assets and changes in net assets in one of two categories: (1) net assets without donor restrictions or (2) net assets with donor restrictions.</a:t>
            </a:r>
            <a:endParaRPr/>
          </a:p>
          <a:p>
            <a:pPr indent="-303213" lvl="0" marL="303213" rtl="0" algn="l">
              <a:spcBef>
                <a:spcPts val="500"/>
              </a:spcBef>
              <a:spcAft>
                <a:spcPts val="0"/>
              </a:spcAft>
              <a:buClr>
                <a:schemeClr val="dk1"/>
              </a:buClr>
              <a:buSzPts val="2700"/>
              <a:buFont typeface="Noto Sans Symbols"/>
              <a:buChar char="▪"/>
            </a:pPr>
            <a:r>
              <a:rPr lang="en-US" sz="2500"/>
              <a:t>Reporting program service expenses separately from supporting service expenses. The latter include overhead (such as, non-program management and general expenses) and fund-raising expenses.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2" name="Shape 552"/>
        <p:cNvGrpSpPr/>
        <p:nvPr/>
      </p:nvGrpSpPr>
      <p:grpSpPr>
        <a:xfrm>
          <a:off x="0" y="0"/>
          <a:ext cx="0" cy="0"/>
          <a:chOff x="0" y="0"/>
          <a:chExt cx="0" cy="0"/>
        </a:xfrm>
      </p:grpSpPr>
      <p:sp>
        <p:nvSpPr>
          <p:cNvPr id="553" name="Google Shape;553;p37"/>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Other Accountability Reporting</a:t>
            </a:r>
            <a:endParaRPr/>
          </a:p>
        </p:txBody>
      </p:sp>
      <p:sp>
        <p:nvSpPr>
          <p:cNvPr id="554" name="Google Shape;554;p37"/>
          <p:cNvSpPr txBox="1"/>
          <p:nvPr>
            <p:ph idx="1" type="body"/>
          </p:nvPr>
        </p:nvSpPr>
        <p:spPr>
          <a:xfrm>
            <a:off x="411163" y="1677988"/>
            <a:ext cx="7407275" cy="3630612"/>
          </a:xfrm>
          <a:prstGeom prst="rect">
            <a:avLst/>
          </a:prstGeom>
          <a:noFill/>
          <a:ln>
            <a:noFill/>
          </a:ln>
        </p:spPr>
        <p:txBody>
          <a:bodyPr anchorCtr="0" anchor="t" bIns="40475" lIns="80975" spcFirstLastPara="1" rIns="80975" wrap="square" tIns="40475">
            <a:noAutofit/>
          </a:bodyPr>
          <a:lstStyle/>
          <a:p>
            <a:pPr indent="-303213" lvl="0" marL="303213" rtl="0" algn="l">
              <a:spcBef>
                <a:spcPts val="0"/>
              </a:spcBef>
              <a:spcAft>
                <a:spcPts val="0"/>
              </a:spcAft>
              <a:buClr>
                <a:schemeClr val="dk1"/>
              </a:buClr>
              <a:buSzPts val="3024"/>
              <a:buFont typeface="Noto Sans Symbols"/>
              <a:buChar char="▪"/>
            </a:pPr>
            <a:r>
              <a:rPr lang="en-US"/>
              <a:t>Popular Reports – highly condensed and unaudited</a:t>
            </a:r>
            <a:endParaRPr/>
          </a:p>
          <a:p>
            <a:pPr indent="-303213" lvl="0" marL="303213" rtl="0" algn="l">
              <a:spcBef>
                <a:spcPts val="560"/>
              </a:spcBef>
              <a:spcAft>
                <a:spcPts val="0"/>
              </a:spcAft>
              <a:buClr>
                <a:schemeClr val="dk1"/>
              </a:buClr>
              <a:buSzPts val="3024"/>
              <a:buFont typeface="Noto Sans Symbols"/>
              <a:buChar char="▪"/>
            </a:pPr>
            <a:r>
              <a:rPr lang="en-US"/>
              <a:t>Service Efforts and Accomplishments (SEA) – include both financial and nonfinancial measures of service efforts and service accomplishments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9" name="Shape 559"/>
        <p:cNvGrpSpPr/>
        <p:nvPr/>
      </p:nvGrpSpPr>
      <p:grpSpPr>
        <a:xfrm>
          <a:off x="0" y="0"/>
          <a:ext cx="0" cy="0"/>
          <a:chOff x="0" y="0"/>
          <a:chExt cx="0" cy="0"/>
        </a:xfrm>
      </p:grpSpPr>
      <p:grpSp>
        <p:nvGrpSpPr>
          <p:cNvPr id="560" name="Google Shape;560;p38"/>
          <p:cNvGrpSpPr/>
          <p:nvPr/>
        </p:nvGrpSpPr>
        <p:grpSpPr>
          <a:xfrm>
            <a:off x="478971" y="1541433"/>
            <a:ext cx="7315198" cy="3654028"/>
            <a:chOff x="0" y="1785"/>
            <a:chExt cx="7315198" cy="3654028"/>
          </a:xfrm>
        </p:grpSpPr>
        <p:sp>
          <p:nvSpPr>
            <p:cNvPr id="561" name="Google Shape;561;p38"/>
            <p:cNvSpPr/>
            <p:nvPr/>
          </p:nvSpPr>
          <p:spPr>
            <a:xfrm rot="5400000">
              <a:off x="4419983" y="-1749718"/>
              <a:ext cx="1108702" cy="4681727"/>
            </a:xfrm>
            <a:prstGeom prst="round2SameRect">
              <a:avLst>
                <a:gd fmla="val 16667" name="adj1"/>
                <a:gd fmla="val 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38"/>
            <p:cNvSpPr txBox="1"/>
            <p:nvPr/>
          </p:nvSpPr>
          <p:spPr>
            <a:xfrm>
              <a:off x="2633471" y="90916"/>
              <a:ext cx="4627605" cy="1000458"/>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Discuss in detail GASB principles, standards, and financial reporting, focusing on state and local governments.</a:t>
              </a:r>
              <a:endParaRPr b="0" i="0" sz="2000" u="none" cap="none" strike="noStrike">
                <a:solidFill>
                  <a:schemeClr val="dk1"/>
                </a:solidFill>
                <a:latin typeface="Times New Roman"/>
                <a:ea typeface="Times New Roman"/>
                <a:cs typeface="Times New Roman"/>
                <a:sym typeface="Times New Roman"/>
              </a:endParaRPr>
            </a:p>
          </p:txBody>
        </p:sp>
        <p:sp>
          <p:nvSpPr>
            <p:cNvPr id="563" name="Google Shape;563;p38"/>
            <p:cNvSpPr/>
            <p:nvPr/>
          </p:nvSpPr>
          <p:spPr>
            <a:xfrm>
              <a:off x="0" y="1785"/>
              <a:ext cx="2633471" cy="1178718"/>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38"/>
            <p:cNvSpPr txBox="1"/>
            <p:nvPr/>
          </p:nvSpPr>
          <p:spPr>
            <a:xfrm>
              <a:off x="57540" y="59325"/>
              <a:ext cx="2518391" cy="1063638"/>
            </a:xfrm>
            <a:prstGeom prst="rect">
              <a:avLst/>
            </a:prstGeom>
            <a:noFill/>
            <a:ln>
              <a:noFill/>
            </a:ln>
          </p:spPr>
          <p:txBody>
            <a:bodyPr anchorCtr="0" anchor="ctr" bIns="53325" lIns="106675" spcFirstLastPara="1" rIns="106675" wrap="square" tIns="53325">
              <a:noAutofit/>
            </a:bodyPr>
            <a:lstStyle/>
            <a:p>
              <a:pPr indent="0" lvl="0" marL="0" marR="0" rtl="0" algn="ctr">
                <a:lnSpc>
                  <a:spcPct val="90000"/>
                </a:lnSpc>
                <a:spcBef>
                  <a:spcPts val="0"/>
                </a:spcBef>
                <a:spcAft>
                  <a:spcPts val="0"/>
                </a:spcAft>
                <a:buNone/>
              </a:pPr>
              <a:r>
                <a:rPr lang="en-US" sz="2800">
                  <a:solidFill>
                    <a:schemeClr val="dk1"/>
                  </a:solidFill>
                  <a:latin typeface="Times New Roman"/>
                  <a:ea typeface="Times New Roman"/>
                  <a:cs typeface="Times New Roman"/>
                  <a:sym typeface="Times New Roman"/>
                </a:rPr>
                <a:t>Chapters </a:t>
              </a:r>
              <a:endParaRPr/>
            </a:p>
            <a:p>
              <a:pPr indent="0" lvl="0" marL="0" marR="0" rtl="0" algn="ctr">
                <a:lnSpc>
                  <a:spcPct val="90000"/>
                </a:lnSpc>
                <a:spcBef>
                  <a:spcPts val="980"/>
                </a:spcBef>
                <a:spcAft>
                  <a:spcPts val="0"/>
                </a:spcAft>
                <a:buNone/>
              </a:pPr>
              <a:r>
                <a:rPr lang="en-US" sz="2800">
                  <a:solidFill>
                    <a:schemeClr val="dk1"/>
                  </a:solidFill>
                  <a:latin typeface="Times New Roman"/>
                  <a:ea typeface="Times New Roman"/>
                  <a:cs typeface="Times New Roman"/>
                  <a:sym typeface="Times New Roman"/>
                </a:rPr>
                <a:t>2 - 9</a:t>
              </a:r>
              <a:endParaRPr sz="2800">
                <a:solidFill>
                  <a:schemeClr val="dk1"/>
                </a:solidFill>
                <a:latin typeface="Times New Roman"/>
                <a:ea typeface="Times New Roman"/>
                <a:cs typeface="Times New Roman"/>
                <a:sym typeface="Times New Roman"/>
              </a:endParaRPr>
            </a:p>
          </p:txBody>
        </p:sp>
        <p:sp>
          <p:nvSpPr>
            <p:cNvPr id="565" name="Google Shape;565;p38"/>
            <p:cNvSpPr/>
            <p:nvPr/>
          </p:nvSpPr>
          <p:spPr>
            <a:xfrm rot="5400000">
              <a:off x="4502847" y="-512063"/>
              <a:ext cx="942975" cy="4681727"/>
            </a:xfrm>
            <a:prstGeom prst="round2SameRect">
              <a:avLst>
                <a:gd fmla="val 16667" name="adj1"/>
                <a:gd fmla="val 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38"/>
            <p:cNvSpPr txBox="1"/>
            <p:nvPr/>
          </p:nvSpPr>
          <p:spPr>
            <a:xfrm>
              <a:off x="2633471" y="1403345"/>
              <a:ext cx="4635695" cy="85091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Describe ways that public financial managers provide accountability over funds entrusted to them.</a:t>
              </a:r>
              <a:endParaRPr b="0" i="0" sz="2000" u="none" cap="none" strike="noStrike">
                <a:solidFill>
                  <a:schemeClr val="dk1"/>
                </a:solidFill>
                <a:latin typeface="Times New Roman"/>
                <a:ea typeface="Times New Roman"/>
                <a:cs typeface="Times New Roman"/>
                <a:sym typeface="Times New Roman"/>
              </a:endParaRPr>
            </a:p>
          </p:txBody>
        </p:sp>
        <p:sp>
          <p:nvSpPr>
            <p:cNvPr id="567" name="Google Shape;567;p38"/>
            <p:cNvSpPr/>
            <p:nvPr/>
          </p:nvSpPr>
          <p:spPr>
            <a:xfrm>
              <a:off x="0" y="1239440"/>
              <a:ext cx="2633471" cy="1178718"/>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38"/>
            <p:cNvSpPr txBox="1"/>
            <p:nvPr/>
          </p:nvSpPr>
          <p:spPr>
            <a:xfrm>
              <a:off x="57540" y="1296980"/>
              <a:ext cx="2518391" cy="1063638"/>
            </a:xfrm>
            <a:prstGeom prst="rect">
              <a:avLst/>
            </a:prstGeom>
            <a:noFill/>
            <a:ln>
              <a:noFill/>
            </a:ln>
          </p:spPr>
          <p:txBody>
            <a:bodyPr anchorCtr="0" anchor="ctr" bIns="53325" lIns="106675" spcFirstLastPara="1" rIns="106675" wrap="square" tIns="53325">
              <a:noAutofit/>
            </a:bodyPr>
            <a:lstStyle/>
            <a:p>
              <a:pPr indent="0" lvl="0" marL="0" marR="0" rtl="0" algn="ctr">
                <a:lnSpc>
                  <a:spcPct val="90000"/>
                </a:lnSpc>
                <a:spcBef>
                  <a:spcPts val="0"/>
                </a:spcBef>
                <a:spcAft>
                  <a:spcPts val="0"/>
                </a:spcAft>
                <a:buNone/>
              </a:pPr>
              <a:r>
                <a:rPr lang="en-US" sz="2800">
                  <a:solidFill>
                    <a:schemeClr val="dk1"/>
                  </a:solidFill>
                  <a:latin typeface="Times New Roman"/>
                  <a:ea typeface="Times New Roman"/>
                  <a:cs typeface="Times New Roman"/>
                  <a:sym typeface="Times New Roman"/>
                </a:rPr>
                <a:t>Chapters </a:t>
              </a:r>
              <a:endParaRPr/>
            </a:p>
            <a:p>
              <a:pPr indent="0" lvl="0" marL="0" marR="0" rtl="0" algn="ctr">
                <a:lnSpc>
                  <a:spcPct val="90000"/>
                </a:lnSpc>
                <a:spcBef>
                  <a:spcPts val="980"/>
                </a:spcBef>
                <a:spcAft>
                  <a:spcPts val="0"/>
                </a:spcAft>
                <a:buNone/>
              </a:pPr>
              <a:r>
                <a:rPr lang="en-US" sz="2800">
                  <a:solidFill>
                    <a:schemeClr val="dk1"/>
                  </a:solidFill>
                  <a:latin typeface="Times New Roman"/>
                  <a:ea typeface="Times New Roman"/>
                  <a:cs typeface="Times New Roman"/>
                  <a:sym typeface="Times New Roman"/>
                </a:rPr>
                <a:t>10 - 12</a:t>
              </a:r>
              <a:endParaRPr sz="2800">
                <a:solidFill>
                  <a:schemeClr val="dk1"/>
                </a:solidFill>
                <a:latin typeface="Times New Roman"/>
                <a:ea typeface="Times New Roman"/>
                <a:cs typeface="Times New Roman"/>
                <a:sym typeface="Times New Roman"/>
              </a:endParaRPr>
            </a:p>
          </p:txBody>
        </p:sp>
        <p:sp>
          <p:nvSpPr>
            <p:cNvPr id="569" name="Google Shape;569;p38"/>
            <p:cNvSpPr/>
            <p:nvPr/>
          </p:nvSpPr>
          <p:spPr>
            <a:xfrm rot="5400000">
              <a:off x="4502847" y="725591"/>
              <a:ext cx="942975" cy="4681727"/>
            </a:xfrm>
            <a:prstGeom prst="round2SameRect">
              <a:avLst>
                <a:gd fmla="val 16667" name="adj1"/>
                <a:gd fmla="val 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38"/>
            <p:cNvSpPr txBox="1"/>
            <p:nvPr/>
          </p:nvSpPr>
          <p:spPr>
            <a:xfrm>
              <a:off x="2633471" y="2640999"/>
              <a:ext cx="4635695" cy="85091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chemeClr val="hlink"/>
                </a:buClr>
                <a:buSzPts val="1400"/>
                <a:buFont typeface="Noto Sans Symbols"/>
                <a:buChar char="●"/>
              </a:pPr>
              <a:r>
                <a:rPr b="0" i="0" lang="en-US" sz="2000" u="none" cap="none" strike="noStrike">
                  <a:solidFill>
                    <a:schemeClr val="dk1"/>
                  </a:solidFill>
                  <a:latin typeface="Times New Roman"/>
                  <a:ea typeface="Times New Roman"/>
                  <a:cs typeface="Times New Roman"/>
                  <a:sym typeface="Times New Roman"/>
                </a:rPr>
                <a:t>Focus on not-for-profit organizations and federal government accounting and reporting.</a:t>
              </a:r>
              <a:endParaRPr b="0" i="0" sz="2000" u="none" cap="none" strike="noStrike">
                <a:solidFill>
                  <a:schemeClr val="dk1"/>
                </a:solidFill>
                <a:latin typeface="Times New Roman"/>
                <a:ea typeface="Times New Roman"/>
                <a:cs typeface="Times New Roman"/>
                <a:sym typeface="Times New Roman"/>
              </a:endParaRPr>
            </a:p>
          </p:txBody>
        </p:sp>
        <p:sp>
          <p:nvSpPr>
            <p:cNvPr id="571" name="Google Shape;571;p38"/>
            <p:cNvSpPr/>
            <p:nvPr/>
          </p:nvSpPr>
          <p:spPr>
            <a:xfrm>
              <a:off x="0" y="2477095"/>
              <a:ext cx="2633471" cy="1178718"/>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38"/>
            <p:cNvSpPr txBox="1"/>
            <p:nvPr/>
          </p:nvSpPr>
          <p:spPr>
            <a:xfrm>
              <a:off x="57540" y="2534635"/>
              <a:ext cx="2518391" cy="1063638"/>
            </a:xfrm>
            <a:prstGeom prst="rect">
              <a:avLst/>
            </a:prstGeom>
            <a:noFill/>
            <a:ln>
              <a:noFill/>
            </a:ln>
          </p:spPr>
          <p:txBody>
            <a:bodyPr anchorCtr="0" anchor="ctr" bIns="53325" lIns="106675" spcFirstLastPara="1" rIns="106675" wrap="square" tIns="53325">
              <a:noAutofit/>
            </a:bodyPr>
            <a:lstStyle/>
            <a:p>
              <a:pPr indent="0" lvl="0" marL="0" marR="0" rtl="0" algn="ctr">
                <a:lnSpc>
                  <a:spcPct val="90000"/>
                </a:lnSpc>
                <a:spcBef>
                  <a:spcPts val="0"/>
                </a:spcBef>
                <a:spcAft>
                  <a:spcPts val="0"/>
                </a:spcAft>
                <a:buNone/>
              </a:pPr>
              <a:r>
                <a:rPr lang="en-US" sz="2800">
                  <a:solidFill>
                    <a:schemeClr val="dk1"/>
                  </a:solidFill>
                  <a:latin typeface="Times New Roman"/>
                  <a:ea typeface="Times New Roman"/>
                  <a:cs typeface="Times New Roman"/>
                  <a:sym typeface="Times New Roman"/>
                </a:rPr>
                <a:t>Chapters</a:t>
              </a:r>
              <a:endParaRPr/>
            </a:p>
            <a:p>
              <a:pPr indent="0" lvl="0" marL="0" marR="0" rtl="0" algn="ctr">
                <a:lnSpc>
                  <a:spcPct val="90000"/>
                </a:lnSpc>
                <a:spcBef>
                  <a:spcPts val="980"/>
                </a:spcBef>
                <a:spcAft>
                  <a:spcPts val="0"/>
                </a:spcAft>
                <a:buNone/>
              </a:pPr>
              <a:r>
                <a:rPr lang="en-US" sz="2800">
                  <a:solidFill>
                    <a:schemeClr val="dk1"/>
                  </a:solidFill>
                  <a:latin typeface="Times New Roman"/>
                  <a:ea typeface="Times New Roman"/>
                  <a:cs typeface="Times New Roman"/>
                  <a:sym typeface="Times New Roman"/>
                </a:rPr>
                <a:t>13 - 17</a:t>
              </a:r>
              <a:endParaRPr sz="2800">
                <a:solidFill>
                  <a:schemeClr val="dk1"/>
                </a:solidFill>
                <a:latin typeface="Times New Roman"/>
                <a:ea typeface="Times New Roman"/>
                <a:cs typeface="Times New Roman"/>
                <a:sym typeface="Times New Roman"/>
              </a:endParaRPr>
            </a:p>
          </p:txBody>
        </p:sp>
      </p:grpSp>
      <p:sp>
        <p:nvSpPr>
          <p:cNvPr id="573" name="Google Shape;573;p38"/>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Looking Ahead</a:t>
            </a:r>
            <a:endParaRPr b="1" sz="32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8" name="Shape 578"/>
        <p:cNvGrpSpPr/>
        <p:nvPr/>
      </p:nvGrpSpPr>
      <p:grpSpPr>
        <a:xfrm>
          <a:off x="0" y="0"/>
          <a:ext cx="0" cy="0"/>
          <a:chOff x="0" y="0"/>
          <a:chExt cx="0" cy="0"/>
        </a:xfrm>
      </p:grpSpPr>
      <p:sp>
        <p:nvSpPr>
          <p:cNvPr id="579" name="Google Shape;579;p39"/>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A Quote from the Original Author</a:t>
            </a:r>
            <a:endParaRPr/>
          </a:p>
        </p:txBody>
      </p:sp>
      <p:sp>
        <p:nvSpPr>
          <p:cNvPr id="580" name="Google Shape;580;p39"/>
          <p:cNvSpPr txBox="1"/>
          <p:nvPr>
            <p:ph idx="1" type="body"/>
          </p:nvPr>
        </p:nvSpPr>
        <p:spPr>
          <a:xfrm>
            <a:off x="688975" y="1675491"/>
            <a:ext cx="7005638" cy="3829959"/>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800"/>
              <a:buFont typeface="Noto Sans Symbols"/>
              <a:buNone/>
            </a:pPr>
            <a:r>
              <a:rPr lang="en-US"/>
              <a:t>“Even when developed to the ultimate stage of perfection, governmental accounting cannot become a guaranty of good government. At best, it can never be more than a valuable tool for promotion of sound financial management. . . .”</a:t>
            </a:r>
            <a:endParaRPr/>
          </a:p>
          <a:p>
            <a:pPr indent="-303213" lvl="0" marL="303213" rtl="0" algn="l">
              <a:spcBef>
                <a:spcPts val="560"/>
              </a:spcBef>
              <a:spcAft>
                <a:spcPts val="0"/>
              </a:spcAft>
              <a:buClr>
                <a:schemeClr val="dk1"/>
              </a:buClr>
              <a:buSzPts val="2800"/>
              <a:buFont typeface="Noto Sans Symbols"/>
              <a:buNone/>
            </a:pPr>
            <a:r>
              <a:rPr lang="en-US"/>
              <a:t>			</a:t>
            </a:r>
            <a:r>
              <a:rPr i="1" lang="en-US"/>
              <a:t>Professor R. M. Mikesell, 1951</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4"/>
          <p:cNvSpPr/>
          <p:nvPr/>
        </p:nvSpPr>
        <p:spPr>
          <a:xfrm>
            <a:off x="0" y="0"/>
            <a:ext cx="8229600" cy="59436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52" name="Google Shape;152;p4"/>
          <p:cNvSpPr/>
          <p:nvPr/>
        </p:nvSpPr>
        <p:spPr>
          <a:xfrm>
            <a:off x="1646238" y="0"/>
            <a:ext cx="6583362" cy="59436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53" name="Google Shape;153;p4"/>
          <p:cNvSpPr/>
          <p:nvPr/>
        </p:nvSpPr>
        <p:spPr>
          <a:xfrm>
            <a:off x="206375" y="0"/>
            <a:ext cx="7916863" cy="110807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54" name="Google Shape;154;p4"/>
          <p:cNvSpPr/>
          <p:nvPr/>
        </p:nvSpPr>
        <p:spPr>
          <a:xfrm>
            <a:off x="288925" y="39688"/>
            <a:ext cx="7750175" cy="1028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55" name="Google Shape;155;p4"/>
          <p:cNvSpPr/>
          <p:nvPr/>
        </p:nvSpPr>
        <p:spPr>
          <a:xfrm>
            <a:off x="0" y="0"/>
            <a:ext cx="8023225" cy="10414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156" name="Google Shape;156;p4"/>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Learning Objectives</a:t>
            </a:r>
            <a:br>
              <a:rPr b="1" lang="en-US" sz="3200"/>
            </a:br>
            <a:r>
              <a:rPr b="1" lang="en-US" sz="2400"/>
              <a:t>(2 of 2)</a:t>
            </a:r>
            <a:endParaRPr sz="2400"/>
          </a:p>
        </p:txBody>
      </p:sp>
      <p:sp>
        <p:nvSpPr>
          <p:cNvPr id="157" name="Google Shape;157;p4"/>
          <p:cNvSpPr txBox="1"/>
          <p:nvPr>
            <p:ph idx="1" type="body"/>
          </p:nvPr>
        </p:nvSpPr>
        <p:spPr>
          <a:xfrm>
            <a:off x="411163" y="1572768"/>
            <a:ext cx="7407275" cy="3921125"/>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200"/>
              <a:buFont typeface="Arial"/>
              <a:buNone/>
            </a:pPr>
            <a:r>
              <a:rPr lang="en-US" sz="2200"/>
              <a:t>1-4	Explain the minimum requirements for general</a:t>
            </a:r>
            <a:endParaRPr/>
          </a:p>
          <a:p>
            <a:pPr indent="0" lvl="0" marL="0" rtl="0" algn="l">
              <a:spcBef>
                <a:spcPts val="0"/>
              </a:spcBef>
              <a:spcAft>
                <a:spcPts val="0"/>
              </a:spcAft>
              <a:buClr>
                <a:schemeClr val="dk1"/>
              </a:buClr>
              <a:buSzPts val="2200"/>
              <a:buFont typeface="Arial"/>
              <a:buNone/>
            </a:pPr>
            <a:r>
              <a:rPr lang="en-US" sz="2200"/>
              <a:t>	purpose external financial reporting for state and</a:t>
            </a:r>
            <a:endParaRPr/>
          </a:p>
          <a:p>
            <a:pPr indent="0" lvl="0" marL="0" rtl="0" algn="l">
              <a:spcBef>
                <a:spcPts val="0"/>
              </a:spcBef>
              <a:spcAft>
                <a:spcPts val="0"/>
              </a:spcAft>
              <a:buClr>
                <a:schemeClr val="dk1"/>
              </a:buClr>
              <a:buSzPts val="2200"/>
              <a:buFont typeface="Arial"/>
              <a:buNone/>
            </a:pPr>
            <a:r>
              <a:rPr lang="en-US" sz="2200"/>
              <a:t>	local governments and how they relate to</a:t>
            </a:r>
            <a:endParaRPr/>
          </a:p>
          <a:p>
            <a:pPr indent="0" lvl="0" marL="0" rtl="0" algn="l">
              <a:spcBef>
                <a:spcPts val="0"/>
              </a:spcBef>
              <a:spcAft>
                <a:spcPts val="0"/>
              </a:spcAft>
              <a:buClr>
                <a:schemeClr val="dk1"/>
              </a:buClr>
              <a:buSzPts val="2200"/>
              <a:buFont typeface="Arial"/>
              <a:buNone/>
            </a:pPr>
            <a:r>
              <a:rPr lang="en-US" sz="2200"/>
              <a:t>	comprehensive annual financial reports.</a:t>
            </a:r>
            <a:endParaRPr/>
          </a:p>
          <a:p>
            <a:pPr indent="0" lvl="0" marL="0" rtl="0" algn="l">
              <a:spcBef>
                <a:spcPts val="1200"/>
              </a:spcBef>
              <a:spcAft>
                <a:spcPts val="0"/>
              </a:spcAft>
              <a:buClr>
                <a:schemeClr val="dk1"/>
              </a:buClr>
              <a:buSzPts val="2200"/>
              <a:buFont typeface="Arial"/>
              <a:buNone/>
            </a:pPr>
            <a:r>
              <a:rPr lang="en-US" sz="2200"/>
              <a:t>1-5	Identify and describe the required financial</a:t>
            </a:r>
            <a:endParaRPr/>
          </a:p>
          <a:p>
            <a:pPr indent="0" lvl="0" marL="0" rtl="0" algn="l">
              <a:spcBef>
                <a:spcPts val="0"/>
              </a:spcBef>
              <a:spcAft>
                <a:spcPts val="0"/>
              </a:spcAft>
              <a:buClr>
                <a:schemeClr val="dk1"/>
              </a:buClr>
              <a:buSzPts val="2200"/>
              <a:buFont typeface="Arial"/>
              <a:buNone/>
            </a:pPr>
            <a:r>
              <a:rPr lang="en-US" sz="2200"/>
              <a:t>	statements for the federal government.</a:t>
            </a:r>
            <a:endParaRPr/>
          </a:p>
          <a:p>
            <a:pPr indent="0" lvl="0" marL="0" rtl="0" algn="l">
              <a:spcBef>
                <a:spcPts val="1200"/>
              </a:spcBef>
              <a:spcAft>
                <a:spcPts val="0"/>
              </a:spcAft>
              <a:buClr>
                <a:schemeClr val="dk1"/>
              </a:buClr>
              <a:buSzPts val="2200"/>
              <a:buFont typeface="Arial"/>
              <a:buNone/>
            </a:pPr>
            <a:r>
              <a:rPr lang="en-US" sz="2200"/>
              <a:t>1-6	Identify and describe the required financial</a:t>
            </a:r>
            <a:endParaRPr/>
          </a:p>
          <a:p>
            <a:pPr indent="0" lvl="0" marL="0" rtl="0" algn="l">
              <a:spcBef>
                <a:spcPts val="0"/>
              </a:spcBef>
              <a:spcAft>
                <a:spcPts val="0"/>
              </a:spcAft>
              <a:buClr>
                <a:schemeClr val="dk1"/>
              </a:buClr>
              <a:buSzPts val="2200"/>
              <a:buFont typeface="Arial"/>
              <a:buNone/>
            </a:pPr>
            <a:r>
              <a:rPr lang="en-US" sz="2200"/>
              <a:t>	statements for not-for-profit organizations.</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5"/>
          <p:cNvSpPr txBox="1"/>
          <p:nvPr>
            <p:ph type="title"/>
          </p:nvPr>
        </p:nvSpPr>
        <p:spPr>
          <a:xfrm>
            <a:off x="274320"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000">
                <a:solidFill>
                  <a:schemeClr val="dk1"/>
                </a:solidFill>
              </a:rPr>
              <a:t>Government &amp; Not-for-Profit Accounting Practices Differ from Business</a:t>
            </a:r>
            <a:endParaRPr/>
          </a:p>
        </p:txBody>
      </p:sp>
      <p:grpSp>
        <p:nvGrpSpPr>
          <p:cNvPr id="164" name="Google Shape;164;p5"/>
          <p:cNvGrpSpPr/>
          <p:nvPr/>
        </p:nvGrpSpPr>
        <p:grpSpPr>
          <a:xfrm>
            <a:off x="1081225" y="1446664"/>
            <a:ext cx="6113578" cy="4268921"/>
            <a:chOff x="-344966" y="0"/>
            <a:chExt cx="6113578" cy="4268921"/>
          </a:xfrm>
        </p:grpSpPr>
        <p:sp>
          <p:nvSpPr>
            <p:cNvPr id="165" name="Google Shape;165;p5"/>
            <p:cNvSpPr/>
            <p:nvPr/>
          </p:nvSpPr>
          <p:spPr>
            <a:xfrm>
              <a:off x="-344966" y="0"/>
              <a:ext cx="3705764" cy="2560926"/>
            </a:xfrm>
            <a:prstGeom prst="ellipse">
              <a:avLst/>
            </a:prstGeom>
            <a:solidFill>
              <a:schemeClr val="accent1">
                <a:alpha val="49803"/>
              </a:scheme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5"/>
            <p:cNvSpPr txBox="1"/>
            <p:nvPr/>
          </p:nvSpPr>
          <p:spPr>
            <a:xfrm>
              <a:off x="197731" y="375039"/>
              <a:ext cx="2620370" cy="1810848"/>
            </a:xfrm>
            <a:prstGeom prst="rect">
              <a:avLst/>
            </a:prstGeom>
            <a:noFill/>
            <a:ln>
              <a:noFill/>
            </a:ln>
          </p:spPr>
          <p:txBody>
            <a:bodyPr anchorCtr="0" anchor="ctr" bIns="76200" lIns="76200" spcFirstLastPara="1" rIns="76200" wrap="square" tIns="76200">
              <a:noAutofit/>
            </a:bodyPr>
            <a:lstStyle/>
            <a:p>
              <a:pPr indent="0" lvl="0" marL="0" marR="0" rtl="0" algn="l">
                <a:lnSpc>
                  <a:spcPct val="90000"/>
                </a:lnSpc>
                <a:spcBef>
                  <a:spcPts val="0"/>
                </a:spcBef>
                <a:spcAft>
                  <a:spcPts val="0"/>
                </a:spcAft>
                <a:buNone/>
              </a:pPr>
              <a:r>
                <a:rPr lang="en-US" sz="2000">
                  <a:solidFill>
                    <a:schemeClr val="dk1"/>
                  </a:solidFill>
                  <a:latin typeface="Times New Roman"/>
                  <a:ea typeface="Times New Roman"/>
                  <a:cs typeface="Times New Roman"/>
                  <a:sym typeface="Times New Roman"/>
                </a:rPr>
                <a:t>They have different purposes in society.</a:t>
              </a:r>
              <a:r>
                <a:rPr lang="en-US" sz="1600">
                  <a:solidFill>
                    <a:schemeClr val="dk1"/>
                  </a:solidFill>
                  <a:latin typeface="Times New Roman"/>
                  <a:ea typeface="Times New Roman"/>
                  <a:cs typeface="Times New Roman"/>
                  <a:sym typeface="Times New Roman"/>
                </a:rPr>
                <a:t>	</a:t>
              </a:r>
              <a:endParaRPr sz="1600">
                <a:solidFill>
                  <a:schemeClr val="dk1"/>
                </a:solidFill>
                <a:latin typeface="Times New Roman"/>
                <a:ea typeface="Times New Roman"/>
                <a:cs typeface="Times New Roman"/>
                <a:sym typeface="Times New Roman"/>
              </a:endParaRPr>
            </a:p>
          </p:txBody>
        </p:sp>
        <p:sp>
          <p:nvSpPr>
            <p:cNvPr id="167" name="Google Shape;167;p5"/>
            <p:cNvSpPr/>
            <p:nvPr/>
          </p:nvSpPr>
          <p:spPr>
            <a:xfrm>
              <a:off x="590370" y="1707995"/>
              <a:ext cx="4471390" cy="2560926"/>
            </a:xfrm>
            <a:prstGeom prst="ellipse">
              <a:avLst/>
            </a:prstGeom>
            <a:solidFill>
              <a:schemeClr val="accent1">
                <a:alpha val="49803"/>
              </a:scheme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5"/>
            <p:cNvSpPr txBox="1"/>
            <p:nvPr/>
          </p:nvSpPr>
          <p:spPr>
            <a:xfrm>
              <a:off x="1245190" y="2083034"/>
              <a:ext cx="3161750" cy="1810848"/>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t/>
              </a:r>
              <a:endParaRPr sz="2000">
                <a:solidFill>
                  <a:schemeClr val="dk1"/>
                </a:solidFill>
                <a:latin typeface="Times New Roman"/>
                <a:ea typeface="Times New Roman"/>
                <a:cs typeface="Times New Roman"/>
                <a:sym typeface="Times New Roman"/>
              </a:endParaRPr>
            </a:p>
            <a:p>
              <a:pPr indent="0" lvl="0" marL="0" marR="0" rtl="0" algn="ctr">
                <a:lnSpc>
                  <a:spcPct val="90000"/>
                </a:lnSpc>
                <a:spcBef>
                  <a:spcPts val="700"/>
                </a:spcBef>
                <a:spcAft>
                  <a:spcPts val="0"/>
                </a:spcAft>
                <a:buNone/>
              </a:pPr>
              <a:r>
                <a:rPr lang="en-US" sz="2000">
                  <a:solidFill>
                    <a:schemeClr val="dk1"/>
                  </a:solidFill>
                  <a:latin typeface="Times New Roman"/>
                  <a:ea typeface="Times New Roman"/>
                  <a:cs typeface="Times New Roman"/>
                  <a:sym typeface="Times New Roman"/>
                </a:rPr>
                <a:t>They are financed by resource providers who do not expect benefits proportional to the resources they provide.</a:t>
              </a:r>
              <a:endParaRPr sz="2000">
                <a:solidFill>
                  <a:schemeClr val="dk1"/>
                </a:solidFill>
                <a:latin typeface="Times New Roman"/>
                <a:ea typeface="Times New Roman"/>
                <a:cs typeface="Times New Roman"/>
                <a:sym typeface="Times New Roman"/>
              </a:endParaRPr>
            </a:p>
          </p:txBody>
        </p:sp>
        <p:sp>
          <p:nvSpPr>
            <p:cNvPr id="169" name="Google Shape;169;p5"/>
            <p:cNvSpPr/>
            <p:nvPr/>
          </p:nvSpPr>
          <p:spPr>
            <a:xfrm>
              <a:off x="2516702" y="0"/>
              <a:ext cx="3251910" cy="2560926"/>
            </a:xfrm>
            <a:prstGeom prst="ellipse">
              <a:avLst/>
            </a:prstGeom>
            <a:solidFill>
              <a:schemeClr val="accent1">
                <a:alpha val="49803"/>
              </a:schemeClr>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5"/>
            <p:cNvSpPr txBox="1"/>
            <p:nvPr/>
          </p:nvSpPr>
          <p:spPr>
            <a:xfrm>
              <a:off x="2992933" y="375039"/>
              <a:ext cx="2299448" cy="1810848"/>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rPr lang="en-US" sz="2000">
                  <a:solidFill>
                    <a:schemeClr val="dk1"/>
                  </a:solidFill>
                  <a:latin typeface="Times New Roman"/>
                  <a:ea typeface="Times New Roman"/>
                  <a:cs typeface="Times New Roman"/>
                  <a:sym typeface="Times New Roman"/>
                </a:rPr>
                <a:t>Management has a special duty to be accountable for how resources are used in providing services.</a:t>
              </a:r>
              <a:endParaRPr sz="2000">
                <a:solidFill>
                  <a:schemeClr val="dk1"/>
                </a:solidFill>
                <a:latin typeface="Times New Roman"/>
                <a:ea typeface="Times New Roman"/>
                <a:cs typeface="Times New Roman"/>
                <a:sym typeface="Times New Roman"/>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6"/>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Types of Governments</a:t>
            </a:r>
            <a:endParaRPr sz="3200"/>
          </a:p>
        </p:txBody>
      </p:sp>
      <p:grpSp>
        <p:nvGrpSpPr>
          <p:cNvPr id="177" name="Google Shape;177;p6"/>
          <p:cNvGrpSpPr/>
          <p:nvPr/>
        </p:nvGrpSpPr>
        <p:grpSpPr>
          <a:xfrm>
            <a:off x="1385248" y="1689356"/>
            <a:ext cx="5486399" cy="3656707"/>
            <a:chOff x="0" y="446"/>
            <a:chExt cx="5486399" cy="3656707"/>
          </a:xfrm>
        </p:grpSpPr>
        <p:sp>
          <p:nvSpPr>
            <p:cNvPr id="178" name="Google Shape;178;p6"/>
            <p:cNvSpPr/>
            <p:nvPr/>
          </p:nvSpPr>
          <p:spPr>
            <a:xfrm>
              <a:off x="2194559" y="446"/>
              <a:ext cx="3291840" cy="1741289"/>
            </a:xfrm>
            <a:prstGeom prst="rightArrow">
              <a:avLst>
                <a:gd fmla="val 75000" name="adj1"/>
                <a:gd fmla="val 5000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6"/>
            <p:cNvSpPr txBox="1"/>
            <p:nvPr/>
          </p:nvSpPr>
          <p:spPr>
            <a:xfrm>
              <a:off x="2194559" y="218107"/>
              <a:ext cx="2638857" cy="1305967"/>
            </a:xfrm>
            <a:prstGeom prst="rect">
              <a:avLst/>
            </a:prstGeom>
            <a:noFill/>
            <a:ln>
              <a:noFill/>
            </a:ln>
          </p:spPr>
          <p:txBody>
            <a:bodyPr anchorCtr="0" anchor="t" bIns="10150" lIns="10150" spcFirstLastPara="1" rIns="10150" wrap="square" tIns="10150">
              <a:noAutofit/>
            </a:bodyPr>
            <a:lstStyle/>
            <a:p>
              <a:pPr indent="-171450" lvl="1" marL="171450" marR="0" rtl="0" algn="l">
                <a:lnSpc>
                  <a:spcPct val="90000"/>
                </a:lnSpc>
                <a:spcBef>
                  <a:spcPts val="0"/>
                </a:spcBef>
                <a:spcAft>
                  <a:spcPts val="0"/>
                </a:spcAft>
                <a:buClr>
                  <a:schemeClr val="hlink"/>
                </a:buClr>
                <a:buSzPts val="1120"/>
                <a:buFont typeface="Noto Sans Symbols"/>
                <a:buChar char="●"/>
              </a:pPr>
              <a:r>
                <a:rPr b="0" i="0" lang="en-US" sz="1600" u="none" cap="none" strike="noStrike">
                  <a:solidFill>
                    <a:schemeClr val="dk1"/>
                  </a:solidFill>
                  <a:latin typeface="Times New Roman"/>
                  <a:ea typeface="Times New Roman"/>
                  <a:cs typeface="Times New Roman"/>
                  <a:sym typeface="Times New Roman"/>
                </a:rPr>
                <a:t>Federal government, state governments, cities, towns, townships, villages, counties, boroughs, and parishes</a:t>
              </a:r>
              <a:endParaRPr b="0" i="0" sz="1600" u="none" cap="none" strike="noStrike">
                <a:solidFill>
                  <a:schemeClr val="dk1"/>
                </a:solidFill>
                <a:latin typeface="Times New Roman"/>
                <a:ea typeface="Times New Roman"/>
                <a:cs typeface="Times New Roman"/>
                <a:sym typeface="Times New Roman"/>
              </a:endParaRPr>
            </a:p>
          </p:txBody>
        </p:sp>
        <p:sp>
          <p:nvSpPr>
            <p:cNvPr id="180" name="Google Shape;180;p6"/>
            <p:cNvSpPr/>
            <p:nvPr/>
          </p:nvSpPr>
          <p:spPr>
            <a:xfrm>
              <a:off x="0" y="446"/>
              <a:ext cx="2194560" cy="1741289"/>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6"/>
            <p:cNvSpPr txBox="1"/>
            <p:nvPr/>
          </p:nvSpPr>
          <p:spPr>
            <a:xfrm>
              <a:off x="85003" y="85449"/>
              <a:ext cx="2024554" cy="1571283"/>
            </a:xfrm>
            <a:prstGeom prst="rect">
              <a:avLst/>
            </a:prstGeom>
            <a:noFill/>
            <a:ln>
              <a:noFill/>
            </a:ln>
          </p:spPr>
          <p:txBody>
            <a:bodyPr anchorCtr="0" anchor="ctr" bIns="34275" lIns="68575" spcFirstLastPara="1" rIns="68575" wrap="square" tIns="34275">
              <a:noAutofit/>
            </a:bodyPr>
            <a:lstStyle/>
            <a:p>
              <a:pPr indent="0" lvl="0" marL="0" marR="0" rtl="0" algn="ctr">
                <a:lnSpc>
                  <a:spcPct val="90000"/>
                </a:lnSpc>
                <a:spcBef>
                  <a:spcPts val="0"/>
                </a:spcBef>
                <a:spcAft>
                  <a:spcPts val="0"/>
                </a:spcAft>
                <a:buNone/>
              </a:pPr>
              <a:r>
                <a:rPr lang="en-US" sz="1800">
                  <a:solidFill>
                    <a:schemeClr val="dk1"/>
                  </a:solidFill>
                  <a:latin typeface="Times New Roman"/>
                  <a:ea typeface="Times New Roman"/>
                  <a:cs typeface="Times New Roman"/>
                  <a:sym typeface="Times New Roman"/>
                </a:rPr>
                <a:t>General purpose governments provide a broad array of services. </a:t>
              </a:r>
              <a:endParaRPr/>
            </a:p>
          </p:txBody>
        </p:sp>
        <p:sp>
          <p:nvSpPr>
            <p:cNvPr id="182" name="Google Shape;182;p6"/>
            <p:cNvSpPr/>
            <p:nvPr/>
          </p:nvSpPr>
          <p:spPr>
            <a:xfrm>
              <a:off x="2194559" y="1915864"/>
              <a:ext cx="3291840" cy="1741289"/>
            </a:xfrm>
            <a:prstGeom prst="rightArrow">
              <a:avLst>
                <a:gd fmla="val 75000" name="adj1"/>
                <a:gd fmla="val 50000" name="adj2"/>
              </a:avLst>
            </a:prstGeom>
            <a:solidFill>
              <a:srgbClr val="E7F2F3">
                <a:alpha val="89803"/>
              </a:srgbClr>
            </a:solidFill>
            <a:ln cap="flat" cmpd="sng" w="25400">
              <a:solidFill>
                <a:srgbClr val="E7F2F3">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6"/>
            <p:cNvSpPr txBox="1"/>
            <p:nvPr/>
          </p:nvSpPr>
          <p:spPr>
            <a:xfrm>
              <a:off x="2194559" y="2133525"/>
              <a:ext cx="2638857" cy="1305967"/>
            </a:xfrm>
            <a:prstGeom prst="rect">
              <a:avLst/>
            </a:prstGeom>
            <a:noFill/>
            <a:ln>
              <a:noFill/>
            </a:ln>
          </p:spPr>
          <p:txBody>
            <a:bodyPr anchorCtr="0" anchor="t" bIns="10150" lIns="10150" spcFirstLastPara="1" rIns="10150" wrap="square" tIns="10150">
              <a:noAutofit/>
            </a:bodyPr>
            <a:lstStyle/>
            <a:p>
              <a:pPr indent="-171450" lvl="1" marL="171450" marR="0" rtl="0" algn="l">
                <a:lnSpc>
                  <a:spcPct val="90000"/>
                </a:lnSpc>
                <a:spcBef>
                  <a:spcPts val="0"/>
                </a:spcBef>
                <a:spcAft>
                  <a:spcPts val="0"/>
                </a:spcAft>
                <a:buClr>
                  <a:schemeClr val="hlink"/>
                </a:buClr>
                <a:buSzPts val="1120"/>
                <a:buFont typeface="Noto Sans Symbols"/>
                <a:buChar char="●"/>
              </a:pPr>
              <a:r>
                <a:rPr b="0" i="0" lang="en-US" sz="1600" u="none" cap="none" strike="noStrike">
                  <a:solidFill>
                    <a:schemeClr val="dk1"/>
                  </a:solidFill>
                  <a:latin typeface="Times New Roman"/>
                  <a:ea typeface="Times New Roman"/>
                  <a:cs typeface="Times New Roman"/>
                  <a:sym typeface="Times New Roman"/>
                </a:rPr>
                <a:t>Independent school systems, public colleges and universities, public hospitals, fire protection districts, and many others</a:t>
              </a:r>
              <a:endParaRPr b="0" i="0" sz="1600" u="none" cap="none" strike="noStrike">
                <a:solidFill>
                  <a:schemeClr val="dk1"/>
                </a:solidFill>
                <a:latin typeface="Times New Roman"/>
                <a:ea typeface="Times New Roman"/>
                <a:cs typeface="Times New Roman"/>
                <a:sym typeface="Times New Roman"/>
              </a:endParaRPr>
            </a:p>
          </p:txBody>
        </p:sp>
        <p:sp>
          <p:nvSpPr>
            <p:cNvPr id="184" name="Google Shape;184;p6"/>
            <p:cNvSpPr/>
            <p:nvPr/>
          </p:nvSpPr>
          <p:spPr>
            <a:xfrm>
              <a:off x="0" y="1915864"/>
              <a:ext cx="2194560" cy="1741289"/>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6"/>
            <p:cNvSpPr txBox="1"/>
            <p:nvPr/>
          </p:nvSpPr>
          <p:spPr>
            <a:xfrm>
              <a:off x="85003" y="2000867"/>
              <a:ext cx="2024554" cy="1571283"/>
            </a:xfrm>
            <a:prstGeom prst="rect">
              <a:avLst/>
            </a:prstGeom>
            <a:noFill/>
            <a:ln>
              <a:noFill/>
            </a:ln>
          </p:spPr>
          <p:txBody>
            <a:bodyPr anchorCtr="0" anchor="ctr" bIns="34275" lIns="68575" spcFirstLastPara="1" rIns="68575" wrap="square" tIns="34275">
              <a:noAutofit/>
            </a:bodyPr>
            <a:lstStyle/>
            <a:p>
              <a:pPr indent="0" lvl="0" marL="0" marR="0" rtl="0" algn="ctr">
                <a:lnSpc>
                  <a:spcPct val="90000"/>
                </a:lnSpc>
                <a:spcBef>
                  <a:spcPts val="0"/>
                </a:spcBef>
                <a:spcAft>
                  <a:spcPts val="0"/>
                </a:spcAft>
                <a:buNone/>
              </a:pPr>
              <a:r>
                <a:rPr lang="en-US" sz="1800">
                  <a:solidFill>
                    <a:schemeClr val="dk1"/>
                  </a:solidFill>
                  <a:latin typeface="Times New Roman"/>
                  <a:ea typeface="Times New Roman"/>
                  <a:cs typeface="Times New Roman"/>
                  <a:sym typeface="Times New Roman"/>
                </a:rPr>
                <a:t>Special purpose governments usually provide only a single or just a few services.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7"/>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solidFill>
                  <a:schemeClr val="dk1"/>
                </a:solidFill>
              </a:rPr>
              <a:t>Not-for-Profit Organizations</a:t>
            </a:r>
            <a:endParaRPr/>
          </a:p>
        </p:txBody>
      </p:sp>
      <p:sp>
        <p:nvSpPr>
          <p:cNvPr id="192" name="Google Shape;192;p7"/>
          <p:cNvSpPr txBox="1"/>
          <p:nvPr>
            <p:ph idx="1" type="body"/>
          </p:nvPr>
        </p:nvSpPr>
        <p:spPr>
          <a:xfrm>
            <a:off x="459358" y="1837634"/>
            <a:ext cx="7359080" cy="3470965"/>
          </a:xfrm>
          <a:prstGeom prst="rect">
            <a:avLst/>
          </a:prstGeom>
          <a:noFill/>
          <a:ln>
            <a:noFill/>
          </a:ln>
        </p:spPr>
        <p:txBody>
          <a:bodyPr anchorCtr="0" anchor="t" bIns="40475" lIns="80975" spcFirstLastPara="1" rIns="80975" wrap="square" tIns="40475">
            <a:noAutofit/>
          </a:bodyPr>
          <a:lstStyle/>
          <a:p>
            <a:pPr indent="0" lvl="0" marL="0" rtl="0" algn="l">
              <a:spcBef>
                <a:spcPts val="0"/>
              </a:spcBef>
              <a:spcAft>
                <a:spcPts val="0"/>
              </a:spcAft>
              <a:buClr>
                <a:schemeClr val="dk1"/>
              </a:buClr>
              <a:buSzPts val="2800"/>
              <a:buFont typeface="Arial"/>
              <a:buNone/>
            </a:pPr>
            <a:r>
              <a:rPr lang="en-US"/>
              <a:t>Not-for-profit organizations are legally separate organizations which are usually exempt from federal, state, and local taxation.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grpSp>
        <p:nvGrpSpPr>
          <p:cNvPr id="198" name="Google Shape;198;p8"/>
          <p:cNvGrpSpPr/>
          <p:nvPr/>
        </p:nvGrpSpPr>
        <p:grpSpPr>
          <a:xfrm>
            <a:off x="747078" y="2178355"/>
            <a:ext cx="6590300" cy="3011237"/>
            <a:chOff x="369706" y="323181"/>
            <a:chExt cx="6590300" cy="3011237"/>
          </a:xfrm>
        </p:grpSpPr>
        <p:sp>
          <p:nvSpPr>
            <p:cNvPr id="199" name="Google Shape;199;p8"/>
            <p:cNvSpPr/>
            <p:nvPr/>
          </p:nvSpPr>
          <p:spPr>
            <a:xfrm>
              <a:off x="369706" y="323181"/>
              <a:ext cx="6590300" cy="59911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8"/>
            <p:cNvSpPr txBox="1"/>
            <p:nvPr/>
          </p:nvSpPr>
          <p:spPr>
            <a:xfrm>
              <a:off x="369706" y="323181"/>
              <a:ext cx="6590300" cy="599118"/>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Unlike for-profit organizations, resource providers do not expect to receive repayment or proportional benefits.</a:t>
              </a:r>
              <a:endParaRPr sz="2400">
                <a:solidFill>
                  <a:schemeClr val="dk1"/>
                </a:solidFill>
                <a:latin typeface="Times New Roman"/>
                <a:ea typeface="Times New Roman"/>
                <a:cs typeface="Times New Roman"/>
                <a:sym typeface="Times New Roman"/>
              </a:endParaRPr>
            </a:p>
          </p:txBody>
        </p:sp>
        <p:sp>
          <p:nvSpPr>
            <p:cNvPr id="201" name="Google Shape;201;p8"/>
            <p:cNvSpPr/>
            <p:nvPr/>
          </p:nvSpPr>
          <p:spPr>
            <a:xfrm>
              <a:off x="369706" y="922300"/>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8"/>
            <p:cNvSpPr/>
            <p:nvPr/>
          </p:nvSpPr>
          <p:spPr>
            <a:xfrm>
              <a:off x="1299671" y="922300"/>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8"/>
            <p:cNvSpPr/>
            <p:nvPr/>
          </p:nvSpPr>
          <p:spPr>
            <a:xfrm>
              <a:off x="2229636" y="922300"/>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8"/>
            <p:cNvSpPr/>
            <p:nvPr/>
          </p:nvSpPr>
          <p:spPr>
            <a:xfrm>
              <a:off x="3159600" y="922300"/>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8"/>
            <p:cNvSpPr/>
            <p:nvPr/>
          </p:nvSpPr>
          <p:spPr>
            <a:xfrm>
              <a:off x="4089565" y="922300"/>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8"/>
            <p:cNvSpPr/>
            <p:nvPr/>
          </p:nvSpPr>
          <p:spPr>
            <a:xfrm>
              <a:off x="5019529" y="922300"/>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8"/>
            <p:cNvSpPr/>
            <p:nvPr/>
          </p:nvSpPr>
          <p:spPr>
            <a:xfrm>
              <a:off x="5949494" y="922300"/>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8"/>
            <p:cNvSpPr/>
            <p:nvPr/>
          </p:nvSpPr>
          <p:spPr>
            <a:xfrm>
              <a:off x="369706" y="1141831"/>
              <a:ext cx="6590300" cy="87678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8"/>
            <p:cNvSpPr txBox="1"/>
            <p:nvPr/>
          </p:nvSpPr>
          <p:spPr>
            <a:xfrm>
              <a:off x="369706" y="1141831"/>
              <a:ext cx="6590300" cy="876785"/>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The organization lacks a profit motive.</a:t>
              </a:r>
              <a:endParaRPr sz="2400">
                <a:solidFill>
                  <a:schemeClr val="dk1"/>
                </a:solidFill>
                <a:latin typeface="Times New Roman"/>
                <a:ea typeface="Times New Roman"/>
                <a:cs typeface="Times New Roman"/>
                <a:sym typeface="Times New Roman"/>
              </a:endParaRPr>
            </a:p>
          </p:txBody>
        </p:sp>
        <p:sp>
          <p:nvSpPr>
            <p:cNvPr id="210" name="Google Shape;210;p8"/>
            <p:cNvSpPr/>
            <p:nvPr/>
          </p:nvSpPr>
          <p:spPr>
            <a:xfrm>
              <a:off x="369706" y="201861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8"/>
            <p:cNvSpPr/>
            <p:nvPr/>
          </p:nvSpPr>
          <p:spPr>
            <a:xfrm>
              <a:off x="1299671" y="201861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8"/>
            <p:cNvSpPr/>
            <p:nvPr/>
          </p:nvSpPr>
          <p:spPr>
            <a:xfrm>
              <a:off x="2229636" y="201861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8"/>
            <p:cNvSpPr/>
            <p:nvPr/>
          </p:nvSpPr>
          <p:spPr>
            <a:xfrm>
              <a:off x="3159600" y="201861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8"/>
            <p:cNvSpPr/>
            <p:nvPr/>
          </p:nvSpPr>
          <p:spPr>
            <a:xfrm>
              <a:off x="4089565" y="201861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8"/>
            <p:cNvSpPr/>
            <p:nvPr/>
          </p:nvSpPr>
          <p:spPr>
            <a:xfrm>
              <a:off x="5019529" y="201861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8"/>
            <p:cNvSpPr/>
            <p:nvPr/>
          </p:nvSpPr>
          <p:spPr>
            <a:xfrm>
              <a:off x="5949494" y="201861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8"/>
            <p:cNvSpPr/>
            <p:nvPr/>
          </p:nvSpPr>
          <p:spPr>
            <a:xfrm>
              <a:off x="369706" y="2238148"/>
              <a:ext cx="6590300" cy="94981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8"/>
            <p:cNvSpPr txBox="1"/>
            <p:nvPr/>
          </p:nvSpPr>
          <p:spPr>
            <a:xfrm>
              <a:off x="369706" y="2238148"/>
              <a:ext cx="6590300" cy="949818"/>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There is an absence of transferable ownership rights.</a:t>
              </a:r>
              <a:endParaRPr sz="2400">
                <a:solidFill>
                  <a:schemeClr val="dk1"/>
                </a:solidFill>
                <a:latin typeface="Times New Roman"/>
                <a:ea typeface="Times New Roman"/>
                <a:cs typeface="Times New Roman"/>
                <a:sym typeface="Times New Roman"/>
              </a:endParaRPr>
            </a:p>
          </p:txBody>
        </p:sp>
        <p:sp>
          <p:nvSpPr>
            <p:cNvPr id="219" name="Google Shape;219;p8"/>
            <p:cNvSpPr/>
            <p:nvPr/>
          </p:nvSpPr>
          <p:spPr>
            <a:xfrm>
              <a:off x="369706" y="318796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8"/>
            <p:cNvSpPr/>
            <p:nvPr/>
          </p:nvSpPr>
          <p:spPr>
            <a:xfrm>
              <a:off x="1299671" y="318796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8"/>
            <p:cNvSpPr/>
            <p:nvPr/>
          </p:nvSpPr>
          <p:spPr>
            <a:xfrm>
              <a:off x="2229636" y="318796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8"/>
            <p:cNvSpPr/>
            <p:nvPr/>
          </p:nvSpPr>
          <p:spPr>
            <a:xfrm>
              <a:off x="3159600" y="318796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8"/>
            <p:cNvSpPr/>
            <p:nvPr/>
          </p:nvSpPr>
          <p:spPr>
            <a:xfrm>
              <a:off x="4089565" y="318796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8"/>
            <p:cNvSpPr/>
            <p:nvPr/>
          </p:nvSpPr>
          <p:spPr>
            <a:xfrm>
              <a:off x="5019529" y="318796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8"/>
            <p:cNvSpPr/>
            <p:nvPr/>
          </p:nvSpPr>
          <p:spPr>
            <a:xfrm>
              <a:off x="5949494" y="3187967"/>
              <a:ext cx="878706" cy="146451"/>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6" name="Google Shape;226;p8"/>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Characteristics of Government and Not-for-Profit Organizations</a:t>
            </a:r>
            <a:endParaRPr sz="3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grpSp>
        <p:nvGrpSpPr>
          <p:cNvPr id="232" name="Google Shape;232;p9"/>
          <p:cNvGrpSpPr/>
          <p:nvPr/>
        </p:nvGrpSpPr>
        <p:grpSpPr>
          <a:xfrm>
            <a:off x="846822" y="1886023"/>
            <a:ext cx="6830545" cy="3303666"/>
            <a:chOff x="367851" y="176966"/>
            <a:chExt cx="6830545" cy="3303666"/>
          </a:xfrm>
        </p:grpSpPr>
        <p:sp>
          <p:nvSpPr>
            <p:cNvPr id="233" name="Google Shape;233;p9"/>
            <p:cNvSpPr/>
            <p:nvPr/>
          </p:nvSpPr>
          <p:spPr>
            <a:xfrm>
              <a:off x="382369" y="176966"/>
              <a:ext cx="6816027" cy="61963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9"/>
            <p:cNvSpPr txBox="1"/>
            <p:nvPr/>
          </p:nvSpPr>
          <p:spPr>
            <a:xfrm>
              <a:off x="382369" y="176966"/>
              <a:ext cx="6816027" cy="619638"/>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Power ultimately rests in the hands of the people.</a:t>
              </a:r>
              <a:endParaRPr sz="2400">
                <a:solidFill>
                  <a:schemeClr val="dk1"/>
                </a:solidFill>
                <a:latin typeface="Times New Roman"/>
                <a:ea typeface="Times New Roman"/>
                <a:cs typeface="Times New Roman"/>
                <a:sym typeface="Times New Roman"/>
              </a:endParaRPr>
            </a:p>
          </p:txBody>
        </p:sp>
        <p:sp>
          <p:nvSpPr>
            <p:cNvPr id="235" name="Google Shape;235;p9"/>
            <p:cNvSpPr/>
            <p:nvPr/>
          </p:nvSpPr>
          <p:spPr>
            <a:xfrm>
              <a:off x="382369" y="79660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9"/>
            <p:cNvSpPr/>
            <p:nvPr/>
          </p:nvSpPr>
          <p:spPr>
            <a:xfrm>
              <a:off x="1344186" y="79660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9"/>
            <p:cNvSpPr/>
            <p:nvPr/>
          </p:nvSpPr>
          <p:spPr>
            <a:xfrm>
              <a:off x="2306004" y="79660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9"/>
            <p:cNvSpPr/>
            <p:nvPr/>
          </p:nvSpPr>
          <p:spPr>
            <a:xfrm>
              <a:off x="3267821" y="79660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9"/>
            <p:cNvSpPr/>
            <p:nvPr/>
          </p:nvSpPr>
          <p:spPr>
            <a:xfrm>
              <a:off x="4229638" y="79660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9"/>
            <p:cNvSpPr/>
            <p:nvPr/>
          </p:nvSpPr>
          <p:spPr>
            <a:xfrm>
              <a:off x="5191455" y="79660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9"/>
            <p:cNvSpPr/>
            <p:nvPr/>
          </p:nvSpPr>
          <p:spPr>
            <a:xfrm>
              <a:off x="6153273" y="79660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9"/>
            <p:cNvSpPr/>
            <p:nvPr/>
          </p:nvSpPr>
          <p:spPr>
            <a:xfrm>
              <a:off x="382369" y="1093725"/>
              <a:ext cx="6816027" cy="61963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9"/>
            <p:cNvSpPr txBox="1"/>
            <p:nvPr/>
          </p:nvSpPr>
          <p:spPr>
            <a:xfrm>
              <a:off x="382369" y="1093725"/>
              <a:ext cx="6816027" cy="619638"/>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People delegate power to public officials through the election process.</a:t>
              </a:r>
              <a:endParaRPr sz="2400">
                <a:solidFill>
                  <a:schemeClr val="dk1"/>
                </a:solidFill>
                <a:latin typeface="Times New Roman"/>
                <a:ea typeface="Times New Roman"/>
                <a:cs typeface="Times New Roman"/>
                <a:sym typeface="Times New Roman"/>
              </a:endParaRPr>
            </a:p>
          </p:txBody>
        </p:sp>
        <p:sp>
          <p:nvSpPr>
            <p:cNvPr id="244" name="Google Shape;244;p9"/>
            <p:cNvSpPr/>
            <p:nvPr/>
          </p:nvSpPr>
          <p:spPr>
            <a:xfrm>
              <a:off x="382369" y="1640792"/>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9"/>
            <p:cNvSpPr/>
            <p:nvPr/>
          </p:nvSpPr>
          <p:spPr>
            <a:xfrm>
              <a:off x="1344186" y="1640792"/>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9"/>
            <p:cNvSpPr/>
            <p:nvPr/>
          </p:nvSpPr>
          <p:spPr>
            <a:xfrm>
              <a:off x="2306004" y="1640792"/>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9"/>
            <p:cNvSpPr/>
            <p:nvPr/>
          </p:nvSpPr>
          <p:spPr>
            <a:xfrm>
              <a:off x="3267821" y="1640792"/>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9"/>
            <p:cNvSpPr/>
            <p:nvPr/>
          </p:nvSpPr>
          <p:spPr>
            <a:xfrm>
              <a:off x="4229638" y="1640792"/>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9"/>
            <p:cNvSpPr/>
            <p:nvPr/>
          </p:nvSpPr>
          <p:spPr>
            <a:xfrm>
              <a:off x="5191455" y="1640792"/>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9"/>
            <p:cNvSpPr/>
            <p:nvPr/>
          </p:nvSpPr>
          <p:spPr>
            <a:xfrm>
              <a:off x="6153273" y="1640792"/>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9"/>
            <p:cNvSpPr/>
            <p:nvPr/>
          </p:nvSpPr>
          <p:spPr>
            <a:xfrm>
              <a:off x="367851" y="1923394"/>
              <a:ext cx="6816027" cy="61963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9"/>
            <p:cNvSpPr txBox="1"/>
            <p:nvPr/>
          </p:nvSpPr>
          <p:spPr>
            <a:xfrm>
              <a:off x="367851" y="1923394"/>
              <a:ext cx="6816027" cy="619638"/>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Empowered by and accountable to a higher level government.</a:t>
              </a:r>
              <a:endParaRPr sz="2400">
                <a:solidFill>
                  <a:schemeClr val="dk1"/>
                </a:solidFill>
                <a:latin typeface="Times New Roman"/>
                <a:ea typeface="Times New Roman"/>
                <a:cs typeface="Times New Roman"/>
                <a:sym typeface="Times New Roman"/>
              </a:endParaRPr>
            </a:p>
          </p:txBody>
        </p:sp>
        <p:sp>
          <p:nvSpPr>
            <p:cNvPr id="253" name="Google Shape;253;p9"/>
            <p:cNvSpPr/>
            <p:nvPr/>
          </p:nvSpPr>
          <p:spPr>
            <a:xfrm>
              <a:off x="382369" y="2484979"/>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9"/>
            <p:cNvSpPr/>
            <p:nvPr/>
          </p:nvSpPr>
          <p:spPr>
            <a:xfrm>
              <a:off x="1344186" y="2484979"/>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9"/>
            <p:cNvSpPr/>
            <p:nvPr/>
          </p:nvSpPr>
          <p:spPr>
            <a:xfrm>
              <a:off x="2306004" y="2484979"/>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9"/>
            <p:cNvSpPr/>
            <p:nvPr/>
          </p:nvSpPr>
          <p:spPr>
            <a:xfrm>
              <a:off x="3267821" y="2484979"/>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9"/>
            <p:cNvSpPr/>
            <p:nvPr/>
          </p:nvSpPr>
          <p:spPr>
            <a:xfrm>
              <a:off x="4229638" y="2484979"/>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9"/>
            <p:cNvSpPr/>
            <p:nvPr/>
          </p:nvSpPr>
          <p:spPr>
            <a:xfrm>
              <a:off x="5191455" y="2484979"/>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9"/>
            <p:cNvSpPr/>
            <p:nvPr/>
          </p:nvSpPr>
          <p:spPr>
            <a:xfrm>
              <a:off x="6153273" y="2484979"/>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9"/>
            <p:cNvSpPr/>
            <p:nvPr/>
          </p:nvSpPr>
          <p:spPr>
            <a:xfrm>
              <a:off x="382369" y="2578900"/>
              <a:ext cx="6816027" cy="61963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9"/>
            <p:cNvSpPr txBox="1"/>
            <p:nvPr/>
          </p:nvSpPr>
          <p:spPr>
            <a:xfrm>
              <a:off x="382369" y="2578900"/>
              <a:ext cx="6816027" cy="619638"/>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0"/>
                </a:spcBef>
                <a:spcAft>
                  <a:spcPts val="0"/>
                </a:spcAft>
                <a:buNone/>
              </a:pPr>
              <a:r>
                <a:rPr lang="en-US" sz="2400">
                  <a:solidFill>
                    <a:schemeClr val="dk1"/>
                  </a:solidFill>
                  <a:latin typeface="Times New Roman"/>
                  <a:ea typeface="Times New Roman"/>
                  <a:cs typeface="Times New Roman"/>
                  <a:sym typeface="Times New Roman"/>
                </a:rPr>
                <a:t>The organization has the power to tax.</a:t>
              </a:r>
              <a:endParaRPr sz="2400">
                <a:solidFill>
                  <a:schemeClr val="dk1"/>
                </a:solidFill>
                <a:latin typeface="Times New Roman"/>
                <a:ea typeface="Times New Roman"/>
                <a:cs typeface="Times New Roman"/>
                <a:sym typeface="Times New Roman"/>
              </a:endParaRPr>
            </a:p>
          </p:txBody>
        </p:sp>
        <p:sp>
          <p:nvSpPr>
            <p:cNvPr id="262" name="Google Shape;262;p9"/>
            <p:cNvSpPr/>
            <p:nvPr/>
          </p:nvSpPr>
          <p:spPr>
            <a:xfrm>
              <a:off x="382369" y="332916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9"/>
            <p:cNvSpPr/>
            <p:nvPr/>
          </p:nvSpPr>
          <p:spPr>
            <a:xfrm>
              <a:off x="1344186" y="332916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9"/>
            <p:cNvSpPr/>
            <p:nvPr/>
          </p:nvSpPr>
          <p:spPr>
            <a:xfrm>
              <a:off x="2306004" y="332916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9"/>
            <p:cNvSpPr/>
            <p:nvPr/>
          </p:nvSpPr>
          <p:spPr>
            <a:xfrm>
              <a:off x="3267821" y="332916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9"/>
            <p:cNvSpPr/>
            <p:nvPr/>
          </p:nvSpPr>
          <p:spPr>
            <a:xfrm>
              <a:off x="4229638" y="332916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9"/>
            <p:cNvSpPr/>
            <p:nvPr/>
          </p:nvSpPr>
          <p:spPr>
            <a:xfrm>
              <a:off x="5191455" y="332916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9"/>
            <p:cNvSpPr/>
            <p:nvPr/>
          </p:nvSpPr>
          <p:spPr>
            <a:xfrm>
              <a:off x="6153273" y="3329165"/>
              <a:ext cx="908803" cy="151467"/>
            </a:xfrm>
            <a:prstGeom prst="parallelogram">
              <a:avLst>
                <a:gd fmla="val 140840" name="adj"/>
              </a:avLst>
            </a:prstGeom>
            <a:solidFill>
              <a:schemeClr val="accent1"/>
            </a:solidFill>
            <a:ln cap="flat" cmpd="sng" w="254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9" name="Google Shape;269;p9"/>
          <p:cNvSpPr txBox="1"/>
          <p:nvPr>
            <p:ph type="title"/>
          </p:nvPr>
        </p:nvSpPr>
        <p:spPr>
          <a:xfrm>
            <a:off x="274319" y="0"/>
            <a:ext cx="7818120" cy="1124712"/>
          </a:xfrm>
          <a:prstGeom prst="rect">
            <a:avLst/>
          </a:prstGeom>
          <a:noFill/>
          <a:ln>
            <a:noFill/>
          </a:ln>
        </p:spPr>
        <p:txBody>
          <a:bodyPr anchorCtr="0" anchor="ctr" bIns="40475" lIns="80975" spcFirstLastPara="1" rIns="80975" wrap="square" tIns="40475">
            <a:noAutofit/>
          </a:bodyPr>
          <a:lstStyle/>
          <a:p>
            <a:pPr indent="0" lvl="0" marL="0" rtl="0" algn="ctr">
              <a:spcBef>
                <a:spcPts val="0"/>
              </a:spcBef>
              <a:spcAft>
                <a:spcPts val="0"/>
              </a:spcAft>
              <a:buNone/>
            </a:pPr>
            <a:r>
              <a:rPr b="1" lang="en-US" sz="3200"/>
              <a:t>Characteristics of Government Organizations</a:t>
            </a:r>
            <a:endParaRPr sz="3200"/>
          </a:p>
        </p:txBody>
      </p:sp>
    </p:spTree>
  </p:cSld>
  <p:clrMapOvr>
    <a:masterClrMapping/>
  </p:clrMapOvr>
</p:sld>
</file>

<file path=ppt/theme/theme1.xml><?xml version="1.0" encoding="utf-8"?>
<a:theme xmlns:a="http://schemas.openxmlformats.org/drawingml/2006/main" xmlns:r="http://schemas.openxmlformats.org/officeDocument/2006/relationships"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2005-07-29T18:32:25Z</dcterms:created>
  <dc:creator>jreck</dc:creator>
</cp:coreProperties>
</file>