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53" name="Google Shape;653;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4" name="Google Shape;654;p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Figure 5.15 An overview of protein functions.</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1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86" name="Google Shape;686;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7" name="Google Shape;687;p1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Figure 5.15 An overview of protein functions.</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46" name="Google Shape;746;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7" name="Google Shape;747;p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Figure 5.22 Denaturation and renaturation of a protein.</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p1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2" name="Google Shape;802;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1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7" name="Google Shape;817;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0" name="Google Shape;840;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1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6" name="Google Shape;856;p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1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p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1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9" name="Google Shape;879;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1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7" name="Google Shape;887;p1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1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0" name="Google Shape;580;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1" name="Google Shape;581;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Figure 5.20 Exploring: Levels of Protein Structure</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9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93.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94.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9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9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02.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96.jpg"/><Relationship Id="rId4" Type="http://schemas.openxmlformats.org/officeDocument/2006/relationships/image" Target="../media/image10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9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9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0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0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0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0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04.png"/><Relationship Id="rId4" Type="http://schemas.openxmlformats.org/officeDocument/2006/relationships/image" Target="../media/image108.png"/><Relationship Id="rId5" Type="http://schemas.openxmlformats.org/officeDocument/2006/relationships/image" Target="../media/image10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10.png"/><Relationship Id="rId4" Type="http://schemas.openxmlformats.org/officeDocument/2006/relationships/image" Target="../media/image10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1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17.png"/><Relationship Id="rId4" Type="http://schemas.openxmlformats.org/officeDocument/2006/relationships/image" Target="../media/image12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1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1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21.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20.png"/><Relationship Id="rId4" Type="http://schemas.openxmlformats.org/officeDocument/2006/relationships/image" Target="../media/image118.png"/><Relationship Id="rId5" Type="http://schemas.openxmlformats.org/officeDocument/2006/relationships/image" Target="../media/image11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25.jpg"/><Relationship Id="rId4" Type="http://schemas.openxmlformats.org/officeDocument/2006/relationships/image" Target="../media/image122.jpg"/><Relationship Id="rId5" Type="http://schemas.openxmlformats.org/officeDocument/2006/relationships/image" Target="../media/image124.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4.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1.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0.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8.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3.png"/><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1.png"/><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7.pn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81.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79.png"/><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8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8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8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0.png"/><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txBox="1"/>
          <p:nvPr>
            <p:ph type="ctrTitle"/>
          </p:nvPr>
        </p:nvSpPr>
        <p:spPr>
          <a:xfrm>
            <a:off x="838200" y="762000"/>
            <a:ext cx="7772400" cy="3276601"/>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70C0"/>
              </a:buClr>
              <a:buSzPts val="4400"/>
              <a:buFont typeface="Calibri"/>
              <a:buNone/>
            </a:pPr>
            <a:r>
              <a:rPr b="1" lang="en-US">
                <a:solidFill>
                  <a:srgbClr val="0070C0"/>
                </a:solidFill>
                <a:latin typeface="Calibri"/>
                <a:ea typeface="Calibri"/>
                <a:cs typeface="Calibri"/>
                <a:sym typeface="Calibri"/>
              </a:rPr>
              <a:t> Amino Acids and Peptides</a:t>
            </a:r>
            <a:endParaRPr b="1">
              <a:solidFill>
                <a:srgbClr val="0070C0"/>
              </a:solidFill>
              <a:latin typeface="Calibri"/>
              <a:ea typeface="Calibri"/>
              <a:cs typeface="Calibri"/>
              <a:sym typeface="Calibri"/>
            </a:endParaRPr>
          </a:p>
        </p:txBody>
      </p:sp>
      <p:sp>
        <p:nvSpPr>
          <p:cNvPr id="90" name="Google Shape;90;p13"/>
          <p:cNvSpPr txBox="1"/>
          <p:nvPr>
            <p:ph idx="1" type="subTitle"/>
          </p:nvPr>
        </p:nvSpPr>
        <p:spPr>
          <a:xfrm>
            <a:off x="1828800" y="4876800"/>
            <a:ext cx="54102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3200"/>
              <a:buNone/>
            </a:pPr>
            <a:r>
              <a:t/>
            </a:r>
            <a:endParaRPr b="1">
              <a:solidFill>
                <a:schemeClr val="dk1"/>
              </a:solidFill>
              <a:latin typeface="Times New Roman"/>
              <a:ea typeface="Times New Roman"/>
              <a:cs typeface="Times New Roman"/>
              <a:sym typeface="Times New Roman"/>
            </a:endParaRPr>
          </a:p>
          <a:p>
            <a:pPr indent="0" lvl="0" marL="0" rtl="0" algn="ctr">
              <a:spcBef>
                <a:spcPts val="640"/>
              </a:spcBef>
              <a:spcAft>
                <a:spcPts val="0"/>
              </a:spcAft>
              <a:buClr>
                <a:srgbClr val="888888"/>
              </a:buClr>
              <a:buSzPts val="3200"/>
              <a:buNone/>
            </a:pPr>
            <a:r>
              <a:t/>
            </a:r>
            <a:endParaRPr b="1">
              <a:solidFill>
                <a:schemeClr val="dk1"/>
              </a:solidFill>
              <a:latin typeface="Times New Roman"/>
              <a:ea typeface="Times New Roman"/>
              <a:cs typeface="Times New Roman"/>
              <a:sym typeface="Times New Roman"/>
            </a:endParaRPr>
          </a:p>
        </p:txBody>
      </p:sp>
      <p:sp>
        <p:nvSpPr>
          <p:cNvPr id="91" name="Google Shape;91;p13"/>
          <p:cNvSpPr/>
          <p:nvPr/>
        </p:nvSpPr>
        <p:spPr>
          <a:xfrm>
            <a:off x="685800" y="1219200"/>
            <a:ext cx="7848600" cy="2362200"/>
          </a:xfrm>
          <a:prstGeom prst="rect">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2"/>
          <p:cNvPicPr preferRelativeResize="0"/>
          <p:nvPr/>
        </p:nvPicPr>
        <p:blipFill rotWithShape="1">
          <a:blip r:embed="rId3">
            <a:alphaModFix/>
          </a:blip>
          <a:srcRect b="0" l="0" r="0" t="0"/>
          <a:stretch/>
        </p:blipFill>
        <p:spPr>
          <a:xfrm>
            <a:off x="533400" y="1295400"/>
            <a:ext cx="7162799" cy="39624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112"/>
          <p:cNvPicPr preferRelativeResize="0"/>
          <p:nvPr/>
        </p:nvPicPr>
        <p:blipFill rotWithShape="1">
          <a:blip r:embed="rId3">
            <a:alphaModFix/>
          </a:blip>
          <a:srcRect b="0" l="0" r="0" t="0"/>
          <a:stretch/>
        </p:blipFill>
        <p:spPr>
          <a:xfrm>
            <a:off x="762000" y="762000"/>
            <a:ext cx="7848600" cy="52578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13"/>
          <p:cNvSpPr/>
          <p:nvPr/>
        </p:nvSpPr>
        <p:spPr>
          <a:xfrm>
            <a:off x="0" y="1502688"/>
            <a:ext cx="9144000" cy="5355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Times New Roman"/>
                <a:ea typeface="Times New Roman"/>
                <a:cs typeface="Times New Roman"/>
                <a:sym typeface="Times New Roman"/>
              </a:rPr>
              <a:t>Functional definition:</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Enzymes: 	Accelerate biochemical reactions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Structural:	Form biological structures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Transport:	Carry biochemically important substances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Defense:	Protect the body from foreign invaders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u="sng">
                <a:solidFill>
                  <a:schemeClr val="dk1"/>
                </a:solidFill>
                <a:latin typeface="Times New Roman"/>
                <a:ea typeface="Times New Roman"/>
                <a:cs typeface="Times New Roman"/>
                <a:sym typeface="Times New Roman"/>
              </a:rPr>
              <a:t>Structural definition:</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Globular:	Complex folds, irregularly shaped tertiary structures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Fibrous:	Extended, simple folds -- generally structural proteins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u="sng">
                <a:solidFill>
                  <a:schemeClr val="dk1"/>
                </a:solidFill>
                <a:latin typeface="Times New Roman"/>
                <a:ea typeface="Times New Roman"/>
                <a:cs typeface="Times New Roman"/>
                <a:sym typeface="Times New Roman"/>
              </a:rPr>
              <a:t>Cellular localization definition:</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Membrane:	In direct physical contact with a membrane; generally 			water insoluble.</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Soluble:	Water soluble; can be anywhere in the cell.</a:t>
            </a:r>
            <a:endParaRPr sz="1800">
              <a:solidFill>
                <a:schemeClr val="dk1"/>
              </a:solidFill>
              <a:latin typeface="Times New Roman"/>
              <a:ea typeface="Times New Roman"/>
              <a:cs typeface="Times New Roman"/>
              <a:sym typeface="Times New Roman"/>
            </a:endParaRPr>
          </a:p>
        </p:txBody>
      </p:sp>
      <p:sp>
        <p:nvSpPr>
          <p:cNvPr id="644" name="Google Shape;644;p113"/>
          <p:cNvSpPr/>
          <p:nvPr/>
        </p:nvSpPr>
        <p:spPr>
          <a:xfrm>
            <a:off x="0" y="609600"/>
            <a:ext cx="3886200"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Classes of proteins</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14"/>
          <p:cNvSpPr/>
          <p:nvPr/>
        </p:nvSpPr>
        <p:spPr>
          <a:xfrm>
            <a:off x="457200" y="1219200"/>
            <a:ext cx="8153400"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Catalysis – enzymes</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Structural – keratin</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Transport – hemoglobin</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Trans-membrane transport – Na+/K+ ATPases</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Toxins – rattle snake venom, ricin</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Contractile function – actin, myosin</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Hormones – insulin</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Storage Proteins – seeds and eggs </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Defensive proteins – antibodies</a:t>
            </a:r>
            <a:endParaRPr sz="3200">
              <a:solidFill>
                <a:schemeClr val="dk1"/>
              </a:solidFill>
              <a:latin typeface="Times New Roman"/>
              <a:ea typeface="Times New Roman"/>
              <a:cs typeface="Times New Roman"/>
              <a:sym typeface="Times New Roman"/>
            </a:endParaRPr>
          </a:p>
        </p:txBody>
      </p:sp>
      <p:sp>
        <p:nvSpPr>
          <p:cNvPr id="650" name="Google Shape;650;p114"/>
          <p:cNvSpPr/>
          <p:nvPr/>
        </p:nvSpPr>
        <p:spPr>
          <a:xfrm>
            <a:off x="685800" y="381000"/>
            <a:ext cx="5105400"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chemeClr val="dk1"/>
                </a:solidFill>
                <a:latin typeface="Times New Roman"/>
                <a:ea typeface="Times New Roman"/>
                <a:cs typeface="Times New Roman"/>
                <a:sym typeface="Times New Roman"/>
              </a:rPr>
              <a:t>Protein Function</a:t>
            </a:r>
            <a:endParaRPr sz="4000">
              <a:solidFill>
                <a:schemeClr val="dk1"/>
              </a:solidFill>
              <a:latin typeface="Times New Roman"/>
              <a:ea typeface="Times New Roman"/>
              <a:cs typeface="Times New Roman"/>
              <a:sym typeface="Times New Roman"/>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15"/>
          <p:cNvSpPr txBox="1"/>
          <p:nvPr>
            <p:ph type="title"/>
          </p:nvPr>
        </p:nvSpPr>
        <p:spPr>
          <a:xfrm>
            <a:off x="152400" y="25400"/>
            <a:ext cx="1905000" cy="2413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Arial"/>
              <a:buNone/>
            </a:pPr>
            <a:r>
              <a:rPr b="0" lang="en-US" sz="1200">
                <a:solidFill>
                  <a:schemeClr val="dk1"/>
                </a:solidFill>
                <a:latin typeface="Arial"/>
                <a:ea typeface="Arial"/>
                <a:cs typeface="Arial"/>
                <a:sym typeface="Arial"/>
              </a:rPr>
              <a:t>Figure 5.15-a</a:t>
            </a:r>
            <a:endParaRPr sz="1200">
              <a:solidFill>
                <a:schemeClr val="dk1"/>
              </a:solidFill>
              <a:latin typeface="Arial"/>
              <a:ea typeface="Arial"/>
              <a:cs typeface="Arial"/>
              <a:sym typeface="Arial"/>
            </a:endParaRPr>
          </a:p>
        </p:txBody>
      </p:sp>
      <p:pic>
        <p:nvPicPr>
          <p:cNvPr descr="05_15_aProteinFunctions-U" id="657" name="Google Shape;657;p115"/>
          <p:cNvPicPr preferRelativeResize="0"/>
          <p:nvPr/>
        </p:nvPicPr>
        <p:blipFill rotWithShape="1">
          <a:blip r:embed="rId3">
            <a:alphaModFix/>
          </a:blip>
          <a:srcRect b="0" l="0" r="0" t="0"/>
          <a:stretch/>
        </p:blipFill>
        <p:spPr>
          <a:xfrm>
            <a:off x="296863" y="1060450"/>
            <a:ext cx="8548687" cy="4737100"/>
          </a:xfrm>
          <a:prstGeom prst="rect">
            <a:avLst/>
          </a:prstGeom>
          <a:noFill/>
          <a:ln>
            <a:noFill/>
          </a:ln>
        </p:spPr>
      </p:pic>
      <p:sp>
        <p:nvSpPr>
          <p:cNvPr id="658" name="Google Shape;658;p115"/>
          <p:cNvSpPr txBox="1"/>
          <p:nvPr/>
        </p:nvSpPr>
        <p:spPr>
          <a:xfrm>
            <a:off x="441325" y="1184275"/>
            <a:ext cx="1771650" cy="215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Enzymatic proteins</a:t>
            </a:r>
            <a:endParaRPr/>
          </a:p>
        </p:txBody>
      </p:sp>
      <p:sp>
        <p:nvSpPr>
          <p:cNvPr id="659" name="Google Shape;659;p115"/>
          <p:cNvSpPr txBox="1"/>
          <p:nvPr/>
        </p:nvSpPr>
        <p:spPr>
          <a:xfrm>
            <a:off x="4719638" y="1190625"/>
            <a:ext cx="1652587" cy="215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Defensive proteins</a:t>
            </a:r>
            <a:endParaRPr/>
          </a:p>
        </p:txBody>
      </p:sp>
      <p:sp>
        <p:nvSpPr>
          <p:cNvPr id="660" name="Google Shape;660;p115"/>
          <p:cNvSpPr txBox="1"/>
          <p:nvPr/>
        </p:nvSpPr>
        <p:spPr>
          <a:xfrm>
            <a:off x="434975" y="3149600"/>
            <a:ext cx="1454150" cy="2032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Storage proteins</a:t>
            </a:r>
            <a:endParaRPr/>
          </a:p>
        </p:txBody>
      </p:sp>
      <p:sp>
        <p:nvSpPr>
          <p:cNvPr id="661" name="Google Shape;661;p115"/>
          <p:cNvSpPr txBox="1"/>
          <p:nvPr/>
        </p:nvSpPr>
        <p:spPr>
          <a:xfrm>
            <a:off x="4718050" y="3160713"/>
            <a:ext cx="1771650" cy="215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Transport proteins</a:t>
            </a:r>
            <a:endParaRPr/>
          </a:p>
        </p:txBody>
      </p:sp>
      <p:sp>
        <p:nvSpPr>
          <p:cNvPr id="662" name="Google Shape;662;p115"/>
          <p:cNvSpPr txBox="1"/>
          <p:nvPr/>
        </p:nvSpPr>
        <p:spPr>
          <a:xfrm>
            <a:off x="1016000" y="2619375"/>
            <a:ext cx="620713" cy="188913"/>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Enzyme</a:t>
            </a:r>
            <a:endParaRPr/>
          </a:p>
        </p:txBody>
      </p:sp>
      <p:sp>
        <p:nvSpPr>
          <p:cNvPr id="663" name="Google Shape;663;p115"/>
          <p:cNvSpPr txBox="1"/>
          <p:nvPr/>
        </p:nvSpPr>
        <p:spPr>
          <a:xfrm>
            <a:off x="4805363" y="2665413"/>
            <a:ext cx="369887" cy="176212"/>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Virus</a:t>
            </a:r>
            <a:endParaRPr/>
          </a:p>
        </p:txBody>
      </p:sp>
      <p:sp>
        <p:nvSpPr>
          <p:cNvPr id="664" name="Google Shape;664;p115"/>
          <p:cNvSpPr txBox="1"/>
          <p:nvPr/>
        </p:nvSpPr>
        <p:spPr>
          <a:xfrm>
            <a:off x="6432550" y="2189163"/>
            <a:ext cx="804863" cy="163512"/>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Antibodies</a:t>
            </a:r>
            <a:endParaRPr/>
          </a:p>
        </p:txBody>
      </p:sp>
      <p:sp>
        <p:nvSpPr>
          <p:cNvPr id="665" name="Google Shape;665;p115"/>
          <p:cNvSpPr txBox="1"/>
          <p:nvPr/>
        </p:nvSpPr>
        <p:spPr>
          <a:xfrm>
            <a:off x="6537325" y="2665413"/>
            <a:ext cx="806450" cy="1746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Bacterium</a:t>
            </a:r>
            <a:endParaRPr/>
          </a:p>
        </p:txBody>
      </p:sp>
      <p:sp>
        <p:nvSpPr>
          <p:cNvPr id="666" name="Google Shape;666;p115"/>
          <p:cNvSpPr txBox="1"/>
          <p:nvPr/>
        </p:nvSpPr>
        <p:spPr>
          <a:xfrm>
            <a:off x="2185988" y="5180013"/>
            <a:ext cx="833437" cy="188912"/>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Ovalbumin</a:t>
            </a:r>
            <a:endParaRPr/>
          </a:p>
        </p:txBody>
      </p:sp>
      <p:sp>
        <p:nvSpPr>
          <p:cNvPr id="667" name="Google Shape;667;p115"/>
          <p:cNvSpPr txBox="1"/>
          <p:nvPr/>
        </p:nvSpPr>
        <p:spPr>
          <a:xfrm>
            <a:off x="3284538" y="5178425"/>
            <a:ext cx="911225" cy="320675"/>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1" lang="en-US" sz="1200">
                <a:solidFill>
                  <a:schemeClr val="dk1"/>
                </a:solidFill>
                <a:latin typeface="Calibri"/>
                <a:ea typeface="Calibri"/>
                <a:cs typeface="Calibri"/>
                <a:sym typeface="Calibri"/>
              </a:rPr>
              <a:t>Amino acids</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for embryo</a:t>
            </a:r>
            <a:endParaRPr/>
          </a:p>
        </p:txBody>
      </p:sp>
      <p:sp>
        <p:nvSpPr>
          <p:cNvPr id="668" name="Google Shape;668;p115"/>
          <p:cNvSpPr txBox="1"/>
          <p:nvPr/>
        </p:nvSpPr>
        <p:spPr>
          <a:xfrm>
            <a:off x="4924425" y="4584700"/>
            <a:ext cx="765175" cy="347663"/>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Transport</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protein</a:t>
            </a:r>
            <a:endParaRPr/>
          </a:p>
        </p:txBody>
      </p:sp>
      <p:sp>
        <p:nvSpPr>
          <p:cNvPr id="669" name="Google Shape;669;p115"/>
          <p:cNvSpPr txBox="1"/>
          <p:nvPr/>
        </p:nvSpPr>
        <p:spPr>
          <a:xfrm>
            <a:off x="6088063" y="5403850"/>
            <a:ext cx="1149350" cy="188913"/>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Cell membrane</a:t>
            </a:r>
            <a:endParaRPr/>
          </a:p>
        </p:txBody>
      </p:sp>
      <p:cxnSp>
        <p:nvCxnSpPr>
          <p:cNvPr id="670" name="Google Shape;670;p115"/>
          <p:cNvCxnSpPr/>
          <p:nvPr/>
        </p:nvCxnSpPr>
        <p:spPr>
          <a:xfrm flipH="1">
            <a:off x="5211763" y="2487613"/>
            <a:ext cx="449262" cy="238125"/>
          </a:xfrm>
          <a:prstGeom prst="straightConnector1">
            <a:avLst/>
          </a:prstGeom>
          <a:noFill/>
          <a:ln cap="flat" cmpd="sng" w="12700">
            <a:solidFill>
              <a:schemeClr val="dk1"/>
            </a:solidFill>
            <a:prstDash val="solid"/>
            <a:round/>
            <a:headEnd len="med" w="med" type="none"/>
            <a:tailEnd len="med" w="med" type="none"/>
          </a:ln>
        </p:spPr>
      </p:cxnSp>
      <p:cxnSp>
        <p:nvCxnSpPr>
          <p:cNvPr id="671" name="Google Shape;671;p115"/>
          <p:cNvCxnSpPr/>
          <p:nvPr/>
        </p:nvCxnSpPr>
        <p:spPr>
          <a:xfrm>
            <a:off x="7262813" y="2262188"/>
            <a:ext cx="608012" cy="119062"/>
          </a:xfrm>
          <a:prstGeom prst="straightConnector1">
            <a:avLst/>
          </a:prstGeom>
          <a:noFill/>
          <a:ln cap="flat" cmpd="sng" w="12700">
            <a:solidFill>
              <a:schemeClr val="dk1"/>
            </a:solidFill>
            <a:prstDash val="solid"/>
            <a:round/>
            <a:headEnd len="med" w="med" type="none"/>
            <a:tailEnd len="med" w="med" type="none"/>
          </a:ln>
        </p:spPr>
      </p:cxnSp>
      <p:cxnSp>
        <p:nvCxnSpPr>
          <p:cNvPr id="672" name="Google Shape;672;p115"/>
          <p:cNvCxnSpPr/>
          <p:nvPr/>
        </p:nvCxnSpPr>
        <p:spPr>
          <a:xfrm flipH="1" rot="10800000">
            <a:off x="7315200" y="2725738"/>
            <a:ext cx="939800" cy="12700"/>
          </a:xfrm>
          <a:prstGeom prst="straightConnector1">
            <a:avLst/>
          </a:prstGeom>
          <a:noFill/>
          <a:ln cap="flat" cmpd="sng" w="12700">
            <a:solidFill>
              <a:schemeClr val="dk1"/>
            </a:solidFill>
            <a:prstDash val="solid"/>
            <a:round/>
            <a:headEnd len="med" w="med" type="none"/>
            <a:tailEnd len="med" w="med" type="none"/>
          </a:ln>
        </p:spPr>
      </p:cxnSp>
      <p:cxnSp>
        <p:nvCxnSpPr>
          <p:cNvPr id="673" name="Google Shape;673;p115"/>
          <p:cNvCxnSpPr/>
          <p:nvPr/>
        </p:nvCxnSpPr>
        <p:spPr>
          <a:xfrm>
            <a:off x="5688013" y="4656138"/>
            <a:ext cx="741362" cy="146050"/>
          </a:xfrm>
          <a:prstGeom prst="straightConnector1">
            <a:avLst/>
          </a:prstGeom>
          <a:noFill/>
          <a:ln cap="flat" cmpd="sng" w="12700">
            <a:solidFill>
              <a:schemeClr val="dk1"/>
            </a:solidFill>
            <a:prstDash val="solid"/>
            <a:round/>
            <a:headEnd len="med" w="med" type="none"/>
            <a:tailEnd len="med" w="med" type="none"/>
          </a:ln>
        </p:spPr>
      </p:cxnSp>
      <p:sp>
        <p:nvSpPr>
          <p:cNvPr id="674" name="Google Shape;674;p115"/>
          <p:cNvSpPr txBox="1"/>
          <p:nvPr/>
        </p:nvSpPr>
        <p:spPr>
          <a:xfrm>
            <a:off x="439738" y="1447800"/>
            <a:ext cx="4086225" cy="1492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Function: Selective acceleration of chemical reactions</a:t>
            </a:r>
            <a:br>
              <a:rPr b="1" lang="en-US" sz="1200">
                <a:solidFill>
                  <a:schemeClr val="dk1"/>
                </a:solidFill>
                <a:latin typeface="Calibri"/>
                <a:ea typeface="Calibri"/>
                <a:cs typeface="Calibri"/>
                <a:sym typeface="Calibri"/>
              </a:rPr>
            </a:br>
            <a:endParaRPr b="1" sz="1200">
              <a:solidFill>
                <a:schemeClr val="dk1"/>
              </a:solidFill>
              <a:latin typeface="Calibri"/>
              <a:ea typeface="Calibri"/>
              <a:cs typeface="Calibri"/>
              <a:sym typeface="Calibri"/>
            </a:endParaRPr>
          </a:p>
        </p:txBody>
      </p:sp>
      <p:sp>
        <p:nvSpPr>
          <p:cNvPr id="675" name="Google Shape;675;p115"/>
          <p:cNvSpPr txBox="1"/>
          <p:nvPr/>
        </p:nvSpPr>
        <p:spPr>
          <a:xfrm>
            <a:off x="433388" y="1641475"/>
            <a:ext cx="3835400" cy="4000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Example: Digestive enzymes catalyze the hydrolysis</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of bonds in food molecules.</a:t>
            </a:r>
            <a:endParaRPr/>
          </a:p>
        </p:txBody>
      </p:sp>
      <p:sp>
        <p:nvSpPr>
          <p:cNvPr id="676" name="Google Shape;676;p115"/>
          <p:cNvSpPr txBox="1"/>
          <p:nvPr/>
        </p:nvSpPr>
        <p:spPr>
          <a:xfrm>
            <a:off x="4705350" y="1441450"/>
            <a:ext cx="2738438" cy="1746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Function: Protection against disease</a:t>
            </a:r>
            <a:endParaRPr/>
          </a:p>
        </p:txBody>
      </p:sp>
      <p:sp>
        <p:nvSpPr>
          <p:cNvPr id="677" name="Google Shape;677;p115"/>
          <p:cNvSpPr txBox="1"/>
          <p:nvPr/>
        </p:nvSpPr>
        <p:spPr>
          <a:xfrm>
            <a:off x="4713288" y="1646238"/>
            <a:ext cx="3570287" cy="3206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Example: Antibodies inactivate and help destroy</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viruses and bacteria.</a:t>
            </a:r>
            <a:endParaRPr/>
          </a:p>
        </p:txBody>
      </p:sp>
      <p:sp>
        <p:nvSpPr>
          <p:cNvPr id="678" name="Google Shape;678;p115"/>
          <p:cNvSpPr txBox="1"/>
          <p:nvPr/>
        </p:nvSpPr>
        <p:spPr>
          <a:xfrm>
            <a:off x="431800" y="3413125"/>
            <a:ext cx="2446338" cy="1365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Function: Storage of amino acids</a:t>
            </a:r>
            <a:endParaRPr/>
          </a:p>
        </p:txBody>
      </p:sp>
      <p:sp>
        <p:nvSpPr>
          <p:cNvPr id="679" name="Google Shape;679;p115"/>
          <p:cNvSpPr txBox="1"/>
          <p:nvPr/>
        </p:nvSpPr>
        <p:spPr>
          <a:xfrm>
            <a:off x="4718050" y="3413125"/>
            <a:ext cx="2525713" cy="1619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Function: Transport of substances</a:t>
            </a:r>
            <a:endParaRPr/>
          </a:p>
        </p:txBody>
      </p:sp>
      <p:sp>
        <p:nvSpPr>
          <p:cNvPr id="680" name="Google Shape;680;p115"/>
          <p:cNvSpPr txBox="1"/>
          <p:nvPr/>
        </p:nvSpPr>
        <p:spPr>
          <a:xfrm>
            <a:off x="439738" y="3630613"/>
            <a:ext cx="3956050" cy="9429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Examples: Casein, the protein of milk, is the major</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source of amino acids for baby mammals. Plants have</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storage proteins in their seeds. Ovalbumin is the</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protein of egg white, used as an amino acid source</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for the developing embryo.</a:t>
            </a:r>
            <a:endParaRPr/>
          </a:p>
        </p:txBody>
      </p:sp>
      <p:sp>
        <p:nvSpPr>
          <p:cNvPr id="681" name="Google Shape;681;p115"/>
          <p:cNvSpPr txBox="1"/>
          <p:nvPr/>
        </p:nvSpPr>
        <p:spPr>
          <a:xfrm>
            <a:off x="4706938" y="3611563"/>
            <a:ext cx="3970337" cy="7715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Examples: Hemoglobin, the iron-containing protein of</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vertebrate blood, transports oxygen from the lungs to</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other parts of the body. Other proteins transport</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molecules across cell membranes.</a:t>
            </a:r>
            <a:endParaRPr/>
          </a:p>
        </p:txBody>
      </p:sp>
      <p:cxnSp>
        <p:nvCxnSpPr>
          <p:cNvPr id="682" name="Google Shape;682;p115"/>
          <p:cNvCxnSpPr/>
          <p:nvPr/>
        </p:nvCxnSpPr>
        <p:spPr>
          <a:xfrm flipH="1" rot="10800000">
            <a:off x="6045200" y="2262188"/>
            <a:ext cx="369888" cy="198437"/>
          </a:xfrm>
          <a:prstGeom prst="straightConnector1">
            <a:avLst/>
          </a:prstGeom>
          <a:noFill/>
          <a:ln cap="flat" cmpd="sng" w="12700">
            <a:solidFill>
              <a:schemeClr val="dk1"/>
            </a:solidFill>
            <a:prstDash val="solid"/>
            <a:round/>
            <a:headEnd len="med" w="med" type="none"/>
            <a:tailEnd len="med" w="med" type="none"/>
          </a:ln>
        </p:spPr>
      </p:cxnSp>
      <p:sp>
        <p:nvSpPr>
          <p:cNvPr id="683" name="Google Shape;683;p115"/>
          <p:cNvSpPr/>
          <p:nvPr/>
        </p:nvSpPr>
        <p:spPr>
          <a:xfrm rot="-5400000">
            <a:off x="6560344" y="5055394"/>
            <a:ext cx="125413" cy="492125"/>
          </a:xfrm>
          <a:prstGeom prst="leftBrace">
            <a:avLst>
              <a:gd fmla="val 32700" name="adj1"/>
              <a:gd fmla="val 50000" name="adj2"/>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16"/>
          <p:cNvSpPr txBox="1"/>
          <p:nvPr>
            <p:ph type="title"/>
          </p:nvPr>
        </p:nvSpPr>
        <p:spPr>
          <a:xfrm>
            <a:off x="152400" y="25400"/>
            <a:ext cx="1905000" cy="2413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Arial"/>
              <a:buNone/>
            </a:pPr>
            <a:r>
              <a:rPr b="0" lang="en-US" sz="1200">
                <a:solidFill>
                  <a:schemeClr val="dk1"/>
                </a:solidFill>
                <a:latin typeface="Arial"/>
                <a:ea typeface="Arial"/>
                <a:cs typeface="Arial"/>
                <a:sym typeface="Arial"/>
              </a:rPr>
              <a:t>Figure 5.15-b</a:t>
            </a:r>
            <a:endParaRPr sz="1200">
              <a:solidFill>
                <a:schemeClr val="dk1"/>
              </a:solidFill>
              <a:latin typeface="Arial"/>
              <a:ea typeface="Arial"/>
              <a:cs typeface="Arial"/>
              <a:sym typeface="Arial"/>
            </a:endParaRPr>
          </a:p>
        </p:txBody>
      </p:sp>
      <p:pic>
        <p:nvPicPr>
          <p:cNvPr descr="05_15_bProteinFunctions-U" id="690" name="Google Shape;690;p116"/>
          <p:cNvPicPr preferRelativeResize="0"/>
          <p:nvPr/>
        </p:nvPicPr>
        <p:blipFill rotWithShape="1">
          <a:blip r:embed="rId3">
            <a:alphaModFix/>
          </a:blip>
          <a:srcRect b="0" l="0" r="0" t="0"/>
          <a:stretch/>
        </p:blipFill>
        <p:spPr>
          <a:xfrm>
            <a:off x="296863" y="727075"/>
            <a:ext cx="8548687" cy="5402263"/>
          </a:xfrm>
          <a:prstGeom prst="rect">
            <a:avLst/>
          </a:prstGeom>
          <a:noFill/>
          <a:ln>
            <a:noFill/>
          </a:ln>
        </p:spPr>
      </p:pic>
      <p:sp>
        <p:nvSpPr>
          <p:cNvPr id="691" name="Google Shape;691;p116"/>
          <p:cNvSpPr txBox="1"/>
          <p:nvPr/>
        </p:nvSpPr>
        <p:spPr>
          <a:xfrm>
            <a:off x="439738" y="866775"/>
            <a:ext cx="1771650" cy="215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Hormonal proteins</a:t>
            </a:r>
            <a:endParaRPr/>
          </a:p>
        </p:txBody>
      </p:sp>
      <p:sp>
        <p:nvSpPr>
          <p:cNvPr id="692" name="Google Shape;692;p116"/>
          <p:cNvSpPr txBox="1"/>
          <p:nvPr/>
        </p:nvSpPr>
        <p:spPr>
          <a:xfrm>
            <a:off x="439738" y="1182688"/>
            <a:ext cx="4086225" cy="1492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Function: Coordination of an organism’s activities</a:t>
            </a:r>
            <a:endParaRPr/>
          </a:p>
        </p:txBody>
      </p:sp>
      <p:sp>
        <p:nvSpPr>
          <p:cNvPr id="693" name="Google Shape;693;p116"/>
          <p:cNvSpPr txBox="1"/>
          <p:nvPr/>
        </p:nvSpPr>
        <p:spPr>
          <a:xfrm>
            <a:off x="441325" y="1374775"/>
            <a:ext cx="3808413" cy="55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Example: Insulin, a hormone secreted by the</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pancreas, causes other tissues to take up glucose,</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thus regulating blood sugar concentration</a:t>
            </a:r>
            <a:endParaRPr/>
          </a:p>
        </p:txBody>
      </p:sp>
      <p:sp>
        <p:nvSpPr>
          <p:cNvPr id="694" name="Google Shape;694;p116"/>
          <p:cNvSpPr txBox="1"/>
          <p:nvPr/>
        </p:nvSpPr>
        <p:spPr>
          <a:xfrm>
            <a:off x="766763" y="2579688"/>
            <a:ext cx="1030287" cy="36195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None/>
            </a:pPr>
            <a:r>
              <a:rPr b="1" lang="en-US" sz="1200">
                <a:solidFill>
                  <a:schemeClr val="dk1"/>
                </a:solidFill>
                <a:latin typeface="Calibri"/>
                <a:ea typeface="Calibri"/>
                <a:cs typeface="Calibri"/>
                <a:sym typeface="Calibri"/>
              </a:rPr>
              <a:t>High</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blood sugar</a:t>
            </a:r>
            <a:endParaRPr/>
          </a:p>
        </p:txBody>
      </p:sp>
      <p:sp>
        <p:nvSpPr>
          <p:cNvPr id="695" name="Google Shape;695;p116"/>
          <p:cNvSpPr txBox="1"/>
          <p:nvPr/>
        </p:nvSpPr>
        <p:spPr>
          <a:xfrm>
            <a:off x="3182938" y="2586038"/>
            <a:ext cx="1030287" cy="36195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None/>
            </a:pPr>
            <a:r>
              <a:rPr b="1" lang="en-US" sz="1200">
                <a:solidFill>
                  <a:schemeClr val="dk1"/>
                </a:solidFill>
                <a:latin typeface="Calibri"/>
                <a:ea typeface="Calibri"/>
                <a:cs typeface="Calibri"/>
                <a:sym typeface="Calibri"/>
              </a:rPr>
              <a:t>Normal</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blood sugar</a:t>
            </a:r>
            <a:endParaRPr/>
          </a:p>
        </p:txBody>
      </p:sp>
      <p:sp>
        <p:nvSpPr>
          <p:cNvPr id="696" name="Google Shape;696;p116"/>
          <p:cNvSpPr txBox="1"/>
          <p:nvPr/>
        </p:nvSpPr>
        <p:spPr>
          <a:xfrm>
            <a:off x="2005013" y="2492375"/>
            <a:ext cx="727075" cy="295275"/>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None/>
            </a:pPr>
            <a:r>
              <a:rPr b="1" lang="en-US" sz="1200">
                <a:solidFill>
                  <a:schemeClr val="dk1"/>
                </a:solidFill>
                <a:latin typeface="Calibri"/>
                <a:ea typeface="Calibri"/>
                <a:cs typeface="Calibri"/>
                <a:sym typeface="Calibri"/>
              </a:rPr>
              <a:t>Insulin</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secreted</a:t>
            </a:r>
            <a:endParaRPr/>
          </a:p>
        </p:txBody>
      </p:sp>
      <p:sp>
        <p:nvSpPr>
          <p:cNvPr id="697" name="Google Shape;697;p116"/>
          <p:cNvSpPr txBox="1"/>
          <p:nvPr/>
        </p:nvSpPr>
        <p:spPr>
          <a:xfrm>
            <a:off x="5145088" y="2471738"/>
            <a:ext cx="781050" cy="295275"/>
          </a:xfrm>
          <a:prstGeom prst="rect">
            <a:avLst/>
          </a:prstGeom>
          <a:noFill/>
          <a:ln>
            <a:noFill/>
          </a:ln>
        </p:spPr>
        <p:txBody>
          <a:bodyPr anchorCtr="0" anchor="t" bIns="0" lIns="0" spcFirstLastPara="1" rIns="0" wrap="square" tIns="0">
            <a:noAutofit/>
          </a:bodyPr>
          <a:lstStyle/>
          <a:p>
            <a:pPr indent="0" lvl="0" marL="0" marR="0" rtl="0" algn="r">
              <a:lnSpc>
                <a:spcPct val="80000"/>
              </a:lnSpc>
              <a:spcBef>
                <a:spcPts val="0"/>
              </a:spcBef>
              <a:spcAft>
                <a:spcPts val="0"/>
              </a:spcAft>
              <a:buNone/>
            </a:pPr>
            <a:r>
              <a:rPr b="1" lang="en-US" sz="1200">
                <a:solidFill>
                  <a:schemeClr val="dk1"/>
                </a:solidFill>
                <a:latin typeface="Calibri"/>
                <a:ea typeface="Calibri"/>
                <a:cs typeface="Calibri"/>
                <a:sym typeface="Calibri"/>
              </a:rPr>
              <a:t>Signaling</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molecules</a:t>
            </a:r>
            <a:endParaRPr/>
          </a:p>
        </p:txBody>
      </p:sp>
      <p:sp>
        <p:nvSpPr>
          <p:cNvPr id="698" name="Google Shape;698;p116"/>
          <p:cNvSpPr txBox="1"/>
          <p:nvPr/>
        </p:nvSpPr>
        <p:spPr>
          <a:xfrm>
            <a:off x="7726363" y="2260600"/>
            <a:ext cx="727075" cy="295275"/>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None/>
            </a:pPr>
            <a:r>
              <a:rPr b="1" lang="en-US" sz="1200">
                <a:solidFill>
                  <a:schemeClr val="dk1"/>
                </a:solidFill>
                <a:latin typeface="Calibri"/>
                <a:ea typeface="Calibri"/>
                <a:cs typeface="Calibri"/>
                <a:sym typeface="Calibri"/>
              </a:rPr>
              <a:t>Receptor</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protein</a:t>
            </a:r>
            <a:endParaRPr/>
          </a:p>
        </p:txBody>
      </p:sp>
      <p:sp>
        <p:nvSpPr>
          <p:cNvPr id="699" name="Google Shape;699;p116"/>
          <p:cNvSpPr txBox="1"/>
          <p:nvPr/>
        </p:nvSpPr>
        <p:spPr>
          <a:xfrm>
            <a:off x="436563" y="5581650"/>
            <a:ext cx="1044575" cy="150813"/>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None/>
            </a:pPr>
            <a:r>
              <a:rPr b="1" lang="en-US" sz="1200">
                <a:solidFill>
                  <a:schemeClr val="dk1"/>
                </a:solidFill>
                <a:latin typeface="Calibri"/>
                <a:ea typeface="Calibri"/>
                <a:cs typeface="Calibri"/>
                <a:sym typeface="Calibri"/>
              </a:rPr>
              <a:t>Muscle tissue</a:t>
            </a:r>
            <a:endParaRPr/>
          </a:p>
        </p:txBody>
      </p:sp>
      <p:sp>
        <p:nvSpPr>
          <p:cNvPr id="700" name="Google Shape;700;p116"/>
          <p:cNvSpPr txBox="1"/>
          <p:nvPr/>
        </p:nvSpPr>
        <p:spPr>
          <a:xfrm>
            <a:off x="2320925" y="4713288"/>
            <a:ext cx="463550" cy="150812"/>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None/>
            </a:pPr>
            <a:r>
              <a:rPr b="1" lang="en-US" sz="1200">
                <a:solidFill>
                  <a:schemeClr val="dk1"/>
                </a:solidFill>
                <a:latin typeface="Calibri"/>
                <a:ea typeface="Calibri"/>
                <a:cs typeface="Calibri"/>
                <a:sym typeface="Calibri"/>
              </a:rPr>
              <a:t>Actin</a:t>
            </a:r>
            <a:endParaRPr/>
          </a:p>
        </p:txBody>
      </p:sp>
      <p:sp>
        <p:nvSpPr>
          <p:cNvPr id="701" name="Google Shape;701;p116"/>
          <p:cNvSpPr txBox="1"/>
          <p:nvPr/>
        </p:nvSpPr>
        <p:spPr>
          <a:xfrm>
            <a:off x="3114675" y="4714875"/>
            <a:ext cx="555625" cy="150813"/>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None/>
            </a:pPr>
            <a:r>
              <a:rPr b="1" lang="en-US" sz="1200">
                <a:solidFill>
                  <a:schemeClr val="dk1"/>
                </a:solidFill>
                <a:latin typeface="Calibri"/>
                <a:ea typeface="Calibri"/>
                <a:cs typeface="Calibri"/>
                <a:sym typeface="Calibri"/>
              </a:rPr>
              <a:t>Myosin</a:t>
            </a:r>
            <a:endParaRPr/>
          </a:p>
        </p:txBody>
      </p:sp>
      <p:sp>
        <p:nvSpPr>
          <p:cNvPr id="702" name="Google Shape;702;p116"/>
          <p:cNvSpPr txBox="1"/>
          <p:nvPr/>
        </p:nvSpPr>
        <p:spPr>
          <a:xfrm>
            <a:off x="1631950" y="5707063"/>
            <a:ext cx="555625" cy="150812"/>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None/>
            </a:pPr>
            <a:r>
              <a:rPr b="1" lang="en-US" sz="1200">
                <a:solidFill>
                  <a:schemeClr val="dk1"/>
                </a:solidFill>
                <a:latin typeface="Calibri"/>
                <a:ea typeface="Calibri"/>
                <a:cs typeface="Calibri"/>
                <a:sym typeface="Calibri"/>
              </a:rPr>
              <a:t>100 μm</a:t>
            </a:r>
            <a:endParaRPr/>
          </a:p>
        </p:txBody>
      </p:sp>
      <p:sp>
        <p:nvSpPr>
          <p:cNvPr id="703" name="Google Shape;703;p116"/>
          <p:cNvSpPr txBox="1"/>
          <p:nvPr/>
        </p:nvSpPr>
        <p:spPr>
          <a:xfrm>
            <a:off x="5976938" y="5713413"/>
            <a:ext cx="555625" cy="150812"/>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None/>
            </a:pPr>
            <a:r>
              <a:rPr b="1" lang="en-US" sz="1200">
                <a:solidFill>
                  <a:schemeClr val="dk1"/>
                </a:solidFill>
                <a:latin typeface="Calibri"/>
                <a:ea typeface="Calibri"/>
                <a:cs typeface="Calibri"/>
                <a:sym typeface="Calibri"/>
              </a:rPr>
              <a:t>60 μm</a:t>
            </a:r>
            <a:endParaRPr/>
          </a:p>
        </p:txBody>
      </p:sp>
      <p:sp>
        <p:nvSpPr>
          <p:cNvPr id="704" name="Google Shape;704;p116"/>
          <p:cNvSpPr txBox="1"/>
          <p:nvPr/>
        </p:nvSpPr>
        <p:spPr>
          <a:xfrm>
            <a:off x="7497763" y="4959350"/>
            <a:ext cx="766762" cy="163513"/>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None/>
            </a:pPr>
            <a:r>
              <a:rPr b="1" lang="en-US" sz="1200">
                <a:solidFill>
                  <a:schemeClr val="dk1"/>
                </a:solidFill>
                <a:latin typeface="Calibri"/>
                <a:ea typeface="Calibri"/>
                <a:cs typeface="Calibri"/>
                <a:sym typeface="Calibri"/>
              </a:rPr>
              <a:t>Collagen</a:t>
            </a:r>
            <a:endParaRPr/>
          </a:p>
        </p:txBody>
      </p:sp>
      <p:sp>
        <p:nvSpPr>
          <p:cNvPr id="705" name="Google Shape;705;p116"/>
          <p:cNvSpPr txBox="1"/>
          <p:nvPr/>
        </p:nvSpPr>
        <p:spPr>
          <a:xfrm>
            <a:off x="4721225" y="5595938"/>
            <a:ext cx="925513" cy="269875"/>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None/>
            </a:pPr>
            <a:r>
              <a:rPr b="1" lang="en-US" sz="1200">
                <a:solidFill>
                  <a:schemeClr val="dk1"/>
                </a:solidFill>
                <a:latin typeface="Calibri"/>
                <a:ea typeface="Calibri"/>
                <a:cs typeface="Calibri"/>
                <a:sym typeface="Calibri"/>
              </a:rPr>
              <a:t>Connective</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tissue</a:t>
            </a:r>
            <a:endParaRPr/>
          </a:p>
        </p:txBody>
      </p:sp>
      <p:cxnSp>
        <p:nvCxnSpPr>
          <p:cNvPr id="706" name="Google Shape;706;p116"/>
          <p:cNvCxnSpPr/>
          <p:nvPr/>
        </p:nvCxnSpPr>
        <p:spPr>
          <a:xfrm flipH="1" rot="10800000">
            <a:off x="5965825" y="2540000"/>
            <a:ext cx="476250" cy="158750"/>
          </a:xfrm>
          <a:prstGeom prst="straightConnector1">
            <a:avLst/>
          </a:prstGeom>
          <a:noFill/>
          <a:ln cap="flat" cmpd="sng" w="12700">
            <a:solidFill>
              <a:schemeClr val="dk1"/>
            </a:solidFill>
            <a:prstDash val="solid"/>
            <a:round/>
            <a:headEnd len="med" w="med" type="none"/>
            <a:tailEnd len="med" w="med" type="none"/>
          </a:ln>
        </p:spPr>
      </p:cxnSp>
      <p:cxnSp>
        <p:nvCxnSpPr>
          <p:cNvPr id="707" name="Google Shape;707;p116"/>
          <p:cNvCxnSpPr/>
          <p:nvPr/>
        </p:nvCxnSpPr>
        <p:spPr>
          <a:xfrm rot="10800000">
            <a:off x="5965825" y="2711450"/>
            <a:ext cx="568325" cy="14288"/>
          </a:xfrm>
          <a:prstGeom prst="straightConnector1">
            <a:avLst/>
          </a:prstGeom>
          <a:noFill/>
          <a:ln cap="flat" cmpd="sng" w="12700">
            <a:solidFill>
              <a:schemeClr val="dk1"/>
            </a:solidFill>
            <a:prstDash val="solid"/>
            <a:round/>
            <a:headEnd len="med" w="med" type="none"/>
            <a:tailEnd len="med" w="med" type="none"/>
          </a:ln>
        </p:spPr>
      </p:cxnSp>
      <p:cxnSp>
        <p:nvCxnSpPr>
          <p:cNvPr id="708" name="Google Shape;708;p116"/>
          <p:cNvCxnSpPr/>
          <p:nvPr/>
        </p:nvCxnSpPr>
        <p:spPr>
          <a:xfrm flipH="1">
            <a:off x="7235825" y="2312988"/>
            <a:ext cx="458788" cy="279400"/>
          </a:xfrm>
          <a:prstGeom prst="straightConnector1">
            <a:avLst/>
          </a:prstGeom>
          <a:noFill/>
          <a:ln cap="flat" cmpd="sng" w="12700">
            <a:solidFill>
              <a:schemeClr val="dk1"/>
            </a:solidFill>
            <a:prstDash val="solid"/>
            <a:round/>
            <a:headEnd len="med" w="med" type="none"/>
            <a:tailEnd len="med" w="med" type="none"/>
          </a:ln>
        </p:spPr>
      </p:cxnSp>
      <p:cxnSp>
        <p:nvCxnSpPr>
          <p:cNvPr id="709" name="Google Shape;709;p116"/>
          <p:cNvCxnSpPr/>
          <p:nvPr/>
        </p:nvCxnSpPr>
        <p:spPr>
          <a:xfrm>
            <a:off x="2500313" y="4854575"/>
            <a:ext cx="0" cy="173038"/>
          </a:xfrm>
          <a:prstGeom prst="straightConnector1">
            <a:avLst/>
          </a:prstGeom>
          <a:noFill/>
          <a:ln cap="flat" cmpd="sng" w="12700">
            <a:solidFill>
              <a:schemeClr val="dk1"/>
            </a:solidFill>
            <a:prstDash val="solid"/>
            <a:round/>
            <a:headEnd len="med" w="med" type="none"/>
            <a:tailEnd len="med" w="med" type="none"/>
          </a:ln>
        </p:spPr>
      </p:cxnSp>
      <p:cxnSp>
        <p:nvCxnSpPr>
          <p:cNvPr id="710" name="Google Shape;710;p116"/>
          <p:cNvCxnSpPr/>
          <p:nvPr/>
        </p:nvCxnSpPr>
        <p:spPr>
          <a:xfrm>
            <a:off x="3373438" y="4854575"/>
            <a:ext cx="12700" cy="344488"/>
          </a:xfrm>
          <a:prstGeom prst="straightConnector1">
            <a:avLst/>
          </a:prstGeom>
          <a:noFill/>
          <a:ln cap="flat" cmpd="sng" w="12700">
            <a:solidFill>
              <a:schemeClr val="dk1"/>
            </a:solidFill>
            <a:prstDash val="solid"/>
            <a:round/>
            <a:headEnd len="med" w="med" type="none"/>
            <a:tailEnd len="med" w="med" type="none"/>
          </a:ln>
        </p:spPr>
      </p:cxnSp>
      <p:cxnSp>
        <p:nvCxnSpPr>
          <p:cNvPr id="711" name="Google Shape;711;p116"/>
          <p:cNvCxnSpPr/>
          <p:nvPr/>
        </p:nvCxnSpPr>
        <p:spPr>
          <a:xfrm>
            <a:off x="1660525" y="5586413"/>
            <a:ext cx="0" cy="71437"/>
          </a:xfrm>
          <a:prstGeom prst="straightConnector1">
            <a:avLst/>
          </a:prstGeom>
          <a:noFill/>
          <a:ln cap="flat" cmpd="sng" w="12700">
            <a:solidFill>
              <a:schemeClr val="dk1"/>
            </a:solidFill>
            <a:prstDash val="solid"/>
            <a:round/>
            <a:headEnd len="med" w="med" type="none"/>
            <a:tailEnd len="med" w="med" type="none"/>
          </a:ln>
        </p:spPr>
      </p:cxnSp>
      <p:cxnSp>
        <p:nvCxnSpPr>
          <p:cNvPr id="712" name="Google Shape;712;p116"/>
          <p:cNvCxnSpPr/>
          <p:nvPr/>
        </p:nvCxnSpPr>
        <p:spPr>
          <a:xfrm>
            <a:off x="2100263" y="5586413"/>
            <a:ext cx="0" cy="71437"/>
          </a:xfrm>
          <a:prstGeom prst="straightConnector1">
            <a:avLst/>
          </a:prstGeom>
          <a:noFill/>
          <a:ln cap="flat" cmpd="sng" w="12700">
            <a:solidFill>
              <a:schemeClr val="dk1"/>
            </a:solidFill>
            <a:prstDash val="solid"/>
            <a:round/>
            <a:headEnd len="med" w="med" type="none"/>
            <a:tailEnd len="med" w="med" type="none"/>
          </a:ln>
        </p:spPr>
      </p:cxnSp>
      <p:cxnSp>
        <p:nvCxnSpPr>
          <p:cNvPr id="713" name="Google Shape;713;p116"/>
          <p:cNvCxnSpPr/>
          <p:nvPr/>
        </p:nvCxnSpPr>
        <p:spPr>
          <a:xfrm>
            <a:off x="1660525" y="5619750"/>
            <a:ext cx="436563" cy="0"/>
          </a:xfrm>
          <a:prstGeom prst="straightConnector1">
            <a:avLst/>
          </a:prstGeom>
          <a:noFill/>
          <a:ln cap="flat" cmpd="sng" w="12700">
            <a:solidFill>
              <a:schemeClr val="dk1"/>
            </a:solidFill>
            <a:prstDash val="solid"/>
            <a:round/>
            <a:headEnd len="med" w="med" type="none"/>
            <a:tailEnd len="med" w="med" type="none"/>
          </a:ln>
        </p:spPr>
      </p:cxnSp>
      <p:cxnSp>
        <p:nvCxnSpPr>
          <p:cNvPr id="714" name="Google Shape;714;p116"/>
          <p:cNvCxnSpPr/>
          <p:nvPr/>
        </p:nvCxnSpPr>
        <p:spPr>
          <a:xfrm>
            <a:off x="5989638" y="5583238"/>
            <a:ext cx="0" cy="71437"/>
          </a:xfrm>
          <a:prstGeom prst="straightConnector1">
            <a:avLst/>
          </a:prstGeom>
          <a:noFill/>
          <a:ln cap="flat" cmpd="sng" w="12700">
            <a:solidFill>
              <a:schemeClr val="dk1"/>
            </a:solidFill>
            <a:prstDash val="solid"/>
            <a:round/>
            <a:headEnd len="med" w="med" type="none"/>
            <a:tailEnd len="med" w="med" type="none"/>
          </a:ln>
        </p:spPr>
      </p:cxnSp>
      <p:cxnSp>
        <p:nvCxnSpPr>
          <p:cNvPr id="715" name="Google Shape;715;p116"/>
          <p:cNvCxnSpPr/>
          <p:nvPr/>
        </p:nvCxnSpPr>
        <p:spPr>
          <a:xfrm>
            <a:off x="6386513" y="5583238"/>
            <a:ext cx="0" cy="77787"/>
          </a:xfrm>
          <a:prstGeom prst="straightConnector1">
            <a:avLst/>
          </a:prstGeom>
          <a:noFill/>
          <a:ln cap="flat" cmpd="sng" w="12700">
            <a:solidFill>
              <a:schemeClr val="dk1"/>
            </a:solidFill>
            <a:prstDash val="solid"/>
            <a:round/>
            <a:headEnd len="med" w="med" type="none"/>
            <a:tailEnd len="med" w="med" type="none"/>
          </a:ln>
        </p:spPr>
      </p:cxnSp>
      <p:cxnSp>
        <p:nvCxnSpPr>
          <p:cNvPr id="716" name="Google Shape;716;p116"/>
          <p:cNvCxnSpPr/>
          <p:nvPr/>
        </p:nvCxnSpPr>
        <p:spPr>
          <a:xfrm>
            <a:off x="5989638" y="5622925"/>
            <a:ext cx="396875" cy="0"/>
          </a:xfrm>
          <a:prstGeom prst="straightConnector1">
            <a:avLst/>
          </a:prstGeom>
          <a:noFill/>
          <a:ln cap="flat" cmpd="sng" w="12700">
            <a:solidFill>
              <a:schemeClr val="dk1"/>
            </a:solidFill>
            <a:prstDash val="solid"/>
            <a:round/>
            <a:headEnd len="med" w="med" type="none"/>
            <a:tailEnd len="med" w="med" type="none"/>
          </a:ln>
        </p:spPr>
      </p:cxnSp>
      <p:sp>
        <p:nvSpPr>
          <p:cNvPr id="717" name="Google Shape;717;p116"/>
          <p:cNvSpPr txBox="1"/>
          <p:nvPr/>
        </p:nvSpPr>
        <p:spPr>
          <a:xfrm>
            <a:off x="4705350" y="873125"/>
            <a:ext cx="1771650" cy="215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Receptor proteins</a:t>
            </a:r>
            <a:endParaRPr/>
          </a:p>
        </p:txBody>
      </p:sp>
      <p:sp>
        <p:nvSpPr>
          <p:cNvPr id="718" name="Google Shape;718;p116"/>
          <p:cNvSpPr txBox="1"/>
          <p:nvPr/>
        </p:nvSpPr>
        <p:spPr>
          <a:xfrm>
            <a:off x="4708525" y="1179513"/>
            <a:ext cx="4086225" cy="1492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Function: Response of cell to chemical stimuli</a:t>
            </a:r>
            <a:endParaRPr/>
          </a:p>
        </p:txBody>
      </p:sp>
      <p:sp>
        <p:nvSpPr>
          <p:cNvPr id="719" name="Google Shape;719;p116"/>
          <p:cNvSpPr txBox="1"/>
          <p:nvPr/>
        </p:nvSpPr>
        <p:spPr>
          <a:xfrm>
            <a:off x="4703763" y="1371600"/>
            <a:ext cx="3808412" cy="55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Example: Receptors built into the membrane of a</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nerve cell detect signaling molecules released by</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other nerve cells.</a:t>
            </a:r>
            <a:endParaRPr/>
          </a:p>
        </p:txBody>
      </p:sp>
      <p:sp>
        <p:nvSpPr>
          <p:cNvPr id="720" name="Google Shape;720;p116"/>
          <p:cNvSpPr txBox="1"/>
          <p:nvPr/>
        </p:nvSpPr>
        <p:spPr>
          <a:xfrm>
            <a:off x="433388" y="3136900"/>
            <a:ext cx="2644775" cy="190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Contractile and motor proteins</a:t>
            </a:r>
            <a:endParaRPr/>
          </a:p>
        </p:txBody>
      </p:sp>
      <p:sp>
        <p:nvSpPr>
          <p:cNvPr id="721" name="Google Shape;721;p116"/>
          <p:cNvSpPr txBox="1"/>
          <p:nvPr/>
        </p:nvSpPr>
        <p:spPr>
          <a:xfrm>
            <a:off x="439738" y="3440113"/>
            <a:ext cx="4086225" cy="1492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Function: Movement</a:t>
            </a:r>
            <a:endParaRPr/>
          </a:p>
        </p:txBody>
      </p:sp>
      <p:sp>
        <p:nvSpPr>
          <p:cNvPr id="722" name="Google Shape;722;p116"/>
          <p:cNvSpPr txBox="1"/>
          <p:nvPr/>
        </p:nvSpPr>
        <p:spPr>
          <a:xfrm>
            <a:off x="438150" y="3632200"/>
            <a:ext cx="3649663" cy="67786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Examples: Motor proteins are responsible for the</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undulations of cilia and flagella. Actin and myosin</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proteins are responsible for the contraction of</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muscles.</a:t>
            </a:r>
            <a:endParaRPr/>
          </a:p>
        </p:txBody>
      </p:sp>
      <p:sp>
        <p:nvSpPr>
          <p:cNvPr id="723" name="Google Shape;723;p116"/>
          <p:cNvSpPr txBox="1"/>
          <p:nvPr/>
        </p:nvSpPr>
        <p:spPr>
          <a:xfrm>
            <a:off x="4705350" y="3135313"/>
            <a:ext cx="1771650" cy="215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Structural proteins</a:t>
            </a:r>
            <a:endParaRPr/>
          </a:p>
        </p:txBody>
      </p:sp>
      <p:sp>
        <p:nvSpPr>
          <p:cNvPr id="724" name="Google Shape;724;p116"/>
          <p:cNvSpPr txBox="1"/>
          <p:nvPr/>
        </p:nvSpPr>
        <p:spPr>
          <a:xfrm>
            <a:off x="4708525" y="3438525"/>
            <a:ext cx="4086225" cy="14922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Function: Support</a:t>
            </a:r>
            <a:endParaRPr/>
          </a:p>
        </p:txBody>
      </p:sp>
      <p:sp>
        <p:nvSpPr>
          <p:cNvPr id="725" name="Google Shape;725;p116"/>
          <p:cNvSpPr txBox="1"/>
          <p:nvPr/>
        </p:nvSpPr>
        <p:spPr>
          <a:xfrm>
            <a:off x="4703763" y="3632200"/>
            <a:ext cx="4033837" cy="9556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Examples: Keratin is the protein of hair, horns,</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feathers, and other skin appendages. Insects and</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spiders use silk fibers to make their cocoons and webs,</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respectively. Collagen and elastin proteins provide a</a:t>
            </a:r>
            <a:br>
              <a:rPr b="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fibrous framework in animal connective tissues.</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17"/>
          <p:cNvSpPr/>
          <p:nvPr/>
        </p:nvSpPr>
        <p:spPr>
          <a:xfrm>
            <a:off x="457200" y="533400"/>
            <a:ext cx="8077200"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Times New Roman"/>
                <a:ea typeface="Times New Roman"/>
                <a:cs typeface="Times New Roman"/>
                <a:sym typeface="Times New Roman"/>
              </a:rPr>
              <a:t>Conformation – spatial arrangement of atoms in a protein</a:t>
            </a:r>
            <a:endParaRPr/>
          </a:p>
          <a:p>
            <a:pPr indent="0" lvl="0" marL="0" marR="0" rtl="0" algn="l">
              <a:spcBef>
                <a:spcPts val="0"/>
              </a:spcBef>
              <a:spcAft>
                <a:spcPts val="0"/>
              </a:spcAft>
              <a:buNone/>
            </a:pPr>
            <a:r>
              <a:rPr lang="en-US" sz="2000">
                <a:solidFill>
                  <a:schemeClr val="dk1"/>
                </a:solidFill>
                <a:latin typeface="Times New Roman"/>
                <a:ea typeface="Times New Roman"/>
                <a:cs typeface="Times New Roman"/>
                <a:sym typeface="Times New Roman"/>
              </a:rPr>
              <a:t>Native conformation – conformation of functional protein</a:t>
            </a:r>
            <a:endParaRPr sz="2000">
              <a:solidFill>
                <a:schemeClr val="dk1"/>
              </a:solidFill>
              <a:latin typeface="Times New Roman"/>
              <a:ea typeface="Times New Roman"/>
              <a:cs typeface="Times New Roman"/>
              <a:sym typeface="Times New Roman"/>
            </a:endParaRPr>
          </a:p>
        </p:txBody>
      </p:sp>
      <p:sp>
        <p:nvSpPr>
          <p:cNvPr id="731" name="Google Shape;731;p117"/>
          <p:cNvSpPr/>
          <p:nvPr/>
        </p:nvSpPr>
        <p:spPr>
          <a:xfrm>
            <a:off x="685800" y="1600200"/>
            <a:ext cx="7924800" cy="239450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u="sng">
                <a:solidFill>
                  <a:srgbClr val="C00000"/>
                </a:solidFill>
                <a:latin typeface="Times"/>
                <a:ea typeface="Times"/>
                <a:cs typeface="Times"/>
                <a:sym typeface="Times"/>
              </a:rPr>
              <a:t> High orders of Protein structure</a:t>
            </a:r>
            <a:endParaRPr b="1" sz="2800">
              <a:solidFill>
                <a:srgbClr val="C00000"/>
              </a:solidFill>
              <a:latin typeface="Times"/>
              <a:ea typeface="Times"/>
              <a:cs typeface="Times"/>
              <a:sym typeface="Times"/>
            </a:endParaRPr>
          </a:p>
          <a:p>
            <a:pPr indent="0" lvl="0" marL="0" marR="0" rtl="0" algn="l">
              <a:spcBef>
                <a:spcPts val="0"/>
              </a:spcBef>
              <a:spcAft>
                <a:spcPts val="0"/>
              </a:spcAft>
              <a:buNone/>
            </a:pPr>
            <a:r>
              <a:rPr lang="en-US" sz="2800">
                <a:solidFill>
                  <a:schemeClr val="dk1"/>
                </a:solidFill>
                <a:latin typeface="Times"/>
                <a:ea typeface="Times"/>
                <a:cs typeface="Times"/>
                <a:sym typeface="Times"/>
              </a:rPr>
              <a:t> </a:t>
            </a:r>
            <a:endParaRPr/>
          </a:p>
          <a:p>
            <a:pPr indent="-342900" lvl="1" marL="342900" marR="0" rtl="0" algn="just">
              <a:spcBef>
                <a:spcPts val="360"/>
              </a:spcBef>
              <a:spcAft>
                <a:spcPts val="0"/>
              </a:spcAft>
              <a:buClr>
                <a:srgbClr val="339933"/>
              </a:buClr>
              <a:buSzPts val="1800"/>
              <a:buFont typeface="Times"/>
              <a:buChar char="•"/>
            </a:pPr>
            <a:r>
              <a:rPr b="1" i="0" lang="en-US" sz="1800" u="none" cap="none" strike="noStrike">
                <a:solidFill>
                  <a:srgbClr val="000000"/>
                </a:solidFill>
                <a:latin typeface="Times"/>
                <a:ea typeface="Times"/>
                <a:cs typeface="Times"/>
                <a:sym typeface="Times"/>
              </a:rPr>
              <a:t>A functional protein </a:t>
            </a:r>
            <a:r>
              <a:rPr b="0" i="0" lang="en-US" sz="1800" u="none" cap="none" strike="noStrike">
                <a:solidFill>
                  <a:srgbClr val="000000"/>
                </a:solidFill>
                <a:latin typeface="Times"/>
                <a:ea typeface="Times"/>
                <a:cs typeface="Times"/>
                <a:sym typeface="Times"/>
              </a:rPr>
              <a:t>is </a:t>
            </a:r>
            <a:r>
              <a:rPr b="1" i="0" lang="en-US" sz="1800" u="none" cap="none" strike="noStrike">
                <a:solidFill>
                  <a:srgbClr val="000000"/>
                </a:solidFill>
                <a:latin typeface="Times"/>
                <a:ea typeface="Times"/>
                <a:cs typeface="Times"/>
                <a:sym typeface="Times"/>
              </a:rPr>
              <a:t>not just</a:t>
            </a:r>
            <a:r>
              <a:rPr b="0" i="0" lang="en-US" sz="1800" u="none" cap="none" strike="noStrike">
                <a:solidFill>
                  <a:srgbClr val="000000"/>
                </a:solidFill>
                <a:latin typeface="Times"/>
                <a:ea typeface="Times"/>
                <a:cs typeface="Times"/>
                <a:sym typeface="Times"/>
              </a:rPr>
              <a:t> a polypeptide chain, but </a:t>
            </a:r>
            <a:r>
              <a:rPr b="1" i="0" lang="en-US" sz="1800" u="none" cap="none" strike="noStrike">
                <a:solidFill>
                  <a:srgbClr val="000000"/>
                </a:solidFill>
                <a:latin typeface="Times"/>
                <a:ea typeface="Times"/>
                <a:cs typeface="Times"/>
                <a:sym typeface="Times"/>
              </a:rPr>
              <a:t>one or more</a:t>
            </a:r>
            <a:r>
              <a:rPr b="0" i="0" lang="en-US" sz="1800" u="none" cap="none" strike="noStrike">
                <a:solidFill>
                  <a:srgbClr val="000000"/>
                </a:solidFill>
                <a:latin typeface="Times"/>
                <a:ea typeface="Times"/>
                <a:cs typeface="Times"/>
                <a:sym typeface="Times"/>
              </a:rPr>
              <a:t> polypeptides precisely </a:t>
            </a:r>
            <a:r>
              <a:rPr b="1" i="0" lang="en-US" sz="1800" u="none" cap="none" strike="noStrike">
                <a:solidFill>
                  <a:srgbClr val="000000"/>
                </a:solidFill>
                <a:latin typeface="Times"/>
                <a:ea typeface="Times"/>
                <a:cs typeface="Times"/>
                <a:sym typeface="Times"/>
              </a:rPr>
              <a:t>twisted, folded and coiled</a:t>
            </a:r>
            <a:r>
              <a:rPr b="0" i="0" lang="en-US" sz="1800" u="none" cap="none" strike="noStrike">
                <a:solidFill>
                  <a:srgbClr val="000000"/>
                </a:solidFill>
                <a:latin typeface="Times"/>
                <a:ea typeface="Times"/>
                <a:cs typeface="Times"/>
                <a:sym typeface="Times"/>
              </a:rPr>
              <a:t> into a molecule of unique shape</a:t>
            </a:r>
            <a:r>
              <a:rPr b="1" i="0" lang="en-US" sz="1800" u="none" cap="none" strike="noStrike">
                <a:solidFill>
                  <a:srgbClr val="000000"/>
                </a:solidFill>
                <a:latin typeface="Times"/>
                <a:ea typeface="Times"/>
                <a:cs typeface="Times"/>
                <a:sym typeface="Times"/>
              </a:rPr>
              <a:t> </a:t>
            </a:r>
            <a:r>
              <a:rPr b="0" i="0" lang="en-US" sz="1800" u="none" cap="none" strike="noStrike">
                <a:solidFill>
                  <a:srgbClr val="000000"/>
                </a:solidFill>
                <a:latin typeface="Times"/>
                <a:ea typeface="Times"/>
                <a:cs typeface="Times"/>
                <a:sym typeface="Times"/>
              </a:rPr>
              <a:t>(</a:t>
            </a:r>
            <a:r>
              <a:rPr b="1" i="0" lang="en-US" sz="1800" u="none" cap="none" strike="noStrike">
                <a:solidFill>
                  <a:srgbClr val="000000"/>
                </a:solidFill>
                <a:latin typeface="Times"/>
                <a:ea typeface="Times"/>
                <a:cs typeface="Times"/>
                <a:sym typeface="Times"/>
              </a:rPr>
              <a:t>conformation). </a:t>
            </a:r>
            <a:r>
              <a:rPr b="0" i="0" lang="en-US" sz="1800" u="none" cap="none" strike="noStrike">
                <a:solidFill>
                  <a:srgbClr val="000000"/>
                </a:solidFill>
                <a:latin typeface="Times"/>
                <a:ea typeface="Times"/>
                <a:cs typeface="Times"/>
                <a:sym typeface="Times"/>
              </a:rPr>
              <a:t>This conformation is essential for some protein function e.g. </a:t>
            </a:r>
            <a:r>
              <a:rPr b="0" i="0" lang="en-US" sz="1800" u="none" cap="none" strike="noStrike">
                <a:solidFill>
                  <a:schemeClr val="dk1"/>
                </a:solidFill>
                <a:latin typeface="Times"/>
                <a:ea typeface="Times"/>
                <a:cs typeface="Times"/>
                <a:sym typeface="Times"/>
              </a:rPr>
              <a:t>Enables a protein to recognize and bind specifically to another molecule e.g. hormone/receptor; enzyme/substrate and antibody/antigen.</a:t>
            </a:r>
            <a:endParaRPr b="0" i="0" sz="1800" u="none" cap="none" strike="noStrike">
              <a:solidFill>
                <a:schemeClr val="dk1"/>
              </a:solidFill>
              <a:latin typeface="Times"/>
              <a:ea typeface="Times"/>
              <a:cs typeface="Times"/>
              <a:sym typeface="Times"/>
            </a:endParaRPr>
          </a:p>
        </p:txBody>
      </p:sp>
      <p:pic>
        <p:nvPicPr>
          <p:cNvPr id="732" name="Google Shape;732;p117"/>
          <p:cNvPicPr preferRelativeResize="0"/>
          <p:nvPr/>
        </p:nvPicPr>
        <p:blipFill rotWithShape="1">
          <a:blip r:embed="rId3">
            <a:alphaModFix/>
          </a:blip>
          <a:srcRect b="0" l="0" r="0" t="0"/>
          <a:stretch/>
        </p:blipFill>
        <p:spPr>
          <a:xfrm>
            <a:off x="1500188" y="4500835"/>
            <a:ext cx="5867400" cy="21685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118"/>
          <p:cNvPicPr preferRelativeResize="0"/>
          <p:nvPr/>
        </p:nvPicPr>
        <p:blipFill rotWithShape="1">
          <a:blip r:embed="rId3">
            <a:alphaModFix/>
          </a:blip>
          <a:srcRect b="0" l="0" r="0" t="0"/>
          <a:stretch/>
        </p:blipFill>
        <p:spPr>
          <a:xfrm>
            <a:off x="533400" y="914400"/>
            <a:ext cx="7848600" cy="571499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19"/>
          <p:cNvSpPr/>
          <p:nvPr/>
        </p:nvSpPr>
        <p:spPr>
          <a:xfrm>
            <a:off x="609600" y="2274838"/>
            <a:ext cx="8077200" cy="403187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a:t>
            </a:r>
            <a:r>
              <a:rPr lang="en-US" sz="3200">
                <a:solidFill>
                  <a:schemeClr val="dk1"/>
                </a:solidFill>
                <a:latin typeface="Calibri"/>
                <a:ea typeface="Calibri"/>
                <a:cs typeface="Calibri"/>
                <a:sym typeface="Calibri"/>
              </a:rPr>
              <a:t>n addition to primary structure, physical and chemical conditions can affect structure</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Alterations in pH, salt concentration, temperature, or other environmental factors can cause a protein to unravel</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This loss of a protein’s native structure is called </a:t>
            </a:r>
            <a:r>
              <a:rPr b="1" lang="en-US" sz="3200">
                <a:solidFill>
                  <a:schemeClr val="dk1"/>
                </a:solidFill>
                <a:latin typeface="Calibri"/>
                <a:ea typeface="Calibri"/>
                <a:cs typeface="Calibri"/>
                <a:sym typeface="Calibri"/>
              </a:rPr>
              <a:t>denaturation</a:t>
            </a:r>
            <a:endParaRPr b="1"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A denatured protein is biologically inactive</a:t>
            </a:r>
            <a:endParaRPr/>
          </a:p>
        </p:txBody>
      </p:sp>
      <p:sp>
        <p:nvSpPr>
          <p:cNvPr id="743" name="Google Shape;743;p119"/>
          <p:cNvSpPr/>
          <p:nvPr/>
        </p:nvSpPr>
        <p:spPr>
          <a:xfrm>
            <a:off x="990600" y="762000"/>
            <a:ext cx="74676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600">
                <a:solidFill>
                  <a:schemeClr val="dk1"/>
                </a:solidFill>
                <a:latin typeface="Calibri"/>
                <a:ea typeface="Calibri"/>
                <a:cs typeface="Calibri"/>
                <a:sym typeface="Calibri"/>
              </a:rPr>
              <a:t>What Determines Protein Structure?</a:t>
            </a:r>
            <a:endParaRPr sz="3600">
              <a:solidFill>
                <a:schemeClr val="dk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20"/>
          <p:cNvSpPr txBox="1"/>
          <p:nvPr>
            <p:ph type="title"/>
          </p:nvPr>
        </p:nvSpPr>
        <p:spPr>
          <a:xfrm>
            <a:off x="152400" y="25400"/>
            <a:ext cx="1905000" cy="2413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Arial"/>
              <a:buNone/>
            </a:pPr>
            <a:r>
              <a:rPr b="0" lang="en-US" sz="1200">
                <a:solidFill>
                  <a:schemeClr val="dk1"/>
                </a:solidFill>
                <a:latin typeface="Arial"/>
                <a:ea typeface="Arial"/>
                <a:cs typeface="Arial"/>
                <a:sym typeface="Arial"/>
              </a:rPr>
              <a:t>Figure 5.22</a:t>
            </a:r>
            <a:endParaRPr sz="1200">
              <a:solidFill>
                <a:schemeClr val="dk1"/>
              </a:solidFill>
              <a:latin typeface="Arial"/>
              <a:ea typeface="Arial"/>
              <a:cs typeface="Arial"/>
              <a:sym typeface="Arial"/>
            </a:endParaRPr>
          </a:p>
        </p:txBody>
      </p:sp>
      <p:pic>
        <p:nvPicPr>
          <p:cNvPr descr="05_22ProteinDenaturation-U" id="750" name="Google Shape;750;p120"/>
          <p:cNvPicPr preferRelativeResize="0"/>
          <p:nvPr/>
        </p:nvPicPr>
        <p:blipFill rotWithShape="1">
          <a:blip r:embed="rId3">
            <a:alphaModFix/>
          </a:blip>
          <a:srcRect b="0" l="0" r="0" t="0"/>
          <a:stretch/>
        </p:blipFill>
        <p:spPr>
          <a:xfrm>
            <a:off x="296863" y="1411288"/>
            <a:ext cx="8548687" cy="4035425"/>
          </a:xfrm>
          <a:prstGeom prst="rect">
            <a:avLst/>
          </a:prstGeom>
          <a:noFill/>
          <a:ln>
            <a:noFill/>
          </a:ln>
        </p:spPr>
      </p:pic>
      <p:sp>
        <p:nvSpPr>
          <p:cNvPr id="751" name="Google Shape;751;p120"/>
          <p:cNvSpPr txBox="1"/>
          <p:nvPr/>
        </p:nvSpPr>
        <p:spPr>
          <a:xfrm>
            <a:off x="566738" y="4635500"/>
            <a:ext cx="2114550" cy="28098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Normal protein</a:t>
            </a:r>
            <a:endParaRPr/>
          </a:p>
        </p:txBody>
      </p:sp>
      <p:sp>
        <p:nvSpPr>
          <p:cNvPr id="752" name="Google Shape;752;p120"/>
          <p:cNvSpPr txBox="1"/>
          <p:nvPr/>
        </p:nvSpPr>
        <p:spPr>
          <a:xfrm>
            <a:off x="5943600" y="4629150"/>
            <a:ext cx="2432050" cy="29368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Denatured protein</a:t>
            </a:r>
            <a:endParaRPr/>
          </a:p>
        </p:txBody>
      </p:sp>
      <p:sp>
        <p:nvSpPr>
          <p:cNvPr id="753" name="Google Shape;753;p120"/>
          <p:cNvSpPr txBox="1"/>
          <p:nvPr/>
        </p:nvSpPr>
        <p:spPr>
          <a:xfrm rot="-1642201">
            <a:off x="3224213" y="1733550"/>
            <a:ext cx="395287"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De</a:t>
            </a:r>
            <a:endParaRPr/>
          </a:p>
        </p:txBody>
      </p:sp>
      <p:sp>
        <p:nvSpPr>
          <p:cNvPr id="754" name="Google Shape;754;p120"/>
          <p:cNvSpPr txBox="1"/>
          <p:nvPr/>
        </p:nvSpPr>
        <p:spPr>
          <a:xfrm rot="-835041">
            <a:off x="3571875" y="1655763"/>
            <a:ext cx="190500"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n</a:t>
            </a:r>
            <a:endParaRPr/>
          </a:p>
        </p:txBody>
      </p:sp>
      <p:sp>
        <p:nvSpPr>
          <p:cNvPr id="755" name="Google Shape;755;p120"/>
          <p:cNvSpPr txBox="1"/>
          <p:nvPr/>
        </p:nvSpPr>
        <p:spPr>
          <a:xfrm>
            <a:off x="3914775" y="1612900"/>
            <a:ext cx="261938"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tu</a:t>
            </a:r>
            <a:endParaRPr/>
          </a:p>
        </p:txBody>
      </p:sp>
      <p:sp>
        <p:nvSpPr>
          <p:cNvPr id="756" name="Google Shape;756;p120"/>
          <p:cNvSpPr txBox="1"/>
          <p:nvPr/>
        </p:nvSpPr>
        <p:spPr>
          <a:xfrm rot="287785">
            <a:off x="4178300" y="1620838"/>
            <a:ext cx="123825"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r</a:t>
            </a:r>
            <a:endParaRPr/>
          </a:p>
        </p:txBody>
      </p:sp>
      <p:sp>
        <p:nvSpPr>
          <p:cNvPr id="757" name="Google Shape;757;p120"/>
          <p:cNvSpPr txBox="1"/>
          <p:nvPr/>
        </p:nvSpPr>
        <p:spPr>
          <a:xfrm rot="799353">
            <a:off x="4454525" y="1663700"/>
            <a:ext cx="109538"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t</a:t>
            </a:r>
            <a:endParaRPr/>
          </a:p>
        </p:txBody>
      </p:sp>
      <p:sp>
        <p:nvSpPr>
          <p:cNvPr id="758" name="Google Shape;758;p120"/>
          <p:cNvSpPr txBox="1"/>
          <p:nvPr/>
        </p:nvSpPr>
        <p:spPr>
          <a:xfrm rot="1738355">
            <a:off x="4616450" y="1778000"/>
            <a:ext cx="395288"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on</a:t>
            </a:r>
            <a:endParaRPr/>
          </a:p>
        </p:txBody>
      </p:sp>
      <p:sp>
        <p:nvSpPr>
          <p:cNvPr id="759" name="Google Shape;759;p120"/>
          <p:cNvSpPr txBox="1"/>
          <p:nvPr/>
        </p:nvSpPr>
        <p:spPr>
          <a:xfrm rot="1887931">
            <a:off x="3287713" y="4651375"/>
            <a:ext cx="357187"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Re</a:t>
            </a:r>
            <a:endParaRPr/>
          </a:p>
        </p:txBody>
      </p:sp>
      <p:sp>
        <p:nvSpPr>
          <p:cNvPr id="760" name="Google Shape;760;p120"/>
          <p:cNvSpPr txBox="1"/>
          <p:nvPr/>
        </p:nvSpPr>
        <p:spPr>
          <a:xfrm rot="907700">
            <a:off x="3603625" y="4756150"/>
            <a:ext cx="171450"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n</a:t>
            </a:r>
            <a:endParaRPr/>
          </a:p>
        </p:txBody>
      </p:sp>
      <p:sp>
        <p:nvSpPr>
          <p:cNvPr id="761" name="Google Shape;761;p120"/>
          <p:cNvSpPr txBox="1"/>
          <p:nvPr/>
        </p:nvSpPr>
        <p:spPr>
          <a:xfrm rot="412468">
            <a:off x="3906838" y="4810125"/>
            <a:ext cx="96837"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t</a:t>
            </a:r>
            <a:endParaRPr/>
          </a:p>
        </p:txBody>
      </p:sp>
      <p:sp>
        <p:nvSpPr>
          <p:cNvPr id="762" name="Google Shape;762;p120"/>
          <p:cNvSpPr txBox="1"/>
          <p:nvPr/>
        </p:nvSpPr>
        <p:spPr>
          <a:xfrm rot="-229869">
            <a:off x="4151313" y="4816475"/>
            <a:ext cx="125412"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r</a:t>
            </a:r>
            <a:endParaRPr/>
          </a:p>
        </p:txBody>
      </p:sp>
      <p:sp>
        <p:nvSpPr>
          <p:cNvPr id="763" name="Google Shape;763;p120"/>
          <p:cNvSpPr txBox="1"/>
          <p:nvPr/>
        </p:nvSpPr>
        <p:spPr>
          <a:xfrm rot="-831193">
            <a:off x="4398963" y="4781550"/>
            <a:ext cx="107950"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t</a:t>
            </a:r>
            <a:endParaRPr/>
          </a:p>
        </p:txBody>
      </p:sp>
      <p:sp>
        <p:nvSpPr>
          <p:cNvPr id="764" name="Google Shape;764;p120"/>
          <p:cNvSpPr txBox="1"/>
          <p:nvPr/>
        </p:nvSpPr>
        <p:spPr>
          <a:xfrm rot="-1770725">
            <a:off x="4535488" y="4679950"/>
            <a:ext cx="339725"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on</a:t>
            </a:r>
            <a:endParaRPr/>
          </a:p>
        </p:txBody>
      </p:sp>
      <p:sp>
        <p:nvSpPr>
          <p:cNvPr id="765" name="Google Shape;765;p120"/>
          <p:cNvSpPr txBox="1"/>
          <p:nvPr/>
        </p:nvSpPr>
        <p:spPr>
          <a:xfrm rot="-577561">
            <a:off x="3740150" y="1625600"/>
            <a:ext cx="179388"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a</a:t>
            </a:r>
            <a:endParaRPr/>
          </a:p>
        </p:txBody>
      </p:sp>
      <p:sp>
        <p:nvSpPr>
          <p:cNvPr id="766" name="Google Shape;766;p120"/>
          <p:cNvSpPr txBox="1"/>
          <p:nvPr/>
        </p:nvSpPr>
        <p:spPr>
          <a:xfrm rot="667941">
            <a:off x="4292600" y="1633538"/>
            <a:ext cx="166688"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a</a:t>
            </a:r>
            <a:endParaRPr/>
          </a:p>
        </p:txBody>
      </p:sp>
      <p:sp>
        <p:nvSpPr>
          <p:cNvPr id="767" name="Google Shape;767;p120"/>
          <p:cNvSpPr txBox="1"/>
          <p:nvPr/>
        </p:nvSpPr>
        <p:spPr>
          <a:xfrm rot="1080986">
            <a:off x="4562475" y="1687513"/>
            <a:ext cx="96838"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i</a:t>
            </a:r>
            <a:endParaRPr/>
          </a:p>
        </p:txBody>
      </p:sp>
      <p:sp>
        <p:nvSpPr>
          <p:cNvPr id="768" name="Google Shape;768;p120"/>
          <p:cNvSpPr txBox="1"/>
          <p:nvPr/>
        </p:nvSpPr>
        <p:spPr>
          <a:xfrm rot="559153">
            <a:off x="3756025" y="4786313"/>
            <a:ext cx="165100"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a</a:t>
            </a:r>
            <a:endParaRPr/>
          </a:p>
        </p:txBody>
      </p:sp>
      <p:sp>
        <p:nvSpPr>
          <p:cNvPr id="769" name="Google Shape;769;p120"/>
          <p:cNvSpPr txBox="1"/>
          <p:nvPr/>
        </p:nvSpPr>
        <p:spPr>
          <a:xfrm rot="11576">
            <a:off x="3994150" y="4824413"/>
            <a:ext cx="166688"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u</a:t>
            </a:r>
            <a:endParaRPr/>
          </a:p>
        </p:txBody>
      </p:sp>
      <p:sp>
        <p:nvSpPr>
          <p:cNvPr id="770" name="Google Shape;770;p120"/>
          <p:cNvSpPr txBox="1"/>
          <p:nvPr/>
        </p:nvSpPr>
        <p:spPr>
          <a:xfrm rot="-438651">
            <a:off x="4249738" y="4773613"/>
            <a:ext cx="158750" cy="3079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200">
                <a:solidFill>
                  <a:schemeClr val="dk1"/>
                </a:solidFill>
                <a:latin typeface="Calibri"/>
                <a:ea typeface="Calibri"/>
                <a:cs typeface="Calibri"/>
                <a:sym typeface="Calibri"/>
              </a:rPr>
              <a:t>a</a:t>
            </a:r>
            <a:endParaRPr/>
          </a:p>
        </p:txBody>
      </p:sp>
      <p:sp>
        <p:nvSpPr>
          <p:cNvPr id="771" name="Google Shape;771;p120"/>
          <p:cNvSpPr txBox="1"/>
          <p:nvPr/>
        </p:nvSpPr>
        <p:spPr>
          <a:xfrm rot="-1092384">
            <a:off x="4491038" y="4757738"/>
            <a:ext cx="82550" cy="3079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i</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descr="0422" id="777" name="Google Shape;777;p121"/>
          <p:cNvSpPr/>
          <p:nvPr/>
        </p:nvSpPr>
        <p:spPr>
          <a:xfrm>
            <a:off x="0" y="3605335"/>
            <a:ext cx="5029200" cy="325266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0423" id="778" name="Google Shape;778;p121"/>
          <p:cNvSpPr/>
          <p:nvPr/>
        </p:nvSpPr>
        <p:spPr>
          <a:xfrm>
            <a:off x="5105400" y="0"/>
            <a:ext cx="3810000" cy="6858000"/>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121"/>
          <p:cNvSpPr txBox="1"/>
          <p:nvPr/>
        </p:nvSpPr>
        <p:spPr>
          <a:xfrm>
            <a:off x="0" y="1"/>
            <a:ext cx="3962400" cy="3416320"/>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Denaturation and Refolding:</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Times New Roman"/>
                <a:ea typeface="Times New Roman"/>
                <a:cs typeface="Times New Roman"/>
                <a:sym typeface="Times New Roman"/>
              </a:rPr>
              <a:t> Proteins can be denatured by </a:t>
            </a:r>
            <a:r>
              <a:rPr lang="en-US" sz="1800" u="sng">
                <a:solidFill>
                  <a:schemeClr val="dk1"/>
                </a:solidFill>
                <a:latin typeface="Times New Roman"/>
                <a:ea typeface="Times New Roman"/>
                <a:cs typeface="Times New Roman"/>
                <a:sym typeface="Times New Roman"/>
              </a:rPr>
              <a:t>Heat, extremes pH, </a:t>
            </a:r>
            <a:r>
              <a:rPr lang="en-US" sz="1800">
                <a:solidFill>
                  <a:schemeClr val="dk1"/>
                </a:solidFill>
                <a:latin typeface="Times New Roman"/>
                <a:ea typeface="Times New Roman"/>
                <a:cs typeface="Times New Roman"/>
                <a:sym typeface="Times New Roman"/>
              </a:rPr>
              <a:t>and </a:t>
            </a:r>
            <a:r>
              <a:rPr lang="en-US" sz="1800" u="sng">
                <a:solidFill>
                  <a:schemeClr val="dk1"/>
                </a:solidFill>
                <a:latin typeface="Times New Roman"/>
                <a:ea typeface="Times New Roman"/>
                <a:cs typeface="Times New Roman"/>
                <a:sym typeface="Times New Roman"/>
              </a:rPr>
              <a:t>chemicals </a:t>
            </a:r>
            <a:r>
              <a:rPr lang="en-US" sz="1800">
                <a:solidFill>
                  <a:schemeClr val="dk1"/>
                </a:solidFill>
                <a:latin typeface="Times New Roman"/>
                <a:ea typeface="Times New Roman"/>
                <a:cs typeface="Times New Roman"/>
                <a:sym typeface="Times New Roman"/>
              </a:rPr>
              <a:t>such as:</a:t>
            </a:r>
            <a:endParaRPr/>
          </a:p>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1- </a:t>
            </a:r>
            <a:r>
              <a:rPr b="1" i="1" lang="en-US" sz="1800">
                <a:solidFill>
                  <a:srgbClr val="FF0000"/>
                </a:solidFill>
                <a:latin typeface="Times New Roman"/>
                <a:ea typeface="Times New Roman"/>
                <a:cs typeface="Times New Roman"/>
                <a:sym typeface="Times New Roman"/>
              </a:rPr>
              <a:t>SDS</a:t>
            </a:r>
            <a:r>
              <a:rPr lang="en-US" sz="1800">
                <a:solidFill>
                  <a:schemeClr val="dk1"/>
                </a:solidFill>
                <a:latin typeface="Times New Roman"/>
                <a:ea typeface="Times New Roman"/>
                <a:cs typeface="Times New Roman"/>
                <a:sym typeface="Times New Roman"/>
              </a:rPr>
              <a:t>: Disrupted Electrostatic Interaction.</a:t>
            </a:r>
            <a:endParaRPr/>
          </a:p>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2- </a:t>
            </a:r>
            <a:r>
              <a:rPr b="1" i="1" lang="en-US" sz="1800">
                <a:solidFill>
                  <a:srgbClr val="FF0000"/>
                </a:solidFill>
                <a:latin typeface="Times New Roman"/>
                <a:ea typeface="Times New Roman"/>
                <a:cs typeface="Times New Roman"/>
                <a:sym typeface="Times New Roman"/>
              </a:rPr>
              <a:t>Urea </a:t>
            </a:r>
            <a:r>
              <a:rPr lang="en-US" sz="1800">
                <a:solidFill>
                  <a:schemeClr val="dk1"/>
                </a:solidFill>
                <a:latin typeface="Times New Roman"/>
                <a:ea typeface="Times New Roman"/>
                <a:cs typeface="Times New Roman"/>
                <a:sym typeface="Times New Roman"/>
              </a:rPr>
              <a:t>and </a:t>
            </a:r>
            <a:r>
              <a:rPr b="1" i="1" lang="en-US" sz="1800">
                <a:solidFill>
                  <a:srgbClr val="FF0000"/>
                </a:solidFill>
                <a:latin typeface="Times New Roman"/>
                <a:ea typeface="Times New Roman"/>
                <a:cs typeface="Times New Roman"/>
                <a:sym typeface="Times New Roman"/>
              </a:rPr>
              <a:t>Guanidine Hydrochloride</a:t>
            </a:r>
            <a:r>
              <a:rPr lang="en-US" sz="1800">
                <a:solidFill>
                  <a:schemeClr val="dk1"/>
                </a:solidFill>
                <a:latin typeface="Times New Roman"/>
                <a:ea typeface="Times New Roman"/>
                <a:cs typeface="Times New Roman"/>
                <a:sym typeface="Times New Roman"/>
              </a:rPr>
              <a:t>: form H-bond with protein and disrupted the Hydrophobic interaction.</a:t>
            </a:r>
            <a:endParaRPr/>
          </a:p>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3- </a:t>
            </a:r>
            <a:r>
              <a:rPr b="1" i="1" lang="en-US" sz="1800">
                <a:solidFill>
                  <a:srgbClr val="FF0000"/>
                </a:solidFill>
                <a:latin typeface="Times New Roman"/>
                <a:ea typeface="Times New Roman"/>
                <a:cs typeface="Times New Roman"/>
                <a:sym typeface="Times New Roman"/>
              </a:rPr>
              <a:t>β-marcaptoethanol</a:t>
            </a:r>
            <a:r>
              <a:rPr lang="en-US" sz="1800">
                <a:solidFill>
                  <a:schemeClr val="dk1"/>
                </a:solidFill>
                <a:latin typeface="Times New Roman"/>
                <a:ea typeface="Times New Roman"/>
                <a:cs typeface="Times New Roman"/>
                <a:sym typeface="Times New Roman"/>
              </a:rPr>
              <a:t>: reduce the Disulfide Bridges (-S-S- to 2 SH) </a:t>
            </a:r>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Some denatured protein can be recovered, while others are permanent.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0" l="0" r="0" t="0"/>
          <a:stretch/>
        </p:blipFill>
        <p:spPr>
          <a:xfrm>
            <a:off x="5334000" y="0"/>
            <a:ext cx="3048000" cy="6858000"/>
          </a:xfrm>
          <a:prstGeom prst="rect">
            <a:avLst/>
          </a:prstGeom>
          <a:noFill/>
          <a:ln>
            <a:noFill/>
          </a:ln>
        </p:spPr>
      </p:pic>
      <p:pic>
        <p:nvPicPr>
          <p:cNvPr id="143" name="Google Shape;143;p23"/>
          <p:cNvPicPr preferRelativeResize="0"/>
          <p:nvPr/>
        </p:nvPicPr>
        <p:blipFill rotWithShape="1">
          <a:blip r:embed="rId4">
            <a:alphaModFix/>
          </a:blip>
          <a:srcRect b="0" l="0" r="0" t="0"/>
          <a:stretch/>
        </p:blipFill>
        <p:spPr>
          <a:xfrm>
            <a:off x="838200" y="5486400"/>
            <a:ext cx="5943600" cy="9906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122"/>
          <p:cNvPicPr preferRelativeResize="0"/>
          <p:nvPr/>
        </p:nvPicPr>
        <p:blipFill rotWithShape="1">
          <a:blip r:embed="rId3">
            <a:alphaModFix/>
          </a:blip>
          <a:srcRect b="0" l="0" r="0" t="0"/>
          <a:stretch/>
        </p:blipFill>
        <p:spPr>
          <a:xfrm>
            <a:off x="762000" y="762000"/>
            <a:ext cx="7795846" cy="5334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123"/>
          <p:cNvPicPr preferRelativeResize="0"/>
          <p:nvPr/>
        </p:nvPicPr>
        <p:blipFill rotWithShape="1">
          <a:blip r:embed="rId3">
            <a:alphaModFix/>
          </a:blip>
          <a:srcRect b="0" l="0" r="0" t="0"/>
          <a:stretch/>
        </p:blipFill>
        <p:spPr>
          <a:xfrm>
            <a:off x="381000" y="685800"/>
            <a:ext cx="8763000" cy="5715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id="794" name="Google Shape;794;p124"/>
          <p:cNvPicPr preferRelativeResize="0"/>
          <p:nvPr/>
        </p:nvPicPr>
        <p:blipFill rotWithShape="1">
          <a:blip r:embed="rId3">
            <a:alphaModFix/>
          </a:blip>
          <a:srcRect b="0" l="0" r="0" t="0"/>
          <a:stretch/>
        </p:blipFill>
        <p:spPr>
          <a:xfrm>
            <a:off x="228600" y="533400"/>
            <a:ext cx="8077199" cy="57912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125"/>
          <p:cNvPicPr preferRelativeResize="0"/>
          <p:nvPr/>
        </p:nvPicPr>
        <p:blipFill rotWithShape="1">
          <a:blip r:embed="rId3">
            <a:alphaModFix/>
          </a:blip>
          <a:srcRect b="0" l="0" r="0" t="0"/>
          <a:stretch/>
        </p:blipFill>
        <p:spPr>
          <a:xfrm>
            <a:off x="838200" y="762000"/>
            <a:ext cx="8077200" cy="58674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126"/>
          <p:cNvPicPr preferRelativeResize="0"/>
          <p:nvPr/>
        </p:nvPicPr>
        <p:blipFill rotWithShape="1">
          <a:blip r:embed="rId3">
            <a:alphaModFix/>
          </a:blip>
          <a:srcRect b="0" l="0" r="0" t="0"/>
          <a:stretch/>
        </p:blipFill>
        <p:spPr>
          <a:xfrm>
            <a:off x="304800" y="228600"/>
            <a:ext cx="8229600" cy="6096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127"/>
          <p:cNvPicPr preferRelativeResize="0"/>
          <p:nvPr/>
        </p:nvPicPr>
        <p:blipFill rotWithShape="1">
          <a:blip r:embed="rId3">
            <a:alphaModFix/>
          </a:blip>
          <a:srcRect b="0" l="0" r="0" t="0"/>
          <a:stretch/>
        </p:blipFill>
        <p:spPr>
          <a:xfrm>
            <a:off x="381000" y="876300"/>
            <a:ext cx="8305800" cy="51054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id="814" name="Google Shape;814;p128"/>
          <p:cNvPicPr preferRelativeResize="0"/>
          <p:nvPr/>
        </p:nvPicPr>
        <p:blipFill rotWithShape="1">
          <a:blip r:embed="rId3">
            <a:alphaModFix/>
          </a:blip>
          <a:srcRect b="0" l="0" r="0" t="0"/>
          <a:stretch/>
        </p:blipFill>
        <p:spPr>
          <a:xfrm>
            <a:off x="914400" y="0"/>
            <a:ext cx="7239000" cy="64293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id="819" name="Google Shape;819;p129"/>
          <p:cNvPicPr preferRelativeResize="0"/>
          <p:nvPr/>
        </p:nvPicPr>
        <p:blipFill rotWithShape="1">
          <a:blip r:embed="rId3">
            <a:alphaModFix/>
          </a:blip>
          <a:srcRect b="0" l="0" r="0" t="0"/>
          <a:stretch/>
        </p:blipFill>
        <p:spPr>
          <a:xfrm>
            <a:off x="914400" y="762000"/>
            <a:ext cx="7162800" cy="4953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p130"/>
          <p:cNvPicPr preferRelativeResize="0"/>
          <p:nvPr/>
        </p:nvPicPr>
        <p:blipFill rotWithShape="1">
          <a:blip r:embed="rId3">
            <a:alphaModFix/>
          </a:blip>
          <a:srcRect b="0" l="0" r="0" t="0"/>
          <a:stretch/>
        </p:blipFill>
        <p:spPr>
          <a:xfrm>
            <a:off x="533400" y="609600"/>
            <a:ext cx="8153400" cy="54864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id="829" name="Google Shape;829;p131"/>
          <p:cNvPicPr preferRelativeResize="0"/>
          <p:nvPr/>
        </p:nvPicPr>
        <p:blipFill rotWithShape="1">
          <a:blip r:embed="rId3">
            <a:alphaModFix/>
          </a:blip>
          <a:srcRect b="0" l="0" r="0" t="0"/>
          <a:stretch/>
        </p:blipFill>
        <p:spPr>
          <a:xfrm>
            <a:off x="838200" y="381001"/>
            <a:ext cx="7696200" cy="2133599"/>
          </a:xfrm>
          <a:prstGeom prst="rect">
            <a:avLst/>
          </a:prstGeom>
          <a:noFill/>
          <a:ln>
            <a:noFill/>
          </a:ln>
        </p:spPr>
      </p:pic>
      <p:pic>
        <p:nvPicPr>
          <p:cNvPr id="830" name="Google Shape;830;p131"/>
          <p:cNvPicPr preferRelativeResize="0"/>
          <p:nvPr/>
        </p:nvPicPr>
        <p:blipFill rotWithShape="1">
          <a:blip r:embed="rId4">
            <a:alphaModFix/>
          </a:blip>
          <a:srcRect b="0" l="0" r="0" t="0"/>
          <a:stretch/>
        </p:blipFill>
        <p:spPr>
          <a:xfrm>
            <a:off x="1066800" y="2514600"/>
            <a:ext cx="7315199" cy="3657600"/>
          </a:xfrm>
          <a:prstGeom prst="rect">
            <a:avLst/>
          </a:prstGeom>
          <a:noFill/>
          <a:ln>
            <a:noFill/>
          </a:ln>
        </p:spPr>
      </p:pic>
      <p:pic>
        <p:nvPicPr>
          <p:cNvPr id="831" name="Google Shape;831;p131"/>
          <p:cNvPicPr preferRelativeResize="0"/>
          <p:nvPr/>
        </p:nvPicPr>
        <p:blipFill rotWithShape="1">
          <a:blip r:embed="rId5">
            <a:alphaModFix/>
          </a:blip>
          <a:srcRect b="0" l="0" r="0" t="0"/>
          <a:stretch/>
        </p:blipFill>
        <p:spPr>
          <a:xfrm>
            <a:off x="1295401" y="6096000"/>
            <a:ext cx="36576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p:nvPr/>
        </p:nvSpPr>
        <p:spPr>
          <a:xfrm>
            <a:off x="381000" y="609600"/>
            <a:ext cx="8763000" cy="44012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Short Polypeptides Are Sequenced with  Automated Procedures</a:t>
            </a:r>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Various procedures are used to analyze protein primary structure. To start, biochemists have several strategies for labeling and identifying the amino-terminal amino acid residue </a:t>
            </a:r>
            <a:r>
              <a:rPr b="1" lang="en-US" sz="2000">
                <a:solidFill>
                  <a:schemeClr val="dk1"/>
                </a:solidFill>
                <a:latin typeface="Calibri"/>
                <a:ea typeface="Calibri"/>
                <a:cs typeface="Calibri"/>
                <a:sym typeface="Calibri"/>
              </a:rPr>
              <a:t>(Fig. 3–25a). Sanger developed the </a:t>
            </a:r>
            <a:r>
              <a:rPr lang="en-US" sz="2000">
                <a:solidFill>
                  <a:schemeClr val="dk1"/>
                </a:solidFill>
                <a:latin typeface="Calibri"/>
                <a:ea typeface="Calibri"/>
                <a:cs typeface="Calibri"/>
                <a:sym typeface="Calibri"/>
              </a:rPr>
              <a:t>reagent 1-fluoro-2,4-dinitrobenzene (FDNB) for this purpose; other available reagents are dansyl chloride and dabsyl chloride, which yield derivatives that are more easily detectable than the dinitrophenyl derivatives. After the amino-terminal residue is labeled with one of these reagents, the polypeptide is hydrolyzed (in 6 M HCl) to its constituent amino acids and the labeled amino acid is identified. Because the hydrolysis stage destroys the polypeptide, this procedure cannot be used to sequence a polypeptide beyond its amino-terminal residue. However, it can help determine the number of chemically distinct polypeptides in a protein, provided each has a different amino-terminal residue. For example, two residues—Phe and Gly—would be labeled if insulin (Fig. 3–24) were subjected to this procedure.</a:t>
            </a:r>
            <a:endParaRPr sz="2000">
              <a:solidFill>
                <a:schemeClr val="dk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id="836" name="Google Shape;836;p132"/>
          <p:cNvPicPr preferRelativeResize="0"/>
          <p:nvPr/>
        </p:nvPicPr>
        <p:blipFill rotWithShape="1">
          <a:blip r:embed="rId3">
            <a:alphaModFix/>
          </a:blip>
          <a:srcRect b="0" l="0" r="0" t="0"/>
          <a:stretch/>
        </p:blipFill>
        <p:spPr>
          <a:xfrm>
            <a:off x="381000" y="381000"/>
            <a:ext cx="8153400" cy="2667000"/>
          </a:xfrm>
          <a:prstGeom prst="rect">
            <a:avLst/>
          </a:prstGeom>
          <a:noFill/>
          <a:ln>
            <a:noFill/>
          </a:ln>
        </p:spPr>
      </p:pic>
      <p:pic>
        <p:nvPicPr>
          <p:cNvPr id="837" name="Google Shape;837;p132"/>
          <p:cNvPicPr preferRelativeResize="0"/>
          <p:nvPr/>
        </p:nvPicPr>
        <p:blipFill rotWithShape="1">
          <a:blip r:embed="rId4">
            <a:alphaModFix/>
          </a:blip>
          <a:srcRect b="0" l="0" r="0" t="0"/>
          <a:stretch/>
        </p:blipFill>
        <p:spPr>
          <a:xfrm>
            <a:off x="228600" y="3276600"/>
            <a:ext cx="8153400" cy="29718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133"/>
          <p:cNvPicPr preferRelativeResize="0"/>
          <p:nvPr/>
        </p:nvPicPr>
        <p:blipFill rotWithShape="1">
          <a:blip r:embed="rId3">
            <a:alphaModFix/>
          </a:blip>
          <a:srcRect b="0" l="0" r="0" t="0"/>
          <a:stretch/>
        </p:blipFill>
        <p:spPr>
          <a:xfrm>
            <a:off x="2171700" y="914400"/>
            <a:ext cx="4800600" cy="50292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134"/>
          <p:cNvPicPr preferRelativeResize="0"/>
          <p:nvPr/>
        </p:nvPicPr>
        <p:blipFill rotWithShape="1">
          <a:blip r:embed="rId3">
            <a:alphaModFix/>
          </a:blip>
          <a:srcRect b="0" l="0" r="0" t="0"/>
          <a:stretch/>
        </p:blipFill>
        <p:spPr>
          <a:xfrm>
            <a:off x="1924050" y="228601"/>
            <a:ext cx="5295900" cy="1676400"/>
          </a:xfrm>
          <a:prstGeom prst="rect">
            <a:avLst/>
          </a:prstGeom>
          <a:noFill/>
          <a:ln>
            <a:noFill/>
          </a:ln>
        </p:spPr>
      </p:pic>
      <p:pic>
        <p:nvPicPr>
          <p:cNvPr id="848" name="Google Shape;848;p134"/>
          <p:cNvPicPr preferRelativeResize="0"/>
          <p:nvPr/>
        </p:nvPicPr>
        <p:blipFill rotWithShape="1">
          <a:blip r:embed="rId4">
            <a:alphaModFix/>
          </a:blip>
          <a:srcRect b="0" l="0" r="0" t="0"/>
          <a:stretch/>
        </p:blipFill>
        <p:spPr>
          <a:xfrm>
            <a:off x="2181225" y="2286000"/>
            <a:ext cx="4781550" cy="43434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135"/>
          <p:cNvPicPr preferRelativeResize="0"/>
          <p:nvPr/>
        </p:nvPicPr>
        <p:blipFill rotWithShape="1">
          <a:blip r:embed="rId3">
            <a:alphaModFix/>
          </a:blip>
          <a:srcRect b="0" l="0" r="0" t="0"/>
          <a:stretch/>
        </p:blipFill>
        <p:spPr>
          <a:xfrm>
            <a:off x="838200" y="762000"/>
            <a:ext cx="7848600" cy="5715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136"/>
          <p:cNvPicPr preferRelativeResize="0"/>
          <p:nvPr/>
        </p:nvPicPr>
        <p:blipFill rotWithShape="1">
          <a:blip r:embed="rId3">
            <a:alphaModFix/>
          </a:blip>
          <a:srcRect b="0" l="0" r="0" t="0"/>
          <a:stretch/>
        </p:blipFill>
        <p:spPr>
          <a:xfrm>
            <a:off x="609600" y="762000"/>
            <a:ext cx="7620000" cy="5334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37"/>
          <p:cNvSpPr/>
          <p:nvPr/>
        </p:nvSpPr>
        <p:spPr>
          <a:xfrm>
            <a:off x="381000" y="1066800"/>
            <a:ext cx="8763000" cy="3970318"/>
          </a:xfrm>
          <a:prstGeom prst="rect">
            <a:avLst/>
          </a:prstGeom>
          <a:noFill/>
          <a:ln>
            <a:noFill/>
          </a:ln>
        </p:spPr>
        <p:txBody>
          <a:bodyPr anchorCtr="0" anchor="t" bIns="45700" lIns="91425" spcFirstLastPara="1" rIns="91425" wrap="square" tIns="45700">
            <a:noAutofit/>
          </a:bodyPr>
          <a:lstStyle/>
          <a:p>
            <a:pPr indent="-350838" lvl="0" marL="350838" marR="0" rtl="0" algn="l">
              <a:spcBef>
                <a:spcPts val="0"/>
              </a:spcBef>
              <a:spcAft>
                <a:spcPts val="0"/>
              </a:spcAft>
              <a:buNone/>
            </a:pPr>
            <a:r>
              <a:rPr lang="en-US" sz="2800">
                <a:solidFill>
                  <a:schemeClr val="dk1"/>
                </a:solidFill>
                <a:latin typeface="Calibri"/>
                <a:ea typeface="Calibri"/>
                <a:cs typeface="Calibri"/>
                <a:sym typeface="Calibri"/>
              </a:rPr>
              <a:t>Scientists use </a:t>
            </a:r>
            <a:r>
              <a:rPr b="1" lang="en-US" sz="2800">
                <a:solidFill>
                  <a:schemeClr val="dk1"/>
                </a:solidFill>
                <a:latin typeface="Calibri"/>
                <a:ea typeface="Calibri"/>
                <a:cs typeface="Calibri"/>
                <a:sym typeface="Calibri"/>
              </a:rPr>
              <a:t>X-ray crystallography </a:t>
            </a:r>
            <a:r>
              <a:rPr lang="en-US" sz="2800">
                <a:solidFill>
                  <a:schemeClr val="dk1"/>
                </a:solidFill>
                <a:latin typeface="Calibri"/>
                <a:ea typeface="Calibri"/>
                <a:cs typeface="Calibri"/>
                <a:sym typeface="Calibri"/>
              </a:rPr>
              <a:t>to  determine a protein’s structure</a:t>
            </a:r>
            <a:endParaRPr/>
          </a:p>
          <a:p>
            <a:pPr indent="-350838" lvl="0" marL="350838" marR="0" rtl="0" algn="l">
              <a:spcBef>
                <a:spcPts val="0"/>
              </a:spcBef>
              <a:spcAft>
                <a:spcPts val="0"/>
              </a:spcAft>
              <a:buNone/>
            </a:pPr>
            <a:r>
              <a:t/>
            </a:r>
            <a:endParaRPr sz="2800">
              <a:solidFill>
                <a:schemeClr val="dk1"/>
              </a:solidFill>
              <a:latin typeface="Calibri"/>
              <a:ea typeface="Calibri"/>
              <a:cs typeface="Calibri"/>
              <a:sym typeface="Calibri"/>
            </a:endParaRPr>
          </a:p>
          <a:p>
            <a:pPr indent="-350838" lvl="0" marL="350838" marR="0" rtl="0" algn="l">
              <a:spcBef>
                <a:spcPts val="0"/>
              </a:spcBef>
              <a:spcAft>
                <a:spcPts val="0"/>
              </a:spcAft>
              <a:buNone/>
            </a:pPr>
            <a:r>
              <a:rPr lang="en-US" sz="2800">
                <a:solidFill>
                  <a:schemeClr val="dk1"/>
                </a:solidFill>
                <a:latin typeface="Calibri"/>
                <a:ea typeface="Calibri"/>
                <a:cs typeface="Calibri"/>
                <a:sym typeface="Calibri"/>
              </a:rPr>
              <a:t>Another method is nuclear magnetic resonance (NMR) spectroscopy, which does not require protein crystallization</a:t>
            </a:r>
            <a:endParaRPr/>
          </a:p>
          <a:p>
            <a:pPr indent="-350838" lvl="0" marL="350838" marR="0" rtl="0" algn="l">
              <a:spcBef>
                <a:spcPts val="0"/>
              </a:spcBef>
              <a:spcAft>
                <a:spcPts val="0"/>
              </a:spcAft>
              <a:buNone/>
            </a:pPr>
            <a:r>
              <a:t/>
            </a:r>
            <a:endParaRPr sz="2800">
              <a:solidFill>
                <a:schemeClr val="dk1"/>
              </a:solidFill>
              <a:latin typeface="Calibri"/>
              <a:ea typeface="Calibri"/>
              <a:cs typeface="Calibri"/>
              <a:sym typeface="Calibri"/>
            </a:endParaRPr>
          </a:p>
          <a:p>
            <a:pPr indent="-350838" lvl="0" marL="350838" marR="0" rtl="0" algn="l">
              <a:spcBef>
                <a:spcPts val="0"/>
              </a:spcBef>
              <a:spcAft>
                <a:spcPts val="0"/>
              </a:spcAft>
              <a:buNone/>
            </a:pPr>
            <a:r>
              <a:rPr lang="en-US" sz="2800">
                <a:solidFill>
                  <a:schemeClr val="dk1"/>
                </a:solidFill>
                <a:latin typeface="Calibri"/>
                <a:ea typeface="Calibri"/>
                <a:cs typeface="Calibri"/>
                <a:sym typeface="Calibri"/>
              </a:rPr>
              <a:t>Bioinformatics uses computer programs to predict protein structure from amino acid sequences</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descr="05_24_XRayCrystallograph-U" id="868" name="Google Shape;868;p138"/>
          <p:cNvPicPr preferRelativeResize="0"/>
          <p:nvPr/>
        </p:nvPicPr>
        <p:blipFill rotWithShape="1">
          <a:blip r:embed="rId3">
            <a:alphaModFix/>
          </a:blip>
          <a:srcRect b="0" l="0" r="0" t="0"/>
          <a:stretch/>
        </p:blipFill>
        <p:spPr>
          <a:xfrm>
            <a:off x="304800" y="273050"/>
            <a:ext cx="8305800" cy="6584950"/>
          </a:xfrm>
          <a:prstGeom prst="rect">
            <a:avLst/>
          </a:prstGeom>
          <a:noFill/>
          <a:ln>
            <a:noFill/>
          </a:ln>
        </p:spPr>
      </p:pic>
      <p:sp>
        <p:nvSpPr>
          <p:cNvPr id="869" name="Google Shape;869;p138"/>
          <p:cNvSpPr/>
          <p:nvPr/>
        </p:nvSpPr>
        <p:spPr>
          <a:xfrm>
            <a:off x="6781800" y="2286000"/>
            <a:ext cx="1752600" cy="5909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X-ray diffraction</a:t>
            </a:r>
            <a:br>
              <a:rPr b="1" lang="en-US" sz="1800">
                <a:solidFill>
                  <a:schemeClr val="dk1"/>
                </a:solidFill>
                <a:latin typeface="Calibri"/>
                <a:ea typeface="Calibri"/>
                <a:cs typeface="Calibri"/>
                <a:sym typeface="Calibri"/>
              </a:rPr>
            </a:br>
            <a:r>
              <a:rPr b="1" lang="en-US" sz="1800">
                <a:solidFill>
                  <a:schemeClr val="dk1"/>
                </a:solidFill>
                <a:latin typeface="Calibri"/>
                <a:ea typeface="Calibri"/>
                <a:cs typeface="Calibri"/>
                <a:sym typeface="Calibri"/>
              </a:rPr>
              <a:t>pattern</a:t>
            </a:r>
            <a:endParaRPr b="1" sz="1800">
              <a:solidFill>
                <a:schemeClr val="dk1"/>
              </a:solidFill>
              <a:latin typeface="Calibri"/>
              <a:ea typeface="Calibri"/>
              <a:cs typeface="Calibri"/>
              <a:sym typeface="Calibri"/>
            </a:endParaRPr>
          </a:p>
        </p:txBody>
      </p:sp>
      <p:sp>
        <p:nvSpPr>
          <p:cNvPr id="870" name="Google Shape;870;p138"/>
          <p:cNvSpPr/>
          <p:nvPr/>
        </p:nvSpPr>
        <p:spPr>
          <a:xfrm>
            <a:off x="4343400" y="2362200"/>
            <a:ext cx="1828800"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Digital detector</a:t>
            </a:r>
            <a:endParaRPr b="1" sz="1800">
              <a:solidFill>
                <a:schemeClr val="dk1"/>
              </a:solidFill>
              <a:latin typeface="Calibri"/>
              <a:ea typeface="Calibri"/>
              <a:cs typeface="Calibri"/>
              <a:sym typeface="Calibri"/>
            </a:endParaRPr>
          </a:p>
        </p:txBody>
      </p:sp>
      <p:sp>
        <p:nvSpPr>
          <p:cNvPr id="871" name="Google Shape;871;p138"/>
          <p:cNvSpPr/>
          <p:nvPr/>
        </p:nvSpPr>
        <p:spPr>
          <a:xfrm>
            <a:off x="2667000" y="2286000"/>
            <a:ext cx="833433"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Crystal</a:t>
            </a:r>
            <a:endParaRPr b="1" sz="1800">
              <a:solidFill>
                <a:schemeClr val="dk1"/>
              </a:solidFill>
              <a:latin typeface="Calibri"/>
              <a:ea typeface="Calibri"/>
              <a:cs typeface="Calibri"/>
              <a:sym typeface="Calibri"/>
            </a:endParaRPr>
          </a:p>
        </p:txBody>
      </p:sp>
      <p:sp>
        <p:nvSpPr>
          <p:cNvPr id="872" name="Google Shape;872;p138"/>
          <p:cNvSpPr/>
          <p:nvPr/>
        </p:nvSpPr>
        <p:spPr>
          <a:xfrm>
            <a:off x="2590800" y="914401"/>
            <a:ext cx="1524000" cy="6095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Diffracted</a:t>
            </a:r>
            <a:br>
              <a:rPr b="1" lang="en-US" sz="1800">
                <a:solidFill>
                  <a:schemeClr val="dk1"/>
                </a:solidFill>
                <a:latin typeface="Calibri"/>
                <a:ea typeface="Calibri"/>
                <a:cs typeface="Calibri"/>
                <a:sym typeface="Calibri"/>
              </a:rPr>
            </a:br>
            <a:r>
              <a:rPr b="1" lang="en-US" sz="1800">
                <a:solidFill>
                  <a:schemeClr val="dk1"/>
                </a:solidFill>
                <a:latin typeface="Calibri"/>
                <a:ea typeface="Calibri"/>
                <a:cs typeface="Calibri"/>
                <a:sym typeface="Calibri"/>
              </a:rPr>
              <a:t>X-rays</a:t>
            </a:r>
            <a:endParaRPr b="1" sz="1800">
              <a:solidFill>
                <a:schemeClr val="dk1"/>
              </a:solidFill>
              <a:latin typeface="Calibri"/>
              <a:ea typeface="Calibri"/>
              <a:cs typeface="Calibri"/>
              <a:sym typeface="Calibri"/>
            </a:endParaRPr>
          </a:p>
        </p:txBody>
      </p:sp>
      <p:sp>
        <p:nvSpPr>
          <p:cNvPr id="873" name="Google Shape;873;p138"/>
          <p:cNvSpPr/>
          <p:nvPr/>
        </p:nvSpPr>
        <p:spPr>
          <a:xfrm>
            <a:off x="1524000" y="2286001"/>
            <a:ext cx="762000" cy="5909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X-ray</a:t>
            </a:r>
            <a:br>
              <a:rPr b="1" lang="en-US" sz="1800">
                <a:solidFill>
                  <a:schemeClr val="dk1"/>
                </a:solidFill>
                <a:latin typeface="Calibri"/>
                <a:ea typeface="Calibri"/>
                <a:cs typeface="Calibri"/>
                <a:sym typeface="Calibri"/>
              </a:rPr>
            </a:br>
            <a:r>
              <a:rPr b="1" lang="en-US" sz="1800">
                <a:solidFill>
                  <a:schemeClr val="dk1"/>
                </a:solidFill>
                <a:latin typeface="Calibri"/>
                <a:ea typeface="Calibri"/>
                <a:cs typeface="Calibri"/>
                <a:sym typeface="Calibri"/>
              </a:rPr>
              <a:t>beam</a:t>
            </a:r>
            <a:endParaRPr b="1" sz="1800">
              <a:solidFill>
                <a:schemeClr val="dk1"/>
              </a:solidFill>
              <a:latin typeface="Calibri"/>
              <a:ea typeface="Calibri"/>
              <a:cs typeface="Calibri"/>
              <a:sym typeface="Calibri"/>
            </a:endParaRPr>
          </a:p>
        </p:txBody>
      </p:sp>
      <p:sp>
        <p:nvSpPr>
          <p:cNvPr id="874" name="Google Shape;874;p138"/>
          <p:cNvSpPr/>
          <p:nvPr/>
        </p:nvSpPr>
        <p:spPr>
          <a:xfrm>
            <a:off x="228600" y="1600201"/>
            <a:ext cx="2819400" cy="5909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X-ray</a:t>
            </a:r>
            <a:br>
              <a:rPr b="1" lang="en-US" sz="1800">
                <a:solidFill>
                  <a:schemeClr val="dk1"/>
                </a:solidFill>
                <a:latin typeface="Calibri"/>
                <a:ea typeface="Calibri"/>
                <a:cs typeface="Calibri"/>
                <a:sym typeface="Calibri"/>
              </a:rPr>
            </a:br>
            <a:r>
              <a:rPr b="1" lang="en-US" sz="1800">
                <a:solidFill>
                  <a:schemeClr val="dk1"/>
                </a:solidFill>
                <a:latin typeface="Calibri"/>
                <a:ea typeface="Calibri"/>
                <a:cs typeface="Calibri"/>
                <a:sym typeface="Calibri"/>
              </a:rPr>
              <a:t>source</a:t>
            </a:r>
            <a:endParaRPr b="1" sz="1800">
              <a:solidFill>
                <a:schemeClr val="dk1"/>
              </a:solidFill>
              <a:latin typeface="Calibri"/>
              <a:ea typeface="Calibri"/>
              <a:cs typeface="Calibri"/>
              <a:sym typeface="Calibri"/>
            </a:endParaRPr>
          </a:p>
        </p:txBody>
      </p:sp>
      <p:sp>
        <p:nvSpPr>
          <p:cNvPr id="875" name="Google Shape;875;p138"/>
          <p:cNvSpPr/>
          <p:nvPr/>
        </p:nvSpPr>
        <p:spPr>
          <a:xfrm flipH="1">
            <a:off x="6553200" y="4191000"/>
            <a:ext cx="1600199"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DNA</a:t>
            </a:r>
            <a:endParaRPr b="1" sz="1800">
              <a:solidFill>
                <a:schemeClr val="dk1"/>
              </a:solidFill>
              <a:latin typeface="Calibri"/>
              <a:ea typeface="Calibri"/>
              <a:cs typeface="Calibri"/>
              <a:sym typeface="Calibri"/>
            </a:endParaRPr>
          </a:p>
        </p:txBody>
      </p:sp>
      <p:sp>
        <p:nvSpPr>
          <p:cNvPr id="876" name="Google Shape;876;p138"/>
          <p:cNvSpPr/>
          <p:nvPr/>
        </p:nvSpPr>
        <p:spPr>
          <a:xfrm>
            <a:off x="6781800" y="5410200"/>
            <a:ext cx="2057400" cy="59093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RNA</a:t>
            </a:r>
            <a:br>
              <a:rPr b="1" lang="en-US" sz="1800">
                <a:solidFill>
                  <a:schemeClr val="dk1"/>
                </a:solidFill>
                <a:latin typeface="Calibri"/>
                <a:ea typeface="Calibri"/>
                <a:cs typeface="Calibri"/>
                <a:sym typeface="Calibri"/>
              </a:rPr>
            </a:br>
            <a:r>
              <a:rPr b="1" lang="en-US" sz="1800">
                <a:solidFill>
                  <a:schemeClr val="dk1"/>
                </a:solidFill>
                <a:latin typeface="Calibri"/>
                <a:ea typeface="Calibri"/>
                <a:cs typeface="Calibri"/>
                <a:sym typeface="Calibri"/>
              </a:rPr>
              <a:t>polymerase </a:t>
            </a:r>
            <a:r>
              <a:rPr b="1" lang="en-US" sz="1800">
                <a:solidFill>
                  <a:schemeClr val="dk1"/>
                </a:solidFill>
                <a:latin typeface="Times New Roman"/>
                <a:ea typeface="Times New Roman"/>
                <a:cs typeface="Times New Roman"/>
                <a:sym typeface="Times New Roman"/>
              </a:rPr>
              <a:t>II</a:t>
            </a:r>
            <a:endParaRPr b="1" sz="1800">
              <a:solidFill>
                <a:schemeClr val="dk1"/>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p139"/>
          <p:cNvPicPr preferRelativeResize="0"/>
          <p:nvPr/>
        </p:nvPicPr>
        <p:blipFill rotWithShape="1">
          <a:blip r:embed="rId3">
            <a:alphaModFix/>
          </a:blip>
          <a:srcRect b="0" l="0" r="0" t="0"/>
          <a:stretch/>
        </p:blipFill>
        <p:spPr>
          <a:xfrm>
            <a:off x="404813" y="228601"/>
            <a:ext cx="8334375" cy="2819400"/>
          </a:xfrm>
          <a:prstGeom prst="rect">
            <a:avLst/>
          </a:prstGeom>
          <a:noFill/>
          <a:ln>
            <a:noFill/>
          </a:ln>
        </p:spPr>
      </p:pic>
      <p:pic>
        <p:nvPicPr>
          <p:cNvPr id="882" name="Google Shape;882;p139"/>
          <p:cNvPicPr preferRelativeResize="0"/>
          <p:nvPr/>
        </p:nvPicPr>
        <p:blipFill rotWithShape="1">
          <a:blip r:embed="rId4">
            <a:alphaModFix/>
          </a:blip>
          <a:srcRect b="0" l="0" r="0" t="0"/>
          <a:stretch/>
        </p:blipFill>
        <p:spPr>
          <a:xfrm>
            <a:off x="5638800" y="3505200"/>
            <a:ext cx="2971800" cy="2590800"/>
          </a:xfrm>
          <a:prstGeom prst="rect">
            <a:avLst/>
          </a:prstGeom>
          <a:noFill/>
          <a:ln>
            <a:noFill/>
          </a:ln>
        </p:spPr>
      </p:pic>
      <p:pic>
        <p:nvPicPr>
          <p:cNvPr id="883" name="Google Shape;883;p139"/>
          <p:cNvPicPr preferRelativeResize="0"/>
          <p:nvPr/>
        </p:nvPicPr>
        <p:blipFill rotWithShape="1">
          <a:blip r:embed="rId5">
            <a:alphaModFix/>
          </a:blip>
          <a:srcRect b="0" l="0" r="0" t="0"/>
          <a:stretch/>
        </p:blipFill>
        <p:spPr>
          <a:xfrm>
            <a:off x="533401" y="3657600"/>
            <a:ext cx="5181600" cy="28194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descr="0417a" id="889" name="Google Shape;889;p140"/>
          <p:cNvSpPr/>
          <p:nvPr/>
        </p:nvSpPr>
        <p:spPr>
          <a:xfrm>
            <a:off x="-1" y="0"/>
            <a:ext cx="3657601" cy="31242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0417b" id="890" name="Google Shape;890;p140"/>
          <p:cNvSpPr/>
          <p:nvPr/>
        </p:nvSpPr>
        <p:spPr>
          <a:xfrm>
            <a:off x="0" y="2971800"/>
            <a:ext cx="3733800" cy="3361765"/>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0417c" id="891" name="Google Shape;891;p140"/>
          <p:cNvSpPr/>
          <p:nvPr/>
        </p:nvSpPr>
        <p:spPr>
          <a:xfrm>
            <a:off x="4267200" y="0"/>
            <a:ext cx="4876800" cy="6172200"/>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0" lvl="0" marL="0" marR="0" rtl="0" algn="l">
              <a:spcBef>
                <a:spcPts val="0"/>
              </a:spcBef>
              <a:spcAft>
                <a:spcPts val="0"/>
              </a:spcAft>
              <a:buNone/>
            </a:pPr>
            <a:r>
              <a:rPr b="1" lang="en-US" sz="1800">
                <a:solidFill>
                  <a:srgbClr val="205867"/>
                </a:solidFill>
                <a:latin typeface="Times"/>
                <a:ea typeface="Times"/>
                <a:cs typeface="Times"/>
                <a:sym typeface="Times"/>
              </a:rPr>
              <a:t>    The tertiary structure of α-Lactalbumin</a:t>
            </a:r>
            <a:endParaRPr b="1" sz="1800">
              <a:solidFill>
                <a:srgbClr val="205867"/>
              </a:solidFill>
              <a:latin typeface="Calibri"/>
              <a:ea typeface="Calibri"/>
              <a:cs typeface="Calibri"/>
              <a:sym typeface="Calibri"/>
            </a:endParaRPr>
          </a:p>
        </p:txBody>
      </p:sp>
      <p:sp>
        <p:nvSpPr>
          <p:cNvPr id="892" name="Google Shape;892;p140"/>
          <p:cNvSpPr txBox="1"/>
          <p:nvPr/>
        </p:nvSpPr>
        <p:spPr>
          <a:xfrm>
            <a:off x="457200" y="6324600"/>
            <a:ext cx="2262735" cy="369332"/>
          </a:xfrm>
          <a:prstGeom prst="rect">
            <a:avLst/>
          </a:prstGeom>
          <a:solidFill>
            <a:srgbClr val="FDE9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05867"/>
                </a:solidFill>
                <a:latin typeface="Calibri"/>
                <a:ea typeface="Calibri"/>
                <a:cs typeface="Calibri"/>
                <a:sym typeface="Calibri"/>
              </a:rPr>
              <a:t>X-Ray Crystallography</a:t>
            </a:r>
            <a:endParaRPr b="1" sz="1800">
              <a:solidFill>
                <a:srgbClr val="205867"/>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141"/>
          <p:cNvPicPr preferRelativeResize="0"/>
          <p:nvPr/>
        </p:nvPicPr>
        <p:blipFill rotWithShape="1">
          <a:blip r:embed="rId3">
            <a:alphaModFix/>
          </a:blip>
          <a:srcRect b="0" l="0" r="0" t="0"/>
          <a:stretch/>
        </p:blipFill>
        <p:spPr>
          <a:xfrm>
            <a:off x="457200" y="533400"/>
            <a:ext cx="7619999" cy="3648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p:nvPr/>
        </p:nvSpPr>
        <p:spPr>
          <a:xfrm>
            <a:off x="304800" y="304800"/>
            <a:ext cx="8610600" cy="563231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To sequence an entire polypeptide, a chemical method devised by Pehr Edman is usually employed. The </a:t>
            </a:r>
            <a:r>
              <a:rPr b="1" lang="en-US" sz="2400">
                <a:solidFill>
                  <a:schemeClr val="dk1"/>
                </a:solidFill>
                <a:latin typeface="Calibri"/>
                <a:ea typeface="Calibri"/>
                <a:cs typeface="Calibri"/>
                <a:sym typeface="Calibri"/>
              </a:rPr>
              <a:t>Edman degradation procedure labels and removes </a:t>
            </a:r>
            <a:r>
              <a:rPr lang="en-US" sz="2400">
                <a:solidFill>
                  <a:schemeClr val="dk1"/>
                </a:solidFill>
                <a:latin typeface="Calibri"/>
                <a:ea typeface="Calibri"/>
                <a:cs typeface="Calibri"/>
                <a:sym typeface="Calibri"/>
              </a:rPr>
              <a:t>only the amino-terminal residue from a peptide, leaving all other peptide bonds intact (Fig. 3–25b). The peptide is reacted with phenylisothiocyanate under mildly alkaline conditions, which converts the aminoterminal amino acid to a phenylthiocarbamoyl (PTC) adduct. The peptide bond next to the PTC adduct is then cleaved in a step carried out in anhydrous trifluoroacetic acid, with removal of the amino-terminal amino acid as an anilinothiazolinone derivative. The derivatized amino acid is extracted with organic solvents, converted to the more stable phenylthiohydantoin derivative by treatment with aqueous acid, and then identified. The use of sequential reactions carried out under first basic and then acidic conditions provides a means of controlling the entire process.</a:t>
            </a:r>
            <a:endParaRPr sz="24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p:nvPr/>
        </p:nvSpPr>
        <p:spPr>
          <a:xfrm>
            <a:off x="381000" y="1305342"/>
            <a:ext cx="8382000" cy="35394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After removal and identification of the aminoterminal</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residue, the </a:t>
            </a:r>
            <a:r>
              <a:rPr i="1" lang="en-US" sz="2800">
                <a:solidFill>
                  <a:schemeClr val="dk1"/>
                </a:solidFill>
                <a:latin typeface="Calibri"/>
                <a:ea typeface="Calibri"/>
                <a:cs typeface="Calibri"/>
                <a:sym typeface="Calibri"/>
              </a:rPr>
              <a:t>new amino-terminal residue so </a:t>
            </a:r>
            <a:r>
              <a:rPr lang="en-US" sz="2800">
                <a:solidFill>
                  <a:schemeClr val="dk1"/>
                </a:solidFill>
                <a:latin typeface="Calibri"/>
                <a:ea typeface="Calibri"/>
                <a:cs typeface="Calibri"/>
                <a:sym typeface="Calibri"/>
              </a:rPr>
              <a:t>exposed can be labeled, removed, and identified through the same series of reactions. This procedure is repeated until the entire sequence is determined. The Edman degradation is carried out in a machine, called a </a:t>
            </a:r>
            <a:r>
              <a:rPr b="1" lang="en-US" sz="2800">
                <a:solidFill>
                  <a:schemeClr val="dk1"/>
                </a:solidFill>
                <a:latin typeface="Calibri"/>
                <a:ea typeface="Calibri"/>
                <a:cs typeface="Calibri"/>
                <a:sym typeface="Calibri"/>
              </a:rPr>
              <a:t>sequenator, that mixes reagents in the </a:t>
            </a:r>
            <a:r>
              <a:rPr lang="en-US" sz="2800">
                <a:solidFill>
                  <a:schemeClr val="dk1"/>
                </a:solidFill>
                <a:latin typeface="Calibri"/>
                <a:ea typeface="Calibri"/>
                <a:cs typeface="Calibri"/>
                <a:sym typeface="Calibri"/>
              </a:rPr>
              <a:t>proper proportions, separates the products, identifies them, and records the results.</a:t>
            </a:r>
            <a:endParaRPr sz="2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7"/>
          <p:cNvPicPr preferRelativeResize="0"/>
          <p:nvPr/>
        </p:nvPicPr>
        <p:blipFill rotWithShape="1">
          <a:blip r:embed="rId3">
            <a:alphaModFix/>
          </a:blip>
          <a:srcRect b="0" l="0" r="0" t="0"/>
          <a:stretch/>
        </p:blipFill>
        <p:spPr>
          <a:xfrm>
            <a:off x="457200" y="381000"/>
            <a:ext cx="8305800" cy="6172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8"/>
          <p:cNvPicPr preferRelativeResize="0"/>
          <p:nvPr/>
        </p:nvPicPr>
        <p:blipFill rotWithShape="1">
          <a:blip r:embed="rId3">
            <a:alphaModFix/>
          </a:blip>
          <a:srcRect b="0" l="0" r="0" t="0"/>
          <a:stretch/>
        </p:blipFill>
        <p:spPr>
          <a:xfrm>
            <a:off x="457200" y="457200"/>
            <a:ext cx="8001000" cy="609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9"/>
          <p:cNvPicPr preferRelativeResize="0"/>
          <p:nvPr/>
        </p:nvPicPr>
        <p:blipFill rotWithShape="1">
          <a:blip r:embed="rId3">
            <a:alphaModFix/>
          </a:blip>
          <a:srcRect b="0" l="0" r="0" t="0"/>
          <a:stretch/>
        </p:blipFill>
        <p:spPr>
          <a:xfrm>
            <a:off x="1071563" y="219075"/>
            <a:ext cx="7000875" cy="6419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0"/>
          <p:cNvPicPr preferRelativeResize="0"/>
          <p:nvPr/>
        </p:nvPicPr>
        <p:blipFill rotWithShape="1">
          <a:blip r:embed="rId3">
            <a:alphaModFix/>
          </a:blip>
          <a:srcRect b="0" l="0" r="0" t="0"/>
          <a:stretch/>
        </p:blipFill>
        <p:spPr>
          <a:xfrm>
            <a:off x="609600" y="609601"/>
            <a:ext cx="7543800" cy="1447800"/>
          </a:xfrm>
          <a:prstGeom prst="rect">
            <a:avLst/>
          </a:prstGeom>
          <a:noFill/>
          <a:ln>
            <a:noFill/>
          </a:ln>
        </p:spPr>
      </p:pic>
      <p:pic>
        <p:nvPicPr>
          <p:cNvPr id="179" name="Google Shape;179;p30"/>
          <p:cNvPicPr preferRelativeResize="0"/>
          <p:nvPr/>
        </p:nvPicPr>
        <p:blipFill rotWithShape="1">
          <a:blip r:embed="rId4">
            <a:alphaModFix/>
          </a:blip>
          <a:srcRect b="0" l="0" r="0" t="0"/>
          <a:stretch/>
        </p:blipFill>
        <p:spPr>
          <a:xfrm>
            <a:off x="609600" y="1905000"/>
            <a:ext cx="7772400" cy="25146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1"/>
          <p:cNvPicPr preferRelativeResize="0"/>
          <p:nvPr/>
        </p:nvPicPr>
        <p:blipFill rotWithShape="1">
          <a:blip r:embed="rId3">
            <a:alphaModFix/>
          </a:blip>
          <a:srcRect b="0" l="0" r="0" t="0"/>
          <a:stretch/>
        </p:blipFill>
        <p:spPr>
          <a:xfrm>
            <a:off x="838200" y="685800"/>
            <a:ext cx="7239000" cy="3886200"/>
          </a:xfrm>
          <a:prstGeom prst="rect">
            <a:avLst/>
          </a:prstGeom>
          <a:noFill/>
          <a:ln>
            <a:noFill/>
          </a:ln>
        </p:spPr>
      </p:pic>
      <p:pic>
        <p:nvPicPr>
          <p:cNvPr id="185" name="Google Shape;185;p31"/>
          <p:cNvPicPr preferRelativeResize="0"/>
          <p:nvPr/>
        </p:nvPicPr>
        <p:blipFill rotWithShape="1">
          <a:blip r:embed="rId4">
            <a:alphaModFix/>
          </a:blip>
          <a:srcRect b="0" l="0" r="0" t="0"/>
          <a:stretch/>
        </p:blipFill>
        <p:spPr>
          <a:xfrm>
            <a:off x="1447800" y="4876800"/>
            <a:ext cx="5943600" cy="1600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4"/>
          <p:cNvSpPr/>
          <p:nvPr/>
        </p:nvSpPr>
        <p:spPr>
          <a:xfrm>
            <a:off x="1143000" y="685800"/>
            <a:ext cx="6705600" cy="53860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2800" u="none" cap="none" strike="noStrike">
                <a:solidFill>
                  <a:schemeClr val="dk1"/>
                </a:solidFill>
                <a:latin typeface="Calibri"/>
                <a:ea typeface="Calibri"/>
                <a:cs typeface="Calibri"/>
                <a:sym typeface="Calibri"/>
              </a:rPr>
              <a:t>3.4 The Structure of Proteins: Primary Structure</a:t>
            </a:r>
            <a:r>
              <a:rPr b="0" i="0" lang="en-US" sz="2800" u="none" cap="none" strike="noStrike">
                <a:solidFill>
                  <a:schemeClr val="dk1"/>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What is it that makes one protein </a:t>
            </a:r>
            <a:r>
              <a:rPr b="0" i="1" lang="en-US" sz="1800" u="none" cap="none" strike="noStrike">
                <a:solidFill>
                  <a:srgbClr val="FF0000"/>
                </a:solidFill>
                <a:latin typeface="Calibri"/>
                <a:ea typeface="Calibri"/>
                <a:cs typeface="Calibri"/>
                <a:sym typeface="Calibri"/>
              </a:rPr>
              <a:t>an</a:t>
            </a:r>
            <a:r>
              <a:rPr b="0" i="0" lang="en-US" sz="1800" u="none" cap="none" strike="noStrike">
                <a:solidFill>
                  <a:schemeClr val="dk1"/>
                </a:solidFill>
                <a:latin typeface="Calibri"/>
                <a:ea typeface="Calibri"/>
                <a:cs typeface="Calibri"/>
                <a:sym typeface="Calibri"/>
              </a:rPr>
              <a:t> </a:t>
            </a:r>
            <a:r>
              <a:rPr b="0" i="1" lang="en-US" sz="1800" u="none" cap="none" strike="noStrike">
                <a:solidFill>
                  <a:srgbClr val="FF0000"/>
                </a:solidFill>
                <a:latin typeface="Calibri"/>
                <a:ea typeface="Calibri"/>
                <a:cs typeface="Calibri"/>
                <a:sym typeface="Calibri"/>
              </a:rPr>
              <a:t>enzyme</a:t>
            </a:r>
            <a:r>
              <a:rPr b="0" i="0" lang="en-US" sz="1800" u="none" cap="none" strike="noStrike">
                <a:solidFill>
                  <a:schemeClr val="dk1"/>
                </a:solidFill>
                <a:latin typeface="Calibri"/>
                <a:ea typeface="Calibri"/>
                <a:cs typeface="Calibri"/>
                <a:sym typeface="Calibri"/>
              </a:rPr>
              <a:t>, another </a:t>
            </a:r>
            <a:r>
              <a:rPr b="0" i="1" lang="en-US" sz="1800" u="none" cap="none" strike="noStrike">
                <a:solidFill>
                  <a:srgbClr val="FF0000"/>
                </a:solidFill>
                <a:latin typeface="Calibri"/>
                <a:ea typeface="Calibri"/>
                <a:cs typeface="Calibri"/>
                <a:sym typeface="Calibri"/>
              </a:rPr>
              <a:t>a hormone</a:t>
            </a:r>
            <a:r>
              <a:rPr b="0" i="0" lang="en-US" sz="1800" u="none" cap="none" strike="noStrike">
                <a:solidFill>
                  <a:schemeClr val="dk1"/>
                </a:solidFill>
                <a:latin typeface="Calibri"/>
                <a:ea typeface="Calibri"/>
                <a:cs typeface="Calibri"/>
                <a:sym typeface="Calibri"/>
              </a:rPr>
              <a:t>, another </a:t>
            </a:r>
            <a:r>
              <a:rPr b="0" i="1" lang="en-US" sz="1800" u="none" cap="none" strike="noStrike">
                <a:solidFill>
                  <a:srgbClr val="FF0000"/>
                </a:solidFill>
                <a:latin typeface="Calibri"/>
                <a:ea typeface="Calibri"/>
                <a:cs typeface="Calibri"/>
                <a:sym typeface="Calibri"/>
              </a:rPr>
              <a:t>a structural protein</a:t>
            </a:r>
            <a:r>
              <a:rPr b="0" i="0" lang="en-US" sz="1800" u="none" cap="none" strike="noStrike">
                <a:solidFill>
                  <a:schemeClr val="dk1"/>
                </a:solidFill>
                <a:latin typeface="Calibri"/>
                <a:ea typeface="Calibri"/>
                <a:cs typeface="Calibri"/>
                <a:sym typeface="Calibri"/>
              </a:rPr>
              <a:t>, and still another an </a:t>
            </a:r>
            <a:r>
              <a:rPr b="0" i="1" lang="en-US" sz="1800" u="none" cap="none" strike="noStrike">
                <a:solidFill>
                  <a:srgbClr val="FF0000"/>
                </a:solidFill>
                <a:latin typeface="Calibri"/>
                <a:ea typeface="Calibri"/>
                <a:cs typeface="Calibri"/>
                <a:sym typeface="Calibri"/>
              </a:rPr>
              <a:t>antibody? </a:t>
            </a:r>
            <a:r>
              <a:rPr b="0" i="0" lang="en-US" sz="1800" u="none" cap="none" strike="noStrike">
                <a:solidFill>
                  <a:schemeClr val="dk1"/>
                </a:solidFill>
                <a:latin typeface="Calibri"/>
                <a:ea typeface="Calibri"/>
                <a:cs typeface="Calibri"/>
                <a:sym typeface="Calibri"/>
              </a:rPr>
              <a:t>How do they differ chemically?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most obvious distinctions are structural, and to protein structure we now turn. Four levels of protein structure are commonly defined </a:t>
            </a:r>
            <a:r>
              <a:rPr b="1" lang="en-US" sz="1800">
                <a:solidFill>
                  <a:schemeClr val="dk1"/>
                </a:solidFill>
                <a:latin typeface="Calibri"/>
                <a:ea typeface="Calibri"/>
                <a:cs typeface="Calibri"/>
                <a:sym typeface="Calibri"/>
              </a:rPr>
              <a:t>(Fig. 3–23). A description of </a:t>
            </a:r>
            <a:r>
              <a:rPr lang="en-US" sz="1800">
                <a:solidFill>
                  <a:schemeClr val="dk1"/>
                </a:solidFill>
                <a:latin typeface="Calibri"/>
                <a:ea typeface="Calibri"/>
                <a:cs typeface="Calibri"/>
                <a:sym typeface="Calibri"/>
              </a:rPr>
              <a:t>all covalent bonds (mainly peptide bonds and disulfide bonds) linking amino acid residues in a polypeptide chain is its </a:t>
            </a:r>
            <a:r>
              <a:rPr b="1" lang="en-US" sz="1800">
                <a:solidFill>
                  <a:schemeClr val="dk1"/>
                </a:solidFill>
                <a:latin typeface="Calibri"/>
                <a:ea typeface="Calibri"/>
                <a:cs typeface="Calibri"/>
                <a:sym typeface="Calibri"/>
              </a:rPr>
              <a:t>primary structure. The most important element of</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primary structure is the </a:t>
            </a:r>
            <a:r>
              <a:rPr i="1" lang="en-US" sz="1800">
                <a:solidFill>
                  <a:schemeClr val="dk1"/>
                </a:solidFill>
                <a:latin typeface="Calibri"/>
                <a:ea typeface="Calibri"/>
                <a:cs typeface="Calibri"/>
                <a:sym typeface="Calibri"/>
              </a:rPr>
              <a:t>sequence of amino acid residues.</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Secondary structure refers to particularly stable </a:t>
            </a:r>
            <a:r>
              <a:rPr lang="en-US" sz="1800">
                <a:solidFill>
                  <a:schemeClr val="dk1"/>
                </a:solidFill>
                <a:latin typeface="Calibri"/>
                <a:ea typeface="Calibri"/>
                <a:cs typeface="Calibri"/>
                <a:sym typeface="Calibri"/>
              </a:rPr>
              <a:t>arrangements of amino acid residues giving rise to recurring structural patterns. </a:t>
            </a:r>
            <a:r>
              <a:rPr b="1" lang="en-US" sz="1800">
                <a:solidFill>
                  <a:schemeClr val="dk1"/>
                </a:solidFill>
                <a:latin typeface="Calibri"/>
                <a:ea typeface="Calibri"/>
                <a:cs typeface="Calibri"/>
                <a:sym typeface="Calibri"/>
              </a:rPr>
              <a:t>Tertiary structure describes all </a:t>
            </a:r>
            <a:r>
              <a:rPr lang="en-US" sz="1800">
                <a:solidFill>
                  <a:schemeClr val="dk1"/>
                </a:solidFill>
                <a:latin typeface="Calibri"/>
                <a:ea typeface="Calibri"/>
                <a:cs typeface="Calibri"/>
                <a:sym typeface="Calibri"/>
              </a:rPr>
              <a:t>aspects of the three-dimensional folding of a polypeptide. When a protein has two or more polypeptide subunits, their arrangement in space is referred to as </a:t>
            </a:r>
            <a:r>
              <a:rPr b="1" lang="en-US" sz="1800">
                <a:solidFill>
                  <a:schemeClr val="dk1"/>
                </a:solidFill>
                <a:latin typeface="Calibri"/>
                <a:ea typeface="Calibri"/>
                <a:cs typeface="Calibri"/>
                <a:sym typeface="Calibri"/>
              </a:rPr>
              <a:t>quaternary</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structure.</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2"/>
          <p:cNvPicPr preferRelativeResize="0"/>
          <p:nvPr/>
        </p:nvPicPr>
        <p:blipFill rotWithShape="1">
          <a:blip r:embed="rId3">
            <a:alphaModFix/>
          </a:blip>
          <a:srcRect b="0" l="0" r="0" t="0"/>
          <a:stretch/>
        </p:blipFill>
        <p:spPr>
          <a:xfrm>
            <a:off x="-157580" y="-6000"/>
            <a:ext cx="8463379" cy="6864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3"/>
          <p:cNvPicPr preferRelativeResize="0"/>
          <p:nvPr/>
        </p:nvPicPr>
        <p:blipFill rotWithShape="1">
          <a:blip r:embed="rId3">
            <a:alphaModFix/>
          </a:blip>
          <a:srcRect b="0" l="0" r="0" t="0"/>
          <a:stretch/>
        </p:blipFill>
        <p:spPr>
          <a:xfrm>
            <a:off x="381000" y="685800"/>
            <a:ext cx="7620000" cy="5029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34"/>
          <p:cNvPicPr preferRelativeResize="0"/>
          <p:nvPr/>
        </p:nvPicPr>
        <p:blipFill rotWithShape="1">
          <a:blip r:embed="rId3">
            <a:alphaModFix/>
          </a:blip>
          <a:srcRect b="0" l="0" r="0" t="0"/>
          <a:stretch/>
        </p:blipFill>
        <p:spPr>
          <a:xfrm>
            <a:off x="533400" y="990600"/>
            <a:ext cx="7620000" cy="518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5"/>
          <p:cNvSpPr/>
          <p:nvPr/>
        </p:nvSpPr>
        <p:spPr>
          <a:xfrm>
            <a:off x="381000" y="838200"/>
            <a:ext cx="3581400" cy="42473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Times"/>
                <a:ea typeface="Times"/>
                <a:cs typeface="Times"/>
                <a:sym typeface="Times"/>
              </a:rPr>
              <a:t>Definition of the angles that determine the conformation of a polypeptide chain:</a:t>
            </a:r>
            <a:endParaRPr/>
          </a:p>
          <a:p>
            <a:pPr indent="0" lvl="0" marL="0" marR="0" rtl="0" algn="l">
              <a:spcBef>
                <a:spcPts val="0"/>
              </a:spcBef>
              <a:spcAft>
                <a:spcPts val="0"/>
              </a:spcAft>
              <a:buNone/>
            </a:pPr>
            <a:r>
              <a:t/>
            </a:r>
            <a:endParaRPr b="1" sz="1800">
              <a:solidFill>
                <a:schemeClr val="dk1"/>
              </a:solidFill>
              <a:latin typeface="Times"/>
              <a:ea typeface="Times"/>
              <a:cs typeface="Times"/>
              <a:sym typeface="Times"/>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Times"/>
                <a:ea typeface="Times"/>
                <a:cs typeface="Times"/>
                <a:sym typeface="Times"/>
              </a:rPr>
              <a:t> The rigid planar peptide groups  are shaded. </a:t>
            </a:r>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Times"/>
                <a:ea typeface="Times"/>
                <a:cs typeface="Times"/>
                <a:sym typeface="Times"/>
              </a:rPr>
              <a:t>The angle of rotation around the </a:t>
            </a:r>
            <a:r>
              <a:rPr lang="en-US" sz="1800">
                <a:solidFill>
                  <a:srgbClr val="FF0000"/>
                </a:solidFill>
                <a:latin typeface="Times"/>
                <a:ea typeface="Times"/>
                <a:cs typeface="Times"/>
                <a:sym typeface="Times"/>
              </a:rPr>
              <a:t>Cα-N bond </a:t>
            </a:r>
            <a:r>
              <a:rPr lang="en-US" sz="1800">
                <a:solidFill>
                  <a:schemeClr val="dk1"/>
                </a:solidFill>
                <a:latin typeface="Times"/>
                <a:ea typeface="Times"/>
                <a:cs typeface="Times"/>
                <a:sym typeface="Times"/>
              </a:rPr>
              <a:t>is designated </a:t>
            </a:r>
            <a:r>
              <a:rPr b="1" lang="en-US" sz="1800">
                <a:solidFill>
                  <a:srgbClr val="FF0000"/>
                </a:solidFill>
                <a:latin typeface="Times"/>
                <a:ea typeface="Times"/>
                <a:cs typeface="Times"/>
                <a:sym typeface="Times"/>
              </a:rPr>
              <a:t>φ (phi), </a:t>
            </a:r>
            <a:r>
              <a:rPr lang="en-US" sz="1800">
                <a:solidFill>
                  <a:schemeClr val="dk1"/>
                </a:solidFill>
                <a:latin typeface="Times"/>
                <a:ea typeface="Times"/>
                <a:cs typeface="Times"/>
                <a:sym typeface="Times"/>
              </a:rPr>
              <a:t>and the angle of rotation around the </a:t>
            </a:r>
            <a:r>
              <a:rPr lang="en-US" sz="1800">
                <a:solidFill>
                  <a:srgbClr val="FF0000"/>
                </a:solidFill>
                <a:latin typeface="Times"/>
                <a:ea typeface="Times"/>
                <a:cs typeface="Times"/>
                <a:sym typeface="Times"/>
              </a:rPr>
              <a:t>Cα-C bond </a:t>
            </a:r>
            <a:r>
              <a:rPr lang="en-US" sz="1800">
                <a:solidFill>
                  <a:schemeClr val="dk1"/>
                </a:solidFill>
                <a:latin typeface="Times"/>
                <a:ea typeface="Times"/>
                <a:cs typeface="Times"/>
                <a:sym typeface="Times"/>
              </a:rPr>
              <a:t>is designated </a:t>
            </a:r>
            <a:r>
              <a:rPr b="1" lang="en-US" sz="1800">
                <a:solidFill>
                  <a:srgbClr val="FF0000"/>
                </a:solidFill>
                <a:latin typeface="Times"/>
                <a:ea typeface="Times"/>
                <a:cs typeface="Times"/>
                <a:sym typeface="Times"/>
              </a:rPr>
              <a:t>Ψ (psi). </a:t>
            </a:r>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Times"/>
                <a:ea typeface="Times"/>
                <a:cs typeface="Times"/>
                <a:sym typeface="Times"/>
              </a:rPr>
              <a:t> These two bonds are the ones around which there is freedom of rotation.</a:t>
            </a:r>
            <a:endParaRPr sz="1800">
              <a:solidFill>
                <a:schemeClr val="dk1"/>
              </a:solidFill>
              <a:latin typeface="Calibri"/>
              <a:ea typeface="Calibri"/>
              <a:cs typeface="Calibri"/>
              <a:sym typeface="Calibri"/>
            </a:endParaRPr>
          </a:p>
        </p:txBody>
      </p:sp>
      <p:sp>
        <p:nvSpPr>
          <p:cNvPr descr="0401" id="207" name="Google Shape;207;p35"/>
          <p:cNvSpPr/>
          <p:nvPr/>
        </p:nvSpPr>
        <p:spPr>
          <a:xfrm>
            <a:off x="4876800" y="0"/>
            <a:ext cx="4267200" cy="68580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6"/>
          <p:cNvPicPr preferRelativeResize="0"/>
          <p:nvPr/>
        </p:nvPicPr>
        <p:blipFill rotWithShape="1">
          <a:blip r:embed="rId3">
            <a:alphaModFix/>
          </a:blip>
          <a:srcRect b="0" l="0" r="0" t="0"/>
          <a:stretch/>
        </p:blipFill>
        <p:spPr>
          <a:xfrm>
            <a:off x="528638" y="333375"/>
            <a:ext cx="8086725" cy="6191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7"/>
          <p:cNvSpPr/>
          <p:nvPr/>
        </p:nvSpPr>
        <p:spPr>
          <a:xfrm>
            <a:off x="533400" y="4724400"/>
            <a:ext cx="2667000"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37"/>
          <p:cNvSpPr/>
          <p:nvPr/>
        </p:nvSpPr>
        <p:spPr>
          <a:xfrm>
            <a:off x="533400" y="1859340"/>
            <a:ext cx="8001000"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Evolution conserves amino acids that are important to protein structure and function across species.  Sequence comparison of multiple “homologs” of a particular protein reveals highly conserved regions that are important for function.</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 Clusters of conserved residues are called “motifs” -- motifs carry out a particular function or form a particular structure that is important for the conserved protein.</a:t>
            </a:r>
            <a:endParaRPr sz="1800">
              <a:solidFill>
                <a:schemeClr val="dk1"/>
              </a:solidFill>
              <a:latin typeface="Arial"/>
              <a:ea typeface="Arial"/>
              <a:cs typeface="Arial"/>
              <a:sym typeface="Arial"/>
            </a:endParaRPr>
          </a:p>
        </p:txBody>
      </p:sp>
      <p:sp>
        <p:nvSpPr>
          <p:cNvPr id="219" name="Google Shape;219;p37"/>
          <p:cNvSpPr/>
          <p:nvPr/>
        </p:nvSpPr>
        <p:spPr>
          <a:xfrm>
            <a:off x="2286000" y="762001"/>
            <a:ext cx="457200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Arial"/>
                <a:ea typeface="Arial"/>
                <a:cs typeface="Arial"/>
                <a:sym typeface="Arial"/>
              </a:rPr>
              <a:t>Primary sequence reveals important clues about a protein</a:t>
            </a:r>
            <a:endParaRPr sz="2000">
              <a:solidFill>
                <a:schemeClr val="dk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surface charge.jpg                                             00026EBC JK office                      BA80D508:" id="224" name="Google Shape;224;p38"/>
          <p:cNvPicPr preferRelativeResize="0"/>
          <p:nvPr/>
        </p:nvPicPr>
        <p:blipFill rotWithShape="1">
          <a:blip r:embed="rId3">
            <a:alphaModFix/>
          </a:blip>
          <a:srcRect b="0" l="0" r="0" t="0"/>
          <a:stretch/>
        </p:blipFill>
        <p:spPr>
          <a:xfrm>
            <a:off x="228600" y="2262188"/>
            <a:ext cx="8686800" cy="3300412"/>
          </a:xfrm>
          <a:prstGeom prst="rect">
            <a:avLst/>
          </a:prstGeom>
          <a:noFill/>
          <a:ln>
            <a:noFill/>
          </a:ln>
        </p:spPr>
      </p:pic>
      <p:sp>
        <p:nvSpPr>
          <p:cNvPr id="225" name="Google Shape;225;p38"/>
          <p:cNvSpPr/>
          <p:nvPr/>
        </p:nvSpPr>
        <p:spPr>
          <a:xfrm>
            <a:off x="152400" y="838200"/>
            <a:ext cx="8763000" cy="7620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4400">
                <a:solidFill>
                  <a:schemeClr val="dk2"/>
                </a:solidFill>
                <a:latin typeface="Arial"/>
                <a:ea typeface="Arial"/>
                <a:cs typeface="Arial"/>
                <a:sym typeface="Arial"/>
              </a:rPr>
              <a:t>Charged and polar R-groups tend to map to protein surfaces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10;27f06-16d.jpg                                                  0000728Fprojects                       B63F1671:" id="230" name="Google Shape;230;p39"/>
          <p:cNvPicPr preferRelativeResize="0"/>
          <p:nvPr/>
        </p:nvPicPr>
        <p:blipFill rotWithShape="1">
          <a:blip r:embed="rId3">
            <a:alphaModFix/>
          </a:blip>
          <a:srcRect b="0" l="0" r="0" t="0"/>
          <a:stretch/>
        </p:blipFill>
        <p:spPr>
          <a:xfrm>
            <a:off x="1295400" y="1447800"/>
            <a:ext cx="4352925" cy="4419600"/>
          </a:xfrm>
          <a:prstGeom prst="rect">
            <a:avLst/>
          </a:prstGeom>
          <a:noFill/>
          <a:ln>
            <a:noFill/>
          </a:ln>
        </p:spPr>
      </p:pic>
      <p:sp>
        <p:nvSpPr>
          <p:cNvPr id="231" name="Google Shape;231;p39"/>
          <p:cNvSpPr/>
          <p:nvPr/>
        </p:nvSpPr>
        <p:spPr>
          <a:xfrm>
            <a:off x="5943600" y="2690336"/>
            <a:ext cx="2895600"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rPr>
              <a:t>Myoglobin</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accent2"/>
                </a:solidFill>
                <a:latin typeface="Arial"/>
                <a:ea typeface="Arial"/>
                <a:cs typeface="Arial"/>
                <a:sym typeface="Arial"/>
              </a:rPr>
              <a:t>Blue</a:t>
            </a:r>
            <a:r>
              <a:rPr lang="en-US" sz="1800">
                <a:solidFill>
                  <a:schemeClr val="dk1"/>
                </a:solidFill>
                <a:latin typeface="Arial"/>
                <a:ea typeface="Arial"/>
                <a:cs typeface="Arial"/>
                <a:sym typeface="Arial"/>
              </a:rPr>
              <a:t> = non-polar</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R-group</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rgbClr val="FF0000"/>
                </a:solidFill>
                <a:latin typeface="Arial"/>
                <a:ea typeface="Arial"/>
                <a:cs typeface="Arial"/>
                <a:sym typeface="Arial"/>
              </a:rPr>
              <a:t>Red</a:t>
            </a:r>
            <a:r>
              <a:rPr lang="en-US" sz="1800">
                <a:solidFill>
                  <a:schemeClr val="dk1"/>
                </a:solidFill>
                <a:latin typeface="Arial"/>
                <a:ea typeface="Arial"/>
                <a:cs typeface="Arial"/>
                <a:sym typeface="Arial"/>
              </a:rPr>
              <a:t> = Heme</a:t>
            </a:r>
            <a:endParaRPr sz="1800">
              <a:solidFill>
                <a:schemeClr val="dk1"/>
              </a:solidFill>
              <a:latin typeface="Arial"/>
              <a:ea typeface="Arial"/>
              <a:cs typeface="Arial"/>
              <a:sym typeface="Arial"/>
            </a:endParaRPr>
          </a:p>
        </p:txBody>
      </p:sp>
      <p:sp>
        <p:nvSpPr>
          <p:cNvPr id="232" name="Google Shape;232;p39"/>
          <p:cNvSpPr/>
          <p:nvPr/>
        </p:nvSpPr>
        <p:spPr>
          <a:xfrm>
            <a:off x="2286000" y="685801"/>
            <a:ext cx="457200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Arial"/>
                <a:ea typeface="Arial"/>
                <a:cs typeface="Arial"/>
                <a:sym typeface="Arial"/>
              </a:rPr>
              <a:t>Non-polar R-groups tend to be buried in the cores of proteins</a:t>
            </a:r>
            <a:endParaRPr sz="1800">
              <a:solidFill>
                <a:schemeClr val="dk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0"/>
          <p:cNvSpPr/>
          <p:nvPr/>
        </p:nvSpPr>
        <p:spPr>
          <a:xfrm>
            <a:off x="304800" y="117693"/>
            <a:ext cx="8534400" cy="67403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4.2 Protein Secondary Structure</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The term </a:t>
            </a:r>
            <a:r>
              <a:rPr b="1" lang="en-US" sz="2400">
                <a:solidFill>
                  <a:schemeClr val="dk1"/>
                </a:solidFill>
                <a:latin typeface="Calibri"/>
                <a:ea typeface="Calibri"/>
                <a:cs typeface="Calibri"/>
                <a:sym typeface="Calibri"/>
              </a:rPr>
              <a:t>secondary structure refers to any chosen </a:t>
            </a:r>
            <a:r>
              <a:rPr lang="en-US" sz="2400">
                <a:solidFill>
                  <a:schemeClr val="dk1"/>
                </a:solidFill>
                <a:latin typeface="Calibri"/>
                <a:ea typeface="Calibri"/>
                <a:cs typeface="Calibri"/>
                <a:sym typeface="Calibri"/>
              </a:rPr>
              <a:t>segment of a polypeptide chain </a:t>
            </a:r>
            <a:r>
              <a:rPr i="1" lang="en-US" sz="2400">
                <a:solidFill>
                  <a:schemeClr val="dk1"/>
                </a:solidFill>
                <a:latin typeface="Calibri"/>
                <a:ea typeface="Calibri"/>
                <a:cs typeface="Calibri"/>
                <a:sym typeface="Calibri"/>
              </a:rPr>
              <a:t>and describes the </a:t>
            </a:r>
            <a:r>
              <a:rPr i="1" lang="en-US" sz="2400">
                <a:solidFill>
                  <a:srgbClr val="FF0000"/>
                </a:solidFill>
                <a:latin typeface="Calibri"/>
                <a:ea typeface="Calibri"/>
                <a:cs typeface="Calibri"/>
                <a:sym typeface="Calibri"/>
              </a:rPr>
              <a:t>local spatial arrangement of its main-chain atoms, without regard to the conformation of its side chains or its relationship to other segments.</a:t>
            </a:r>
            <a:r>
              <a:rPr lang="en-US" sz="2400">
                <a:solidFill>
                  <a:srgbClr val="FF0000"/>
                </a:solidFill>
                <a:latin typeface="Calibri"/>
                <a:ea typeface="Calibri"/>
                <a:cs typeface="Calibri"/>
                <a:sym typeface="Calibri"/>
              </a:rPr>
              <a:t> </a:t>
            </a:r>
            <a:r>
              <a:rPr lang="en-US" sz="2400">
                <a:solidFill>
                  <a:schemeClr val="dk1"/>
                </a:solidFill>
                <a:latin typeface="Calibri"/>
                <a:ea typeface="Calibri"/>
                <a:cs typeface="Calibri"/>
                <a:sym typeface="Calibri"/>
              </a:rPr>
              <a:t>A </a:t>
            </a:r>
            <a:r>
              <a:rPr i="1" lang="en-US" sz="2400">
                <a:solidFill>
                  <a:schemeClr val="dk1"/>
                </a:solidFill>
                <a:latin typeface="Calibri"/>
                <a:ea typeface="Calibri"/>
                <a:cs typeface="Calibri"/>
                <a:sym typeface="Calibri"/>
              </a:rPr>
              <a:t>regular secondary </a:t>
            </a:r>
            <a:r>
              <a:rPr lang="en-US" sz="2400">
                <a:solidFill>
                  <a:schemeClr val="dk1"/>
                </a:solidFill>
                <a:latin typeface="Calibri"/>
                <a:ea typeface="Calibri"/>
                <a:cs typeface="Calibri"/>
                <a:sym typeface="Calibri"/>
              </a:rPr>
              <a:t>structure occurs when each dihedral angle, φ</a:t>
            </a:r>
            <a:r>
              <a:rPr i="1" lang="en-US" sz="2400">
                <a:solidFill>
                  <a:schemeClr val="dk1"/>
                </a:solidFill>
                <a:latin typeface="Calibri"/>
                <a:ea typeface="Calibri"/>
                <a:cs typeface="Calibri"/>
                <a:sym typeface="Calibri"/>
              </a:rPr>
              <a:t> and ψ , remains  </a:t>
            </a:r>
            <a:r>
              <a:rPr lang="en-US" sz="2400">
                <a:solidFill>
                  <a:schemeClr val="dk1"/>
                </a:solidFill>
                <a:latin typeface="Calibri"/>
                <a:ea typeface="Calibri"/>
                <a:cs typeface="Calibri"/>
                <a:sym typeface="Calibri"/>
              </a:rPr>
              <a:t>the same or nearly the same throughout the segment. </a:t>
            </a:r>
            <a:r>
              <a:rPr i="1" lang="en-US" sz="2400">
                <a:solidFill>
                  <a:schemeClr val="dk1"/>
                </a:solidFill>
                <a:latin typeface="Calibri"/>
                <a:ea typeface="Calibri"/>
                <a:cs typeface="Calibri"/>
                <a:sym typeface="Calibri"/>
              </a:rPr>
              <a:t>There are </a:t>
            </a:r>
            <a:r>
              <a:rPr i="1" lang="en-US" sz="2400">
                <a:solidFill>
                  <a:srgbClr val="FF0000"/>
                </a:solidFill>
                <a:latin typeface="Calibri"/>
                <a:ea typeface="Calibri"/>
                <a:cs typeface="Calibri"/>
                <a:sym typeface="Calibri"/>
              </a:rPr>
              <a:t>a few types of secondary structure </a:t>
            </a:r>
            <a:r>
              <a:rPr lang="en-US" sz="2400">
                <a:solidFill>
                  <a:schemeClr val="dk1"/>
                </a:solidFill>
                <a:latin typeface="Calibri"/>
                <a:ea typeface="Calibri"/>
                <a:cs typeface="Calibri"/>
                <a:sym typeface="Calibri"/>
              </a:rPr>
              <a:t>that are particularly </a:t>
            </a:r>
            <a:r>
              <a:rPr i="1" lang="en-US" sz="2400">
                <a:solidFill>
                  <a:schemeClr val="dk1"/>
                </a:solidFill>
                <a:latin typeface="Calibri"/>
                <a:ea typeface="Calibri"/>
                <a:cs typeface="Calibri"/>
                <a:sym typeface="Calibri"/>
              </a:rPr>
              <a:t>stable and occur </a:t>
            </a:r>
            <a:r>
              <a:rPr lang="en-US" sz="2400">
                <a:solidFill>
                  <a:schemeClr val="dk1"/>
                </a:solidFill>
                <a:latin typeface="Calibri"/>
                <a:ea typeface="Calibri"/>
                <a:cs typeface="Calibri"/>
                <a:sym typeface="Calibri"/>
              </a:rPr>
              <a:t>widely</a:t>
            </a:r>
            <a:r>
              <a:rPr i="1" lang="en-US" sz="2400">
                <a:solidFill>
                  <a:schemeClr val="dk1"/>
                </a:solidFill>
                <a:latin typeface="Calibri"/>
                <a:ea typeface="Calibri"/>
                <a:cs typeface="Calibri"/>
                <a:sym typeface="Calibri"/>
              </a:rPr>
              <a:t> in proteins</a:t>
            </a:r>
            <a:r>
              <a:rPr lang="en-US" sz="2400">
                <a:solidFill>
                  <a:schemeClr val="dk1"/>
                </a:solidFill>
                <a:latin typeface="Calibri"/>
                <a:ea typeface="Calibri"/>
                <a:cs typeface="Calibri"/>
                <a:sym typeface="Calibri"/>
              </a:rPr>
              <a:t>. The  most prominent </a:t>
            </a:r>
            <a:r>
              <a:rPr lang="en-US" sz="2400">
                <a:solidFill>
                  <a:srgbClr val="FF0000"/>
                </a:solidFill>
                <a:latin typeface="Calibri"/>
                <a:ea typeface="Calibri"/>
                <a:cs typeface="Calibri"/>
                <a:sym typeface="Calibri"/>
              </a:rPr>
              <a:t>are the α </a:t>
            </a:r>
            <a:r>
              <a:rPr i="1" lang="en-US" sz="2400">
                <a:solidFill>
                  <a:srgbClr val="FF0000"/>
                </a:solidFill>
                <a:latin typeface="Calibri"/>
                <a:ea typeface="Calibri"/>
                <a:cs typeface="Calibri"/>
                <a:sym typeface="Calibri"/>
              </a:rPr>
              <a:t> helix and β  conformations; another </a:t>
            </a:r>
            <a:r>
              <a:rPr lang="en-US" sz="2400">
                <a:solidFill>
                  <a:srgbClr val="FF0000"/>
                </a:solidFill>
                <a:latin typeface="Calibri"/>
                <a:ea typeface="Calibri"/>
                <a:cs typeface="Calibri"/>
                <a:sym typeface="Calibri"/>
              </a:rPr>
              <a:t>common type is the β</a:t>
            </a:r>
            <a:r>
              <a:rPr i="1" lang="en-US" sz="2400">
                <a:solidFill>
                  <a:srgbClr val="FF0000"/>
                </a:solidFill>
                <a:latin typeface="Calibri"/>
                <a:ea typeface="Calibri"/>
                <a:cs typeface="Calibri"/>
                <a:sym typeface="Calibri"/>
              </a:rPr>
              <a:t> turn.</a:t>
            </a:r>
            <a:r>
              <a:rPr i="1" lang="en-US" sz="2400">
                <a:solidFill>
                  <a:schemeClr val="dk1"/>
                </a:solidFill>
                <a:latin typeface="Calibri"/>
                <a:ea typeface="Calibri"/>
                <a:cs typeface="Calibri"/>
                <a:sym typeface="Calibri"/>
              </a:rPr>
              <a:t> Where a regular pattern </a:t>
            </a:r>
            <a:r>
              <a:rPr lang="en-US" sz="2400">
                <a:solidFill>
                  <a:schemeClr val="dk1"/>
                </a:solidFill>
                <a:latin typeface="Calibri"/>
                <a:ea typeface="Calibri"/>
                <a:cs typeface="Calibri"/>
                <a:sym typeface="Calibri"/>
              </a:rPr>
              <a:t>is not found, the secondary structure is sometimes referred </a:t>
            </a:r>
            <a:r>
              <a:rPr lang="en-US" sz="2400">
                <a:solidFill>
                  <a:srgbClr val="FF0000"/>
                </a:solidFill>
                <a:latin typeface="Calibri"/>
                <a:ea typeface="Calibri"/>
                <a:cs typeface="Calibri"/>
                <a:sym typeface="Calibri"/>
              </a:rPr>
              <a:t>to as undefined or as a random coil</a:t>
            </a:r>
            <a:r>
              <a:rPr lang="en-US" sz="2400">
                <a:solidFill>
                  <a:schemeClr val="dk1"/>
                </a:solidFill>
                <a:latin typeface="Calibri"/>
                <a:ea typeface="Calibri"/>
                <a:cs typeface="Calibri"/>
                <a:sym typeface="Calibri"/>
              </a:rPr>
              <a:t>. This last designation, however</a:t>
            </a:r>
            <a:r>
              <a:rPr i="1" lang="en-US" sz="2400">
                <a:solidFill>
                  <a:schemeClr val="dk1"/>
                </a:solidFill>
                <a:latin typeface="Calibri"/>
                <a:ea typeface="Calibri"/>
                <a:cs typeface="Calibri"/>
                <a:sym typeface="Calibri"/>
              </a:rPr>
              <a:t>, does not properly describe the structure of these segments.</a:t>
            </a:r>
            <a:r>
              <a:rPr lang="en-US" sz="2400">
                <a:solidFill>
                  <a:schemeClr val="dk1"/>
                </a:solidFill>
                <a:latin typeface="Calibri"/>
                <a:ea typeface="Calibri"/>
                <a:cs typeface="Calibri"/>
                <a:sym typeface="Calibri"/>
              </a:rPr>
              <a:t> The path of the polypeptide backbone in almost any protein is not random; rather, it is typically unchanging and highly specific to the structure and function of that particular protein</a:t>
            </a:r>
            <a:r>
              <a:rPr i="1" lang="en-US" sz="2400">
                <a:solidFill>
                  <a:schemeClr val="dk1"/>
                </a:solidFill>
                <a:latin typeface="Calibri"/>
                <a:ea typeface="Calibri"/>
                <a:cs typeface="Calibri"/>
                <a:sym typeface="Calibri"/>
              </a:rPr>
              <a:t>. Our discussion here focuses on the regular, common structures.</a:t>
            </a:r>
            <a:endParaRPr i="1" sz="24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1"/>
          <p:cNvSpPr/>
          <p:nvPr/>
        </p:nvSpPr>
        <p:spPr>
          <a:xfrm>
            <a:off x="838200" y="1859340"/>
            <a:ext cx="8001000" cy="30469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1-Secondary structure is the hydrogen-bonded arrangement in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space of the backbone, the polypeptide chain.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2-Some of the most important backbone arrangements are the</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a:t>
            </a:r>
            <a:r>
              <a:rPr lang="en-US" sz="2400">
                <a:solidFill>
                  <a:srgbClr val="FF0000"/>
                </a:solidFill>
                <a:latin typeface="Calibri"/>
                <a:ea typeface="Calibri"/>
                <a:cs typeface="Calibri"/>
                <a:sym typeface="Calibri"/>
              </a:rPr>
              <a:t>α-helix, the β-sheet, and the β-turn.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3-They can be combined in a number of ways to produce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structural motifs that occur in many proteins.</a:t>
            </a:r>
            <a:endParaRPr/>
          </a:p>
          <a:p>
            <a:pPr indent="0" lvl="0" marL="0" marR="0" rtl="0" algn="l">
              <a:spcBef>
                <a:spcPts val="0"/>
              </a:spcBef>
              <a:spcAft>
                <a:spcPts val="0"/>
              </a:spcAft>
              <a:buNone/>
            </a:pPr>
            <a:r>
              <a:rPr b="1" lang="en-US" sz="2400">
                <a:solidFill>
                  <a:srgbClr val="FF0000"/>
                </a:solidFill>
                <a:latin typeface="Calibri"/>
                <a:ea typeface="Calibri"/>
                <a:cs typeface="Calibri"/>
                <a:sym typeface="Calibri"/>
              </a:rPr>
              <a:t>4-Domain or super-secondary structure</a:t>
            </a:r>
            <a:r>
              <a:rPr lang="en-US" sz="2400">
                <a:solidFill>
                  <a:schemeClr val="dk1"/>
                </a:solidFill>
                <a:latin typeface="Calibri"/>
                <a:ea typeface="Calibri"/>
                <a:cs typeface="Calibri"/>
                <a:sym typeface="Calibri"/>
              </a:rPr>
              <a:t>: independent folded</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portion of protein.</a:t>
            </a:r>
            <a:endParaRPr/>
          </a:p>
        </p:txBody>
      </p:sp>
      <p:sp>
        <p:nvSpPr>
          <p:cNvPr id="243" name="Google Shape;243;p41"/>
          <p:cNvSpPr/>
          <p:nvPr/>
        </p:nvSpPr>
        <p:spPr>
          <a:xfrm>
            <a:off x="609600" y="685800"/>
            <a:ext cx="518160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Secondary structure of proteins</a:t>
            </a:r>
            <a:endParaRPr sz="2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5"/>
          <p:cNvSpPr/>
          <p:nvPr/>
        </p:nvSpPr>
        <p:spPr>
          <a:xfrm>
            <a:off x="838200" y="914400"/>
            <a:ext cx="7620000" cy="41549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chemeClr val="dk1"/>
                </a:solidFill>
                <a:latin typeface="Calibri"/>
                <a:ea typeface="Calibri"/>
                <a:cs typeface="Calibri"/>
                <a:sym typeface="Calibri"/>
              </a:rPr>
              <a:t>Levels of Protein Structure </a:t>
            </a:r>
            <a:br>
              <a:rPr b="1" lang="en-US" sz="3200">
                <a:solidFill>
                  <a:schemeClr val="dk1"/>
                </a:solidFill>
                <a:latin typeface="Calibri"/>
                <a:ea typeface="Calibri"/>
                <a:cs typeface="Calibri"/>
                <a:sym typeface="Calibri"/>
              </a:rPr>
            </a:br>
            <a:br>
              <a:rPr b="1" lang="en-US" sz="3200">
                <a:solidFill>
                  <a:schemeClr val="dk1"/>
                </a:solidFill>
                <a:latin typeface="Calibri"/>
                <a:ea typeface="Calibri"/>
                <a:cs typeface="Calibri"/>
                <a:sym typeface="Calibri"/>
              </a:rPr>
            </a:br>
            <a:r>
              <a:rPr b="1" lang="en-US" sz="3200">
                <a:solidFill>
                  <a:schemeClr val="dk1"/>
                </a:solidFill>
                <a:latin typeface="Calibri"/>
                <a:ea typeface="Calibri"/>
                <a:cs typeface="Calibri"/>
                <a:sym typeface="Calibri"/>
              </a:rPr>
              <a:t>Structurally ,proteins can be organized into four levels :</a:t>
            </a:r>
            <a:br>
              <a:rPr b="1" lang="en-US" sz="3200">
                <a:solidFill>
                  <a:schemeClr val="dk1"/>
                </a:solidFill>
                <a:latin typeface="Calibri"/>
                <a:ea typeface="Calibri"/>
                <a:cs typeface="Calibri"/>
                <a:sym typeface="Calibri"/>
              </a:rPr>
            </a:br>
            <a:r>
              <a:rPr b="1" lang="en-US" sz="3200">
                <a:solidFill>
                  <a:schemeClr val="dk1"/>
                </a:solidFill>
                <a:latin typeface="Calibri"/>
                <a:ea typeface="Calibri"/>
                <a:cs typeface="Calibri"/>
                <a:sym typeface="Calibri"/>
              </a:rPr>
              <a:t>1-Primary .</a:t>
            </a:r>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2-Secondary.</a:t>
            </a:r>
            <a:br>
              <a:rPr b="1" lang="en-US" sz="3200">
                <a:solidFill>
                  <a:schemeClr val="dk1"/>
                </a:solidFill>
                <a:latin typeface="Calibri"/>
                <a:ea typeface="Calibri"/>
                <a:cs typeface="Calibri"/>
                <a:sym typeface="Calibri"/>
              </a:rPr>
            </a:br>
            <a:r>
              <a:rPr b="1" lang="en-US" sz="3200">
                <a:solidFill>
                  <a:schemeClr val="dk1"/>
                </a:solidFill>
                <a:latin typeface="Calibri"/>
                <a:ea typeface="Calibri"/>
                <a:cs typeface="Calibri"/>
                <a:sym typeface="Calibri"/>
              </a:rPr>
              <a:t>3-Tertiary .</a:t>
            </a:r>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 4-Quaternary.</a:t>
            </a:r>
            <a:endParaRPr b="1" sz="32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2"/>
          <p:cNvSpPr/>
          <p:nvPr/>
        </p:nvSpPr>
        <p:spPr>
          <a:xfrm>
            <a:off x="914400" y="1600200"/>
            <a:ext cx="6934200" cy="397031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1- Coil of the helix is clockwise or right-handed</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2- There are 3.6 amino acids per turn</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3-  Repeat distance is 5.4Å</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4-  Each peptide bond is  trans and planar</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5-  C=O of each peptide bond is hydrogen </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     bonded to the N-H of the fourth amino acid </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     away</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6-  C=O----H-N hydrogen bonds are parallel to </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      helical axis</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7-  All R groups point outward from helix</a:t>
            </a:r>
            <a:endParaRPr/>
          </a:p>
        </p:txBody>
      </p:sp>
      <p:sp>
        <p:nvSpPr>
          <p:cNvPr id="249" name="Google Shape;249;p42"/>
          <p:cNvSpPr/>
          <p:nvPr/>
        </p:nvSpPr>
        <p:spPr>
          <a:xfrm>
            <a:off x="914400" y="304800"/>
            <a:ext cx="2667000"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rgbClr val="FF0000"/>
                </a:solidFill>
                <a:latin typeface="Calibri"/>
                <a:ea typeface="Calibri"/>
                <a:cs typeface="Calibri"/>
                <a:sym typeface="Calibri"/>
              </a:rPr>
              <a:t>α-helix</a:t>
            </a:r>
            <a:r>
              <a:rPr lang="en-US" sz="2400">
                <a:solidFill>
                  <a:srgbClr val="FF0000"/>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3"/>
          <p:cNvPicPr preferRelativeResize="0"/>
          <p:nvPr/>
        </p:nvPicPr>
        <p:blipFill rotWithShape="1">
          <a:blip r:embed="rId3">
            <a:alphaModFix/>
          </a:blip>
          <a:srcRect b="0" l="0" r="0" t="0"/>
          <a:stretch/>
        </p:blipFill>
        <p:spPr>
          <a:xfrm>
            <a:off x="490538" y="1066800"/>
            <a:ext cx="8162925" cy="4495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4"/>
          <p:cNvSpPr/>
          <p:nvPr/>
        </p:nvSpPr>
        <p:spPr>
          <a:xfrm>
            <a:off x="609600" y="457200"/>
            <a:ext cx="76962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The</a:t>
            </a:r>
            <a:r>
              <a:rPr lang="en-US" sz="2400">
                <a:solidFill>
                  <a:srgbClr val="FF0000"/>
                </a:solidFill>
                <a:latin typeface="Calibri"/>
                <a:ea typeface="Calibri"/>
                <a:cs typeface="Calibri"/>
                <a:sym typeface="Calibri"/>
              </a:rPr>
              <a:t> α-</a:t>
            </a:r>
            <a:r>
              <a:rPr b="1" lang="en-US" sz="2400">
                <a:solidFill>
                  <a:srgbClr val="FF0000"/>
                </a:solidFill>
                <a:latin typeface="Calibri"/>
                <a:ea typeface="Calibri"/>
                <a:cs typeface="Calibri"/>
                <a:sym typeface="Calibri"/>
              </a:rPr>
              <a:t> Helix </a:t>
            </a:r>
            <a:r>
              <a:rPr b="1" lang="en-US" sz="2400">
                <a:solidFill>
                  <a:schemeClr val="dk1"/>
                </a:solidFill>
                <a:latin typeface="Calibri"/>
                <a:ea typeface="Calibri"/>
                <a:cs typeface="Calibri"/>
                <a:sym typeface="Calibri"/>
              </a:rPr>
              <a:t>Is a Common Protein Secondary Structure</a:t>
            </a:r>
            <a:endParaRPr b="1" sz="2400">
              <a:solidFill>
                <a:schemeClr val="dk1"/>
              </a:solidFill>
              <a:latin typeface="Calibri"/>
              <a:ea typeface="Calibri"/>
              <a:cs typeface="Calibri"/>
              <a:sym typeface="Calibri"/>
            </a:endParaRPr>
          </a:p>
        </p:txBody>
      </p:sp>
      <p:sp>
        <p:nvSpPr>
          <p:cNvPr id="260" name="Google Shape;260;p44"/>
          <p:cNvSpPr/>
          <p:nvPr/>
        </p:nvSpPr>
        <p:spPr>
          <a:xfrm>
            <a:off x="381000" y="1143000"/>
            <a:ext cx="8229600"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800">
                <a:solidFill>
                  <a:srgbClr val="FF0000"/>
                </a:solidFill>
                <a:latin typeface="Calibri"/>
                <a:ea typeface="Calibri"/>
                <a:cs typeface="Calibri"/>
                <a:sym typeface="Calibri"/>
              </a:rPr>
              <a:t>The simplest arrangement </a:t>
            </a:r>
            <a:r>
              <a:rPr i="1" lang="en-US" sz="1800">
                <a:solidFill>
                  <a:schemeClr val="dk1"/>
                </a:solidFill>
                <a:latin typeface="Calibri"/>
                <a:ea typeface="Calibri"/>
                <a:cs typeface="Calibri"/>
                <a:sym typeface="Calibri"/>
              </a:rPr>
              <a:t>the polypeptide chain can assume, given its rigid peptide bonds (but free rotation  around its other, single bonds</a:t>
            </a:r>
            <a:r>
              <a:rPr i="1" lang="en-US" sz="1800">
                <a:solidFill>
                  <a:srgbClr val="FF0000"/>
                </a:solidFill>
                <a:latin typeface="Calibri"/>
                <a:ea typeface="Calibri"/>
                <a:cs typeface="Calibri"/>
                <a:sym typeface="Calibri"/>
              </a:rPr>
              <a:t>), is a helical structure</a:t>
            </a:r>
            <a:r>
              <a:rPr lang="en-US"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which Pauling and Corey called </a:t>
            </a:r>
            <a:r>
              <a:rPr lang="en-US" sz="1800">
                <a:solidFill>
                  <a:srgbClr val="FF0000"/>
                </a:solidFill>
                <a:latin typeface="Calibri"/>
                <a:ea typeface="Calibri"/>
                <a:cs typeface="Calibri"/>
                <a:sym typeface="Calibri"/>
              </a:rPr>
              <a:t>the α-</a:t>
            </a:r>
            <a:r>
              <a:rPr b="1" i="1" lang="en-US" sz="1800">
                <a:solidFill>
                  <a:srgbClr val="FF0000"/>
                </a:solidFill>
                <a:latin typeface="Calibri"/>
                <a:ea typeface="Calibri"/>
                <a:cs typeface="Calibri"/>
                <a:sym typeface="Calibri"/>
              </a:rPr>
              <a:t> helix </a:t>
            </a:r>
            <a:r>
              <a:rPr b="1" i="1" lang="en-US" sz="1800">
                <a:solidFill>
                  <a:schemeClr val="dk1"/>
                </a:solidFill>
                <a:latin typeface="Calibri"/>
                <a:ea typeface="Calibri"/>
                <a:cs typeface="Calibri"/>
                <a:sym typeface="Calibri"/>
              </a:rPr>
              <a:t>(Fig. 4–4). </a:t>
            </a:r>
            <a:r>
              <a:rPr i="1" lang="en-US" sz="1800">
                <a:solidFill>
                  <a:schemeClr val="dk1"/>
                </a:solidFill>
                <a:latin typeface="Calibri"/>
                <a:ea typeface="Calibri"/>
                <a:cs typeface="Calibri"/>
                <a:sym typeface="Calibri"/>
              </a:rPr>
              <a:t>In this structure </a:t>
            </a:r>
            <a:r>
              <a:rPr i="1" lang="en-US" sz="1800">
                <a:solidFill>
                  <a:srgbClr val="FF0000"/>
                </a:solidFill>
                <a:latin typeface="Calibri"/>
                <a:ea typeface="Calibri"/>
                <a:cs typeface="Calibri"/>
                <a:sym typeface="Calibri"/>
              </a:rPr>
              <a:t>the polypeptide backbone is tightly wound around an imaginary axis</a:t>
            </a:r>
            <a:r>
              <a:rPr i="1" lang="en-US" sz="1800">
                <a:solidFill>
                  <a:schemeClr val="dk1"/>
                </a:solidFill>
                <a:latin typeface="Calibri"/>
                <a:ea typeface="Calibri"/>
                <a:cs typeface="Calibri"/>
                <a:sym typeface="Calibri"/>
              </a:rPr>
              <a:t> drawn longitudinally</a:t>
            </a:r>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through the middle of the helix, and the R groups of the amino acid residues protrude outward from the helical backbone</a:t>
            </a:r>
            <a:r>
              <a:rPr i="1" lang="en-US" sz="1800">
                <a:solidFill>
                  <a:srgbClr val="FF0000"/>
                </a:solidFill>
                <a:latin typeface="Calibri"/>
                <a:ea typeface="Calibri"/>
                <a:cs typeface="Calibri"/>
                <a:sym typeface="Calibri"/>
              </a:rPr>
              <a:t>. The repeating unit is a single turn of the helix,</a:t>
            </a:r>
            <a:endParaRPr/>
          </a:p>
          <a:p>
            <a:pPr indent="0" lvl="0" marL="0" marR="0" rtl="0" algn="l">
              <a:spcBef>
                <a:spcPts val="0"/>
              </a:spcBef>
              <a:spcAft>
                <a:spcPts val="0"/>
              </a:spcAft>
              <a:buNone/>
            </a:pPr>
            <a:r>
              <a:rPr i="1" lang="en-US" sz="1800">
                <a:solidFill>
                  <a:srgbClr val="FF0000"/>
                </a:solidFill>
                <a:latin typeface="Calibri"/>
                <a:ea typeface="Calibri"/>
                <a:cs typeface="Calibri"/>
                <a:sym typeface="Calibri"/>
              </a:rPr>
              <a:t>which extends about 5.4 A along the long axis,</a:t>
            </a:r>
            <a:r>
              <a:rPr lang="en-US" sz="1800">
                <a:solidFill>
                  <a:schemeClr val="dk1"/>
                </a:solidFill>
                <a:latin typeface="Calibri"/>
                <a:ea typeface="Calibri"/>
                <a:cs typeface="Calibri"/>
                <a:sym typeface="Calibri"/>
              </a:rPr>
              <a:t> slightly  greater than the periodicity Astbury observed on x-ray  analysis of hair keratin. The amino acid residues in the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prototypical </a:t>
            </a:r>
            <a:r>
              <a:rPr i="1" lang="en-US" sz="1800">
                <a:solidFill>
                  <a:schemeClr val="dk1"/>
                </a:solidFill>
                <a:latin typeface="Calibri"/>
                <a:ea typeface="Calibri"/>
                <a:cs typeface="Calibri"/>
                <a:sym typeface="Calibri"/>
              </a:rPr>
              <a:t> helix have conformations with φ=  - 57 </a:t>
            </a:r>
            <a:r>
              <a:rPr lang="en-US" sz="1800">
                <a:solidFill>
                  <a:schemeClr val="dk1"/>
                </a:solidFill>
                <a:latin typeface="Calibri"/>
                <a:ea typeface="Calibri"/>
                <a:cs typeface="Calibri"/>
                <a:sym typeface="Calibri"/>
              </a:rPr>
              <a:t>and ψ=-</a:t>
            </a:r>
            <a:r>
              <a:rPr i="1" lang="en-US" sz="1800">
                <a:solidFill>
                  <a:schemeClr val="dk1"/>
                </a:solidFill>
                <a:latin typeface="Calibri"/>
                <a:ea typeface="Calibri"/>
                <a:cs typeface="Calibri"/>
                <a:sym typeface="Calibri"/>
              </a:rPr>
              <a:t>  47, and each helical turn includes 3.6 amino </a:t>
            </a:r>
            <a:r>
              <a:rPr lang="en-US" sz="1800">
                <a:solidFill>
                  <a:schemeClr val="dk1"/>
                </a:solidFill>
                <a:latin typeface="Calibri"/>
                <a:ea typeface="Calibri"/>
                <a:cs typeface="Calibri"/>
                <a:sym typeface="Calibri"/>
              </a:rPr>
              <a:t>acid residues. The -helical segments in proteins often</a:t>
            </a:r>
            <a:endParaRPr sz="1800">
              <a:solidFill>
                <a:schemeClr val="dk1"/>
              </a:solidFill>
              <a:latin typeface="Calibri"/>
              <a:ea typeface="Calibri"/>
              <a:cs typeface="Calibri"/>
              <a:sym typeface="Calibri"/>
            </a:endParaRPr>
          </a:p>
        </p:txBody>
      </p:sp>
      <p:sp>
        <p:nvSpPr>
          <p:cNvPr id="261" name="Google Shape;261;p44"/>
          <p:cNvSpPr/>
          <p:nvPr/>
        </p:nvSpPr>
        <p:spPr>
          <a:xfrm>
            <a:off x="228600" y="3962400"/>
            <a:ext cx="8382000"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deviate slightly from these dihedral angles, and even  vary somewhat within a single contiguous segment to produce subtle bends or kinks in the helical axis. In all</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proteins, the helical twist of the </a:t>
            </a:r>
            <a:r>
              <a:rPr i="1" lang="en-US" sz="1800">
                <a:solidFill>
                  <a:schemeClr val="dk1"/>
                </a:solidFill>
                <a:latin typeface="Calibri"/>
                <a:ea typeface="Calibri"/>
                <a:cs typeface="Calibri"/>
                <a:sym typeface="Calibri"/>
              </a:rPr>
              <a:t> helix is right-handed </a:t>
            </a:r>
            <a:r>
              <a:rPr lang="en-US" sz="1800">
                <a:solidFill>
                  <a:schemeClr val="dk1"/>
                </a:solidFill>
                <a:latin typeface="Calibri"/>
                <a:ea typeface="Calibri"/>
                <a:cs typeface="Calibri"/>
                <a:sym typeface="Calibri"/>
              </a:rPr>
              <a:t>(Box 4–1). The </a:t>
            </a:r>
            <a:r>
              <a:rPr lang="en-US" sz="1800">
                <a:solidFill>
                  <a:srgbClr val="FF0000"/>
                </a:solidFill>
                <a:latin typeface="Calibri"/>
                <a:ea typeface="Calibri"/>
                <a:cs typeface="Calibri"/>
                <a:sym typeface="Calibri"/>
              </a:rPr>
              <a:t>α-</a:t>
            </a:r>
            <a:r>
              <a:rPr i="1" lang="en-US" sz="1800">
                <a:solidFill>
                  <a:srgbClr val="FF0000"/>
                </a:solidFill>
                <a:latin typeface="Calibri"/>
                <a:ea typeface="Calibri"/>
                <a:cs typeface="Calibri"/>
                <a:sym typeface="Calibri"/>
              </a:rPr>
              <a:t> helix </a:t>
            </a:r>
            <a:r>
              <a:rPr i="1" lang="en-US" sz="1800">
                <a:solidFill>
                  <a:schemeClr val="dk1"/>
                </a:solidFill>
                <a:latin typeface="Calibri"/>
                <a:ea typeface="Calibri"/>
                <a:cs typeface="Calibri"/>
                <a:sym typeface="Calibri"/>
              </a:rPr>
              <a:t>proved to be the predominant  </a:t>
            </a:r>
            <a:r>
              <a:rPr lang="en-US" sz="1800">
                <a:solidFill>
                  <a:schemeClr val="dk1"/>
                </a:solidFill>
                <a:latin typeface="Calibri"/>
                <a:ea typeface="Calibri"/>
                <a:cs typeface="Calibri"/>
                <a:sym typeface="Calibri"/>
              </a:rPr>
              <a:t>structure in</a:t>
            </a:r>
            <a:r>
              <a:rPr lang="en-US" sz="1800">
                <a:solidFill>
                  <a:srgbClr val="FF0000"/>
                </a:solidFill>
                <a:latin typeface="Calibri"/>
                <a:ea typeface="Calibri"/>
                <a:cs typeface="Calibri"/>
                <a:sym typeface="Calibri"/>
              </a:rPr>
              <a:t> α</a:t>
            </a:r>
            <a:r>
              <a:rPr lang="en-US" sz="1800">
                <a:solidFill>
                  <a:schemeClr val="dk1"/>
                </a:solidFill>
                <a:latin typeface="Calibri"/>
                <a:ea typeface="Calibri"/>
                <a:cs typeface="Calibri"/>
                <a:sym typeface="Calibri"/>
              </a:rPr>
              <a:t> </a:t>
            </a:r>
            <a:r>
              <a:rPr lang="en-US" sz="1800">
                <a:solidFill>
                  <a:srgbClr val="FF0000"/>
                </a:solidFill>
                <a:latin typeface="Calibri"/>
                <a:ea typeface="Calibri"/>
                <a:cs typeface="Calibri"/>
                <a:sym typeface="Calibri"/>
              </a:rPr>
              <a:t>-keratins</a:t>
            </a:r>
            <a:r>
              <a:rPr lang="en-US" sz="1800">
                <a:solidFill>
                  <a:schemeClr val="dk1"/>
                </a:solidFill>
                <a:latin typeface="Calibri"/>
                <a:ea typeface="Calibri"/>
                <a:cs typeface="Calibri"/>
                <a:sym typeface="Calibri"/>
              </a:rPr>
              <a:t>. More generally, about one fourth</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of all amino acid residues in proteins are found in</a:t>
            </a:r>
            <a:r>
              <a:rPr lang="en-US" sz="1800">
                <a:solidFill>
                  <a:srgbClr val="FF0000"/>
                </a:solidFill>
                <a:latin typeface="Calibri"/>
                <a:ea typeface="Calibri"/>
                <a:cs typeface="Calibri"/>
                <a:sym typeface="Calibri"/>
              </a:rPr>
              <a:t> α- </a:t>
            </a:r>
            <a:r>
              <a:rPr i="1" lang="en-US" sz="1800">
                <a:solidFill>
                  <a:srgbClr val="FF0000"/>
                </a:solidFill>
                <a:latin typeface="Calibri"/>
                <a:ea typeface="Calibri"/>
                <a:cs typeface="Calibri"/>
                <a:sym typeface="Calibri"/>
              </a:rPr>
              <a:t> helices</a:t>
            </a:r>
            <a:r>
              <a:rPr i="1" lang="en-US" sz="1800">
                <a:solidFill>
                  <a:schemeClr val="dk1"/>
                </a:solidFill>
                <a:latin typeface="Calibri"/>
                <a:ea typeface="Calibri"/>
                <a:cs typeface="Calibri"/>
                <a:sym typeface="Calibri"/>
              </a:rPr>
              <a:t>, the exact fraction varying greatly from one </a:t>
            </a:r>
            <a:r>
              <a:rPr lang="en-US" sz="1800">
                <a:solidFill>
                  <a:schemeClr val="dk1"/>
                </a:solidFill>
                <a:latin typeface="Calibri"/>
                <a:ea typeface="Calibri"/>
                <a:cs typeface="Calibri"/>
                <a:sym typeface="Calibri"/>
              </a:rPr>
              <a:t>protein to another.</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5"/>
          <p:cNvSpPr/>
          <p:nvPr/>
        </p:nvSpPr>
        <p:spPr>
          <a:xfrm>
            <a:off x="381000" y="304800"/>
            <a:ext cx="8763000" cy="9848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FF0000"/>
                </a:solidFill>
                <a:latin typeface="Calibri"/>
                <a:ea typeface="Calibri"/>
                <a:cs typeface="Calibri"/>
                <a:sym typeface="Calibri"/>
              </a:rPr>
              <a:t>Why does the </a:t>
            </a:r>
            <a:r>
              <a:rPr lang="en-US" sz="2000">
                <a:solidFill>
                  <a:srgbClr val="FF0000"/>
                </a:solidFill>
                <a:latin typeface="Calibri"/>
                <a:ea typeface="Calibri"/>
                <a:cs typeface="Calibri"/>
                <a:sym typeface="Calibri"/>
              </a:rPr>
              <a:t>α -</a:t>
            </a:r>
            <a:r>
              <a:rPr b="1" i="1" lang="en-US" sz="2000">
                <a:solidFill>
                  <a:srgbClr val="FF0000"/>
                </a:solidFill>
                <a:latin typeface="Calibri"/>
                <a:ea typeface="Calibri"/>
                <a:cs typeface="Calibri"/>
                <a:sym typeface="Calibri"/>
              </a:rPr>
              <a:t> helix form more readily than many </a:t>
            </a:r>
            <a:r>
              <a:rPr b="1" lang="en-US" sz="2000">
                <a:solidFill>
                  <a:srgbClr val="FF0000"/>
                </a:solidFill>
                <a:latin typeface="Calibri"/>
                <a:ea typeface="Calibri"/>
                <a:cs typeface="Calibri"/>
                <a:sym typeface="Calibri"/>
              </a:rPr>
              <a:t>other possible conformations</a:t>
            </a:r>
            <a:r>
              <a:rPr lang="en-US" sz="1800">
                <a:solidFill>
                  <a:schemeClr val="dk1"/>
                </a:solidFill>
                <a:latin typeface="Calibri"/>
                <a:ea typeface="Calibri"/>
                <a:cs typeface="Calibri"/>
                <a:sym typeface="Calibri"/>
              </a:rPr>
              <a:t>? The answer is, in part, that an </a:t>
            </a:r>
            <a:r>
              <a:rPr i="1" lang="en-US" sz="1800">
                <a:solidFill>
                  <a:schemeClr val="dk1"/>
                </a:solidFill>
                <a:latin typeface="Calibri"/>
                <a:ea typeface="Calibri"/>
                <a:cs typeface="Calibri"/>
                <a:sym typeface="Calibri"/>
              </a:rPr>
              <a:t> helix makes optimal use of internal hydrogen bonds.</a:t>
            </a:r>
            <a:endParaRPr sz="1800">
              <a:solidFill>
                <a:schemeClr val="dk1"/>
              </a:solidFill>
              <a:latin typeface="Calibri"/>
              <a:ea typeface="Calibri"/>
              <a:cs typeface="Calibri"/>
              <a:sym typeface="Calibri"/>
            </a:endParaRPr>
          </a:p>
        </p:txBody>
      </p:sp>
      <p:sp>
        <p:nvSpPr>
          <p:cNvPr id="268" name="Google Shape;268;p45"/>
          <p:cNvSpPr/>
          <p:nvPr/>
        </p:nvSpPr>
        <p:spPr>
          <a:xfrm>
            <a:off x="457200" y="1143001"/>
            <a:ext cx="8686800"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The structure is stabilized by a hydrogen bond between the hydrogen atom attached to the electronegative  nitrogen atom of a peptide linkage and the electronegative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carbonyl oxygen atom of the fourth amino acid on the amino-terminal side of that peptide bond (Fig. 4–4a). Within the </a:t>
            </a:r>
            <a:r>
              <a:rPr lang="en-US" sz="1800">
                <a:solidFill>
                  <a:srgbClr val="FF0000"/>
                </a:solidFill>
                <a:latin typeface="Calibri"/>
                <a:ea typeface="Calibri"/>
                <a:cs typeface="Calibri"/>
                <a:sym typeface="Calibri"/>
              </a:rPr>
              <a:t>α -</a:t>
            </a:r>
            <a:r>
              <a:rPr i="1" lang="en-US" sz="1800">
                <a:solidFill>
                  <a:srgbClr val="FF0000"/>
                </a:solidFill>
                <a:latin typeface="Calibri"/>
                <a:ea typeface="Calibri"/>
                <a:cs typeface="Calibri"/>
                <a:sym typeface="Calibri"/>
              </a:rPr>
              <a:t> helix</a:t>
            </a:r>
            <a:r>
              <a:rPr i="1" lang="en-US" sz="1800">
                <a:solidFill>
                  <a:schemeClr val="dk1"/>
                </a:solidFill>
                <a:latin typeface="Calibri"/>
                <a:ea typeface="Calibri"/>
                <a:cs typeface="Calibri"/>
                <a:sym typeface="Calibri"/>
              </a:rPr>
              <a:t>, every peptide bond </a:t>
            </a:r>
            <a:r>
              <a:rPr lang="en-US" sz="1800">
                <a:solidFill>
                  <a:schemeClr val="dk1"/>
                </a:solidFill>
                <a:latin typeface="Calibri"/>
                <a:ea typeface="Calibri"/>
                <a:cs typeface="Calibri"/>
                <a:sym typeface="Calibri"/>
              </a:rPr>
              <a:t>(except those close to each end of the helix) participates in such hydrogen bonding. Each successive turn of the </a:t>
            </a:r>
            <a:r>
              <a:rPr i="1" lang="en-US" sz="1800">
                <a:solidFill>
                  <a:schemeClr val="dk1"/>
                </a:solidFill>
                <a:latin typeface="Calibri"/>
                <a:ea typeface="Calibri"/>
                <a:cs typeface="Calibri"/>
                <a:sym typeface="Calibri"/>
              </a:rPr>
              <a:t> helix is held to adjacent turns by three to four </a:t>
            </a:r>
            <a:r>
              <a:rPr lang="en-US" sz="1800">
                <a:solidFill>
                  <a:schemeClr val="dk1"/>
                </a:solidFill>
                <a:latin typeface="Calibri"/>
                <a:ea typeface="Calibri"/>
                <a:cs typeface="Calibri"/>
                <a:sym typeface="Calibri"/>
              </a:rPr>
              <a:t>hydrogen bonds, conferring significant stability on the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overall structure. Further model-building experiments have shown that an</a:t>
            </a:r>
            <a:r>
              <a:rPr lang="en-US" sz="1800">
                <a:solidFill>
                  <a:srgbClr val="FF0000"/>
                </a:solidFill>
                <a:latin typeface="Calibri"/>
                <a:ea typeface="Calibri"/>
                <a:cs typeface="Calibri"/>
                <a:sym typeface="Calibri"/>
              </a:rPr>
              <a:t> α -</a:t>
            </a:r>
            <a:r>
              <a:rPr i="1" lang="en-US" sz="1800">
                <a:solidFill>
                  <a:srgbClr val="FF0000"/>
                </a:solidFill>
                <a:latin typeface="Calibri"/>
                <a:ea typeface="Calibri"/>
                <a:cs typeface="Calibri"/>
                <a:sym typeface="Calibri"/>
              </a:rPr>
              <a:t> helix </a:t>
            </a:r>
            <a:r>
              <a:rPr i="1" lang="en-US" sz="1800">
                <a:solidFill>
                  <a:schemeClr val="dk1"/>
                </a:solidFill>
                <a:latin typeface="Calibri"/>
                <a:ea typeface="Calibri"/>
                <a:cs typeface="Calibri"/>
                <a:sym typeface="Calibri"/>
              </a:rPr>
              <a:t>can form in polypeptides consisting of either </a:t>
            </a:r>
            <a:r>
              <a:rPr lang="en-US" sz="1800">
                <a:solidFill>
                  <a:schemeClr val="dk1"/>
                </a:solidFill>
                <a:latin typeface="Calibri"/>
                <a:ea typeface="Calibri"/>
                <a:cs typeface="Calibri"/>
                <a:sym typeface="Calibri"/>
              </a:rPr>
              <a:t>L- or D-amino acids. However, all residues must be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of one stereoisomeric series; a D-amino acid will disrupt a regular structure consisting of L-amino acids, and vice versa. In principle, naturally occurring L-amino acids can form either right- or left-handed </a:t>
            </a:r>
            <a:r>
              <a:rPr i="1" lang="en-US" sz="1800">
                <a:solidFill>
                  <a:schemeClr val="dk1"/>
                </a:solidFill>
                <a:latin typeface="Calibri"/>
                <a:ea typeface="Calibri"/>
                <a:cs typeface="Calibri"/>
                <a:sym typeface="Calibri"/>
              </a:rPr>
              <a:t> helices, but extended </a:t>
            </a:r>
            <a:r>
              <a:rPr lang="en-US" sz="1800">
                <a:solidFill>
                  <a:schemeClr val="dk1"/>
                </a:solidFill>
                <a:latin typeface="Calibri"/>
                <a:ea typeface="Calibri"/>
                <a:cs typeface="Calibri"/>
                <a:sym typeface="Calibri"/>
              </a:rPr>
              <a:t>left-handed </a:t>
            </a:r>
            <a:r>
              <a:rPr i="1" lang="en-US" sz="1800">
                <a:solidFill>
                  <a:schemeClr val="dk1"/>
                </a:solidFill>
                <a:latin typeface="Calibri"/>
                <a:ea typeface="Calibri"/>
                <a:cs typeface="Calibri"/>
                <a:sym typeface="Calibri"/>
              </a:rPr>
              <a:t> helices are theoretically less stable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and have not been observed in proteins.</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46"/>
          <p:cNvPicPr preferRelativeResize="0"/>
          <p:nvPr/>
        </p:nvPicPr>
        <p:blipFill rotWithShape="1">
          <a:blip r:embed="rId3">
            <a:alphaModFix/>
          </a:blip>
          <a:srcRect b="0" l="0" r="0" t="0"/>
          <a:stretch/>
        </p:blipFill>
        <p:spPr>
          <a:xfrm>
            <a:off x="614363" y="381000"/>
            <a:ext cx="7915275" cy="6096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descr="0402a" id="278" name="Google Shape;278;p47"/>
          <p:cNvSpPr/>
          <p:nvPr/>
        </p:nvSpPr>
        <p:spPr>
          <a:xfrm>
            <a:off x="0" y="155574"/>
            <a:ext cx="9144000" cy="670242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8" marL="36576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r>
              <a:rPr b="1" i="0" lang="en-US" sz="1800" u="none" cap="none" strike="noStrike">
                <a:solidFill>
                  <a:srgbClr val="FF0000"/>
                </a:solidFill>
                <a:latin typeface="Calibri"/>
                <a:ea typeface="Calibri"/>
                <a:cs typeface="Calibri"/>
                <a:sym typeface="Calibri"/>
              </a:rPr>
              <a:t>The α-helix:</a:t>
            </a:r>
            <a:endParaRPr/>
          </a:p>
          <a:p>
            <a:pPr indent="0" lvl="8" marL="3657600" marR="0" rtl="0" algn="l">
              <a:spcBef>
                <a:spcPts val="0"/>
              </a:spcBef>
              <a:spcAft>
                <a:spcPts val="0"/>
              </a:spcAft>
              <a:buNone/>
            </a:pPr>
            <a:r>
              <a:rPr b="1" i="0" lang="en-US" sz="1800" u="none" cap="none" strike="noStrike">
                <a:solidFill>
                  <a:srgbClr val="FF0000"/>
                </a:solidFill>
                <a:latin typeface="Calibri"/>
                <a:ea typeface="Calibri"/>
                <a:cs typeface="Calibri"/>
                <a:sym typeface="Calibri"/>
              </a:rPr>
              <a:t>                                               . Position of hydrogen bonds</a:t>
            </a:r>
            <a:endParaRPr/>
          </a:p>
          <a:p>
            <a:pPr indent="0" lvl="8" marL="3657600" marR="0" rtl="0" algn="l">
              <a:spcBef>
                <a:spcPts val="0"/>
              </a:spcBef>
              <a:spcAft>
                <a:spcPts val="0"/>
              </a:spcAft>
              <a:buNone/>
            </a:pPr>
            <a:r>
              <a:rPr b="1" i="0" lang="en-US" sz="1800" u="none" cap="none" strike="noStrike">
                <a:solidFill>
                  <a:srgbClr val="FF0000"/>
                </a:solidFill>
                <a:latin typeface="Calibri"/>
                <a:ea typeface="Calibri"/>
                <a:cs typeface="Calibri"/>
                <a:sym typeface="Calibri"/>
              </a:rPr>
              <a:t>                                                          (</a:t>
            </a:r>
            <a:r>
              <a:rPr b="1" i="1" lang="en-US" sz="1800" u="sng" cap="none" strike="noStrike">
                <a:solidFill>
                  <a:srgbClr val="FF0000"/>
                </a:solidFill>
                <a:latin typeface="Calibri"/>
                <a:ea typeface="Calibri"/>
                <a:cs typeface="Calibri"/>
                <a:sym typeface="Calibri"/>
              </a:rPr>
              <a:t>Intrachain)</a:t>
            </a:r>
            <a:endParaRPr/>
          </a:p>
          <a:p>
            <a:pPr indent="0" lvl="8" marL="3657600" marR="0" rtl="0" algn="l">
              <a:spcBef>
                <a:spcPts val="0"/>
              </a:spcBef>
              <a:spcAft>
                <a:spcPts val="0"/>
              </a:spcAft>
              <a:buNone/>
            </a:pPr>
            <a:r>
              <a:rPr b="1" i="0" lang="en-US" sz="1800" u="none" cap="none" strike="noStrike">
                <a:solidFill>
                  <a:srgbClr val="FF0000"/>
                </a:solidFill>
                <a:latin typeface="Calibri"/>
                <a:ea typeface="Calibri"/>
                <a:cs typeface="Calibri"/>
                <a:sym typeface="Calibri"/>
              </a:rPr>
              <a:t>                                               . Dimensions</a:t>
            </a:r>
            <a:endParaRPr/>
          </a:p>
          <a:p>
            <a:pPr indent="0" lvl="8" marL="3657600" marR="0" rtl="0" algn="l">
              <a:spcBef>
                <a:spcPts val="0"/>
              </a:spcBef>
              <a:spcAft>
                <a:spcPts val="0"/>
              </a:spcAft>
              <a:buNone/>
            </a:pPr>
            <a:r>
              <a:rPr b="1" i="0" lang="en-US" sz="1800" u="none" cap="none" strike="noStrike">
                <a:solidFill>
                  <a:srgbClr val="FF0000"/>
                </a:solidFill>
                <a:latin typeface="Calibri"/>
                <a:ea typeface="Calibri"/>
                <a:cs typeface="Calibri"/>
                <a:sym typeface="Calibri"/>
              </a:rPr>
              <a:t>		             . Side chain considerations</a:t>
            </a:r>
            <a:endParaRPr b="1" i="0" sz="1800" u="none" cap="none" strike="noStrike">
              <a:solidFill>
                <a:srgbClr val="FF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8"/>
          <p:cNvPicPr preferRelativeResize="0"/>
          <p:nvPr/>
        </p:nvPicPr>
        <p:blipFill rotWithShape="1">
          <a:blip r:embed="rId3">
            <a:alphaModFix/>
          </a:blip>
          <a:srcRect b="0" l="0" r="0" t="0"/>
          <a:stretch/>
        </p:blipFill>
        <p:spPr>
          <a:xfrm>
            <a:off x="609600" y="457200"/>
            <a:ext cx="7162800" cy="501491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http://www.cryst.bbk.ac.uk/pps97/assignments/projects/kim/pro/dip01.gif" id="288" name="Google Shape;288;p49"/>
          <p:cNvPicPr preferRelativeResize="0"/>
          <p:nvPr/>
        </p:nvPicPr>
        <p:blipFill rotWithShape="1">
          <a:blip r:embed="rId3">
            <a:alphaModFix/>
          </a:blip>
          <a:srcRect b="0" l="0" r="0" t="0"/>
          <a:stretch/>
        </p:blipFill>
        <p:spPr>
          <a:xfrm>
            <a:off x="457200" y="304800"/>
            <a:ext cx="7915275" cy="57531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50"/>
          <p:cNvPicPr preferRelativeResize="0"/>
          <p:nvPr/>
        </p:nvPicPr>
        <p:blipFill rotWithShape="1">
          <a:blip r:embed="rId3">
            <a:alphaModFix/>
          </a:blip>
          <a:srcRect b="0" l="0" r="0" t="0"/>
          <a:stretch/>
        </p:blipFill>
        <p:spPr>
          <a:xfrm>
            <a:off x="762000" y="1066800"/>
            <a:ext cx="7543800" cy="5543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51"/>
          <p:cNvPicPr preferRelativeResize="0"/>
          <p:nvPr/>
        </p:nvPicPr>
        <p:blipFill rotWithShape="1">
          <a:blip r:embed="rId3">
            <a:alphaModFix/>
          </a:blip>
          <a:srcRect b="0" l="0" r="0" t="0"/>
          <a:stretch/>
        </p:blipFill>
        <p:spPr>
          <a:xfrm>
            <a:off x="914400" y="609600"/>
            <a:ext cx="7010400" cy="5057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6"/>
          <p:cNvPicPr preferRelativeResize="0"/>
          <p:nvPr/>
        </p:nvPicPr>
        <p:blipFill rotWithShape="1">
          <a:blip r:embed="rId3">
            <a:alphaModFix/>
          </a:blip>
          <a:srcRect b="0" l="0" r="0" t="0"/>
          <a:stretch/>
        </p:blipFill>
        <p:spPr>
          <a:xfrm>
            <a:off x="762000" y="1295400"/>
            <a:ext cx="7848600" cy="38861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2"/>
          <p:cNvPicPr preferRelativeResize="0"/>
          <p:nvPr/>
        </p:nvPicPr>
        <p:blipFill rotWithShape="1">
          <a:blip r:embed="rId3">
            <a:alphaModFix/>
          </a:blip>
          <a:srcRect b="0" l="0" r="0" t="0"/>
          <a:stretch/>
        </p:blipFill>
        <p:spPr>
          <a:xfrm>
            <a:off x="1295400" y="457200"/>
            <a:ext cx="6553200" cy="5867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53"/>
          <p:cNvPicPr preferRelativeResize="0"/>
          <p:nvPr/>
        </p:nvPicPr>
        <p:blipFill rotWithShape="1">
          <a:blip r:embed="rId3">
            <a:alphaModFix/>
          </a:blip>
          <a:srcRect b="0" l="0" r="0" t="0"/>
          <a:stretch/>
        </p:blipFill>
        <p:spPr>
          <a:xfrm>
            <a:off x="914400" y="1219200"/>
            <a:ext cx="7543800" cy="4191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54"/>
          <p:cNvPicPr preferRelativeResize="0"/>
          <p:nvPr/>
        </p:nvPicPr>
        <p:blipFill rotWithShape="1">
          <a:blip r:embed="rId3">
            <a:alphaModFix/>
          </a:blip>
          <a:srcRect b="0" l="0" r="0" t="0"/>
          <a:stretch/>
        </p:blipFill>
        <p:spPr>
          <a:xfrm>
            <a:off x="457200" y="3200401"/>
            <a:ext cx="8229600" cy="3276600"/>
          </a:xfrm>
          <a:prstGeom prst="rect">
            <a:avLst/>
          </a:prstGeom>
          <a:noFill/>
          <a:ln>
            <a:noFill/>
          </a:ln>
        </p:spPr>
      </p:pic>
      <p:pic>
        <p:nvPicPr>
          <p:cNvPr id="314" name="Google Shape;314;p54"/>
          <p:cNvPicPr preferRelativeResize="0"/>
          <p:nvPr/>
        </p:nvPicPr>
        <p:blipFill rotWithShape="1">
          <a:blip r:embed="rId4">
            <a:alphaModFix/>
          </a:blip>
          <a:srcRect b="0" l="0" r="0" t="0"/>
          <a:stretch/>
        </p:blipFill>
        <p:spPr>
          <a:xfrm>
            <a:off x="304800" y="381000"/>
            <a:ext cx="8229600" cy="3124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55"/>
          <p:cNvPicPr preferRelativeResize="0"/>
          <p:nvPr/>
        </p:nvPicPr>
        <p:blipFill rotWithShape="1">
          <a:blip r:embed="rId3">
            <a:alphaModFix/>
          </a:blip>
          <a:srcRect b="0" l="0" r="0" t="0"/>
          <a:stretch/>
        </p:blipFill>
        <p:spPr>
          <a:xfrm>
            <a:off x="457200" y="457200"/>
            <a:ext cx="8305799" cy="1752600"/>
          </a:xfrm>
          <a:prstGeom prst="rect">
            <a:avLst/>
          </a:prstGeom>
          <a:noFill/>
          <a:ln>
            <a:noFill/>
          </a:ln>
        </p:spPr>
      </p:pic>
      <p:pic>
        <p:nvPicPr>
          <p:cNvPr id="320" name="Google Shape;320;p55"/>
          <p:cNvPicPr preferRelativeResize="0"/>
          <p:nvPr/>
        </p:nvPicPr>
        <p:blipFill rotWithShape="1">
          <a:blip r:embed="rId4">
            <a:alphaModFix/>
          </a:blip>
          <a:srcRect b="0" l="0" r="0" t="0"/>
          <a:stretch/>
        </p:blipFill>
        <p:spPr>
          <a:xfrm>
            <a:off x="0" y="2276474"/>
            <a:ext cx="8610600" cy="3743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56"/>
          <p:cNvPicPr preferRelativeResize="0"/>
          <p:nvPr/>
        </p:nvPicPr>
        <p:blipFill rotWithShape="1">
          <a:blip r:embed="rId3">
            <a:alphaModFix/>
          </a:blip>
          <a:srcRect b="0" l="0" r="0" t="0"/>
          <a:stretch/>
        </p:blipFill>
        <p:spPr>
          <a:xfrm>
            <a:off x="457200" y="762000"/>
            <a:ext cx="8077200" cy="56387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descr="0404" id="330" name="Google Shape;330;p57"/>
          <p:cNvSpPr/>
          <p:nvPr/>
        </p:nvSpPr>
        <p:spPr>
          <a:xfrm>
            <a:off x="-76200" y="-1"/>
            <a:ext cx="9360567" cy="6906827"/>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8"/>
          <p:cNvPicPr preferRelativeResize="0"/>
          <p:nvPr/>
        </p:nvPicPr>
        <p:blipFill rotWithShape="1">
          <a:blip r:embed="rId3">
            <a:alphaModFix/>
          </a:blip>
          <a:srcRect b="0" l="0" r="0" t="0"/>
          <a:stretch/>
        </p:blipFill>
        <p:spPr>
          <a:xfrm>
            <a:off x="990600" y="838200"/>
            <a:ext cx="7162799" cy="4648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59"/>
          <p:cNvPicPr preferRelativeResize="0"/>
          <p:nvPr/>
        </p:nvPicPr>
        <p:blipFill rotWithShape="1">
          <a:blip r:embed="rId3">
            <a:alphaModFix/>
          </a:blip>
          <a:srcRect b="0" l="0" r="0" t="0"/>
          <a:stretch/>
        </p:blipFill>
        <p:spPr>
          <a:xfrm>
            <a:off x="990600" y="461963"/>
            <a:ext cx="7391400" cy="5934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descr="0405" id="345" name="Google Shape;345;p60"/>
          <p:cNvSpPr/>
          <p:nvPr/>
        </p:nvSpPr>
        <p:spPr>
          <a:xfrm rot="-5400000">
            <a:off x="2514600" y="152400"/>
            <a:ext cx="3962400" cy="82296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60"/>
          <p:cNvSpPr/>
          <p:nvPr/>
        </p:nvSpPr>
        <p:spPr>
          <a:xfrm>
            <a:off x="990600" y="685800"/>
            <a:ext cx="6629400" cy="923330"/>
          </a:xfrm>
          <a:prstGeom prst="rect">
            <a:avLst/>
          </a:prstGeom>
          <a:noFill/>
          <a:ln>
            <a:noFill/>
          </a:ln>
        </p:spPr>
        <p:txBody>
          <a:bodyPr anchorCtr="0" anchor="t" bIns="45700" lIns="91425" spcFirstLastPara="1" rIns="91425" wrap="square" tIns="45700">
            <a:noAutofit/>
          </a:bodyPr>
          <a:lstStyle/>
          <a:p>
            <a:pPr indent="-114300" lvl="0" marL="0" marR="0" rtl="0" algn="l">
              <a:spcBef>
                <a:spcPts val="0"/>
              </a:spcBef>
              <a:spcAft>
                <a:spcPts val="0"/>
              </a:spcAft>
              <a:buClr>
                <a:schemeClr val="dk1"/>
              </a:buClr>
              <a:buSzPts val="1800"/>
              <a:buFont typeface="Arial"/>
              <a:buChar char="•"/>
            </a:pPr>
            <a:r>
              <a:rPr b="1" lang="en-US" sz="1800">
                <a:solidFill>
                  <a:schemeClr val="dk1"/>
                </a:solidFill>
                <a:latin typeface="Times"/>
                <a:ea typeface="Times"/>
                <a:cs typeface="Times"/>
                <a:sym typeface="Times"/>
              </a:rPr>
              <a:t>The three-dimensional form of the antiparallel β-pleated sheet arrangement. The chains do not fold back on each other but are in a fully extended conformation.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1"/>
          <p:cNvSpPr/>
          <p:nvPr/>
        </p:nvSpPr>
        <p:spPr>
          <a:xfrm>
            <a:off x="838200" y="1066799"/>
            <a:ext cx="7467600" cy="397031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1- Polypeptide chains  lie adjacent to one another;</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     may be parallel or  antiparallel</a:t>
            </a:r>
            <a:endParaRPr sz="2800">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2- R groups alternate, first above and  then below</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      plane</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3-  Each peptide bond is trans and planar</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4-  C=O and N-H groups of each peptide bond are</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      perpendicular to axis of the sheet</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5-  C=O---H-N hydrogen bonds are between </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     adjacent sheets and perpendicular to the </a:t>
            </a:r>
            <a:endParaRPr/>
          </a:p>
          <a:p>
            <a:pPr indent="0" lvl="0" marL="0" marR="0" rtl="0" algn="l">
              <a:lnSpc>
                <a:spcPct val="90000"/>
              </a:lnSpc>
              <a:spcBef>
                <a:spcPts val="0"/>
              </a:spcBef>
              <a:spcAft>
                <a:spcPts val="0"/>
              </a:spcAft>
              <a:buNone/>
            </a:pPr>
            <a:r>
              <a:rPr lang="en-US" sz="2800">
                <a:solidFill>
                  <a:schemeClr val="dk1"/>
                </a:solidFill>
                <a:latin typeface="Calibri"/>
                <a:ea typeface="Calibri"/>
                <a:cs typeface="Calibri"/>
                <a:sym typeface="Calibri"/>
              </a:rPr>
              <a:t>     direction of the sheet</a:t>
            </a:r>
            <a:endParaRPr/>
          </a:p>
        </p:txBody>
      </p:sp>
      <p:sp>
        <p:nvSpPr>
          <p:cNvPr id="352" name="Google Shape;352;p61"/>
          <p:cNvSpPr/>
          <p:nvPr/>
        </p:nvSpPr>
        <p:spPr>
          <a:xfrm>
            <a:off x="914400" y="228600"/>
            <a:ext cx="41148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Noto Sans Symbols"/>
                <a:ea typeface="Noto Sans Symbols"/>
                <a:cs typeface="Noto Sans Symbols"/>
                <a:sym typeface="Noto Sans Symbols"/>
              </a:rPr>
              <a:t>β</a:t>
            </a:r>
            <a:r>
              <a:rPr lang="en-US" sz="3600">
                <a:solidFill>
                  <a:schemeClr val="dk1"/>
                </a:solidFill>
                <a:latin typeface="Calibri"/>
                <a:ea typeface="Calibri"/>
                <a:cs typeface="Calibri"/>
                <a:sym typeface="Calibri"/>
              </a:rPr>
              <a:t>-Pleated Sheet</a:t>
            </a:r>
            <a:endParaRPr sz="3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b="0" l="0" r="0" t="0"/>
          <a:stretch/>
        </p:blipFill>
        <p:spPr>
          <a:xfrm>
            <a:off x="619125" y="442913"/>
            <a:ext cx="8067675" cy="59721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62"/>
          <p:cNvPicPr preferRelativeResize="0"/>
          <p:nvPr/>
        </p:nvPicPr>
        <p:blipFill rotWithShape="1">
          <a:blip r:embed="rId3">
            <a:alphaModFix/>
          </a:blip>
          <a:srcRect b="0" l="0" r="0" t="0"/>
          <a:stretch/>
        </p:blipFill>
        <p:spPr>
          <a:xfrm>
            <a:off x="609600" y="0"/>
            <a:ext cx="7086600" cy="2895600"/>
          </a:xfrm>
          <a:prstGeom prst="rect">
            <a:avLst/>
          </a:prstGeom>
          <a:noFill/>
          <a:ln>
            <a:noFill/>
          </a:ln>
        </p:spPr>
      </p:pic>
      <p:pic>
        <p:nvPicPr>
          <p:cNvPr id="358" name="Google Shape;358;p62"/>
          <p:cNvPicPr preferRelativeResize="0"/>
          <p:nvPr/>
        </p:nvPicPr>
        <p:blipFill rotWithShape="1">
          <a:blip r:embed="rId4">
            <a:alphaModFix/>
          </a:blip>
          <a:srcRect b="0" l="0" r="0" t="0"/>
          <a:stretch/>
        </p:blipFill>
        <p:spPr>
          <a:xfrm>
            <a:off x="914400" y="2667000"/>
            <a:ext cx="6705600" cy="2895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63"/>
          <p:cNvPicPr preferRelativeResize="0"/>
          <p:nvPr/>
        </p:nvPicPr>
        <p:blipFill rotWithShape="1">
          <a:blip r:embed="rId3">
            <a:alphaModFix/>
          </a:blip>
          <a:srcRect b="0" l="0" r="0" t="0"/>
          <a:stretch/>
        </p:blipFill>
        <p:spPr>
          <a:xfrm>
            <a:off x="0" y="1"/>
            <a:ext cx="9143999" cy="4191000"/>
          </a:xfrm>
          <a:prstGeom prst="rect">
            <a:avLst/>
          </a:prstGeom>
          <a:noFill/>
          <a:ln>
            <a:noFill/>
          </a:ln>
        </p:spPr>
      </p:pic>
      <p:pic>
        <p:nvPicPr>
          <p:cNvPr id="364" name="Google Shape;364;p63"/>
          <p:cNvPicPr preferRelativeResize="0"/>
          <p:nvPr/>
        </p:nvPicPr>
        <p:blipFill rotWithShape="1">
          <a:blip r:embed="rId4">
            <a:alphaModFix/>
          </a:blip>
          <a:srcRect b="0" l="0" r="0" t="0"/>
          <a:stretch/>
        </p:blipFill>
        <p:spPr>
          <a:xfrm>
            <a:off x="304799" y="4419600"/>
            <a:ext cx="8610601" cy="2209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64"/>
          <p:cNvPicPr preferRelativeResize="0"/>
          <p:nvPr/>
        </p:nvPicPr>
        <p:blipFill rotWithShape="1">
          <a:blip r:embed="rId3">
            <a:alphaModFix/>
          </a:blip>
          <a:srcRect b="0" l="0" r="0" t="0"/>
          <a:stretch/>
        </p:blipFill>
        <p:spPr>
          <a:xfrm>
            <a:off x="457200" y="457200"/>
            <a:ext cx="8686799" cy="51815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66"/>
          <p:cNvPicPr preferRelativeResize="0"/>
          <p:nvPr/>
        </p:nvPicPr>
        <p:blipFill rotWithShape="1">
          <a:blip r:embed="rId3">
            <a:alphaModFix/>
          </a:blip>
          <a:srcRect b="0" l="0" r="0" t="0"/>
          <a:stretch/>
        </p:blipFill>
        <p:spPr>
          <a:xfrm>
            <a:off x="33338" y="619125"/>
            <a:ext cx="9077325" cy="5619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67"/>
          <p:cNvPicPr preferRelativeResize="0"/>
          <p:nvPr/>
        </p:nvPicPr>
        <p:blipFill rotWithShape="1">
          <a:blip r:embed="rId3">
            <a:alphaModFix/>
          </a:blip>
          <a:srcRect b="0" l="0" r="0" t="0"/>
          <a:stretch/>
        </p:blipFill>
        <p:spPr>
          <a:xfrm>
            <a:off x="609600" y="614363"/>
            <a:ext cx="7696200" cy="5629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68"/>
          <p:cNvPicPr preferRelativeResize="0"/>
          <p:nvPr/>
        </p:nvPicPr>
        <p:blipFill rotWithShape="1">
          <a:blip r:embed="rId3">
            <a:alphaModFix/>
          </a:blip>
          <a:srcRect b="0" l="0" r="0" t="0"/>
          <a:stretch/>
        </p:blipFill>
        <p:spPr>
          <a:xfrm>
            <a:off x="609600" y="942975"/>
            <a:ext cx="7543799" cy="49720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69"/>
          <p:cNvPicPr preferRelativeResize="0"/>
          <p:nvPr/>
        </p:nvPicPr>
        <p:blipFill rotWithShape="1">
          <a:blip r:embed="rId3">
            <a:alphaModFix/>
          </a:blip>
          <a:srcRect b="0" l="0" r="0" t="0"/>
          <a:stretch/>
        </p:blipFill>
        <p:spPr>
          <a:xfrm>
            <a:off x="381000" y="457200"/>
            <a:ext cx="8763000" cy="1904999"/>
          </a:xfrm>
          <a:prstGeom prst="rect">
            <a:avLst/>
          </a:prstGeom>
          <a:noFill/>
          <a:ln>
            <a:noFill/>
          </a:ln>
        </p:spPr>
      </p:pic>
      <p:pic>
        <p:nvPicPr>
          <p:cNvPr id="394" name="Google Shape;394;p69"/>
          <p:cNvPicPr preferRelativeResize="0"/>
          <p:nvPr/>
        </p:nvPicPr>
        <p:blipFill rotWithShape="1">
          <a:blip r:embed="rId4">
            <a:alphaModFix/>
          </a:blip>
          <a:srcRect b="0" l="0" r="0" t="0"/>
          <a:stretch/>
        </p:blipFill>
        <p:spPr>
          <a:xfrm>
            <a:off x="0" y="2166938"/>
            <a:ext cx="8610600" cy="316706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13f06-10.jpg                                                   0000728Fprojects                       B63F1671:" id="399" name="Google Shape;399;p70"/>
          <p:cNvPicPr preferRelativeResize="0"/>
          <p:nvPr/>
        </p:nvPicPr>
        <p:blipFill rotWithShape="1">
          <a:blip r:embed="rId3">
            <a:alphaModFix/>
          </a:blip>
          <a:srcRect b="0" l="0" r="0" t="0"/>
          <a:stretch/>
        </p:blipFill>
        <p:spPr>
          <a:xfrm>
            <a:off x="1504950" y="1752600"/>
            <a:ext cx="5581650" cy="4649788"/>
          </a:xfrm>
          <a:prstGeom prst="rect">
            <a:avLst/>
          </a:prstGeom>
          <a:noFill/>
          <a:ln>
            <a:noFill/>
          </a:ln>
        </p:spPr>
      </p:pic>
      <p:sp>
        <p:nvSpPr>
          <p:cNvPr id="400" name="Google Shape;400;p70"/>
          <p:cNvSpPr/>
          <p:nvPr/>
        </p:nvSpPr>
        <p:spPr>
          <a:xfrm>
            <a:off x="914400" y="990601"/>
            <a:ext cx="7239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2"/>
                </a:solidFill>
                <a:latin typeface="Arial"/>
                <a:ea typeface="Arial"/>
                <a:cs typeface="Arial"/>
                <a:sym typeface="Arial"/>
              </a:rPr>
              <a:t>Which residues are common for </a:t>
            </a:r>
            <a:r>
              <a:rPr lang="en-US" sz="1800">
                <a:solidFill>
                  <a:schemeClr val="dk2"/>
                </a:solidFill>
                <a:latin typeface="Noto Sans Symbols"/>
                <a:ea typeface="Noto Sans Symbols"/>
                <a:cs typeface="Noto Sans Symbols"/>
                <a:sym typeface="Noto Sans Symbols"/>
              </a:rPr>
              <a:t>α</a:t>
            </a:r>
            <a:r>
              <a:rPr lang="en-US" sz="1800">
                <a:solidFill>
                  <a:schemeClr val="dk2"/>
                </a:solidFill>
                <a:latin typeface="Arial"/>
                <a:ea typeface="Arial"/>
                <a:cs typeface="Arial"/>
                <a:sym typeface="Arial"/>
              </a:rPr>
              <a:t>-helix, </a:t>
            </a:r>
            <a:r>
              <a:rPr lang="en-US" sz="1800">
                <a:solidFill>
                  <a:schemeClr val="dk2"/>
                </a:solidFill>
                <a:latin typeface="Noto Sans Symbols"/>
                <a:ea typeface="Noto Sans Symbols"/>
                <a:cs typeface="Noto Sans Symbols"/>
                <a:sym typeface="Noto Sans Symbols"/>
              </a:rPr>
              <a:t>β</a:t>
            </a:r>
            <a:r>
              <a:rPr lang="en-US" sz="1800">
                <a:solidFill>
                  <a:schemeClr val="dk2"/>
                </a:solidFill>
                <a:latin typeface="Arial"/>
                <a:ea typeface="Arial"/>
                <a:cs typeface="Arial"/>
                <a:sym typeface="Arial"/>
              </a:rPr>
              <a:t>-sheet, and </a:t>
            </a:r>
            <a:r>
              <a:rPr lang="en-US" sz="1800">
                <a:solidFill>
                  <a:schemeClr val="dk2"/>
                </a:solidFill>
                <a:latin typeface="Noto Sans Symbols"/>
                <a:ea typeface="Noto Sans Symbols"/>
                <a:cs typeface="Noto Sans Symbols"/>
                <a:sym typeface="Noto Sans Symbols"/>
              </a:rPr>
              <a:t>β</a:t>
            </a:r>
            <a:r>
              <a:rPr lang="en-US" sz="1800">
                <a:solidFill>
                  <a:schemeClr val="dk2"/>
                </a:solidFill>
                <a:latin typeface="Arial"/>
                <a:ea typeface="Arial"/>
                <a:cs typeface="Arial"/>
                <a:sym typeface="Arial"/>
              </a:rPr>
              <a:t>-turn elements</a:t>
            </a:r>
            <a:endParaRPr sz="18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71"/>
          <p:cNvPicPr preferRelativeResize="0"/>
          <p:nvPr/>
        </p:nvPicPr>
        <p:blipFill rotWithShape="1">
          <a:blip r:embed="rId3">
            <a:alphaModFix/>
          </a:blip>
          <a:srcRect b="0" l="0" r="0" t="0"/>
          <a:stretch/>
        </p:blipFill>
        <p:spPr>
          <a:xfrm>
            <a:off x="304800" y="1295400"/>
            <a:ext cx="8382000" cy="304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8"/>
          <p:cNvSpPr/>
          <p:nvPr/>
        </p:nvSpPr>
        <p:spPr>
          <a:xfrm>
            <a:off x="838200" y="457200"/>
            <a:ext cx="7924800" cy="803296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differences in primary structure can be especially informative. Each protein has a distinctive </a:t>
            </a:r>
            <a:r>
              <a:rPr i="1" lang="en-US" sz="1800">
                <a:solidFill>
                  <a:srgbClr val="FF0000"/>
                </a:solidFill>
                <a:latin typeface="Calibri"/>
                <a:ea typeface="Calibri"/>
                <a:cs typeface="Calibri"/>
                <a:sym typeface="Calibri"/>
              </a:rPr>
              <a:t>number and sequence </a:t>
            </a:r>
            <a:r>
              <a:rPr lang="en-US" sz="1800">
                <a:solidFill>
                  <a:schemeClr val="dk1"/>
                </a:solidFill>
                <a:latin typeface="Calibri"/>
                <a:ea typeface="Calibri"/>
                <a:cs typeface="Calibri"/>
                <a:sym typeface="Calibri"/>
              </a:rPr>
              <a:t>of amino acid residues. </a:t>
            </a:r>
            <a:r>
              <a:rPr i="1" lang="en-US" sz="1800">
                <a:solidFill>
                  <a:srgbClr val="FF0000"/>
                </a:solidFill>
                <a:latin typeface="Calibri"/>
                <a:ea typeface="Calibri"/>
                <a:cs typeface="Calibri"/>
                <a:sym typeface="Calibri"/>
              </a:rPr>
              <a:t>The primary structure </a:t>
            </a:r>
            <a:r>
              <a:rPr lang="en-US" sz="1800">
                <a:solidFill>
                  <a:schemeClr val="dk1"/>
                </a:solidFill>
                <a:latin typeface="Calibri"/>
                <a:ea typeface="Calibri"/>
                <a:cs typeface="Calibri"/>
                <a:sym typeface="Calibri"/>
              </a:rPr>
              <a:t>of a protein determines how it folds up into its unique three-dimensional structure, and this in turn determines the function of the protein.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Each type of protein has a unique three-dimensional structure and this structure confers a unique function.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Each type of protein also has a unique amino acid sequence.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Intuition suggests that the amino acid sequence must play a fundamental role in determining the three-dimensional structure of the protein, and ultimately its function,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i="1" lang="en-US" sz="2800">
                <a:solidFill>
                  <a:schemeClr val="dk1"/>
                </a:solidFill>
                <a:latin typeface="Calibri"/>
                <a:ea typeface="Calibri"/>
                <a:cs typeface="Calibri"/>
                <a:sym typeface="Calibri"/>
              </a:rPr>
              <a:t>Is that correct ????????????????????????????</a:t>
            </a:r>
            <a:endParaRPr/>
          </a:p>
          <a:p>
            <a:pPr indent="0" lvl="0" marL="0" marR="0" rtl="0" algn="l">
              <a:spcBef>
                <a:spcPts val="0"/>
              </a:spcBef>
              <a:spcAft>
                <a:spcPts val="0"/>
              </a:spcAft>
              <a:buNone/>
            </a:pPr>
            <a:r>
              <a:t/>
            </a:r>
            <a:endParaRPr i="1" sz="2800">
              <a:solidFill>
                <a:schemeClr val="dk1"/>
              </a:solidFill>
              <a:latin typeface="Calibri"/>
              <a:ea typeface="Calibri"/>
              <a:cs typeface="Calibri"/>
              <a:sym typeface="Calibri"/>
            </a:endParaRPr>
          </a:p>
          <a:p>
            <a:pPr indent="0" lvl="0" marL="0" marR="0" rtl="0" algn="l">
              <a:spcBef>
                <a:spcPts val="0"/>
              </a:spcBef>
              <a:spcAft>
                <a:spcPts val="0"/>
              </a:spcAft>
              <a:buNone/>
            </a:pPr>
            <a:r>
              <a:rPr i="1" lang="en-US" sz="2800">
                <a:solidFill>
                  <a:schemeClr val="dk1"/>
                </a:solidFill>
                <a:latin typeface="Calibri"/>
                <a:ea typeface="Calibri"/>
                <a:cs typeface="Calibri"/>
                <a:sym typeface="Calibri"/>
              </a:rPr>
              <a:t>What do you think?</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72"/>
          <p:cNvPicPr preferRelativeResize="0"/>
          <p:nvPr/>
        </p:nvPicPr>
        <p:blipFill rotWithShape="1">
          <a:blip r:embed="rId3">
            <a:alphaModFix/>
          </a:blip>
          <a:srcRect b="0" l="0" r="0" t="0"/>
          <a:stretch/>
        </p:blipFill>
        <p:spPr>
          <a:xfrm>
            <a:off x="762000" y="1281113"/>
            <a:ext cx="7924800" cy="42957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73"/>
          <p:cNvPicPr preferRelativeResize="0"/>
          <p:nvPr/>
        </p:nvPicPr>
        <p:blipFill rotWithShape="1">
          <a:blip r:embed="rId3">
            <a:alphaModFix/>
          </a:blip>
          <a:srcRect b="0" l="0" r="0" t="0"/>
          <a:stretch/>
        </p:blipFill>
        <p:spPr>
          <a:xfrm>
            <a:off x="838200" y="1066800"/>
            <a:ext cx="7467600" cy="5257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descr="0413" id="420" name="Google Shape;420;p74"/>
          <p:cNvSpPr/>
          <p:nvPr/>
        </p:nvSpPr>
        <p:spPr>
          <a:xfrm>
            <a:off x="0" y="990600"/>
            <a:ext cx="9144000" cy="56388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74"/>
          <p:cNvSpPr/>
          <p:nvPr/>
        </p:nvSpPr>
        <p:spPr>
          <a:xfrm>
            <a:off x="1524000" y="457200"/>
            <a:ext cx="58674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Times"/>
                <a:ea typeface="Times"/>
                <a:cs typeface="Times"/>
                <a:sym typeface="Times"/>
              </a:rPr>
              <a:t> </a:t>
            </a:r>
            <a:r>
              <a:rPr b="1" lang="en-US" sz="1800">
                <a:solidFill>
                  <a:srgbClr val="FF0000"/>
                </a:solidFill>
                <a:latin typeface="Times"/>
                <a:ea typeface="Times"/>
                <a:cs typeface="Times"/>
                <a:sym typeface="Times"/>
              </a:rPr>
              <a:t>Forces that stabilize the tertiary structure of proteins</a:t>
            </a:r>
            <a:endParaRPr sz="18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descr="05_20fProteinStructure-U" id="426" name="Google Shape;426;p75"/>
          <p:cNvPicPr preferRelativeResize="0"/>
          <p:nvPr/>
        </p:nvPicPr>
        <p:blipFill rotWithShape="1">
          <a:blip r:embed="rId3">
            <a:alphaModFix/>
          </a:blip>
          <a:srcRect b="0" l="0" r="0" t="0"/>
          <a:stretch/>
        </p:blipFill>
        <p:spPr>
          <a:xfrm>
            <a:off x="296863" y="809625"/>
            <a:ext cx="8548687" cy="5237163"/>
          </a:xfrm>
          <a:prstGeom prst="rect">
            <a:avLst/>
          </a:prstGeom>
          <a:noFill/>
          <a:ln>
            <a:noFill/>
          </a:ln>
        </p:spPr>
      </p:pic>
      <p:sp>
        <p:nvSpPr>
          <p:cNvPr id="427" name="Google Shape;427;p75"/>
          <p:cNvSpPr txBox="1"/>
          <p:nvPr/>
        </p:nvSpPr>
        <p:spPr>
          <a:xfrm>
            <a:off x="2425700" y="1506538"/>
            <a:ext cx="1320800" cy="665162"/>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100">
                <a:solidFill>
                  <a:schemeClr val="dk1"/>
                </a:solidFill>
                <a:latin typeface="Calibri"/>
                <a:ea typeface="Calibri"/>
                <a:cs typeface="Calibri"/>
                <a:sym typeface="Calibri"/>
              </a:rPr>
              <a:t>Hydrogen</a:t>
            </a:r>
            <a:br>
              <a:rPr b="1" lang="en-US" sz="2100">
                <a:solidFill>
                  <a:schemeClr val="dk1"/>
                </a:solidFill>
                <a:latin typeface="Calibri"/>
                <a:ea typeface="Calibri"/>
                <a:cs typeface="Calibri"/>
                <a:sym typeface="Calibri"/>
              </a:rPr>
            </a:br>
            <a:r>
              <a:rPr b="1" lang="en-US" sz="2100">
                <a:solidFill>
                  <a:schemeClr val="dk1"/>
                </a:solidFill>
                <a:latin typeface="Calibri"/>
                <a:ea typeface="Calibri"/>
                <a:cs typeface="Calibri"/>
                <a:sym typeface="Calibri"/>
              </a:rPr>
              <a:t>bond</a:t>
            </a:r>
            <a:endParaRPr/>
          </a:p>
        </p:txBody>
      </p:sp>
      <p:sp>
        <p:nvSpPr>
          <p:cNvPr id="428" name="Google Shape;428;p75"/>
          <p:cNvSpPr txBox="1"/>
          <p:nvPr/>
        </p:nvSpPr>
        <p:spPr>
          <a:xfrm>
            <a:off x="1530350" y="3417888"/>
            <a:ext cx="1189038" cy="6254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200">
                <a:solidFill>
                  <a:schemeClr val="dk1"/>
                </a:solidFill>
                <a:latin typeface="Calibri"/>
                <a:ea typeface="Calibri"/>
                <a:cs typeface="Calibri"/>
                <a:sym typeface="Calibri"/>
              </a:rPr>
              <a:t>Disulfide</a:t>
            </a:r>
            <a:br>
              <a:rPr b="1" lang="en-US" sz="2200">
                <a:solidFill>
                  <a:schemeClr val="dk1"/>
                </a:solidFill>
                <a:latin typeface="Calibri"/>
                <a:ea typeface="Calibri"/>
                <a:cs typeface="Calibri"/>
                <a:sym typeface="Calibri"/>
              </a:rPr>
            </a:br>
            <a:r>
              <a:rPr b="1" lang="en-US" sz="2200">
                <a:solidFill>
                  <a:schemeClr val="dk1"/>
                </a:solidFill>
                <a:latin typeface="Calibri"/>
                <a:ea typeface="Calibri"/>
                <a:cs typeface="Calibri"/>
                <a:sym typeface="Calibri"/>
              </a:rPr>
              <a:t>bridge</a:t>
            </a:r>
            <a:endParaRPr/>
          </a:p>
        </p:txBody>
      </p:sp>
      <p:sp>
        <p:nvSpPr>
          <p:cNvPr id="429" name="Google Shape;429;p75"/>
          <p:cNvSpPr txBox="1"/>
          <p:nvPr/>
        </p:nvSpPr>
        <p:spPr>
          <a:xfrm>
            <a:off x="2101850" y="5308600"/>
            <a:ext cx="1546225" cy="62547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100">
                <a:solidFill>
                  <a:schemeClr val="dk1"/>
                </a:solidFill>
                <a:latin typeface="Calibri"/>
                <a:ea typeface="Calibri"/>
                <a:cs typeface="Calibri"/>
                <a:sym typeface="Calibri"/>
              </a:rPr>
              <a:t>Polypeptide</a:t>
            </a:r>
            <a:br>
              <a:rPr b="1" lang="en-US" sz="2100">
                <a:solidFill>
                  <a:schemeClr val="dk1"/>
                </a:solidFill>
                <a:latin typeface="Calibri"/>
                <a:ea typeface="Calibri"/>
                <a:cs typeface="Calibri"/>
                <a:sym typeface="Calibri"/>
              </a:rPr>
            </a:br>
            <a:r>
              <a:rPr b="1" lang="en-US" sz="2100">
                <a:solidFill>
                  <a:schemeClr val="dk1"/>
                </a:solidFill>
                <a:latin typeface="Calibri"/>
                <a:ea typeface="Calibri"/>
                <a:cs typeface="Calibri"/>
                <a:sym typeface="Calibri"/>
              </a:rPr>
              <a:t>backbone</a:t>
            </a:r>
            <a:endParaRPr/>
          </a:p>
        </p:txBody>
      </p:sp>
      <p:sp>
        <p:nvSpPr>
          <p:cNvPr id="430" name="Google Shape;430;p75"/>
          <p:cNvSpPr txBox="1"/>
          <p:nvPr/>
        </p:nvSpPr>
        <p:spPr>
          <a:xfrm>
            <a:off x="6770688" y="4105275"/>
            <a:ext cx="1387475" cy="28098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2100">
                <a:solidFill>
                  <a:schemeClr val="dk1"/>
                </a:solidFill>
                <a:latin typeface="Calibri"/>
                <a:ea typeface="Calibri"/>
                <a:cs typeface="Calibri"/>
                <a:sym typeface="Calibri"/>
              </a:rPr>
              <a:t>Ionic bond</a:t>
            </a:r>
            <a:endParaRPr/>
          </a:p>
        </p:txBody>
      </p:sp>
      <p:sp>
        <p:nvSpPr>
          <p:cNvPr id="431" name="Google Shape;431;p75"/>
          <p:cNvSpPr txBox="1"/>
          <p:nvPr/>
        </p:nvSpPr>
        <p:spPr>
          <a:xfrm>
            <a:off x="6759575" y="2044700"/>
            <a:ext cx="1851025" cy="118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100">
                <a:solidFill>
                  <a:schemeClr val="dk1"/>
                </a:solidFill>
                <a:latin typeface="Calibri"/>
                <a:ea typeface="Calibri"/>
                <a:cs typeface="Calibri"/>
                <a:sym typeface="Calibri"/>
              </a:rPr>
              <a:t>Hydrophobic</a:t>
            </a:r>
            <a:br>
              <a:rPr b="1" lang="en-US" sz="2100">
                <a:solidFill>
                  <a:schemeClr val="dk1"/>
                </a:solidFill>
                <a:latin typeface="Calibri"/>
                <a:ea typeface="Calibri"/>
                <a:cs typeface="Calibri"/>
                <a:sym typeface="Calibri"/>
              </a:rPr>
            </a:br>
            <a:r>
              <a:rPr b="1" lang="en-US" sz="2100">
                <a:solidFill>
                  <a:schemeClr val="dk1"/>
                </a:solidFill>
                <a:latin typeface="Calibri"/>
                <a:ea typeface="Calibri"/>
                <a:cs typeface="Calibri"/>
                <a:sym typeface="Calibri"/>
              </a:rPr>
              <a:t>interactions and</a:t>
            </a:r>
            <a:br>
              <a:rPr b="1" lang="en-US" sz="2100">
                <a:solidFill>
                  <a:schemeClr val="dk1"/>
                </a:solidFill>
                <a:latin typeface="Calibri"/>
                <a:ea typeface="Calibri"/>
                <a:cs typeface="Calibri"/>
                <a:sym typeface="Calibri"/>
              </a:rPr>
            </a:br>
            <a:r>
              <a:rPr b="1" lang="en-US" sz="2100">
                <a:solidFill>
                  <a:schemeClr val="dk1"/>
                </a:solidFill>
                <a:latin typeface="Calibri"/>
                <a:ea typeface="Calibri"/>
                <a:cs typeface="Calibri"/>
                <a:sym typeface="Calibri"/>
              </a:rPr>
              <a:t>van der Waals</a:t>
            </a:r>
            <a:br>
              <a:rPr b="1" lang="en-US" sz="2100">
                <a:solidFill>
                  <a:schemeClr val="dk1"/>
                </a:solidFill>
                <a:latin typeface="Calibri"/>
                <a:ea typeface="Calibri"/>
                <a:cs typeface="Calibri"/>
                <a:sym typeface="Calibri"/>
              </a:rPr>
            </a:br>
            <a:r>
              <a:rPr b="1" lang="en-US" sz="2100">
                <a:solidFill>
                  <a:schemeClr val="dk1"/>
                </a:solidFill>
                <a:latin typeface="Calibri"/>
                <a:ea typeface="Calibri"/>
                <a:cs typeface="Calibri"/>
                <a:sym typeface="Calibri"/>
              </a:rPr>
              <a:t>interactions</a:t>
            </a:r>
            <a:endParaRPr/>
          </a:p>
        </p:txBody>
      </p:sp>
      <p:cxnSp>
        <p:nvCxnSpPr>
          <p:cNvPr id="432" name="Google Shape;432;p75"/>
          <p:cNvCxnSpPr/>
          <p:nvPr/>
        </p:nvCxnSpPr>
        <p:spPr>
          <a:xfrm flipH="1" rot="10800000">
            <a:off x="1812925" y="1654175"/>
            <a:ext cx="541338" cy="158750"/>
          </a:xfrm>
          <a:prstGeom prst="straightConnector1">
            <a:avLst/>
          </a:prstGeom>
          <a:noFill/>
          <a:ln cap="flat" cmpd="sng" w="12700">
            <a:solidFill>
              <a:schemeClr val="dk1"/>
            </a:solidFill>
            <a:prstDash val="solid"/>
            <a:round/>
            <a:headEnd len="med" w="med" type="none"/>
            <a:tailEnd len="med" w="med" type="none"/>
          </a:ln>
        </p:spPr>
      </p:cxnSp>
      <p:cxnSp>
        <p:nvCxnSpPr>
          <p:cNvPr id="433" name="Google Shape;433;p75"/>
          <p:cNvCxnSpPr/>
          <p:nvPr/>
        </p:nvCxnSpPr>
        <p:spPr>
          <a:xfrm>
            <a:off x="5159375" y="2222500"/>
            <a:ext cx="1547813" cy="0"/>
          </a:xfrm>
          <a:prstGeom prst="straightConnector1">
            <a:avLst/>
          </a:prstGeom>
          <a:noFill/>
          <a:ln cap="flat" cmpd="sng" w="12700">
            <a:solidFill>
              <a:schemeClr val="dk1"/>
            </a:solidFill>
            <a:prstDash val="solid"/>
            <a:round/>
            <a:headEnd len="med" w="med" type="none"/>
            <a:tailEnd len="med" w="med" type="none"/>
          </a:ln>
        </p:spPr>
      </p:cxnSp>
      <p:cxnSp>
        <p:nvCxnSpPr>
          <p:cNvPr id="434" name="Google Shape;434;p75"/>
          <p:cNvCxnSpPr/>
          <p:nvPr/>
        </p:nvCxnSpPr>
        <p:spPr>
          <a:xfrm>
            <a:off x="2447925" y="3876675"/>
            <a:ext cx="620713" cy="0"/>
          </a:xfrm>
          <a:prstGeom prst="straightConnector1">
            <a:avLst/>
          </a:prstGeom>
          <a:noFill/>
          <a:ln cap="flat" cmpd="sng" w="12700">
            <a:solidFill>
              <a:schemeClr val="dk1"/>
            </a:solidFill>
            <a:prstDash val="solid"/>
            <a:round/>
            <a:headEnd len="med" w="med" type="none"/>
            <a:tailEnd len="med" w="med" type="none"/>
          </a:ln>
        </p:spPr>
      </p:cxnSp>
      <p:cxnSp>
        <p:nvCxnSpPr>
          <p:cNvPr id="435" name="Google Shape;435;p75"/>
          <p:cNvCxnSpPr/>
          <p:nvPr/>
        </p:nvCxnSpPr>
        <p:spPr>
          <a:xfrm flipH="1">
            <a:off x="3638550" y="5146675"/>
            <a:ext cx="315913" cy="250825"/>
          </a:xfrm>
          <a:prstGeom prst="straightConnector1">
            <a:avLst/>
          </a:prstGeom>
          <a:noFill/>
          <a:ln cap="flat" cmpd="sng" w="12700">
            <a:solidFill>
              <a:schemeClr val="dk1"/>
            </a:solidFill>
            <a:prstDash val="solid"/>
            <a:round/>
            <a:headEnd len="med" w="med" type="none"/>
            <a:tailEnd len="med" w="med" type="none"/>
          </a:ln>
        </p:spPr>
      </p:cxnSp>
      <p:cxnSp>
        <p:nvCxnSpPr>
          <p:cNvPr id="436" name="Google Shape;436;p75"/>
          <p:cNvCxnSpPr/>
          <p:nvPr/>
        </p:nvCxnSpPr>
        <p:spPr>
          <a:xfrm>
            <a:off x="6151563" y="3902075"/>
            <a:ext cx="568325" cy="31750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76"/>
          <p:cNvPicPr preferRelativeResize="0"/>
          <p:nvPr/>
        </p:nvPicPr>
        <p:blipFill rotWithShape="1">
          <a:blip r:embed="rId3">
            <a:alphaModFix/>
          </a:blip>
          <a:srcRect b="0" l="0" r="0" t="0"/>
          <a:stretch/>
        </p:blipFill>
        <p:spPr>
          <a:xfrm>
            <a:off x="0" y="685800"/>
            <a:ext cx="8915400" cy="5105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05_18_Lysozyme-U" id="446" name="Google Shape;446;p77"/>
          <p:cNvPicPr preferRelativeResize="0"/>
          <p:nvPr/>
        </p:nvPicPr>
        <p:blipFill rotWithShape="1">
          <a:blip r:embed="rId3">
            <a:alphaModFix/>
          </a:blip>
          <a:srcRect b="0" l="0" r="0" t="0"/>
          <a:stretch/>
        </p:blipFill>
        <p:spPr>
          <a:xfrm>
            <a:off x="296863" y="1727200"/>
            <a:ext cx="8548687" cy="3402013"/>
          </a:xfrm>
          <a:prstGeom prst="rect">
            <a:avLst/>
          </a:prstGeom>
          <a:noFill/>
          <a:ln>
            <a:noFill/>
          </a:ln>
        </p:spPr>
      </p:pic>
      <p:sp>
        <p:nvSpPr>
          <p:cNvPr id="447" name="Google Shape;447;p77"/>
          <p:cNvSpPr txBox="1"/>
          <p:nvPr/>
        </p:nvSpPr>
        <p:spPr>
          <a:xfrm>
            <a:off x="4724400" y="4724400"/>
            <a:ext cx="2114550" cy="26828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(b) A space-filling model</a:t>
            </a:r>
            <a:endParaRPr/>
          </a:p>
        </p:txBody>
      </p:sp>
      <p:sp>
        <p:nvSpPr>
          <p:cNvPr id="448" name="Google Shape;448;p77"/>
          <p:cNvSpPr/>
          <p:nvPr/>
        </p:nvSpPr>
        <p:spPr>
          <a:xfrm>
            <a:off x="381000" y="4648200"/>
            <a:ext cx="1978427" cy="3416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(a) A ribbon model</a:t>
            </a:r>
            <a:endParaRPr b="1" sz="1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78"/>
          <p:cNvPicPr preferRelativeResize="0"/>
          <p:nvPr/>
        </p:nvPicPr>
        <p:blipFill rotWithShape="1">
          <a:blip r:embed="rId3">
            <a:alphaModFix/>
          </a:blip>
          <a:srcRect b="0" l="0" r="0" t="0"/>
          <a:stretch/>
        </p:blipFill>
        <p:spPr>
          <a:xfrm>
            <a:off x="685800" y="838201"/>
            <a:ext cx="7848600" cy="4648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9"/>
          <p:cNvSpPr/>
          <p:nvPr/>
        </p:nvSpPr>
        <p:spPr>
          <a:xfrm>
            <a:off x="1143000" y="1388442"/>
            <a:ext cx="6553200" cy="2834622"/>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SzPts val="1800"/>
              <a:buFont typeface="Times New Roman"/>
              <a:buNone/>
            </a:pPr>
            <a:r>
              <a:rPr b="1" lang="en-US" sz="1800">
                <a:solidFill>
                  <a:schemeClr val="dk1"/>
                </a:solidFill>
                <a:latin typeface="Times New Roman"/>
                <a:ea typeface="Times New Roman"/>
                <a:cs typeface="Times New Roman"/>
                <a:sym typeface="Times New Roman"/>
              </a:rPr>
              <a:t>Fibrous –</a:t>
            </a:r>
            <a:endParaRPr/>
          </a:p>
          <a:p>
            <a:pPr indent="-609600" lvl="0" marL="609600" marR="0" rtl="0" algn="l">
              <a:lnSpc>
                <a:spcPct val="90000"/>
              </a:lnSpc>
              <a:spcBef>
                <a:spcPts val="0"/>
              </a:spcBef>
              <a:spcAft>
                <a:spcPts val="0"/>
              </a:spcAft>
              <a:buClr>
                <a:schemeClr val="dk1"/>
              </a:buClr>
              <a:buSzPts val="1800"/>
              <a:buFont typeface="Times New Roman"/>
              <a:buAutoNum type="arabicParenR"/>
            </a:pPr>
            <a:r>
              <a:rPr lang="en-US" sz="1800">
                <a:solidFill>
                  <a:schemeClr val="dk1"/>
                </a:solidFill>
                <a:latin typeface="Times New Roman"/>
                <a:ea typeface="Times New Roman"/>
                <a:cs typeface="Times New Roman"/>
                <a:sym typeface="Times New Roman"/>
              </a:rPr>
              <a:t>Polypeptides arranged in long strands or sheets</a:t>
            </a:r>
            <a:endParaRPr/>
          </a:p>
          <a:p>
            <a:pPr indent="-609600" lvl="0" marL="609600" marR="0" rtl="0" algn="l">
              <a:lnSpc>
                <a:spcPct val="90000"/>
              </a:lnSpc>
              <a:spcBef>
                <a:spcPts val="0"/>
              </a:spcBef>
              <a:spcAft>
                <a:spcPts val="0"/>
              </a:spcAft>
              <a:buClr>
                <a:schemeClr val="dk1"/>
              </a:buClr>
              <a:buSzPts val="1800"/>
              <a:buFont typeface="Times New Roman"/>
              <a:buAutoNum type="arabicParenR"/>
            </a:pPr>
            <a:r>
              <a:rPr lang="en-US" sz="1800">
                <a:solidFill>
                  <a:schemeClr val="dk1"/>
                </a:solidFill>
                <a:latin typeface="Times New Roman"/>
                <a:ea typeface="Times New Roman"/>
                <a:cs typeface="Times New Roman"/>
                <a:sym typeface="Times New Roman"/>
              </a:rPr>
              <a:t>Water insoluble (lots of hydrophobic AA’s)</a:t>
            </a:r>
            <a:endParaRPr/>
          </a:p>
          <a:p>
            <a:pPr indent="-609600" lvl="0" marL="609600" marR="0" rtl="0" algn="l">
              <a:lnSpc>
                <a:spcPct val="90000"/>
              </a:lnSpc>
              <a:spcBef>
                <a:spcPts val="0"/>
              </a:spcBef>
              <a:spcAft>
                <a:spcPts val="0"/>
              </a:spcAft>
              <a:buClr>
                <a:schemeClr val="dk1"/>
              </a:buClr>
              <a:buSzPts val="1800"/>
              <a:buFont typeface="Times New Roman"/>
              <a:buAutoNum type="arabicParenR"/>
            </a:pPr>
            <a:r>
              <a:rPr lang="en-US" sz="1800">
                <a:solidFill>
                  <a:schemeClr val="dk1"/>
                </a:solidFill>
                <a:latin typeface="Times New Roman"/>
                <a:ea typeface="Times New Roman"/>
                <a:cs typeface="Times New Roman"/>
                <a:sym typeface="Times New Roman"/>
              </a:rPr>
              <a:t>Strong but flexible.</a:t>
            </a:r>
            <a:endParaRPr/>
          </a:p>
          <a:p>
            <a:pPr indent="-609600" lvl="0" marL="609600" marR="0" rtl="0" algn="l">
              <a:lnSpc>
                <a:spcPct val="90000"/>
              </a:lnSpc>
              <a:spcBef>
                <a:spcPts val="0"/>
              </a:spcBef>
              <a:spcAft>
                <a:spcPts val="0"/>
              </a:spcAft>
              <a:buClr>
                <a:schemeClr val="dk1"/>
              </a:buClr>
              <a:buSzPts val="1800"/>
              <a:buFont typeface="Times New Roman"/>
              <a:buAutoNum type="arabicParenR"/>
            </a:pPr>
            <a:r>
              <a:rPr lang="en-US" sz="1800">
                <a:solidFill>
                  <a:schemeClr val="dk1"/>
                </a:solidFill>
                <a:latin typeface="Times New Roman"/>
                <a:ea typeface="Times New Roman"/>
                <a:cs typeface="Times New Roman"/>
                <a:sym typeface="Times New Roman"/>
              </a:rPr>
              <a:t>Structural (keratin, collagen)</a:t>
            </a:r>
            <a:endParaRPr/>
          </a:p>
          <a:p>
            <a:pPr indent="-609600" lvl="0" marL="609600" marR="0" rtl="0" algn="l">
              <a:lnSpc>
                <a:spcPct val="90000"/>
              </a:lnSpc>
              <a:spcBef>
                <a:spcPts val="0"/>
              </a:spcBef>
              <a:spcAft>
                <a:spcPts val="0"/>
              </a:spcAft>
              <a:buClr>
                <a:schemeClr val="dk1"/>
              </a:buClr>
              <a:buSzPts val="1800"/>
              <a:buFont typeface="Calibri"/>
              <a:buNone/>
            </a:pPr>
            <a:r>
              <a:t/>
            </a:r>
            <a:endParaRPr sz="1800">
              <a:solidFill>
                <a:schemeClr val="dk1"/>
              </a:solidFill>
              <a:latin typeface="Times New Roman"/>
              <a:ea typeface="Times New Roman"/>
              <a:cs typeface="Times New Roman"/>
              <a:sym typeface="Times New Roman"/>
            </a:endParaRPr>
          </a:p>
          <a:p>
            <a:pPr indent="-609600" lvl="0" marL="609600" marR="0" rtl="0" algn="l">
              <a:lnSpc>
                <a:spcPct val="90000"/>
              </a:lnSpc>
              <a:spcBef>
                <a:spcPts val="0"/>
              </a:spcBef>
              <a:spcAft>
                <a:spcPts val="0"/>
              </a:spcAft>
              <a:buClr>
                <a:schemeClr val="dk1"/>
              </a:buClr>
              <a:buSzPts val="1800"/>
              <a:buFont typeface="Times New Roman"/>
              <a:buNone/>
            </a:pPr>
            <a:r>
              <a:rPr b="1" lang="en-US" sz="1800">
                <a:solidFill>
                  <a:schemeClr val="dk1"/>
                </a:solidFill>
                <a:latin typeface="Times New Roman"/>
                <a:ea typeface="Times New Roman"/>
                <a:cs typeface="Times New Roman"/>
                <a:sym typeface="Times New Roman"/>
              </a:rPr>
              <a:t>Globular –</a:t>
            </a:r>
            <a:endParaRPr/>
          </a:p>
          <a:p>
            <a:pPr indent="-609600" lvl="0" marL="609600" marR="0" rtl="0" algn="l">
              <a:lnSpc>
                <a:spcPct val="90000"/>
              </a:lnSpc>
              <a:spcBef>
                <a:spcPts val="0"/>
              </a:spcBef>
              <a:spcAft>
                <a:spcPts val="0"/>
              </a:spcAft>
              <a:buClr>
                <a:schemeClr val="dk1"/>
              </a:buClr>
              <a:buSzPts val="1800"/>
              <a:buFont typeface="Times New Roman"/>
              <a:buAutoNum type="arabicParenR"/>
            </a:pPr>
            <a:r>
              <a:rPr lang="en-US" sz="1800">
                <a:solidFill>
                  <a:schemeClr val="dk1"/>
                </a:solidFill>
                <a:latin typeface="Times New Roman"/>
                <a:ea typeface="Times New Roman"/>
                <a:cs typeface="Times New Roman"/>
                <a:sym typeface="Times New Roman"/>
              </a:rPr>
              <a:t>Polypeptide chains folded into spherical or globular form</a:t>
            </a:r>
            <a:endParaRPr/>
          </a:p>
          <a:p>
            <a:pPr indent="-609600" lvl="0" marL="609600" marR="0" rtl="0" algn="l">
              <a:lnSpc>
                <a:spcPct val="90000"/>
              </a:lnSpc>
              <a:spcBef>
                <a:spcPts val="0"/>
              </a:spcBef>
              <a:spcAft>
                <a:spcPts val="0"/>
              </a:spcAft>
              <a:buClr>
                <a:schemeClr val="dk1"/>
              </a:buClr>
              <a:buSzPts val="1800"/>
              <a:buFont typeface="Times New Roman"/>
              <a:buAutoNum type="arabicParenR"/>
            </a:pPr>
            <a:r>
              <a:rPr lang="en-US" sz="1800">
                <a:solidFill>
                  <a:schemeClr val="dk1"/>
                </a:solidFill>
                <a:latin typeface="Times New Roman"/>
                <a:ea typeface="Times New Roman"/>
                <a:cs typeface="Times New Roman"/>
                <a:sym typeface="Times New Roman"/>
              </a:rPr>
              <a:t>Water soluble</a:t>
            </a:r>
            <a:endParaRPr/>
          </a:p>
          <a:p>
            <a:pPr indent="-609600" lvl="0" marL="609600" marR="0" rtl="0" algn="l">
              <a:lnSpc>
                <a:spcPct val="90000"/>
              </a:lnSpc>
              <a:spcBef>
                <a:spcPts val="0"/>
              </a:spcBef>
              <a:spcAft>
                <a:spcPts val="0"/>
              </a:spcAft>
              <a:buClr>
                <a:schemeClr val="dk1"/>
              </a:buClr>
              <a:buSzPts val="1800"/>
              <a:buFont typeface="Times New Roman"/>
              <a:buAutoNum type="arabicParenR"/>
            </a:pPr>
            <a:r>
              <a:rPr lang="en-US" sz="1800">
                <a:solidFill>
                  <a:schemeClr val="dk1"/>
                </a:solidFill>
                <a:latin typeface="Times New Roman"/>
                <a:ea typeface="Times New Roman"/>
                <a:cs typeface="Times New Roman"/>
                <a:sym typeface="Times New Roman"/>
              </a:rPr>
              <a:t>Contain several types of secondary structure</a:t>
            </a:r>
            <a:endParaRPr/>
          </a:p>
          <a:p>
            <a:pPr indent="-609600" lvl="0" marL="609600" marR="0" rtl="0" algn="l">
              <a:lnSpc>
                <a:spcPct val="90000"/>
              </a:lnSpc>
              <a:spcBef>
                <a:spcPts val="0"/>
              </a:spcBef>
              <a:spcAft>
                <a:spcPts val="0"/>
              </a:spcAft>
              <a:buClr>
                <a:schemeClr val="dk1"/>
              </a:buClr>
              <a:buSzPts val="1800"/>
              <a:buFont typeface="Times New Roman"/>
              <a:buAutoNum type="arabicParenR"/>
            </a:pPr>
            <a:r>
              <a:rPr lang="en-US" sz="1800">
                <a:solidFill>
                  <a:schemeClr val="dk1"/>
                </a:solidFill>
                <a:latin typeface="Times New Roman"/>
                <a:ea typeface="Times New Roman"/>
                <a:cs typeface="Times New Roman"/>
                <a:sym typeface="Times New Roman"/>
              </a:rPr>
              <a:t>Diverse functions (enzymes, regulatory proteins)</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80"/>
          <p:cNvPicPr preferRelativeResize="0"/>
          <p:nvPr/>
        </p:nvPicPr>
        <p:blipFill rotWithShape="1">
          <a:blip r:embed="rId3">
            <a:alphaModFix/>
          </a:blip>
          <a:srcRect b="0" l="0" r="0" t="0"/>
          <a:stretch/>
        </p:blipFill>
        <p:spPr>
          <a:xfrm>
            <a:off x="1676400" y="1362075"/>
            <a:ext cx="6095999" cy="41338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descr="0412" id="468" name="Google Shape;468;p81"/>
          <p:cNvSpPr/>
          <p:nvPr/>
        </p:nvSpPr>
        <p:spPr>
          <a:xfrm>
            <a:off x="0" y="0"/>
            <a:ext cx="9144000" cy="50292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81"/>
          <p:cNvSpPr/>
          <p:nvPr/>
        </p:nvSpPr>
        <p:spPr>
          <a:xfrm>
            <a:off x="0" y="5105400"/>
            <a:ext cx="9144000"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A comparison of the shapes of fibrous and globular proteins:</a:t>
            </a:r>
            <a:endParaRPr/>
          </a:p>
          <a:p>
            <a:pPr indent="-342900" lvl="0" marL="342900" marR="0" rtl="0" algn="l">
              <a:spcBef>
                <a:spcPts val="0"/>
              </a:spcBef>
              <a:spcAft>
                <a:spcPts val="0"/>
              </a:spcAft>
              <a:buNone/>
            </a:pPr>
            <a:r>
              <a:rPr lang="en-US" sz="1800">
                <a:solidFill>
                  <a:schemeClr val="dk1"/>
                </a:solidFill>
                <a:latin typeface="Times New Roman"/>
                <a:ea typeface="Times New Roman"/>
                <a:cs typeface="Times New Roman"/>
                <a:sym typeface="Times New Roman"/>
              </a:rPr>
              <a:t>(a) Schematic diagrams of a portion of a fibrous protein and of a globular protein. </a:t>
            </a:r>
            <a:endParaRPr/>
          </a:p>
          <a:p>
            <a:pPr indent="-342900" lvl="0" marL="342900" marR="0" rtl="0" algn="l">
              <a:spcBef>
                <a:spcPts val="0"/>
              </a:spcBef>
              <a:spcAft>
                <a:spcPts val="0"/>
              </a:spcAft>
              <a:buNone/>
            </a:pPr>
            <a:r>
              <a:rPr lang="en-US" sz="1800">
                <a:solidFill>
                  <a:schemeClr val="dk1"/>
                </a:solidFill>
                <a:latin typeface="Times New Roman"/>
                <a:ea typeface="Times New Roman"/>
                <a:cs typeface="Times New Roman"/>
                <a:sym typeface="Times New Roman"/>
              </a:rPr>
              <a:t>(b) Computer-generated model of a globular protein. The color-coding in this model differs from that of models of smaller molecules. The carbons are represented by light blue spheres, and the yellow spheres represent sulfur. </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p:nvPr/>
        </p:nvSpPr>
        <p:spPr>
          <a:xfrm>
            <a:off x="685800" y="914400"/>
            <a:ext cx="8458200" cy="473975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First</a:t>
            </a:r>
            <a:r>
              <a:rPr b="1" lang="en-US" sz="1800">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as we have already noted, proteins with different functions always have different amino acid sequences</a:t>
            </a:r>
            <a:r>
              <a:rPr b="1" lang="en-US" sz="1800">
                <a:solidFill>
                  <a:schemeClr val="dk1"/>
                </a:solidFill>
                <a:latin typeface="Calibri"/>
                <a:ea typeface="Calibri"/>
                <a:cs typeface="Calibri"/>
                <a:sym typeface="Calibri"/>
              </a:rPr>
              <a:t>. Second</a:t>
            </a:r>
            <a:r>
              <a:rPr lang="en-US" sz="1800">
                <a:solidFill>
                  <a:schemeClr val="dk1"/>
                </a:solidFill>
                <a:latin typeface="Calibri"/>
                <a:ea typeface="Calibri"/>
                <a:cs typeface="Calibri"/>
                <a:sym typeface="Calibri"/>
              </a:rPr>
              <a:t>, thousands of human genetic diseases have been traced to the production of defective proteins. The defect can range from a single change in the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amino acid sequence as in sickle cell anemia to deletion of a larger portion of the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polypeptide chain (as in most cases of Duchenne muscular dystrophy: a large deletion in the gene encoding the protein dystrophin leads to production of a shortened,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inactive protein). </a:t>
            </a:r>
            <a:r>
              <a:rPr lang="en-US" sz="1800">
                <a:solidFill>
                  <a:srgbClr val="FF0000"/>
                </a:solidFill>
                <a:latin typeface="Calibri"/>
                <a:ea typeface="Calibri"/>
                <a:cs typeface="Calibri"/>
                <a:sym typeface="Calibri"/>
              </a:rPr>
              <a:t>Thus we know that if the primary structure is altered, the function of the protein may also be changed</a:t>
            </a:r>
            <a:r>
              <a:rPr b="1" lang="en-US" sz="1800">
                <a:solidFill>
                  <a:srgbClr val="FF0000"/>
                </a:solidFill>
                <a:latin typeface="Calibri"/>
                <a:ea typeface="Calibri"/>
                <a:cs typeface="Calibri"/>
                <a:sym typeface="Calibri"/>
              </a:rPr>
              <a:t>. </a:t>
            </a:r>
            <a:r>
              <a:rPr b="1" lang="en-US" sz="1800">
                <a:solidFill>
                  <a:schemeClr val="dk1"/>
                </a:solidFill>
                <a:latin typeface="Calibri"/>
                <a:ea typeface="Calibri"/>
                <a:cs typeface="Calibri"/>
                <a:sym typeface="Calibri"/>
              </a:rPr>
              <a:t>Finally</a:t>
            </a:r>
            <a:r>
              <a:rPr lang="en-US" sz="1800">
                <a:solidFill>
                  <a:schemeClr val="dk1"/>
                </a:solidFill>
                <a:latin typeface="Calibri"/>
                <a:ea typeface="Calibri"/>
                <a:cs typeface="Calibri"/>
                <a:sym typeface="Calibri"/>
              </a:rPr>
              <a:t>, on comparing functionally similar proteins from different species, we find that these proteins often have similar amino acid sequences. An extreme case is ubiquitin, a 76-residue protein involved in regulating the degradation of other proteins. The amino acid sequence of ubiquitin is identical in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species as disparate as fruit flies and humans.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 </a:t>
            </a:r>
            <a:r>
              <a:rPr b="1" i="1" lang="en-US" sz="2400">
                <a:solidFill>
                  <a:schemeClr val="dk1"/>
                </a:solidFill>
                <a:latin typeface="Calibri"/>
                <a:ea typeface="Calibri"/>
                <a:cs typeface="Calibri"/>
                <a:sym typeface="Calibri"/>
              </a:rPr>
              <a:t>Is the amino acid sequence absolutely fixed</a:t>
            </a:r>
            <a:r>
              <a:rPr lang="en-US" sz="1800">
                <a:solidFill>
                  <a:schemeClr val="dk1"/>
                </a:solidFill>
                <a:latin typeface="Calibri"/>
                <a:ea typeface="Calibri"/>
                <a:cs typeface="Calibri"/>
                <a:sym typeface="Calibri"/>
              </a:rPr>
              <a:t>, or invariant, for a particular protein</a:t>
            </a:r>
            <a:r>
              <a:rPr b="1" lang="en-US" sz="2400">
                <a:solidFill>
                  <a:schemeClr val="dk1"/>
                </a:solidFill>
                <a:latin typeface="Calibri"/>
                <a:ea typeface="Calibri"/>
                <a:cs typeface="Calibri"/>
                <a:sym typeface="Calibri"/>
              </a:rPr>
              <a:t>? No; </a:t>
            </a:r>
            <a:r>
              <a:rPr lang="en-US" sz="1800">
                <a:solidFill>
                  <a:schemeClr val="dk1"/>
                </a:solidFill>
                <a:latin typeface="Calibri"/>
                <a:ea typeface="Calibri"/>
                <a:cs typeface="Calibri"/>
                <a:sym typeface="Calibri"/>
              </a:rPr>
              <a:t>some flexibility is possible. An estimated 20% to 30% of the proteins in humans are </a:t>
            </a:r>
            <a:r>
              <a:rPr b="1" lang="en-US" sz="1800">
                <a:solidFill>
                  <a:schemeClr val="dk1"/>
                </a:solidFill>
                <a:latin typeface="Calibri"/>
                <a:ea typeface="Calibri"/>
                <a:cs typeface="Calibri"/>
                <a:sym typeface="Calibri"/>
              </a:rPr>
              <a:t>polymorphic, having amino acid sequence </a:t>
            </a:r>
            <a:r>
              <a:rPr lang="en-US" sz="1800">
                <a:solidFill>
                  <a:schemeClr val="dk1"/>
                </a:solidFill>
                <a:latin typeface="Calibri"/>
                <a:ea typeface="Calibri"/>
                <a:cs typeface="Calibri"/>
                <a:sym typeface="Calibri"/>
              </a:rPr>
              <a:t>variants in the human population</a:t>
            </a:r>
            <a:endParaRPr sz="18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82"/>
          <p:cNvSpPr/>
          <p:nvPr/>
        </p:nvSpPr>
        <p:spPr>
          <a:xfrm>
            <a:off x="228600" y="609601"/>
            <a:ext cx="73152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Globular Proteins Have a Variety of Tertiary Structures</a:t>
            </a:r>
            <a:endParaRPr b="1" sz="2400">
              <a:solidFill>
                <a:schemeClr val="dk1"/>
              </a:solidFill>
              <a:latin typeface="Calibri"/>
              <a:ea typeface="Calibri"/>
              <a:cs typeface="Calibri"/>
              <a:sym typeface="Calibri"/>
            </a:endParaRPr>
          </a:p>
        </p:txBody>
      </p:sp>
      <p:sp>
        <p:nvSpPr>
          <p:cNvPr id="475" name="Google Shape;475;p82"/>
          <p:cNvSpPr/>
          <p:nvPr/>
        </p:nvSpPr>
        <p:spPr>
          <a:xfrm>
            <a:off x="304800" y="1219200"/>
            <a:ext cx="7620000"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Each of these proteins has a distinct structure, adapted for its particular biological function, but together they share several important properties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with myoglobin. Each is folded compactly, and in each case the hydrophobic amino acid side chains are oriented toward the interior (away from water) and the hydrophilic side chains are on the surface. The structures are also stabilized by a multitude of hydrogen bonds and some ionic interactions.</a:t>
            </a:r>
            <a:endParaRPr sz="1800">
              <a:solidFill>
                <a:schemeClr val="dk1"/>
              </a:solidFill>
              <a:latin typeface="Calibri"/>
              <a:ea typeface="Calibri"/>
              <a:cs typeface="Calibri"/>
              <a:sym typeface="Calibri"/>
            </a:endParaRPr>
          </a:p>
        </p:txBody>
      </p:sp>
      <p:sp>
        <p:nvSpPr>
          <p:cNvPr id="476" name="Google Shape;476;p82"/>
          <p:cNvSpPr/>
          <p:nvPr/>
        </p:nvSpPr>
        <p:spPr>
          <a:xfrm>
            <a:off x="304800" y="3429000"/>
            <a:ext cx="8305800"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three-dimensional structure of a typical globular protein can be considered an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assemblage of polypeptide segments in the alpha -helical and beta -sheet conformations, linked by connecting segments. The structure can then be defined by how these segments stack on one another and how the segments that connect them are arranged.</a:t>
            </a:r>
            <a:endParaRPr sz="1800">
              <a:solidFill>
                <a:schemeClr val="dk1"/>
              </a:solidFill>
              <a:latin typeface="Calibri"/>
              <a:ea typeface="Calibri"/>
              <a:cs typeface="Calibri"/>
              <a:sym typeface="Calibri"/>
            </a:endParaRPr>
          </a:p>
        </p:txBody>
      </p:sp>
      <p:sp>
        <p:nvSpPr>
          <p:cNvPr id="477" name="Google Shape;477;p82"/>
          <p:cNvSpPr/>
          <p:nvPr/>
        </p:nvSpPr>
        <p:spPr>
          <a:xfrm>
            <a:off x="381000" y="5105400"/>
            <a:ext cx="7924800"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Two important terms that describe protein  structural patterns or elements in a polypeptide chain. The first term is </a:t>
            </a:r>
            <a:r>
              <a:rPr b="1" lang="en-US" sz="1800">
                <a:solidFill>
                  <a:schemeClr val="dk1"/>
                </a:solidFill>
                <a:latin typeface="Calibri"/>
                <a:ea typeface="Calibri"/>
                <a:cs typeface="Calibri"/>
                <a:sym typeface="Calibri"/>
              </a:rPr>
              <a:t>motif, also called a supersecondary</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structure or fold.</a:t>
            </a:r>
            <a:endParaRPr sz="18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83"/>
          <p:cNvSpPr/>
          <p:nvPr/>
        </p:nvSpPr>
        <p:spPr>
          <a:xfrm>
            <a:off x="304800" y="762000"/>
            <a:ext cx="8610600" cy="258532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first term is </a:t>
            </a:r>
            <a:r>
              <a:rPr b="1" lang="en-US" sz="1800">
                <a:solidFill>
                  <a:schemeClr val="dk1"/>
                </a:solidFill>
                <a:latin typeface="Calibri"/>
                <a:ea typeface="Calibri"/>
                <a:cs typeface="Calibri"/>
                <a:sym typeface="Calibri"/>
              </a:rPr>
              <a:t>motif, also called a supersecondary  structure or fold. A motif is simply a recognizable  </a:t>
            </a:r>
            <a:r>
              <a:rPr lang="en-US" sz="1800">
                <a:solidFill>
                  <a:schemeClr val="dk1"/>
                </a:solidFill>
                <a:latin typeface="Calibri"/>
                <a:ea typeface="Calibri"/>
                <a:cs typeface="Calibri"/>
                <a:sym typeface="Calibri"/>
              </a:rPr>
              <a:t>folding pattern involving two or more elements  of secondary structure and the connection(s) between  them. Although there is some confusing application of these three terms in the literature, they are generally used interchangeably. A motif can be very simple, such as two elements of secondary structure folded against each other, and represent only a small part of a protein.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An example is in </a:t>
            </a:r>
            <a:r>
              <a:rPr b="1" i="1" lang="en-US" sz="1800">
                <a:solidFill>
                  <a:schemeClr val="dk1"/>
                </a:solidFill>
                <a:latin typeface="Calibri"/>
                <a:ea typeface="Calibri"/>
                <a:cs typeface="Calibri"/>
                <a:sym typeface="Calibri"/>
              </a:rPr>
              <a:t> (Fig. 4–17a). A motif can </a:t>
            </a:r>
            <a:r>
              <a:rPr lang="en-US" sz="1800">
                <a:solidFill>
                  <a:schemeClr val="dk1"/>
                </a:solidFill>
                <a:latin typeface="Calibri"/>
                <a:ea typeface="Calibri"/>
                <a:cs typeface="Calibri"/>
                <a:sym typeface="Calibri"/>
              </a:rPr>
              <a:t>also be a very elaborate structure involving scores of protein segments folded together, such as the </a:t>
            </a:r>
            <a:r>
              <a:rPr i="1" lang="en-US" sz="1800">
                <a:solidFill>
                  <a:schemeClr val="dk1"/>
                </a:solidFill>
                <a:latin typeface="Calibri"/>
                <a:ea typeface="Calibri"/>
                <a:cs typeface="Calibri"/>
                <a:sym typeface="Calibri"/>
              </a:rPr>
              <a:t> barrel </a:t>
            </a:r>
            <a:r>
              <a:rPr lang="en-US" sz="1800">
                <a:solidFill>
                  <a:schemeClr val="dk1"/>
                </a:solidFill>
                <a:latin typeface="Calibri"/>
                <a:ea typeface="Calibri"/>
                <a:cs typeface="Calibri"/>
                <a:sym typeface="Calibri"/>
              </a:rPr>
              <a:t>(Fig. 4–17b). In some cases, a single large motif may comprise the entire protein.</a:t>
            </a:r>
            <a:endParaRPr sz="1800">
              <a:solidFill>
                <a:schemeClr val="dk1"/>
              </a:solidFill>
              <a:latin typeface="Calibri"/>
              <a:ea typeface="Calibri"/>
              <a:cs typeface="Calibri"/>
              <a:sym typeface="Calibri"/>
            </a:endParaRPr>
          </a:p>
        </p:txBody>
      </p:sp>
      <p:sp>
        <p:nvSpPr>
          <p:cNvPr id="483" name="Google Shape;483;p83"/>
          <p:cNvSpPr/>
          <p:nvPr/>
        </p:nvSpPr>
        <p:spPr>
          <a:xfrm>
            <a:off x="304800" y="3657600"/>
            <a:ext cx="8001000"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 have already  encountered one well-studied motif, the coiled coil of</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alpha-keratin, which is also found in some other proteins.  Note that a motif is not a hierarchical structural element falling between secondary and tertiary structure.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It is a folding pattern that can describe a small part of a protein or an entire polypeptide chain.</a:t>
            </a:r>
            <a:endParaRPr sz="18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84"/>
          <p:cNvSpPr/>
          <p:nvPr/>
        </p:nvSpPr>
        <p:spPr>
          <a:xfrm>
            <a:off x="381000" y="838200"/>
            <a:ext cx="7315200" cy="40934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The second term for describing structural patterns is </a:t>
            </a:r>
            <a:r>
              <a:rPr b="1" lang="en-US" sz="2000">
                <a:solidFill>
                  <a:schemeClr val="dk1"/>
                </a:solidFill>
                <a:latin typeface="Calibri"/>
                <a:ea typeface="Calibri"/>
                <a:cs typeface="Calibri"/>
                <a:sym typeface="Calibri"/>
              </a:rPr>
              <a:t>domain. A domain, as defined by Jane Richardson in </a:t>
            </a:r>
            <a:r>
              <a:rPr lang="en-US" sz="2000">
                <a:solidFill>
                  <a:schemeClr val="dk1"/>
                </a:solidFill>
                <a:latin typeface="Calibri"/>
                <a:ea typeface="Calibri"/>
                <a:cs typeface="Calibri"/>
                <a:sym typeface="Calibri"/>
              </a:rPr>
              <a:t>1981</a:t>
            </a:r>
            <a:r>
              <a:rPr lang="en-US" sz="2000">
                <a:solidFill>
                  <a:srgbClr val="FF0000"/>
                </a:solidFill>
                <a:latin typeface="Calibri"/>
                <a:ea typeface="Calibri"/>
                <a:cs typeface="Calibri"/>
                <a:sym typeface="Calibri"/>
              </a:rPr>
              <a:t>, is a part of a polypeptide chain that is independently stable or could undergo movements as a single entity with respect to the entire protein</a:t>
            </a:r>
            <a:r>
              <a:rPr lang="en-US" sz="2000">
                <a:solidFill>
                  <a:schemeClr val="dk1"/>
                </a:solidFill>
                <a:latin typeface="Calibri"/>
                <a:ea typeface="Calibri"/>
                <a:cs typeface="Calibri"/>
                <a:sym typeface="Calibri"/>
              </a:rPr>
              <a:t>. Polypeptides with more than a few hundred amino acid residues often fold into two or more domains, sometimes with different functions. In many cases, a domain from a large protein will retain its native three-dimensional structure even when separated (for example, by proteolytic cleavage) from the remainder of the polypeptide chain. Different domains often have distinct functions, such as the binding of small molecules or interaction with other proteins. Small proteins usually have only one domain (the domain </a:t>
            </a:r>
            <a:r>
              <a:rPr i="1" lang="en-US" sz="2000">
                <a:solidFill>
                  <a:schemeClr val="dk1"/>
                </a:solidFill>
                <a:latin typeface="Calibri"/>
                <a:ea typeface="Calibri"/>
                <a:cs typeface="Calibri"/>
                <a:sym typeface="Calibri"/>
              </a:rPr>
              <a:t>is the protein)</a:t>
            </a:r>
            <a:endParaRPr sz="20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85"/>
          <p:cNvPicPr preferRelativeResize="0"/>
          <p:nvPr/>
        </p:nvPicPr>
        <p:blipFill rotWithShape="1">
          <a:blip r:embed="rId3">
            <a:alphaModFix/>
          </a:blip>
          <a:srcRect b="0" l="0" r="0" t="0"/>
          <a:stretch/>
        </p:blipFill>
        <p:spPr>
          <a:xfrm>
            <a:off x="1981200" y="1371600"/>
            <a:ext cx="5181599" cy="4648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86"/>
          <p:cNvPicPr preferRelativeResize="0"/>
          <p:nvPr/>
        </p:nvPicPr>
        <p:blipFill rotWithShape="1">
          <a:blip r:embed="rId3">
            <a:alphaModFix/>
          </a:blip>
          <a:srcRect b="0" l="0" r="0" t="0"/>
          <a:stretch/>
        </p:blipFill>
        <p:spPr>
          <a:xfrm>
            <a:off x="2205038" y="1757363"/>
            <a:ext cx="4733925" cy="33432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descr="0408" id="503" name="Google Shape;503;p87"/>
          <p:cNvSpPr/>
          <p:nvPr/>
        </p:nvSpPr>
        <p:spPr>
          <a:xfrm>
            <a:off x="2667000" y="0"/>
            <a:ext cx="6477000" cy="68580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r>
              <a:rPr lang="en-US" sz="1800" u="sng">
                <a:solidFill>
                  <a:schemeClr val="dk1"/>
                </a:solidFill>
                <a:latin typeface="Calibri"/>
                <a:ea typeface="Calibri"/>
                <a:cs typeface="Calibri"/>
                <a:sym typeface="Calibri"/>
              </a:rPr>
              <a:t>. </a:t>
            </a:r>
            <a:endParaRPr/>
          </a:p>
        </p:txBody>
      </p:sp>
      <p:sp>
        <p:nvSpPr>
          <p:cNvPr id="504" name="Google Shape;504;p87"/>
          <p:cNvSpPr/>
          <p:nvPr/>
        </p:nvSpPr>
        <p:spPr>
          <a:xfrm>
            <a:off x="0" y="0"/>
            <a:ext cx="2667000" cy="646330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The combination of α–helix and β–sheet form the Supersecondry structure:</a:t>
            </a:r>
            <a:endParaRPr/>
          </a:p>
          <a:p>
            <a:pPr indent="0" lvl="0" marL="0" marR="0" rtl="0" algn="l">
              <a:spcBef>
                <a:spcPts val="0"/>
              </a:spcBef>
              <a:spcAft>
                <a:spcPts val="0"/>
              </a:spcAft>
              <a:buNone/>
            </a:pPr>
            <a:r>
              <a:rPr b="1" lang="en-US" sz="1800">
                <a:solidFill>
                  <a:srgbClr val="FF0000"/>
                </a:solidFill>
                <a:latin typeface="Calibri"/>
                <a:ea typeface="Calibri"/>
                <a:cs typeface="Calibri"/>
                <a:sym typeface="Calibri"/>
              </a:rPr>
              <a:t>a- </a:t>
            </a:r>
            <a:r>
              <a:rPr b="1" i="1" lang="en-US" sz="1800">
                <a:solidFill>
                  <a:srgbClr val="FF0000"/>
                </a:solidFill>
                <a:latin typeface="Times New Roman"/>
                <a:ea typeface="Times New Roman"/>
                <a:cs typeface="Times New Roman"/>
                <a:sym typeface="Times New Roman"/>
              </a:rPr>
              <a:t>βαβ</a:t>
            </a:r>
            <a:r>
              <a:rPr b="1" lang="en-US" sz="1800">
                <a:solidFill>
                  <a:srgbClr val="FF0000"/>
                </a:solidFill>
                <a:latin typeface="Times New Roman"/>
                <a:ea typeface="Times New Roman"/>
                <a:cs typeface="Times New Roman"/>
                <a:sym typeface="Times New Roman"/>
              </a:rPr>
              <a:t> </a:t>
            </a:r>
            <a:r>
              <a:rPr b="1" lang="en-US" sz="1800">
                <a:solidFill>
                  <a:srgbClr val="FF0000"/>
                </a:solidFill>
                <a:latin typeface="Calibri"/>
                <a:ea typeface="Calibri"/>
                <a:cs typeface="Calibri"/>
                <a:sym typeface="Calibri"/>
              </a:rPr>
              <a:t>unit </a:t>
            </a:r>
            <a:r>
              <a:rPr lang="en-US" sz="1800">
                <a:solidFill>
                  <a:schemeClr val="dk1"/>
                </a:solidFill>
                <a:latin typeface="Calibri"/>
                <a:ea typeface="Calibri"/>
                <a:cs typeface="Calibri"/>
                <a:sym typeface="Calibri"/>
              </a:rPr>
              <a:t>in which two parallel strand ob </a:t>
            </a:r>
            <a:r>
              <a:rPr lang="en-US" sz="1800">
                <a:solidFill>
                  <a:schemeClr val="dk1"/>
                </a:solidFill>
                <a:latin typeface="Times New Roman"/>
                <a:ea typeface="Times New Roman"/>
                <a:cs typeface="Times New Roman"/>
                <a:sym typeface="Times New Roman"/>
              </a:rPr>
              <a:t>β-sheet are connected by a stretch of α-helix</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b- </a:t>
            </a:r>
            <a:r>
              <a:rPr b="1" i="1" lang="en-US" sz="1800">
                <a:solidFill>
                  <a:srgbClr val="FF0000"/>
                </a:solidFill>
                <a:latin typeface="Times New Roman"/>
                <a:ea typeface="Times New Roman"/>
                <a:cs typeface="Times New Roman"/>
                <a:sym typeface="Times New Roman"/>
              </a:rPr>
              <a:t>αα</a:t>
            </a:r>
            <a:r>
              <a:rPr b="1" lang="en-US" sz="1800">
                <a:solidFill>
                  <a:srgbClr val="FF0000"/>
                </a:solidFill>
                <a:latin typeface="Times New Roman"/>
                <a:ea typeface="Times New Roman"/>
                <a:cs typeface="Times New Roman"/>
                <a:sym typeface="Times New Roman"/>
              </a:rPr>
              <a:t> unit </a:t>
            </a:r>
            <a:r>
              <a:rPr lang="en-US" sz="1800">
                <a:solidFill>
                  <a:schemeClr val="dk1"/>
                </a:solidFill>
                <a:latin typeface="Times New Roman"/>
                <a:ea typeface="Times New Roman"/>
                <a:cs typeface="Times New Roman"/>
                <a:sym typeface="Times New Roman"/>
              </a:rPr>
              <a:t>(Helix-turn-helix) consist of two antiparallel α helices</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c- </a:t>
            </a:r>
            <a:r>
              <a:rPr b="1" i="1" lang="en-US" sz="1800">
                <a:solidFill>
                  <a:srgbClr val="FF0000"/>
                </a:solidFill>
                <a:latin typeface="Times New Roman"/>
                <a:ea typeface="Times New Roman"/>
                <a:cs typeface="Times New Roman"/>
                <a:sym typeface="Times New Roman"/>
              </a:rPr>
              <a:t>β</a:t>
            </a:r>
            <a:r>
              <a:rPr b="1" lang="en-US" sz="1800">
                <a:solidFill>
                  <a:srgbClr val="FF0000"/>
                </a:solidFill>
                <a:latin typeface="Times New Roman"/>
                <a:ea typeface="Times New Roman"/>
                <a:cs typeface="Times New Roman"/>
                <a:sym typeface="Times New Roman"/>
              </a:rPr>
              <a:t>-</a:t>
            </a:r>
            <a:r>
              <a:rPr b="1" i="1" lang="en-US" sz="1800">
                <a:solidFill>
                  <a:srgbClr val="FF0000"/>
                </a:solidFill>
                <a:latin typeface="Times New Roman"/>
                <a:ea typeface="Times New Roman"/>
                <a:cs typeface="Times New Roman"/>
                <a:sym typeface="Times New Roman"/>
              </a:rPr>
              <a:t>meander</a:t>
            </a:r>
            <a:r>
              <a:rPr b="1" lang="en-US" sz="1800">
                <a:solidFill>
                  <a:srgbClr val="FF0000"/>
                </a:solidFill>
                <a:latin typeface="Times New Roman"/>
                <a:ea typeface="Times New Roman"/>
                <a:cs typeface="Times New Roman"/>
                <a:sym typeface="Times New Roman"/>
              </a:rPr>
              <a:t> </a:t>
            </a:r>
            <a:r>
              <a:rPr lang="en-US" sz="1800">
                <a:solidFill>
                  <a:schemeClr val="dk1"/>
                </a:solidFill>
                <a:latin typeface="Times New Roman"/>
                <a:ea typeface="Times New Roman"/>
                <a:cs typeface="Times New Roman"/>
                <a:sym typeface="Times New Roman"/>
              </a:rPr>
              <a:t>in which antiparalell sheet is formed of tight reverse turns connecting stretches of the polypeptide chain.</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1800">
                <a:solidFill>
                  <a:srgbClr val="FF0000"/>
                </a:solidFill>
                <a:latin typeface="Times New Roman"/>
                <a:ea typeface="Times New Roman"/>
                <a:cs typeface="Times New Roman"/>
                <a:sym typeface="Times New Roman"/>
              </a:rPr>
              <a:t>d- </a:t>
            </a:r>
            <a:r>
              <a:rPr b="1" i="1" lang="en-US" sz="1800">
                <a:solidFill>
                  <a:srgbClr val="FF0000"/>
                </a:solidFill>
                <a:latin typeface="Times New Roman"/>
                <a:ea typeface="Times New Roman"/>
                <a:cs typeface="Times New Roman"/>
                <a:sym typeface="Times New Roman"/>
              </a:rPr>
              <a:t>Greek key </a:t>
            </a:r>
            <a:r>
              <a:rPr lang="en-US" sz="1800">
                <a:solidFill>
                  <a:schemeClr val="dk1"/>
                </a:solidFill>
                <a:latin typeface="Times New Roman"/>
                <a:ea typeface="Times New Roman"/>
                <a:cs typeface="Times New Roman"/>
                <a:sym typeface="Times New Roman"/>
              </a:rPr>
              <a:t>in which antiparallel sheet is formed when polypeptide chain doubles back on itself.  </a:t>
            </a:r>
            <a:endParaRPr sz="18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88"/>
          <p:cNvPicPr preferRelativeResize="0"/>
          <p:nvPr/>
        </p:nvPicPr>
        <p:blipFill rotWithShape="1">
          <a:blip r:embed="rId3">
            <a:alphaModFix/>
          </a:blip>
          <a:srcRect b="0" l="0" r="0" t="0"/>
          <a:stretch/>
        </p:blipFill>
        <p:spPr>
          <a:xfrm>
            <a:off x="228600" y="304800"/>
            <a:ext cx="8534400" cy="6019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89"/>
          <p:cNvPicPr preferRelativeResize="0"/>
          <p:nvPr/>
        </p:nvPicPr>
        <p:blipFill rotWithShape="1">
          <a:blip r:embed="rId3">
            <a:alphaModFix/>
          </a:blip>
          <a:srcRect b="0" l="0" r="0" t="0"/>
          <a:stretch/>
        </p:blipFill>
        <p:spPr>
          <a:xfrm>
            <a:off x="0" y="457200"/>
            <a:ext cx="9144000" cy="6400800"/>
          </a:xfrm>
          <a:prstGeom prst="rect">
            <a:avLst/>
          </a:prstGeom>
          <a:noFill/>
          <a:ln cap="flat" cmpd="sng" w="9525">
            <a:solidFill>
              <a:schemeClr val="accent2"/>
            </a:solidFill>
            <a:prstDash val="solid"/>
            <a:miter lim="800000"/>
            <a:headEnd len="sm" w="sm" type="none"/>
            <a:tailEnd len="sm" w="sm" type="none"/>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90"/>
          <p:cNvPicPr preferRelativeResize="0"/>
          <p:nvPr/>
        </p:nvPicPr>
        <p:blipFill rotWithShape="1">
          <a:blip r:embed="rId3">
            <a:alphaModFix/>
          </a:blip>
          <a:srcRect b="0" l="0" r="0" t="0"/>
          <a:stretch/>
        </p:blipFill>
        <p:spPr>
          <a:xfrm>
            <a:off x="762000" y="304800"/>
            <a:ext cx="7086600" cy="4381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91"/>
          <p:cNvPicPr preferRelativeResize="0"/>
          <p:nvPr/>
        </p:nvPicPr>
        <p:blipFill rotWithShape="1">
          <a:blip r:embed="rId3">
            <a:alphaModFix/>
          </a:blip>
          <a:srcRect b="0" l="0" r="0" t="0"/>
          <a:stretch/>
        </p:blipFill>
        <p:spPr>
          <a:xfrm>
            <a:off x="838200" y="762000"/>
            <a:ext cx="6934200" cy="426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0"/>
          <p:cNvPicPr preferRelativeResize="0"/>
          <p:nvPr/>
        </p:nvPicPr>
        <p:blipFill rotWithShape="1">
          <a:blip r:embed="rId3">
            <a:alphaModFix/>
          </a:blip>
          <a:srcRect b="0" l="0" r="0" t="0"/>
          <a:stretch/>
        </p:blipFill>
        <p:spPr>
          <a:xfrm>
            <a:off x="0" y="-457200"/>
            <a:ext cx="10820400" cy="73152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92"/>
          <p:cNvPicPr preferRelativeResize="0"/>
          <p:nvPr/>
        </p:nvPicPr>
        <p:blipFill rotWithShape="1">
          <a:blip r:embed="rId3">
            <a:alphaModFix/>
          </a:blip>
          <a:srcRect b="0" l="0" r="0" t="0"/>
          <a:stretch/>
        </p:blipFill>
        <p:spPr>
          <a:xfrm>
            <a:off x="609600" y="419100"/>
            <a:ext cx="7696199" cy="60198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93"/>
          <p:cNvPicPr preferRelativeResize="0"/>
          <p:nvPr/>
        </p:nvPicPr>
        <p:blipFill rotWithShape="1">
          <a:blip r:embed="rId3">
            <a:alphaModFix/>
          </a:blip>
          <a:srcRect b="0" l="0" r="0" t="0"/>
          <a:stretch/>
        </p:blipFill>
        <p:spPr>
          <a:xfrm>
            <a:off x="1066800" y="762000"/>
            <a:ext cx="6629400" cy="48768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94"/>
          <p:cNvPicPr preferRelativeResize="0"/>
          <p:nvPr/>
        </p:nvPicPr>
        <p:blipFill rotWithShape="1">
          <a:blip r:embed="rId3">
            <a:alphaModFix/>
          </a:blip>
          <a:srcRect b="0" l="0" r="0" t="0"/>
          <a:stretch/>
        </p:blipFill>
        <p:spPr>
          <a:xfrm>
            <a:off x="228600" y="304800"/>
            <a:ext cx="8534400" cy="3890963"/>
          </a:xfrm>
          <a:prstGeom prst="rect">
            <a:avLst/>
          </a:prstGeom>
          <a:noFill/>
          <a:ln>
            <a:noFill/>
          </a:ln>
        </p:spPr>
      </p:pic>
      <p:pic>
        <p:nvPicPr>
          <p:cNvPr id="540" name="Google Shape;540;p94"/>
          <p:cNvPicPr preferRelativeResize="0"/>
          <p:nvPr/>
        </p:nvPicPr>
        <p:blipFill rotWithShape="1">
          <a:blip r:embed="rId4">
            <a:alphaModFix/>
          </a:blip>
          <a:srcRect b="0" l="0" r="0" t="0"/>
          <a:stretch/>
        </p:blipFill>
        <p:spPr>
          <a:xfrm>
            <a:off x="457200" y="3733800"/>
            <a:ext cx="8305800" cy="28194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95"/>
          <p:cNvPicPr preferRelativeResize="0"/>
          <p:nvPr/>
        </p:nvPicPr>
        <p:blipFill rotWithShape="1">
          <a:blip r:embed="rId3">
            <a:alphaModFix/>
          </a:blip>
          <a:srcRect b="0" l="0" r="0" t="0"/>
          <a:stretch/>
        </p:blipFill>
        <p:spPr>
          <a:xfrm>
            <a:off x="2405063" y="304800"/>
            <a:ext cx="4333875" cy="56769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96"/>
          <p:cNvPicPr preferRelativeResize="0"/>
          <p:nvPr/>
        </p:nvPicPr>
        <p:blipFill rotWithShape="1">
          <a:blip r:embed="rId3">
            <a:alphaModFix/>
          </a:blip>
          <a:srcRect b="0" l="0" r="0" t="0"/>
          <a:stretch/>
        </p:blipFill>
        <p:spPr>
          <a:xfrm>
            <a:off x="2905125" y="533400"/>
            <a:ext cx="3333750" cy="54102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97"/>
          <p:cNvPicPr preferRelativeResize="0"/>
          <p:nvPr/>
        </p:nvPicPr>
        <p:blipFill rotWithShape="1">
          <a:blip r:embed="rId3">
            <a:alphaModFix/>
          </a:blip>
          <a:srcRect b="0" l="0" r="0" t="0"/>
          <a:stretch/>
        </p:blipFill>
        <p:spPr>
          <a:xfrm>
            <a:off x="1371600" y="1371600"/>
            <a:ext cx="6781800" cy="33528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98"/>
          <p:cNvPicPr preferRelativeResize="0"/>
          <p:nvPr/>
        </p:nvPicPr>
        <p:blipFill rotWithShape="1">
          <a:blip r:embed="rId3">
            <a:alphaModFix/>
          </a:blip>
          <a:srcRect b="0" l="0" r="0" t="0"/>
          <a:stretch/>
        </p:blipFill>
        <p:spPr>
          <a:xfrm>
            <a:off x="914400" y="762000"/>
            <a:ext cx="7315200" cy="5334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99"/>
          <p:cNvPicPr preferRelativeResize="0"/>
          <p:nvPr/>
        </p:nvPicPr>
        <p:blipFill rotWithShape="1">
          <a:blip r:embed="rId3">
            <a:alphaModFix/>
          </a:blip>
          <a:srcRect b="0" l="0" r="0" t="0"/>
          <a:stretch/>
        </p:blipFill>
        <p:spPr>
          <a:xfrm>
            <a:off x="914400" y="838200"/>
            <a:ext cx="7086600" cy="2209799"/>
          </a:xfrm>
          <a:prstGeom prst="rect">
            <a:avLst/>
          </a:prstGeom>
          <a:noFill/>
          <a:ln>
            <a:noFill/>
          </a:ln>
        </p:spPr>
      </p:pic>
      <p:pic>
        <p:nvPicPr>
          <p:cNvPr id="566" name="Google Shape;566;p99"/>
          <p:cNvPicPr preferRelativeResize="0"/>
          <p:nvPr/>
        </p:nvPicPr>
        <p:blipFill rotWithShape="1">
          <a:blip r:embed="rId4">
            <a:alphaModFix/>
          </a:blip>
          <a:srcRect b="0" l="0" r="0" t="0"/>
          <a:stretch/>
        </p:blipFill>
        <p:spPr>
          <a:xfrm>
            <a:off x="533400" y="2895600"/>
            <a:ext cx="7772400" cy="34289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100"/>
          <p:cNvPicPr preferRelativeResize="0"/>
          <p:nvPr/>
        </p:nvPicPr>
        <p:blipFill rotWithShape="1">
          <a:blip r:embed="rId3">
            <a:alphaModFix/>
          </a:blip>
          <a:srcRect b="0" l="0" r="0" t="0"/>
          <a:stretch/>
        </p:blipFill>
        <p:spPr>
          <a:xfrm>
            <a:off x="38100" y="890588"/>
            <a:ext cx="9067800" cy="50768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101"/>
          <p:cNvPicPr preferRelativeResize="0"/>
          <p:nvPr/>
        </p:nvPicPr>
        <p:blipFill rotWithShape="1">
          <a:blip r:embed="rId3">
            <a:alphaModFix/>
          </a:blip>
          <a:srcRect b="0" l="0" r="0" t="0"/>
          <a:stretch/>
        </p:blipFill>
        <p:spPr>
          <a:xfrm>
            <a:off x="1143000" y="685801"/>
            <a:ext cx="7086600" cy="2819400"/>
          </a:xfrm>
          <a:prstGeom prst="rect">
            <a:avLst/>
          </a:prstGeom>
          <a:noFill/>
          <a:ln>
            <a:noFill/>
          </a:ln>
        </p:spPr>
      </p:pic>
      <p:pic>
        <p:nvPicPr>
          <p:cNvPr id="577" name="Google Shape;577;p101"/>
          <p:cNvPicPr preferRelativeResize="0"/>
          <p:nvPr/>
        </p:nvPicPr>
        <p:blipFill rotWithShape="1">
          <a:blip r:embed="rId4">
            <a:alphaModFix/>
          </a:blip>
          <a:srcRect b="0" l="0" r="0" t="0"/>
          <a:stretch/>
        </p:blipFill>
        <p:spPr>
          <a:xfrm>
            <a:off x="1066800" y="3352800"/>
            <a:ext cx="7467600" cy="3352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p:nvPr/>
        </p:nvSpPr>
        <p:spPr>
          <a:xfrm>
            <a:off x="457200" y="381000"/>
            <a:ext cx="8001000" cy="683264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Furthermore, proteins that carry out a broadly similar function in distantly related species can differ greatly in overall size and amino acid sequence.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2400">
                <a:solidFill>
                  <a:schemeClr val="dk1"/>
                </a:solidFill>
                <a:latin typeface="Calibri"/>
                <a:ea typeface="Calibri"/>
                <a:cs typeface="Calibri"/>
                <a:sym typeface="Calibri"/>
              </a:rPr>
              <a:t> The Amino Acid Sequences of Millions of Proteins Have Been Determined</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Two major discoveries in 1953 were of crucial importance in the history of biochemistry. In that year</a:t>
            </a:r>
            <a:r>
              <a:rPr lang="en-US" sz="2400">
                <a:solidFill>
                  <a:srgbClr val="FF0000"/>
                </a:solidFill>
                <a:latin typeface="Calibri"/>
                <a:ea typeface="Calibri"/>
                <a:cs typeface="Calibri"/>
                <a:sym typeface="Calibri"/>
              </a:rPr>
              <a:t>, James D. Watson and Francis Crick</a:t>
            </a:r>
            <a:r>
              <a:rPr lang="en-US" sz="2400">
                <a:solidFill>
                  <a:schemeClr val="dk1"/>
                </a:solidFill>
                <a:latin typeface="Calibri"/>
                <a:ea typeface="Calibri"/>
                <a:cs typeface="Calibri"/>
                <a:sym typeface="Calibri"/>
              </a:rPr>
              <a:t> deduced the double-helical structure of DNA and proposed a structural basis for its precise replication . Their proposal illuminated the molecular reality behind the idea of a gene. In the same year</a:t>
            </a:r>
            <a:r>
              <a:rPr lang="en-US" sz="2400">
                <a:solidFill>
                  <a:srgbClr val="FF0000"/>
                </a:solidFill>
                <a:latin typeface="Calibri"/>
                <a:ea typeface="Calibri"/>
                <a:cs typeface="Calibri"/>
                <a:sym typeface="Calibri"/>
              </a:rPr>
              <a:t>, Frederick Sanger </a:t>
            </a:r>
            <a:r>
              <a:rPr lang="en-US" sz="2400">
                <a:solidFill>
                  <a:schemeClr val="dk1"/>
                </a:solidFill>
                <a:latin typeface="Calibri"/>
                <a:ea typeface="Calibri"/>
                <a:cs typeface="Calibri"/>
                <a:sym typeface="Calibri"/>
              </a:rPr>
              <a:t>worked out the sequence of amino acid residues in the polypeptide chains of the hormone insulin </a:t>
            </a:r>
            <a:r>
              <a:rPr b="1" lang="en-US" sz="2400">
                <a:solidFill>
                  <a:schemeClr val="dk1"/>
                </a:solidFill>
                <a:latin typeface="Calibri"/>
                <a:ea typeface="Calibri"/>
                <a:cs typeface="Calibri"/>
                <a:sym typeface="Calibri"/>
              </a:rPr>
              <a:t>(Fig. 3–24).</a:t>
            </a:r>
            <a:r>
              <a:rPr lang="en-US" sz="2400">
                <a:solidFill>
                  <a:schemeClr val="dk1"/>
                </a:solidFill>
                <a:latin typeface="Calibri"/>
                <a:ea typeface="Calibri"/>
                <a:cs typeface="Calibri"/>
                <a:sym typeface="Calibri"/>
              </a:rPr>
              <a:t> a decade after these discoveries, the genetic code relating the nucleotide sequence of DNA to the amino acid sequence of protein molecules was elucidated. </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05_20dProteinStructure-U" id="583" name="Google Shape;583;p102"/>
          <p:cNvPicPr preferRelativeResize="0"/>
          <p:nvPr/>
        </p:nvPicPr>
        <p:blipFill rotWithShape="1">
          <a:blip r:embed="rId3">
            <a:alphaModFix/>
          </a:blip>
          <a:srcRect b="0" l="0" r="0" t="0"/>
          <a:stretch/>
        </p:blipFill>
        <p:spPr>
          <a:xfrm>
            <a:off x="925513" y="1535113"/>
            <a:ext cx="7292975" cy="3786187"/>
          </a:xfrm>
          <a:prstGeom prst="rect">
            <a:avLst/>
          </a:prstGeom>
          <a:noFill/>
          <a:ln>
            <a:noFill/>
          </a:ln>
        </p:spPr>
      </p:pic>
      <p:sp>
        <p:nvSpPr>
          <p:cNvPr id="584" name="Google Shape;584;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What do we have here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103"/>
          <p:cNvPicPr preferRelativeResize="0"/>
          <p:nvPr/>
        </p:nvPicPr>
        <p:blipFill rotWithShape="1">
          <a:blip r:embed="rId3">
            <a:alphaModFix/>
          </a:blip>
          <a:srcRect b="0" l="0" r="0" t="0"/>
          <a:stretch/>
        </p:blipFill>
        <p:spPr>
          <a:xfrm>
            <a:off x="838200" y="914400"/>
            <a:ext cx="7467600" cy="392906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104"/>
          <p:cNvPicPr preferRelativeResize="0"/>
          <p:nvPr/>
        </p:nvPicPr>
        <p:blipFill rotWithShape="1">
          <a:blip r:embed="rId3">
            <a:alphaModFix/>
          </a:blip>
          <a:srcRect b="0" l="0" r="0" t="0"/>
          <a:stretch/>
        </p:blipFill>
        <p:spPr>
          <a:xfrm>
            <a:off x="228600" y="4343400"/>
            <a:ext cx="8610600" cy="1752600"/>
          </a:xfrm>
          <a:prstGeom prst="rect">
            <a:avLst/>
          </a:prstGeom>
          <a:noFill/>
          <a:ln>
            <a:noFill/>
          </a:ln>
        </p:spPr>
      </p:pic>
      <p:pic>
        <p:nvPicPr>
          <p:cNvPr id="595" name="Google Shape;595;p104"/>
          <p:cNvPicPr preferRelativeResize="0"/>
          <p:nvPr/>
        </p:nvPicPr>
        <p:blipFill rotWithShape="1">
          <a:blip r:embed="rId4">
            <a:alphaModFix/>
          </a:blip>
          <a:srcRect b="0" l="0" r="0" t="0"/>
          <a:stretch/>
        </p:blipFill>
        <p:spPr>
          <a:xfrm>
            <a:off x="0" y="990600"/>
            <a:ext cx="8886825" cy="3429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105"/>
          <p:cNvPicPr preferRelativeResize="0"/>
          <p:nvPr/>
        </p:nvPicPr>
        <p:blipFill rotWithShape="1">
          <a:blip r:embed="rId3">
            <a:alphaModFix/>
          </a:blip>
          <a:srcRect b="0" l="0" r="0" t="0"/>
          <a:stretch/>
        </p:blipFill>
        <p:spPr>
          <a:xfrm>
            <a:off x="1905000" y="1143000"/>
            <a:ext cx="5562600" cy="38481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106"/>
          <p:cNvPicPr preferRelativeResize="0"/>
          <p:nvPr/>
        </p:nvPicPr>
        <p:blipFill rotWithShape="1">
          <a:blip r:embed="rId3">
            <a:alphaModFix/>
          </a:blip>
          <a:srcRect b="0" l="0" r="0" t="0"/>
          <a:stretch/>
        </p:blipFill>
        <p:spPr>
          <a:xfrm>
            <a:off x="1" y="1371601"/>
            <a:ext cx="8839200" cy="1371599"/>
          </a:xfrm>
          <a:prstGeom prst="rect">
            <a:avLst/>
          </a:prstGeom>
          <a:noFill/>
          <a:ln>
            <a:noFill/>
          </a:ln>
        </p:spPr>
      </p:pic>
      <p:sp>
        <p:nvSpPr>
          <p:cNvPr id="606" name="Google Shape;606;p106"/>
          <p:cNvSpPr/>
          <p:nvPr/>
        </p:nvSpPr>
        <p:spPr>
          <a:xfrm>
            <a:off x="914400" y="3276600"/>
            <a:ext cx="6934200"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 have come upon reasons why we require for good health so much larger amounts of vitamin C than are present in the plants we use as food... It has recently been shown by Myllyla and his colleagues that, one molecule of vitamin C is destroyed for each H (hydrogen atom) replaced by OH (during the formation of collagen)... Vitamin C, in the critical reactions that assemble collagen in the tissues, does not serve merely as a catalyst but is destroyed."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Linus Pauling</a:t>
            </a:r>
            <a:endParaRPr sz="1800">
              <a:solidFill>
                <a:schemeClr val="dk1"/>
              </a:solidFill>
              <a:latin typeface="Calibri"/>
              <a:ea typeface="Calibri"/>
              <a:cs typeface="Calibri"/>
              <a:sym typeface="Calibri"/>
            </a:endParaRPr>
          </a:p>
        </p:txBody>
      </p:sp>
      <p:sp>
        <p:nvSpPr>
          <p:cNvPr id="607" name="Google Shape;607;p106"/>
          <p:cNvSpPr/>
          <p:nvPr/>
        </p:nvSpPr>
        <p:spPr>
          <a:xfrm>
            <a:off x="914400" y="914401"/>
            <a:ext cx="74676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Linus Pauling HOW TO LIVE LONGER AND FEEL BETTER (1986) Pages 89-91</a:t>
            </a:r>
            <a:endParaRPr b="1" sz="1800">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107"/>
          <p:cNvPicPr preferRelativeResize="0"/>
          <p:nvPr/>
        </p:nvPicPr>
        <p:blipFill rotWithShape="1">
          <a:blip r:embed="rId3">
            <a:alphaModFix/>
          </a:blip>
          <a:srcRect b="0" l="0" r="0" t="0"/>
          <a:stretch/>
        </p:blipFill>
        <p:spPr>
          <a:xfrm>
            <a:off x="838200" y="828675"/>
            <a:ext cx="7391399" cy="52006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108"/>
          <p:cNvPicPr preferRelativeResize="0"/>
          <p:nvPr/>
        </p:nvPicPr>
        <p:blipFill rotWithShape="1">
          <a:blip r:embed="rId3">
            <a:alphaModFix/>
          </a:blip>
          <a:srcRect b="0" l="0" r="0" t="0"/>
          <a:stretch/>
        </p:blipFill>
        <p:spPr>
          <a:xfrm>
            <a:off x="1" y="914400"/>
            <a:ext cx="8839200" cy="54102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109"/>
          <p:cNvPicPr preferRelativeResize="0"/>
          <p:nvPr/>
        </p:nvPicPr>
        <p:blipFill rotWithShape="1">
          <a:blip r:embed="rId3">
            <a:alphaModFix/>
          </a:blip>
          <a:srcRect b="0" l="0" r="0" t="0"/>
          <a:stretch/>
        </p:blipFill>
        <p:spPr>
          <a:xfrm>
            <a:off x="547688" y="2228850"/>
            <a:ext cx="8048625" cy="24003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110"/>
          <p:cNvPicPr preferRelativeResize="0"/>
          <p:nvPr/>
        </p:nvPicPr>
        <p:blipFill rotWithShape="1">
          <a:blip r:embed="rId3">
            <a:alphaModFix/>
          </a:blip>
          <a:srcRect b="0" l="0" r="0" t="0"/>
          <a:stretch/>
        </p:blipFill>
        <p:spPr>
          <a:xfrm>
            <a:off x="2224088" y="876300"/>
            <a:ext cx="4695825" cy="51054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111"/>
          <p:cNvPicPr preferRelativeResize="0"/>
          <p:nvPr/>
        </p:nvPicPr>
        <p:blipFill rotWithShape="1">
          <a:blip r:embed="rId3">
            <a:alphaModFix/>
          </a:blip>
          <a:srcRect b="0" l="0" r="0" t="0"/>
          <a:stretch/>
        </p:blipFill>
        <p:spPr>
          <a:xfrm>
            <a:off x="609600" y="228602"/>
            <a:ext cx="7467600" cy="3848360"/>
          </a:xfrm>
          <a:prstGeom prst="rect">
            <a:avLst/>
          </a:prstGeom>
          <a:noFill/>
          <a:ln>
            <a:noFill/>
          </a:ln>
        </p:spPr>
      </p:pic>
      <p:pic>
        <p:nvPicPr>
          <p:cNvPr id="633" name="Google Shape;633;p111"/>
          <p:cNvPicPr preferRelativeResize="0"/>
          <p:nvPr/>
        </p:nvPicPr>
        <p:blipFill rotWithShape="1">
          <a:blip r:embed="rId4">
            <a:alphaModFix/>
          </a:blip>
          <a:srcRect b="0" l="0" r="0" t="0"/>
          <a:stretch/>
        </p:blipFill>
        <p:spPr>
          <a:xfrm>
            <a:off x="457200" y="3810001"/>
            <a:ext cx="7848600" cy="29659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