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rgbClr val="0A3777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66FF"/>
    <a:srgbClr val="0A3777"/>
    <a:srgbClr val="3249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1" d="100"/>
          <a:sy n="71" d="100"/>
        </p:scale>
        <p:origin x="-123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1.0062893081761018E-2"/>
                  <c:y val="0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7610062893081768E-2"/>
                  <c:y val="-7.4298364934342742E-17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509433962264151E-2"/>
                  <c:y val="0"/>
                </c:manualLayout>
              </c:layout>
              <c:dLblPos val="outEnd"/>
              <c:showVal val="1"/>
            </c:dLbl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Payroll</c:v>
                </c:pt>
                <c:pt idx="2">
                  <c:v>Check tampering</c:v>
                </c:pt>
                <c:pt idx="3">
                  <c:v>Expense reimbursement</c:v>
                </c:pt>
                <c:pt idx="4">
                  <c:v>Billing</c:v>
                </c:pt>
              </c:strCache>
            </c:strRef>
          </c:cat>
          <c:val>
            <c:numRef>
              <c:f>'[Costs and schemes 2012.xlsx]FraudDisb'!$J$39:$J$43</c:f>
              <c:numCache>
                <c:formatCode>0.0%</c:formatCode>
                <c:ptCount val="5"/>
                <c:pt idx="0">
                  <c:v>7.763975155279508E-2</c:v>
                </c:pt>
                <c:pt idx="1">
                  <c:v>0.2003105590062112</c:v>
                </c:pt>
                <c:pt idx="2">
                  <c:v>0.25621118012422361</c:v>
                </c:pt>
                <c:pt idx="3">
                  <c:v>0.31211180124223648</c:v>
                </c:pt>
                <c:pt idx="4">
                  <c:v>0.53726708074534069</c:v>
                </c:pt>
              </c:numCache>
            </c:numRef>
          </c:val>
        </c:ser>
        <c:axId val="95405952"/>
        <c:axId val="95407488"/>
      </c:barChart>
      <c:catAx>
        <c:axId val="95405952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95407488"/>
        <c:crosses val="autoZero"/>
        <c:auto val="1"/>
        <c:lblAlgn val="ctr"/>
        <c:lblOffset val="100"/>
      </c:catAx>
      <c:valAx>
        <c:axId val="9540748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 of Fraudulent Disbursements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95405952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Expense reimbursement</c:v>
                </c:pt>
                <c:pt idx="2">
                  <c:v>Payroll</c:v>
                </c:pt>
                <c:pt idx="3">
                  <c:v>Billing</c:v>
                </c:pt>
                <c:pt idx="4">
                  <c:v>Check tampering</c:v>
                </c:pt>
              </c:strCache>
            </c:strRef>
          </c:cat>
          <c:val>
            <c:numRef>
              <c:f>'[Costs and schemes 2012.xlsx]FraudDisb'!$L$39:$L$43</c:f>
              <c:numCache>
                <c:formatCode>"$"#,##0</c:formatCode>
                <c:ptCount val="5"/>
                <c:pt idx="0">
                  <c:v>25000</c:v>
                </c:pt>
                <c:pt idx="1">
                  <c:v>26000</c:v>
                </c:pt>
                <c:pt idx="2">
                  <c:v>48000</c:v>
                </c:pt>
                <c:pt idx="3">
                  <c:v>100000</c:v>
                </c:pt>
                <c:pt idx="4">
                  <c:v>143000</c:v>
                </c:pt>
              </c:numCache>
            </c:numRef>
          </c:val>
        </c:ser>
        <c:axId val="95956352"/>
        <c:axId val="95966336"/>
      </c:barChart>
      <c:catAx>
        <c:axId val="95956352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95966336"/>
        <c:crosses val="autoZero"/>
        <c:auto val="1"/>
        <c:lblAlgn val="ctr"/>
        <c:lblOffset val="100"/>
      </c:catAx>
      <c:valAx>
        <c:axId val="9596633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95956352"/>
        <c:crosses val="autoZero"/>
        <c:crossBetween val="between"/>
        <c:majorUnit val="5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94A643A-8731-4EFE-BB0F-73C32DF6E43D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133AD67-0F37-4BD7-9781-458580B15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4A3D4771-F966-4F7A-B081-F6444FB3B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30DDF-B979-4DF6-AE2A-AA4A8EAA0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978E-809A-4FA0-8538-4DD5BB8F4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4C91A-F5BC-44ED-95A2-3982E58DD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17AD1-006A-4FD1-BDF4-EB301CBB7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D262B-4A86-4808-BDF6-9E9B4511D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EFF88-976B-4D55-B834-015E4F6B7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FE24F-817A-4CFB-BD3D-0E6013C36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BABC2-12BF-4533-8F21-C9E95BF26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43BB2-C7C7-4246-9DB6-775E5761A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EC44-5B7D-4506-B08D-E1C6337D9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7716-C9BF-4C75-A202-83309C16A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A757425E-C827-4CA4-9754-E16E2EA4F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4A6C5C2-F147-4E95-BBF6-28295D01E068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Register Disbursement Schemes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smtClean="0"/>
              <a:t>Chapter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2F5CAC4-DE58-41CA-B523-EFD393F2DA9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/>
              <a:t>False Refunds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Fictitious refunds</a:t>
            </a:r>
          </a:p>
          <a:p>
            <a:pPr lvl="1" eaLnBrk="1" hangingPunct="1"/>
            <a:r>
              <a:rPr lang="en-US" sz="2800" smtClean="0"/>
              <a:t>Fraudster takes cash from the register in the amount of the false return</a:t>
            </a:r>
          </a:p>
          <a:p>
            <a:pPr lvl="1" eaLnBrk="1" hangingPunct="1"/>
            <a:r>
              <a:rPr lang="en-US" sz="2800" smtClean="0"/>
              <a:t>Debit is made to the inventory system showing that the merchandise has been returned to the inventory</a:t>
            </a:r>
          </a:p>
          <a:p>
            <a:pPr eaLnBrk="1" hangingPunct="1"/>
            <a:endParaRPr lang="en-US" sz="3200" smtClean="0"/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AAAAC99-AE23-498B-B865-913DBE6769E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/>
              <a:t>False Refunds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Overstated refunds</a:t>
            </a:r>
          </a:p>
          <a:p>
            <a:pPr lvl="1" eaLnBrk="1" hangingPunct="1"/>
            <a:r>
              <a:rPr lang="en-US" sz="2800" smtClean="0"/>
              <a:t>Fraudster overstates the amount of a legitimate refund and skims the excess money</a:t>
            </a:r>
          </a:p>
          <a:p>
            <a:pPr lvl="1" eaLnBrk="1" hangingPunct="1"/>
            <a:r>
              <a:rPr lang="en-US" sz="2800" smtClean="0"/>
              <a:t>Customer is paid the actual amount owed for the returned merchandise and the excess is kept by the fraudster</a:t>
            </a:r>
          </a:p>
          <a:p>
            <a:pPr eaLnBrk="1" hangingPunct="1"/>
            <a:endParaRPr lang="en-US" sz="3200" smtClean="0"/>
          </a:p>
          <a:p>
            <a:pPr lvl="1"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904F55-AAE1-46E4-AC82-E5B0989C8DB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/>
              <a:t>False Refunds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Credit card refunds</a:t>
            </a:r>
          </a:p>
          <a:p>
            <a:pPr lvl="1" eaLnBrk="1" hangingPunct="1"/>
            <a:r>
              <a:rPr lang="en-US" sz="2800" smtClean="0"/>
              <a:t>Refunds appear as credits to the customer’s credit card rather than as cash disbursements</a:t>
            </a:r>
          </a:p>
          <a:p>
            <a:pPr lvl="1" eaLnBrk="1" hangingPunct="1"/>
            <a:r>
              <a:rPr lang="en-US" sz="2800" smtClean="0"/>
              <a:t>Perpetrator does not have to physically take cash from the register</a:t>
            </a:r>
          </a:p>
          <a:p>
            <a:pPr lvl="1" eaLnBrk="1" hangingPunct="1"/>
            <a:r>
              <a:rPr lang="en-US" sz="2800" smtClean="0"/>
              <a:t>Refunded to the perpetrator’s credit card</a:t>
            </a:r>
          </a:p>
          <a:p>
            <a:pPr eaLnBrk="1" hangingPunct="1"/>
            <a:endParaRPr lang="en-US" sz="3200" smtClean="0"/>
          </a:p>
          <a:p>
            <a:pPr lvl="1"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7D7D545-FCB8-4A8A-A6D8-AF45C6C3EAF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sz="4800" b="1" smtClean="0"/>
              <a:t>False Voids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648200"/>
          </a:xfrm>
        </p:spPr>
        <p:txBody>
          <a:bodyPr/>
          <a:lstStyle/>
          <a:p>
            <a:pPr eaLnBrk="1" hangingPunct="1"/>
            <a:r>
              <a:rPr lang="en-US" sz="3200" smtClean="0"/>
              <a:t>Also generate a disbursement from the register</a:t>
            </a:r>
          </a:p>
          <a:p>
            <a:pPr eaLnBrk="1" hangingPunct="1"/>
            <a:r>
              <a:rPr lang="en-US" sz="3200" smtClean="0"/>
              <a:t>Copy of customer’s receipt is attached to the void slip</a:t>
            </a:r>
          </a:p>
          <a:p>
            <a:pPr eaLnBrk="1" hangingPunct="1"/>
            <a:r>
              <a:rPr lang="en-US" sz="3200" smtClean="0"/>
              <a:t>Managers must generally approve voided sales</a:t>
            </a:r>
          </a:p>
          <a:p>
            <a:pPr eaLnBrk="1" hangingPunct="1"/>
            <a:r>
              <a:rPr lang="en-US" sz="3200" smtClean="0"/>
              <a:t>Rubber stamp approvals allow the fraud to succeed</a:t>
            </a:r>
          </a:p>
          <a:p>
            <a:pPr eaLnBrk="1" hangingPunct="1"/>
            <a:r>
              <a:rPr lang="en-US" sz="3200" smtClean="0"/>
              <a:t>Management and the employee may conspire</a:t>
            </a:r>
          </a:p>
          <a:p>
            <a:pPr lvl="1"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C8FBFC3-B315-4587-A3DF-BF189A24130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Concealing Register Disbursements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86000"/>
            <a:ext cx="7772400" cy="4191000"/>
          </a:xfrm>
        </p:spPr>
        <p:txBody>
          <a:bodyPr/>
          <a:lstStyle/>
          <a:p>
            <a:pPr eaLnBrk="1" hangingPunct="1"/>
            <a:r>
              <a:rPr lang="en-US" sz="3200" smtClean="0"/>
              <a:t>Fraudsters typically do not make any effort to conceal the shrinkage</a:t>
            </a:r>
          </a:p>
          <a:p>
            <a:pPr eaLnBrk="1" hangingPunct="1"/>
            <a:r>
              <a:rPr lang="en-US" sz="3200" smtClean="0"/>
              <a:t>Register disbursement schemes leave the victim organization’s books in balance</a:t>
            </a:r>
          </a:p>
          <a:p>
            <a:pPr eaLnBrk="1" hangingPunct="1"/>
            <a:r>
              <a:rPr lang="en-US" sz="3200" smtClean="0"/>
              <a:t>Fraudster often takes no further action</a:t>
            </a:r>
          </a:p>
          <a:p>
            <a:pPr eaLnBrk="1" hangingPunct="1"/>
            <a:endParaRPr lang="en-US" sz="3200" smtClean="0"/>
          </a:p>
          <a:p>
            <a:pPr eaLnBrk="1" hangingPunct="1"/>
            <a:endParaRPr lang="en-US" sz="32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3FA2D08-178C-4484-8A94-74842A0E514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Concealing Register Disbursements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Small disbursements</a:t>
            </a:r>
          </a:p>
          <a:p>
            <a:pPr lvl="1" eaLnBrk="1" hangingPunct="1"/>
            <a:r>
              <a:rPr lang="en-US" sz="2800" smtClean="0"/>
              <a:t>Keep the size of the disbursements low to where management review is not required</a:t>
            </a:r>
          </a:p>
          <a:p>
            <a:pPr eaLnBrk="1" hangingPunct="1"/>
            <a:r>
              <a:rPr lang="en-US" sz="3200" smtClean="0"/>
              <a:t>Destroying records</a:t>
            </a:r>
          </a:p>
          <a:p>
            <a:pPr lvl="1" eaLnBrk="1" hangingPunct="1"/>
            <a:r>
              <a:rPr lang="en-US" sz="2800" smtClean="0"/>
              <a:t>Employee has conceded that management will discover the theft</a:t>
            </a:r>
          </a:p>
          <a:p>
            <a:pPr lvl="1" eaLnBrk="1" hangingPunct="1"/>
            <a:r>
              <a:rPr lang="en-US" sz="2800" smtClean="0"/>
              <a:t>Goal is to prevent management from discovering who the thief 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A69B6BC-75E1-4B8F-A88A-A5B1EF13260F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Preventing and Detecting Register Disbursement Schemes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Maintain appropriate separation of duties</a:t>
            </a:r>
          </a:p>
          <a:p>
            <a:pPr eaLnBrk="1" hangingPunct="1"/>
            <a:r>
              <a:rPr lang="en-US" sz="3200" smtClean="0"/>
              <a:t>Management approval should be required for all refunds and voided sales</a:t>
            </a:r>
          </a:p>
          <a:p>
            <a:pPr eaLnBrk="1" hangingPunct="1"/>
            <a:r>
              <a:rPr lang="en-US" sz="3200" smtClean="0"/>
              <a:t>Closely guard access to the control key or management code</a:t>
            </a:r>
          </a:p>
          <a:p>
            <a:pPr eaLnBrk="1" hangingPunct="1"/>
            <a:r>
              <a:rPr lang="en-US" sz="3200" smtClean="0"/>
              <a:t>Prohibit cashiers from reversing their own sales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420971-560B-4A6B-AD82-825DD88A79F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Preventing and Detecting Register Disbursement Schemes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Require proper documentation for voided transactions such as the original receipt</a:t>
            </a:r>
          </a:p>
          <a:p>
            <a:pPr eaLnBrk="1" hangingPunct="1"/>
            <a:r>
              <a:rPr lang="en-US" sz="3200" smtClean="0"/>
              <a:t>Require cashiers to maintain a distinct login code</a:t>
            </a:r>
          </a:p>
          <a:p>
            <a:pPr eaLnBrk="1" hangingPunct="1"/>
            <a:r>
              <a:rPr lang="en-US" sz="3200" smtClean="0"/>
              <a:t>Periodically generate reports of all reversing transactions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72EE386-40E4-47E4-B560-B317666C3E3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Preventing and Detecting Register Disbursement Schemes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Look for large numbers of transactions just below the approval amount</a:t>
            </a:r>
          </a:p>
          <a:p>
            <a:pPr eaLnBrk="1" hangingPunct="1"/>
            <a:r>
              <a:rPr lang="en-US" sz="3200" smtClean="0"/>
              <a:t>Institute store policies encouraging customers to ask for </a:t>
            </a:r>
            <a:r>
              <a:rPr lang="en-US" sz="3200" b="1" smtClean="0"/>
              <a:t>and</a:t>
            </a:r>
            <a:r>
              <a:rPr lang="en-US" sz="3200" smtClean="0"/>
              <a:t> examine their receipts</a:t>
            </a:r>
          </a:p>
          <a:p>
            <a:pPr eaLnBrk="1" hangingPunct="1"/>
            <a:r>
              <a:rPr lang="en-US" sz="3200" smtClean="0"/>
              <a:t>Randomly call customers who have returned merchandise or voided sales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E6DFF45-8F95-476B-921D-27BB392CCE67}" type="slidenum">
              <a:rPr lang="en-US" smtClean="0"/>
              <a:pPr/>
              <a:t>2</a:t>
            </a:fld>
            <a:endParaRPr lang="en-US" dirty="0" smtClean="0"/>
          </a:p>
        </p:txBody>
      </p:sp>
      <p:pic>
        <p:nvPicPr>
          <p:cNvPr id="3075" name="Picture 7" descr="j0390083"/>
          <p:cNvPicPr>
            <a:picLocks noChangeAspect="1" noChangeArrowheads="1"/>
          </p:cNvPicPr>
          <p:nvPr/>
        </p:nvPicPr>
        <p:blipFill>
          <a:blip r:embed="rId2" cstate="print">
            <a:lum bright="30000" contrast="16000"/>
          </a:blip>
          <a:srcRect t="6250" b="16750"/>
          <a:stretch>
            <a:fillRect/>
          </a:stretch>
        </p:blipFill>
        <p:spPr bwMode="auto">
          <a:xfrm>
            <a:off x="2438400" y="1143000"/>
            <a:ext cx="4302125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Pop Quiz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7848600" cy="2743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3200" dirty="0" smtClean="0">
                <a:latin typeface="Times" pitchFamily="18" charset="0"/>
                <a:cs typeface="Times New Roman" pitchFamily="18" charset="0"/>
              </a:rPr>
              <a:t>According to the </a:t>
            </a:r>
            <a:r>
              <a:rPr lang="en-US" sz="3200" i="1" dirty="0" smtClean="0">
                <a:latin typeface="Times" pitchFamily="18" charset="0"/>
                <a:cs typeface="Times New Roman" pitchFamily="18" charset="0"/>
              </a:rPr>
              <a:t>2011 Global Fraud Survey, </a:t>
            </a:r>
            <a:r>
              <a:rPr lang="en-US" sz="3200" dirty="0" smtClean="0">
                <a:latin typeface="Times" pitchFamily="18" charset="0"/>
                <a:cs typeface="Times New Roman" pitchFamily="18" charset="0"/>
              </a:rPr>
              <a:t>register disbursement schemes have a higher median loss than payroll schemes.   </a:t>
            </a:r>
          </a:p>
          <a:p>
            <a:pPr marL="0" indent="0" eaLnBrk="1" hangingPunct="1">
              <a:buFontTx/>
              <a:buNone/>
            </a:pPr>
            <a:endParaRPr lang="en-US" sz="3200" dirty="0" smtClean="0">
              <a:latin typeface="Times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sz="3200" dirty="0" smtClean="0">
                <a:latin typeface="Times" pitchFamily="18" charset="0"/>
                <a:cs typeface="Times New Roman" pitchFamily="18" charset="0"/>
              </a:rPr>
              <a:t>True or false?</a:t>
            </a:r>
          </a:p>
          <a:p>
            <a:pPr marL="0" indent="0" eaLnBrk="1" hangingPunct="1"/>
            <a:endParaRPr lang="en-US" sz="32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6244068-C11E-42C9-9098-1FB758F657C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Learning 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Explain what constitutes a register disbursement scheme.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Differentiate register disbursements from skimming and cash larceny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List the two basic categories of register disbursements.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Explain how false refund schemes are committed.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Explain how false void schemes are committed.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431D4C-904F-4225-B754-5F156AC98DB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Learning Objectives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Understand how register disbursement schemes cause shrinkage.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Discuss the methods by which fraudulent register disbursements are concealed.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Understand the methods identified in this chapter for preventing and detecting register disbursement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Times New Roman" pitchFamily="18" charset="0"/>
              </a:rPr>
              <a:t>Be familiar with proactive audit tests that can be used to detect register disbursement schemes.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1CA4B17-6BA6-45DE-A42E-6CEE3DB6E55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819400" y="1295400"/>
            <a:ext cx="3048000" cy="11430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b="0">
                <a:solidFill>
                  <a:schemeClr val="bg1"/>
                </a:solidFill>
                <a:latin typeface="Times" pitchFamily="18" charset="0"/>
              </a:rPr>
              <a:t>Register </a:t>
            </a:r>
          </a:p>
          <a:p>
            <a:pPr eaLnBrk="0" hangingPunct="0">
              <a:defRPr/>
            </a:pPr>
            <a:r>
              <a:rPr lang="en-US" sz="2400" b="0">
                <a:solidFill>
                  <a:schemeClr val="bg1"/>
                </a:solidFill>
                <a:latin typeface="Times" pitchFamily="18" charset="0"/>
              </a:rPr>
              <a:t>Disbursements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505200" y="2971800"/>
            <a:ext cx="2362200" cy="1066800"/>
          </a:xfrm>
          <a:prstGeom prst="rect">
            <a:avLst/>
          </a:prstGeom>
          <a:solidFill>
            <a:srgbClr val="6666FF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b="0">
                <a:solidFill>
                  <a:schemeClr val="tx1"/>
                </a:solidFill>
                <a:latin typeface="Times" pitchFamily="18" charset="0"/>
              </a:rPr>
              <a:t>False Voids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505200" y="4572000"/>
            <a:ext cx="2362200" cy="1066800"/>
          </a:xfrm>
          <a:prstGeom prst="rect">
            <a:avLst/>
          </a:prstGeom>
          <a:solidFill>
            <a:srgbClr val="6666FF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b="0">
                <a:solidFill>
                  <a:schemeClr val="tx1"/>
                </a:solidFill>
                <a:latin typeface="Times" pitchFamily="18" charset="0"/>
              </a:rPr>
              <a:t>False Refunds</a:t>
            </a:r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3048000" y="2743200"/>
            <a:ext cx="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>
            <a:off x="3033713" y="2743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10"/>
          <p:cNvSpPr>
            <a:spLocks noChangeShapeType="1"/>
          </p:cNvSpPr>
          <p:nvPr/>
        </p:nvSpPr>
        <p:spPr bwMode="auto">
          <a:xfrm>
            <a:off x="3048000" y="35052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1"/>
          <p:cNvSpPr>
            <a:spLocks noChangeShapeType="1"/>
          </p:cNvSpPr>
          <p:nvPr/>
        </p:nvSpPr>
        <p:spPr bwMode="auto">
          <a:xfrm>
            <a:off x="3033713" y="51054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2"/>
          <p:cNvSpPr>
            <a:spLocks noChangeShapeType="1"/>
          </p:cNvSpPr>
          <p:nvPr/>
        </p:nvSpPr>
        <p:spPr bwMode="auto">
          <a:xfrm>
            <a:off x="4343400" y="2438400"/>
            <a:ext cx="0" cy="320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EA5598F-83E4-4585-BE0B-E0975C748B6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Frequency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914400" y="1905000"/>
          <a:ext cx="7315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4D0733-78BA-40D9-A523-B98203F357C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2219325" y="203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Median Loss of Fraudulent Disbursements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781050" y="1981200"/>
          <a:ext cx="75819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940B7A3-422C-4C66-AEB1-8144FFD0C05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Register Disbursement Schemes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False refunds</a:t>
            </a:r>
          </a:p>
          <a:p>
            <a:pPr eaLnBrk="1" hangingPunct="1"/>
            <a:r>
              <a:rPr lang="en-US" sz="3200" smtClean="0"/>
              <a:t>False voids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5D5A10-3D4E-497A-9BD1-4E22F47286D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False Refunds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 refund is processed when a customer returns an item of merchandise purchased from the store</a:t>
            </a:r>
          </a:p>
          <a:p>
            <a:pPr eaLnBrk="1" hangingPunct="1"/>
            <a:r>
              <a:rPr lang="en-US" sz="3200" smtClean="0"/>
              <a:t>Merchandise is placed back into inventory</a:t>
            </a:r>
          </a:p>
          <a:p>
            <a:pPr eaLnBrk="1" hangingPunct="1"/>
            <a:r>
              <a:rPr lang="en-US" sz="3200" smtClean="0"/>
              <a:t>Purchase price is returned to the customer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537</Words>
  <Application>Microsoft Office PowerPoint</Application>
  <PresentationFormat>On-screen Show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 Presentation</vt:lpstr>
      <vt:lpstr>Chapter 8</vt:lpstr>
      <vt:lpstr>Pop Quiz</vt:lpstr>
      <vt:lpstr>Learning Objectives</vt:lpstr>
      <vt:lpstr>Learning Objectives</vt:lpstr>
      <vt:lpstr>Slide 5</vt:lpstr>
      <vt:lpstr>Frequency of Fraudulent Disbursements</vt:lpstr>
      <vt:lpstr>Median Loss of Fraudulent Disbursements</vt:lpstr>
      <vt:lpstr>Register Disbursement Schemes</vt:lpstr>
      <vt:lpstr>False Refunds</vt:lpstr>
      <vt:lpstr>False Refunds</vt:lpstr>
      <vt:lpstr>False Refunds</vt:lpstr>
      <vt:lpstr>False Refunds</vt:lpstr>
      <vt:lpstr>False Voids</vt:lpstr>
      <vt:lpstr>Concealing Register Disbursements</vt:lpstr>
      <vt:lpstr>Concealing Register Disbursements</vt:lpstr>
      <vt:lpstr>Preventing and Detecting Register Disbursement Schemes</vt:lpstr>
      <vt:lpstr>Preventing and Detecting Register Disbursement Schemes</vt:lpstr>
      <vt:lpstr>Preventing and Detecting Register Disbursement Schemes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24</cp:revision>
  <dcterms:created xsi:type="dcterms:W3CDTF">2004-02-25T21:57:05Z</dcterms:created>
  <dcterms:modified xsi:type="dcterms:W3CDTF">2013-03-14T20:53:22Z</dcterms:modified>
</cp:coreProperties>
</file>