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000" b="1" kern="1200">
        <a:solidFill>
          <a:srgbClr val="0A3777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000" b="1" kern="1200">
        <a:solidFill>
          <a:srgbClr val="0A3777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000" b="1" kern="1200">
        <a:solidFill>
          <a:srgbClr val="0A3777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000" b="1" kern="1200">
        <a:solidFill>
          <a:srgbClr val="0A3777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000" b="1" kern="1200">
        <a:solidFill>
          <a:srgbClr val="0A3777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rgbClr val="0A3777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rgbClr val="0A3777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rgbClr val="0A3777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rgbClr val="0A3777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66FF"/>
    <a:srgbClr val="0A3777"/>
    <a:srgbClr val="3249E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1" d="100"/>
          <a:sy n="71" d="100"/>
        </p:scale>
        <p:origin x="-1236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50.1.1.95\groups\RESEARCH\Report%20to%20the%20Nations\2012%20RTN\Data%20analysis\Costs%20and%20schemes%20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50.1.1.95\groups\RESEARCH\Report%20to%20the%20Nations\2012%20RTN\Data%20analysis\Costs%20and%20schemes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clustered"/>
        <c:ser>
          <c:idx val="2"/>
          <c:order val="0"/>
          <c:spPr>
            <a:solidFill>
              <a:schemeClr val="accent2"/>
            </a:solidFill>
          </c:spPr>
          <c:dLbls>
            <c:dLbl>
              <c:idx val="0"/>
              <c:layout>
                <c:manualLayout>
                  <c:x val="-1.0062893081761018E-2"/>
                  <c:y val="0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7610062893081768E-2"/>
                  <c:y val="-7.4298364934342742E-17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1.509433962264151E-2"/>
                  <c:y val="0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'[Costs and schemes 2012.xlsx]FraudDisb'!$G$39:$G$43</c:f>
              <c:strCache>
                <c:ptCount val="5"/>
                <c:pt idx="0">
                  <c:v>Register disbursement</c:v>
                </c:pt>
                <c:pt idx="1">
                  <c:v>Payroll</c:v>
                </c:pt>
                <c:pt idx="2">
                  <c:v>Check tampering</c:v>
                </c:pt>
                <c:pt idx="3">
                  <c:v>Expense reimbursement</c:v>
                </c:pt>
                <c:pt idx="4">
                  <c:v>Billing</c:v>
                </c:pt>
              </c:strCache>
            </c:strRef>
          </c:cat>
          <c:val>
            <c:numRef>
              <c:f>'[Costs and schemes 2012.xlsx]FraudDisb'!$J$39:$J$43</c:f>
              <c:numCache>
                <c:formatCode>0.0%</c:formatCode>
                <c:ptCount val="5"/>
                <c:pt idx="0">
                  <c:v>7.763975155279508E-2</c:v>
                </c:pt>
                <c:pt idx="1">
                  <c:v>0.2003105590062112</c:v>
                </c:pt>
                <c:pt idx="2">
                  <c:v>0.25621118012422361</c:v>
                </c:pt>
                <c:pt idx="3">
                  <c:v>0.31211180124223648</c:v>
                </c:pt>
                <c:pt idx="4">
                  <c:v>0.53726708074534069</c:v>
                </c:pt>
              </c:numCache>
            </c:numRef>
          </c:val>
        </c:ser>
        <c:axId val="95405952"/>
        <c:axId val="95407488"/>
      </c:barChart>
      <c:catAx>
        <c:axId val="95405952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95407488"/>
        <c:crosses val="autoZero"/>
        <c:auto val="1"/>
        <c:lblAlgn val="ctr"/>
        <c:lblOffset val="100"/>
      </c:catAx>
      <c:valAx>
        <c:axId val="95407488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 b="1"/>
                </a:pPr>
                <a:r>
                  <a:rPr lang="en-US" b="1"/>
                  <a:t>Percent of Fraudulent Disbursements</a:t>
                </a:r>
              </a:p>
            </c:rich>
          </c:tx>
          <c:layout/>
        </c:title>
        <c:numFmt formatCode="0%" sourceLinked="0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95405952"/>
        <c:crosses val="autoZero"/>
        <c:crossBetween val="between"/>
      </c:valAx>
    </c:plotArea>
    <c:plotVisOnly val="1"/>
    <c:dispBlanksAs val="gap"/>
  </c:chart>
  <c:spPr>
    <a:ln w="12700">
      <a:solidFill>
        <a:schemeClr val="tx1"/>
      </a:solidFill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+mn-lt"/>
          <a:ea typeface="Calibri"/>
          <a:cs typeface="Calibri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bar"/>
        <c:grouping val="clustered"/>
        <c:ser>
          <c:idx val="2"/>
          <c:order val="0"/>
          <c:spPr>
            <a:solidFill>
              <a:schemeClr val="accent2"/>
            </a:solidFill>
          </c:spPr>
          <c:dLbls>
            <c:dLblPos val="outEnd"/>
            <c:showVal val="1"/>
          </c:dLbls>
          <c:cat>
            <c:strRef>
              <c:f>'[Costs and schemes 2012.xlsx]FraudDisb'!$G$39:$G$43</c:f>
              <c:strCache>
                <c:ptCount val="5"/>
                <c:pt idx="0">
                  <c:v>Register disbursement</c:v>
                </c:pt>
                <c:pt idx="1">
                  <c:v>Expense reimbursement</c:v>
                </c:pt>
                <c:pt idx="2">
                  <c:v>Payroll</c:v>
                </c:pt>
                <c:pt idx="3">
                  <c:v>Billing</c:v>
                </c:pt>
                <c:pt idx="4">
                  <c:v>Check tampering</c:v>
                </c:pt>
              </c:strCache>
            </c:strRef>
          </c:cat>
          <c:val>
            <c:numRef>
              <c:f>'[Costs and schemes 2012.xlsx]FraudDisb'!$L$39:$L$43</c:f>
              <c:numCache>
                <c:formatCode>"$"#,##0</c:formatCode>
                <c:ptCount val="5"/>
                <c:pt idx="0">
                  <c:v>25000</c:v>
                </c:pt>
                <c:pt idx="1">
                  <c:v>26000</c:v>
                </c:pt>
                <c:pt idx="2">
                  <c:v>48000</c:v>
                </c:pt>
                <c:pt idx="3">
                  <c:v>100000</c:v>
                </c:pt>
                <c:pt idx="4">
                  <c:v>143000</c:v>
                </c:pt>
              </c:numCache>
            </c:numRef>
          </c:val>
        </c:ser>
        <c:axId val="95956352"/>
        <c:axId val="95966336"/>
      </c:barChart>
      <c:catAx>
        <c:axId val="95956352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95966336"/>
        <c:crosses val="autoZero"/>
        <c:auto val="1"/>
        <c:lblAlgn val="ctr"/>
        <c:lblOffset val="100"/>
      </c:catAx>
      <c:valAx>
        <c:axId val="95966336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 b="1"/>
                </a:pPr>
                <a:r>
                  <a:rPr lang="en-US" b="1"/>
                  <a:t>Median Loss</a:t>
                </a:r>
              </a:p>
            </c:rich>
          </c:tx>
          <c:layout/>
        </c:title>
        <c:numFmt formatCode="&quot;$&quot;#,##0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95956352"/>
        <c:crosses val="autoZero"/>
        <c:crossBetween val="between"/>
        <c:majorUnit val="50000"/>
      </c:valAx>
    </c:plotArea>
    <c:plotVisOnly val="1"/>
    <c:dispBlanksAs val="gap"/>
  </c:chart>
  <c:spPr>
    <a:ln w="12700">
      <a:solidFill>
        <a:schemeClr val="tx1"/>
      </a:solidFill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+mn-lt"/>
          <a:ea typeface="Calibri"/>
          <a:cs typeface="Calibri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94A643A-8731-4EFE-BB0F-73C32DF6E43D}" type="datetimeFigureOut">
              <a:rPr lang="en-US"/>
              <a:pPr>
                <a:defRPr/>
              </a:pPr>
              <a:t>3/14/2013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133AD67-0F37-4BD7-9781-458580B15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4A3D4771-F966-4F7A-B081-F6444FB3BA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30DDF-B979-4DF6-AE2A-AA4A8EAA0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7978E-809A-4FA0-8538-4DD5BB8F4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4C91A-F5BC-44ED-95A2-3982E58DD3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17AD1-006A-4FD1-BDF4-EB301CBB74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D262B-4A86-4808-BDF6-9E9B4511D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EFF88-976B-4D55-B834-015E4F6B7E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FE24F-817A-4CFB-BD3D-0E6013C36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BABC2-12BF-4533-8F21-C9E95BF267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43BB2-C7C7-4246-9DB6-775E5761AD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9EC44-5B7D-4506-B08D-E1C6337D9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B7716-C9BF-4C75-A202-83309C16A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86000"/>
            <a:ext cx="7772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A757425E-C827-4CA4-9754-E16E2EA4F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4A6C5C2-F147-4E95-BBF6-28295D01E068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2051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14"/>
          <p:cNvSpPr txBox="1">
            <a:spLocks noChangeArrowheads="1"/>
          </p:cNvSpPr>
          <p:nvPr/>
        </p:nvSpPr>
        <p:spPr bwMode="auto">
          <a:xfrm>
            <a:off x="685800" y="1447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 b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053" name="Rectangle 40"/>
          <p:cNvSpPr>
            <a:spLocks noGrp="1" noChangeArrowheads="1"/>
          </p:cNvSpPr>
          <p:nvPr>
            <p:ph type="subTitle" idx="1"/>
          </p:nvPr>
        </p:nvSpPr>
        <p:spPr>
          <a:xfrm>
            <a:off x="0" y="441960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Register Disbursement Schemes</a:t>
            </a:r>
          </a:p>
        </p:txBody>
      </p:sp>
      <p:sp>
        <p:nvSpPr>
          <p:cNvPr id="205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0" y="2286000"/>
            <a:ext cx="9144000" cy="1143000"/>
          </a:xfrm>
        </p:spPr>
        <p:txBody>
          <a:bodyPr/>
          <a:lstStyle/>
          <a:p>
            <a:pPr eaLnBrk="1" hangingPunct="1"/>
            <a:r>
              <a:rPr lang="en-US" sz="5400" smtClean="0"/>
              <a:t>Chapter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2F5CAC4-DE58-41CA-B523-EFD393F2DA9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smtClean="0"/>
              <a:t>False Refunds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pPr eaLnBrk="1" hangingPunct="1"/>
            <a:r>
              <a:rPr lang="en-US" sz="3200" smtClean="0"/>
              <a:t>Fictitious refunds</a:t>
            </a:r>
          </a:p>
          <a:p>
            <a:pPr lvl="1" eaLnBrk="1" hangingPunct="1"/>
            <a:r>
              <a:rPr lang="en-US" sz="2800" smtClean="0"/>
              <a:t>Fraudster takes cash from the register in the amount of the false return</a:t>
            </a:r>
          </a:p>
          <a:p>
            <a:pPr lvl="1" eaLnBrk="1" hangingPunct="1"/>
            <a:r>
              <a:rPr lang="en-US" sz="2800" smtClean="0"/>
              <a:t>Debit is made to the inventory system showing that the merchandise has been returned to the inventory</a:t>
            </a:r>
          </a:p>
          <a:p>
            <a:pPr eaLnBrk="1" hangingPunct="1"/>
            <a:endParaRPr lang="en-US" sz="3200" smtClean="0"/>
          </a:p>
          <a:p>
            <a:pPr lvl="1" eaLnBrk="1" hangingPunct="1"/>
            <a:endParaRPr lang="en-US" sz="24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AAAAC99-AE23-498B-B865-913DBE6769E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smtClean="0"/>
              <a:t>False Refunds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pPr eaLnBrk="1" hangingPunct="1"/>
            <a:r>
              <a:rPr lang="en-US" sz="3200" smtClean="0"/>
              <a:t>Overstated refunds</a:t>
            </a:r>
          </a:p>
          <a:p>
            <a:pPr lvl="1" eaLnBrk="1" hangingPunct="1"/>
            <a:r>
              <a:rPr lang="en-US" sz="2800" smtClean="0"/>
              <a:t>Fraudster overstates the amount of a legitimate refund and skims the excess money</a:t>
            </a:r>
          </a:p>
          <a:p>
            <a:pPr lvl="1" eaLnBrk="1" hangingPunct="1"/>
            <a:r>
              <a:rPr lang="en-US" sz="2800" smtClean="0"/>
              <a:t>Customer is paid the actual amount owed for the returned merchandise and the excess is kept by the fraudster</a:t>
            </a:r>
          </a:p>
          <a:p>
            <a:pPr eaLnBrk="1" hangingPunct="1"/>
            <a:endParaRPr lang="en-US" sz="3200" smtClean="0"/>
          </a:p>
          <a:p>
            <a:pPr lvl="1" eaLnBrk="1" hangingPunct="1"/>
            <a:endParaRPr lang="en-US" sz="28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D904F55-AAE1-46E4-AC82-E5B0989C8DB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smtClean="0"/>
              <a:t>False Refunds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pPr eaLnBrk="1" hangingPunct="1"/>
            <a:r>
              <a:rPr lang="en-US" sz="3200" smtClean="0"/>
              <a:t>Credit card refunds</a:t>
            </a:r>
          </a:p>
          <a:p>
            <a:pPr lvl="1" eaLnBrk="1" hangingPunct="1"/>
            <a:r>
              <a:rPr lang="en-US" sz="2800" smtClean="0"/>
              <a:t>Refunds appear as credits to the customer’s credit card rather than as cash disbursements</a:t>
            </a:r>
          </a:p>
          <a:p>
            <a:pPr lvl="1" eaLnBrk="1" hangingPunct="1"/>
            <a:r>
              <a:rPr lang="en-US" sz="2800" smtClean="0"/>
              <a:t>Perpetrator does not have to physically take cash from the register</a:t>
            </a:r>
          </a:p>
          <a:p>
            <a:pPr lvl="1" eaLnBrk="1" hangingPunct="1"/>
            <a:r>
              <a:rPr lang="en-US" sz="2800" smtClean="0"/>
              <a:t>Refunded to the perpetrator’s credit card</a:t>
            </a:r>
          </a:p>
          <a:p>
            <a:pPr eaLnBrk="1" hangingPunct="1"/>
            <a:endParaRPr lang="en-US" sz="3200" smtClean="0"/>
          </a:p>
          <a:p>
            <a:pPr lvl="1" eaLnBrk="1" hangingPunct="1"/>
            <a:endParaRPr lang="en-US" sz="28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7D7D545-FCB8-4A8A-A6D8-AF45C6C3EAF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pPr eaLnBrk="1" hangingPunct="1"/>
            <a:r>
              <a:rPr lang="en-US" sz="4800" b="1" smtClean="0"/>
              <a:t>False Voids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153400" cy="4648200"/>
          </a:xfrm>
        </p:spPr>
        <p:txBody>
          <a:bodyPr/>
          <a:lstStyle/>
          <a:p>
            <a:pPr eaLnBrk="1" hangingPunct="1"/>
            <a:r>
              <a:rPr lang="en-US" sz="3200" smtClean="0"/>
              <a:t>Also generate a disbursement from the register</a:t>
            </a:r>
          </a:p>
          <a:p>
            <a:pPr eaLnBrk="1" hangingPunct="1"/>
            <a:r>
              <a:rPr lang="en-US" sz="3200" smtClean="0"/>
              <a:t>Copy of customer’s receipt is attached to the void slip</a:t>
            </a:r>
          </a:p>
          <a:p>
            <a:pPr eaLnBrk="1" hangingPunct="1"/>
            <a:r>
              <a:rPr lang="en-US" sz="3200" smtClean="0"/>
              <a:t>Managers must generally approve voided sales</a:t>
            </a:r>
          </a:p>
          <a:p>
            <a:pPr eaLnBrk="1" hangingPunct="1"/>
            <a:r>
              <a:rPr lang="en-US" sz="3200" smtClean="0"/>
              <a:t>Rubber stamp approvals allow the fraud to succeed</a:t>
            </a:r>
          </a:p>
          <a:p>
            <a:pPr eaLnBrk="1" hangingPunct="1"/>
            <a:r>
              <a:rPr lang="en-US" sz="3200" smtClean="0"/>
              <a:t>Management and the employee may conspire</a:t>
            </a:r>
          </a:p>
          <a:p>
            <a:pPr lvl="1" eaLnBrk="1" hangingPunct="1"/>
            <a:endParaRPr lang="en-US" sz="28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8FBFC3-B315-4587-A3DF-BF189A24130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229600" cy="914400"/>
          </a:xfrm>
        </p:spPr>
        <p:txBody>
          <a:bodyPr/>
          <a:lstStyle/>
          <a:p>
            <a:pPr eaLnBrk="1" hangingPunct="1"/>
            <a:r>
              <a:rPr lang="en-US" sz="4400" b="1" smtClean="0"/>
              <a:t>Concealing Register Disbursements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7772400" cy="4191000"/>
          </a:xfrm>
        </p:spPr>
        <p:txBody>
          <a:bodyPr/>
          <a:lstStyle/>
          <a:p>
            <a:pPr eaLnBrk="1" hangingPunct="1"/>
            <a:r>
              <a:rPr lang="en-US" sz="3200" smtClean="0"/>
              <a:t>Fraudsters typically do not make any effort to conceal the shrinkage</a:t>
            </a:r>
          </a:p>
          <a:p>
            <a:pPr eaLnBrk="1" hangingPunct="1"/>
            <a:r>
              <a:rPr lang="en-US" sz="3200" smtClean="0"/>
              <a:t>Register disbursement schemes leave the victim organization’s books in balance</a:t>
            </a:r>
          </a:p>
          <a:p>
            <a:pPr eaLnBrk="1" hangingPunct="1"/>
            <a:r>
              <a:rPr lang="en-US" sz="3200" smtClean="0"/>
              <a:t>Fraudster often takes no further action</a:t>
            </a:r>
          </a:p>
          <a:p>
            <a:pPr eaLnBrk="1" hangingPunct="1"/>
            <a:endParaRPr lang="en-US" sz="3200" smtClean="0"/>
          </a:p>
          <a:p>
            <a:pPr eaLnBrk="1" hangingPunct="1"/>
            <a:endParaRPr lang="en-US" sz="32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3FA2D08-178C-4484-8A94-74842A0E514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229600" cy="914400"/>
          </a:xfrm>
        </p:spPr>
        <p:txBody>
          <a:bodyPr/>
          <a:lstStyle/>
          <a:p>
            <a:pPr eaLnBrk="1" hangingPunct="1"/>
            <a:r>
              <a:rPr lang="en-US" sz="4400" b="1" smtClean="0"/>
              <a:t>Concealing Register Disbursements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pPr eaLnBrk="1" hangingPunct="1"/>
            <a:r>
              <a:rPr lang="en-US" sz="3200" smtClean="0"/>
              <a:t>Small disbursements</a:t>
            </a:r>
          </a:p>
          <a:p>
            <a:pPr lvl="1" eaLnBrk="1" hangingPunct="1"/>
            <a:r>
              <a:rPr lang="en-US" sz="2800" smtClean="0"/>
              <a:t>Keep the size of the disbursements low to where management review is not required</a:t>
            </a:r>
          </a:p>
          <a:p>
            <a:pPr eaLnBrk="1" hangingPunct="1"/>
            <a:r>
              <a:rPr lang="en-US" sz="3200" smtClean="0"/>
              <a:t>Destroying records</a:t>
            </a:r>
          </a:p>
          <a:p>
            <a:pPr lvl="1" eaLnBrk="1" hangingPunct="1"/>
            <a:r>
              <a:rPr lang="en-US" sz="2800" smtClean="0"/>
              <a:t>Employee has conceded that management will discover the theft</a:t>
            </a:r>
          </a:p>
          <a:p>
            <a:pPr lvl="1" eaLnBrk="1" hangingPunct="1"/>
            <a:r>
              <a:rPr lang="en-US" sz="2800" smtClean="0"/>
              <a:t>Goal is to prevent management from discovering who the thief is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A69B6BC-75E1-4B8F-A88A-A5B1EF13260F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229600" cy="914400"/>
          </a:xfrm>
        </p:spPr>
        <p:txBody>
          <a:bodyPr/>
          <a:lstStyle/>
          <a:p>
            <a:pPr eaLnBrk="1" hangingPunct="1"/>
            <a:r>
              <a:rPr lang="en-US" sz="4400" b="1" smtClean="0"/>
              <a:t>Preventing and Detecting Register Disbursement Schemes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pPr eaLnBrk="1" hangingPunct="1"/>
            <a:r>
              <a:rPr lang="en-US" sz="3200" smtClean="0"/>
              <a:t>Maintain appropriate separation of duties</a:t>
            </a:r>
          </a:p>
          <a:p>
            <a:pPr eaLnBrk="1" hangingPunct="1"/>
            <a:r>
              <a:rPr lang="en-US" sz="3200" smtClean="0"/>
              <a:t>Management approval should be required for all refunds and voided sales</a:t>
            </a:r>
          </a:p>
          <a:p>
            <a:pPr eaLnBrk="1" hangingPunct="1"/>
            <a:r>
              <a:rPr lang="en-US" sz="3200" smtClean="0"/>
              <a:t>Closely guard access to the control key or management code</a:t>
            </a:r>
          </a:p>
          <a:p>
            <a:pPr eaLnBrk="1" hangingPunct="1"/>
            <a:r>
              <a:rPr lang="en-US" sz="3200" smtClean="0"/>
              <a:t>Prohibit cashiers from reversing their own sales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F420971-560B-4A6B-AD82-825DD88A79F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229600" cy="914400"/>
          </a:xfrm>
        </p:spPr>
        <p:txBody>
          <a:bodyPr/>
          <a:lstStyle/>
          <a:p>
            <a:pPr eaLnBrk="1" hangingPunct="1"/>
            <a:r>
              <a:rPr lang="en-US" sz="4400" b="1" smtClean="0"/>
              <a:t>Preventing and Detecting Register Disbursement Schemes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pPr eaLnBrk="1" hangingPunct="1"/>
            <a:r>
              <a:rPr lang="en-US" sz="3200" smtClean="0"/>
              <a:t>Require proper documentation for voided transactions such as the original receipt</a:t>
            </a:r>
          </a:p>
          <a:p>
            <a:pPr eaLnBrk="1" hangingPunct="1"/>
            <a:r>
              <a:rPr lang="en-US" sz="3200" smtClean="0"/>
              <a:t>Require cashiers to maintain a distinct login code</a:t>
            </a:r>
          </a:p>
          <a:p>
            <a:pPr eaLnBrk="1" hangingPunct="1"/>
            <a:r>
              <a:rPr lang="en-US" sz="3200" smtClean="0"/>
              <a:t>Periodically generate reports of all reversing transactions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72EE386-40E4-47E4-B560-B317666C3E31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229600" cy="914400"/>
          </a:xfrm>
        </p:spPr>
        <p:txBody>
          <a:bodyPr/>
          <a:lstStyle/>
          <a:p>
            <a:pPr eaLnBrk="1" hangingPunct="1"/>
            <a:r>
              <a:rPr lang="en-US" sz="4400" b="1" smtClean="0"/>
              <a:t>Preventing and Detecting Register Disbursement Schemes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pPr eaLnBrk="1" hangingPunct="1"/>
            <a:r>
              <a:rPr lang="en-US" sz="3200" smtClean="0"/>
              <a:t>Look for large numbers of transactions just below the approval amount</a:t>
            </a:r>
          </a:p>
          <a:p>
            <a:pPr eaLnBrk="1" hangingPunct="1"/>
            <a:r>
              <a:rPr lang="en-US" sz="3200" smtClean="0"/>
              <a:t>Institute store policies encouraging customers to ask for </a:t>
            </a:r>
            <a:r>
              <a:rPr lang="en-US" sz="3200" b="1" smtClean="0"/>
              <a:t>and</a:t>
            </a:r>
            <a:r>
              <a:rPr lang="en-US" sz="3200" smtClean="0"/>
              <a:t> examine their receipts</a:t>
            </a:r>
          </a:p>
          <a:p>
            <a:pPr eaLnBrk="1" hangingPunct="1"/>
            <a:r>
              <a:rPr lang="en-US" sz="3200" smtClean="0"/>
              <a:t>Randomly call customers who have returned merchandise or voided sales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E6DFF45-8F95-476B-921D-27BB392CCE67}" type="slidenum">
              <a:rPr lang="en-US" smtClean="0"/>
              <a:pPr/>
              <a:t>2</a:t>
            </a:fld>
            <a:endParaRPr lang="en-US" dirty="0" smtClean="0"/>
          </a:p>
        </p:txBody>
      </p:sp>
      <p:pic>
        <p:nvPicPr>
          <p:cNvPr id="3075" name="Picture 7" descr="j0390083"/>
          <p:cNvPicPr>
            <a:picLocks noChangeAspect="1" noChangeArrowheads="1"/>
          </p:cNvPicPr>
          <p:nvPr/>
        </p:nvPicPr>
        <p:blipFill>
          <a:blip r:embed="rId2" cstate="print">
            <a:lum bright="30000" contrast="16000"/>
          </a:blip>
          <a:srcRect t="6250" b="16750"/>
          <a:stretch>
            <a:fillRect/>
          </a:stretch>
        </p:blipFill>
        <p:spPr bwMode="auto">
          <a:xfrm>
            <a:off x="2438400" y="1143000"/>
            <a:ext cx="4302125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Pop Quiz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05000"/>
            <a:ext cx="7848600" cy="27432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3200" dirty="0" smtClean="0">
                <a:latin typeface="Times" pitchFamily="18" charset="0"/>
                <a:cs typeface="Times New Roman" pitchFamily="18" charset="0"/>
              </a:rPr>
              <a:t>According to the </a:t>
            </a:r>
            <a:r>
              <a:rPr lang="en-US" sz="3200" i="1" dirty="0" smtClean="0">
                <a:latin typeface="Times" pitchFamily="18" charset="0"/>
                <a:cs typeface="Times New Roman" pitchFamily="18" charset="0"/>
              </a:rPr>
              <a:t>2011 Global Fraud Survey, </a:t>
            </a:r>
            <a:r>
              <a:rPr lang="en-US" sz="3200" dirty="0" smtClean="0">
                <a:latin typeface="Times" pitchFamily="18" charset="0"/>
                <a:cs typeface="Times New Roman" pitchFamily="18" charset="0"/>
              </a:rPr>
              <a:t>register disbursement schemes have a higher median loss than payroll schemes.   </a:t>
            </a:r>
          </a:p>
          <a:p>
            <a:pPr marL="0" indent="0" eaLnBrk="1" hangingPunct="1">
              <a:buFontTx/>
              <a:buNone/>
            </a:pPr>
            <a:endParaRPr lang="en-US" sz="3200" dirty="0" smtClean="0">
              <a:latin typeface="Times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en-US" sz="3200" dirty="0" smtClean="0">
                <a:latin typeface="Times" pitchFamily="18" charset="0"/>
                <a:cs typeface="Times New Roman" pitchFamily="18" charset="0"/>
              </a:rPr>
              <a:t>True or false?</a:t>
            </a:r>
          </a:p>
          <a:p>
            <a:pPr marL="0" indent="0" eaLnBrk="1" hangingPunct="1"/>
            <a:endParaRPr lang="en-US" sz="3200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6244068-C11E-42C9-9098-1FB758F657C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Learning Objectives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cs typeface="Times New Roman" pitchFamily="18" charset="0"/>
              </a:rPr>
              <a:t>Explain what constitutes a register disbursement scheme.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cs typeface="Times New Roman" pitchFamily="18" charset="0"/>
              </a:rPr>
              <a:t>Differentiate register disbursements from skimming and cash larceny schemes.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cs typeface="Times New Roman" pitchFamily="18" charset="0"/>
              </a:rPr>
              <a:t>List the two basic categories of register disbursements.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cs typeface="Times New Roman" pitchFamily="18" charset="0"/>
              </a:rPr>
              <a:t>Explain how false refund schemes are committed.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cs typeface="Times New Roman" pitchFamily="18" charset="0"/>
              </a:rPr>
              <a:t>Explain how false void schemes are committed.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B431D4C-904F-4225-B754-5F156AC98DB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 b="1" smtClean="0"/>
              <a:t>Learning Objectives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cs typeface="Times New Roman" pitchFamily="18" charset="0"/>
              </a:rPr>
              <a:t>Understand how register disbursement schemes cause shrinkage.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cs typeface="Times New Roman" pitchFamily="18" charset="0"/>
              </a:rPr>
              <a:t>Discuss the methods by which fraudulent register disbursements are concealed.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cs typeface="Times New Roman" pitchFamily="18" charset="0"/>
              </a:rPr>
              <a:t>Understand the methods identified in this chapter for preventing and detecting register disbursement schemes.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cs typeface="Times New Roman" pitchFamily="18" charset="0"/>
              </a:rPr>
              <a:t>Be familiar with proactive audit tests that can be used to detect register disbursement schemes.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1CA4B17-6BA6-45DE-A42E-6CEE3DB6E55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819400" y="1295400"/>
            <a:ext cx="3048000" cy="114300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400" b="0">
                <a:solidFill>
                  <a:schemeClr val="bg1"/>
                </a:solidFill>
                <a:latin typeface="Times" pitchFamily="18" charset="0"/>
              </a:rPr>
              <a:t>Register </a:t>
            </a:r>
          </a:p>
          <a:p>
            <a:pPr eaLnBrk="0" hangingPunct="0">
              <a:defRPr/>
            </a:pPr>
            <a:r>
              <a:rPr lang="en-US" sz="2400" b="0">
                <a:solidFill>
                  <a:schemeClr val="bg1"/>
                </a:solidFill>
                <a:latin typeface="Times" pitchFamily="18" charset="0"/>
              </a:rPr>
              <a:t>Disbursements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505200" y="2971800"/>
            <a:ext cx="2362200" cy="1066800"/>
          </a:xfrm>
          <a:prstGeom prst="rect">
            <a:avLst/>
          </a:prstGeom>
          <a:solidFill>
            <a:srgbClr val="6666FF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400" b="0">
                <a:solidFill>
                  <a:schemeClr val="tx1"/>
                </a:solidFill>
                <a:latin typeface="Times" pitchFamily="18" charset="0"/>
              </a:rPr>
              <a:t>False Voids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3505200" y="4572000"/>
            <a:ext cx="2362200" cy="1066800"/>
          </a:xfrm>
          <a:prstGeom prst="rect">
            <a:avLst/>
          </a:prstGeom>
          <a:solidFill>
            <a:srgbClr val="6666FF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400" b="0">
                <a:solidFill>
                  <a:schemeClr val="tx1"/>
                </a:solidFill>
                <a:latin typeface="Times" pitchFamily="18" charset="0"/>
              </a:rPr>
              <a:t>False Refunds</a:t>
            </a:r>
          </a:p>
        </p:txBody>
      </p:sp>
      <p:sp>
        <p:nvSpPr>
          <p:cNvPr id="6150" name="Line 8"/>
          <p:cNvSpPr>
            <a:spLocks noChangeShapeType="1"/>
          </p:cNvSpPr>
          <p:nvPr/>
        </p:nvSpPr>
        <p:spPr bwMode="auto">
          <a:xfrm>
            <a:off x="3048000" y="2743200"/>
            <a:ext cx="0" cy="2362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Line 9"/>
          <p:cNvSpPr>
            <a:spLocks noChangeShapeType="1"/>
          </p:cNvSpPr>
          <p:nvPr/>
        </p:nvSpPr>
        <p:spPr bwMode="auto">
          <a:xfrm>
            <a:off x="3033713" y="27432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" name="Line 10"/>
          <p:cNvSpPr>
            <a:spLocks noChangeShapeType="1"/>
          </p:cNvSpPr>
          <p:nvPr/>
        </p:nvSpPr>
        <p:spPr bwMode="auto">
          <a:xfrm>
            <a:off x="3048000" y="3505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Line 11"/>
          <p:cNvSpPr>
            <a:spLocks noChangeShapeType="1"/>
          </p:cNvSpPr>
          <p:nvPr/>
        </p:nvSpPr>
        <p:spPr bwMode="auto">
          <a:xfrm>
            <a:off x="3033713" y="51054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12"/>
          <p:cNvSpPr>
            <a:spLocks noChangeShapeType="1"/>
          </p:cNvSpPr>
          <p:nvPr/>
        </p:nvSpPr>
        <p:spPr bwMode="auto">
          <a:xfrm>
            <a:off x="4343400" y="2438400"/>
            <a:ext cx="0" cy="320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EA5598F-83E4-4585-BE0B-E0975C748B6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1" smtClean="0"/>
              <a:t>Frequency of Fraudulent Disbursements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914400" y="1905000"/>
          <a:ext cx="73152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84D0733-78BA-40D9-A523-B98203F357C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2219325" y="2038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1" smtClean="0"/>
              <a:t>Median Loss of Fraudulent Disbursements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781050" y="1981200"/>
          <a:ext cx="75819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940B7A3-422C-4C66-AEB1-8144FFD0C05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Register Disbursement Schemes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False refunds</a:t>
            </a:r>
          </a:p>
          <a:p>
            <a:pPr eaLnBrk="1" hangingPunct="1"/>
            <a:r>
              <a:rPr lang="en-US" sz="3200" smtClean="0"/>
              <a:t>False voids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55D5A10-3D4E-497A-9BD1-4E22F47286D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False Refunds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 refund is processed when a customer returns an item of merchandise purchased from the store</a:t>
            </a:r>
          </a:p>
          <a:p>
            <a:pPr eaLnBrk="1" hangingPunct="1"/>
            <a:r>
              <a:rPr lang="en-US" sz="3200" smtClean="0"/>
              <a:t>Merchandise is placed back into inventory</a:t>
            </a:r>
          </a:p>
          <a:p>
            <a:pPr eaLnBrk="1" hangingPunct="1"/>
            <a:r>
              <a:rPr lang="en-US" sz="3200" smtClean="0"/>
              <a:t>Purchase price is returned to the customer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rgbClr val="0A3777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rgbClr val="0A3777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</TotalTime>
  <Words>537</Words>
  <Application>Microsoft Office PowerPoint</Application>
  <PresentationFormat>On-screen Show (4:3)</PresentationFormat>
  <Paragraphs>95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Blank Presentation</vt:lpstr>
      <vt:lpstr>Chapter 8</vt:lpstr>
      <vt:lpstr>Pop Quiz</vt:lpstr>
      <vt:lpstr>Learning Objectives</vt:lpstr>
      <vt:lpstr>Learning Objectives</vt:lpstr>
      <vt:lpstr>Slide 5</vt:lpstr>
      <vt:lpstr>Frequency of Fraudulent Disbursements</vt:lpstr>
      <vt:lpstr>Median Loss of Fraudulent Disbursements</vt:lpstr>
      <vt:lpstr>Register Disbursement Schemes</vt:lpstr>
      <vt:lpstr>False Refunds</vt:lpstr>
      <vt:lpstr>False Refunds</vt:lpstr>
      <vt:lpstr>False Refunds</vt:lpstr>
      <vt:lpstr>False Refunds</vt:lpstr>
      <vt:lpstr>False Voids</vt:lpstr>
      <vt:lpstr>Concealing Register Disbursements</vt:lpstr>
      <vt:lpstr>Concealing Register Disbursements</vt:lpstr>
      <vt:lpstr>Preventing and Detecting Register Disbursement Schemes</vt:lpstr>
      <vt:lpstr>Preventing and Detecting Register Disbursement Schemes</vt:lpstr>
      <vt:lpstr>Preventing and Detecting Register Disbursement Schemes</vt:lpstr>
    </vt:vector>
  </TitlesOfParts>
  <Company>뿿쬐뿿쩰ɢÔ뿿��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2004 ACFE Post-Conference</dc:title>
  <dc:subject>General Sessions</dc:subject>
  <dc:creator>Tony Rolston</dc:creator>
  <cp:lastModifiedBy>clofland</cp:lastModifiedBy>
  <cp:revision>24</cp:revision>
  <dcterms:created xsi:type="dcterms:W3CDTF">2004-02-25T21:57:05Z</dcterms:created>
  <dcterms:modified xsi:type="dcterms:W3CDTF">2013-03-14T20:53:22Z</dcterms:modified>
</cp:coreProperties>
</file>