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9144000"/>
  <p:notesSz cx="7010400" cy="9296400"/>
  <p:embeddedFontLst>
    <p:embeddedFont>
      <p:font typeface="Tahoma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0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20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0:notes"/>
          <p:cNvSpPr txBox="1"/>
          <p:nvPr/>
        </p:nvSpPr>
        <p:spPr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2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3:notes"/>
          <p:cNvSpPr txBox="1"/>
          <p:nvPr/>
        </p:nvSpPr>
        <p:spPr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0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0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9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9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0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1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2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2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3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3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914400" y="4419600"/>
            <a:ext cx="5181600" cy="419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68400" y="685800"/>
            <a:ext cx="4673600" cy="3505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g"/><Relationship Id="rId4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6.jpg"/><Relationship Id="rId5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208087" y="1020762"/>
            <a:ext cx="67357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Chemistry,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Fourth Edition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3109912" y="2682875"/>
            <a:ext cx="329723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Janice Gorzynski Smith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b="1" i="1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Hawai’i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719387" y="3810000"/>
            <a:ext cx="3910012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Chapter 11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Outline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2819400" y="5257800"/>
            <a:ext cx="36909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Prepared by Layne A. Morsch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University of Illinois - Springfield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981200" y="6172200"/>
            <a:ext cx="5943600" cy="47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2014 The McGraw-Hill Companies, Inc. Permission required for reproduction or display.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304800" y="838200"/>
            <a:ext cx="120967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11.2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Oral Contraceptives</a:t>
            </a:r>
            <a:endParaRPr/>
          </a:p>
        </p:txBody>
      </p:sp>
      <p:pic>
        <p:nvPicPr>
          <p:cNvPr descr="smi75625_11_02" id="168" name="Google Shape;16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71600"/>
            <a:ext cx="7696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228600" y="914400"/>
            <a:ext cx="8763000" cy="2589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RU-486 and levonorgestrel are two other synthetic hormones.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RU-486 blocks the effects of progesterone, thus preventing pregnancy.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used to induce abortions within the first few weeks of pregnancy.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Levonorgestrel interferes with ovulation, and so it prevents pregnancy if taken within a few days of unprotected sex. 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Oral Contraceptives</a:t>
            </a:r>
            <a:endParaRPr/>
          </a:p>
        </p:txBody>
      </p:sp>
      <p:pic>
        <p:nvPicPr>
          <p:cNvPr descr="smi75625_ch11-06"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3733800"/>
            <a:ext cx="7239000" cy="24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i75625_11_03" id="181" name="Google Shape;1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257300"/>
            <a:ext cx="8232775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406400" y="990600"/>
            <a:ext cx="120967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11.3</a:t>
            </a:r>
            <a:endParaRPr/>
          </a:p>
        </p:txBody>
      </p:sp>
      <p:sp>
        <p:nvSpPr>
          <p:cNvPr id="184" name="Google Shape;184;p24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Histrionicotoxin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0" name="Google Shape;190;p25"/>
          <p:cNvSpPr txBox="1"/>
          <p:nvPr/>
        </p:nvSpPr>
        <p:spPr>
          <a:xfrm>
            <a:off x="228600" y="1017587"/>
            <a:ext cx="8839200" cy="148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Alkynes are prepared by elimination reactions.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strong base removes two equivalents of HX from a vicinal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geminal dihalide to yield an alkyne through two successive E2 elimination reactions.</a:t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 of Alkynes</a:t>
            </a:r>
            <a:endParaRPr/>
          </a:p>
        </p:txBody>
      </p:sp>
      <p:pic>
        <p:nvPicPr>
          <p:cNvPr descr="smi75625_ch11-08" id="192" name="Google Shape;19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667000"/>
            <a:ext cx="563245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0" y="304800"/>
            <a:ext cx="89550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 of Alkynes from Alkenes</a:t>
            </a:r>
            <a:endParaRPr/>
          </a:p>
        </p:txBody>
      </p:sp>
      <p:sp>
        <p:nvSpPr>
          <p:cNvPr id="200" name="Google Shape;200;p26"/>
          <p:cNvSpPr txBox="1"/>
          <p:nvPr/>
        </p:nvSpPr>
        <p:spPr>
          <a:xfrm>
            <a:off x="304800" y="990600"/>
            <a:ext cx="8610600" cy="2974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vicinal dihalides are readily made from alkenes, one can convert an alkene to the corresponding alkyne in a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two-step process involving:</a:t>
            </a:r>
            <a:endParaRPr/>
          </a:p>
          <a:p>
            <a:pPr indent="-841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7" lvl="2" marL="68103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Halogenation of an alkene.</a:t>
            </a:r>
            <a:endParaRPr/>
          </a:p>
          <a:p>
            <a:pPr indent="-84137" lvl="2" marL="68103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7" lvl="2" marL="68103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dehydrohalogenation of the resulting vicinal dihalide.</a:t>
            </a:r>
            <a:endParaRPr/>
          </a:p>
        </p:txBody>
      </p:sp>
      <p:pic>
        <p:nvPicPr>
          <p:cNvPr descr="smi75625_ch11-09" id="201" name="Google Shape;20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" y="4400550"/>
            <a:ext cx="76581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7" name="Google Shape;207;p27"/>
          <p:cNvSpPr txBox="1"/>
          <p:nvPr/>
        </p:nvSpPr>
        <p:spPr>
          <a:xfrm>
            <a:off x="228600" y="1190625"/>
            <a:ext cx="8763000" cy="227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alkenes, alkynes undergo addition reactions because they contain relatively weak π bonds.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sequential reactions can take place: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of one equivalent of reagent forms an alkene;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can then add a second equivalent of reagent to yield a product having four new bonds.</a:t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Addition Reactions of Alkynes</a:t>
            </a:r>
            <a:endParaRPr/>
          </a:p>
        </p:txBody>
      </p:sp>
      <p:pic>
        <p:nvPicPr>
          <p:cNvPr descr="smi75625_ch11-10" id="209" name="Google Shape;2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050" y="3657600"/>
            <a:ext cx="7270750" cy="1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5" name="Google Shape;215;p28"/>
          <p:cNvSpPr txBox="1"/>
          <p:nvPr/>
        </p:nvSpPr>
        <p:spPr>
          <a:xfrm>
            <a:off x="228600" y="1190625"/>
            <a:ext cx="8763000" cy="14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red electron-rich region is located between the two carbon atoms forming the triple bond.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forms a cylinder of electron density around the center of the molecule. </a:t>
            </a:r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Electrostatic Potential of Acetylene</a:t>
            </a:r>
            <a:endParaRPr/>
          </a:p>
        </p:txBody>
      </p:sp>
      <p:pic>
        <p:nvPicPr>
          <p:cNvPr id="217" name="Google Shape;21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8325" y="3276600"/>
            <a:ext cx="285115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/>
          <p:nvPr/>
        </p:nvSpPr>
        <p:spPr>
          <a:xfrm>
            <a:off x="609600" y="3106737"/>
            <a:ext cx="120967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11.4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24" name="Google Shape;224;p29"/>
          <p:cNvSpPr txBox="1"/>
          <p:nvPr/>
        </p:nvSpPr>
        <p:spPr>
          <a:xfrm>
            <a:off x="390525" y="10668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11.5</a:t>
            </a:r>
            <a:endParaRPr/>
          </a:p>
        </p:txBody>
      </p:sp>
      <p:sp>
        <p:nvSpPr>
          <p:cNvPr id="225" name="Google Shape;225;p29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Reactions of Alkynes</a:t>
            </a:r>
            <a:endParaRPr/>
          </a:p>
        </p:txBody>
      </p:sp>
      <p:pic>
        <p:nvPicPr>
          <p:cNvPr descr="smi75625_11_05" id="226" name="Google Shape;2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371600"/>
            <a:ext cx="7467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228600" y="914400"/>
            <a:ext cx="8763000" cy="192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C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bonds are considerably more acidic than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C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bonds.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terminal alkynes are readily deprotonated with strong base in a Brønsted-Lowry acid-base reaction.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resulting ion is called the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acetylide 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Alkynes – Reaction as an Acid</a:t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025" y="3089275"/>
            <a:ext cx="5010150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550" y="4110037"/>
            <a:ext cx="7620000" cy="229076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7100" y="2217737"/>
            <a:ext cx="4660900" cy="14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31"/>
          <p:cNvCxnSpPr/>
          <p:nvPr/>
        </p:nvCxnSpPr>
        <p:spPr>
          <a:xfrm>
            <a:off x="304800" y="3733800"/>
            <a:ext cx="8610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243" name="Google Shape;243;p31"/>
          <p:cNvSpPr txBox="1"/>
          <p:nvPr/>
        </p:nvSpPr>
        <p:spPr>
          <a:xfrm>
            <a:off x="228600" y="914400"/>
            <a:ext cx="8763000" cy="115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Acetylide ions formed by deprotonating terminal alkynes are strong nucleophiles.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react with a variety of electrophiles.</a:t>
            </a: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Alkynes – Reaction as an Acid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228600" y="914400"/>
            <a:ext cx="8686800" cy="387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Alkynes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contain a carbon-carbon triple bond.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alkyne has the general molecular formula </a:t>
            </a:r>
            <a:r>
              <a:rPr b="1" i="0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i="1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-25000" i="1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baseline="-25000" i="0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−2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giving it four fewer hydrogens than the maximum possible for the number of carbons present. </a:t>
            </a:r>
            <a:endParaRPr/>
          </a:p>
          <a:p>
            <a:pPr indent="-223837" lvl="1" marL="681037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triple bond introduces two degrees of unsaturation.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alkynes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the triple bond at the end of the carbon chain so that a hydrogen atom is directly bonded to a carbon atom of the triple bond.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Internal alkynes</a:t>
            </a:r>
            <a:r>
              <a:rPr b="1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a carbon atom bonded to each carbon atom of the triple bond.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 Structure</a:t>
            </a:r>
            <a:endParaRPr/>
          </a:p>
        </p:txBody>
      </p:sp>
      <p:pic>
        <p:nvPicPr>
          <p:cNvPr descr="smi75625_ch11-01"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876800"/>
            <a:ext cx="6858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1" name="Google Shape;251;p32"/>
          <p:cNvSpPr txBox="1"/>
          <p:nvPr/>
        </p:nvSpPr>
        <p:spPr>
          <a:xfrm>
            <a:off x="228600" y="3921125"/>
            <a:ext cx="8763000" cy="109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equivalents of HX are usually used: addition of one mole forms a vinyl halide, which then reacts with a second mole of HX to form a geminal dihalide.</a:t>
            </a:r>
            <a:endParaRPr/>
          </a:p>
        </p:txBody>
      </p:sp>
      <p:sp>
        <p:nvSpPr>
          <p:cNvPr id="252" name="Google Shape;252;p32"/>
          <p:cNvSpPr txBox="1"/>
          <p:nvPr/>
        </p:nvSpPr>
        <p:spPr>
          <a:xfrm>
            <a:off x="228600" y="1135062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Alkynes undergo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hydrohalogenation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addition of hydrogen halides, HX (X = Cl, Br, I).</a:t>
            </a:r>
            <a:endParaRPr/>
          </a:p>
        </p:txBody>
      </p:sp>
      <p:sp>
        <p:nvSpPr>
          <p:cNvPr id="253" name="Google Shape;253;p32"/>
          <p:cNvSpPr txBox="1"/>
          <p:nvPr/>
        </p:nvSpPr>
        <p:spPr>
          <a:xfrm>
            <a:off x="152400" y="152400"/>
            <a:ext cx="8763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of Hydrogen Halides</a:t>
            </a:r>
            <a:endParaRPr/>
          </a:p>
        </p:txBody>
      </p:sp>
      <p:pic>
        <p:nvPicPr>
          <p:cNvPr descr="smi75625_ch11-11" id="254" name="Google Shape;25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133600"/>
            <a:ext cx="7239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0" name="Google Shape;260;p33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Hydrohalogenation—Markovnikov’s Rule</a:t>
            </a:r>
            <a:endParaRPr/>
          </a:p>
        </p:txBody>
      </p:sp>
      <p:pic>
        <p:nvPicPr>
          <p:cNvPr descr="smi75625_ch11-12" id="261" name="Google Shape;2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066800"/>
            <a:ext cx="83375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7" name="Google Shape;267;p34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Hydrohalogenation Mechanism</a:t>
            </a:r>
            <a:endParaRPr/>
          </a:p>
        </p:txBody>
      </p:sp>
      <p:pic>
        <p:nvPicPr>
          <p:cNvPr descr="smi75625_11_mc01" id="268" name="Google Shape;2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066800"/>
            <a:ext cx="784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5" name="Google Shape;275;p35"/>
          <p:cNvSpPr txBox="1"/>
          <p:nvPr/>
        </p:nvSpPr>
        <p:spPr>
          <a:xfrm>
            <a:off x="228600" y="990600"/>
            <a:ext cx="8763000" cy="137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Electrophilic addition of HX to alkynes is slower than electrophilic addition of HX to alkenes, even though alkynes are more polarizable and have more loosely held π electrons than alkenes.</a:t>
            </a:r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228600" y="3886200"/>
            <a:ext cx="8763000" cy="1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Markovnikov addition in step [3] places the H on the terminal carbon to form the more substituted carbocation A, rather than the less substituted carbocation B.</a:t>
            </a: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152400" y="152400"/>
            <a:ext cx="8839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Hydrohalogenation of Alkynes vs. Alkenes</a:t>
            </a:r>
            <a:endParaRPr/>
          </a:p>
        </p:txBody>
      </p:sp>
      <p:pic>
        <p:nvPicPr>
          <p:cNvPr descr="smi75625_ch11-11-02" id="278" name="Google Shape;27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286000"/>
            <a:ext cx="69342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75625_ch11-13" id="279" name="Google Shape;279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4953000"/>
            <a:ext cx="7010400" cy="1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5" name="Google Shape;285;p36"/>
          <p:cNvSpPr txBox="1"/>
          <p:nvPr/>
        </p:nvSpPr>
        <p:spPr>
          <a:xfrm>
            <a:off x="228600" y="1066800"/>
            <a:ext cx="8763000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Resonance stabilizes a molecule by delocalizing charge and electron density.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Halogens stabilize an adjacent positive charge by resonance.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Carbocation A is stabilized by resonance.</a:t>
            </a:r>
            <a:endParaRPr/>
          </a:p>
        </p:txBody>
      </p:sp>
      <p:sp>
        <p:nvSpPr>
          <p:cNvPr id="286" name="Google Shape;286;p36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Halogen Stabilization of Carbocations</a:t>
            </a:r>
            <a:endParaRPr/>
          </a:p>
        </p:txBody>
      </p:sp>
      <p:pic>
        <p:nvPicPr>
          <p:cNvPr descr="smi75625_ch11-15" id="287" name="Google Shape;28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971800"/>
            <a:ext cx="69342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3" name="Google Shape;293;p37"/>
          <p:cNvSpPr txBox="1"/>
          <p:nvPr/>
        </p:nvSpPr>
        <p:spPr>
          <a:xfrm>
            <a:off x="228600" y="1093787"/>
            <a:ext cx="8763000" cy="148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Halogens X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(X = Cl or Br) add to alkynes just as they do to alkenes.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of one mole of X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forms a trans dihalide, which can then react with a second mole of X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yield a tetrahalide.</a:t>
            </a:r>
            <a:endParaRPr/>
          </a:p>
        </p:txBody>
      </p:sp>
      <p:sp>
        <p:nvSpPr>
          <p:cNvPr id="294" name="Google Shape;294;p37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Halogenation of Alkynes</a:t>
            </a:r>
            <a:endParaRPr/>
          </a:p>
        </p:txBody>
      </p:sp>
      <p:pic>
        <p:nvPicPr>
          <p:cNvPr descr="smi75625_ch11-14" id="295" name="Google Shape;29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819400"/>
            <a:ext cx="74676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1" name="Google Shape;301;p38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Halogenation Mechanism</a:t>
            </a:r>
            <a:endParaRPr/>
          </a:p>
        </p:txBody>
      </p:sp>
      <p:pic>
        <p:nvPicPr>
          <p:cNvPr descr="smi75625_11_mc02" id="302" name="Google Shape;30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838200"/>
            <a:ext cx="83820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8" name="Google Shape;308;p39"/>
          <p:cNvSpPr txBox="1"/>
          <p:nvPr/>
        </p:nvSpPr>
        <p:spPr>
          <a:xfrm>
            <a:off x="228600" y="1074737"/>
            <a:ext cx="8763000" cy="1198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presence of strong acid or Hg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catalyst, the elements of 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add to the triple bond to form an enol initially.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enol is unstable and rearranges to a ketone. </a:t>
            </a:r>
            <a:endParaRPr/>
          </a:p>
        </p:txBody>
      </p:sp>
      <p:sp>
        <p:nvSpPr>
          <p:cNvPr id="309" name="Google Shape;309;p39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Hydration of Alkynes</a:t>
            </a:r>
            <a:endParaRPr/>
          </a:p>
        </p:txBody>
      </p:sp>
      <p:pic>
        <p:nvPicPr>
          <p:cNvPr descr="smi75625_ch11-17" id="310" name="Google Shape;3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743200"/>
            <a:ext cx="79248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6" name="Google Shape;316;p40"/>
          <p:cNvSpPr txBox="1"/>
          <p:nvPr/>
        </p:nvSpPr>
        <p:spPr>
          <a:xfrm>
            <a:off x="228600" y="914400"/>
            <a:ext cx="8763000" cy="18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alkynes undergo hydration with concentrated acid to form ketones.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alkynes require the presence of an additional Hg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2+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catalyst (usually HgSO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to yield methyl ketones by Markovnikov addition of water.</a:t>
            </a:r>
            <a:endParaRPr/>
          </a:p>
        </p:txBody>
      </p:sp>
      <p:sp>
        <p:nvSpPr>
          <p:cNvPr id="317" name="Google Shape;317;p40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Hydration of Internal vs. Terminal Alkynes</a:t>
            </a:r>
            <a:endParaRPr/>
          </a:p>
        </p:txBody>
      </p:sp>
      <p:pic>
        <p:nvPicPr>
          <p:cNvPr descr="smi75625_ch11-18" id="318" name="Google Shape;31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895600"/>
            <a:ext cx="6858000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4" name="Google Shape;324;p41"/>
          <p:cNvSpPr txBox="1"/>
          <p:nvPr/>
        </p:nvSpPr>
        <p:spPr>
          <a:xfrm>
            <a:off x="152400" y="838200"/>
            <a:ext cx="8839200" cy="148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Tautomers are constitutional isomers that differ in the location of a double bond and a hydrogen atom.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and B are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tautomers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is the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enol form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B is the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keto form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tautomer.</a:t>
            </a:r>
            <a:endParaRPr/>
          </a:p>
        </p:txBody>
      </p:sp>
      <p:sp>
        <p:nvSpPr>
          <p:cNvPr id="325" name="Google Shape;325;p41"/>
          <p:cNvSpPr txBox="1"/>
          <p:nvPr/>
        </p:nvSpPr>
        <p:spPr>
          <a:xfrm>
            <a:off x="228600" y="4267200"/>
            <a:ext cx="8686800" cy="2289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enol tautomer has an O−H group bonded to a C=C.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keto tautomer has a C=O and an additional 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 bond.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Equilibrium favors the keto form largely because the C=O is much stronger than a C=C.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Tautomerization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process of converting one tautomer into another, is catalyzed by both acid and base.</a:t>
            </a:r>
            <a:endParaRPr/>
          </a:p>
        </p:txBody>
      </p:sp>
      <p:sp>
        <p:nvSpPr>
          <p:cNvPr id="326" name="Google Shape;326;p41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Keto-Enol Tautomerization</a:t>
            </a:r>
            <a:endParaRPr/>
          </a:p>
        </p:txBody>
      </p:sp>
      <p:pic>
        <p:nvPicPr>
          <p:cNvPr descr="smi75625_ch11-19" id="327" name="Google Shape;32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2362200"/>
            <a:ext cx="3197225" cy="17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228600" y="990600"/>
            <a:ext cx="8686800" cy="110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Recall that the triple bond consists of 2 π bonds and 1 σ bond. </a:t>
            </a:r>
            <a:endParaRPr/>
          </a:p>
          <a:p>
            <a:pPr indent="-223836" lvl="0" marL="223836" marR="0" rtl="0" algn="just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carbon is </a:t>
            </a:r>
            <a:r>
              <a:rPr b="1" i="1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hybridized with a linear geometry and bond angles of 180</a:t>
            </a:r>
            <a:r>
              <a:rPr b="1" baseline="30000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cxnSp>
        <p:nvCxnSpPr>
          <p:cNvPr id="108" name="Google Shape;108;p15"/>
          <p:cNvCxnSpPr/>
          <p:nvPr/>
        </p:nvCxnSpPr>
        <p:spPr>
          <a:xfrm>
            <a:off x="304800" y="3124200"/>
            <a:ext cx="85344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09" name="Google Shape;109;p15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 Bonding</a:t>
            </a:r>
            <a:endParaRPr/>
          </a:p>
        </p:txBody>
      </p:sp>
      <p:pic>
        <p:nvPicPr>
          <p:cNvPr descr="smi75625_ch11-02"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0800" y="1812925"/>
            <a:ext cx="2971800" cy="1082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5"/>
          <p:cNvGrpSpPr/>
          <p:nvPr/>
        </p:nvGrpSpPr>
        <p:grpSpPr>
          <a:xfrm>
            <a:off x="1371600" y="3200400"/>
            <a:ext cx="6019800" cy="3425825"/>
            <a:chOff x="864" y="2016"/>
            <a:chExt cx="3792" cy="2158"/>
          </a:xfrm>
        </p:grpSpPr>
        <p:pic>
          <p:nvPicPr>
            <p:cNvPr descr="smi75625_ch11-03" id="112" name="Google Shape;112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4" y="2016"/>
              <a:ext cx="3792" cy="1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6" y="3840"/>
              <a:ext cx="3684" cy="3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3" name="Google Shape;333;p42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Tautomerization Mechanism</a:t>
            </a:r>
            <a:endParaRPr/>
          </a:p>
        </p:txBody>
      </p:sp>
      <p:pic>
        <p:nvPicPr>
          <p:cNvPr descr="smi75625_11_mc03" id="334" name="Google Shape;33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914400"/>
            <a:ext cx="81534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0" name="Google Shape;340;p43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Hydration Mechanism</a:t>
            </a:r>
            <a:endParaRPr/>
          </a:p>
        </p:txBody>
      </p:sp>
      <p:pic>
        <p:nvPicPr>
          <p:cNvPr descr="smi75625_11_mc04" id="341" name="Google Shape;34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85800"/>
            <a:ext cx="81534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7" name="Google Shape;347;p44"/>
          <p:cNvSpPr txBox="1"/>
          <p:nvPr/>
        </p:nvSpPr>
        <p:spPr>
          <a:xfrm>
            <a:off x="228600" y="1066800"/>
            <a:ext cx="86868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Hydroboration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is a two-step reaction sequence that also converts an alkyne to a carbonyl compound.</a:t>
            </a:r>
            <a:endParaRPr/>
          </a:p>
        </p:txBody>
      </p:sp>
      <p:sp>
        <p:nvSpPr>
          <p:cNvPr id="348" name="Google Shape;348;p44"/>
          <p:cNvSpPr txBox="1"/>
          <p:nvPr/>
        </p:nvSpPr>
        <p:spPr>
          <a:xfrm>
            <a:off x="228600" y="4114800"/>
            <a:ext cx="8686800" cy="1830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of borane forms an organoborane.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with basic 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forms an enol.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Tautomerization of the enol forms a carbonyl compound.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overall result is addition of 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to a triple bond. </a:t>
            </a:r>
            <a:endParaRPr/>
          </a:p>
        </p:txBody>
      </p:sp>
      <p:sp>
        <p:nvSpPr>
          <p:cNvPr id="349" name="Google Shape;349;p44"/>
          <p:cNvSpPr txBox="1"/>
          <p:nvPr/>
        </p:nvSpPr>
        <p:spPr>
          <a:xfrm>
            <a:off x="152400" y="152400"/>
            <a:ext cx="8763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Hydroboration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Alkynes</a:t>
            </a:r>
            <a:endParaRPr/>
          </a:p>
        </p:txBody>
      </p:sp>
      <p:pic>
        <p:nvPicPr>
          <p:cNvPr descr="smi75625_ch11-20" id="350" name="Google Shape;35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057400"/>
            <a:ext cx="79248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56" name="Google Shape;356;p45"/>
          <p:cNvSpPr txBox="1"/>
          <p:nvPr/>
        </p:nvSpPr>
        <p:spPr>
          <a:xfrm>
            <a:off x="228600" y="1322387"/>
            <a:ext cx="8686800" cy="2268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Hydroboration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an internal alkyne forms a ketone, just as the acid-catalyzed hydration did.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hydroboration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a terminal alkyne forms an aldehyde. 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adds to the less substituted, terminal carbon resulting in anti-Markovnikov addition of water.</a:t>
            </a:r>
            <a:endParaRPr/>
          </a:p>
        </p:txBody>
      </p:sp>
      <p:sp>
        <p:nvSpPr>
          <p:cNvPr id="357" name="Google Shape;357;p45"/>
          <p:cNvSpPr txBox="1"/>
          <p:nvPr/>
        </p:nvSpPr>
        <p:spPr>
          <a:xfrm>
            <a:off x="152400" y="152400"/>
            <a:ext cx="8763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Hydroboration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Oxidation of </a:t>
            </a:r>
            <a:b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vs. Terminal Alkynes</a:t>
            </a:r>
            <a:endParaRPr/>
          </a:p>
        </p:txBody>
      </p:sp>
      <p:pic>
        <p:nvPicPr>
          <p:cNvPr descr="smi75625_ch11-21" id="358" name="Google Shape;35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810000"/>
            <a:ext cx="7543800" cy="2532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64" name="Google Shape;364;p46"/>
          <p:cNvSpPr txBox="1"/>
          <p:nvPr/>
        </p:nvSpPr>
        <p:spPr>
          <a:xfrm>
            <a:off x="228600" y="990600"/>
            <a:ext cx="8763000" cy="14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alkynes are readily converted to acetylide ions with strong bases such as NaNH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NaH.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anions are strong nucleophiles, capable of reacting with electrophiles such as alkyl halides and epoxides.</a:t>
            </a:r>
            <a:endParaRPr/>
          </a:p>
        </p:txBody>
      </p:sp>
      <p:sp>
        <p:nvSpPr>
          <p:cNvPr id="365" name="Google Shape;365;p46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 of Acetylide Ions</a:t>
            </a:r>
            <a:endParaRPr/>
          </a:p>
        </p:txBody>
      </p:sp>
      <p:pic>
        <p:nvPicPr>
          <p:cNvPr id="366" name="Google Shape;36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087" y="2971800"/>
            <a:ext cx="6804025" cy="175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72" name="Google Shape;372;p47"/>
          <p:cNvSpPr txBox="1"/>
          <p:nvPr/>
        </p:nvSpPr>
        <p:spPr>
          <a:xfrm>
            <a:off x="228600" y="1101725"/>
            <a:ext cx="876300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Acetylide anions are strong nucleophiles and react with unhindered alkyl halides to yield products of nucleophilic substitution.</a:t>
            </a:r>
            <a:endParaRPr/>
          </a:p>
        </p:txBody>
      </p:sp>
      <p:sp>
        <p:nvSpPr>
          <p:cNvPr id="373" name="Google Shape;373;p47"/>
          <p:cNvSpPr txBox="1"/>
          <p:nvPr/>
        </p:nvSpPr>
        <p:spPr>
          <a:xfrm>
            <a:off x="152400" y="152400"/>
            <a:ext cx="8763000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en-US" sz="3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 of Acetylide Ions with Alkyl Halides</a:t>
            </a:r>
            <a:endParaRPr/>
          </a:p>
        </p:txBody>
      </p:sp>
      <p:pic>
        <p:nvPicPr>
          <p:cNvPr id="374" name="Google Shape;37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1837" y="3059112"/>
            <a:ext cx="5160962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0" name="Google Shape;380;p48"/>
          <p:cNvSpPr txBox="1"/>
          <p:nvPr/>
        </p:nvSpPr>
        <p:spPr>
          <a:xfrm>
            <a:off x="228600" y="1066800"/>
            <a:ext cx="8763000" cy="1497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mechanism of substitution is S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 and thus the reaction is fastest with 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and 1</a:t>
            </a:r>
            <a:r>
              <a:rPr b="1" baseline="30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alkyl halides.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Nucleophilic substitution with acetylide ions forms new carbon-carbon bonds.</a:t>
            </a:r>
            <a:endParaRPr/>
          </a:p>
        </p:txBody>
      </p:sp>
      <p:sp>
        <p:nvSpPr>
          <p:cNvPr id="381" name="Google Shape;381;p48"/>
          <p:cNvSpPr txBox="1"/>
          <p:nvPr/>
        </p:nvSpPr>
        <p:spPr>
          <a:xfrm>
            <a:off x="152400" y="152400"/>
            <a:ext cx="8763000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en-US" sz="3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 of Acetylide Ions with Alkyl Halides</a:t>
            </a:r>
            <a:endParaRPr/>
          </a:p>
        </p:txBody>
      </p:sp>
      <p:pic>
        <p:nvPicPr>
          <p:cNvPr descr="smi75625_ch11-32" id="382" name="Google Shape;38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925" y="2895600"/>
            <a:ext cx="75438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8" name="Google Shape;388;p49"/>
          <p:cNvSpPr txBox="1"/>
          <p:nvPr/>
        </p:nvSpPr>
        <p:spPr>
          <a:xfrm>
            <a:off x="228600" y="914400"/>
            <a:ext cx="8763000" cy="2152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Steric hindrance around the leaving group causes 2° and 3° alkyl halides to preferentially undergo elimination by an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E2 mechanism, as shown with 2-bromo-2-methylpropane.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Thus, nucleophilic substitution with acetylide anions forms new carbon-carbon bonds in high yield only with unhindered CH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and 1° alkyl halides.</a:t>
            </a:r>
            <a:endParaRPr/>
          </a:p>
        </p:txBody>
      </p:sp>
      <p:sp>
        <p:nvSpPr>
          <p:cNvPr id="389" name="Google Shape;389;p49"/>
          <p:cNvSpPr txBox="1"/>
          <p:nvPr/>
        </p:nvSpPr>
        <p:spPr>
          <a:xfrm>
            <a:off x="0" y="152400"/>
            <a:ext cx="9144000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Elimination vs. Substitution with Acetylide Ions</a:t>
            </a:r>
            <a:endParaRPr/>
          </a:p>
        </p:txBody>
      </p:sp>
      <p:pic>
        <p:nvPicPr>
          <p:cNvPr descr="smi75625_ch11-31" id="390" name="Google Shape;3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3276600"/>
            <a:ext cx="7620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6" name="Google Shape;396;p50"/>
          <p:cNvSpPr txBox="1"/>
          <p:nvPr/>
        </p:nvSpPr>
        <p:spPr>
          <a:xfrm>
            <a:off x="228600" y="1066800"/>
            <a:ext cx="8763000" cy="109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Carbon-carbon bond formation with acetylide anions is a valuable reaction used in the synthesis of numerous natural products.</a:t>
            </a:r>
            <a:endParaRPr/>
          </a:p>
        </p:txBody>
      </p:sp>
      <p:sp>
        <p:nvSpPr>
          <p:cNvPr id="397" name="Google Shape;397;p50"/>
          <p:cNvSpPr txBox="1"/>
          <p:nvPr/>
        </p:nvSpPr>
        <p:spPr>
          <a:xfrm>
            <a:off x="161925" y="24384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11.6</a:t>
            </a:r>
            <a:endParaRPr/>
          </a:p>
        </p:txBody>
      </p:sp>
      <p:sp>
        <p:nvSpPr>
          <p:cNvPr id="398" name="Google Shape;398;p50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 Using Acetylide Ions</a:t>
            </a:r>
            <a:endParaRPr/>
          </a:p>
        </p:txBody>
      </p:sp>
      <p:pic>
        <p:nvPicPr>
          <p:cNvPr descr="smi75625_11_06" id="399" name="Google Shape;39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286000"/>
            <a:ext cx="70866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1"/>
          <p:cNvSpPr txBox="1"/>
          <p:nvPr/>
        </p:nvSpPr>
        <p:spPr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5" name="Google Shape;405;p51"/>
          <p:cNvSpPr txBox="1"/>
          <p:nvPr/>
        </p:nvSpPr>
        <p:spPr>
          <a:xfrm>
            <a:off x="228600" y="1066800"/>
            <a:ext cx="8763000" cy="1482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Acetylide anions are strong nucleophiles that open epoxide rings by an S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mechanism.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Backside attack occurs at the less substituted end of the epoxide.</a:t>
            </a:r>
            <a:endParaRPr/>
          </a:p>
        </p:txBody>
      </p:sp>
      <p:sp>
        <p:nvSpPr>
          <p:cNvPr id="406" name="Google Shape;406;p51"/>
          <p:cNvSpPr txBox="1"/>
          <p:nvPr/>
        </p:nvSpPr>
        <p:spPr>
          <a:xfrm>
            <a:off x="152400" y="152400"/>
            <a:ext cx="87630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Reactions of Acetylide Ions with Epoxides</a:t>
            </a:r>
            <a:endParaRPr/>
          </a:p>
        </p:txBody>
      </p:sp>
      <p:pic>
        <p:nvPicPr>
          <p:cNvPr descr="smi75625_ch11-29" id="407" name="Google Shape;40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819400"/>
            <a:ext cx="7162800" cy="36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228600" y="1114425"/>
            <a:ext cx="8686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 dissociation energies of the C − C bonds in ethylene (one σ and one π bond) and acetylene (one σ and two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 bonds) can be used to estimate the strength of the </a:t>
            </a:r>
            <a:b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π bond of the triple bond.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381000" y="5935662"/>
            <a:ext cx="853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 of Alkyne Bonds</a:t>
            </a:r>
            <a:endParaRPr/>
          </a:p>
        </p:txBody>
      </p:sp>
      <p:pic>
        <p:nvPicPr>
          <p:cNvPr descr="smi75625_ch11-03" id="122" name="Google Shape;1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819400"/>
            <a:ext cx="75438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2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3" name="Google Shape;413;p52"/>
          <p:cNvSpPr txBox="1"/>
          <p:nvPr/>
        </p:nvSpPr>
        <p:spPr>
          <a:xfrm>
            <a:off x="228600" y="838200"/>
            <a:ext cx="88392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Retrosynthetic analysis </a:t>
            </a: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method of working backwards from a target compound to starting materials.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write a synthesis working backwards, an open arrow (⇒) is used to indicate that the product is drawn on the left and the starting material on the right.</a:t>
            </a:r>
            <a:endParaRPr/>
          </a:p>
        </p:txBody>
      </p:sp>
      <p:sp>
        <p:nvSpPr>
          <p:cNvPr id="414" name="Google Shape;414;p52"/>
          <p:cNvSpPr txBox="1"/>
          <p:nvPr/>
        </p:nvSpPr>
        <p:spPr>
          <a:xfrm>
            <a:off x="152400" y="4767262"/>
            <a:ext cx="8686800" cy="1785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b="1" i="0" lang="en-US" sz="2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designing a synthesis, reactions are often divided into two categories: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1. Those that form new carbon-carbon bonds.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 Those that convert one functional group into another—that is, </a:t>
            </a:r>
            <a:endParaRPr/>
          </a:p>
          <a:p>
            <a:pPr indent="-179387" lvl="0" marL="179387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0" lang="en-US" sz="20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functional group interconversions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15" name="Google Shape;415;p52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Retrosynthetic Analysis</a:t>
            </a:r>
            <a:endParaRPr/>
          </a:p>
        </p:txBody>
      </p:sp>
      <p:pic>
        <p:nvPicPr>
          <p:cNvPr descr="smi75625_ch11-27" id="416" name="Google Shape;41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740025"/>
            <a:ext cx="7042150" cy="160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pic>
        <p:nvPicPr>
          <p:cNvPr descr="C:\Documents and Settings\murugan.g\Desktop\smi0277X_11_Page435 Bottom.jpg" id="422" name="Google Shape;422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187" y="1176337"/>
            <a:ext cx="7666037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8" name="Google Shape;428;p54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29" name="Google Shape;429;p54"/>
          <p:cNvSpPr txBox="1"/>
          <p:nvPr/>
        </p:nvSpPr>
        <p:spPr>
          <a:xfrm>
            <a:off x="152400" y="685800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9387" lvl="0" marL="1793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Devise a synthesis of the following compound from starting materials having two carbons or fewer.</a:t>
            </a:r>
            <a:endParaRPr/>
          </a:p>
        </p:txBody>
      </p:sp>
      <p:sp>
        <p:nvSpPr>
          <p:cNvPr id="430" name="Google Shape;430;p54"/>
          <p:cNvSpPr txBox="1"/>
          <p:nvPr/>
        </p:nvSpPr>
        <p:spPr>
          <a:xfrm>
            <a:off x="228600" y="0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a Retrosynthetic Synthesis </a:t>
            </a:r>
            <a:endParaRPr/>
          </a:p>
        </p:txBody>
      </p:sp>
      <p:sp>
        <p:nvSpPr>
          <p:cNvPr id="431" name="Google Shape;431;p54"/>
          <p:cNvSpPr txBox="1"/>
          <p:nvPr/>
        </p:nvSpPr>
        <p:spPr>
          <a:xfrm>
            <a:off x="152400" y="2514600"/>
            <a:ext cx="8839200" cy="2508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Thinking backwards . .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[1] 	Form the carbonyl group by hydration of a triple bond.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[2] 	Form a new C-C bond using an acetylide anion and a 1° 	alkyl halide (two 2-carbon structures are converted to a </a:t>
            </a:r>
            <a:b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4-carbon product).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[3] 	Prepare the acetylide anion from acetylene by treatment 	with base.</a:t>
            </a:r>
            <a:endParaRPr/>
          </a:p>
        </p:txBody>
      </p:sp>
      <p:pic>
        <p:nvPicPr>
          <p:cNvPr descr="smi75625_ch11-26" id="432" name="Google Shape;432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2375" y="1473200"/>
            <a:ext cx="5635625" cy="9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4250" y="5029200"/>
            <a:ext cx="68389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39" name="Google Shape;439;p55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40" name="Google Shape;440;p55"/>
          <p:cNvSpPr txBox="1"/>
          <p:nvPr/>
        </p:nvSpPr>
        <p:spPr>
          <a:xfrm>
            <a:off x="228600" y="0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a Retrosynthetic Synthesis </a:t>
            </a:r>
            <a:endParaRPr/>
          </a:p>
        </p:txBody>
      </p:sp>
      <p:sp>
        <p:nvSpPr>
          <p:cNvPr id="441" name="Google Shape;441;p55"/>
          <p:cNvSpPr txBox="1"/>
          <p:nvPr/>
        </p:nvSpPr>
        <p:spPr>
          <a:xfrm>
            <a:off x="228600" y="990600"/>
            <a:ext cx="8839200" cy="158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9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Three steps are needed to complete the synthesis.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 of the acetylide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baseline="-2500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reaction with an alkyl halide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Hydration of the alkyne</a:t>
            </a:r>
            <a:endParaRPr/>
          </a:p>
        </p:txBody>
      </p:sp>
      <p:pic>
        <p:nvPicPr>
          <p:cNvPr descr="smi75625_ch11-25" id="442" name="Google Shape;44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3048000"/>
            <a:ext cx="72390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28600" y="914400"/>
            <a:ext cx="8763000" cy="253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 trans cycloalkenes, cycloalkynes with small rings are unstable.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carbon chain must be long enough to connect the two ends of the triple bond without introducing too much strain.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Cyclooctyne is the smallest isolated cycloalkyne, though it decomposes upon standing at room temperature after a short time.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Alkynes</a:t>
            </a:r>
            <a:endParaRPr/>
          </a:p>
        </p:txBody>
      </p:sp>
      <p:pic>
        <p:nvPicPr>
          <p:cNvPr descr="smi75625_ch11-05"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7487" y="3403600"/>
            <a:ext cx="5559425" cy="33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304800" y="990600"/>
            <a:ext cx="8686800" cy="330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Alkynes are named in the same general way that alkenes are named.</a:t>
            </a:r>
            <a:endParaRPr/>
          </a:p>
          <a:p>
            <a:pPr indent="-841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IUPAC system, change the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–ane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ending of the parent alkane name to the suffix </a:t>
            </a:r>
            <a:r>
              <a:rPr b="1" i="1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–yne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841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longest continuous chain that contains both atoms of the triple bond and number the chain to give the triple bond the lower number.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Naming Alkynes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228600" y="914400"/>
            <a:ext cx="8763000" cy="237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Compounds with two triple bonds are named as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diynes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those with three are named as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triynes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so forth.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Compounds with both a double and triple bond are named as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enynes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223836" lvl="0" marL="22383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chain is numbered to give the first site of unsaturation (either C=C or C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≡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the lower number. </a:t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238125" y="3733800"/>
            <a:ext cx="12001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CC"/>
              </a:buClr>
              <a:buSzPts val="1600"/>
              <a:buFont typeface="Tahoma"/>
              <a:buNone/>
            </a:pPr>
            <a:r>
              <a:rPr b="0" i="0" lang="en-US" sz="1600" u="none">
                <a:solidFill>
                  <a:srgbClr val="3366CC"/>
                </a:solidFill>
                <a:latin typeface="Tahoma"/>
                <a:ea typeface="Tahoma"/>
                <a:cs typeface="Tahoma"/>
                <a:sym typeface="Tahoma"/>
              </a:rPr>
              <a:t>Figure 11.1</a:t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Naming Alkynes</a:t>
            </a:r>
            <a:endParaRPr/>
          </a:p>
        </p:txBody>
      </p:sp>
      <p:pic>
        <p:nvPicPr>
          <p:cNvPr descr="smi75625_11_01"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4343400"/>
            <a:ext cx="8382000" cy="11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2" name="Google Shape;152;p20"/>
          <p:cNvSpPr txBox="1"/>
          <p:nvPr/>
        </p:nvSpPr>
        <p:spPr>
          <a:xfrm>
            <a:off x="228600" y="1295400"/>
            <a:ext cx="8763000" cy="40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physical properties of alkynes resemble those of hydrocarbons of similar shape and molecular weight.</a:t>
            </a:r>
            <a:endParaRPr/>
          </a:p>
          <a:p>
            <a:pPr indent="-71436" lvl="0" marL="22383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0" marL="22383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Alkynes have low melting points and boiling points.</a:t>
            </a:r>
            <a:endParaRPr/>
          </a:p>
          <a:p>
            <a:pPr indent="-71436" lvl="0" marL="22383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0" marL="22383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Melting point and boiling point increase as the number of carbons increases.</a:t>
            </a:r>
            <a:endParaRPr/>
          </a:p>
          <a:p>
            <a:pPr indent="-71436" lvl="0" marL="22383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0" marL="22383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Alkynes are soluble in organic solvents and insoluble in water.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Properties of Alkynes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228600" y="914400"/>
            <a:ext cx="8763000" cy="474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3836" lvl="0" marL="2238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simplest alkyne, H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≡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H, named in the IUPAC system as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ethyne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is more often called acetylene, its common name.</a:t>
            </a:r>
            <a:endParaRPr/>
          </a:p>
          <a:p>
            <a:pPr indent="-841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two-carbon alkyl group derived from acetylene is called an 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ethynyl group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84136" lvl="0" marL="223836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3836" lvl="0" marL="223836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Acetylene (H−C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≡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−</a:t>
            </a:r>
            <a:r>
              <a:rPr b="1" i="0" lang="en-US" sz="2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H)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colorless gas that burns in oxygen to form CO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H</a:t>
            </a:r>
            <a:r>
              <a:rPr b="1" baseline="-25000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O. </a:t>
            </a:r>
            <a:endParaRPr/>
          </a:p>
          <a:p>
            <a:pPr indent="-223837" lvl="1" marL="68103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combustion of acetylene releases more energy per mole of product formed than any other hydrocarbons. </a:t>
            </a:r>
            <a:endParaRPr/>
          </a:p>
          <a:p>
            <a:pPr indent="-223837" lvl="1" marL="681037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combined with oxygen, it burns with a very hot flame and is used in welding.</a:t>
            </a:r>
            <a:endParaRPr/>
          </a:p>
        </p:txBody>
      </p:sp>
      <p:sp>
        <p:nvSpPr>
          <p:cNvPr id="160" name="Google Shape;160;p21"/>
          <p:cNvSpPr txBox="1"/>
          <p:nvPr/>
        </p:nvSpPr>
        <p:spPr>
          <a:xfrm>
            <a:off x="152400" y="152400"/>
            <a:ext cx="8763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Acetylene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