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75"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4" d="100"/>
          <a:sy n="64" d="100"/>
        </p:scale>
        <p:origin x="74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80410209-2584-41BF-BE2C-F78810AE39B1}" type="datetimeFigureOut">
              <a:rPr lang="en-US" smtClean="0"/>
              <a:t>3/16/2021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673325-D652-4885-B90A-3DE2DF5D5B91}"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414041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0410209-2584-41BF-BE2C-F78810AE39B1}" type="datetimeFigureOut">
              <a:rPr lang="en-US" smtClean="0"/>
              <a:t>3/16/2021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673325-D652-4885-B90A-3DE2DF5D5B91}" type="slidenum">
              <a:rPr lang="en-US" smtClean="0"/>
              <a:t>‹#›</a:t>
            </a:fld>
            <a:endParaRPr lang="en-US"/>
          </a:p>
        </p:txBody>
      </p:sp>
    </p:spTree>
    <p:extLst>
      <p:ext uri="{BB962C8B-B14F-4D97-AF65-F5344CB8AC3E}">
        <p14:creationId xmlns:p14="http://schemas.microsoft.com/office/powerpoint/2010/main" val="19806911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0410209-2584-41BF-BE2C-F78810AE39B1}" type="datetimeFigureOut">
              <a:rPr lang="en-US" smtClean="0"/>
              <a:t>3/16/2021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673325-D652-4885-B90A-3DE2DF5D5B91}"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949620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0410209-2584-41BF-BE2C-F78810AE39B1}" type="datetimeFigureOut">
              <a:rPr lang="en-US" smtClean="0"/>
              <a:t>3/16/2021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673325-D652-4885-B90A-3DE2DF5D5B91}" type="slidenum">
              <a:rPr lang="en-US" smtClean="0"/>
              <a:t>‹#›</a:t>
            </a:fld>
            <a:endParaRPr lang="en-US"/>
          </a:p>
        </p:txBody>
      </p:sp>
    </p:spTree>
    <p:extLst>
      <p:ext uri="{BB962C8B-B14F-4D97-AF65-F5344CB8AC3E}">
        <p14:creationId xmlns:p14="http://schemas.microsoft.com/office/powerpoint/2010/main" val="4248709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0410209-2584-41BF-BE2C-F78810AE39B1}" type="datetimeFigureOut">
              <a:rPr lang="en-US" smtClean="0"/>
              <a:t>3/16/2021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673325-D652-4885-B90A-3DE2DF5D5B91}"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648000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0410209-2584-41BF-BE2C-F78810AE39B1}" type="datetimeFigureOut">
              <a:rPr lang="en-US" smtClean="0"/>
              <a:t>3/16/2021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673325-D652-4885-B90A-3DE2DF5D5B91}" type="slidenum">
              <a:rPr lang="en-US" smtClean="0"/>
              <a:t>‹#›</a:t>
            </a:fld>
            <a:endParaRPr lang="en-US"/>
          </a:p>
        </p:txBody>
      </p:sp>
    </p:spTree>
    <p:extLst>
      <p:ext uri="{BB962C8B-B14F-4D97-AF65-F5344CB8AC3E}">
        <p14:creationId xmlns:p14="http://schemas.microsoft.com/office/powerpoint/2010/main" val="41107714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0410209-2584-41BF-BE2C-F78810AE39B1}" type="datetimeFigureOut">
              <a:rPr lang="en-US" smtClean="0"/>
              <a:t>3/16/2021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F673325-D652-4885-B90A-3DE2DF5D5B91}" type="slidenum">
              <a:rPr lang="en-US" smtClean="0"/>
              <a:t>‹#›</a:t>
            </a:fld>
            <a:endParaRPr lang="en-US"/>
          </a:p>
        </p:txBody>
      </p:sp>
    </p:spTree>
    <p:extLst>
      <p:ext uri="{BB962C8B-B14F-4D97-AF65-F5344CB8AC3E}">
        <p14:creationId xmlns:p14="http://schemas.microsoft.com/office/powerpoint/2010/main" val="2311861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0410209-2584-41BF-BE2C-F78810AE39B1}" type="datetimeFigureOut">
              <a:rPr lang="en-US" smtClean="0"/>
              <a:t>3/16/2021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673325-D652-4885-B90A-3DE2DF5D5B91}" type="slidenum">
              <a:rPr lang="en-US" smtClean="0"/>
              <a:t>‹#›</a:t>
            </a:fld>
            <a:endParaRPr lang="en-US"/>
          </a:p>
        </p:txBody>
      </p:sp>
    </p:spTree>
    <p:extLst>
      <p:ext uri="{BB962C8B-B14F-4D97-AF65-F5344CB8AC3E}">
        <p14:creationId xmlns:p14="http://schemas.microsoft.com/office/powerpoint/2010/main" val="2090350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410209-2584-41BF-BE2C-F78810AE39B1}" type="datetimeFigureOut">
              <a:rPr lang="en-US" smtClean="0"/>
              <a:t>3/16/2021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F673325-D652-4885-B90A-3DE2DF5D5B91}" type="slidenum">
              <a:rPr lang="en-US" smtClean="0"/>
              <a:t>‹#›</a:t>
            </a:fld>
            <a:endParaRPr lang="en-US"/>
          </a:p>
        </p:txBody>
      </p:sp>
    </p:spTree>
    <p:extLst>
      <p:ext uri="{BB962C8B-B14F-4D97-AF65-F5344CB8AC3E}">
        <p14:creationId xmlns:p14="http://schemas.microsoft.com/office/powerpoint/2010/main" val="27698344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80410209-2584-41BF-BE2C-F78810AE39B1}" type="datetimeFigureOut">
              <a:rPr lang="en-US" smtClean="0"/>
              <a:t>3/16/2021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673325-D652-4885-B90A-3DE2DF5D5B91}" type="slidenum">
              <a:rPr lang="en-US" smtClean="0"/>
              <a:t>‹#›</a:t>
            </a:fld>
            <a:endParaRPr lang="en-US"/>
          </a:p>
        </p:txBody>
      </p:sp>
    </p:spTree>
    <p:extLst>
      <p:ext uri="{BB962C8B-B14F-4D97-AF65-F5344CB8AC3E}">
        <p14:creationId xmlns:p14="http://schemas.microsoft.com/office/powerpoint/2010/main" val="13348910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0410209-2584-41BF-BE2C-F78810AE39B1}" type="datetimeFigureOut">
              <a:rPr lang="en-US" smtClean="0"/>
              <a:t>3/16/2021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673325-D652-4885-B90A-3DE2DF5D5B91}"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606100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80410209-2584-41BF-BE2C-F78810AE39B1}" type="datetimeFigureOut">
              <a:rPr lang="en-US" smtClean="0"/>
              <a:t>3/16/2021</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CF673325-D652-4885-B90A-3DE2DF5D5B91}"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399250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960137"/>
            <a:ext cx="8153400" cy="1463040"/>
          </a:xfrm>
        </p:spPr>
        <p:txBody>
          <a:bodyPr>
            <a:normAutofit/>
          </a:bodyPr>
          <a:lstStyle/>
          <a:p>
            <a:r>
              <a:rPr lang="ar-SA" sz="3600" b="1" dirty="0" smtClean="0"/>
              <a:t>محاسبة الضرائب – </a:t>
            </a:r>
            <a:r>
              <a:rPr lang="ar-SA" sz="3600" b="1" smtClean="0"/>
              <a:t>اللقاء </a:t>
            </a:r>
            <a:r>
              <a:rPr lang="ar-SA" sz="3600" b="1" smtClean="0"/>
              <a:t>الثالث </a:t>
            </a:r>
            <a:r>
              <a:rPr lang="ar-SA" sz="3600" b="1" dirty="0" smtClean="0"/>
              <a:t>الفصل الرابع</a:t>
            </a:r>
            <a:endParaRPr lang="en-US" sz="3600" b="1" dirty="0"/>
          </a:p>
        </p:txBody>
      </p:sp>
      <p:sp>
        <p:nvSpPr>
          <p:cNvPr id="3" name="Subtitle 2"/>
          <p:cNvSpPr>
            <a:spLocks noGrp="1"/>
          </p:cNvSpPr>
          <p:nvPr>
            <p:ph type="subTitle" idx="1"/>
          </p:nvPr>
        </p:nvSpPr>
        <p:spPr/>
        <p:txBody>
          <a:bodyPr>
            <a:normAutofit/>
          </a:bodyPr>
          <a:lstStyle/>
          <a:p>
            <a:r>
              <a:rPr lang="en-US" sz="4400" dirty="0" smtClean="0"/>
              <a:t>Acc.332</a:t>
            </a:r>
            <a:endParaRPr lang="en-US" sz="4400" dirty="0"/>
          </a:p>
        </p:txBody>
      </p:sp>
      <p:sp>
        <p:nvSpPr>
          <p:cNvPr id="4" name="Slide Number Placeholder 3"/>
          <p:cNvSpPr>
            <a:spLocks noGrp="1"/>
          </p:cNvSpPr>
          <p:nvPr>
            <p:ph type="sldNum" sz="quarter" idx="12"/>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B371E4B3-59CC-4D77-8EDC-4569EE0FCC46}" type="slidenum">
              <a:rPr kumimoji="0" lang="en-US" sz="1000" b="0" i="0" u="none" strike="noStrike" kern="1200" cap="none" spc="0" normalizeH="0" baseline="0" noProof="0" smtClean="0">
                <a:ln>
                  <a:noFill/>
                </a:ln>
                <a:solidFill>
                  <a:prstClr val="black">
                    <a:lumMod val="95000"/>
                    <a:lumOff val="5000"/>
                  </a:prstClr>
                </a:solidFill>
                <a:effectLst/>
                <a:uLnTx/>
                <a:uFillTx/>
                <a:latin typeface="Tw Cen MT Condensed" panose="020B0606020104020203"/>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a:t>
            </a:fld>
            <a:endParaRPr kumimoji="0" lang="en-US" sz="1000" b="0" i="0" u="none" strike="noStrike" kern="1200" cap="none" spc="0" normalizeH="0" baseline="0" noProof="0">
              <a:ln>
                <a:noFill/>
              </a:ln>
              <a:solidFill>
                <a:prstClr val="black">
                  <a:lumMod val="95000"/>
                  <a:lumOff val="5000"/>
                </a:prstClr>
              </a:solidFill>
              <a:effectLst/>
              <a:uLnTx/>
              <a:uFillTx/>
              <a:latin typeface="Tw Cen MT Condensed" panose="020B0606020104020203"/>
              <a:ea typeface="+mn-ea"/>
              <a:cs typeface="+mn-cs"/>
            </a:endParaRPr>
          </a:p>
        </p:txBody>
      </p:sp>
    </p:spTree>
    <p:extLst>
      <p:ext uri="{BB962C8B-B14F-4D97-AF65-F5344CB8AC3E}">
        <p14:creationId xmlns:p14="http://schemas.microsoft.com/office/powerpoint/2010/main" val="41739158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502683345"/>
              </p:ext>
            </p:extLst>
          </p:nvPr>
        </p:nvGraphicFramePr>
        <p:xfrm>
          <a:off x="1908313" y="1795227"/>
          <a:ext cx="9124123" cy="1285902"/>
        </p:xfrm>
        <a:graphic>
          <a:graphicData uri="http://schemas.openxmlformats.org/drawingml/2006/table">
            <a:tbl>
              <a:tblPr firstRow="1" firstCol="1" lastRow="1" lastCol="1" bandRow="1" bandCol="1">
                <a:tableStyleId>{5C22544A-7EE6-4342-B048-85BDC9FD1C3A}</a:tableStyleId>
              </a:tblPr>
              <a:tblGrid>
                <a:gridCol w="1059589">
                  <a:extLst>
                    <a:ext uri="{9D8B030D-6E8A-4147-A177-3AD203B41FA5}">
                      <a16:colId xmlns:a16="http://schemas.microsoft.com/office/drawing/2014/main" val="687323617"/>
                    </a:ext>
                  </a:extLst>
                </a:gridCol>
                <a:gridCol w="1236515">
                  <a:extLst>
                    <a:ext uri="{9D8B030D-6E8A-4147-A177-3AD203B41FA5}">
                      <a16:colId xmlns:a16="http://schemas.microsoft.com/office/drawing/2014/main" val="434448079"/>
                    </a:ext>
                  </a:extLst>
                </a:gridCol>
                <a:gridCol w="1059589">
                  <a:extLst>
                    <a:ext uri="{9D8B030D-6E8A-4147-A177-3AD203B41FA5}">
                      <a16:colId xmlns:a16="http://schemas.microsoft.com/office/drawing/2014/main" val="705612757"/>
                    </a:ext>
                  </a:extLst>
                </a:gridCol>
                <a:gridCol w="1215759">
                  <a:extLst>
                    <a:ext uri="{9D8B030D-6E8A-4147-A177-3AD203B41FA5}">
                      <a16:colId xmlns:a16="http://schemas.microsoft.com/office/drawing/2014/main" val="103083385"/>
                    </a:ext>
                  </a:extLst>
                </a:gridCol>
                <a:gridCol w="1236515">
                  <a:extLst>
                    <a:ext uri="{9D8B030D-6E8A-4147-A177-3AD203B41FA5}">
                      <a16:colId xmlns:a16="http://schemas.microsoft.com/office/drawing/2014/main" val="1257655400"/>
                    </a:ext>
                  </a:extLst>
                </a:gridCol>
                <a:gridCol w="1059589">
                  <a:extLst>
                    <a:ext uri="{9D8B030D-6E8A-4147-A177-3AD203B41FA5}">
                      <a16:colId xmlns:a16="http://schemas.microsoft.com/office/drawing/2014/main" val="1385220644"/>
                    </a:ext>
                  </a:extLst>
                </a:gridCol>
                <a:gridCol w="2256567">
                  <a:extLst>
                    <a:ext uri="{9D8B030D-6E8A-4147-A177-3AD203B41FA5}">
                      <a16:colId xmlns:a16="http://schemas.microsoft.com/office/drawing/2014/main" val="2186684687"/>
                    </a:ext>
                  </a:extLst>
                </a:gridCol>
              </a:tblGrid>
              <a:tr h="242997">
                <a:tc>
                  <a:txBody>
                    <a:bodyPr/>
                    <a:lstStyle/>
                    <a:p>
                      <a:pPr marL="0" marR="0" algn="justLow" rtl="1">
                        <a:spcBef>
                          <a:spcPts val="0"/>
                        </a:spcBef>
                        <a:spcAft>
                          <a:spcPts val="0"/>
                        </a:spcAft>
                      </a:pPr>
                      <a:r>
                        <a:rPr lang="ar-SA" sz="1200" u="sng">
                          <a:effectLst/>
                        </a:rPr>
                        <a:t>2015</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200" u="sng">
                          <a:effectLst/>
                        </a:rPr>
                        <a:t>2014</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200" u="sng">
                          <a:effectLst/>
                        </a:rPr>
                        <a:t>2013</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200" u="sng">
                          <a:effectLst/>
                        </a:rPr>
                        <a:t>2012</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200" u="sng">
                          <a:effectLst/>
                        </a:rPr>
                        <a:t>2011</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200" u="sng">
                          <a:effectLst/>
                        </a:rPr>
                        <a:t>2010</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200">
                          <a:effectLst/>
                        </a:rPr>
                        <a:t>السنة</a:t>
                      </a:r>
                      <a:endParaRPr lang="en-US" sz="12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457878195"/>
                  </a:ext>
                </a:extLst>
              </a:tr>
              <a:tr h="242997">
                <a:tc>
                  <a:txBody>
                    <a:bodyPr/>
                    <a:lstStyle/>
                    <a:p>
                      <a:pPr marL="0" marR="0" algn="justLow" rtl="1">
                        <a:spcBef>
                          <a:spcPts val="0"/>
                        </a:spcBef>
                        <a:spcAft>
                          <a:spcPts val="0"/>
                        </a:spcAft>
                      </a:pPr>
                      <a:r>
                        <a:rPr lang="ar-SA" sz="1200">
                          <a:effectLst/>
                        </a:rPr>
                        <a:t>30000</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200">
                          <a:effectLst/>
                        </a:rPr>
                        <a:t>60000</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200">
                          <a:effectLst/>
                        </a:rPr>
                        <a:t>40000</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200">
                          <a:effectLst/>
                        </a:rPr>
                        <a:t>50000</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200">
                          <a:effectLst/>
                        </a:rPr>
                        <a:t>40000</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200">
                          <a:effectLst/>
                        </a:rPr>
                        <a:t>50000</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200">
                          <a:effectLst/>
                        </a:rPr>
                        <a:t>الربح الخاضع المعدل</a:t>
                      </a:r>
                      <a:endParaRPr lang="en-US" sz="12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2506077886"/>
                  </a:ext>
                </a:extLst>
              </a:tr>
              <a:tr h="242997">
                <a:tc>
                  <a:txBody>
                    <a:bodyPr/>
                    <a:lstStyle/>
                    <a:p>
                      <a:pPr marL="0" marR="0" algn="justLow" rtl="1">
                        <a:spcBef>
                          <a:spcPts val="0"/>
                        </a:spcBef>
                        <a:spcAft>
                          <a:spcPts val="0"/>
                        </a:spcAft>
                      </a:pPr>
                      <a:r>
                        <a:rPr lang="ar-SA" sz="1200">
                          <a:effectLst/>
                        </a:rPr>
                        <a:t>0</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200">
                          <a:effectLst/>
                        </a:rPr>
                        <a:t>20000</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200">
                          <a:effectLst/>
                        </a:rPr>
                        <a:t>40000</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200">
                          <a:effectLst/>
                        </a:rPr>
                        <a:t>50000</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200">
                          <a:effectLst/>
                        </a:rPr>
                        <a:t>40000</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200">
                          <a:effectLst/>
                        </a:rPr>
                        <a:t>50000</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200">
                          <a:effectLst/>
                        </a:rPr>
                        <a:t>تقاص الخسارة </a:t>
                      </a:r>
                      <a:endParaRPr lang="en-US" sz="12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705309791"/>
                  </a:ext>
                </a:extLst>
              </a:tr>
              <a:tr h="242997">
                <a:tc>
                  <a:txBody>
                    <a:bodyPr/>
                    <a:lstStyle/>
                    <a:p>
                      <a:pPr marL="0" marR="0" algn="justLow" rtl="1">
                        <a:spcBef>
                          <a:spcPts val="0"/>
                        </a:spcBef>
                        <a:spcAft>
                          <a:spcPts val="0"/>
                        </a:spcAft>
                      </a:pPr>
                      <a:r>
                        <a:rPr lang="ar-SA" sz="1200">
                          <a:effectLst/>
                        </a:rPr>
                        <a:t>30000</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200">
                          <a:effectLst/>
                        </a:rPr>
                        <a:t>40000</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200">
                          <a:effectLst/>
                        </a:rPr>
                        <a:t>00000</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200">
                          <a:effectLst/>
                        </a:rPr>
                        <a:t>00000</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200">
                          <a:effectLst/>
                        </a:rPr>
                        <a:t>00000</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200">
                          <a:effectLst/>
                        </a:rPr>
                        <a:t>0000</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100">
                          <a:effectLst/>
                        </a:rPr>
                        <a:t>الدخل الخاضع /خسارة</a:t>
                      </a:r>
                      <a:endParaRPr lang="en-US" sz="12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613207174"/>
                  </a:ext>
                </a:extLst>
              </a:tr>
              <a:tr h="313914">
                <a:tc>
                  <a:txBody>
                    <a:bodyPr/>
                    <a:lstStyle/>
                    <a:p>
                      <a:pPr marL="0" marR="0" algn="justLow" rtl="1">
                        <a:spcBef>
                          <a:spcPts val="0"/>
                        </a:spcBef>
                        <a:spcAft>
                          <a:spcPts val="0"/>
                        </a:spcAft>
                      </a:pPr>
                      <a:r>
                        <a:rPr lang="ar-SA" sz="1200">
                          <a:effectLst/>
                        </a:rPr>
                        <a:t>4500</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200">
                          <a:effectLst/>
                        </a:rPr>
                        <a:t>6000</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200">
                          <a:effectLst/>
                        </a:rPr>
                        <a:t>----</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200">
                          <a:effectLst/>
                        </a:rPr>
                        <a:t>----</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200" dirty="0">
                          <a:effectLst/>
                        </a:rPr>
                        <a:t>----</a:t>
                      </a:r>
                      <a:endParaRPr lang="en-US" sz="1200" dirty="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200">
                          <a:effectLst/>
                        </a:rPr>
                        <a:t>----</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100" dirty="0">
                          <a:effectLst/>
                        </a:rPr>
                        <a:t>الضريبة المستحقة15%</a:t>
                      </a:r>
                      <a:endParaRPr lang="en-US" sz="1200" dirty="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037171545"/>
                  </a:ext>
                </a:extLst>
              </a:tr>
            </a:tbl>
          </a:graphicData>
        </a:graphic>
      </p:graphicFrame>
      <p:sp>
        <p:nvSpPr>
          <p:cNvPr id="3" name="Rectangle 1"/>
          <p:cNvSpPr>
            <a:spLocks noChangeArrowheads="1"/>
          </p:cNvSpPr>
          <p:nvPr/>
        </p:nvSpPr>
        <p:spPr bwMode="auto">
          <a:xfrm>
            <a:off x="1123119" y="745406"/>
            <a:ext cx="10463419" cy="33855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1" algn="r" rtl="1" eaLnBrk="0" fontAlgn="base" hangingPunct="0">
              <a:spcBef>
                <a:spcPct val="0"/>
              </a:spcBef>
              <a:spcAft>
                <a:spcPct val="0"/>
              </a:spcAft>
            </a:pPr>
            <a:r>
              <a:rPr kumimoji="0" lang="ar-SA" altLang="zh-CN" sz="1400" b="1"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الحل</a:t>
            </a:r>
            <a:r>
              <a:rPr kumimoji="0" lang="ar-SA" altLang="zh-CN" sz="14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  </a:t>
            </a:r>
            <a:endParaRPr kumimoji="0" lang="en-US" altLang="zh-CN" sz="800" b="0" i="0" u="none" strike="noStrike" cap="none" normalizeH="0" baseline="0" dirty="0" smtClean="0">
              <a:ln>
                <a:noFill/>
              </a:ln>
              <a:solidFill>
                <a:schemeClr val="tx1"/>
              </a:solidFill>
              <a:effectLst/>
            </a:endParaRPr>
          </a:p>
          <a:p>
            <a:pPr lvl="1" algn="r" rtl="1" eaLnBrk="0" fontAlgn="base" hangingPunct="0">
              <a:spcBef>
                <a:spcPct val="0"/>
              </a:spcBef>
              <a:spcAft>
                <a:spcPct val="0"/>
              </a:spcAft>
            </a:pPr>
            <a:r>
              <a:rPr kumimoji="0" lang="ar-SA" altLang="zh-CN" sz="14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    يتم تقاص الخسارة بمبلغ سنوي لا يزيد عن قيمة الدخل الخاضع المعدل وبما لا يزيد عن 5 سنوات سواء تم إنهاء مبلغ الخسارة أولم يتم إنهاؤه – ويكون التقاص  كما يلي:-  </a:t>
            </a:r>
          </a:p>
          <a:p>
            <a:pPr lvl="1" algn="r" rtl="1" eaLnBrk="0" fontAlgn="base" hangingPunct="0">
              <a:spcBef>
                <a:spcPct val="0"/>
              </a:spcBef>
              <a:spcAft>
                <a:spcPct val="0"/>
              </a:spcAft>
            </a:pPr>
            <a:endParaRPr lang="ar-SA" altLang="zh-CN" sz="1400" dirty="0" smtClean="0">
              <a:latin typeface="Simplified Arabic" panose="02020603050405020304" pitchFamily="18" charset="-78"/>
              <a:ea typeface="SimSun" panose="02010600030101010101" pitchFamily="2" charset="-122"/>
              <a:cs typeface="Simplified Arabic" panose="02020603050405020304" pitchFamily="18" charset="-78"/>
            </a:endParaRPr>
          </a:p>
          <a:p>
            <a:pPr lvl="1" algn="r" rtl="1" eaLnBrk="0" fontAlgn="base" hangingPunct="0">
              <a:spcBef>
                <a:spcPct val="0"/>
              </a:spcBef>
              <a:spcAft>
                <a:spcPct val="0"/>
              </a:spcAft>
            </a:pPr>
            <a:endParaRPr lang="ar-SA" altLang="zh-CN" sz="1400" dirty="0">
              <a:latin typeface="Simplified Arabic" panose="02020603050405020304" pitchFamily="18" charset="-78"/>
              <a:ea typeface="SimSun" panose="02010600030101010101" pitchFamily="2" charset="-122"/>
              <a:cs typeface="Simplified Arabic" panose="02020603050405020304" pitchFamily="18" charset="-78"/>
            </a:endParaRPr>
          </a:p>
          <a:p>
            <a:pPr lvl="1" algn="r" rtl="1" eaLnBrk="0" fontAlgn="base" hangingPunct="0">
              <a:spcBef>
                <a:spcPct val="0"/>
              </a:spcBef>
              <a:spcAft>
                <a:spcPct val="0"/>
              </a:spcAft>
            </a:pPr>
            <a:endParaRPr lang="ar-SA" altLang="zh-CN" sz="1400" dirty="0" smtClean="0">
              <a:latin typeface="Simplified Arabic" panose="02020603050405020304" pitchFamily="18" charset="-78"/>
              <a:ea typeface="SimSun" panose="02010600030101010101" pitchFamily="2" charset="-122"/>
              <a:cs typeface="Simplified Arabic" panose="02020603050405020304" pitchFamily="18" charset="-78"/>
            </a:endParaRPr>
          </a:p>
          <a:p>
            <a:pPr lvl="1" algn="r" rtl="1" eaLnBrk="0" fontAlgn="base" hangingPunct="0">
              <a:spcBef>
                <a:spcPct val="0"/>
              </a:spcBef>
              <a:spcAft>
                <a:spcPct val="0"/>
              </a:spcAft>
            </a:pPr>
            <a:endParaRPr lang="ar-SA" altLang="zh-CN" sz="1400" dirty="0">
              <a:latin typeface="Simplified Arabic" panose="02020603050405020304" pitchFamily="18" charset="-78"/>
              <a:ea typeface="SimSun" panose="02010600030101010101" pitchFamily="2" charset="-122"/>
              <a:cs typeface="Simplified Arabic" panose="02020603050405020304" pitchFamily="18" charset="-78"/>
            </a:endParaRPr>
          </a:p>
          <a:p>
            <a:pPr lvl="1" algn="r" rtl="1" eaLnBrk="0" fontAlgn="base" hangingPunct="0">
              <a:spcBef>
                <a:spcPct val="0"/>
              </a:spcBef>
              <a:spcAft>
                <a:spcPct val="0"/>
              </a:spcAft>
            </a:pPr>
            <a:endParaRPr lang="ar-SA" altLang="zh-CN" sz="1400" dirty="0" smtClean="0">
              <a:latin typeface="Simplified Arabic" panose="02020603050405020304" pitchFamily="18" charset="-78"/>
              <a:ea typeface="SimSun" panose="02010600030101010101" pitchFamily="2" charset="-122"/>
              <a:cs typeface="Simplified Arabic" panose="02020603050405020304" pitchFamily="18" charset="-78"/>
            </a:endParaRPr>
          </a:p>
          <a:p>
            <a:pPr lvl="1" algn="r" rtl="1" eaLnBrk="0" fontAlgn="base" hangingPunct="0">
              <a:spcBef>
                <a:spcPct val="0"/>
              </a:spcBef>
              <a:spcAft>
                <a:spcPct val="0"/>
              </a:spcAft>
            </a:pPr>
            <a:endParaRPr lang="ar-SA" altLang="zh-CN" sz="1400" dirty="0">
              <a:latin typeface="Simplified Arabic" panose="02020603050405020304" pitchFamily="18" charset="-78"/>
              <a:ea typeface="SimSun" panose="02010600030101010101" pitchFamily="2" charset="-122"/>
              <a:cs typeface="Simplified Arabic" panose="02020603050405020304" pitchFamily="18" charset="-78"/>
            </a:endParaRPr>
          </a:p>
          <a:p>
            <a:pPr lvl="1" algn="r" rtl="1" eaLnBrk="0" fontAlgn="base" hangingPunct="0">
              <a:spcBef>
                <a:spcPct val="0"/>
              </a:spcBef>
              <a:spcAft>
                <a:spcPct val="0"/>
              </a:spcAft>
            </a:pPr>
            <a:endParaRPr lang="ar-SA" altLang="zh-CN" sz="1400" dirty="0" smtClean="0">
              <a:latin typeface="Simplified Arabic" panose="02020603050405020304" pitchFamily="18" charset="-78"/>
              <a:ea typeface="SimSun" panose="02010600030101010101" pitchFamily="2" charset="-122"/>
              <a:cs typeface="Simplified Arabic" panose="02020603050405020304" pitchFamily="18" charset="-78"/>
            </a:endParaRPr>
          </a:p>
          <a:p>
            <a:pPr lvl="1" algn="r" rtl="1" eaLnBrk="0" fontAlgn="base" hangingPunct="0">
              <a:lnSpc>
                <a:spcPct val="150000"/>
              </a:lnSpc>
              <a:spcBef>
                <a:spcPct val="0"/>
              </a:spcBef>
              <a:spcAft>
                <a:spcPct val="0"/>
              </a:spcAft>
            </a:pPr>
            <a:endParaRPr lang="ar-SA" altLang="zh-CN" sz="1600" dirty="0">
              <a:latin typeface="Simplified Arabic" panose="02020603050405020304" pitchFamily="18" charset="-78"/>
              <a:ea typeface="SimSun" panose="02010600030101010101" pitchFamily="2" charset="-122"/>
              <a:cs typeface="Simplified Arabic" panose="02020603050405020304" pitchFamily="18" charset="-78"/>
            </a:endParaRPr>
          </a:p>
          <a:p>
            <a:pPr lvl="1" algn="r" rtl="1" eaLnBrk="0" fontAlgn="base" hangingPunct="0">
              <a:spcBef>
                <a:spcPct val="0"/>
              </a:spcBef>
              <a:spcAft>
                <a:spcPct val="0"/>
              </a:spcAft>
            </a:pPr>
            <a:endParaRPr lang="ar-SA" altLang="zh-CN" sz="1400" dirty="0" smtClean="0">
              <a:latin typeface="Simplified Arabic" panose="02020603050405020304" pitchFamily="18" charset="-78"/>
              <a:ea typeface="SimSun" panose="02010600030101010101" pitchFamily="2" charset="-122"/>
              <a:cs typeface="Simplified Arabic" panose="02020603050405020304" pitchFamily="18" charset="-78"/>
            </a:endParaRPr>
          </a:p>
          <a:p>
            <a:pPr lvl="1" algn="r" rtl="1" eaLnBrk="0" fontAlgn="base" hangingPunct="0">
              <a:spcBef>
                <a:spcPct val="0"/>
              </a:spcBef>
              <a:spcAft>
                <a:spcPct val="0"/>
              </a:spcAft>
            </a:pPr>
            <a:endParaRPr lang="ar-SA" altLang="zh-CN" sz="1400" dirty="0">
              <a:latin typeface="Simplified Arabic" panose="02020603050405020304" pitchFamily="18" charset="-78"/>
              <a:ea typeface="SimSun" panose="02010600030101010101" pitchFamily="2" charset="-122"/>
              <a:cs typeface="Simplified Arabic" panose="02020603050405020304" pitchFamily="18" charset="-78"/>
            </a:endParaRPr>
          </a:p>
          <a:p>
            <a:pPr lvl="1" algn="r" rtl="1" eaLnBrk="0" fontAlgn="base" hangingPunct="0">
              <a:spcBef>
                <a:spcPct val="0"/>
              </a:spcBef>
              <a:spcAft>
                <a:spcPct val="0"/>
              </a:spcAft>
            </a:pPr>
            <a:r>
              <a:rPr kumimoji="0" lang="ar-SA" altLang="zh-CN" sz="14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       ويلاحظ من الحل أن مبلغ الربح الخاضع المعدل في سنة 2014 بلغ 60000 شيكل، حيث نزلت الخسارة المتبقية وهي 20000 شيكل وذلك من الخسارة الكلية البالغة 200000 شيكل حيث تم تقاص 180000 شيكل في السنوات السابقة وبقي 20000 من هذه السنة وبالتالي يتبقى دخل خاضع لهذه السنة 40000 شيكل </a:t>
            </a:r>
            <a:endParaRPr kumimoji="0" lang="ar-SA" altLang="zh-CN"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40944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914213693"/>
              </p:ext>
            </p:extLst>
          </p:nvPr>
        </p:nvGraphicFramePr>
        <p:xfrm>
          <a:off x="7504364" y="1201073"/>
          <a:ext cx="3890910" cy="2987040"/>
        </p:xfrm>
        <a:graphic>
          <a:graphicData uri="http://schemas.openxmlformats.org/drawingml/2006/table">
            <a:tbl>
              <a:tblPr rtl="1">
                <a:tableStyleId>{5C22544A-7EE6-4342-B048-85BDC9FD1C3A}</a:tableStyleId>
              </a:tblPr>
              <a:tblGrid>
                <a:gridCol w="1693698">
                  <a:extLst>
                    <a:ext uri="{9D8B030D-6E8A-4147-A177-3AD203B41FA5}">
                      <a16:colId xmlns:a16="http://schemas.microsoft.com/office/drawing/2014/main" val="3799195719"/>
                    </a:ext>
                  </a:extLst>
                </a:gridCol>
                <a:gridCol w="795157">
                  <a:extLst>
                    <a:ext uri="{9D8B030D-6E8A-4147-A177-3AD203B41FA5}">
                      <a16:colId xmlns:a16="http://schemas.microsoft.com/office/drawing/2014/main" val="3111836702"/>
                    </a:ext>
                  </a:extLst>
                </a:gridCol>
                <a:gridCol w="1402055">
                  <a:extLst>
                    <a:ext uri="{9D8B030D-6E8A-4147-A177-3AD203B41FA5}">
                      <a16:colId xmlns:a16="http://schemas.microsoft.com/office/drawing/2014/main" val="3054100236"/>
                    </a:ext>
                  </a:extLst>
                </a:gridCol>
              </a:tblGrid>
              <a:tr h="0">
                <a:tc>
                  <a:txBody>
                    <a:bodyPr/>
                    <a:lstStyle/>
                    <a:p>
                      <a:pPr marL="0" marR="0" algn="justLow" rtl="1">
                        <a:spcBef>
                          <a:spcPts val="0"/>
                        </a:spcBef>
                        <a:spcAft>
                          <a:spcPts val="0"/>
                        </a:spcAft>
                      </a:pPr>
                      <a:r>
                        <a:rPr lang="ar-SA" sz="1400">
                          <a:effectLst/>
                        </a:rPr>
                        <a:t>إيرادات مهنه                                                 </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 </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150000 شيكل</a:t>
                      </a:r>
                      <a:endParaRPr lang="en-US" sz="12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819409931"/>
                  </a:ext>
                </a:extLst>
              </a:tr>
              <a:tr h="0">
                <a:tc>
                  <a:txBody>
                    <a:bodyPr/>
                    <a:lstStyle/>
                    <a:p>
                      <a:pPr marL="0" marR="0" algn="justLow" rtl="1">
                        <a:spcBef>
                          <a:spcPts val="0"/>
                        </a:spcBef>
                        <a:spcAft>
                          <a:spcPts val="0"/>
                        </a:spcAft>
                      </a:pPr>
                      <a:r>
                        <a:rPr lang="ar-SA" sz="1400">
                          <a:effectLst/>
                        </a:rPr>
                        <a:t>إيرادات صناعية </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 </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100000</a:t>
                      </a:r>
                      <a:endParaRPr lang="en-US" sz="12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2138977734"/>
                  </a:ext>
                </a:extLst>
              </a:tr>
              <a:tr h="0">
                <a:tc>
                  <a:txBody>
                    <a:bodyPr/>
                    <a:lstStyle/>
                    <a:p>
                      <a:pPr marL="0" marR="0" algn="justLow" rtl="1">
                        <a:spcBef>
                          <a:spcPts val="0"/>
                        </a:spcBef>
                        <a:spcAft>
                          <a:spcPts val="0"/>
                        </a:spcAft>
                      </a:pPr>
                      <a:r>
                        <a:rPr lang="ar-SA" sz="1400">
                          <a:effectLst/>
                        </a:rPr>
                        <a:t>مجموع الإيرادات                                             </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 </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250000</a:t>
                      </a:r>
                      <a:endParaRPr lang="en-US" sz="12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4197965110"/>
                  </a:ext>
                </a:extLst>
              </a:tr>
              <a:tr h="0">
                <a:tc>
                  <a:txBody>
                    <a:bodyPr/>
                    <a:lstStyle/>
                    <a:p>
                      <a:pPr marL="0" marR="0" algn="justLow" rtl="1">
                        <a:spcBef>
                          <a:spcPts val="0"/>
                        </a:spcBef>
                        <a:spcAft>
                          <a:spcPts val="0"/>
                        </a:spcAft>
                      </a:pPr>
                      <a:r>
                        <a:rPr lang="ar-SA" sz="1400" u="sng">
                          <a:effectLst/>
                        </a:rPr>
                        <a:t> - تكلفة الإيرادات </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u="sng">
                          <a:effectLst/>
                        </a:rPr>
                        <a:t>120000</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 </a:t>
                      </a:r>
                      <a:endParaRPr lang="en-US" sz="12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179813882"/>
                  </a:ext>
                </a:extLst>
              </a:tr>
              <a:tr h="0">
                <a:tc>
                  <a:txBody>
                    <a:bodyPr/>
                    <a:lstStyle/>
                    <a:p>
                      <a:pPr marL="0" marR="0" algn="justLow" rtl="1">
                        <a:spcBef>
                          <a:spcPts val="0"/>
                        </a:spcBef>
                        <a:spcAft>
                          <a:spcPts val="0"/>
                        </a:spcAft>
                      </a:pPr>
                      <a:r>
                        <a:rPr lang="ar-SA" sz="1400">
                          <a:effectLst/>
                        </a:rPr>
                        <a:t>=   مجمل الربح </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130000</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 </a:t>
                      </a:r>
                      <a:endParaRPr lang="en-US" sz="12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981750642"/>
                  </a:ext>
                </a:extLst>
              </a:tr>
              <a:tr h="0">
                <a:tc>
                  <a:txBody>
                    <a:bodyPr/>
                    <a:lstStyle/>
                    <a:p>
                      <a:pPr marL="0" marR="0" algn="justLow" rtl="1">
                        <a:spcBef>
                          <a:spcPts val="0"/>
                        </a:spcBef>
                        <a:spcAft>
                          <a:spcPts val="0"/>
                        </a:spcAft>
                      </a:pPr>
                      <a:r>
                        <a:rPr lang="ar-SA" sz="1400">
                          <a:effectLst/>
                        </a:rPr>
                        <a:t>-  مصاريف:-  </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 </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 </a:t>
                      </a:r>
                      <a:endParaRPr lang="en-US" sz="12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821819196"/>
                  </a:ext>
                </a:extLst>
              </a:tr>
              <a:tr h="0">
                <a:tc>
                  <a:txBody>
                    <a:bodyPr/>
                    <a:lstStyle/>
                    <a:p>
                      <a:pPr marL="0" marR="0" algn="justLow" rtl="1">
                        <a:spcBef>
                          <a:spcPts val="0"/>
                        </a:spcBef>
                        <a:spcAft>
                          <a:spcPts val="0"/>
                        </a:spcAft>
                      </a:pPr>
                      <a:r>
                        <a:rPr lang="ar-SA" sz="1400">
                          <a:effectLst/>
                        </a:rPr>
                        <a:t>م. إيجار محلات                       </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6000</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 </a:t>
                      </a:r>
                      <a:endParaRPr lang="en-US" sz="12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204729179"/>
                  </a:ext>
                </a:extLst>
              </a:tr>
              <a:tr h="0">
                <a:tc>
                  <a:txBody>
                    <a:bodyPr/>
                    <a:lstStyle/>
                    <a:p>
                      <a:pPr marL="0" marR="0" algn="justLow" rtl="1">
                        <a:spcBef>
                          <a:spcPts val="0"/>
                        </a:spcBef>
                        <a:spcAft>
                          <a:spcPts val="0"/>
                        </a:spcAft>
                      </a:pPr>
                      <a:r>
                        <a:rPr lang="ar-SA" sz="1400" dirty="0" err="1">
                          <a:effectLst/>
                        </a:rPr>
                        <a:t>م.بيعيه</a:t>
                      </a:r>
                      <a:r>
                        <a:rPr lang="ar-SA" sz="1400" dirty="0">
                          <a:effectLst/>
                        </a:rPr>
                        <a:t>                                 </a:t>
                      </a:r>
                      <a:endParaRPr lang="en-US" sz="1200" dirty="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15000</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 </a:t>
                      </a:r>
                      <a:endParaRPr lang="en-US" sz="12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940531176"/>
                  </a:ext>
                </a:extLst>
              </a:tr>
              <a:tr h="186055">
                <a:tc>
                  <a:txBody>
                    <a:bodyPr/>
                    <a:lstStyle/>
                    <a:p>
                      <a:pPr marL="0" marR="0" algn="justLow" rtl="1">
                        <a:spcBef>
                          <a:spcPts val="0"/>
                        </a:spcBef>
                        <a:spcAft>
                          <a:spcPts val="0"/>
                        </a:spcAft>
                      </a:pPr>
                      <a:r>
                        <a:rPr lang="ar-SA" sz="1400">
                          <a:effectLst/>
                        </a:rPr>
                        <a:t>م. تبرعات                             </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10000</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 </a:t>
                      </a:r>
                      <a:endParaRPr lang="en-US" sz="12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2309862727"/>
                  </a:ext>
                </a:extLst>
              </a:tr>
              <a:tr h="0">
                <a:tc>
                  <a:txBody>
                    <a:bodyPr/>
                    <a:lstStyle/>
                    <a:p>
                      <a:pPr marL="0" marR="0" algn="justLow" rtl="1">
                        <a:spcBef>
                          <a:spcPts val="0"/>
                        </a:spcBef>
                        <a:spcAft>
                          <a:spcPts val="0"/>
                        </a:spcAft>
                      </a:pPr>
                      <a:r>
                        <a:rPr lang="ar-SA" sz="1400">
                          <a:effectLst/>
                        </a:rPr>
                        <a:t>م. استهلاك                            </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16000</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 </a:t>
                      </a:r>
                      <a:endParaRPr lang="en-US" sz="12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607766568"/>
                  </a:ext>
                </a:extLst>
              </a:tr>
              <a:tr h="0">
                <a:tc>
                  <a:txBody>
                    <a:bodyPr/>
                    <a:lstStyle/>
                    <a:p>
                      <a:pPr marL="0" marR="0" algn="justLow" rtl="1">
                        <a:spcBef>
                          <a:spcPts val="0"/>
                        </a:spcBef>
                        <a:spcAft>
                          <a:spcPts val="0"/>
                        </a:spcAft>
                      </a:pPr>
                      <a:r>
                        <a:rPr lang="ar-SA" sz="1400">
                          <a:effectLst/>
                        </a:rPr>
                        <a:t>م. ضيافة                             </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5000</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 </a:t>
                      </a:r>
                      <a:endParaRPr lang="en-US" sz="12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511596738"/>
                  </a:ext>
                </a:extLst>
              </a:tr>
              <a:tr h="0">
                <a:tc>
                  <a:txBody>
                    <a:bodyPr/>
                    <a:lstStyle/>
                    <a:p>
                      <a:pPr marL="0" marR="0" algn="justLow" rtl="1">
                        <a:spcBef>
                          <a:spcPts val="0"/>
                        </a:spcBef>
                        <a:spcAft>
                          <a:spcPts val="0"/>
                        </a:spcAft>
                      </a:pPr>
                      <a:r>
                        <a:rPr lang="ar-SA" sz="1400">
                          <a:effectLst/>
                        </a:rPr>
                        <a:t>ديون معدومة                          </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8000</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 </a:t>
                      </a:r>
                      <a:endParaRPr lang="en-US" sz="12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998768503"/>
                  </a:ext>
                </a:extLst>
              </a:tr>
              <a:tr h="0">
                <a:tc>
                  <a:txBody>
                    <a:bodyPr/>
                    <a:lstStyle/>
                    <a:p>
                      <a:pPr marL="0" marR="0" algn="justLow" rtl="1">
                        <a:spcBef>
                          <a:spcPts val="0"/>
                        </a:spcBef>
                        <a:spcAft>
                          <a:spcPts val="0"/>
                        </a:spcAft>
                      </a:pPr>
                      <a:r>
                        <a:rPr lang="ar-SA" sz="1400" u="sng">
                          <a:effectLst/>
                        </a:rPr>
                        <a:t>مجموع المصاريف                                                 </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u="none" strike="noStrike">
                          <a:effectLst/>
                        </a:rPr>
                        <a:t> </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u="sng">
                          <a:effectLst/>
                        </a:rPr>
                        <a:t>(60000) شيكل </a:t>
                      </a:r>
                      <a:endParaRPr lang="en-US" sz="12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533941084"/>
                  </a:ext>
                </a:extLst>
              </a:tr>
              <a:tr h="0">
                <a:tc>
                  <a:txBody>
                    <a:bodyPr/>
                    <a:lstStyle/>
                    <a:p>
                      <a:pPr marL="0" marR="0" algn="justLow" rtl="1">
                        <a:spcBef>
                          <a:spcPts val="0"/>
                        </a:spcBef>
                        <a:spcAft>
                          <a:spcPts val="0"/>
                        </a:spcAft>
                      </a:pPr>
                      <a:r>
                        <a:rPr lang="ar-SA" sz="1400">
                          <a:effectLst/>
                        </a:rPr>
                        <a:t>صافي الإيراد </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 </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dirty="0">
                          <a:effectLst/>
                        </a:rPr>
                        <a:t> 70000  شيكل </a:t>
                      </a:r>
                      <a:endParaRPr lang="en-US" sz="1200" dirty="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2762423481"/>
                  </a:ext>
                </a:extLst>
              </a:tr>
            </a:tbl>
          </a:graphicData>
        </a:graphic>
      </p:graphicFrame>
      <p:sp>
        <p:nvSpPr>
          <p:cNvPr id="3" name="Rectangle 1"/>
          <p:cNvSpPr>
            <a:spLocks noChangeArrowheads="1"/>
          </p:cNvSpPr>
          <p:nvPr/>
        </p:nvSpPr>
        <p:spPr bwMode="auto">
          <a:xfrm>
            <a:off x="534257" y="339531"/>
            <a:ext cx="11044130" cy="60016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953000" algn="l"/>
              </a:tabLst>
              <a:defRPr>
                <a:solidFill>
                  <a:schemeClr val="tx1"/>
                </a:solidFill>
                <a:latin typeface="Arial" panose="020B0604020202020204" pitchFamily="34" charset="0"/>
              </a:defRPr>
            </a:lvl1pPr>
            <a:lvl2pPr eaLnBrk="0" fontAlgn="base" hangingPunct="0">
              <a:spcBef>
                <a:spcPct val="0"/>
              </a:spcBef>
              <a:spcAft>
                <a:spcPct val="0"/>
              </a:spcAft>
              <a:tabLst>
                <a:tab pos="4953000" algn="l"/>
              </a:tabLst>
              <a:defRPr>
                <a:solidFill>
                  <a:schemeClr val="tx1"/>
                </a:solidFill>
                <a:latin typeface="Arial" panose="020B0604020202020204" pitchFamily="34" charset="0"/>
              </a:defRPr>
            </a:lvl2pPr>
            <a:lvl3pPr eaLnBrk="0" fontAlgn="base" hangingPunct="0">
              <a:spcBef>
                <a:spcPct val="0"/>
              </a:spcBef>
              <a:spcAft>
                <a:spcPct val="0"/>
              </a:spcAft>
              <a:tabLst>
                <a:tab pos="4953000" algn="l"/>
              </a:tabLst>
              <a:defRPr>
                <a:solidFill>
                  <a:schemeClr val="tx1"/>
                </a:solidFill>
                <a:latin typeface="Arial" panose="020B0604020202020204" pitchFamily="34" charset="0"/>
              </a:defRPr>
            </a:lvl3pPr>
            <a:lvl4pPr eaLnBrk="0" fontAlgn="base" hangingPunct="0">
              <a:spcBef>
                <a:spcPct val="0"/>
              </a:spcBef>
              <a:spcAft>
                <a:spcPct val="0"/>
              </a:spcAft>
              <a:tabLst>
                <a:tab pos="4953000" algn="l"/>
              </a:tabLst>
              <a:defRPr>
                <a:solidFill>
                  <a:schemeClr val="tx1"/>
                </a:solidFill>
                <a:latin typeface="Arial" panose="020B0604020202020204" pitchFamily="34" charset="0"/>
              </a:defRPr>
            </a:lvl4pPr>
            <a:lvl5pPr eaLnBrk="0" fontAlgn="base" hangingPunct="0">
              <a:spcBef>
                <a:spcPct val="0"/>
              </a:spcBef>
              <a:spcAft>
                <a:spcPct val="0"/>
              </a:spcAft>
              <a:tabLst>
                <a:tab pos="4953000" algn="l"/>
              </a:tabLst>
              <a:defRPr>
                <a:solidFill>
                  <a:schemeClr val="tx1"/>
                </a:solidFill>
                <a:latin typeface="Arial" panose="020B0604020202020204" pitchFamily="34" charset="0"/>
              </a:defRPr>
            </a:lvl5pPr>
            <a:lvl6pPr eaLnBrk="0" fontAlgn="base" hangingPunct="0">
              <a:spcBef>
                <a:spcPct val="0"/>
              </a:spcBef>
              <a:spcAft>
                <a:spcPct val="0"/>
              </a:spcAft>
              <a:tabLst>
                <a:tab pos="4953000" algn="l"/>
              </a:tabLst>
              <a:defRPr>
                <a:solidFill>
                  <a:schemeClr val="tx1"/>
                </a:solidFill>
                <a:latin typeface="Arial" panose="020B0604020202020204" pitchFamily="34" charset="0"/>
              </a:defRPr>
            </a:lvl6pPr>
            <a:lvl7pPr eaLnBrk="0" fontAlgn="base" hangingPunct="0">
              <a:spcBef>
                <a:spcPct val="0"/>
              </a:spcBef>
              <a:spcAft>
                <a:spcPct val="0"/>
              </a:spcAft>
              <a:tabLst>
                <a:tab pos="4953000" algn="l"/>
              </a:tabLst>
              <a:defRPr>
                <a:solidFill>
                  <a:schemeClr val="tx1"/>
                </a:solidFill>
                <a:latin typeface="Arial" panose="020B0604020202020204" pitchFamily="34" charset="0"/>
              </a:defRPr>
            </a:lvl7pPr>
            <a:lvl8pPr eaLnBrk="0" fontAlgn="base" hangingPunct="0">
              <a:spcBef>
                <a:spcPct val="0"/>
              </a:spcBef>
              <a:spcAft>
                <a:spcPct val="0"/>
              </a:spcAft>
              <a:tabLst>
                <a:tab pos="4953000" algn="l"/>
              </a:tabLst>
              <a:defRPr>
                <a:solidFill>
                  <a:schemeClr val="tx1"/>
                </a:solidFill>
                <a:latin typeface="Arial" panose="020B0604020202020204" pitchFamily="34" charset="0"/>
              </a:defRPr>
            </a:lvl8pPr>
            <a:lvl9pPr eaLnBrk="0" fontAlgn="base" hangingPunct="0">
              <a:spcBef>
                <a:spcPct val="0"/>
              </a:spcBef>
              <a:spcAft>
                <a:spcPct val="0"/>
              </a:spcAft>
              <a:tabLst>
                <a:tab pos="4953000" algn="l"/>
              </a:tabLst>
              <a:defRPr>
                <a:solidFill>
                  <a:schemeClr val="tx1"/>
                </a:solidFill>
                <a:latin typeface="Arial" panose="020B0604020202020204" pitchFamily="34" charset="0"/>
              </a:defRPr>
            </a:lvl9pPr>
          </a:lstStyle>
          <a:p>
            <a:pPr marL="0" marR="0" lvl="0" indent="0" algn="justLow" defTabSz="914400" rtl="1" eaLnBrk="0" fontAlgn="base" latinLnBrk="0" hangingPunct="0">
              <a:lnSpc>
                <a:spcPct val="100000"/>
              </a:lnSpc>
              <a:spcBef>
                <a:spcPct val="0"/>
              </a:spcBef>
              <a:spcAft>
                <a:spcPct val="0"/>
              </a:spcAft>
              <a:buClrTx/>
              <a:buSzTx/>
              <a:buFontTx/>
              <a:buNone/>
              <a:tabLst>
                <a:tab pos="4953000" algn="l"/>
              </a:tabLst>
            </a:pPr>
            <a:r>
              <a:rPr kumimoji="0" lang="ar-SA" altLang="zh-CN" sz="1600" b="1"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rPr>
              <a:t>مثال ص 104 تنزيل</a:t>
            </a:r>
            <a:r>
              <a:rPr kumimoji="0" lang="ar-SA" altLang="zh-CN" sz="1600" b="1" i="0" u="none" strike="noStrike" cap="none" normalizeH="0" dirty="0" smtClean="0">
                <a:ln>
                  <a:noFill/>
                </a:ln>
                <a:solidFill>
                  <a:schemeClr val="tx1"/>
                </a:solidFill>
                <a:effectLst/>
                <a:latin typeface="Simplified Arabic" panose="02020603050405020304" pitchFamily="18" charset="-78"/>
                <a:ea typeface="SimSun" panose="02010600030101010101" pitchFamily="2" charset="-122"/>
              </a:rPr>
              <a:t> التبرعات </a:t>
            </a:r>
            <a:r>
              <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rPr>
              <a:t>:- </a:t>
            </a:r>
          </a:p>
          <a:p>
            <a:pPr marL="0" marR="0" lvl="0" indent="0" algn="justLow" defTabSz="914400" rtl="1" eaLnBrk="0" fontAlgn="base" latinLnBrk="0" hangingPunct="0">
              <a:lnSpc>
                <a:spcPct val="100000"/>
              </a:lnSpc>
              <a:spcBef>
                <a:spcPct val="0"/>
              </a:spcBef>
              <a:spcAft>
                <a:spcPct val="0"/>
              </a:spcAft>
              <a:buClrTx/>
              <a:buSzTx/>
              <a:buFontTx/>
              <a:buNone/>
              <a:tabLst>
                <a:tab pos="4953000" algn="l"/>
              </a:tabLst>
            </a:pPr>
            <a:r>
              <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rPr>
              <a:t> قدم أحد المكلفين بيان دخله إلى دائرة ضريبة الدخل كما يلي.</a:t>
            </a:r>
            <a:endParaRPr kumimoji="0" lang="en-US" altLang="zh-CN" sz="1600" b="0" i="0" u="none" strike="noStrike" cap="none" normalizeH="0" baseline="0" dirty="0" smtClean="0">
              <a:ln>
                <a:noFill/>
              </a:ln>
              <a:solidFill>
                <a:schemeClr val="tx1"/>
              </a:solidFill>
              <a:effectLst/>
            </a:endParaRPr>
          </a:p>
          <a:p>
            <a:pPr marL="0" marR="0" lvl="0" indent="0" algn="justLow" defTabSz="914400" rtl="1" eaLnBrk="0" fontAlgn="base" latinLnBrk="0" hangingPunct="0">
              <a:lnSpc>
                <a:spcPct val="100000"/>
              </a:lnSpc>
              <a:spcBef>
                <a:spcPct val="0"/>
              </a:spcBef>
              <a:spcAft>
                <a:spcPct val="0"/>
              </a:spcAft>
              <a:buClrTx/>
              <a:buSzTx/>
              <a:buFontTx/>
              <a:buNone/>
              <a:tabLst>
                <a:tab pos="4953000" algn="l"/>
              </a:tabLst>
            </a:pPr>
            <a:r>
              <a:rPr kumimoji="0" lang="ar-SA" altLang="zh-CN" sz="1600" b="0" i="0" u="sng"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rPr>
              <a:t>قائمة أ/خ لسنة 2012</a:t>
            </a:r>
          </a:p>
          <a:p>
            <a:pPr marL="0" marR="0" lvl="0" indent="0" algn="justLow" defTabSz="914400" rtl="1" eaLnBrk="0" fontAlgn="base" latinLnBrk="0" hangingPunct="0">
              <a:lnSpc>
                <a:spcPct val="100000"/>
              </a:lnSpc>
              <a:spcBef>
                <a:spcPct val="0"/>
              </a:spcBef>
              <a:spcAft>
                <a:spcPct val="0"/>
              </a:spcAft>
              <a:buClrTx/>
              <a:buSzTx/>
              <a:buFontTx/>
              <a:buNone/>
              <a:tabLst>
                <a:tab pos="4953000" algn="l"/>
              </a:tabLst>
            </a:pPr>
            <a:endParaRPr lang="ar-SA" altLang="zh-CN" sz="1600" u="sng" dirty="0">
              <a:latin typeface="Simplified Arabic" panose="02020603050405020304" pitchFamily="18" charset="-78"/>
              <a:ea typeface="SimSun" panose="02010600030101010101" pitchFamily="2" charset="-122"/>
            </a:endParaRPr>
          </a:p>
          <a:p>
            <a:pPr marL="0" marR="0" lvl="0" indent="0" algn="justLow" defTabSz="914400" rtl="1" eaLnBrk="0" fontAlgn="base" latinLnBrk="0" hangingPunct="0">
              <a:lnSpc>
                <a:spcPct val="100000"/>
              </a:lnSpc>
              <a:spcBef>
                <a:spcPct val="0"/>
              </a:spcBef>
              <a:spcAft>
                <a:spcPct val="0"/>
              </a:spcAft>
              <a:buClrTx/>
              <a:buSzTx/>
              <a:buFontTx/>
              <a:buNone/>
              <a:tabLst>
                <a:tab pos="4953000" algn="l"/>
              </a:tabLst>
            </a:pPr>
            <a:endParaRPr kumimoji="0" lang="ar-SA" altLang="zh-CN" sz="1600" b="0" i="0" u="sng"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endParaRPr>
          </a:p>
          <a:p>
            <a:pPr marL="0" marR="0" lvl="0" indent="0" algn="justLow" defTabSz="914400" rtl="1" eaLnBrk="0" fontAlgn="base" latinLnBrk="0" hangingPunct="0">
              <a:lnSpc>
                <a:spcPct val="100000"/>
              </a:lnSpc>
              <a:spcBef>
                <a:spcPct val="0"/>
              </a:spcBef>
              <a:spcAft>
                <a:spcPct val="0"/>
              </a:spcAft>
              <a:buClrTx/>
              <a:buSzTx/>
              <a:buFontTx/>
              <a:buNone/>
              <a:tabLst>
                <a:tab pos="4953000" algn="l"/>
              </a:tabLst>
            </a:pPr>
            <a:endParaRPr lang="ar-SA" altLang="zh-CN" sz="1600" u="sng" dirty="0">
              <a:latin typeface="Simplified Arabic" panose="02020603050405020304" pitchFamily="18" charset="-78"/>
              <a:ea typeface="SimSun" panose="02010600030101010101" pitchFamily="2" charset="-122"/>
            </a:endParaRPr>
          </a:p>
          <a:p>
            <a:pPr marL="0" marR="0" lvl="0" indent="0" algn="justLow" defTabSz="914400" rtl="1" eaLnBrk="0" fontAlgn="base" latinLnBrk="0" hangingPunct="0">
              <a:lnSpc>
                <a:spcPct val="100000"/>
              </a:lnSpc>
              <a:spcBef>
                <a:spcPct val="0"/>
              </a:spcBef>
              <a:spcAft>
                <a:spcPct val="0"/>
              </a:spcAft>
              <a:buClrTx/>
              <a:buSzTx/>
              <a:buFontTx/>
              <a:buNone/>
              <a:tabLst>
                <a:tab pos="4953000" algn="l"/>
              </a:tabLst>
            </a:pPr>
            <a:endParaRPr kumimoji="0" lang="ar-SA" altLang="zh-CN" sz="1600" b="0" i="0" u="sng"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endParaRPr>
          </a:p>
          <a:p>
            <a:pPr marL="0" marR="0" lvl="0" indent="0" algn="justLow" defTabSz="914400" rtl="1" eaLnBrk="0" fontAlgn="base" latinLnBrk="0" hangingPunct="0">
              <a:lnSpc>
                <a:spcPct val="100000"/>
              </a:lnSpc>
              <a:spcBef>
                <a:spcPct val="0"/>
              </a:spcBef>
              <a:spcAft>
                <a:spcPct val="0"/>
              </a:spcAft>
              <a:buClrTx/>
              <a:buSzTx/>
              <a:buFontTx/>
              <a:buNone/>
              <a:tabLst>
                <a:tab pos="4953000" algn="l"/>
              </a:tabLst>
            </a:pPr>
            <a:endParaRPr lang="ar-SA" altLang="zh-CN" sz="1600" u="sng" dirty="0">
              <a:latin typeface="Simplified Arabic" panose="02020603050405020304" pitchFamily="18" charset="-78"/>
              <a:ea typeface="SimSun" panose="02010600030101010101" pitchFamily="2" charset="-122"/>
            </a:endParaRPr>
          </a:p>
          <a:p>
            <a:pPr marL="0" marR="0" lvl="0" indent="0" algn="justLow" defTabSz="914400" rtl="1" eaLnBrk="0" fontAlgn="base" latinLnBrk="0" hangingPunct="0">
              <a:lnSpc>
                <a:spcPct val="100000"/>
              </a:lnSpc>
              <a:spcBef>
                <a:spcPct val="0"/>
              </a:spcBef>
              <a:spcAft>
                <a:spcPct val="0"/>
              </a:spcAft>
              <a:buClrTx/>
              <a:buSzTx/>
              <a:buFontTx/>
              <a:buNone/>
              <a:tabLst>
                <a:tab pos="4953000" algn="l"/>
              </a:tabLst>
            </a:pPr>
            <a:endParaRPr kumimoji="0" lang="ar-SA" altLang="zh-CN" sz="1600" b="0" i="0" u="sng"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endParaRPr>
          </a:p>
          <a:p>
            <a:pPr marL="0" marR="0" lvl="0" indent="0" algn="justLow" defTabSz="914400" rtl="1" eaLnBrk="0" fontAlgn="base" latinLnBrk="0" hangingPunct="0">
              <a:lnSpc>
                <a:spcPct val="100000"/>
              </a:lnSpc>
              <a:spcBef>
                <a:spcPct val="0"/>
              </a:spcBef>
              <a:spcAft>
                <a:spcPct val="0"/>
              </a:spcAft>
              <a:buClrTx/>
              <a:buSzTx/>
              <a:buFontTx/>
              <a:buNone/>
              <a:tabLst>
                <a:tab pos="4953000" algn="l"/>
              </a:tabLst>
            </a:pPr>
            <a:endParaRPr lang="ar-SA" altLang="zh-CN" sz="1600" u="sng" dirty="0">
              <a:latin typeface="Simplified Arabic" panose="02020603050405020304" pitchFamily="18" charset="-78"/>
              <a:ea typeface="SimSun" panose="02010600030101010101" pitchFamily="2" charset="-122"/>
            </a:endParaRPr>
          </a:p>
          <a:p>
            <a:pPr marL="0" marR="0" lvl="0" indent="0" algn="justLow" defTabSz="914400" rtl="1" eaLnBrk="0" fontAlgn="base" latinLnBrk="0" hangingPunct="0">
              <a:lnSpc>
                <a:spcPct val="100000"/>
              </a:lnSpc>
              <a:spcBef>
                <a:spcPct val="0"/>
              </a:spcBef>
              <a:spcAft>
                <a:spcPct val="0"/>
              </a:spcAft>
              <a:buClrTx/>
              <a:buSzTx/>
              <a:buFontTx/>
              <a:buNone/>
              <a:tabLst>
                <a:tab pos="4953000" algn="l"/>
              </a:tabLst>
            </a:pPr>
            <a:endParaRPr kumimoji="0" lang="ar-SA" altLang="zh-CN" sz="1600" b="0" i="0" u="sng"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endParaRPr>
          </a:p>
          <a:p>
            <a:pPr marL="0" marR="0" lvl="0" indent="0" algn="justLow" defTabSz="914400" rtl="1" eaLnBrk="0" fontAlgn="base" latinLnBrk="0" hangingPunct="0">
              <a:lnSpc>
                <a:spcPct val="100000"/>
              </a:lnSpc>
              <a:spcBef>
                <a:spcPct val="0"/>
              </a:spcBef>
              <a:spcAft>
                <a:spcPct val="0"/>
              </a:spcAft>
              <a:buClrTx/>
              <a:buSzTx/>
              <a:buFontTx/>
              <a:buNone/>
              <a:tabLst>
                <a:tab pos="4953000" algn="l"/>
              </a:tabLst>
            </a:pPr>
            <a:endParaRPr lang="ar-SA" altLang="zh-CN" sz="1600" u="sng" dirty="0">
              <a:latin typeface="Simplified Arabic" panose="02020603050405020304" pitchFamily="18" charset="-78"/>
              <a:ea typeface="SimSun" panose="02010600030101010101" pitchFamily="2" charset="-122"/>
            </a:endParaRPr>
          </a:p>
          <a:p>
            <a:pPr marL="0" marR="0" lvl="0" indent="0" algn="justLow" defTabSz="914400" rtl="1" eaLnBrk="0" fontAlgn="base" latinLnBrk="0" hangingPunct="0">
              <a:lnSpc>
                <a:spcPct val="100000"/>
              </a:lnSpc>
              <a:spcBef>
                <a:spcPct val="0"/>
              </a:spcBef>
              <a:spcAft>
                <a:spcPct val="0"/>
              </a:spcAft>
              <a:buClrTx/>
              <a:buSzTx/>
              <a:buFontTx/>
              <a:buNone/>
              <a:tabLst>
                <a:tab pos="4953000" algn="l"/>
              </a:tabLst>
            </a:pPr>
            <a:endParaRPr kumimoji="0" lang="ar-SA" altLang="zh-CN" sz="1600" b="0" i="0" u="sng"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endParaRPr>
          </a:p>
          <a:p>
            <a:pPr marL="0" marR="0" lvl="0" indent="0" algn="justLow" defTabSz="914400" rtl="1" eaLnBrk="0" fontAlgn="base" latinLnBrk="0" hangingPunct="0">
              <a:lnSpc>
                <a:spcPct val="100000"/>
              </a:lnSpc>
              <a:spcBef>
                <a:spcPct val="0"/>
              </a:spcBef>
              <a:spcAft>
                <a:spcPct val="0"/>
              </a:spcAft>
              <a:buClrTx/>
              <a:buSzTx/>
              <a:buFontTx/>
              <a:buNone/>
              <a:tabLst>
                <a:tab pos="4953000" algn="l"/>
              </a:tabLst>
            </a:pPr>
            <a:endParaRPr lang="ar-SA" altLang="zh-CN" sz="1600" u="sng" dirty="0">
              <a:latin typeface="Simplified Arabic" panose="02020603050405020304" pitchFamily="18" charset="-78"/>
              <a:ea typeface="SimSun" panose="02010600030101010101" pitchFamily="2" charset="-122"/>
            </a:endParaRPr>
          </a:p>
          <a:p>
            <a:pPr marL="0" marR="0" lvl="0" indent="0" algn="justLow" defTabSz="914400" rtl="1" eaLnBrk="0" fontAlgn="base" latinLnBrk="0" hangingPunct="0">
              <a:lnSpc>
                <a:spcPct val="100000"/>
              </a:lnSpc>
              <a:spcBef>
                <a:spcPct val="0"/>
              </a:spcBef>
              <a:spcAft>
                <a:spcPct val="0"/>
              </a:spcAft>
              <a:buClrTx/>
              <a:buSzTx/>
              <a:buFontTx/>
              <a:buNone/>
              <a:tabLst>
                <a:tab pos="4953000" algn="l"/>
              </a:tabLst>
            </a:pPr>
            <a:endParaRPr kumimoji="0" lang="ar-SA" altLang="zh-CN" sz="1600" b="0" i="0" u="sng"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endParaRPr>
          </a:p>
          <a:p>
            <a:pPr marL="0" marR="0" lvl="0" indent="0" algn="justLow" defTabSz="914400" rtl="1" eaLnBrk="0" fontAlgn="base" latinLnBrk="0" hangingPunct="0">
              <a:lnSpc>
                <a:spcPct val="100000"/>
              </a:lnSpc>
              <a:spcBef>
                <a:spcPct val="0"/>
              </a:spcBef>
              <a:spcAft>
                <a:spcPct val="0"/>
              </a:spcAft>
              <a:buClrTx/>
              <a:buSzTx/>
              <a:buFontTx/>
              <a:buNone/>
              <a:tabLst>
                <a:tab pos="4953000" algn="l"/>
              </a:tabLst>
            </a:pPr>
            <a:endParaRPr lang="ar-SA" altLang="zh-CN" sz="1600" u="sng" dirty="0">
              <a:latin typeface="Simplified Arabic" panose="02020603050405020304" pitchFamily="18" charset="-78"/>
              <a:ea typeface="SimSun" panose="02010600030101010101" pitchFamily="2" charset="-122"/>
            </a:endParaRPr>
          </a:p>
          <a:p>
            <a:pPr marL="0" marR="0" lvl="0" indent="0" algn="justLow" defTabSz="914400" rtl="1" eaLnBrk="0" fontAlgn="base" latinLnBrk="0" hangingPunct="0">
              <a:lnSpc>
                <a:spcPct val="100000"/>
              </a:lnSpc>
              <a:spcBef>
                <a:spcPct val="0"/>
              </a:spcBef>
              <a:spcAft>
                <a:spcPct val="0"/>
              </a:spcAft>
              <a:buClrTx/>
              <a:buSzTx/>
              <a:buFontTx/>
              <a:buNone/>
              <a:tabLst>
                <a:tab pos="4953000" algn="l"/>
              </a:tabLst>
            </a:pPr>
            <a:r>
              <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rPr>
              <a:t>وعند إجراء الفحص من قبل المقدر تبين ما يلي:-  </a:t>
            </a:r>
            <a:endParaRPr kumimoji="0" lang="en-US" altLang="zh-CN" sz="1600" b="0" i="0" u="none" strike="noStrike" cap="none" normalizeH="0" baseline="0" dirty="0" smtClean="0">
              <a:ln>
                <a:noFill/>
              </a:ln>
              <a:solidFill>
                <a:schemeClr val="tx1"/>
              </a:solidFill>
              <a:effectLst/>
            </a:endParaRPr>
          </a:p>
          <a:p>
            <a:pPr marL="0" marR="0" lvl="0" indent="0" algn="justLow" defTabSz="914400" rtl="1" eaLnBrk="0" fontAlgn="base" latinLnBrk="0" hangingPunct="0">
              <a:lnSpc>
                <a:spcPct val="100000"/>
              </a:lnSpc>
              <a:spcBef>
                <a:spcPct val="0"/>
              </a:spcBef>
              <a:spcAft>
                <a:spcPct val="0"/>
              </a:spcAft>
              <a:buClrTx/>
              <a:buSzTx/>
              <a:buFontTx/>
              <a:buNone/>
              <a:tabLst>
                <a:tab pos="4953000" algn="l"/>
              </a:tabLst>
            </a:pPr>
            <a:r>
              <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rPr>
              <a:t> - الإيرادات الصناعية  من نشاط معفي من الضريبة بموجب قانون تشجيع الاستثمار.</a:t>
            </a:r>
            <a:endParaRPr kumimoji="0" lang="en-US" altLang="zh-CN" sz="1600" b="0" i="0" u="none" strike="noStrike" cap="none" normalizeH="0" baseline="0" dirty="0" smtClean="0">
              <a:ln>
                <a:noFill/>
              </a:ln>
              <a:solidFill>
                <a:schemeClr val="tx1"/>
              </a:solidFill>
              <a:effectLst/>
            </a:endParaRPr>
          </a:p>
          <a:p>
            <a:pPr marL="0" marR="0" lvl="0" indent="0" algn="justLow" defTabSz="914400" rtl="1" eaLnBrk="0" fontAlgn="base" latinLnBrk="0" hangingPunct="0">
              <a:lnSpc>
                <a:spcPct val="100000"/>
              </a:lnSpc>
              <a:spcBef>
                <a:spcPct val="0"/>
              </a:spcBef>
              <a:spcAft>
                <a:spcPct val="0"/>
              </a:spcAft>
              <a:buClrTx/>
              <a:buSzTx/>
              <a:buFontTx/>
              <a:buNone/>
              <a:tabLst>
                <a:tab pos="4953000" algn="l"/>
              </a:tabLst>
            </a:pPr>
            <a:r>
              <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rPr>
              <a:t> - ان نسبة 50% من تكلفة الإيرادات خاصة بالمهنة </a:t>
            </a:r>
            <a:endParaRPr kumimoji="0" lang="en-US" altLang="zh-CN" sz="1600" b="0" i="0" u="none" strike="noStrike" cap="none" normalizeH="0" baseline="0" dirty="0" smtClean="0">
              <a:ln>
                <a:noFill/>
              </a:ln>
              <a:solidFill>
                <a:schemeClr val="tx1"/>
              </a:solidFill>
              <a:effectLst/>
            </a:endParaRPr>
          </a:p>
          <a:p>
            <a:pPr marL="0" marR="0" lvl="0" indent="0" algn="justLow" defTabSz="914400" rtl="1" eaLnBrk="0" fontAlgn="base" latinLnBrk="0" hangingPunct="0">
              <a:lnSpc>
                <a:spcPct val="100000"/>
              </a:lnSpc>
              <a:spcBef>
                <a:spcPct val="0"/>
              </a:spcBef>
              <a:spcAft>
                <a:spcPct val="0"/>
              </a:spcAft>
              <a:buClrTx/>
              <a:buSzTx/>
              <a:buFontTx/>
              <a:buNone/>
              <a:tabLst>
                <a:tab pos="4953000" algn="l"/>
              </a:tabLst>
            </a:pPr>
            <a:r>
              <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rPr>
              <a:t> - ان ما قيمته 2000 شيكل من بند الإيجارات هي للمهنة </a:t>
            </a:r>
            <a:endParaRPr kumimoji="0" lang="en-US" altLang="zh-CN" sz="1600" b="0" i="0" u="none" strike="noStrike" cap="none" normalizeH="0" baseline="0" dirty="0" smtClean="0">
              <a:ln>
                <a:noFill/>
              </a:ln>
              <a:solidFill>
                <a:schemeClr val="tx1"/>
              </a:solidFill>
              <a:effectLst/>
            </a:endParaRPr>
          </a:p>
          <a:p>
            <a:pPr marL="0" marR="0" lvl="0" indent="0" algn="justLow" defTabSz="914400" rtl="1" eaLnBrk="0" fontAlgn="base" latinLnBrk="0" hangingPunct="0">
              <a:lnSpc>
                <a:spcPct val="100000"/>
              </a:lnSpc>
              <a:spcBef>
                <a:spcPct val="0"/>
              </a:spcBef>
              <a:spcAft>
                <a:spcPct val="0"/>
              </a:spcAft>
              <a:buClrTx/>
              <a:buSzTx/>
              <a:buFontTx/>
              <a:buNone/>
              <a:tabLst>
                <a:tab pos="4953000" algn="l"/>
              </a:tabLst>
            </a:pPr>
            <a:r>
              <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rPr>
              <a:t> - الديون المعدومة مثبته فقط بنسبة 50%.</a:t>
            </a:r>
            <a:endParaRPr kumimoji="0" lang="en-US" altLang="zh-CN" sz="1600" b="0" i="0" u="none" strike="noStrike" cap="none" normalizeH="0" baseline="0" dirty="0" smtClean="0">
              <a:ln>
                <a:noFill/>
              </a:ln>
              <a:solidFill>
                <a:schemeClr val="tx1"/>
              </a:solidFill>
              <a:effectLst/>
            </a:endParaRPr>
          </a:p>
          <a:p>
            <a:pPr marL="0" marR="0" lvl="0" indent="0" algn="justLow" defTabSz="914400" rtl="1" eaLnBrk="0" fontAlgn="base" latinLnBrk="0" hangingPunct="0">
              <a:lnSpc>
                <a:spcPct val="100000"/>
              </a:lnSpc>
              <a:spcBef>
                <a:spcPct val="0"/>
              </a:spcBef>
              <a:spcAft>
                <a:spcPct val="0"/>
              </a:spcAft>
              <a:buClrTx/>
              <a:buSzTx/>
              <a:buFontTx/>
              <a:buNone/>
              <a:tabLst>
                <a:tab pos="4953000" algn="l"/>
              </a:tabLst>
            </a:pPr>
            <a:r>
              <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rPr>
              <a:t>- من ضمن بند الاستهلاك آلة قيمتها 10000 شيكل للمهنة استهلكت بنسبة 20% وعمرها الآن 6 سنوات</a:t>
            </a:r>
            <a:endParaRPr kumimoji="0" lang="en-US" altLang="zh-CN" sz="1600" b="0" i="0" u="none" strike="noStrike" cap="none" normalizeH="0" baseline="0" dirty="0" smtClean="0">
              <a:ln>
                <a:noFill/>
              </a:ln>
              <a:solidFill>
                <a:schemeClr val="tx1"/>
              </a:solidFill>
              <a:effectLst/>
            </a:endParaRPr>
          </a:p>
          <a:p>
            <a:pPr marL="0" marR="0" lvl="0" indent="0" algn="justLow" defTabSz="914400" rtl="1" eaLnBrk="0" fontAlgn="base" latinLnBrk="0" hangingPunct="0">
              <a:lnSpc>
                <a:spcPct val="100000"/>
              </a:lnSpc>
              <a:spcBef>
                <a:spcPct val="0"/>
              </a:spcBef>
              <a:spcAft>
                <a:spcPct val="0"/>
              </a:spcAft>
              <a:buClrTx/>
              <a:buSzTx/>
              <a:buFontTx/>
              <a:buNone/>
              <a:tabLst>
                <a:tab pos="4953000" algn="l"/>
              </a:tabLst>
            </a:pPr>
            <a:r>
              <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rPr>
              <a:t>-  تم إجراء تعديل على التبرعات  والضيافة حسب القانون  </a:t>
            </a:r>
            <a:endParaRPr kumimoji="0" lang="en-US" altLang="zh-CN" sz="1600" b="0" i="0" u="none" strike="noStrike" cap="none" normalizeH="0" baseline="0" dirty="0" smtClean="0">
              <a:ln>
                <a:noFill/>
              </a:ln>
              <a:solidFill>
                <a:schemeClr val="tx1"/>
              </a:solidFill>
              <a:effectLst/>
            </a:endParaRPr>
          </a:p>
          <a:p>
            <a:pPr marL="0" marR="0" lvl="0" indent="0" algn="justLow" defTabSz="914400" rtl="1" eaLnBrk="0" fontAlgn="base" latinLnBrk="0" hangingPunct="0">
              <a:lnSpc>
                <a:spcPct val="100000"/>
              </a:lnSpc>
              <a:spcBef>
                <a:spcPct val="0"/>
              </a:spcBef>
              <a:spcAft>
                <a:spcPct val="0"/>
              </a:spcAft>
              <a:buClrTx/>
              <a:buSzTx/>
              <a:buFontTx/>
              <a:buNone/>
              <a:tabLst>
                <a:tab pos="4953000" algn="l"/>
              </a:tabLst>
            </a:pPr>
            <a:r>
              <a:rPr kumimoji="0" lang="ar-SA" altLang="zh-CN" sz="1600" b="1"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rPr>
              <a:t>المطلوب</a:t>
            </a:r>
            <a:r>
              <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rPr>
              <a:t>:  تحديد الدخل الخاضع للضريبة. </a:t>
            </a:r>
            <a:endParaRPr kumimoji="0" lang="ar-SA" altLang="zh-CN" sz="16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6732391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4244452348"/>
              </p:ext>
            </p:extLst>
          </p:nvPr>
        </p:nvGraphicFramePr>
        <p:xfrm>
          <a:off x="1115836" y="1025018"/>
          <a:ext cx="10822254" cy="4053840"/>
        </p:xfrm>
        <a:graphic>
          <a:graphicData uri="http://schemas.openxmlformats.org/drawingml/2006/table">
            <a:tbl>
              <a:tblPr rtl="1">
                <a:tableStyleId>{5C22544A-7EE6-4342-B048-85BDC9FD1C3A}</a:tableStyleId>
              </a:tblPr>
              <a:tblGrid>
                <a:gridCol w="3565503">
                  <a:extLst>
                    <a:ext uri="{9D8B030D-6E8A-4147-A177-3AD203B41FA5}">
                      <a16:colId xmlns:a16="http://schemas.microsoft.com/office/drawing/2014/main" val="2863021875"/>
                    </a:ext>
                  </a:extLst>
                </a:gridCol>
                <a:gridCol w="2146009">
                  <a:extLst>
                    <a:ext uri="{9D8B030D-6E8A-4147-A177-3AD203B41FA5}">
                      <a16:colId xmlns:a16="http://schemas.microsoft.com/office/drawing/2014/main" val="1628672665"/>
                    </a:ext>
                  </a:extLst>
                </a:gridCol>
                <a:gridCol w="5110742">
                  <a:extLst>
                    <a:ext uri="{9D8B030D-6E8A-4147-A177-3AD203B41FA5}">
                      <a16:colId xmlns:a16="http://schemas.microsoft.com/office/drawing/2014/main" val="3300486434"/>
                    </a:ext>
                  </a:extLst>
                </a:gridCol>
              </a:tblGrid>
              <a:tr h="0">
                <a:tc>
                  <a:txBody>
                    <a:bodyPr/>
                    <a:lstStyle/>
                    <a:p>
                      <a:pPr marL="0" marR="0" algn="justLow" rtl="1">
                        <a:spcBef>
                          <a:spcPts val="0"/>
                        </a:spcBef>
                        <a:spcAft>
                          <a:spcPts val="0"/>
                        </a:spcAft>
                      </a:pPr>
                      <a:r>
                        <a:rPr lang="ar-SA" sz="1400">
                          <a:effectLst/>
                        </a:rPr>
                        <a:t>الإيرادات المعترف بها  </a:t>
                      </a:r>
                      <a:endParaRPr lang="en-US" sz="1400">
                        <a:effectLst/>
                      </a:endParaRPr>
                    </a:p>
                    <a:p>
                      <a:pPr marL="342900" marR="0" lvl="0" indent="-342900" algn="justLow" rtl="1">
                        <a:spcBef>
                          <a:spcPts val="0"/>
                        </a:spcBef>
                        <a:spcAft>
                          <a:spcPts val="0"/>
                        </a:spcAft>
                        <a:buFont typeface="Times New Roman" panose="02020603050405020304" pitchFamily="18" charset="0"/>
                        <a:buChar char="-"/>
                        <a:tabLst>
                          <a:tab pos="228600" algn="l"/>
                        </a:tabLst>
                      </a:pPr>
                      <a:r>
                        <a:rPr lang="ar-SA" sz="1400" u="sng">
                          <a:effectLst/>
                        </a:rPr>
                        <a:t>تكلفة الإيرادات              </a:t>
                      </a:r>
                      <a:endParaRPr lang="en-US" sz="1400">
                        <a:effectLst/>
                      </a:endParaRPr>
                    </a:p>
                    <a:p>
                      <a:pPr marL="0" marR="0" algn="justLow" rtl="1">
                        <a:spcBef>
                          <a:spcPts val="0"/>
                        </a:spcBef>
                        <a:spcAft>
                          <a:spcPts val="0"/>
                        </a:spcAft>
                      </a:pPr>
                      <a:r>
                        <a:rPr lang="ar-SA" sz="1400">
                          <a:effectLst/>
                        </a:rPr>
                        <a:t> = مجمل الربح</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marL="129540" marR="134620" algn="justLow" rtl="1">
                        <a:spcBef>
                          <a:spcPts val="0"/>
                        </a:spcBef>
                        <a:spcAft>
                          <a:spcPts val="0"/>
                        </a:spcAft>
                      </a:pPr>
                      <a:r>
                        <a:rPr lang="ar-SA" sz="1400" dirty="0">
                          <a:effectLst/>
                        </a:rPr>
                        <a:t> </a:t>
                      </a:r>
                      <a:endParaRPr lang="en-US" sz="1400" dirty="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150000 شيكل</a:t>
                      </a:r>
                      <a:endParaRPr lang="en-US" sz="1400">
                        <a:effectLst/>
                      </a:endParaRPr>
                    </a:p>
                    <a:p>
                      <a:pPr marL="0" marR="0" algn="justLow" rtl="1">
                        <a:spcBef>
                          <a:spcPts val="0"/>
                        </a:spcBef>
                        <a:spcAft>
                          <a:spcPts val="0"/>
                        </a:spcAft>
                      </a:pPr>
                      <a:r>
                        <a:rPr lang="ar-SA" sz="1400" u="sng">
                          <a:effectLst/>
                        </a:rPr>
                        <a:t>(60000)</a:t>
                      </a:r>
                      <a:endParaRPr lang="en-US" sz="1400">
                        <a:effectLst/>
                      </a:endParaRPr>
                    </a:p>
                    <a:p>
                      <a:pPr marL="0" marR="0" algn="justLow" rtl="1">
                        <a:spcBef>
                          <a:spcPts val="0"/>
                        </a:spcBef>
                        <a:spcAft>
                          <a:spcPts val="0"/>
                        </a:spcAft>
                      </a:pPr>
                      <a:r>
                        <a:rPr lang="ar-SA" sz="1400">
                          <a:effectLst/>
                        </a:rPr>
                        <a:t> 90000 </a:t>
                      </a:r>
                      <a:endParaRPr lang="en-US" sz="14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536296970"/>
                  </a:ext>
                </a:extLst>
              </a:tr>
              <a:tr h="0">
                <a:tc>
                  <a:txBody>
                    <a:bodyPr/>
                    <a:lstStyle/>
                    <a:p>
                      <a:pPr marL="0" marR="0" algn="justLow" rtl="1">
                        <a:spcBef>
                          <a:spcPts val="0"/>
                        </a:spcBef>
                        <a:spcAft>
                          <a:spcPts val="0"/>
                        </a:spcAft>
                      </a:pPr>
                      <a:r>
                        <a:rPr lang="ar-SA" sz="1400">
                          <a:effectLst/>
                        </a:rPr>
                        <a:t>-   المصاريف المعترف بها </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 </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 </a:t>
                      </a:r>
                      <a:endParaRPr lang="en-US" sz="14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4081301260"/>
                  </a:ext>
                </a:extLst>
              </a:tr>
              <a:tr h="0">
                <a:tc>
                  <a:txBody>
                    <a:bodyPr/>
                    <a:lstStyle/>
                    <a:p>
                      <a:pPr marL="0" marR="0" algn="justLow" rtl="1">
                        <a:spcBef>
                          <a:spcPts val="0"/>
                        </a:spcBef>
                        <a:spcAft>
                          <a:spcPts val="0"/>
                        </a:spcAft>
                      </a:pPr>
                      <a:r>
                        <a:rPr lang="ar-SA" sz="1400">
                          <a:effectLst/>
                        </a:rPr>
                        <a:t>م. إيجار محل       </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2000</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 </a:t>
                      </a:r>
                      <a:endParaRPr lang="en-US" sz="14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879229902"/>
                  </a:ext>
                </a:extLst>
              </a:tr>
              <a:tr h="0">
                <a:tc>
                  <a:txBody>
                    <a:bodyPr/>
                    <a:lstStyle/>
                    <a:p>
                      <a:pPr marL="0" marR="0" algn="justLow" rtl="1">
                        <a:spcBef>
                          <a:spcPts val="0"/>
                        </a:spcBef>
                        <a:spcAft>
                          <a:spcPts val="0"/>
                        </a:spcAft>
                      </a:pPr>
                      <a:r>
                        <a:rPr lang="ar-SA" sz="1400">
                          <a:effectLst/>
                        </a:rPr>
                        <a:t>م. بيعيه             </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15000</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 </a:t>
                      </a:r>
                      <a:endParaRPr lang="en-US" sz="14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338007586"/>
                  </a:ext>
                </a:extLst>
              </a:tr>
              <a:tr h="0">
                <a:tc>
                  <a:txBody>
                    <a:bodyPr/>
                    <a:lstStyle/>
                    <a:p>
                      <a:pPr marL="0" marR="0" algn="justLow" rtl="1">
                        <a:spcBef>
                          <a:spcPts val="0"/>
                        </a:spcBef>
                        <a:spcAft>
                          <a:spcPts val="0"/>
                        </a:spcAft>
                      </a:pPr>
                      <a:r>
                        <a:rPr lang="ar-SA" sz="1400">
                          <a:effectLst/>
                        </a:rPr>
                        <a:t>م. تبرعات          </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 </a:t>
                      </a:r>
                      <a:endParaRPr lang="en-US" sz="14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831975160"/>
                  </a:ext>
                </a:extLst>
              </a:tr>
              <a:tr h="0">
                <a:tc>
                  <a:txBody>
                    <a:bodyPr/>
                    <a:lstStyle/>
                    <a:p>
                      <a:pPr marL="0" marR="0" algn="justLow" rtl="1">
                        <a:spcBef>
                          <a:spcPts val="0"/>
                        </a:spcBef>
                        <a:spcAft>
                          <a:spcPts val="0"/>
                        </a:spcAft>
                      </a:pPr>
                      <a:r>
                        <a:rPr lang="ar-SA" sz="1400">
                          <a:effectLst/>
                        </a:rPr>
                        <a:t>م. استهلاك          </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14000</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تم استبعاد 2000 شيكل لانه خاص باستهلاك اله انتهى عمرها الانتاجي واخذت جميع استهلاكاتها سابقا</a:t>
                      </a:r>
                      <a:endParaRPr lang="en-US" sz="14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4215218625"/>
                  </a:ext>
                </a:extLst>
              </a:tr>
              <a:tr h="0">
                <a:tc>
                  <a:txBody>
                    <a:bodyPr/>
                    <a:lstStyle/>
                    <a:p>
                      <a:pPr marL="0" marR="0" algn="justLow" rtl="1">
                        <a:spcBef>
                          <a:spcPts val="0"/>
                        </a:spcBef>
                        <a:spcAft>
                          <a:spcPts val="0"/>
                        </a:spcAft>
                      </a:pPr>
                      <a:r>
                        <a:rPr lang="ar-SA" sz="1400">
                          <a:effectLst/>
                        </a:rPr>
                        <a:t>م. ضيافة</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900</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(يجب ان لا تزيد عن 1% من الدخل الاجمالي أو (</a:t>
                      </a:r>
                      <a:r>
                        <a:rPr lang="en-US" sz="1400">
                          <a:effectLst/>
                        </a:rPr>
                        <a:t>150000 </a:t>
                      </a:r>
                      <a:r>
                        <a:rPr lang="ar-SA" sz="1400">
                          <a:effectLst/>
                        </a:rPr>
                        <a:t>شيكل)  سنوياً أيهما أقل</a:t>
                      </a:r>
                      <a:endParaRPr lang="en-US" sz="14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359381132"/>
                  </a:ext>
                </a:extLst>
              </a:tr>
              <a:tr h="0">
                <a:tc>
                  <a:txBody>
                    <a:bodyPr/>
                    <a:lstStyle/>
                    <a:p>
                      <a:pPr marL="0" marR="0" algn="justLow" rtl="1">
                        <a:spcBef>
                          <a:spcPts val="0"/>
                        </a:spcBef>
                        <a:spcAft>
                          <a:spcPts val="0"/>
                        </a:spcAft>
                      </a:pPr>
                      <a:r>
                        <a:rPr lang="ar-SA" sz="1400" dirty="0">
                          <a:effectLst/>
                        </a:rPr>
                        <a:t>مجموع المصاريف</a:t>
                      </a:r>
                      <a:endParaRPr lang="en-US" sz="1400" dirty="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31900</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 </a:t>
                      </a:r>
                      <a:endParaRPr lang="en-US" sz="14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910846322"/>
                  </a:ext>
                </a:extLst>
              </a:tr>
              <a:tr h="0">
                <a:tc>
                  <a:txBody>
                    <a:bodyPr/>
                    <a:lstStyle/>
                    <a:p>
                      <a:pPr marL="0" marR="0" algn="justLow" rtl="1">
                        <a:spcBef>
                          <a:spcPts val="0"/>
                        </a:spcBef>
                        <a:spcAft>
                          <a:spcPts val="0"/>
                        </a:spcAft>
                      </a:pPr>
                      <a:r>
                        <a:rPr lang="ar-SA" sz="1400">
                          <a:effectLst/>
                        </a:rPr>
                        <a:t>الربح الصافي                                                          </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58100</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 </a:t>
                      </a:r>
                      <a:endParaRPr lang="en-US" sz="14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125566293"/>
                  </a:ext>
                </a:extLst>
              </a:tr>
              <a:tr h="0">
                <a:tc>
                  <a:txBody>
                    <a:bodyPr/>
                    <a:lstStyle/>
                    <a:p>
                      <a:pPr marL="0" marR="0" algn="justLow" rtl="1">
                        <a:spcBef>
                          <a:spcPts val="0"/>
                        </a:spcBef>
                        <a:spcAft>
                          <a:spcPts val="0"/>
                        </a:spcAft>
                      </a:pPr>
                      <a:r>
                        <a:rPr lang="ar-SA" sz="1400">
                          <a:effectLst/>
                        </a:rPr>
                        <a:t>ديون معدومة        </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marL="0" marR="149860" algn="justLow" rtl="1">
                        <a:spcBef>
                          <a:spcPts val="0"/>
                        </a:spcBef>
                        <a:spcAft>
                          <a:spcPts val="0"/>
                        </a:spcAft>
                      </a:pPr>
                      <a:r>
                        <a:rPr lang="ar-SA" sz="1400">
                          <a:effectLst/>
                        </a:rPr>
                        <a:t>4000</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مثبت منها 50% فقط </a:t>
                      </a:r>
                      <a:endParaRPr lang="en-US" sz="14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330064618"/>
                  </a:ext>
                </a:extLst>
              </a:tr>
              <a:tr h="0">
                <a:tc>
                  <a:txBody>
                    <a:bodyPr/>
                    <a:lstStyle/>
                    <a:p>
                      <a:pPr marL="0" marR="457200" algn="justLow" rtl="1">
                        <a:spcBef>
                          <a:spcPts val="0"/>
                        </a:spcBef>
                        <a:spcAft>
                          <a:spcPts val="0"/>
                        </a:spcAft>
                      </a:pPr>
                      <a:r>
                        <a:rPr lang="ar-SA" sz="1400">
                          <a:effectLst/>
                        </a:rPr>
                        <a:t>الربح الصافي المعدل                                                         </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marL="0" marR="457200" algn="justLow" rtl="1">
                        <a:spcBef>
                          <a:spcPts val="0"/>
                        </a:spcBef>
                        <a:spcAft>
                          <a:spcPts val="0"/>
                        </a:spcAft>
                      </a:pPr>
                      <a:r>
                        <a:rPr lang="ar-SA" sz="1400">
                          <a:effectLst/>
                        </a:rPr>
                        <a:t>54100</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 </a:t>
                      </a:r>
                      <a:endParaRPr lang="en-US" sz="14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430675067"/>
                  </a:ext>
                </a:extLst>
              </a:tr>
              <a:tr h="0">
                <a:tc>
                  <a:txBody>
                    <a:bodyPr/>
                    <a:lstStyle/>
                    <a:p>
                      <a:pPr marL="0" marR="457200" algn="justLow" rtl="1">
                        <a:spcBef>
                          <a:spcPts val="0"/>
                        </a:spcBef>
                        <a:spcAft>
                          <a:spcPts val="0"/>
                        </a:spcAft>
                      </a:pPr>
                      <a:r>
                        <a:rPr lang="ar-SA" sz="1400">
                          <a:effectLst/>
                        </a:rPr>
                        <a:t>-   الإعفاءات</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marL="0" marR="457200" algn="justLow" rtl="1">
                        <a:spcBef>
                          <a:spcPts val="0"/>
                        </a:spcBef>
                        <a:spcAft>
                          <a:spcPts val="0"/>
                        </a:spcAft>
                      </a:pPr>
                      <a:r>
                        <a:rPr lang="ar-SA" sz="1400">
                          <a:effectLst/>
                        </a:rPr>
                        <a:t>36000</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 </a:t>
                      </a:r>
                      <a:endParaRPr lang="en-US" sz="14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522199308"/>
                  </a:ext>
                </a:extLst>
              </a:tr>
              <a:tr h="0">
                <a:tc>
                  <a:txBody>
                    <a:bodyPr/>
                    <a:lstStyle/>
                    <a:p>
                      <a:pPr marL="0" marR="0" algn="justLow" rtl="1">
                        <a:spcBef>
                          <a:spcPts val="0"/>
                        </a:spcBef>
                        <a:spcAft>
                          <a:spcPts val="0"/>
                        </a:spcAft>
                      </a:pPr>
                      <a:r>
                        <a:rPr lang="ar-SA" sz="1400">
                          <a:effectLst/>
                        </a:rPr>
                        <a:t>الدخل الصافي بعد الإعفاءات                </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18100</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 </a:t>
                      </a:r>
                      <a:endParaRPr lang="en-US" sz="14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784903222"/>
                  </a:ext>
                </a:extLst>
              </a:tr>
              <a:tr h="0">
                <a:tc>
                  <a:txBody>
                    <a:bodyPr/>
                    <a:lstStyle/>
                    <a:p>
                      <a:pPr marL="0" marR="0" algn="r" rtl="1">
                        <a:spcBef>
                          <a:spcPts val="0"/>
                        </a:spcBef>
                        <a:spcAft>
                          <a:spcPts val="0"/>
                        </a:spcAft>
                      </a:pPr>
                      <a:r>
                        <a:rPr lang="ar-SA" sz="1400">
                          <a:effectLst/>
                        </a:rPr>
                        <a:t>تبرعات معترف بها                                     </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r" rtl="1">
                        <a:spcBef>
                          <a:spcPts val="0"/>
                        </a:spcBef>
                        <a:spcAft>
                          <a:spcPts val="0"/>
                        </a:spcAft>
                      </a:pPr>
                      <a:r>
                        <a:rPr lang="ar-SA" sz="1400">
                          <a:effectLst/>
                        </a:rPr>
                        <a:t>3620</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(يجب أن لا تزيد عن 20%من الربح الصافي المعدل)</a:t>
                      </a:r>
                      <a:endParaRPr lang="en-US" sz="14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945035167"/>
                  </a:ext>
                </a:extLst>
              </a:tr>
              <a:tr h="0">
                <a:tc>
                  <a:txBody>
                    <a:bodyPr/>
                    <a:lstStyle/>
                    <a:p>
                      <a:pPr marL="0" marR="0" algn="justLow" rtl="1">
                        <a:spcBef>
                          <a:spcPts val="0"/>
                        </a:spcBef>
                        <a:spcAft>
                          <a:spcPts val="0"/>
                        </a:spcAft>
                      </a:pPr>
                      <a:r>
                        <a:rPr lang="ar-SA" sz="1400">
                          <a:effectLst/>
                        </a:rPr>
                        <a:t>الدخل الخاضع                            </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14480</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 </a:t>
                      </a:r>
                      <a:endParaRPr lang="en-US" sz="14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2864937823"/>
                  </a:ext>
                </a:extLst>
              </a:tr>
              <a:tr h="0">
                <a:tc>
                  <a:txBody>
                    <a:bodyPr/>
                    <a:lstStyle/>
                    <a:p>
                      <a:pPr marL="0" marR="0" algn="justLow" rtl="1">
                        <a:spcBef>
                          <a:spcPts val="0"/>
                        </a:spcBef>
                        <a:spcAft>
                          <a:spcPts val="0"/>
                        </a:spcAft>
                      </a:pPr>
                      <a:r>
                        <a:rPr lang="ar-SA" sz="1400">
                          <a:effectLst/>
                        </a:rPr>
                        <a:t>الضريبة المستحقة </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724</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dirty="0">
                          <a:effectLst/>
                        </a:rPr>
                        <a:t>(14480 </a:t>
                      </a:r>
                      <a:r>
                        <a:rPr lang="en-US" sz="1400" dirty="0">
                          <a:effectLst/>
                        </a:rPr>
                        <a:t>x</a:t>
                      </a:r>
                      <a:r>
                        <a:rPr lang="ar-SA" sz="1400" dirty="0">
                          <a:effectLst/>
                        </a:rPr>
                        <a:t>5%)  </a:t>
                      </a:r>
                      <a:endParaRPr lang="en-US" sz="1400" dirty="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160234588"/>
                  </a:ext>
                </a:extLst>
              </a:tr>
            </a:tbl>
          </a:graphicData>
        </a:graphic>
      </p:graphicFrame>
      <p:sp>
        <p:nvSpPr>
          <p:cNvPr id="3" name="Rectangle 1"/>
          <p:cNvSpPr>
            <a:spLocks noChangeArrowheads="1"/>
          </p:cNvSpPr>
          <p:nvPr/>
        </p:nvSpPr>
        <p:spPr bwMode="auto">
          <a:xfrm>
            <a:off x="870290" y="392501"/>
            <a:ext cx="11157252" cy="60016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28600" algn="l"/>
              </a:tabLst>
              <a:defRPr>
                <a:solidFill>
                  <a:schemeClr val="tx1"/>
                </a:solidFill>
                <a:latin typeface="Arial" panose="020B0604020202020204" pitchFamily="34" charset="0"/>
              </a:defRPr>
            </a:lvl1pPr>
            <a:lvl2pPr eaLnBrk="0" fontAlgn="base" hangingPunct="0">
              <a:spcBef>
                <a:spcPct val="0"/>
              </a:spcBef>
              <a:spcAft>
                <a:spcPct val="0"/>
              </a:spcAft>
              <a:tabLst>
                <a:tab pos="228600" algn="l"/>
              </a:tabLst>
              <a:defRPr>
                <a:solidFill>
                  <a:schemeClr val="tx1"/>
                </a:solidFill>
                <a:latin typeface="Arial" panose="020B0604020202020204" pitchFamily="34" charset="0"/>
              </a:defRPr>
            </a:lvl2pPr>
            <a:lvl3pPr eaLnBrk="0" fontAlgn="base" hangingPunct="0">
              <a:spcBef>
                <a:spcPct val="0"/>
              </a:spcBef>
              <a:spcAft>
                <a:spcPct val="0"/>
              </a:spcAft>
              <a:tabLst>
                <a:tab pos="228600" algn="l"/>
              </a:tabLst>
              <a:defRPr>
                <a:solidFill>
                  <a:schemeClr val="tx1"/>
                </a:solidFill>
                <a:latin typeface="Arial" panose="020B0604020202020204" pitchFamily="34" charset="0"/>
              </a:defRPr>
            </a:lvl3pPr>
            <a:lvl4pPr eaLnBrk="0" fontAlgn="base" hangingPunct="0">
              <a:spcBef>
                <a:spcPct val="0"/>
              </a:spcBef>
              <a:spcAft>
                <a:spcPct val="0"/>
              </a:spcAft>
              <a:tabLst>
                <a:tab pos="228600" algn="l"/>
              </a:tabLst>
              <a:defRPr>
                <a:solidFill>
                  <a:schemeClr val="tx1"/>
                </a:solidFill>
                <a:latin typeface="Arial" panose="020B0604020202020204" pitchFamily="34" charset="0"/>
              </a:defRPr>
            </a:lvl4pPr>
            <a:lvl5pPr eaLnBrk="0" fontAlgn="base" hangingPunct="0">
              <a:spcBef>
                <a:spcPct val="0"/>
              </a:spcBef>
              <a:spcAft>
                <a:spcPct val="0"/>
              </a:spcAft>
              <a:tabLst>
                <a:tab pos="228600" algn="l"/>
              </a:tabLst>
              <a:defRPr>
                <a:solidFill>
                  <a:schemeClr val="tx1"/>
                </a:solidFill>
                <a:latin typeface="Arial" panose="020B0604020202020204" pitchFamily="34" charset="0"/>
              </a:defRPr>
            </a:lvl5pPr>
            <a:lvl6pPr eaLnBrk="0" fontAlgn="base" hangingPunct="0">
              <a:spcBef>
                <a:spcPct val="0"/>
              </a:spcBef>
              <a:spcAft>
                <a:spcPct val="0"/>
              </a:spcAft>
              <a:tabLst>
                <a:tab pos="228600" algn="l"/>
              </a:tabLst>
              <a:defRPr>
                <a:solidFill>
                  <a:schemeClr val="tx1"/>
                </a:solidFill>
                <a:latin typeface="Arial" panose="020B0604020202020204" pitchFamily="34" charset="0"/>
              </a:defRPr>
            </a:lvl6pPr>
            <a:lvl7pPr eaLnBrk="0" fontAlgn="base" hangingPunct="0">
              <a:spcBef>
                <a:spcPct val="0"/>
              </a:spcBef>
              <a:spcAft>
                <a:spcPct val="0"/>
              </a:spcAft>
              <a:tabLst>
                <a:tab pos="228600" algn="l"/>
              </a:tabLst>
              <a:defRPr>
                <a:solidFill>
                  <a:schemeClr val="tx1"/>
                </a:solidFill>
                <a:latin typeface="Arial" panose="020B0604020202020204" pitchFamily="34" charset="0"/>
              </a:defRPr>
            </a:lvl7pPr>
            <a:lvl8pPr eaLnBrk="0" fontAlgn="base" hangingPunct="0">
              <a:spcBef>
                <a:spcPct val="0"/>
              </a:spcBef>
              <a:spcAft>
                <a:spcPct val="0"/>
              </a:spcAft>
              <a:tabLst>
                <a:tab pos="228600" algn="l"/>
              </a:tabLst>
              <a:defRPr>
                <a:solidFill>
                  <a:schemeClr val="tx1"/>
                </a:solidFill>
                <a:latin typeface="Arial" panose="020B0604020202020204" pitchFamily="34" charset="0"/>
              </a:defRPr>
            </a:lvl8pPr>
            <a:lvl9pPr eaLnBrk="0" fontAlgn="base" hangingPunct="0">
              <a:spcBef>
                <a:spcPct val="0"/>
              </a:spcBef>
              <a:spcAft>
                <a:spcPct val="0"/>
              </a:spcAft>
              <a:tabLst>
                <a:tab pos="228600" algn="l"/>
              </a:tabLst>
              <a:defRPr>
                <a:solidFill>
                  <a:schemeClr val="tx1"/>
                </a:solidFill>
                <a:latin typeface="Arial" panose="020B0604020202020204" pitchFamily="34" charset="0"/>
              </a:defRPr>
            </a:lvl9pPr>
          </a:lstStyle>
          <a:p>
            <a:pPr marL="0" marR="0" lvl="0" indent="0" algn="r" defTabSz="914400" rtl="1" eaLnBrk="0" fontAlgn="base" latinLnBrk="0" hangingPunct="0">
              <a:lnSpc>
                <a:spcPct val="100000"/>
              </a:lnSpc>
              <a:spcBef>
                <a:spcPct val="0"/>
              </a:spcBef>
              <a:spcAft>
                <a:spcPct val="0"/>
              </a:spcAft>
              <a:buClrTx/>
              <a:buSzTx/>
              <a:buFontTx/>
              <a:buNone/>
              <a:tabLst>
                <a:tab pos="228600" algn="l"/>
              </a:tabLst>
            </a:pPr>
            <a:r>
              <a:rPr kumimoji="0" lang="ar-SA" altLang="zh-CN" sz="1600" b="1"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الحل</a:t>
            </a:r>
            <a:r>
              <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  </a:t>
            </a:r>
          </a:p>
          <a:p>
            <a:pPr marL="0" marR="0" lvl="0" indent="0" algn="r" defTabSz="914400" rtl="1" eaLnBrk="0" fontAlgn="base" latinLnBrk="0" hangingPunct="0">
              <a:lnSpc>
                <a:spcPct val="100000"/>
              </a:lnSpc>
              <a:spcBef>
                <a:spcPct val="0"/>
              </a:spcBef>
              <a:spcAft>
                <a:spcPct val="0"/>
              </a:spcAft>
              <a:buClrTx/>
              <a:buSzTx/>
              <a:buFontTx/>
              <a:buNone/>
              <a:tabLst>
                <a:tab pos="228600" algn="l"/>
              </a:tabLst>
            </a:pPr>
            <a:endParaRPr lang="ar-SA" altLang="zh-CN" sz="1600" dirty="0">
              <a:latin typeface="Simplified Arabic" panose="02020603050405020304" pitchFamily="18" charset="-78"/>
              <a:ea typeface="SimSun" panose="02010600030101010101" pitchFamily="2" charset="-122"/>
              <a:cs typeface="Simplified Arabic" panose="02020603050405020304" pitchFamily="18" charset="-78"/>
            </a:endParaRPr>
          </a:p>
          <a:p>
            <a:pPr marL="0" marR="0" lvl="0" indent="0" algn="r" defTabSz="914400" rtl="1" eaLnBrk="0" fontAlgn="base" latinLnBrk="0" hangingPunct="0">
              <a:lnSpc>
                <a:spcPct val="100000"/>
              </a:lnSpc>
              <a:spcBef>
                <a:spcPct val="0"/>
              </a:spcBef>
              <a:spcAft>
                <a:spcPct val="0"/>
              </a:spcAft>
              <a:buClrTx/>
              <a:buSzTx/>
              <a:buFontTx/>
              <a:buNone/>
              <a:tabLst>
                <a:tab pos="228600" algn="l"/>
              </a:tabLst>
            </a:pPr>
            <a:endPar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endParaRPr>
          </a:p>
          <a:p>
            <a:pPr marL="0" marR="0" lvl="0" indent="0" algn="r" defTabSz="914400" rtl="1" eaLnBrk="0" fontAlgn="base" latinLnBrk="0" hangingPunct="0">
              <a:lnSpc>
                <a:spcPct val="100000"/>
              </a:lnSpc>
              <a:spcBef>
                <a:spcPct val="0"/>
              </a:spcBef>
              <a:spcAft>
                <a:spcPct val="0"/>
              </a:spcAft>
              <a:buClrTx/>
              <a:buSzTx/>
              <a:buFontTx/>
              <a:buNone/>
              <a:tabLst>
                <a:tab pos="228600" algn="l"/>
              </a:tabLst>
            </a:pPr>
            <a:endPar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endParaRPr>
          </a:p>
          <a:p>
            <a:pPr marL="0" marR="0" lvl="0" indent="0" algn="r" defTabSz="914400" rtl="1" eaLnBrk="0" fontAlgn="base" latinLnBrk="0" hangingPunct="0">
              <a:lnSpc>
                <a:spcPct val="100000"/>
              </a:lnSpc>
              <a:spcBef>
                <a:spcPct val="0"/>
              </a:spcBef>
              <a:spcAft>
                <a:spcPct val="0"/>
              </a:spcAft>
              <a:buClrTx/>
              <a:buSzTx/>
              <a:buFontTx/>
              <a:buNone/>
              <a:tabLst>
                <a:tab pos="228600" algn="l"/>
              </a:tabLst>
            </a:pPr>
            <a:endParaRPr lang="ar-SA" altLang="zh-CN" sz="1600" dirty="0" smtClean="0">
              <a:latin typeface="Simplified Arabic" panose="02020603050405020304" pitchFamily="18" charset="-78"/>
              <a:ea typeface="SimSun" panose="02010600030101010101" pitchFamily="2" charset="-122"/>
              <a:cs typeface="Simplified Arabic" panose="02020603050405020304" pitchFamily="18" charset="-78"/>
            </a:endParaRPr>
          </a:p>
          <a:p>
            <a:pPr marL="0" marR="0" lvl="0" indent="0" algn="r" defTabSz="914400" rtl="1" eaLnBrk="0" fontAlgn="base" latinLnBrk="0" hangingPunct="0">
              <a:lnSpc>
                <a:spcPct val="100000"/>
              </a:lnSpc>
              <a:spcBef>
                <a:spcPct val="0"/>
              </a:spcBef>
              <a:spcAft>
                <a:spcPct val="0"/>
              </a:spcAft>
              <a:buClrTx/>
              <a:buSzTx/>
              <a:buFontTx/>
              <a:buNone/>
              <a:tabLst>
                <a:tab pos="228600" algn="l"/>
              </a:tabLst>
            </a:pPr>
            <a:endParaRPr lang="ar-SA" altLang="zh-CN" sz="1600" dirty="0">
              <a:latin typeface="Simplified Arabic" panose="02020603050405020304" pitchFamily="18" charset="-78"/>
              <a:ea typeface="SimSun" panose="02010600030101010101" pitchFamily="2" charset="-122"/>
              <a:cs typeface="Simplified Arabic" panose="02020603050405020304" pitchFamily="18" charset="-78"/>
            </a:endParaRPr>
          </a:p>
          <a:p>
            <a:pPr marL="0" marR="0" lvl="0" indent="0" algn="r" defTabSz="914400" rtl="1" eaLnBrk="0" fontAlgn="base" latinLnBrk="0" hangingPunct="0">
              <a:lnSpc>
                <a:spcPct val="100000"/>
              </a:lnSpc>
              <a:spcBef>
                <a:spcPct val="0"/>
              </a:spcBef>
              <a:spcAft>
                <a:spcPct val="0"/>
              </a:spcAft>
              <a:buClrTx/>
              <a:buSzTx/>
              <a:buFontTx/>
              <a:buNone/>
              <a:tabLst>
                <a:tab pos="228600" algn="l"/>
              </a:tabLst>
            </a:pPr>
            <a:endParaRPr lang="ar-SA" altLang="zh-CN" sz="1600" dirty="0" smtClean="0">
              <a:latin typeface="Simplified Arabic" panose="02020603050405020304" pitchFamily="18" charset="-78"/>
              <a:ea typeface="SimSun" panose="02010600030101010101" pitchFamily="2" charset="-122"/>
              <a:cs typeface="Simplified Arabic" panose="02020603050405020304" pitchFamily="18" charset="-78"/>
            </a:endParaRPr>
          </a:p>
          <a:p>
            <a:pPr marL="0" marR="0" lvl="0" indent="0" algn="r" defTabSz="914400" rtl="1" eaLnBrk="0" fontAlgn="base" latinLnBrk="0" hangingPunct="0">
              <a:lnSpc>
                <a:spcPct val="100000"/>
              </a:lnSpc>
              <a:spcBef>
                <a:spcPct val="0"/>
              </a:spcBef>
              <a:spcAft>
                <a:spcPct val="0"/>
              </a:spcAft>
              <a:buClrTx/>
              <a:buSzTx/>
              <a:buFontTx/>
              <a:buNone/>
              <a:tabLst>
                <a:tab pos="228600" algn="l"/>
              </a:tabLst>
            </a:pPr>
            <a:endParaRPr lang="ar-SA" altLang="zh-CN" sz="1600" dirty="0">
              <a:latin typeface="Simplified Arabic" panose="02020603050405020304" pitchFamily="18" charset="-78"/>
              <a:ea typeface="SimSun" panose="02010600030101010101" pitchFamily="2" charset="-122"/>
              <a:cs typeface="Simplified Arabic" panose="02020603050405020304" pitchFamily="18" charset="-78"/>
            </a:endParaRPr>
          </a:p>
          <a:p>
            <a:pPr marL="0" marR="0" lvl="0" indent="0" algn="r" defTabSz="914400" rtl="1" eaLnBrk="0" fontAlgn="base" latinLnBrk="0" hangingPunct="0">
              <a:lnSpc>
                <a:spcPct val="100000"/>
              </a:lnSpc>
              <a:spcBef>
                <a:spcPct val="0"/>
              </a:spcBef>
              <a:spcAft>
                <a:spcPct val="0"/>
              </a:spcAft>
              <a:buClrTx/>
              <a:buSzTx/>
              <a:buFontTx/>
              <a:buNone/>
              <a:tabLst>
                <a:tab pos="228600" algn="l"/>
              </a:tabLst>
            </a:pPr>
            <a:endParaRPr lang="ar-SA" altLang="zh-CN" sz="1600" dirty="0" smtClean="0">
              <a:latin typeface="Simplified Arabic" panose="02020603050405020304" pitchFamily="18" charset="-78"/>
              <a:ea typeface="SimSun" panose="02010600030101010101" pitchFamily="2" charset="-122"/>
              <a:cs typeface="Simplified Arabic" panose="02020603050405020304" pitchFamily="18" charset="-78"/>
            </a:endParaRPr>
          </a:p>
          <a:p>
            <a:pPr marL="0" marR="0" lvl="0" indent="0" algn="r" defTabSz="914400" rtl="1" eaLnBrk="0" fontAlgn="base" latinLnBrk="0" hangingPunct="0">
              <a:lnSpc>
                <a:spcPct val="100000"/>
              </a:lnSpc>
              <a:spcBef>
                <a:spcPct val="0"/>
              </a:spcBef>
              <a:spcAft>
                <a:spcPct val="0"/>
              </a:spcAft>
              <a:buClrTx/>
              <a:buSzTx/>
              <a:buFontTx/>
              <a:buNone/>
              <a:tabLst>
                <a:tab pos="228600" algn="l"/>
              </a:tabLst>
            </a:pPr>
            <a:endParaRPr lang="ar-SA" altLang="zh-CN" sz="1600" dirty="0">
              <a:latin typeface="Simplified Arabic" panose="02020603050405020304" pitchFamily="18" charset="-78"/>
              <a:ea typeface="SimSun" panose="02010600030101010101" pitchFamily="2" charset="-122"/>
              <a:cs typeface="Simplified Arabic" panose="02020603050405020304" pitchFamily="18" charset="-78"/>
            </a:endParaRPr>
          </a:p>
          <a:p>
            <a:pPr marL="0" marR="0" lvl="0" indent="0" algn="r" defTabSz="914400" rtl="1" eaLnBrk="0" fontAlgn="base" latinLnBrk="0" hangingPunct="0">
              <a:lnSpc>
                <a:spcPct val="100000"/>
              </a:lnSpc>
              <a:spcBef>
                <a:spcPct val="0"/>
              </a:spcBef>
              <a:spcAft>
                <a:spcPct val="0"/>
              </a:spcAft>
              <a:buClrTx/>
              <a:buSzTx/>
              <a:buFontTx/>
              <a:buNone/>
              <a:tabLst>
                <a:tab pos="228600" algn="l"/>
              </a:tabLst>
            </a:pPr>
            <a:endParaRPr lang="ar-SA" altLang="zh-CN" sz="1600" dirty="0" smtClean="0">
              <a:latin typeface="Simplified Arabic" panose="02020603050405020304" pitchFamily="18" charset="-78"/>
              <a:ea typeface="SimSun" panose="02010600030101010101" pitchFamily="2" charset="-122"/>
              <a:cs typeface="Simplified Arabic" panose="02020603050405020304" pitchFamily="18" charset="-78"/>
            </a:endParaRPr>
          </a:p>
          <a:p>
            <a:pPr marL="0" marR="0" lvl="0" indent="0" algn="r" defTabSz="914400" rtl="1" eaLnBrk="0" fontAlgn="base" latinLnBrk="0" hangingPunct="0">
              <a:lnSpc>
                <a:spcPct val="100000"/>
              </a:lnSpc>
              <a:spcBef>
                <a:spcPct val="0"/>
              </a:spcBef>
              <a:spcAft>
                <a:spcPct val="0"/>
              </a:spcAft>
              <a:buClrTx/>
              <a:buSzTx/>
              <a:buFontTx/>
              <a:buNone/>
              <a:tabLst>
                <a:tab pos="228600" algn="l"/>
              </a:tabLst>
            </a:pPr>
            <a:endParaRPr lang="ar-SA" altLang="zh-CN" sz="1600" dirty="0">
              <a:latin typeface="Simplified Arabic" panose="02020603050405020304" pitchFamily="18" charset="-78"/>
              <a:ea typeface="SimSun" panose="02010600030101010101" pitchFamily="2" charset="-122"/>
              <a:cs typeface="Simplified Arabic" panose="02020603050405020304" pitchFamily="18" charset="-78"/>
            </a:endParaRPr>
          </a:p>
          <a:p>
            <a:pPr marL="0" marR="0" lvl="0" indent="0" algn="r" defTabSz="914400" rtl="1" eaLnBrk="0" fontAlgn="base" latinLnBrk="0" hangingPunct="0">
              <a:lnSpc>
                <a:spcPct val="100000"/>
              </a:lnSpc>
              <a:spcBef>
                <a:spcPct val="0"/>
              </a:spcBef>
              <a:spcAft>
                <a:spcPct val="0"/>
              </a:spcAft>
              <a:buClrTx/>
              <a:buSzTx/>
              <a:buFontTx/>
              <a:buNone/>
              <a:tabLst>
                <a:tab pos="228600" algn="l"/>
              </a:tabLst>
            </a:pPr>
            <a:endParaRPr lang="ar-SA" altLang="zh-CN" sz="1600" dirty="0" smtClean="0">
              <a:latin typeface="Simplified Arabic" panose="02020603050405020304" pitchFamily="18" charset="-78"/>
              <a:ea typeface="SimSun" panose="02010600030101010101" pitchFamily="2" charset="-122"/>
              <a:cs typeface="Simplified Arabic" panose="02020603050405020304" pitchFamily="18" charset="-78"/>
            </a:endParaRPr>
          </a:p>
          <a:p>
            <a:pPr marL="0" marR="0" lvl="0" indent="0" algn="r" defTabSz="914400" rtl="1" eaLnBrk="0" fontAlgn="base" latinLnBrk="0" hangingPunct="0">
              <a:lnSpc>
                <a:spcPct val="100000"/>
              </a:lnSpc>
              <a:spcBef>
                <a:spcPct val="0"/>
              </a:spcBef>
              <a:spcAft>
                <a:spcPct val="0"/>
              </a:spcAft>
              <a:buClrTx/>
              <a:buSzTx/>
              <a:buFontTx/>
              <a:buNone/>
              <a:tabLst>
                <a:tab pos="228600" algn="l"/>
              </a:tabLst>
            </a:pPr>
            <a:endParaRPr lang="ar-SA" altLang="zh-CN" sz="1600" dirty="0">
              <a:latin typeface="Simplified Arabic" panose="02020603050405020304" pitchFamily="18" charset="-78"/>
              <a:ea typeface="SimSun" panose="02010600030101010101" pitchFamily="2" charset="-122"/>
              <a:cs typeface="Simplified Arabic" panose="02020603050405020304" pitchFamily="18" charset="-78"/>
            </a:endParaRPr>
          </a:p>
          <a:p>
            <a:pPr marL="0" marR="0" lvl="0" indent="0" algn="r" defTabSz="914400" rtl="1" eaLnBrk="0" fontAlgn="base" latinLnBrk="0" hangingPunct="0">
              <a:lnSpc>
                <a:spcPct val="100000"/>
              </a:lnSpc>
              <a:spcBef>
                <a:spcPct val="0"/>
              </a:spcBef>
              <a:spcAft>
                <a:spcPct val="0"/>
              </a:spcAft>
              <a:buClrTx/>
              <a:buSzTx/>
              <a:buFontTx/>
              <a:buNone/>
              <a:tabLst>
                <a:tab pos="228600" algn="l"/>
              </a:tabLst>
            </a:pPr>
            <a:endParaRPr lang="ar-SA" altLang="zh-CN" sz="1600" dirty="0">
              <a:latin typeface="Simplified Arabic" panose="02020603050405020304" pitchFamily="18" charset="-78"/>
              <a:ea typeface="SimSun" panose="02010600030101010101" pitchFamily="2" charset="-122"/>
              <a:cs typeface="Simplified Arabic" panose="02020603050405020304" pitchFamily="18" charset="-78"/>
            </a:endParaRPr>
          </a:p>
          <a:p>
            <a:pPr marL="0" marR="0" lvl="0" indent="0" algn="r" defTabSz="914400" rtl="1" eaLnBrk="0" fontAlgn="base" latinLnBrk="0" hangingPunct="0">
              <a:lnSpc>
                <a:spcPct val="100000"/>
              </a:lnSpc>
              <a:spcBef>
                <a:spcPct val="0"/>
              </a:spcBef>
              <a:spcAft>
                <a:spcPct val="0"/>
              </a:spcAft>
              <a:buClrTx/>
              <a:buSzTx/>
              <a:buFontTx/>
              <a:buNone/>
              <a:tabLst>
                <a:tab pos="228600" algn="l"/>
              </a:tabLst>
            </a:pPr>
            <a:endPar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endParaRPr>
          </a:p>
          <a:p>
            <a:pPr marL="0" marR="0" lvl="0" indent="0" algn="r" defTabSz="914400" rtl="1" eaLnBrk="0" fontAlgn="base" latinLnBrk="0" hangingPunct="0">
              <a:lnSpc>
                <a:spcPct val="100000"/>
              </a:lnSpc>
              <a:spcBef>
                <a:spcPct val="0"/>
              </a:spcBef>
              <a:spcAft>
                <a:spcPct val="0"/>
              </a:spcAft>
              <a:buClrTx/>
              <a:buSzTx/>
              <a:buFontTx/>
              <a:buNone/>
              <a:tabLst>
                <a:tab pos="228600" algn="l"/>
              </a:tabLst>
            </a:pPr>
            <a:endParaRPr lang="ar-SA" altLang="zh-CN" sz="1600" dirty="0">
              <a:latin typeface="Simplified Arabic" panose="02020603050405020304" pitchFamily="18" charset="-78"/>
              <a:ea typeface="SimSun" panose="02010600030101010101" pitchFamily="2" charset="-122"/>
              <a:cs typeface="Simplified Arabic" panose="02020603050405020304" pitchFamily="18" charset="-78"/>
            </a:endParaRPr>
          </a:p>
          <a:p>
            <a:pPr marL="0" marR="0" lvl="0" indent="0" algn="r" defTabSz="914400" rtl="1" eaLnBrk="0" fontAlgn="base" latinLnBrk="0" hangingPunct="0">
              <a:lnSpc>
                <a:spcPct val="100000"/>
              </a:lnSpc>
              <a:spcBef>
                <a:spcPct val="0"/>
              </a:spcBef>
              <a:spcAft>
                <a:spcPct val="0"/>
              </a:spcAft>
              <a:buClrTx/>
              <a:buSzTx/>
              <a:buFontTx/>
              <a:buNone/>
              <a:tabLst>
                <a:tab pos="228600" algn="l"/>
              </a:tabLst>
            </a:pPr>
            <a:endPar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endParaRPr>
          </a:p>
          <a:p>
            <a:pPr marL="0" marR="0" lvl="0" indent="0" algn="r" defTabSz="914400" rtl="1" eaLnBrk="0" fontAlgn="base" latinLnBrk="0" hangingPunct="0">
              <a:lnSpc>
                <a:spcPct val="100000"/>
              </a:lnSpc>
              <a:spcBef>
                <a:spcPct val="0"/>
              </a:spcBef>
              <a:spcAft>
                <a:spcPct val="0"/>
              </a:spcAft>
              <a:buClrTx/>
              <a:buSzTx/>
              <a:buFontTx/>
              <a:buNone/>
              <a:tabLst>
                <a:tab pos="228600" algn="l"/>
              </a:tabLst>
            </a:pPr>
            <a:endPar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endParaRPr>
          </a:p>
          <a:p>
            <a:pPr marL="0" marR="0" lvl="0" indent="0" algn="r" defTabSz="914400" rtl="1" eaLnBrk="0" fontAlgn="base" latinLnBrk="0" hangingPunct="0">
              <a:lnSpc>
                <a:spcPct val="100000"/>
              </a:lnSpc>
              <a:spcBef>
                <a:spcPct val="0"/>
              </a:spcBef>
              <a:spcAft>
                <a:spcPct val="0"/>
              </a:spcAft>
              <a:buClrTx/>
              <a:buSzTx/>
              <a:buFontTx/>
              <a:buNone/>
              <a:tabLst>
                <a:tab pos="228600" algn="l"/>
              </a:tabLst>
            </a:pPr>
            <a:endParaRPr kumimoji="0" lang="en-US" altLang="zh-CN" sz="1600" b="0" i="0" u="none" strike="noStrike" cap="none" normalizeH="0" baseline="0" dirty="0" smtClean="0">
              <a:ln>
                <a:noFill/>
              </a:ln>
              <a:solidFill>
                <a:schemeClr val="tx1"/>
              </a:solidFill>
              <a:effectLst/>
            </a:endParaRPr>
          </a:p>
          <a:p>
            <a:pPr marL="0" marR="0" lvl="0" indent="0" algn="r" defTabSz="914400" rtl="1" eaLnBrk="0" fontAlgn="base" latinLnBrk="0" hangingPunct="0">
              <a:lnSpc>
                <a:spcPct val="100000"/>
              </a:lnSpc>
              <a:spcBef>
                <a:spcPct val="0"/>
              </a:spcBef>
              <a:spcAft>
                <a:spcPct val="0"/>
              </a:spcAft>
              <a:buClrTx/>
              <a:buSzTx/>
              <a:buFontTx/>
              <a:buNone/>
              <a:tabLst>
                <a:tab pos="228600" algn="l"/>
              </a:tabLst>
            </a:pPr>
            <a:r>
              <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ملاحظات على الحل:-  </a:t>
            </a:r>
            <a:endParaRPr kumimoji="0" lang="en-US" altLang="zh-CN" sz="1600" b="0" i="0" u="none" strike="noStrike" cap="none" normalizeH="0" baseline="0" dirty="0" smtClean="0">
              <a:ln>
                <a:noFill/>
              </a:ln>
              <a:solidFill>
                <a:schemeClr val="tx1"/>
              </a:solidFill>
              <a:effectLst/>
            </a:endParaRPr>
          </a:p>
          <a:p>
            <a:pPr marL="0" marR="0" lvl="0" indent="0" algn="r" defTabSz="914400" rtl="1" eaLnBrk="0" fontAlgn="base" latinLnBrk="0" hangingPunct="0">
              <a:lnSpc>
                <a:spcPct val="100000"/>
              </a:lnSpc>
              <a:spcBef>
                <a:spcPct val="0"/>
              </a:spcBef>
              <a:spcAft>
                <a:spcPct val="0"/>
              </a:spcAft>
              <a:buClrTx/>
              <a:buSzTx/>
              <a:buFontTx/>
              <a:buNone/>
              <a:tabLst>
                <a:tab pos="228600" algn="l"/>
              </a:tabLst>
            </a:pPr>
            <a:r>
              <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1-  تم استبعاد الإيرادات الصناعية  لأنها معفاة من الضريبة.</a:t>
            </a:r>
            <a:endParaRPr kumimoji="0" lang="en-US" altLang="zh-CN" sz="1600" b="0" i="0" u="none" strike="noStrike" cap="none" normalizeH="0" baseline="0" dirty="0" smtClean="0">
              <a:ln>
                <a:noFill/>
              </a:ln>
              <a:solidFill>
                <a:schemeClr val="tx1"/>
              </a:solidFill>
              <a:effectLst/>
            </a:endParaRPr>
          </a:p>
          <a:p>
            <a:pPr marL="0" marR="0" lvl="0" indent="0" algn="r" defTabSz="914400" rtl="1" eaLnBrk="0" fontAlgn="base" latinLnBrk="0" hangingPunct="0">
              <a:lnSpc>
                <a:spcPct val="100000"/>
              </a:lnSpc>
              <a:spcBef>
                <a:spcPct val="0"/>
              </a:spcBef>
              <a:spcAft>
                <a:spcPct val="0"/>
              </a:spcAft>
              <a:buClrTx/>
              <a:buSzTx/>
              <a:buFontTx/>
              <a:buNone/>
              <a:tabLst>
                <a:tab pos="228600" algn="l"/>
              </a:tabLst>
            </a:pPr>
            <a:r>
              <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2- يتم إعادة التبرعات لأنها تزيد عن قيمة 20% من الدخل المعدل وتنزل النسبة بعد تحديد الدخل الخاضع بعد تنزيل الخسارة والاعفاءات العائلية. </a:t>
            </a:r>
            <a:endParaRPr kumimoji="0" lang="en-US" altLang="zh-CN" sz="1600" b="0" i="0" u="none" strike="noStrike" cap="none" normalizeH="0" baseline="0" dirty="0" smtClean="0">
              <a:ln>
                <a:noFill/>
              </a:ln>
              <a:solidFill>
                <a:schemeClr val="tx1"/>
              </a:solidFill>
              <a:effectLst/>
            </a:endParaRPr>
          </a:p>
          <a:p>
            <a:pPr marL="0" marR="0" lvl="0" indent="0" algn="r" defTabSz="914400" rtl="1" eaLnBrk="0" fontAlgn="base" latinLnBrk="0" hangingPunct="0">
              <a:lnSpc>
                <a:spcPct val="100000"/>
              </a:lnSpc>
              <a:spcBef>
                <a:spcPct val="0"/>
              </a:spcBef>
              <a:spcAft>
                <a:spcPct val="0"/>
              </a:spcAft>
              <a:buClrTx/>
              <a:buSzTx/>
              <a:buFontTx/>
              <a:buNone/>
              <a:tabLst>
                <a:tab pos="228600" algn="l"/>
              </a:tabLst>
            </a:pPr>
            <a:r>
              <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3- يتم تنزيل النفقات والمصاريف من الدخل الاجمالي ثم تنزيل الخسائر المدورة ثم تنزيل الاعفاءات والتبرعات على التوالي وبالترتيب المذكور للوصول للدخل الخاضع.</a:t>
            </a:r>
            <a:endParaRPr kumimoji="0" lang="ar-SA" altLang="zh-CN" sz="1600" b="0" i="0" u="none" strike="noStrike" cap="none" normalizeH="0" baseline="0" dirty="0" smtClean="0">
              <a:ln>
                <a:noFill/>
              </a:ln>
              <a:solidFill>
                <a:schemeClr val="tx1"/>
              </a:solidFill>
              <a:effectLst/>
              <a:cs typeface="Arial" panose="020B0604020202020204" pitchFamily="34" charset="0"/>
            </a:endParaRPr>
          </a:p>
        </p:txBody>
      </p:sp>
    </p:spTree>
    <p:extLst>
      <p:ext uri="{BB962C8B-B14F-4D97-AF65-F5344CB8AC3E}">
        <p14:creationId xmlns:p14="http://schemas.microsoft.com/office/powerpoint/2010/main" val="18614804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173906717"/>
              </p:ext>
            </p:extLst>
          </p:nvPr>
        </p:nvGraphicFramePr>
        <p:xfrm>
          <a:off x="3469166" y="2117700"/>
          <a:ext cx="7999086" cy="731520"/>
        </p:xfrm>
        <a:graphic>
          <a:graphicData uri="http://schemas.openxmlformats.org/drawingml/2006/table">
            <a:tbl>
              <a:tblPr rtl="1" firstRow="1" firstCol="1" lastRow="1" lastCol="1" bandRow="1" bandCol="1">
                <a:tableStyleId>{5C22544A-7EE6-4342-B048-85BDC9FD1C3A}</a:tableStyleId>
              </a:tblPr>
              <a:tblGrid>
                <a:gridCol w="4212702">
                  <a:extLst>
                    <a:ext uri="{9D8B030D-6E8A-4147-A177-3AD203B41FA5}">
                      <a16:colId xmlns:a16="http://schemas.microsoft.com/office/drawing/2014/main" val="3418869450"/>
                    </a:ext>
                  </a:extLst>
                </a:gridCol>
                <a:gridCol w="3786384">
                  <a:extLst>
                    <a:ext uri="{9D8B030D-6E8A-4147-A177-3AD203B41FA5}">
                      <a16:colId xmlns:a16="http://schemas.microsoft.com/office/drawing/2014/main" val="3425256215"/>
                    </a:ext>
                  </a:extLst>
                </a:gridCol>
              </a:tblGrid>
              <a:tr h="0">
                <a:tc>
                  <a:txBody>
                    <a:bodyPr/>
                    <a:lstStyle/>
                    <a:p>
                      <a:pPr marL="0" marR="0" algn="justLow" rtl="1">
                        <a:spcBef>
                          <a:spcPts val="0"/>
                        </a:spcBef>
                        <a:spcAft>
                          <a:spcPts val="0"/>
                        </a:spcAft>
                      </a:pPr>
                      <a:r>
                        <a:rPr lang="ar-SA" sz="1600">
                          <a:effectLst/>
                        </a:rPr>
                        <a:t>إيراد من وظيفة                  </a:t>
                      </a:r>
                      <a:endParaRPr lang="en-US" sz="16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600">
                          <a:effectLst/>
                        </a:rPr>
                        <a:t>100000 شيكل</a:t>
                      </a:r>
                      <a:endParaRPr lang="en-US" sz="16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46251065"/>
                  </a:ext>
                </a:extLst>
              </a:tr>
              <a:tr h="0">
                <a:tc>
                  <a:txBody>
                    <a:bodyPr/>
                    <a:lstStyle/>
                    <a:p>
                      <a:pPr marL="0" marR="0" algn="justLow" rtl="1">
                        <a:spcBef>
                          <a:spcPts val="0"/>
                        </a:spcBef>
                        <a:spcAft>
                          <a:spcPts val="0"/>
                        </a:spcAft>
                      </a:pPr>
                      <a:r>
                        <a:rPr lang="ar-SA" sz="1600">
                          <a:effectLst/>
                        </a:rPr>
                        <a:t>إيراد من عقارات مؤجره   </a:t>
                      </a:r>
                      <a:endParaRPr lang="en-US" sz="1600">
                        <a:effectLst/>
                      </a:endParaRPr>
                    </a:p>
                    <a:p>
                      <a:pPr marL="0" marR="0" algn="justLow" rtl="1">
                        <a:spcBef>
                          <a:spcPts val="0"/>
                        </a:spcBef>
                        <a:spcAft>
                          <a:spcPts val="0"/>
                        </a:spcAft>
                      </a:pPr>
                      <a:r>
                        <a:rPr lang="ar-SA" sz="1600">
                          <a:effectLst/>
                        </a:rPr>
                        <a:t>=  مجموع الإيرادات    </a:t>
                      </a:r>
                      <a:endParaRPr lang="en-US" sz="16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600" dirty="0">
                          <a:effectLst/>
                        </a:rPr>
                        <a:t>60000   شيكل.</a:t>
                      </a:r>
                      <a:endParaRPr lang="en-US" sz="1600" dirty="0">
                        <a:effectLst/>
                      </a:endParaRPr>
                    </a:p>
                    <a:p>
                      <a:pPr marL="0" marR="0" algn="justLow" rtl="1">
                        <a:spcBef>
                          <a:spcPts val="0"/>
                        </a:spcBef>
                        <a:spcAft>
                          <a:spcPts val="0"/>
                        </a:spcAft>
                      </a:pPr>
                      <a:r>
                        <a:rPr lang="ar-SA" sz="1600" dirty="0">
                          <a:effectLst/>
                        </a:rPr>
                        <a:t>160000 شيكل</a:t>
                      </a:r>
                      <a:endParaRPr lang="en-US" sz="1600" dirty="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10976557"/>
                  </a:ext>
                </a:extLst>
              </a:tr>
            </a:tbl>
          </a:graphicData>
        </a:graphic>
      </p:graphicFrame>
      <p:sp>
        <p:nvSpPr>
          <p:cNvPr id="3" name="Rectangle 1"/>
          <p:cNvSpPr>
            <a:spLocks noChangeArrowheads="1"/>
          </p:cNvSpPr>
          <p:nvPr/>
        </p:nvSpPr>
        <p:spPr bwMode="auto">
          <a:xfrm>
            <a:off x="636998" y="971586"/>
            <a:ext cx="10831254"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pPr marL="0" marR="0" lvl="0" indent="0" algn="justLow" defTabSz="914400" rtl="1" eaLnBrk="0" fontAlgn="base" latinLnBrk="0" hangingPunct="0">
              <a:lnSpc>
                <a:spcPct val="150000"/>
              </a:lnSpc>
              <a:spcBef>
                <a:spcPct val="0"/>
              </a:spcBef>
              <a:spcAft>
                <a:spcPct val="0"/>
              </a:spcAft>
              <a:buClrTx/>
              <a:buSzTx/>
              <a:buFontTx/>
              <a:buNone/>
              <a:tabLst>
                <a:tab pos="457200" algn="l"/>
              </a:tabLst>
            </a:pPr>
            <a:r>
              <a:rPr kumimoji="0" lang="ar-SA" altLang="zh-CN" sz="1600" b="1"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مثال ص 107:- تقاص ضريبة الأملاك  </a:t>
            </a:r>
            <a:endParaRPr kumimoji="0" lang="en-US" altLang="zh-CN" sz="1600" b="0" i="0" u="none" strike="noStrike" cap="none" normalizeH="0" baseline="0" dirty="0" smtClean="0">
              <a:ln>
                <a:noFill/>
              </a:ln>
              <a:solidFill>
                <a:schemeClr val="tx1"/>
              </a:solidFill>
              <a:effectLst/>
            </a:endParaRPr>
          </a:p>
          <a:p>
            <a:pPr marL="0" marR="0" lvl="0" indent="0" algn="justLow" defTabSz="914400" rtl="1" eaLnBrk="0" fontAlgn="base" latinLnBrk="0" hangingPunct="0">
              <a:lnSpc>
                <a:spcPct val="150000"/>
              </a:lnSpc>
              <a:spcBef>
                <a:spcPct val="0"/>
              </a:spcBef>
              <a:spcAft>
                <a:spcPct val="0"/>
              </a:spcAft>
              <a:buClrTx/>
              <a:buSzTx/>
              <a:buFontTx/>
              <a:buNone/>
              <a:tabLst>
                <a:tab pos="457200" algn="l"/>
              </a:tabLst>
            </a:pPr>
            <a:r>
              <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      قدم أحد المكلفين إقراره الضريبي عن سنة 2012 كما يلي:-  </a:t>
            </a:r>
          </a:p>
          <a:p>
            <a:pPr marL="0" marR="0" lvl="0" indent="0" algn="justLow" defTabSz="914400" rtl="1" eaLnBrk="0" fontAlgn="base" latinLnBrk="0" hangingPunct="0">
              <a:lnSpc>
                <a:spcPct val="150000"/>
              </a:lnSpc>
              <a:spcBef>
                <a:spcPct val="0"/>
              </a:spcBef>
              <a:spcAft>
                <a:spcPct val="0"/>
              </a:spcAft>
              <a:buClrTx/>
              <a:buSzTx/>
              <a:buFontTx/>
              <a:buNone/>
              <a:tabLst>
                <a:tab pos="457200" algn="l"/>
              </a:tabLst>
            </a:pPr>
            <a:endParaRPr lang="ar-SA" altLang="zh-CN" sz="1600" dirty="0">
              <a:latin typeface="Simplified Arabic" panose="02020603050405020304" pitchFamily="18" charset="-78"/>
              <a:ea typeface="SimSun" panose="02010600030101010101" pitchFamily="2" charset="-122"/>
              <a:cs typeface="Simplified Arabic" panose="02020603050405020304" pitchFamily="18" charset="-78"/>
            </a:endParaRPr>
          </a:p>
          <a:p>
            <a:pPr marL="0" marR="0" lvl="0" indent="0" algn="justLow" defTabSz="914400" rtl="1" eaLnBrk="0" fontAlgn="base" latinLnBrk="0" hangingPunct="0">
              <a:lnSpc>
                <a:spcPct val="150000"/>
              </a:lnSpc>
              <a:spcBef>
                <a:spcPct val="0"/>
              </a:spcBef>
              <a:spcAft>
                <a:spcPct val="0"/>
              </a:spcAft>
              <a:buClrTx/>
              <a:buSzTx/>
              <a:buFontTx/>
              <a:buNone/>
              <a:tabLst>
                <a:tab pos="457200" algn="l"/>
              </a:tabLst>
            </a:pPr>
            <a:endParaRPr lang="ar-SA" altLang="zh-CN" sz="1600" dirty="0">
              <a:latin typeface="Simplified Arabic" panose="02020603050405020304" pitchFamily="18" charset="-78"/>
              <a:ea typeface="SimSun" panose="02010600030101010101" pitchFamily="2" charset="-122"/>
              <a:cs typeface="Simplified Arabic" panose="02020603050405020304" pitchFamily="18" charset="-78"/>
            </a:endParaRPr>
          </a:p>
          <a:p>
            <a:pPr marL="0" marR="0" lvl="0" indent="0" algn="justLow" defTabSz="914400" rtl="1" eaLnBrk="0" fontAlgn="base" latinLnBrk="0" hangingPunct="0">
              <a:lnSpc>
                <a:spcPct val="150000"/>
              </a:lnSpc>
              <a:spcBef>
                <a:spcPct val="0"/>
              </a:spcBef>
              <a:spcAft>
                <a:spcPct val="0"/>
              </a:spcAft>
              <a:buClrTx/>
              <a:buSzTx/>
              <a:buFontTx/>
              <a:buNone/>
              <a:tabLst>
                <a:tab pos="457200" algn="l"/>
              </a:tabLst>
            </a:pPr>
            <a:endPar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endParaRPr>
          </a:p>
          <a:p>
            <a:pPr marL="0" marR="0" lvl="0" indent="0" algn="justLow" defTabSz="914400" rtl="1" eaLnBrk="0" fontAlgn="base" latinLnBrk="0" hangingPunct="0">
              <a:lnSpc>
                <a:spcPct val="150000"/>
              </a:lnSpc>
              <a:spcBef>
                <a:spcPct val="0"/>
              </a:spcBef>
              <a:spcAft>
                <a:spcPct val="0"/>
              </a:spcAft>
              <a:buClrTx/>
              <a:buSzTx/>
              <a:buFontTx/>
              <a:buNone/>
              <a:tabLst>
                <a:tab pos="457200" algn="l"/>
              </a:tabLst>
            </a:pPr>
            <a:endParaRPr lang="ar-SA" altLang="zh-CN" sz="1600" dirty="0">
              <a:latin typeface="Simplified Arabic" panose="02020603050405020304" pitchFamily="18" charset="-78"/>
              <a:ea typeface="SimSun" panose="02010600030101010101" pitchFamily="2" charset="-122"/>
              <a:cs typeface="Simplified Arabic" panose="02020603050405020304" pitchFamily="18" charset="-78"/>
            </a:endParaRPr>
          </a:p>
          <a:p>
            <a:pPr marL="0" marR="0" lvl="0" indent="0" algn="justLow" defTabSz="914400" rtl="1" eaLnBrk="0" fontAlgn="base" latinLnBrk="0" hangingPunct="0">
              <a:lnSpc>
                <a:spcPct val="150000"/>
              </a:lnSpc>
              <a:spcBef>
                <a:spcPct val="0"/>
              </a:spcBef>
              <a:spcAft>
                <a:spcPct val="0"/>
              </a:spcAft>
              <a:buClrTx/>
              <a:buSzTx/>
              <a:buFontTx/>
              <a:buNone/>
              <a:tabLst>
                <a:tab pos="457200" algn="l"/>
              </a:tabLst>
            </a:pPr>
            <a:r>
              <a:rPr kumimoji="0" lang="ar-SA" altLang="zh-CN" sz="1600" b="1"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وقد تبين للمقدر ما يلي:-  </a:t>
            </a:r>
            <a:endParaRPr kumimoji="0" lang="en-US" altLang="zh-CN" sz="1600" b="0" i="0" u="none" strike="noStrike" cap="none" normalizeH="0" baseline="0" dirty="0" smtClean="0">
              <a:ln>
                <a:noFill/>
              </a:ln>
              <a:solidFill>
                <a:schemeClr val="tx1"/>
              </a:solidFill>
              <a:effectLst/>
            </a:endParaRPr>
          </a:p>
          <a:p>
            <a:pPr marL="0" marR="0" lvl="0" indent="0" algn="justLow" defTabSz="914400" rtl="1" eaLnBrk="0" fontAlgn="base" latinLnBrk="0" hangingPunct="0">
              <a:lnSpc>
                <a:spcPct val="150000"/>
              </a:lnSpc>
              <a:spcBef>
                <a:spcPct val="0"/>
              </a:spcBef>
              <a:spcAft>
                <a:spcPct val="0"/>
              </a:spcAft>
              <a:buClrTx/>
              <a:buSzTx/>
              <a:buFontTx/>
              <a:buChar char="•"/>
              <a:tabLst>
                <a:tab pos="457200" algn="l"/>
              </a:tabLst>
            </a:pPr>
            <a:r>
              <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ابرز المكلف إيصال دفع صادر عن دائرة ضريبة الأملاك بقيمة 8160 شيكل كضريبة أملاك.</a:t>
            </a:r>
            <a:endParaRPr kumimoji="0" lang="en-US" altLang="zh-CN" sz="1600" b="0" i="0" u="none" strike="noStrike" cap="none" normalizeH="0" baseline="0" dirty="0" smtClean="0">
              <a:ln>
                <a:noFill/>
              </a:ln>
              <a:solidFill>
                <a:schemeClr val="tx1"/>
              </a:solidFill>
              <a:effectLst/>
            </a:endParaRPr>
          </a:p>
          <a:p>
            <a:pPr marL="0" marR="0" lvl="0" indent="0" algn="justLow" defTabSz="914400" rtl="1" eaLnBrk="0" fontAlgn="base" latinLnBrk="0" hangingPunct="0">
              <a:lnSpc>
                <a:spcPct val="150000"/>
              </a:lnSpc>
              <a:spcBef>
                <a:spcPct val="0"/>
              </a:spcBef>
              <a:spcAft>
                <a:spcPct val="0"/>
              </a:spcAft>
              <a:buClrTx/>
              <a:buSzTx/>
              <a:buFontTx/>
              <a:buChar char="•"/>
              <a:tabLst>
                <a:tab pos="457200" algn="l"/>
              </a:tabLst>
            </a:pPr>
            <a:r>
              <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تبين للمقدر من كشوفات اقتطاعات الموظفين المقدمة من الشركة التي يعمل بها انه مقتطع عنه ضريبة رواتب بقيمة 100 شيكل شهرياً.</a:t>
            </a:r>
            <a:endParaRPr kumimoji="0" lang="en-US" altLang="zh-CN" sz="1600" b="0" i="0" u="none" strike="noStrike" cap="none" normalizeH="0" baseline="0" dirty="0" smtClean="0">
              <a:ln>
                <a:noFill/>
              </a:ln>
              <a:solidFill>
                <a:schemeClr val="tx1"/>
              </a:solidFill>
              <a:effectLst/>
            </a:endParaRPr>
          </a:p>
          <a:p>
            <a:pPr marL="0" marR="0" lvl="0" indent="0" algn="justLow" defTabSz="914400" rtl="1" eaLnBrk="0" fontAlgn="base" latinLnBrk="0" hangingPunct="0">
              <a:lnSpc>
                <a:spcPct val="150000"/>
              </a:lnSpc>
              <a:spcBef>
                <a:spcPct val="0"/>
              </a:spcBef>
              <a:spcAft>
                <a:spcPct val="0"/>
              </a:spcAft>
              <a:buClrTx/>
              <a:buSzTx/>
              <a:buFontTx/>
              <a:buNone/>
              <a:tabLst>
                <a:tab pos="457200" algn="l"/>
              </a:tabLst>
            </a:pPr>
            <a:r>
              <a:rPr kumimoji="0" lang="ar-SA" altLang="zh-CN" sz="1600" b="1"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المطلوب</a:t>
            </a:r>
            <a:r>
              <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 إيجاد الضريبة المستحقة للدفع على هذا المكلف ؟</a:t>
            </a:r>
            <a:endParaRPr kumimoji="0" lang="ar-SA" altLang="zh-CN" sz="1600" b="0" i="0" u="none" strike="noStrike" cap="none" normalizeH="0" baseline="0" dirty="0" smtClean="0">
              <a:ln>
                <a:noFill/>
              </a:ln>
              <a:solidFill>
                <a:schemeClr val="tx1"/>
              </a:solidFill>
              <a:effectLst/>
              <a:cs typeface="Arial" panose="020B0604020202020204" pitchFamily="34" charset="0"/>
            </a:endParaRPr>
          </a:p>
        </p:txBody>
      </p:sp>
    </p:spTree>
    <p:extLst>
      <p:ext uri="{BB962C8B-B14F-4D97-AF65-F5344CB8AC3E}">
        <p14:creationId xmlns:p14="http://schemas.microsoft.com/office/powerpoint/2010/main" val="17366985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548514583"/>
              </p:ext>
            </p:extLst>
          </p:nvPr>
        </p:nvGraphicFramePr>
        <p:xfrm>
          <a:off x="2075380" y="1112336"/>
          <a:ext cx="9151376" cy="1920240"/>
        </p:xfrm>
        <a:graphic>
          <a:graphicData uri="http://schemas.openxmlformats.org/drawingml/2006/table">
            <a:tbl>
              <a:tblPr rtl="1">
                <a:tableStyleId>{5C22544A-7EE6-4342-B048-85BDC9FD1C3A}</a:tableStyleId>
              </a:tblPr>
              <a:tblGrid>
                <a:gridCol w="4158481">
                  <a:extLst>
                    <a:ext uri="{9D8B030D-6E8A-4147-A177-3AD203B41FA5}">
                      <a16:colId xmlns:a16="http://schemas.microsoft.com/office/drawing/2014/main" val="3870224426"/>
                    </a:ext>
                  </a:extLst>
                </a:gridCol>
                <a:gridCol w="2315703">
                  <a:extLst>
                    <a:ext uri="{9D8B030D-6E8A-4147-A177-3AD203B41FA5}">
                      <a16:colId xmlns:a16="http://schemas.microsoft.com/office/drawing/2014/main" val="3763205579"/>
                    </a:ext>
                  </a:extLst>
                </a:gridCol>
                <a:gridCol w="2677192">
                  <a:extLst>
                    <a:ext uri="{9D8B030D-6E8A-4147-A177-3AD203B41FA5}">
                      <a16:colId xmlns:a16="http://schemas.microsoft.com/office/drawing/2014/main" val="2473717239"/>
                    </a:ext>
                  </a:extLst>
                </a:gridCol>
              </a:tblGrid>
              <a:tr h="0">
                <a:tc gridSpan="2">
                  <a:txBody>
                    <a:bodyPr/>
                    <a:lstStyle/>
                    <a:p>
                      <a:pPr marL="0" marR="0" algn="justLow" rtl="1">
                        <a:spcBef>
                          <a:spcPts val="0"/>
                        </a:spcBef>
                        <a:spcAft>
                          <a:spcPts val="0"/>
                        </a:spcAft>
                      </a:pPr>
                      <a:r>
                        <a:rPr lang="ar-SA" sz="1400">
                          <a:effectLst/>
                        </a:rPr>
                        <a:t>.إيرادات الوظيفة                                                  </a:t>
                      </a:r>
                      <a:endParaRPr lang="en-US" sz="1200">
                        <a:effectLst/>
                        <a:latin typeface="Times New Roman" panose="02020603050405020304" pitchFamily="18" charset="0"/>
                        <a:ea typeface="SimSun" panose="02010600030101010101" pitchFamily="2" charset="-122"/>
                      </a:endParaRPr>
                    </a:p>
                  </a:txBody>
                  <a:tcPr marL="68580" marR="68580" marT="0" marB="0"/>
                </a:tc>
                <a:tc hMerge="1">
                  <a:txBody>
                    <a:bodyPr/>
                    <a:lstStyle/>
                    <a:p>
                      <a:endParaRPr lang="en-US"/>
                    </a:p>
                  </a:txBody>
                  <a:tcPr/>
                </a:tc>
                <a:tc>
                  <a:txBody>
                    <a:bodyPr/>
                    <a:lstStyle/>
                    <a:p>
                      <a:pPr marL="0" marR="0" algn="justLow" rtl="1">
                        <a:spcBef>
                          <a:spcPts val="0"/>
                        </a:spcBef>
                        <a:spcAft>
                          <a:spcPts val="0"/>
                        </a:spcAft>
                      </a:pPr>
                      <a:r>
                        <a:rPr lang="ar-SA" sz="1400">
                          <a:effectLst/>
                        </a:rPr>
                        <a:t>100000  شيكل</a:t>
                      </a:r>
                      <a:endParaRPr lang="en-US" sz="12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614643663"/>
                  </a:ext>
                </a:extLst>
              </a:tr>
              <a:tr h="0">
                <a:tc gridSpan="2">
                  <a:txBody>
                    <a:bodyPr/>
                    <a:lstStyle/>
                    <a:p>
                      <a:pPr marL="0" marR="0" algn="justLow" rtl="1">
                        <a:spcBef>
                          <a:spcPts val="0"/>
                        </a:spcBef>
                        <a:spcAft>
                          <a:spcPts val="0"/>
                        </a:spcAft>
                      </a:pPr>
                      <a:r>
                        <a:rPr lang="ar-SA" sz="1400">
                          <a:effectLst/>
                        </a:rPr>
                        <a:t>صافي دخل العقارات                                                       </a:t>
                      </a:r>
                      <a:endParaRPr lang="en-US" sz="1200">
                        <a:effectLst/>
                        <a:latin typeface="Times New Roman" panose="02020603050405020304" pitchFamily="18" charset="0"/>
                        <a:ea typeface="SimSun" panose="02010600030101010101" pitchFamily="2" charset="-122"/>
                      </a:endParaRPr>
                    </a:p>
                  </a:txBody>
                  <a:tcPr marL="68580" marR="68580" marT="0" marB="0"/>
                </a:tc>
                <a:tc hMerge="1">
                  <a:txBody>
                    <a:bodyPr/>
                    <a:lstStyle/>
                    <a:p>
                      <a:endParaRPr lang="en-US"/>
                    </a:p>
                  </a:txBody>
                  <a:tcPr/>
                </a:tc>
                <a:tc>
                  <a:txBody>
                    <a:bodyPr/>
                    <a:lstStyle/>
                    <a:p>
                      <a:pPr marL="0" marR="0" algn="justLow" rtl="1">
                        <a:spcBef>
                          <a:spcPts val="0"/>
                        </a:spcBef>
                        <a:spcAft>
                          <a:spcPts val="0"/>
                        </a:spcAft>
                      </a:pPr>
                      <a:r>
                        <a:rPr lang="ar-SA" sz="1400">
                          <a:effectLst/>
                        </a:rPr>
                        <a:t>60000</a:t>
                      </a:r>
                      <a:endParaRPr lang="en-US" sz="12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146007225"/>
                  </a:ext>
                </a:extLst>
              </a:tr>
              <a:tr h="0">
                <a:tc gridSpan="2">
                  <a:txBody>
                    <a:bodyPr/>
                    <a:lstStyle/>
                    <a:p>
                      <a:pPr marL="0" marR="0" algn="justLow" rtl="1">
                        <a:spcBef>
                          <a:spcPts val="0"/>
                        </a:spcBef>
                        <a:spcAft>
                          <a:spcPts val="0"/>
                        </a:spcAft>
                      </a:pPr>
                      <a:r>
                        <a:rPr lang="ar-SA" sz="1400">
                          <a:effectLst/>
                        </a:rPr>
                        <a:t>الإعفاءات                                                   </a:t>
                      </a:r>
                      <a:r>
                        <a:rPr lang="ar-SA" sz="1400" u="sng">
                          <a:effectLst/>
                        </a:rPr>
                        <a:t> </a:t>
                      </a:r>
                      <a:endParaRPr lang="en-US" sz="1200">
                        <a:effectLst/>
                        <a:latin typeface="Times New Roman" panose="02020603050405020304" pitchFamily="18" charset="0"/>
                        <a:ea typeface="SimSun" panose="02010600030101010101" pitchFamily="2" charset="-122"/>
                      </a:endParaRPr>
                    </a:p>
                  </a:txBody>
                  <a:tcPr marL="68580" marR="68580" marT="0" marB="0"/>
                </a:tc>
                <a:tc hMerge="1">
                  <a:txBody>
                    <a:bodyPr/>
                    <a:lstStyle/>
                    <a:p>
                      <a:endParaRPr lang="en-US"/>
                    </a:p>
                  </a:txBody>
                  <a:tcPr/>
                </a:tc>
                <a:tc>
                  <a:txBody>
                    <a:bodyPr/>
                    <a:lstStyle/>
                    <a:p>
                      <a:pPr marL="0" marR="0" algn="justLow" rtl="1">
                        <a:spcBef>
                          <a:spcPts val="0"/>
                        </a:spcBef>
                        <a:spcAft>
                          <a:spcPts val="0"/>
                        </a:spcAft>
                      </a:pPr>
                      <a:r>
                        <a:rPr lang="ar-SA" sz="1400" u="sng">
                          <a:effectLst/>
                        </a:rPr>
                        <a:t>(36000)</a:t>
                      </a:r>
                      <a:endParaRPr lang="en-US" sz="12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2783339415"/>
                  </a:ext>
                </a:extLst>
              </a:tr>
              <a:tr h="0">
                <a:tc gridSpan="2">
                  <a:txBody>
                    <a:bodyPr/>
                    <a:lstStyle/>
                    <a:p>
                      <a:pPr marL="0" marR="0" algn="justLow" rtl="1">
                        <a:spcBef>
                          <a:spcPts val="0"/>
                        </a:spcBef>
                        <a:spcAft>
                          <a:spcPts val="0"/>
                        </a:spcAft>
                      </a:pPr>
                      <a:r>
                        <a:rPr lang="ar-SA" sz="1400" dirty="0">
                          <a:effectLst/>
                        </a:rPr>
                        <a:t>= الدخل الخاضع للضريبة                                              </a:t>
                      </a:r>
                      <a:endParaRPr lang="en-US" sz="1200" dirty="0">
                        <a:effectLst/>
                        <a:latin typeface="Times New Roman" panose="02020603050405020304" pitchFamily="18" charset="0"/>
                        <a:ea typeface="SimSun" panose="02010600030101010101" pitchFamily="2" charset="-122"/>
                      </a:endParaRPr>
                    </a:p>
                  </a:txBody>
                  <a:tcPr marL="68580" marR="68580" marT="0" marB="0"/>
                </a:tc>
                <a:tc hMerge="1">
                  <a:txBody>
                    <a:bodyPr/>
                    <a:lstStyle/>
                    <a:p>
                      <a:endParaRPr lang="en-US"/>
                    </a:p>
                  </a:txBody>
                  <a:tcPr/>
                </a:tc>
                <a:tc>
                  <a:txBody>
                    <a:bodyPr/>
                    <a:lstStyle/>
                    <a:p>
                      <a:pPr marL="0" marR="0" algn="justLow" rtl="1">
                        <a:spcBef>
                          <a:spcPts val="0"/>
                        </a:spcBef>
                        <a:spcAft>
                          <a:spcPts val="0"/>
                        </a:spcAft>
                      </a:pPr>
                      <a:r>
                        <a:rPr lang="ar-SA" sz="1400">
                          <a:effectLst/>
                        </a:rPr>
                        <a:t>124000</a:t>
                      </a:r>
                      <a:endParaRPr lang="en-US" sz="12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44323738"/>
                  </a:ext>
                </a:extLst>
              </a:tr>
              <a:tr h="0">
                <a:tc gridSpan="3">
                  <a:txBody>
                    <a:bodyPr/>
                    <a:lstStyle/>
                    <a:p>
                      <a:pPr marL="0" marR="0" algn="justLow" rtl="1">
                        <a:spcBef>
                          <a:spcPts val="0"/>
                        </a:spcBef>
                        <a:spcAft>
                          <a:spcPts val="0"/>
                        </a:spcAft>
                      </a:pPr>
                      <a:r>
                        <a:rPr lang="ar-SA" sz="1400">
                          <a:effectLst/>
                        </a:rPr>
                        <a:t>حساب الضريبة المستحقة على ايراد الوظيفة</a:t>
                      </a:r>
                      <a:endParaRPr lang="en-US" sz="1200">
                        <a:effectLst/>
                        <a:latin typeface="Times New Roman" panose="02020603050405020304" pitchFamily="18" charset="0"/>
                        <a:ea typeface="SimSun" panose="02010600030101010101" pitchFamily="2" charset="-122"/>
                      </a:endParaRPr>
                    </a:p>
                  </a:txBody>
                  <a:tcPr marL="68580" marR="68580" marT="0" marB="0"/>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628140119"/>
                  </a:ext>
                </a:extLst>
              </a:tr>
              <a:tr h="0">
                <a:tc>
                  <a:txBody>
                    <a:bodyPr/>
                    <a:lstStyle/>
                    <a:p>
                      <a:pPr marL="0" marR="0" algn="justLow" rtl="1">
                        <a:spcBef>
                          <a:spcPts val="0"/>
                        </a:spcBef>
                        <a:spcAft>
                          <a:spcPts val="0"/>
                        </a:spcAft>
                      </a:pPr>
                      <a:r>
                        <a:rPr lang="ar-SA" sz="1100">
                          <a:effectLst/>
                        </a:rPr>
                        <a:t>64000× 5%  =  3200                                            </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 </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 </a:t>
                      </a:r>
                      <a:endParaRPr lang="en-US" sz="12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2752107027"/>
                  </a:ext>
                </a:extLst>
              </a:tr>
              <a:tr h="0">
                <a:tc gridSpan="2">
                  <a:txBody>
                    <a:bodyPr/>
                    <a:lstStyle/>
                    <a:p>
                      <a:pPr marL="0" marR="0" algn="justLow" rtl="1">
                        <a:spcBef>
                          <a:spcPts val="0"/>
                        </a:spcBef>
                        <a:spcAft>
                          <a:spcPts val="0"/>
                        </a:spcAft>
                      </a:pPr>
                      <a:r>
                        <a:rPr lang="ar-SA" sz="1400">
                          <a:effectLst/>
                        </a:rPr>
                        <a:t>الضريبة المستحقة على ايراد الوظيفة</a:t>
                      </a:r>
                      <a:endParaRPr lang="en-US" sz="1200">
                        <a:effectLst/>
                        <a:latin typeface="Times New Roman" panose="02020603050405020304" pitchFamily="18" charset="0"/>
                        <a:ea typeface="SimSun" panose="02010600030101010101" pitchFamily="2" charset="-122"/>
                      </a:endParaRPr>
                    </a:p>
                  </a:txBody>
                  <a:tcPr marL="68580" marR="68580" marT="0" marB="0"/>
                </a:tc>
                <a:tc hMerge="1">
                  <a:txBody>
                    <a:bodyPr/>
                    <a:lstStyle/>
                    <a:p>
                      <a:endParaRPr lang="en-US"/>
                    </a:p>
                  </a:txBody>
                  <a:tcPr/>
                </a:tc>
                <a:tc>
                  <a:txBody>
                    <a:bodyPr/>
                    <a:lstStyle/>
                    <a:p>
                      <a:pPr marL="0" marR="0" algn="r" rtl="1">
                        <a:spcBef>
                          <a:spcPts val="0"/>
                        </a:spcBef>
                        <a:spcAft>
                          <a:spcPts val="0"/>
                        </a:spcAft>
                      </a:pPr>
                      <a:r>
                        <a:rPr lang="ar-SA" sz="1400">
                          <a:effectLst/>
                        </a:rPr>
                        <a:t>3200 شيكل</a:t>
                      </a:r>
                      <a:endParaRPr lang="en-US" sz="12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253966001"/>
                  </a:ext>
                </a:extLst>
              </a:tr>
              <a:tr h="0">
                <a:tc gridSpan="2">
                  <a:txBody>
                    <a:bodyPr/>
                    <a:lstStyle/>
                    <a:p>
                      <a:pPr marL="0" marR="467995" algn="justLow" rtl="1">
                        <a:spcBef>
                          <a:spcPts val="0"/>
                        </a:spcBef>
                        <a:spcAft>
                          <a:spcPts val="0"/>
                        </a:spcAft>
                      </a:pPr>
                      <a:r>
                        <a:rPr lang="ar-SA" sz="1400">
                          <a:effectLst/>
                        </a:rPr>
                        <a:t>تقاص ضريبة الراتب</a:t>
                      </a:r>
                      <a:r>
                        <a:rPr lang="ar-SA" sz="1200">
                          <a:effectLst/>
                        </a:rPr>
                        <a:t> (100 </a:t>
                      </a:r>
                      <a:r>
                        <a:rPr lang="en-US" sz="1200">
                          <a:effectLst/>
                        </a:rPr>
                        <a:t>x</a:t>
                      </a:r>
                      <a:r>
                        <a:rPr lang="ar-SA" sz="1200">
                          <a:effectLst/>
                        </a:rPr>
                        <a:t> 12 شهور)</a:t>
                      </a:r>
                      <a:r>
                        <a:rPr lang="ar-SA" sz="1400">
                          <a:effectLst/>
                        </a:rPr>
                        <a:t>          </a:t>
                      </a:r>
                      <a:endParaRPr lang="en-US" sz="1200">
                        <a:effectLst/>
                        <a:latin typeface="Times New Roman" panose="02020603050405020304" pitchFamily="18" charset="0"/>
                        <a:ea typeface="SimSun" panose="02010600030101010101" pitchFamily="2" charset="-122"/>
                      </a:endParaRPr>
                    </a:p>
                  </a:txBody>
                  <a:tcPr marL="68580" marR="68580" marT="0" marB="0"/>
                </a:tc>
                <a:tc hMerge="1">
                  <a:txBody>
                    <a:bodyPr/>
                    <a:lstStyle/>
                    <a:p>
                      <a:endParaRPr lang="en-US"/>
                    </a:p>
                  </a:txBody>
                  <a:tcPr/>
                </a:tc>
                <a:tc>
                  <a:txBody>
                    <a:bodyPr/>
                    <a:lstStyle/>
                    <a:p>
                      <a:pPr marL="0" marR="467995" algn="justLow" rtl="1">
                        <a:spcBef>
                          <a:spcPts val="0"/>
                        </a:spcBef>
                        <a:spcAft>
                          <a:spcPts val="0"/>
                        </a:spcAft>
                      </a:pPr>
                      <a:r>
                        <a:rPr lang="ar-SA" sz="1400">
                          <a:effectLst/>
                        </a:rPr>
                        <a:t>1200</a:t>
                      </a:r>
                      <a:endParaRPr lang="en-US" sz="12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763940739"/>
                  </a:ext>
                </a:extLst>
              </a:tr>
              <a:tr h="0">
                <a:tc gridSpan="2">
                  <a:txBody>
                    <a:bodyPr/>
                    <a:lstStyle/>
                    <a:p>
                      <a:pPr marL="0" marR="0" algn="justLow" rtl="1">
                        <a:spcBef>
                          <a:spcPts val="0"/>
                        </a:spcBef>
                        <a:spcAft>
                          <a:spcPts val="0"/>
                        </a:spcAft>
                      </a:pPr>
                      <a:r>
                        <a:rPr lang="ar-SA" sz="1400">
                          <a:effectLst/>
                        </a:rPr>
                        <a:t>صافي ضريبة الراتب </a:t>
                      </a:r>
                      <a:endParaRPr lang="en-US" sz="1200">
                        <a:effectLst/>
                        <a:latin typeface="Times New Roman" panose="02020603050405020304" pitchFamily="18" charset="0"/>
                        <a:ea typeface="SimSun" panose="02010600030101010101" pitchFamily="2" charset="-122"/>
                      </a:endParaRPr>
                    </a:p>
                  </a:txBody>
                  <a:tcPr marL="68580" marR="68580" marT="0" marB="0"/>
                </a:tc>
                <a:tc hMerge="1">
                  <a:txBody>
                    <a:bodyPr/>
                    <a:lstStyle/>
                    <a:p>
                      <a:endParaRPr lang="en-US"/>
                    </a:p>
                  </a:txBody>
                  <a:tcPr/>
                </a:tc>
                <a:tc>
                  <a:txBody>
                    <a:bodyPr/>
                    <a:lstStyle/>
                    <a:p>
                      <a:pPr marL="0" marR="0" algn="r" rtl="1">
                        <a:spcBef>
                          <a:spcPts val="0"/>
                        </a:spcBef>
                        <a:spcAft>
                          <a:spcPts val="0"/>
                        </a:spcAft>
                      </a:pPr>
                      <a:r>
                        <a:rPr lang="ar-SA" sz="1400" dirty="0">
                          <a:effectLst/>
                        </a:rPr>
                        <a:t>2000</a:t>
                      </a:r>
                      <a:endParaRPr lang="en-US" sz="1200" dirty="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535939165"/>
                  </a:ext>
                </a:extLst>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3652933810"/>
              </p:ext>
            </p:extLst>
          </p:nvPr>
        </p:nvGraphicFramePr>
        <p:xfrm>
          <a:off x="2075380" y="3487060"/>
          <a:ext cx="9192184" cy="2042160"/>
        </p:xfrm>
        <a:graphic>
          <a:graphicData uri="http://schemas.openxmlformats.org/drawingml/2006/table">
            <a:tbl>
              <a:tblPr rtl="1" firstRow="1" firstCol="1" lastRow="1" lastCol="1" bandRow="1" bandCol="1">
                <a:tableStyleId>{5C22544A-7EE6-4342-B048-85BDC9FD1C3A}</a:tableStyleId>
              </a:tblPr>
              <a:tblGrid>
                <a:gridCol w="6895992">
                  <a:extLst>
                    <a:ext uri="{9D8B030D-6E8A-4147-A177-3AD203B41FA5}">
                      <a16:colId xmlns:a16="http://schemas.microsoft.com/office/drawing/2014/main" val="4276230027"/>
                    </a:ext>
                  </a:extLst>
                </a:gridCol>
                <a:gridCol w="2296192">
                  <a:extLst>
                    <a:ext uri="{9D8B030D-6E8A-4147-A177-3AD203B41FA5}">
                      <a16:colId xmlns:a16="http://schemas.microsoft.com/office/drawing/2014/main" val="3541666243"/>
                    </a:ext>
                  </a:extLst>
                </a:gridCol>
              </a:tblGrid>
              <a:tr h="0">
                <a:tc>
                  <a:txBody>
                    <a:bodyPr/>
                    <a:lstStyle/>
                    <a:p>
                      <a:pPr marL="0" marR="467995" algn="justLow" rtl="1">
                        <a:spcBef>
                          <a:spcPts val="0"/>
                        </a:spcBef>
                        <a:spcAft>
                          <a:spcPts val="0"/>
                        </a:spcAft>
                      </a:pPr>
                      <a:r>
                        <a:rPr lang="ar-SA" sz="1400">
                          <a:effectLst/>
                        </a:rPr>
                        <a:t>إيراد  عقارات</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467995" algn="justLow" rtl="1">
                        <a:spcBef>
                          <a:spcPts val="0"/>
                        </a:spcBef>
                        <a:spcAft>
                          <a:spcPts val="0"/>
                        </a:spcAft>
                      </a:pPr>
                      <a:r>
                        <a:rPr lang="ar-SA" sz="1400">
                          <a:effectLst/>
                        </a:rPr>
                        <a:t>60000</a:t>
                      </a:r>
                      <a:endParaRPr lang="en-US" sz="12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2005595753"/>
                  </a:ext>
                </a:extLst>
              </a:tr>
              <a:tr h="0">
                <a:tc>
                  <a:txBody>
                    <a:bodyPr/>
                    <a:lstStyle/>
                    <a:p>
                      <a:pPr marL="0" marR="467995" algn="justLow" rtl="1">
                        <a:spcBef>
                          <a:spcPts val="0"/>
                        </a:spcBef>
                        <a:spcAft>
                          <a:spcPts val="0"/>
                        </a:spcAft>
                      </a:pPr>
                      <a:r>
                        <a:rPr lang="ar-SA" sz="1400">
                          <a:effectLst/>
                        </a:rPr>
                        <a:t>-  40% من قيمة ضريبة الأملاك المدفوعة</a:t>
                      </a:r>
                      <a:r>
                        <a:rPr lang="ar-SA" sz="1000">
                          <a:effectLst/>
                        </a:rPr>
                        <a:t>(مصروف</a:t>
                      </a:r>
                      <a:r>
                        <a:rPr lang="ar-SA" sz="1400">
                          <a:effectLst/>
                        </a:rPr>
                        <a:t>)</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467995" algn="justLow" rtl="1">
                        <a:spcBef>
                          <a:spcPts val="0"/>
                        </a:spcBef>
                        <a:spcAft>
                          <a:spcPts val="0"/>
                        </a:spcAft>
                      </a:pPr>
                      <a:r>
                        <a:rPr lang="ar-SA" sz="1400">
                          <a:effectLst/>
                        </a:rPr>
                        <a:t>(3264)</a:t>
                      </a:r>
                      <a:endParaRPr lang="en-US" sz="12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2544225113"/>
                  </a:ext>
                </a:extLst>
              </a:tr>
              <a:tr h="0">
                <a:tc>
                  <a:txBody>
                    <a:bodyPr/>
                    <a:lstStyle/>
                    <a:p>
                      <a:pPr marL="0" marR="467995" algn="justLow" rtl="1">
                        <a:spcBef>
                          <a:spcPts val="0"/>
                        </a:spcBef>
                        <a:spcAft>
                          <a:spcPts val="0"/>
                        </a:spcAft>
                      </a:pPr>
                      <a:r>
                        <a:rPr lang="ar-SA" sz="1400">
                          <a:effectLst/>
                        </a:rPr>
                        <a:t>دخل خاضع من العقارات</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467995" algn="justLow" rtl="1">
                        <a:spcBef>
                          <a:spcPts val="0"/>
                        </a:spcBef>
                        <a:spcAft>
                          <a:spcPts val="0"/>
                        </a:spcAft>
                      </a:pPr>
                      <a:r>
                        <a:rPr lang="ar-SA" sz="1400">
                          <a:effectLst/>
                        </a:rPr>
                        <a:t>56736</a:t>
                      </a:r>
                      <a:endParaRPr lang="en-US" sz="12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859740093"/>
                  </a:ext>
                </a:extLst>
              </a:tr>
              <a:tr h="0">
                <a:tc rowSpan="2">
                  <a:txBody>
                    <a:bodyPr/>
                    <a:lstStyle/>
                    <a:p>
                      <a:pPr marL="0" marR="467995" algn="justLow" rtl="1">
                        <a:spcBef>
                          <a:spcPts val="0"/>
                        </a:spcBef>
                        <a:spcAft>
                          <a:spcPts val="0"/>
                        </a:spcAft>
                      </a:pPr>
                      <a:r>
                        <a:rPr lang="ar-SA" sz="1400" dirty="0">
                          <a:effectLst/>
                        </a:rPr>
                        <a:t>ضريبة دخل العقارات</a:t>
                      </a:r>
                      <a:endParaRPr lang="en-US" sz="1200" dirty="0">
                        <a:effectLst/>
                      </a:endParaRPr>
                    </a:p>
                    <a:p>
                      <a:pPr marL="0" marR="467995" algn="r" rtl="1">
                        <a:spcBef>
                          <a:spcPts val="0"/>
                        </a:spcBef>
                        <a:spcAft>
                          <a:spcPts val="0"/>
                        </a:spcAft>
                      </a:pPr>
                      <a:r>
                        <a:rPr lang="ar-SA" sz="1100" dirty="0">
                          <a:effectLst/>
                        </a:rPr>
                        <a:t>           11000  × 5% =  550  (</a:t>
                      </a:r>
                      <a:r>
                        <a:rPr lang="ar-SA" sz="1000" dirty="0">
                          <a:effectLst/>
                        </a:rPr>
                        <a:t>تكملة الشريحة الاولى)</a:t>
                      </a:r>
                      <a:endParaRPr lang="en-US" sz="1200" dirty="0">
                        <a:effectLst/>
                      </a:endParaRPr>
                    </a:p>
                    <a:p>
                      <a:pPr marL="0" marR="467995" algn="r" rtl="1">
                        <a:spcBef>
                          <a:spcPts val="0"/>
                        </a:spcBef>
                        <a:spcAft>
                          <a:spcPts val="0"/>
                        </a:spcAft>
                      </a:pPr>
                      <a:r>
                        <a:rPr lang="ar-SA" sz="1100" dirty="0">
                          <a:effectLst/>
                        </a:rPr>
                        <a:t>          45736  × 10% = 4574</a:t>
                      </a:r>
                      <a:endParaRPr lang="en-US" sz="1200" dirty="0">
                        <a:effectLst/>
                        <a:latin typeface="Times New Roman" panose="02020603050405020304" pitchFamily="18" charset="0"/>
                        <a:ea typeface="SimSun" panose="02010600030101010101" pitchFamily="2" charset="-122"/>
                      </a:endParaRPr>
                    </a:p>
                  </a:txBody>
                  <a:tcPr marL="68580" marR="68580" marT="0" marB="0"/>
                </a:tc>
                <a:tc>
                  <a:txBody>
                    <a:bodyPr/>
                    <a:lstStyle/>
                    <a:p>
                      <a:pPr marL="0" marR="467995" algn="justLow" rtl="1">
                        <a:spcBef>
                          <a:spcPts val="0"/>
                        </a:spcBef>
                        <a:spcAft>
                          <a:spcPts val="0"/>
                        </a:spcAft>
                        <a:tabLst>
                          <a:tab pos="1059815" algn="l"/>
                        </a:tabLst>
                      </a:pPr>
                      <a:r>
                        <a:rPr lang="ar-SA" sz="1400">
                          <a:effectLst/>
                        </a:rPr>
                        <a:t>5124 شيكل </a:t>
                      </a:r>
                      <a:endParaRPr lang="en-US" sz="12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178586229"/>
                  </a:ext>
                </a:extLst>
              </a:tr>
              <a:tr h="0">
                <a:tc vMerge="1">
                  <a:txBody>
                    <a:bodyPr/>
                    <a:lstStyle/>
                    <a:p>
                      <a:endParaRPr lang="en-US"/>
                    </a:p>
                  </a:txBody>
                  <a:tcPr/>
                </a:tc>
                <a:tc>
                  <a:txBody>
                    <a:bodyPr/>
                    <a:lstStyle/>
                    <a:p>
                      <a:pPr marL="0" marR="467995" algn="justLow" rtl="1">
                        <a:spcBef>
                          <a:spcPts val="0"/>
                        </a:spcBef>
                        <a:spcAft>
                          <a:spcPts val="0"/>
                        </a:spcAft>
                        <a:tabLst>
                          <a:tab pos="1059815" algn="l"/>
                        </a:tabLst>
                      </a:pPr>
                      <a:r>
                        <a:rPr lang="ar-SA" sz="1400">
                          <a:effectLst/>
                        </a:rPr>
                        <a:t> </a:t>
                      </a:r>
                      <a:endParaRPr lang="en-US" sz="12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519222903"/>
                  </a:ext>
                </a:extLst>
              </a:tr>
              <a:tr h="0">
                <a:tc>
                  <a:txBody>
                    <a:bodyPr/>
                    <a:lstStyle/>
                    <a:p>
                      <a:pPr marL="0" marR="467995" algn="justLow" rtl="1">
                        <a:spcBef>
                          <a:spcPts val="0"/>
                        </a:spcBef>
                        <a:spcAft>
                          <a:spcPts val="0"/>
                        </a:spcAft>
                      </a:pPr>
                      <a:r>
                        <a:rPr lang="ar-SA" sz="1400">
                          <a:effectLst/>
                        </a:rPr>
                        <a:t>تقاص ضريبة الأملاك </a:t>
                      </a:r>
                      <a:r>
                        <a:rPr lang="ar-SA" sz="1100">
                          <a:effectLst/>
                        </a:rPr>
                        <a:t>(60%من ضريبة الأملاك المدفوعة)</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467995" algn="justLow" rtl="1">
                        <a:spcBef>
                          <a:spcPts val="0"/>
                        </a:spcBef>
                        <a:spcAft>
                          <a:spcPts val="0"/>
                        </a:spcAft>
                      </a:pPr>
                      <a:r>
                        <a:rPr lang="ar-SA" sz="1400" u="sng">
                          <a:effectLst/>
                        </a:rPr>
                        <a:t>(4896)</a:t>
                      </a:r>
                      <a:endParaRPr lang="en-US" sz="12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2169667653"/>
                  </a:ext>
                </a:extLst>
              </a:tr>
              <a:tr h="0">
                <a:tc>
                  <a:txBody>
                    <a:bodyPr/>
                    <a:lstStyle/>
                    <a:p>
                      <a:pPr marL="0" marR="467995" algn="justLow" rtl="1">
                        <a:spcBef>
                          <a:spcPts val="0"/>
                        </a:spcBef>
                        <a:spcAft>
                          <a:spcPts val="0"/>
                        </a:spcAft>
                      </a:pPr>
                      <a:r>
                        <a:rPr lang="ar-SA" sz="1400">
                          <a:effectLst/>
                        </a:rPr>
                        <a:t>صافي الضريبة المستحقة على الأملاك</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467995" algn="justLow" rtl="1">
                        <a:spcBef>
                          <a:spcPts val="0"/>
                        </a:spcBef>
                        <a:spcAft>
                          <a:spcPts val="0"/>
                        </a:spcAft>
                      </a:pPr>
                      <a:r>
                        <a:rPr lang="ar-SA" sz="1300" u="sng">
                          <a:effectLst/>
                        </a:rPr>
                        <a:t>228شيكل</a:t>
                      </a:r>
                      <a:endParaRPr lang="en-US" sz="12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376259985"/>
                  </a:ext>
                </a:extLst>
              </a:tr>
              <a:tr h="0">
                <a:tc>
                  <a:txBody>
                    <a:bodyPr/>
                    <a:lstStyle/>
                    <a:p>
                      <a:pPr marL="0" marR="467995" algn="justLow" rtl="1">
                        <a:spcBef>
                          <a:spcPts val="0"/>
                        </a:spcBef>
                        <a:spcAft>
                          <a:spcPts val="0"/>
                        </a:spcAft>
                      </a:pPr>
                      <a:r>
                        <a:rPr lang="ar-SA" sz="1400">
                          <a:effectLst/>
                        </a:rPr>
                        <a:t>الضريبة المستحقة على الدخلين(3200+228)</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467995" algn="justLow" rtl="1">
                        <a:spcBef>
                          <a:spcPts val="0"/>
                        </a:spcBef>
                        <a:spcAft>
                          <a:spcPts val="0"/>
                        </a:spcAft>
                      </a:pPr>
                      <a:r>
                        <a:rPr lang="ar-SA" sz="1400">
                          <a:effectLst/>
                        </a:rPr>
                        <a:t>3428</a:t>
                      </a:r>
                      <a:endParaRPr lang="en-US" sz="12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4215134623"/>
                  </a:ext>
                </a:extLst>
              </a:tr>
              <a:tr h="0">
                <a:tc>
                  <a:txBody>
                    <a:bodyPr/>
                    <a:lstStyle/>
                    <a:p>
                      <a:pPr marL="0" marR="467995" algn="justLow" rtl="1">
                        <a:spcBef>
                          <a:spcPts val="0"/>
                        </a:spcBef>
                        <a:spcAft>
                          <a:spcPts val="0"/>
                        </a:spcAft>
                      </a:pPr>
                      <a:r>
                        <a:rPr lang="ar-SA" sz="1400">
                          <a:effectLst/>
                        </a:rPr>
                        <a:t>الضريبة الباقية للدفع(2000+ 228)</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467995" algn="justLow" rtl="1">
                        <a:spcBef>
                          <a:spcPts val="0"/>
                        </a:spcBef>
                        <a:spcAft>
                          <a:spcPts val="0"/>
                        </a:spcAft>
                      </a:pPr>
                      <a:r>
                        <a:rPr lang="ar-SA" sz="1300" dirty="0">
                          <a:effectLst/>
                        </a:rPr>
                        <a:t>2228 شيكل</a:t>
                      </a:r>
                      <a:endParaRPr lang="en-US" sz="1200" dirty="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007485251"/>
                  </a:ext>
                </a:extLst>
              </a:tr>
            </a:tbl>
          </a:graphicData>
        </a:graphic>
      </p:graphicFrame>
      <p:sp>
        <p:nvSpPr>
          <p:cNvPr id="4" name="Rectangle 1"/>
          <p:cNvSpPr>
            <a:spLocks noChangeArrowheads="1"/>
          </p:cNvSpPr>
          <p:nvPr/>
        </p:nvSpPr>
        <p:spPr bwMode="auto">
          <a:xfrm>
            <a:off x="575352" y="517936"/>
            <a:ext cx="11010473" cy="64940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28600" algn="l"/>
              </a:tabLst>
              <a:defRPr>
                <a:solidFill>
                  <a:schemeClr val="tx1"/>
                </a:solidFill>
                <a:latin typeface="Arial" panose="020B0604020202020204" pitchFamily="34" charset="0"/>
              </a:defRPr>
            </a:lvl1pPr>
            <a:lvl2pPr eaLnBrk="0" fontAlgn="base" hangingPunct="0">
              <a:spcBef>
                <a:spcPct val="0"/>
              </a:spcBef>
              <a:spcAft>
                <a:spcPct val="0"/>
              </a:spcAft>
              <a:tabLst>
                <a:tab pos="228600" algn="l"/>
              </a:tabLst>
              <a:defRPr>
                <a:solidFill>
                  <a:schemeClr val="tx1"/>
                </a:solidFill>
                <a:latin typeface="Arial" panose="020B0604020202020204" pitchFamily="34" charset="0"/>
              </a:defRPr>
            </a:lvl2pPr>
            <a:lvl3pPr eaLnBrk="0" fontAlgn="base" hangingPunct="0">
              <a:spcBef>
                <a:spcPct val="0"/>
              </a:spcBef>
              <a:spcAft>
                <a:spcPct val="0"/>
              </a:spcAft>
              <a:tabLst>
                <a:tab pos="228600" algn="l"/>
              </a:tabLst>
              <a:defRPr>
                <a:solidFill>
                  <a:schemeClr val="tx1"/>
                </a:solidFill>
                <a:latin typeface="Arial" panose="020B0604020202020204" pitchFamily="34" charset="0"/>
              </a:defRPr>
            </a:lvl3pPr>
            <a:lvl4pPr eaLnBrk="0" fontAlgn="base" hangingPunct="0">
              <a:spcBef>
                <a:spcPct val="0"/>
              </a:spcBef>
              <a:spcAft>
                <a:spcPct val="0"/>
              </a:spcAft>
              <a:tabLst>
                <a:tab pos="228600" algn="l"/>
              </a:tabLst>
              <a:defRPr>
                <a:solidFill>
                  <a:schemeClr val="tx1"/>
                </a:solidFill>
                <a:latin typeface="Arial" panose="020B0604020202020204" pitchFamily="34" charset="0"/>
              </a:defRPr>
            </a:lvl4pPr>
            <a:lvl5pPr eaLnBrk="0" fontAlgn="base" hangingPunct="0">
              <a:spcBef>
                <a:spcPct val="0"/>
              </a:spcBef>
              <a:spcAft>
                <a:spcPct val="0"/>
              </a:spcAft>
              <a:tabLst>
                <a:tab pos="228600" algn="l"/>
              </a:tabLst>
              <a:defRPr>
                <a:solidFill>
                  <a:schemeClr val="tx1"/>
                </a:solidFill>
                <a:latin typeface="Arial" panose="020B0604020202020204" pitchFamily="34" charset="0"/>
              </a:defRPr>
            </a:lvl5pPr>
            <a:lvl6pPr eaLnBrk="0" fontAlgn="base" hangingPunct="0">
              <a:spcBef>
                <a:spcPct val="0"/>
              </a:spcBef>
              <a:spcAft>
                <a:spcPct val="0"/>
              </a:spcAft>
              <a:tabLst>
                <a:tab pos="228600" algn="l"/>
              </a:tabLst>
              <a:defRPr>
                <a:solidFill>
                  <a:schemeClr val="tx1"/>
                </a:solidFill>
                <a:latin typeface="Arial" panose="020B0604020202020204" pitchFamily="34" charset="0"/>
              </a:defRPr>
            </a:lvl6pPr>
            <a:lvl7pPr eaLnBrk="0" fontAlgn="base" hangingPunct="0">
              <a:spcBef>
                <a:spcPct val="0"/>
              </a:spcBef>
              <a:spcAft>
                <a:spcPct val="0"/>
              </a:spcAft>
              <a:tabLst>
                <a:tab pos="228600" algn="l"/>
              </a:tabLst>
              <a:defRPr>
                <a:solidFill>
                  <a:schemeClr val="tx1"/>
                </a:solidFill>
                <a:latin typeface="Arial" panose="020B0604020202020204" pitchFamily="34" charset="0"/>
              </a:defRPr>
            </a:lvl7pPr>
            <a:lvl8pPr eaLnBrk="0" fontAlgn="base" hangingPunct="0">
              <a:spcBef>
                <a:spcPct val="0"/>
              </a:spcBef>
              <a:spcAft>
                <a:spcPct val="0"/>
              </a:spcAft>
              <a:tabLst>
                <a:tab pos="228600" algn="l"/>
              </a:tabLst>
              <a:defRPr>
                <a:solidFill>
                  <a:schemeClr val="tx1"/>
                </a:solidFill>
                <a:latin typeface="Arial" panose="020B0604020202020204" pitchFamily="34" charset="0"/>
              </a:defRPr>
            </a:lvl8pPr>
            <a:lvl9pPr eaLnBrk="0" fontAlgn="base" hangingPunct="0">
              <a:spcBef>
                <a:spcPct val="0"/>
              </a:spcBef>
              <a:spcAft>
                <a:spcPct val="0"/>
              </a:spcAft>
              <a:tabLst>
                <a:tab pos="228600" algn="l"/>
              </a:tabLst>
              <a:defRPr>
                <a:solidFill>
                  <a:schemeClr val="tx1"/>
                </a:solidFill>
                <a:latin typeface="Arial" panose="020B0604020202020204" pitchFamily="34" charset="0"/>
              </a:defRPr>
            </a:lvl9pPr>
          </a:lstStyle>
          <a:p>
            <a:pPr marL="0" marR="0" lvl="0" indent="0" algn="r" defTabSz="914400" rtl="1" eaLnBrk="0" fontAlgn="base" latinLnBrk="0" hangingPunct="0">
              <a:lnSpc>
                <a:spcPct val="100000"/>
              </a:lnSpc>
              <a:spcBef>
                <a:spcPct val="0"/>
              </a:spcBef>
              <a:spcAft>
                <a:spcPct val="0"/>
              </a:spcAft>
              <a:buClrTx/>
              <a:buSzTx/>
              <a:buFontTx/>
              <a:buNone/>
              <a:tabLst>
                <a:tab pos="228600" algn="l"/>
              </a:tabLst>
            </a:pPr>
            <a:r>
              <a:rPr kumimoji="0" lang="ar-SA" altLang="zh-CN" sz="1600" b="1"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الحل</a:t>
            </a:r>
            <a:r>
              <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 </a:t>
            </a:r>
          </a:p>
          <a:p>
            <a:pPr marL="0" marR="0" lvl="0" indent="0" algn="r" defTabSz="914400" rtl="1" eaLnBrk="0" fontAlgn="base" latinLnBrk="0" hangingPunct="0">
              <a:lnSpc>
                <a:spcPct val="100000"/>
              </a:lnSpc>
              <a:spcBef>
                <a:spcPct val="0"/>
              </a:spcBef>
              <a:spcAft>
                <a:spcPct val="0"/>
              </a:spcAft>
              <a:buClrTx/>
              <a:buSzTx/>
              <a:buFontTx/>
              <a:buNone/>
              <a:tabLst>
                <a:tab pos="228600" algn="l"/>
              </a:tabLst>
            </a:pPr>
            <a:endPar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endParaRPr>
          </a:p>
          <a:p>
            <a:pPr marL="0" marR="0" lvl="0" indent="0" algn="r" defTabSz="914400" rtl="1" eaLnBrk="0" fontAlgn="base" latinLnBrk="0" hangingPunct="0">
              <a:lnSpc>
                <a:spcPct val="100000"/>
              </a:lnSpc>
              <a:spcBef>
                <a:spcPct val="0"/>
              </a:spcBef>
              <a:spcAft>
                <a:spcPct val="0"/>
              </a:spcAft>
              <a:buClrTx/>
              <a:buSzTx/>
              <a:buFontTx/>
              <a:buNone/>
              <a:tabLst>
                <a:tab pos="228600" algn="l"/>
              </a:tabLst>
            </a:pPr>
            <a:endParaRPr lang="ar-SA" altLang="zh-CN" sz="1600" dirty="0">
              <a:latin typeface="Simplified Arabic" panose="02020603050405020304" pitchFamily="18" charset="-78"/>
              <a:ea typeface="SimSun" panose="02010600030101010101" pitchFamily="2" charset="-122"/>
              <a:cs typeface="Simplified Arabic" panose="02020603050405020304" pitchFamily="18" charset="-78"/>
            </a:endParaRPr>
          </a:p>
          <a:p>
            <a:pPr marL="0" marR="0" lvl="0" indent="0" algn="r" defTabSz="914400" rtl="1" eaLnBrk="0" fontAlgn="base" latinLnBrk="0" hangingPunct="0">
              <a:lnSpc>
                <a:spcPct val="100000"/>
              </a:lnSpc>
              <a:spcBef>
                <a:spcPct val="0"/>
              </a:spcBef>
              <a:spcAft>
                <a:spcPct val="0"/>
              </a:spcAft>
              <a:buClrTx/>
              <a:buSzTx/>
              <a:buFontTx/>
              <a:buNone/>
              <a:tabLst>
                <a:tab pos="228600" algn="l"/>
              </a:tabLst>
            </a:pPr>
            <a:endPar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endParaRPr>
          </a:p>
          <a:p>
            <a:pPr marL="0" marR="0" lvl="0" indent="0" algn="r" defTabSz="914400" rtl="1" eaLnBrk="0" fontAlgn="base" latinLnBrk="0" hangingPunct="0">
              <a:lnSpc>
                <a:spcPct val="100000"/>
              </a:lnSpc>
              <a:spcBef>
                <a:spcPct val="0"/>
              </a:spcBef>
              <a:spcAft>
                <a:spcPct val="0"/>
              </a:spcAft>
              <a:buClrTx/>
              <a:buSzTx/>
              <a:buFontTx/>
              <a:buNone/>
              <a:tabLst>
                <a:tab pos="228600" algn="l"/>
              </a:tabLst>
            </a:pPr>
            <a:endParaRPr lang="ar-SA" altLang="zh-CN" sz="1600" dirty="0">
              <a:latin typeface="Simplified Arabic" panose="02020603050405020304" pitchFamily="18" charset="-78"/>
              <a:ea typeface="SimSun" panose="02010600030101010101" pitchFamily="2" charset="-122"/>
              <a:cs typeface="Simplified Arabic" panose="02020603050405020304" pitchFamily="18" charset="-78"/>
            </a:endParaRPr>
          </a:p>
          <a:p>
            <a:pPr marL="0" marR="0" lvl="0" indent="0" algn="r" defTabSz="914400" rtl="1" eaLnBrk="0" fontAlgn="base" latinLnBrk="0" hangingPunct="0">
              <a:lnSpc>
                <a:spcPct val="100000"/>
              </a:lnSpc>
              <a:spcBef>
                <a:spcPct val="0"/>
              </a:spcBef>
              <a:spcAft>
                <a:spcPct val="0"/>
              </a:spcAft>
              <a:buClrTx/>
              <a:buSzTx/>
              <a:buFontTx/>
              <a:buNone/>
              <a:tabLst>
                <a:tab pos="228600" algn="l"/>
              </a:tabLst>
            </a:pPr>
            <a:endPar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endParaRPr>
          </a:p>
          <a:p>
            <a:pPr marL="0" marR="0" lvl="0" indent="0" algn="r" defTabSz="914400" rtl="1" eaLnBrk="0" fontAlgn="base" latinLnBrk="0" hangingPunct="0">
              <a:lnSpc>
                <a:spcPct val="100000"/>
              </a:lnSpc>
              <a:spcBef>
                <a:spcPct val="0"/>
              </a:spcBef>
              <a:spcAft>
                <a:spcPct val="0"/>
              </a:spcAft>
              <a:buClrTx/>
              <a:buSzTx/>
              <a:buFontTx/>
              <a:buNone/>
              <a:tabLst>
                <a:tab pos="228600" algn="l"/>
              </a:tabLst>
            </a:pPr>
            <a:endParaRPr lang="ar-SA" altLang="zh-CN" sz="1600" dirty="0">
              <a:latin typeface="Simplified Arabic" panose="02020603050405020304" pitchFamily="18" charset="-78"/>
              <a:ea typeface="SimSun" panose="02010600030101010101" pitchFamily="2" charset="-122"/>
              <a:cs typeface="Simplified Arabic" panose="02020603050405020304" pitchFamily="18" charset="-78"/>
            </a:endParaRPr>
          </a:p>
          <a:p>
            <a:pPr marL="0" marR="0" lvl="0" indent="0" algn="r" defTabSz="914400" rtl="1" eaLnBrk="0" fontAlgn="base" latinLnBrk="0" hangingPunct="0">
              <a:lnSpc>
                <a:spcPct val="100000"/>
              </a:lnSpc>
              <a:spcBef>
                <a:spcPct val="0"/>
              </a:spcBef>
              <a:spcAft>
                <a:spcPct val="0"/>
              </a:spcAft>
              <a:buClrTx/>
              <a:buSzTx/>
              <a:buFontTx/>
              <a:buNone/>
              <a:tabLst>
                <a:tab pos="228600" algn="l"/>
              </a:tabLst>
            </a:pPr>
            <a:endPar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endParaRPr>
          </a:p>
          <a:p>
            <a:pPr marL="0" marR="0" lvl="0" indent="0" algn="r" defTabSz="914400" rtl="1" eaLnBrk="0" fontAlgn="base" latinLnBrk="0" hangingPunct="0">
              <a:lnSpc>
                <a:spcPct val="100000"/>
              </a:lnSpc>
              <a:spcBef>
                <a:spcPct val="0"/>
              </a:spcBef>
              <a:spcAft>
                <a:spcPct val="0"/>
              </a:spcAft>
              <a:buClrTx/>
              <a:buSzTx/>
              <a:buFontTx/>
              <a:buNone/>
              <a:tabLst>
                <a:tab pos="228600" algn="l"/>
              </a:tabLst>
            </a:pPr>
            <a:endPar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endParaRPr>
          </a:p>
          <a:p>
            <a:pPr marL="0" marR="0" lvl="0" indent="0" algn="r" defTabSz="914400" rtl="1" eaLnBrk="0" fontAlgn="base" latinLnBrk="0" hangingPunct="0">
              <a:lnSpc>
                <a:spcPct val="100000"/>
              </a:lnSpc>
              <a:spcBef>
                <a:spcPct val="0"/>
              </a:spcBef>
              <a:spcAft>
                <a:spcPct val="0"/>
              </a:spcAft>
              <a:buClrTx/>
              <a:buSzTx/>
              <a:buFontTx/>
              <a:buNone/>
              <a:tabLst>
                <a:tab pos="228600" algn="l"/>
              </a:tabLst>
            </a:pPr>
            <a:r>
              <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 </a:t>
            </a:r>
            <a:endParaRPr kumimoji="0" lang="en-US" altLang="zh-CN" sz="1600" b="0" i="0" u="none" strike="noStrike" cap="none" normalizeH="0" baseline="0" dirty="0" smtClean="0">
              <a:ln>
                <a:noFill/>
              </a:ln>
              <a:solidFill>
                <a:schemeClr val="tx1"/>
              </a:solidFill>
              <a:effectLst/>
            </a:endParaRPr>
          </a:p>
          <a:p>
            <a:pPr marL="285750" marR="0" lvl="0" indent="-285750" algn="r" defTabSz="914400" rtl="1" eaLnBrk="0" fontAlgn="base" latinLnBrk="0" hangingPunct="0">
              <a:lnSpc>
                <a:spcPct val="100000"/>
              </a:lnSpc>
              <a:spcBef>
                <a:spcPct val="0"/>
              </a:spcBef>
              <a:spcAft>
                <a:spcPct val="0"/>
              </a:spcAft>
              <a:buClrTx/>
              <a:buSzTx/>
              <a:buFontTx/>
              <a:buChar char="-"/>
              <a:tabLst>
                <a:tab pos="228600" algn="l"/>
              </a:tabLst>
            </a:pPr>
            <a:r>
              <a:rPr kumimoji="0" lang="ar-SA" altLang="zh-CN" sz="1600" b="1"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حساب ضريبة الأملاك</a:t>
            </a:r>
          </a:p>
          <a:p>
            <a:pPr marL="171450" marR="0" lvl="0" indent="-171450" algn="r" defTabSz="914400" rtl="1" eaLnBrk="0" fontAlgn="base" latinLnBrk="0" hangingPunct="0">
              <a:lnSpc>
                <a:spcPct val="100000"/>
              </a:lnSpc>
              <a:spcBef>
                <a:spcPct val="0"/>
              </a:spcBef>
              <a:spcAft>
                <a:spcPct val="0"/>
              </a:spcAft>
              <a:buClrTx/>
              <a:buSzTx/>
              <a:buFontTx/>
              <a:buChar char="-"/>
              <a:tabLst>
                <a:tab pos="228600" algn="l"/>
              </a:tabLst>
            </a:pPr>
            <a:endParaRPr lang="ar-SA" altLang="zh-CN" sz="1600" b="1" dirty="0">
              <a:latin typeface="Simplified Arabic" panose="02020603050405020304" pitchFamily="18" charset="-78"/>
              <a:ea typeface="SimSun" panose="02010600030101010101" pitchFamily="2" charset="-122"/>
              <a:cs typeface="Simplified Arabic" panose="02020603050405020304" pitchFamily="18" charset="-78"/>
            </a:endParaRPr>
          </a:p>
          <a:p>
            <a:pPr marL="171450" marR="0" lvl="0" indent="-171450" algn="r" defTabSz="914400" rtl="1" eaLnBrk="0" fontAlgn="base" latinLnBrk="0" hangingPunct="0">
              <a:lnSpc>
                <a:spcPct val="100000"/>
              </a:lnSpc>
              <a:spcBef>
                <a:spcPct val="0"/>
              </a:spcBef>
              <a:spcAft>
                <a:spcPct val="0"/>
              </a:spcAft>
              <a:buClrTx/>
              <a:buSzTx/>
              <a:buFontTx/>
              <a:buChar char="-"/>
              <a:tabLst>
                <a:tab pos="228600" algn="l"/>
              </a:tabLst>
            </a:pPr>
            <a:endParaRPr kumimoji="0" lang="ar-SA" altLang="zh-CN" sz="1600" b="1"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endParaRPr>
          </a:p>
          <a:p>
            <a:pPr marL="171450" marR="0" lvl="0" indent="-171450" algn="r" defTabSz="914400" rtl="1" eaLnBrk="0" fontAlgn="base" latinLnBrk="0" hangingPunct="0">
              <a:lnSpc>
                <a:spcPct val="100000"/>
              </a:lnSpc>
              <a:spcBef>
                <a:spcPct val="0"/>
              </a:spcBef>
              <a:spcAft>
                <a:spcPct val="0"/>
              </a:spcAft>
              <a:buClrTx/>
              <a:buSzTx/>
              <a:buFontTx/>
              <a:buChar char="-"/>
              <a:tabLst>
                <a:tab pos="228600" algn="l"/>
              </a:tabLst>
            </a:pPr>
            <a:endParaRPr lang="ar-SA" altLang="zh-CN" sz="1600" b="1" dirty="0">
              <a:latin typeface="Simplified Arabic" panose="02020603050405020304" pitchFamily="18" charset="-78"/>
              <a:ea typeface="SimSun" panose="02010600030101010101" pitchFamily="2" charset="-122"/>
              <a:cs typeface="Simplified Arabic" panose="02020603050405020304" pitchFamily="18" charset="-78"/>
            </a:endParaRPr>
          </a:p>
          <a:p>
            <a:pPr marL="171450" marR="0" lvl="0" indent="-171450" algn="r" defTabSz="914400" rtl="1" eaLnBrk="0" fontAlgn="base" latinLnBrk="0" hangingPunct="0">
              <a:lnSpc>
                <a:spcPct val="100000"/>
              </a:lnSpc>
              <a:spcBef>
                <a:spcPct val="0"/>
              </a:spcBef>
              <a:spcAft>
                <a:spcPct val="0"/>
              </a:spcAft>
              <a:buClrTx/>
              <a:buSzTx/>
              <a:buFontTx/>
              <a:buChar char="-"/>
              <a:tabLst>
                <a:tab pos="228600" algn="l"/>
              </a:tabLst>
            </a:pPr>
            <a:endParaRPr kumimoji="0" lang="ar-SA" altLang="zh-CN" sz="1600" b="1"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endParaRPr>
          </a:p>
          <a:p>
            <a:pPr marL="171450" marR="0" lvl="0" indent="-171450" algn="r" defTabSz="914400" rtl="1" eaLnBrk="0" fontAlgn="base" latinLnBrk="0" hangingPunct="0">
              <a:lnSpc>
                <a:spcPct val="100000"/>
              </a:lnSpc>
              <a:spcBef>
                <a:spcPct val="0"/>
              </a:spcBef>
              <a:spcAft>
                <a:spcPct val="0"/>
              </a:spcAft>
              <a:buClrTx/>
              <a:buSzTx/>
              <a:buFontTx/>
              <a:buChar char="-"/>
              <a:tabLst>
                <a:tab pos="228600" algn="l"/>
              </a:tabLst>
            </a:pPr>
            <a:endParaRPr lang="ar-SA" altLang="zh-CN" sz="1600" b="1" dirty="0">
              <a:latin typeface="Simplified Arabic" panose="02020603050405020304" pitchFamily="18" charset="-78"/>
              <a:ea typeface="SimSun" panose="02010600030101010101" pitchFamily="2" charset="-122"/>
              <a:cs typeface="Simplified Arabic" panose="02020603050405020304" pitchFamily="18" charset="-78"/>
            </a:endParaRPr>
          </a:p>
          <a:p>
            <a:pPr marL="171450" marR="0" lvl="0" indent="-171450" algn="r" defTabSz="914400" rtl="1" eaLnBrk="0" fontAlgn="base" latinLnBrk="0" hangingPunct="0">
              <a:lnSpc>
                <a:spcPct val="100000"/>
              </a:lnSpc>
              <a:spcBef>
                <a:spcPct val="0"/>
              </a:spcBef>
              <a:spcAft>
                <a:spcPct val="0"/>
              </a:spcAft>
              <a:buClrTx/>
              <a:buSzTx/>
              <a:buFontTx/>
              <a:buChar char="-"/>
              <a:tabLst>
                <a:tab pos="228600" algn="l"/>
              </a:tabLst>
            </a:pPr>
            <a:endParaRPr kumimoji="0" lang="ar-SA" altLang="zh-CN" sz="1600" b="1"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endParaRPr>
          </a:p>
          <a:p>
            <a:pPr marL="171450" marR="0" lvl="0" indent="-171450" algn="r" defTabSz="914400" rtl="1" eaLnBrk="0" fontAlgn="base" latinLnBrk="0" hangingPunct="0">
              <a:lnSpc>
                <a:spcPct val="100000"/>
              </a:lnSpc>
              <a:spcBef>
                <a:spcPct val="0"/>
              </a:spcBef>
              <a:spcAft>
                <a:spcPct val="0"/>
              </a:spcAft>
              <a:buClrTx/>
              <a:buSzTx/>
              <a:buFontTx/>
              <a:buChar char="-"/>
              <a:tabLst>
                <a:tab pos="228600" algn="l"/>
              </a:tabLst>
            </a:pPr>
            <a:endParaRPr lang="ar-SA" altLang="zh-CN" sz="1600" b="1" dirty="0" smtClean="0">
              <a:latin typeface="Simplified Arabic" panose="02020603050405020304" pitchFamily="18" charset="-78"/>
              <a:ea typeface="SimSun" panose="02010600030101010101" pitchFamily="2" charset="-122"/>
              <a:cs typeface="Simplified Arabic" panose="02020603050405020304" pitchFamily="18" charset="-78"/>
            </a:endParaRPr>
          </a:p>
          <a:p>
            <a:pPr marL="171450" marR="0" lvl="0" indent="-171450" algn="r" defTabSz="914400" rtl="1" eaLnBrk="0" fontAlgn="base" latinLnBrk="0" hangingPunct="0">
              <a:lnSpc>
                <a:spcPct val="100000"/>
              </a:lnSpc>
              <a:spcBef>
                <a:spcPct val="0"/>
              </a:spcBef>
              <a:spcAft>
                <a:spcPct val="0"/>
              </a:spcAft>
              <a:buClrTx/>
              <a:buSzTx/>
              <a:buFontTx/>
              <a:buChar char="-"/>
              <a:tabLst>
                <a:tab pos="228600" algn="l"/>
              </a:tabLst>
            </a:pPr>
            <a:endParaRPr kumimoji="0" lang="ar-SA" altLang="zh-CN" sz="1600" b="1" i="0" u="none" strike="noStrike" cap="none" normalizeH="0" baseline="0" dirty="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endParaRPr>
          </a:p>
          <a:p>
            <a:pPr marL="171450" marR="0" lvl="0" indent="-171450" algn="r" defTabSz="914400" rtl="1" eaLnBrk="0" fontAlgn="base" latinLnBrk="0" hangingPunct="0">
              <a:lnSpc>
                <a:spcPct val="100000"/>
              </a:lnSpc>
              <a:spcBef>
                <a:spcPct val="0"/>
              </a:spcBef>
              <a:spcAft>
                <a:spcPct val="0"/>
              </a:spcAft>
              <a:buClrTx/>
              <a:buSzTx/>
              <a:buFontTx/>
              <a:buChar char="-"/>
              <a:tabLst>
                <a:tab pos="228600" algn="l"/>
              </a:tabLst>
            </a:pPr>
            <a:endParaRPr lang="ar-SA" altLang="zh-CN" sz="1600" b="1" dirty="0" smtClean="0">
              <a:latin typeface="Simplified Arabic" panose="02020603050405020304" pitchFamily="18" charset="-78"/>
              <a:ea typeface="SimSun" panose="02010600030101010101" pitchFamily="2" charset="-122"/>
              <a:cs typeface="Simplified Arabic" panose="02020603050405020304" pitchFamily="18" charset="-78"/>
            </a:endParaRPr>
          </a:p>
          <a:p>
            <a:pPr lvl="0" algn="r" rtl="1"/>
            <a:r>
              <a:rPr kumimoji="0" lang="ar-SA" altLang="zh-CN" sz="1600" b="1"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ملاحظات على الحل </a:t>
            </a:r>
            <a:endParaRPr kumimoji="0" lang="en-US" altLang="zh-CN" sz="1600" b="0" i="0" u="none" strike="noStrike" cap="none" normalizeH="0" baseline="0" dirty="0" smtClean="0">
              <a:ln>
                <a:noFill/>
              </a:ln>
              <a:solidFill>
                <a:schemeClr val="tx1"/>
              </a:solidFill>
              <a:effectLst/>
            </a:endParaRPr>
          </a:p>
          <a:p>
            <a:pPr lvl="0" algn="r" rtl="1">
              <a:buFontTx/>
              <a:buChar char="•"/>
            </a:pPr>
            <a:r>
              <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تم منح المكلف إعفاء المقيم على مصدر دخل واحد فقط </a:t>
            </a:r>
            <a:endParaRPr kumimoji="0" lang="en-US" altLang="zh-CN" sz="1600" b="0" i="0" u="none" strike="noStrike" cap="none" normalizeH="0" baseline="0" dirty="0" smtClean="0">
              <a:ln>
                <a:noFill/>
              </a:ln>
              <a:solidFill>
                <a:schemeClr val="tx1"/>
              </a:solidFill>
              <a:effectLst/>
            </a:endParaRPr>
          </a:p>
          <a:p>
            <a:pPr lvl="0" algn="r" rtl="1">
              <a:buFontTx/>
              <a:buChar char="•"/>
            </a:pPr>
            <a:r>
              <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تم حساب ضريبة الدخل المستحقة على إيراد الأملاك بشكل منفصل لعمل التنزيل </a:t>
            </a:r>
            <a:r>
              <a:rPr kumimoji="0" lang="ar-SA" altLang="zh-CN" sz="1600" b="0" i="0" u="none" strike="noStrike" cap="none" normalizeH="0" baseline="0" dirty="0" err="1"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والتقاص</a:t>
            </a:r>
            <a:r>
              <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 منها </a:t>
            </a:r>
            <a:endParaRPr kumimoji="0" lang="en-US" altLang="zh-CN" sz="1600" b="0" i="0" u="none" strike="noStrike" cap="none" normalizeH="0" baseline="0" dirty="0" smtClean="0">
              <a:ln>
                <a:noFill/>
              </a:ln>
              <a:solidFill>
                <a:schemeClr val="tx1"/>
              </a:solidFill>
              <a:effectLst/>
            </a:endParaRPr>
          </a:p>
          <a:p>
            <a:pPr lvl="0" algn="r" rtl="1">
              <a:buFontTx/>
              <a:buChar char="•"/>
            </a:pPr>
            <a:r>
              <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بدأت شريحة ضريبة إيراد الأملاك من شريحة 5% على ال11000 شيكل وذلك تكملة للشريحة الاولى في إيراد المهنة التي وصلت 64000 شيكل وحتى يتم إكمال الشريحة الاولى لمصدري الدخل تم اخذ ال11000 من المصدر الثاني لتصل الشريحة إلى 75000 شيكل بكامل الشريحة الاولى.</a:t>
            </a:r>
            <a:endParaRPr lang="ar-SA" altLang="zh-CN" sz="1600" dirty="0"/>
          </a:p>
        </p:txBody>
      </p:sp>
    </p:spTree>
    <p:extLst>
      <p:ext uri="{BB962C8B-B14F-4D97-AF65-F5344CB8AC3E}">
        <p14:creationId xmlns:p14="http://schemas.microsoft.com/office/powerpoint/2010/main" val="26527412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3536151117"/>
              </p:ext>
            </p:extLst>
          </p:nvPr>
        </p:nvGraphicFramePr>
        <p:xfrm>
          <a:off x="2318875" y="1058775"/>
          <a:ext cx="9333631" cy="2346960"/>
        </p:xfrm>
        <a:graphic>
          <a:graphicData uri="http://schemas.openxmlformats.org/drawingml/2006/table">
            <a:tbl>
              <a:tblPr rtl="1">
                <a:tableStyleId>{5C22544A-7EE6-4342-B048-85BDC9FD1C3A}</a:tableStyleId>
              </a:tblPr>
              <a:tblGrid>
                <a:gridCol w="4133399">
                  <a:extLst>
                    <a:ext uri="{9D8B030D-6E8A-4147-A177-3AD203B41FA5}">
                      <a16:colId xmlns:a16="http://schemas.microsoft.com/office/drawing/2014/main" val="1714719089"/>
                    </a:ext>
                  </a:extLst>
                </a:gridCol>
                <a:gridCol w="1927380">
                  <a:extLst>
                    <a:ext uri="{9D8B030D-6E8A-4147-A177-3AD203B41FA5}">
                      <a16:colId xmlns:a16="http://schemas.microsoft.com/office/drawing/2014/main" val="4246960742"/>
                    </a:ext>
                  </a:extLst>
                </a:gridCol>
                <a:gridCol w="3272852">
                  <a:extLst>
                    <a:ext uri="{9D8B030D-6E8A-4147-A177-3AD203B41FA5}">
                      <a16:colId xmlns:a16="http://schemas.microsoft.com/office/drawing/2014/main" val="2673595194"/>
                    </a:ext>
                  </a:extLst>
                </a:gridCol>
              </a:tblGrid>
              <a:tr h="0">
                <a:tc>
                  <a:txBody>
                    <a:bodyPr/>
                    <a:lstStyle/>
                    <a:p>
                      <a:pPr marL="0" marR="0" algn="justLow" rtl="1">
                        <a:spcBef>
                          <a:spcPts val="0"/>
                        </a:spcBef>
                        <a:spcAft>
                          <a:spcPts val="0"/>
                        </a:spcAft>
                      </a:pPr>
                      <a:r>
                        <a:rPr lang="ar-SA" sz="1400">
                          <a:effectLst/>
                        </a:rPr>
                        <a:t>إيراد مبيعات </a:t>
                      </a:r>
                      <a:endParaRPr lang="en-US" sz="1200">
                        <a:effectLst/>
                      </a:endParaRPr>
                    </a:p>
                    <a:p>
                      <a:pPr marL="342900" marR="0" lvl="0" indent="-342900" algn="justLow" rtl="1">
                        <a:spcBef>
                          <a:spcPts val="0"/>
                        </a:spcBef>
                        <a:spcAft>
                          <a:spcPts val="0"/>
                        </a:spcAft>
                        <a:buFont typeface="Times New Roman" panose="02020603050405020304" pitchFamily="18" charset="0"/>
                        <a:buChar char="-"/>
                        <a:tabLst>
                          <a:tab pos="228600" algn="l"/>
                        </a:tabLst>
                      </a:pPr>
                      <a:r>
                        <a:rPr lang="ar-SA" sz="1400">
                          <a:effectLst/>
                        </a:rPr>
                        <a:t>تكلفة مبيعات</a:t>
                      </a:r>
                      <a:endParaRPr lang="en-US" sz="1200">
                        <a:effectLst/>
                      </a:endParaRPr>
                    </a:p>
                    <a:p>
                      <a:pPr marL="0" marR="0" algn="justLow" rtl="1">
                        <a:spcBef>
                          <a:spcPts val="0"/>
                        </a:spcBef>
                        <a:spcAft>
                          <a:spcPts val="0"/>
                        </a:spcAft>
                      </a:pPr>
                      <a:r>
                        <a:rPr lang="ar-SA" sz="1400">
                          <a:effectLst/>
                        </a:rPr>
                        <a:t>= مجمل الربح                                          </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 </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dirty="0">
                          <a:effectLst/>
                        </a:rPr>
                        <a:t>320000 شيكل</a:t>
                      </a:r>
                      <a:endParaRPr lang="en-US" sz="1200" dirty="0">
                        <a:effectLst/>
                      </a:endParaRPr>
                    </a:p>
                    <a:p>
                      <a:pPr marL="0" marR="0" algn="justLow" rtl="1">
                        <a:spcBef>
                          <a:spcPts val="0"/>
                        </a:spcBef>
                        <a:spcAft>
                          <a:spcPts val="0"/>
                        </a:spcAft>
                      </a:pPr>
                      <a:r>
                        <a:rPr lang="ar-SA" sz="1400" u="sng" dirty="0">
                          <a:effectLst/>
                        </a:rPr>
                        <a:t>(</a:t>
                      </a:r>
                      <a:r>
                        <a:rPr lang="ar-SA" sz="1400" u="sng" dirty="0" smtClean="0">
                          <a:effectLst/>
                        </a:rPr>
                        <a:t>140000</a:t>
                      </a:r>
                      <a:r>
                        <a:rPr lang="ar-SA" sz="1400" u="sng" dirty="0">
                          <a:effectLst/>
                        </a:rPr>
                        <a:t>)</a:t>
                      </a:r>
                      <a:endParaRPr lang="en-US" sz="1200" dirty="0">
                        <a:effectLst/>
                      </a:endParaRPr>
                    </a:p>
                    <a:p>
                      <a:pPr marL="0" marR="0" algn="justLow" rtl="1">
                        <a:spcBef>
                          <a:spcPts val="0"/>
                        </a:spcBef>
                        <a:spcAft>
                          <a:spcPts val="0"/>
                        </a:spcAft>
                      </a:pPr>
                      <a:r>
                        <a:rPr lang="ar-SA" sz="1400" u="sng" dirty="0">
                          <a:effectLst/>
                        </a:rPr>
                        <a:t> </a:t>
                      </a:r>
                      <a:r>
                        <a:rPr lang="ar-SA" sz="1400" u="sng" dirty="0" smtClean="0">
                          <a:effectLst/>
                        </a:rPr>
                        <a:t>180000</a:t>
                      </a:r>
                      <a:endParaRPr lang="en-US" sz="1200" dirty="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429503510"/>
                  </a:ext>
                </a:extLst>
              </a:tr>
              <a:tr h="0">
                <a:tc>
                  <a:txBody>
                    <a:bodyPr/>
                    <a:lstStyle/>
                    <a:p>
                      <a:pPr marL="0" marR="457200" algn="justLow" rtl="1">
                        <a:spcBef>
                          <a:spcPts val="0"/>
                        </a:spcBef>
                        <a:spcAft>
                          <a:spcPts val="0"/>
                        </a:spcAft>
                      </a:pPr>
                      <a:r>
                        <a:rPr lang="ar-SA" sz="1400">
                          <a:effectLst/>
                        </a:rPr>
                        <a:t>-   المصاريف </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457200" algn="justLow" rtl="1">
                        <a:spcBef>
                          <a:spcPts val="0"/>
                        </a:spcBef>
                        <a:spcAft>
                          <a:spcPts val="0"/>
                        </a:spcAft>
                      </a:pPr>
                      <a:r>
                        <a:rPr lang="ar-SA" sz="1400">
                          <a:effectLst/>
                        </a:rPr>
                        <a:t> </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457200" algn="justLow" rtl="1">
                        <a:spcBef>
                          <a:spcPts val="0"/>
                        </a:spcBef>
                        <a:spcAft>
                          <a:spcPts val="0"/>
                        </a:spcAft>
                      </a:pPr>
                      <a:r>
                        <a:rPr lang="ar-SA" sz="1400">
                          <a:effectLst/>
                        </a:rPr>
                        <a:t> </a:t>
                      </a:r>
                      <a:endParaRPr lang="en-US" sz="12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2358547951"/>
                  </a:ext>
                </a:extLst>
              </a:tr>
              <a:tr h="0">
                <a:tc>
                  <a:txBody>
                    <a:bodyPr/>
                    <a:lstStyle/>
                    <a:p>
                      <a:pPr marL="0" marR="0" algn="justLow" rtl="1">
                        <a:spcBef>
                          <a:spcPts val="0"/>
                        </a:spcBef>
                        <a:spcAft>
                          <a:spcPts val="0"/>
                        </a:spcAft>
                      </a:pPr>
                      <a:r>
                        <a:rPr lang="ar-SA" sz="1400">
                          <a:effectLst/>
                        </a:rPr>
                        <a:t>إيجار محل     </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15000</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dirty="0">
                          <a:effectLst/>
                        </a:rPr>
                        <a:t> </a:t>
                      </a:r>
                      <a:endParaRPr lang="en-US" sz="1200" dirty="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225728139"/>
                  </a:ext>
                </a:extLst>
              </a:tr>
              <a:tr h="0">
                <a:tc>
                  <a:txBody>
                    <a:bodyPr/>
                    <a:lstStyle/>
                    <a:p>
                      <a:pPr marL="0" marR="0" algn="justLow" rtl="1">
                        <a:spcBef>
                          <a:spcPts val="0"/>
                        </a:spcBef>
                        <a:spcAft>
                          <a:spcPts val="0"/>
                        </a:spcAft>
                      </a:pPr>
                      <a:r>
                        <a:rPr lang="ar-SA" sz="1400">
                          <a:effectLst/>
                        </a:rPr>
                        <a:t> رواتب      </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25000</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 </a:t>
                      </a:r>
                      <a:endParaRPr lang="en-US" sz="12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2185149402"/>
                  </a:ext>
                </a:extLst>
              </a:tr>
              <a:tr h="0">
                <a:tc>
                  <a:txBody>
                    <a:bodyPr/>
                    <a:lstStyle/>
                    <a:p>
                      <a:pPr marL="0" marR="0" algn="justLow" rtl="1">
                        <a:spcBef>
                          <a:spcPts val="0"/>
                        </a:spcBef>
                        <a:spcAft>
                          <a:spcPts val="0"/>
                        </a:spcAft>
                      </a:pPr>
                      <a:r>
                        <a:rPr lang="ar-SA" sz="1400">
                          <a:effectLst/>
                        </a:rPr>
                        <a:t>رسوم ترخيص</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2000</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 </a:t>
                      </a:r>
                      <a:endParaRPr lang="en-US" sz="12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897944522"/>
                  </a:ext>
                </a:extLst>
              </a:tr>
              <a:tr h="0">
                <a:tc>
                  <a:txBody>
                    <a:bodyPr/>
                    <a:lstStyle/>
                    <a:p>
                      <a:pPr marL="0" marR="0" algn="justLow" rtl="1">
                        <a:spcBef>
                          <a:spcPts val="0"/>
                        </a:spcBef>
                        <a:spcAft>
                          <a:spcPts val="0"/>
                        </a:spcAft>
                      </a:pPr>
                      <a:r>
                        <a:rPr lang="ar-SA" sz="1400">
                          <a:effectLst/>
                        </a:rPr>
                        <a:t>م. ضيافة       </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5000</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 </a:t>
                      </a:r>
                      <a:endParaRPr lang="en-US" sz="12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909252243"/>
                  </a:ext>
                </a:extLst>
              </a:tr>
              <a:tr h="0">
                <a:tc>
                  <a:txBody>
                    <a:bodyPr/>
                    <a:lstStyle/>
                    <a:p>
                      <a:pPr marL="0" marR="0" algn="justLow" rtl="1">
                        <a:spcBef>
                          <a:spcPts val="0"/>
                        </a:spcBef>
                        <a:spcAft>
                          <a:spcPts val="0"/>
                        </a:spcAft>
                      </a:pPr>
                      <a:r>
                        <a:rPr lang="ar-SA" sz="1400">
                          <a:effectLst/>
                        </a:rPr>
                        <a:t>إيجار منزل      </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10000</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 </a:t>
                      </a:r>
                      <a:endParaRPr lang="en-US" sz="12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941182274"/>
                  </a:ext>
                </a:extLst>
              </a:tr>
              <a:tr h="0">
                <a:tc>
                  <a:txBody>
                    <a:bodyPr/>
                    <a:lstStyle/>
                    <a:p>
                      <a:pPr marL="0" marR="0" algn="justLow" rtl="1">
                        <a:spcBef>
                          <a:spcPts val="0"/>
                        </a:spcBef>
                        <a:spcAft>
                          <a:spcPts val="0"/>
                        </a:spcAft>
                      </a:pPr>
                      <a:r>
                        <a:rPr lang="ar-SA" sz="1400" u="sng">
                          <a:effectLst/>
                        </a:rPr>
                        <a:t>مجموع المصاريف                                    </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u="none" strike="noStrike">
                          <a:effectLst/>
                        </a:rPr>
                        <a:t> </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u="sng">
                          <a:effectLst/>
                        </a:rPr>
                        <a:t>(57000)</a:t>
                      </a:r>
                      <a:endParaRPr lang="en-US" sz="12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68878976"/>
                  </a:ext>
                </a:extLst>
              </a:tr>
              <a:tr h="0">
                <a:tc>
                  <a:txBody>
                    <a:bodyPr/>
                    <a:lstStyle/>
                    <a:p>
                      <a:pPr marL="0" marR="0" algn="justLow" rtl="1">
                        <a:spcBef>
                          <a:spcPts val="0"/>
                        </a:spcBef>
                        <a:spcAft>
                          <a:spcPts val="0"/>
                        </a:spcAft>
                      </a:pPr>
                      <a:r>
                        <a:rPr lang="ar-SA" sz="1400" dirty="0">
                          <a:effectLst/>
                        </a:rPr>
                        <a:t>الدخل المعلن                                      </a:t>
                      </a:r>
                      <a:endParaRPr lang="en-US" sz="1200" dirty="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 </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dirty="0">
                          <a:effectLst/>
                        </a:rPr>
                        <a:t>123000 شيكل</a:t>
                      </a:r>
                      <a:endParaRPr lang="en-US" sz="1200" dirty="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793423806"/>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278002204"/>
              </p:ext>
            </p:extLst>
          </p:nvPr>
        </p:nvGraphicFramePr>
        <p:xfrm>
          <a:off x="2318875" y="3900762"/>
          <a:ext cx="9237553" cy="1066800"/>
        </p:xfrm>
        <a:graphic>
          <a:graphicData uri="http://schemas.openxmlformats.org/drawingml/2006/table">
            <a:tbl>
              <a:tblPr rtl="1">
                <a:tableStyleId>{5C22544A-7EE6-4342-B048-85BDC9FD1C3A}</a:tableStyleId>
              </a:tblPr>
              <a:tblGrid>
                <a:gridCol w="4476105">
                  <a:extLst>
                    <a:ext uri="{9D8B030D-6E8A-4147-A177-3AD203B41FA5}">
                      <a16:colId xmlns:a16="http://schemas.microsoft.com/office/drawing/2014/main" val="2022778594"/>
                    </a:ext>
                  </a:extLst>
                </a:gridCol>
                <a:gridCol w="1491627">
                  <a:extLst>
                    <a:ext uri="{9D8B030D-6E8A-4147-A177-3AD203B41FA5}">
                      <a16:colId xmlns:a16="http://schemas.microsoft.com/office/drawing/2014/main" val="586338418"/>
                    </a:ext>
                  </a:extLst>
                </a:gridCol>
                <a:gridCol w="1739006">
                  <a:extLst>
                    <a:ext uri="{9D8B030D-6E8A-4147-A177-3AD203B41FA5}">
                      <a16:colId xmlns:a16="http://schemas.microsoft.com/office/drawing/2014/main" val="3623010673"/>
                    </a:ext>
                  </a:extLst>
                </a:gridCol>
                <a:gridCol w="1530815">
                  <a:extLst>
                    <a:ext uri="{9D8B030D-6E8A-4147-A177-3AD203B41FA5}">
                      <a16:colId xmlns:a16="http://schemas.microsoft.com/office/drawing/2014/main" val="1770323779"/>
                    </a:ext>
                  </a:extLst>
                </a:gridCol>
              </a:tblGrid>
              <a:tr h="0">
                <a:tc>
                  <a:txBody>
                    <a:bodyPr/>
                    <a:lstStyle/>
                    <a:p>
                      <a:pPr marL="0" marR="0" algn="justLow" rtl="1">
                        <a:spcBef>
                          <a:spcPts val="0"/>
                        </a:spcBef>
                        <a:spcAft>
                          <a:spcPts val="0"/>
                        </a:spcAft>
                      </a:pPr>
                      <a:r>
                        <a:rPr lang="ar-SA" sz="1400" u="sng">
                          <a:effectLst/>
                        </a:rPr>
                        <a:t>                                          </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u="sng">
                          <a:effectLst/>
                        </a:rPr>
                        <a:t>الشريك أ                </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u="sng">
                          <a:effectLst/>
                        </a:rPr>
                        <a:t>الشريك ب                 </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u="sng">
                          <a:effectLst/>
                        </a:rPr>
                        <a:t>الشريك ج</a:t>
                      </a:r>
                      <a:endParaRPr lang="en-US" sz="12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451735990"/>
                  </a:ext>
                </a:extLst>
              </a:tr>
              <a:tr h="0">
                <a:tc>
                  <a:txBody>
                    <a:bodyPr/>
                    <a:lstStyle/>
                    <a:p>
                      <a:pPr marL="0" marR="0" algn="justLow" rtl="1">
                        <a:spcBef>
                          <a:spcPts val="0"/>
                        </a:spcBef>
                        <a:spcAft>
                          <a:spcPts val="0"/>
                        </a:spcAft>
                      </a:pPr>
                      <a:r>
                        <a:rPr lang="ar-SA" sz="1400">
                          <a:effectLst/>
                        </a:rPr>
                        <a:t>الدخل المعلن                                                         </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41000</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41000</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41000</a:t>
                      </a:r>
                      <a:endParaRPr lang="en-US" sz="12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2649497834"/>
                  </a:ext>
                </a:extLst>
              </a:tr>
              <a:tr h="0">
                <a:tc>
                  <a:txBody>
                    <a:bodyPr/>
                    <a:lstStyle/>
                    <a:p>
                      <a:pPr marL="0" marR="0" algn="justLow" rtl="1">
                        <a:spcBef>
                          <a:spcPts val="0"/>
                        </a:spcBef>
                        <a:spcAft>
                          <a:spcPts val="0"/>
                        </a:spcAft>
                      </a:pPr>
                      <a:r>
                        <a:rPr lang="ar-SA" sz="1400">
                          <a:effectLst/>
                        </a:rPr>
                        <a:t>ـ الإعفاءات</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36000</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36000</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36000</a:t>
                      </a:r>
                      <a:endParaRPr lang="en-US" sz="12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2919545663"/>
                  </a:ext>
                </a:extLst>
              </a:tr>
              <a:tr h="0">
                <a:tc>
                  <a:txBody>
                    <a:bodyPr/>
                    <a:lstStyle/>
                    <a:p>
                      <a:pPr marL="0" marR="0" algn="justLow" rtl="1">
                        <a:spcBef>
                          <a:spcPts val="0"/>
                        </a:spcBef>
                        <a:spcAft>
                          <a:spcPts val="0"/>
                        </a:spcAft>
                      </a:pPr>
                      <a:r>
                        <a:rPr lang="ar-SA" sz="1400">
                          <a:effectLst/>
                        </a:rPr>
                        <a:t>الدخل الخاضع حسب ميزانية الشركة </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5000</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5000</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5000</a:t>
                      </a:r>
                      <a:endParaRPr lang="en-US" sz="12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450932767"/>
                  </a:ext>
                </a:extLst>
              </a:tr>
              <a:tr h="0">
                <a:tc>
                  <a:txBody>
                    <a:bodyPr/>
                    <a:lstStyle/>
                    <a:p>
                      <a:pPr marL="0" marR="0" algn="justLow" rtl="1">
                        <a:spcBef>
                          <a:spcPts val="0"/>
                        </a:spcBef>
                        <a:spcAft>
                          <a:spcPts val="0"/>
                        </a:spcAft>
                      </a:pPr>
                      <a:r>
                        <a:rPr lang="ar-SA" sz="1400">
                          <a:effectLst/>
                        </a:rPr>
                        <a:t>الضريبة المستحقة للدفع               </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250</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a:effectLst/>
                        </a:rPr>
                        <a:t>250</a:t>
                      </a:r>
                      <a:endParaRPr lang="en-US" sz="12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400" dirty="0">
                          <a:effectLst/>
                        </a:rPr>
                        <a:t>250</a:t>
                      </a:r>
                      <a:endParaRPr lang="en-US" sz="1200" dirty="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258999815"/>
                  </a:ext>
                </a:extLst>
              </a:tr>
            </a:tbl>
          </a:graphicData>
        </a:graphic>
      </p:graphicFrame>
      <p:sp>
        <p:nvSpPr>
          <p:cNvPr id="5" name="Rectangle 1"/>
          <p:cNvSpPr>
            <a:spLocks noChangeArrowheads="1"/>
          </p:cNvSpPr>
          <p:nvPr/>
        </p:nvSpPr>
        <p:spPr bwMode="auto">
          <a:xfrm>
            <a:off x="1232899" y="261120"/>
            <a:ext cx="10501800" cy="60631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28600" algn="l"/>
              </a:tabLst>
              <a:defRPr>
                <a:solidFill>
                  <a:schemeClr val="tx1"/>
                </a:solidFill>
                <a:latin typeface="Arial" panose="020B0604020202020204" pitchFamily="34" charset="0"/>
              </a:defRPr>
            </a:lvl1pPr>
            <a:lvl2pPr eaLnBrk="0" fontAlgn="base" hangingPunct="0">
              <a:spcBef>
                <a:spcPct val="0"/>
              </a:spcBef>
              <a:spcAft>
                <a:spcPct val="0"/>
              </a:spcAft>
              <a:tabLst>
                <a:tab pos="228600" algn="l"/>
              </a:tabLst>
              <a:defRPr>
                <a:solidFill>
                  <a:schemeClr val="tx1"/>
                </a:solidFill>
                <a:latin typeface="Arial" panose="020B0604020202020204" pitchFamily="34" charset="0"/>
              </a:defRPr>
            </a:lvl2pPr>
            <a:lvl3pPr eaLnBrk="0" fontAlgn="base" hangingPunct="0">
              <a:spcBef>
                <a:spcPct val="0"/>
              </a:spcBef>
              <a:spcAft>
                <a:spcPct val="0"/>
              </a:spcAft>
              <a:tabLst>
                <a:tab pos="228600" algn="l"/>
              </a:tabLst>
              <a:defRPr>
                <a:solidFill>
                  <a:schemeClr val="tx1"/>
                </a:solidFill>
                <a:latin typeface="Arial" panose="020B0604020202020204" pitchFamily="34" charset="0"/>
              </a:defRPr>
            </a:lvl3pPr>
            <a:lvl4pPr eaLnBrk="0" fontAlgn="base" hangingPunct="0">
              <a:spcBef>
                <a:spcPct val="0"/>
              </a:spcBef>
              <a:spcAft>
                <a:spcPct val="0"/>
              </a:spcAft>
              <a:tabLst>
                <a:tab pos="228600" algn="l"/>
              </a:tabLst>
              <a:defRPr>
                <a:solidFill>
                  <a:schemeClr val="tx1"/>
                </a:solidFill>
                <a:latin typeface="Arial" panose="020B0604020202020204" pitchFamily="34" charset="0"/>
              </a:defRPr>
            </a:lvl4pPr>
            <a:lvl5pPr eaLnBrk="0" fontAlgn="base" hangingPunct="0">
              <a:spcBef>
                <a:spcPct val="0"/>
              </a:spcBef>
              <a:spcAft>
                <a:spcPct val="0"/>
              </a:spcAft>
              <a:tabLst>
                <a:tab pos="228600" algn="l"/>
              </a:tabLst>
              <a:defRPr>
                <a:solidFill>
                  <a:schemeClr val="tx1"/>
                </a:solidFill>
                <a:latin typeface="Arial" panose="020B0604020202020204" pitchFamily="34" charset="0"/>
              </a:defRPr>
            </a:lvl5pPr>
            <a:lvl6pPr eaLnBrk="0" fontAlgn="base" hangingPunct="0">
              <a:spcBef>
                <a:spcPct val="0"/>
              </a:spcBef>
              <a:spcAft>
                <a:spcPct val="0"/>
              </a:spcAft>
              <a:tabLst>
                <a:tab pos="228600" algn="l"/>
              </a:tabLst>
              <a:defRPr>
                <a:solidFill>
                  <a:schemeClr val="tx1"/>
                </a:solidFill>
                <a:latin typeface="Arial" panose="020B0604020202020204" pitchFamily="34" charset="0"/>
              </a:defRPr>
            </a:lvl6pPr>
            <a:lvl7pPr eaLnBrk="0" fontAlgn="base" hangingPunct="0">
              <a:spcBef>
                <a:spcPct val="0"/>
              </a:spcBef>
              <a:spcAft>
                <a:spcPct val="0"/>
              </a:spcAft>
              <a:tabLst>
                <a:tab pos="228600" algn="l"/>
              </a:tabLst>
              <a:defRPr>
                <a:solidFill>
                  <a:schemeClr val="tx1"/>
                </a:solidFill>
                <a:latin typeface="Arial" panose="020B0604020202020204" pitchFamily="34" charset="0"/>
              </a:defRPr>
            </a:lvl7pPr>
            <a:lvl8pPr eaLnBrk="0" fontAlgn="base" hangingPunct="0">
              <a:spcBef>
                <a:spcPct val="0"/>
              </a:spcBef>
              <a:spcAft>
                <a:spcPct val="0"/>
              </a:spcAft>
              <a:tabLst>
                <a:tab pos="228600" algn="l"/>
              </a:tabLst>
              <a:defRPr>
                <a:solidFill>
                  <a:schemeClr val="tx1"/>
                </a:solidFill>
                <a:latin typeface="Arial" panose="020B0604020202020204" pitchFamily="34" charset="0"/>
              </a:defRPr>
            </a:lvl8pPr>
            <a:lvl9pPr eaLnBrk="0" fontAlgn="base" hangingPunct="0">
              <a:spcBef>
                <a:spcPct val="0"/>
              </a:spcBef>
              <a:spcAft>
                <a:spcPct val="0"/>
              </a:spcAft>
              <a:tabLst>
                <a:tab pos="228600" algn="l"/>
              </a:tabLst>
              <a:defRPr>
                <a:solidFill>
                  <a:schemeClr val="tx1"/>
                </a:solidFill>
                <a:latin typeface="Arial" panose="020B0604020202020204" pitchFamily="34" charset="0"/>
              </a:defRPr>
            </a:lvl9pPr>
          </a:lstStyle>
          <a:p>
            <a:pPr marL="0" marR="0" lvl="0" indent="0" algn="justLow" defTabSz="914400" rtl="1" eaLnBrk="0" fontAlgn="base" latinLnBrk="0" hangingPunct="0">
              <a:lnSpc>
                <a:spcPct val="100000"/>
              </a:lnSpc>
              <a:spcBef>
                <a:spcPct val="0"/>
              </a:spcBef>
              <a:spcAft>
                <a:spcPct val="0"/>
              </a:spcAft>
              <a:buClrTx/>
              <a:buSzTx/>
              <a:buFontTx/>
              <a:buNone/>
              <a:tabLst>
                <a:tab pos="228600" algn="l"/>
              </a:tabLst>
            </a:pPr>
            <a:r>
              <a:rPr kumimoji="0" lang="ar-SA" altLang="zh-CN" sz="1600" b="1"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مثال ص 112:- المعاملا</a:t>
            </a:r>
            <a:r>
              <a:rPr lang="ar-SA" altLang="zh-CN" sz="1600" b="1" dirty="0" smtClean="0">
                <a:latin typeface="Simplified Arabic" panose="02020603050405020304" pitchFamily="18" charset="-78"/>
                <a:ea typeface="SimSun" panose="02010600030101010101" pitchFamily="2" charset="-122"/>
                <a:cs typeface="Simplified Arabic" panose="02020603050405020304" pitchFamily="18" charset="-78"/>
              </a:rPr>
              <a:t>ت الوهمية</a:t>
            </a:r>
            <a:r>
              <a:rPr kumimoji="0" lang="ar-SA" altLang="zh-CN" sz="1600" b="1"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 </a:t>
            </a:r>
            <a:endParaRPr kumimoji="0" lang="en-US" altLang="zh-CN" sz="1600" b="0" i="0" u="none" strike="noStrike" cap="none" normalizeH="0" baseline="0" dirty="0" smtClean="0">
              <a:ln>
                <a:noFill/>
              </a:ln>
              <a:solidFill>
                <a:schemeClr val="tx1"/>
              </a:solidFill>
              <a:effectLst/>
            </a:endParaRPr>
          </a:p>
          <a:p>
            <a:pPr marL="0" marR="0" lvl="0" indent="0" algn="justLow" defTabSz="914400" rtl="1" eaLnBrk="0" fontAlgn="base" latinLnBrk="0" hangingPunct="0">
              <a:lnSpc>
                <a:spcPct val="100000"/>
              </a:lnSpc>
              <a:spcBef>
                <a:spcPct val="0"/>
              </a:spcBef>
              <a:spcAft>
                <a:spcPct val="0"/>
              </a:spcAft>
              <a:buClrTx/>
              <a:buSzTx/>
              <a:buFontTx/>
              <a:buNone/>
              <a:tabLst>
                <a:tab pos="228600" algn="l"/>
              </a:tabLst>
            </a:pPr>
            <a:r>
              <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     قام أحد المكلفين بتأسيس شركة عادية من ثلاثة شركاء هم أ، ب، ج من أولاده بنسبة ثلث لكل منهم، وقدم دخل الشركة السنوي كما يلي: -  </a:t>
            </a:r>
          </a:p>
          <a:p>
            <a:pPr marL="0" marR="0" lvl="0" indent="0" algn="justLow" defTabSz="914400" rtl="1" eaLnBrk="0" fontAlgn="base" latinLnBrk="0" hangingPunct="0">
              <a:lnSpc>
                <a:spcPct val="100000"/>
              </a:lnSpc>
              <a:spcBef>
                <a:spcPct val="0"/>
              </a:spcBef>
              <a:spcAft>
                <a:spcPct val="0"/>
              </a:spcAft>
              <a:buClrTx/>
              <a:buSzTx/>
              <a:buFontTx/>
              <a:buNone/>
              <a:tabLst>
                <a:tab pos="228600" algn="l"/>
              </a:tabLst>
            </a:pPr>
            <a:endPar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endParaRPr>
          </a:p>
          <a:p>
            <a:pPr marL="0" marR="0" lvl="0" indent="0" algn="justLow" defTabSz="914400" rtl="1" eaLnBrk="0" fontAlgn="base" latinLnBrk="0" hangingPunct="0">
              <a:lnSpc>
                <a:spcPct val="100000"/>
              </a:lnSpc>
              <a:spcBef>
                <a:spcPct val="0"/>
              </a:spcBef>
              <a:spcAft>
                <a:spcPct val="0"/>
              </a:spcAft>
              <a:buClrTx/>
              <a:buSzTx/>
              <a:buFontTx/>
              <a:buNone/>
              <a:tabLst>
                <a:tab pos="228600" algn="l"/>
              </a:tabLst>
            </a:pPr>
            <a:endParaRPr lang="ar-SA" altLang="zh-CN" sz="1600" dirty="0">
              <a:latin typeface="Simplified Arabic" panose="02020603050405020304" pitchFamily="18" charset="-78"/>
              <a:ea typeface="SimSun" panose="02010600030101010101" pitchFamily="2" charset="-122"/>
              <a:cs typeface="Simplified Arabic" panose="02020603050405020304" pitchFamily="18" charset="-78"/>
            </a:endParaRPr>
          </a:p>
          <a:p>
            <a:pPr marL="0" marR="0" lvl="0" indent="0" algn="justLow" defTabSz="914400" rtl="1" eaLnBrk="0" fontAlgn="base" latinLnBrk="0" hangingPunct="0">
              <a:lnSpc>
                <a:spcPct val="100000"/>
              </a:lnSpc>
              <a:spcBef>
                <a:spcPct val="0"/>
              </a:spcBef>
              <a:spcAft>
                <a:spcPct val="0"/>
              </a:spcAft>
              <a:buClrTx/>
              <a:buSzTx/>
              <a:buFontTx/>
              <a:buNone/>
              <a:tabLst>
                <a:tab pos="228600" algn="l"/>
              </a:tabLst>
            </a:pPr>
            <a:endPar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endParaRPr>
          </a:p>
          <a:p>
            <a:pPr marL="0" marR="0" lvl="0" indent="0" algn="justLow" defTabSz="914400" rtl="1" eaLnBrk="0" fontAlgn="base" latinLnBrk="0" hangingPunct="0">
              <a:lnSpc>
                <a:spcPct val="100000"/>
              </a:lnSpc>
              <a:spcBef>
                <a:spcPct val="0"/>
              </a:spcBef>
              <a:spcAft>
                <a:spcPct val="0"/>
              </a:spcAft>
              <a:buClrTx/>
              <a:buSzTx/>
              <a:buFontTx/>
              <a:buNone/>
              <a:tabLst>
                <a:tab pos="228600" algn="l"/>
              </a:tabLst>
            </a:pPr>
            <a:endPar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endParaRPr>
          </a:p>
          <a:p>
            <a:pPr marL="0" marR="0" lvl="0" indent="0" algn="justLow" defTabSz="914400" rtl="1" eaLnBrk="0" fontAlgn="base" latinLnBrk="0" hangingPunct="0">
              <a:lnSpc>
                <a:spcPct val="100000"/>
              </a:lnSpc>
              <a:spcBef>
                <a:spcPct val="0"/>
              </a:spcBef>
              <a:spcAft>
                <a:spcPct val="0"/>
              </a:spcAft>
              <a:buClrTx/>
              <a:buSzTx/>
              <a:buFontTx/>
              <a:buNone/>
              <a:tabLst>
                <a:tab pos="228600" algn="l"/>
              </a:tabLst>
            </a:pPr>
            <a:endParaRPr lang="ar-SA" altLang="zh-CN" sz="1600" dirty="0">
              <a:latin typeface="Simplified Arabic" panose="02020603050405020304" pitchFamily="18" charset="-78"/>
              <a:ea typeface="SimSun" panose="02010600030101010101" pitchFamily="2" charset="-122"/>
              <a:cs typeface="Simplified Arabic" panose="02020603050405020304" pitchFamily="18" charset="-78"/>
            </a:endParaRPr>
          </a:p>
          <a:p>
            <a:pPr marL="0" marR="0" lvl="0" indent="0" algn="justLow" defTabSz="914400" rtl="1" eaLnBrk="0" fontAlgn="base" latinLnBrk="0" hangingPunct="0">
              <a:lnSpc>
                <a:spcPct val="100000"/>
              </a:lnSpc>
              <a:spcBef>
                <a:spcPct val="0"/>
              </a:spcBef>
              <a:spcAft>
                <a:spcPct val="0"/>
              </a:spcAft>
              <a:buClrTx/>
              <a:buSzTx/>
              <a:buFontTx/>
              <a:buNone/>
              <a:tabLst>
                <a:tab pos="228600" algn="l"/>
              </a:tabLst>
            </a:pPr>
            <a:endPar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endParaRPr>
          </a:p>
          <a:p>
            <a:pPr marL="0" marR="0" lvl="0" indent="0" algn="justLow" defTabSz="914400" rtl="1" eaLnBrk="0" fontAlgn="base" latinLnBrk="0" hangingPunct="0">
              <a:lnSpc>
                <a:spcPct val="100000"/>
              </a:lnSpc>
              <a:spcBef>
                <a:spcPct val="0"/>
              </a:spcBef>
              <a:spcAft>
                <a:spcPct val="0"/>
              </a:spcAft>
              <a:buClrTx/>
              <a:buSzTx/>
              <a:buFontTx/>
              <a:buNone/>
              <a:tabLst>
                <a:tab pos="228600" algn="l"/>
              </a:tabLst>
            </a:pPr>
            <a:endParaRPr lang="ar-SA" altLang="zh-CN" sz="1600" dirty="0" smtClean="0">
              <a:latin typeface="Simplified Arabic" panose="02020603050405020304" pitchFamily="18" charset="-78"/>
              <a:ea typeface="SimSun" panose="02010600030101010101" pitchFamily="2" charset="-122"/>
              <a:cs typeface="Simplified Arabic" panose="02020603050405020304" pitchFamily="18" charset="-78"/>
            </a:endParaRPr>
          </a:p>
          <a:p>
            <a:pPr marL="0" marR="0" lvl="0" indent="0" algn="justLow" defTabSz="914400" rtl="1" eaLnBrk="0" fontAlgn="base" latinLnBrk="0" hangingPunct="0">
              <a:lnSpc>
                <a:spcPct val="100000"/>
              </a:lnSpc>
              <a:spcBef>
                <a:spcPct val="0"/>
              </a:spcBef>
              <a:spcAft>
                <a:spcPct val="0"/>
              </a:spcAft>
              <a:buClrTx/>
              <a:buSzTx/>
              <a:buFontTx/>
              <a:buNone/>
              <a:tabLst>
                <a:tab pos="228600" algn="l"/>
              </a:tabLst>
            </a:pPr>
            <a:endParaRPr lang="ar-SA" altLang="zh-CN" sz="1600" dirty="0">
              <a:latin typeface="Simplified Arabic" panose="02020603050405020304" pitchFamily="18" charset="-78"/>
              <a:ea typeface="SimSun" panose="02010600030101010101" pitchFamily="2" charset="-122"/>
              <a:cs typeface="Simplified Arabic" panose="02020603050405020304" pitchFamily="18" charset="-78"/>
            </a:endParaRPr>
          </a:p>
          <a:p>
            <a:pPr marL="0" marR="0" lvl="0" indent="0" algn="justLow" defTabSz="914400" rtl="1" eaLnBrk="0" fontAlgn="base" latinLnBrk="0" hangingPunct="0">
              <a:lnSpc>
                <a:spcPct val="100000"/>
              </a:lnSpc>
              <a:spcBef>
                <a:spcPct val="0"/>
              </a:spcBef>
              <a:spcAft>
                <a:spcPct val="0"/>
              </a:spcAft>
              <a:buClrTx/>
              <a:buSzTx/>
              <a:buFontTx/>
              <a:buNone/>
              <a:tabLst>
                <a:tab pos="228600" algn="l"/>
              </a:tabLst>
            </a:pPr>
            <a:endParaRPr lang="ar-SA" altLang="zh-CN" sz="1600" dirty="0">
              <a:latin typeface="Simplified Arabic" panose="02020603050405020304" pitchFamily="18" charset="-78"/>
              <a:ea typeface="SimSun" panose="02010600030101010101" pitchFamily="2" charset="-122"/>
              <a:cs typeface="Simplified Arabic" panose="02020603050405020304" pitchFamily="18" charset="-78"/>
            </a:endParaRPr>
          </a:p>
          <a:p>
            <a:pPr marL="0" marR="0" lvl="0" indent="0" algn="justLow" defTabSz="914400" rtl="1" eaLnBrk="0" fontAlgn="base" latinLnBrk="0" hangingPunct="0">
              <a:lnSpc>
                <a:spcPct val="100000"/>
              </a:lnSpc>
              <a:spcBef>
                <a:spcPct val="0"/>
              </a:spcBef>
              <a:spcAft>
                <a:spcPct val="0"/>
              </a:spcAft>
              <a:buClrTx/>
              <a:buSzTx/>
              <a:buFontTx/>
              <a:buNone/>
              <a:tabLst>
                <a:tab pos="228600" algn="l"/>
              </a:tabLst>
            </a:pPr>
            <a:endPar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endParaRPr>
          </a:p>
          <a:p>
            <a:pPr marL="0" marR="0" lvl="0" indent="0" algn="justLow" defTabSz="914400" rtl="1" eaLnBrk="0" fontAlgn="base" latinLnBrk="0" hangingPunct="0">
              <a:lnSpc>
                <a:spcPct val="100000"/>
              </a:lnSpc>
              <a:spcBef>
                <a:spcPct val="0"/>
              </a:spcBef>
              <a:spcAft>
                <a:spcPct val="0"/>
              </a:spcAft>
              <a:buClrTx/>
              <a:buSzTx/>
              <a:buFontTx/>
              <a:buNone/>
              <a:tabLst>
                <a:tab pos="228600" algn="l"/>
              </a:tabLst>
            </a:pPr>
            <a:r>
              <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 </a:t>
            </a:r>
            <a:endParaRPr kumimoji="0" lang="en-US" altLang="zh-CN" sz="1600" b="0" i="0" u="none" strike="noStrike" cap="none" normalizeH="0" baseline="0" dirty="0" smtClean="0">
              <a:ln>
                <a:noFill/>
              </a:ln>
              <a:solidFill>
                <a:schemeClr val="tx1"/>
              </a:solidFill>
              <a:effectLst/>
            </a:endParaRPr>
          </a:p>
          <a:p>
            <a:pPr marL="0" marR="0" lvl="0" indent="0" algn="justLow" defTabSz="914400" rtl="1" eaLnBrk="0" fontAlgn="base" latinLnBrk="0" hangingPunct="0">
              <a:lnSpc>
                <a:spcPct val="100000"/>
              </a:lnSpc>
              <a:spcBef>
                <a:spcPct val="0"/>
              </a:spcBef>
              <a:spcAft>
                <a:spcPct val="0"/>
              </a:spcAft>
              <a:buClrTx/>
              <a:buSzTx/>
              <a:buFontTx/>
              <a:buNone/>
              <a:tabLst>
                <a:tab pos="228600" algn="l"/>
              </a:tabLst>
            </a:pPr>
            <a:r>
              <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 نصيب كل شريك </a:t>
            </a:r>
            <a:r>
              <a:rPr kumimoji="0" lang="ar-SA" altLang="zh-CN" sz="1600" b="0" i="0" u="none" strike="noStrike" cap="none" normalizeH="0" baseline="0" dirty="0" smtClean="0">
                <a:ln>
                  <a:noFill/>
                </a:ln>
                <a:solidFill>
                  <a:srgbClr val="FF0000"/>
                </a:solidFill>
                <a:effectLst/>
                <a:latin typeface="Simplified Arabic" panose="02020603050405020304" pitchFamily="18" charset="-78"/>
                <a:ea typeface="SimSun" panose="02010600030101010101" pitchFamily="2" charset="-122"/>
                <a:cs typeface="Simplified Arabic" panose="02020603050405020304" pitchFamily="18" charset="-78"/>
              </a:rPr>
              <a:t>41000</a:t>
            </a:r>
            <a:r>
              <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 شيكل وبالتالي تكون الضريبة المدفوعة عن كل شخص كما يلي حسب التقدير الأولي (00)</a:t>
            </a:r>
            <a:endParaRPr kumimoji="0" lang="en-US" altLang="zh-CN" sz="1600" b="0" i="0" u="none" strike="noStrike" cap="none" normalizeH="0" baseline="0" dirty="0" smtClean="0">
              <a:ln>
                <a:noFill/>
              </a:ln>
              <a:solidFill>
                <a:schemeClr val="tx1"/>
              </a:solidFill>
              <a:effectLst/>
            </a:endParaRPr>
          </a:p>
          <a:p>
            <a:pPr marL="0" marR="0" lvl="0" indent="0" algn="justLow" defTabSz="914400" rtl="1" eaLnBrk="0" fontAlgn="base" latinLnBrk="0" hangingPunct="0">
              <a:lnSpc>
                <a:spcPct val="100000"/>
              </a:lnSpc>
              <a:spcBef>
                <a:spcPct val="0"/>
              </a:spcBef>
              <a:spcAft>
                <a:spcPct val="0"/>
              </a:spcAft>
              <a:buClrTx/>
              <a:buSzTx/>
              <a:buFontTx/>
              <a:buNone/>
              <a:tabLst>
                <a:tab pos="228600" algn="l"/>
              </a:tabLst>
            </a:pPr>
            <a:endParaRPr kumimoji="0" lang="ar-SA" altLang="zh-CN" sz="1600" b="1"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endParaRPr>
          </a:p>
          <a:p>
            <a:pPr marL="0" marR="0" lvl="0" indent="0" algn="justLow" defTabSz="914400" rtl="1" eaLnBrk="0" fontAlgn="base" latinLnBrk="0" hangingPunct="0">
              <a:lnSpc>
                <a:spcPct val="100000"/>
              </a:lnSpc>
              <a:spcBef>
                <a:spcPct val="0"/>
              </a:spcBef>
              <a:spcAft>
                <a:spcPct val="0"/>
              </a:spcAft>
              <a:buClrTx/>
              <a:buSzTx/>
              <a:buFontTx/>
              <a:buNone/>
              <a:tabLst>
                <a:tab pos="228600" algn="l"/>
              </a:tabLst>
            </a:pPr>
            <a:endParaRPr lang="ar-SA" altLang="zh-CN" sz="1600" b="1" dirty="0">
              <a:latin typeface="Simplified Arabic" panose="02020603050405020304" pitchFamily="18" charset="-78"/>
              <a:ea typeface="SimSun" panose="02010600030101010101" pitchFamily="2" charset="-122"/>
              <a:cs typeface="Simplified Arabic" panose="02020603050405020304" pitchFamily="18" charset="-78"/>
            </a:endParaRPr>
          </a:p>
          <a:p>
            <a:pPr marL="0" marR="0" lvl="0" indent="0" algn="justLow" defTabSz="914400" rtl="1" eaLnBrk="0" fontAlgn="base" latinLnBrk="0" hangingPunct="0">
              <a:lnSpc>
                <a:spcPct val="100000"/>
              </a:lnSpc>
              <a:spcBef>
                <a:spcPct val="0"/>
              </a:spcBef>
              <a:spcAft>
                <a:spcPct val="0"/>
              </a:spcAft>
              <a:buClrTx/>
              <a:buSzTx/>
              <a:buFontTx/>
              <a:buNone/>
              <a:tabLst>
                <a:tab pos="228600" algn="l"/>
              </a:tabLst>
            </a:pPr>
            <a:endParaRPr kumimoji="0" lang="ar-SA" altLang="zh-CN" sz="1600" b="1"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endParaRPr>
          </a:p>
          <a:p>
            <a:pPr marL="0" marR="0" lvl="0" indent="0" algn="justLow" defTabSz="914400" rtl="1" eaLnBrk="0" fontAlgn="base" latinLnBrk="0" hangingPunct="0">
              <a:lnSpc>
                <a:spcPct val="100000"/>
              </a:lnSpc>
              <a:spcBef>
                <a:spcPct val="0"/>
              </a:spcBef>
              <a:spcAft>
                <a:spcPct val="0"/>
              </a:spcAft>
              <a:buClrTx/>
              <a:buSzTx/>
              <a:buFontTx/>
              <a:buNone/>
              <a:tabLst>
                <a:tab pos="228600" algn="l"/>
              </a:tabLst>
            </a:pPr>
            <a:endParaRPr lang="ar-SA" altLang="zh-CN" sz="1600" b="1" dirty="0">
              <a:latin typeface="Simplified Arabic" panose="02020603050405020304" pitchFamily="18" charset="-78"/>
              <a:ea typeface="SimSun" panose="02010600030101010101" pitchFamily="2" charset="-122"/>
              <a:cs typeface="Simplified Arabic" panose="02020603050405020304" pitchFamily="18" charset="-78"/>
            </a:endParaRPr>
          </a:p>
          <a:p>
            <a:pPr marL="0" marR="0" lvl="0" indent="0" algn="justLow" defTabSz="914400" rtl="1" eaLnBrk="0" fontAlgn="base" latinLnBrk="0" hangingPunct="0">
              <a:lnSpc>
                <a:spcPct val="100000"/>
              </a:lnSpc>
              <a:spcBef>
                <a:spcPct val="0"/>
              </a:spcBef>
              <a:spcAft>
                <a:spcPct val="0"/>
              </a:spcAft>
              <a:buClrTx/>
              <a:buSzTx/>
              <a:buFontTx/>
              <a:buNone/>
              <a:tabLst>
                <a:tab pos="228600" algn="l"/>
              </a:tabLst>
            </a:pPr>
            <a:endParaRPr kumimoji="0" lang="ar-SA" altLang="zh-CN" sz="1000" b="1"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endParaRPr>
          </a:p>
          <a:p>
            <a:pPr marL="0" marR="0" lvl="0" indent="0" algn="justLow" defTabSz="914400" rtl="1" eaLnBrk="0" fontAlgn="base" latinLnBrk="0" hangingPunct="0">
              <a:lnSpc>
                <a:spcPct val="100000"/>
              </a:lnSpc>
              <a:spcBef>
                <a:spcPct val="0"/>
              </a:spcBef>
              <a:spcAft>
                <a:spcPct val="0"/>
              </a:spcAft>
              <a:buClrTx/>
              <a:buSzTx/>
              <a:buFontTx/>
              <a:buNone/>
              <a:tabLst>
                <a:tab pos="228600" algn="l"/>
              </a:tabLst>
            </a:pPr>
            <a:endParaRPr lang="ar-SA" altLang="zh-CN" sz="1000" b="1" dirty="0">
              <a:latin typeface="Simplified Arabic" panose="02020603050405020304" pitchFamily="18" charset="-78"/>
              <a:ea typeface="SimSun" panose="02010600030101010101" pitchFamily="2" charset="-122"/>
              <a:cs typeface="Simplified Arabic" panose="02020603050405020304" pitchFamily="18" charset="-78"/>
            </a:endParaRPr>
          </a:p>
          <a:p>
            <a:pPr marL="0" marR="0" lvl="0" indent="0" algn="justLow" defTabSz="914400" rtl="1" eaLnBrk="0" fontAlgn="base" latinLnBrk="0" hangingPunct="0">
              <a:lnSpc>
                <a:spcPct val="100000"/>
              </a:lnSpc>
              <a:spcBef>
                <a:spcPct val="0"/>
              </a:spcBef>
              <a:spcAft>
                <a:spcPct val="0"/>
              </a:spcAft>
              <a:buClrTx/>
              <a:buSzTx/>
              <a:buFontTx/>
              <a:buNone/>
              <a:tabLst>
                <a:tab pos="228600" algn="l"/>
              </a:tabLst>
            </a:pPr>
            <a:endParaRPr kumimoji="0" lang="ar-SA" altLang="zh-CN" sz="800" b="1"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endParaRPr>
          </a:p>
          <a:p>
            <a:pPr marL="0" marR="0" lvl="0" indent="0" algn="justLow" defTabSz="914400" rtl="1" eaLnBrk="0" fontAlgn="base" latinLnBrk="0" hangingPunct="0">
              <a:lnSpc>
                <a:spcPct val="100000"/>
              </a:lnSpc>
              <a:spcBef>
                <a:spcPct val="0"/>
              </a:spcBef>
              <a:spcAft>
                <a:spcPct val="0"/>
              </a:spcAft>
              <a:buClrTx/>
              <a:buSzTx/>
              <a:buFontTx/>
              <a:buNone/>
              <a:tabLst>
                <a:tab pos="228600" algn="l"/>
              </a:tabLst>
            </a:pPr>
            <a:r>
              <a:rPr kumimoji="0" lang="ar-SA" altLang="zh-CN" sz="1600" b="1"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المطلوب</a:t>
            </a:r>
            <a:r>
              <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 – إجراء التقدير حسب القانون حيث تبين للمقدر:-  </a:t>
            </a:r>
            <a:endParaRPr kumimoji="0" lang="en-US" altLang="zh-CN" sz="1600" b="0" i="0" u="none" strike="noStrike" cap="none" normalizeH="0" baseline="0" dirty="0" smtClean="0">
              <a:ln>
                <a:noFill/>
              </a:ln>
              <a:solidFill>
                <a:schemeClr val="tx1"/>
              </a:solidFill>
              <a:effectLst/>
            </a:endParaRPr>
          </a:p>
          <a:p>
            <a:pPr marL="0" marR="0" lvl="0" indent="0" algn="justLow" defTabSz="914400" rtl="1" eaLnBrk="0" fontAlgn="base" latinLnBrk="0" hangingPunct="0">
              <a:lnSpc>
                <a:spcPct val="100000"/>
              </a:lnSpc>
              <a:spcBef>
                <a:spcPct val="0"/>
              </a:spcBef>
              <a:spcAft>
                <a:spcPct val="0"/>
              </a:spcAft>
              <a:buClrTx/>
              <a:buSzTx/>
              <a:buFontTx/>
              <a:buChar char="•"/>
              <a:tabLst>
                <a:tab pos="228600" algn="l"/>
              </a:tabLst>
            </a:pPr>
            <a:r>
              <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أن الشركاء ب </a:t>
            </a:r>
            <a:r>
              <a:rPr kumimoji="0" lang="ar-SA" altLang="zh-CN" sz="1600" b="0" i="0" u="none" strike="noStrike" cap="none" normalizeH="0" baseline="0" dirty="0" err="1"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وج</a:t>
            </a:r>
            <a:r>
              <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 هم أبناء المكلف أ  وهم دون سن 18.</a:t>
            </a:r>
            <a:endParaRPr kumimoji="0" lang="en-US" altLang="zh-CN" sz="1600" b="0" i="0" u="none" strike="noStrike" cap="none" normalizeH="0" baseline="0" dirty="0" smtClean="0">
              <a:ln>
                <a:noFill/>
              </a:ln>
              <a:solidFill>
                <a:schemeClr val="tx1"/>
              </a:solidFill>
              <a:effectLst/>
            </a:endParaRPr>
          </a:p>
          <a:p>
            <a:pPr marL="0" marR="0" lvl="0" indent="0" algn="justLow" defTabSz="914400" rtl="1" eaLnBrk="0" fontAlgn="base" latinLnBrk="0" hangingPunct="0">
              <a:lnSpc>
                <a:spcPct val="100000"/>
              </a:lnSpc>
              <a:spcBef>
                <a:spcPct val="0"/>
              </a:spcBef>
              <a:spcAft>
                <a:spcPct val="0"/>
              </a:spcAft>
              <a:buClrTx/>
              <a:buSzTx/>
              <a:buFontTx/>
              <a:buChar char="•"/>
              <a:tabLst>
                <a:tab pos="228600" algn="l"/>
              </a:tabLst>
            </a:pPr>
            <a:r>
              <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أن إيجار المحل مدفوع عن سنتين السنة الحالية وسنه قادمة.</a:t>
            </a:r>
            <a:endParaRPr kumimoji="0" lang="en-US" altLang="zh-CN" sz="1600" b="0" i="0" u="none" strike="noStrike" cap="none" normalizeH="0" baseline="0" dirty="0" smtClean="0">
              <a:ln>
                <a:noFill/>
              </a:ln>
              <a:solidFill>
                <a:schemeClr val="tx1"/>
              </a:solidFill>
              <a:effectLst/>
            </a:endParaRPr>
          </a:p>
          <a:p>
            <a:pPr marL="0" marR="0" lvl="0" indent="0" algn="justLow" defTabSz="914400" rtl="1" eaLnBrk="0" fontAlgn="base" latinLnBrk="0" hangingPunct="0">
              <a:lnSpc>
                <a:spcPct val="100000"/>
              </a:lnSpc>
              <a:spcBef>
                <a:spcPct val="0"/>
              </a:spcBef>
              <a:spcAft>
                <a:spcPct val="0"/>
              </a:spcAft>
              <a:buClrTx/>
              <a:buSzTx/>
              <a:buFontTx/>
              <a:buChar char="•"/>
              <a:tabLst>
                <a:tab pos="228600" algn="l"/>
              </a:tabLst>
            </a:pPr>
            <a:r>
              <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إن ما قيمته 10000 من الرواتب هي رواتب لصاحب الشركة (المكلف أ).</a:t>
            </a:r>
            <a:endParaRPr kumimoji="0" lang="ar-SA" altLang="zh-CN" sz="1600" b="0" i="0" u="none" strike="noStrike" cap="none" normalizeH="0" baseline="0" dirty="0" smtClean="0">
              <a:ln>
                <a:noFill/>
              </a:ln>
              <a:solidFill>
                <a:schemeClr val="tx1"/>
              </a:solidFill>
              <a:effectLst/>
              <a:cs typeface="Arial" panose="020B0604020202020204" pitchFamily="34" charset="0"/>
            </a:endParaRPr>
          </a:p>
        </p:txBody>
      </p:sp>
    </p:spTree>
    <p:extLst>
      <p:ext uri="{BB962C8B-B14F-4D97-AF65-F5344CB8AC3E}">
        <p14:creationId xmlns:p14="http://schemas.microsoft.com/office/powerpoint/2010/main" val="14310425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632884709"/>
              </p:ext>
            </p:extLst>
          </p:nvPr>
        </p:nvGraphicFramePr>
        <p:xfrm>
          <a:off x="2013735" y="1581878"/>
          <a:ext cx="9277565" cy="3657600"/>
        </p:xfrm>
        <a:graphic>
          <a:graphicData uri="http://schemas.openxmlformats.org/drawingml/2006/table">
            <a:tbl>
              <a:tblPr rtl="1">
                <a:tableStyleId>{5C22544A-7EE6-4342-B048-85BDC9FD1C3A}</a:tableStyleId>
              </a:tblPr>
              <a:tblGrid>
                <a:gridCol w="3037943">
                  <a:extLst>
                    <a:ext uri="{9D8B030D-6E8A-4147-A177-3AD203B41FA5}">
                      <a16:colId xmlns:a16="http://schemas.microsoft.com/office/drawing/2014/main" val="3061137802"/>
                    </a:ext>
                  </a:extLst>
                </a:gridCol>
                <a:gridCol w="3119811">
                  <a:extLst>
                    <a:ext uri="{9D8B030D-6E8A-4147-A177-3AD203B41FA5}">
                      <a16:colId xmlns:a16="http://schemas.microsoft.com/office/drawing/2014/main" val="194566887"/>
                    </a:ext>
                  </a:extLst>
                </a:gridCol>
                <a:gridCol w="3119811">
                  <a:extLst>
                    <a:ext uri="{9D8B030D-6E8A-4147-A177-3AD203B41FA5}">
                      <a16:colId xmlns:a16="http://schemas.microsoft.com/office/drawing/2014/main" val="4183414694"/>
                    </a:ext>
                  </a:extLst>
                </a:gridCol>
              </a:tblGrid>
              <a:tr h="0">
                <a:tc>
                  <a:txBody>
                    <a:bodyPr/>
                    <a:lstStyle/>
                    <a:p>
                      <a:pPr marL="0" marR="0" algn="justLow" rtl="1">
                        <a:spcBef>
                          <a:spcPts val="0"/>
                        </a:spcBef>
                        <a:spcAft>
                          <a:spcPts val="0"/>
                        </a:spcAft>
                      </a:pPr>
                      <a:r>
                        <a:rPr lang="ar-SA" sz="1600">
                          <a:effectLst/>
                        </a:rPr>
                        <a:t> إيرادات معلنة  </a:t>
                      </a:r>
                      <a:endParaRPr lang="en-US" sz="1600">
                        <a:effectLst/>
                      </a:endParaRPr>
                    </a:p>
                    <a:p>
                      <a:pPr marL="342900" marR="0" lvl="0" indent="-342900" algn="justLow" rtl="1">
                        <a:spcBef>
                          <a:spcPts val="0"/>
                        </a:spcBef>
                        <a:spcAft>
                          <a:spcPts val="0"/>
                        </a:spcAft>
                        <a:buFont typeface="Times New Roman" panose="02020603050405020304" pitchFamily="18" charset="0"/>
                        <a:buChar char="-"/>
                        <a:tabLst>
                          <a:tab pos="228600" algn="l"/>
                        </a:tabLst>
                      </a:pPr>
                      <a:r>
                        <a:rPr lang="ar-SA" sz="1600" u="sng">
                          <a:effectLst/>
                        </a:rPr>
                        <a:t>تكلفة الايرادت </a:t>
                      </a:r>
                      <a:endParaRPr lang="en-US" sz="1600">
                        <a:effectLst/>
                      </a:endParaRPr>
                    </a:p>
                    <a:p>
                      <a:pPr marL="0" marR="0" algn="justLow" rtl="1">
                        <a:spcBef>
                          <a:spcPts val="0"/>
                        </a:spcBef>
                        <a:spcAft>
                          <a:spcPts val="0"/>
                        </a:spcAft>
                      </a:pPr>
                      <a:r>
                        <a:rPr lang="ar-SA" sz="1600">
                          <a:effectLst/>
                        </a:rPr>
                        <a:t>=  مجمل الربح                       </a:t>
                      </a:r>
                      <a:endParaRPr lang="en-US" sz="16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600">
                          <a:effectLst/>
                        </a:rPr>
                        <a:t> </a:t>
                      </a:r>
                      <a:endParaRPr lang="en-US" sz="16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600">
                          <a:effectLst/>
                        </a:rPr>
                        <a:t>320000 شيكل</a:t>
                      </a:r>
                      <a:endParaRPr lang="en-US" sz="1600">
                        <a:effectLst/>
                      </a:endParaRPr>
                    </a:p>
                    <a:p>
                      <a:pPr marL="0" marR="0" algn="justLow" rtl="1">
                        <a:spcBef>
                          <a:spcPts val="0"/>
                        </a:spcBef>
                        <a:spcAft>
                          <a:spcPts val="0"/>
                        </a:spcAft>
                      </a:pPr>
                      <a:r>
                        <a:rPr lang="ar-SA" sz="1600" u="sng">
                          <a:effectLst/>
                        </a:rPr>
                        <a:t>(140000)</a:t>
                      </a:r>
                      <a:endParaRPr lang="en-US" sz="1600">
                        <a:effectLst/>
                      </a:endParaRPr>
                    </a:p>
                    <a:p>
                      <a:pPr marL="0" marR="0" algn="justLow" rtl="1">
                        <a:spcBef>
                          <a:spcPts val="0"/>
                        </a:spcBef>
                        <a:spcAft>
                          <a:spcPts val="0"/>
                        </a:spcAft>
                      </a:pPr>
                      <a:r>
                        <a:rPr lang="ar-SA" sz="1600">
                          <a:effectLst/>
                        </a:rPr>
                        <a:t> 180000</a:t>
                      </a:r>
                      <a:endParaRPr lang="en-US" sz="16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2001889826"/>
                  </a:ext>
                </a:extLst>
              </a:tr>
              <a:tr h="0">
                <a:tc gridSpan="3">
                  <a:txBody>
                    <a:bodyPr/>
                    <a:lstStyle/>
                    <a:p>
                      <a:pPr marL="0" marR="457200" algn="justLow" rtl="1">
                        <a:spcBef>
                          <a:spcPts val="0"/>
                        </a:spcBef>
                        <a:spcAft>
                          <a:spcPts val="0"/>
                        </a:spcAft>
                      </a:pPr>
                      <a:r>
                        <a:rPr lang="ar-SA" sz="1600">
                          <a:effectLst/>
                        </a:rPr>
                        <a:t>  -   المصاريف المعترف بها </a:t>
                      </a:r>
                      <a:endParaRPr lang="en-US" sz="1600">
                        <a:effectLst/>
                        <a:latin typeface="Times New Roman" panose="02020603050405020304" pitchFamily="18" charset="0"/>
                        <a:ea typeface="SimSun" panose="02010600030101010101" pitchFamily="2" charset="-122"/>
                      </a:endParaRPr>
                    </a:p>
                  </a:txBody>
                  <a:tcPr marL="68580" marR="68580" marT="0" marB="0"/>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261150948"/>
                  </a:ext>
                </a:extLst>
              </a:tr>
              <a:tr h="0">
                <a:tc>
                  <a:txBody>
                    <a:bodyPr/>
                    <a:lstStyle/>
                    <a:p>
                      <a:pPr marL="0" marR="0" algn="justLow" rtl="1">
                        <a:spcBef>
                          <a:spcPts val="0"/>
                        </a:spcBef>
                        <a:spcAft>
                          <a:spcPts val="0"/>
                        </a:spcAft>
                      </a:pPr>
                      <a:r>
                        <a:rPr lang="ar-SA" sz="1600">
                          <a:effectLst/>
                        </a:rPr>
                        <a:t>         -   إيجار محل            </a:t>
                      </a:r>
                      <a:endParaRPr lang="en-US" sz="16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600">
                          <a:effectLst/>
                        </a:rPr>
                        <a:t>7500</a:t>
                      </a:r>
                      <a:endParaRPr lang="en-US" sz="16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600">
                          <a:effectLst/>
                        </a:rPr>
                        <a:t> </a:t>
                      </a:r>
                      <a:endParaRPr lang="en-US" sz="16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495720040"/>
                  </a:ext>
                </a:extLst>
              </a:tr>
              <a:tr h="0">
                <a:tc>
                  <a:txBody>
                    <a:bodyPr/>
                    <a:lstStyle/>
                    <a:p>
                      <a:pPr marL="0" marR="0" algn="justLow" rtl="1">
                        <a:spcBef>
                          <a:spcPts val="0"/>
                        </a:spcBef>
                        <a:spcAft>
                          <a:spcPts val="0"/>
                        </a:spcAft>
                      </a:pPr>
                      <a:r>
                        <a:rPr lang="ar-SA" sz="1600">
                          <a:effectLst/>
                        </a:rPr>
                        <a:t>         -   رواتب              </a:t>
                      </a:r>
                      <a:endParaRPr lang="en-US" sz="16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600">
                          <a:effectLst/>
                        </a:rPr>
                        <a:t>15000</a:t>
                      </a:r>
                      <a:endParaRPr lang="en-US" sz="16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600">
                          <a:effectLst/>
                        </a:rPr>
                        <a:t> </a:t>
                      </a:r>
                      <a:endParaRPr lang="en-US" sz="16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411939565"/>
                  </a:ext>
                </a:extLst>
              </a:tr>
              <a:tr h="0">
                <a:tc>
                  <a:txBody>
                    <a:bodyPr/>
                    <a:lstStyle/>
                    <a:p>
                      <a:pPr marL="0" marR="0" algn="justLow" rtl="1">
                        <a:spcBef>
                          <a:spcPts val="0"/>
                        </a:spcBef>
                        <a:spcAft>
                          <a:spcPts val="0"/>
                        </a:spcAft>
                      </a:pPr>
                      <a:r>
                        <a:rPr lang="ar-SA" sz="1600" dirty="0">
                          <a:effectLst/>
                        </a:rPr>
                        <a:t>رسوم ترخيص</a:t>
                      </a:r>
                      <a:endParaRPr lang="en-US" sz="1600" dirty="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600">
                          <a:effectLst/>
                        </a:rPr>
                        <a:t>2000</a:t>
                      </a:r>
                      <a:endParaRPr lang="en-US" sz="16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600">
                          <a:effectLst/>
                        </a:rPr>
                        <a:t> </a:t>
                      </a:r>
                      <a:endParaRPr lang="en-US" sz="16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17730296"/>
                  </a:ext>
                </a:extLst>
              </a:tr>
              <a:tr h="0">
                <a:tc>
                  <a:txBody>
                    <a:bodyPr/>
                    <a:lstStyle/>
                    <a:p>
                      <a:pPr marL="0" marR="0" algn="justLow" rtl="1">
                        <a:spcBef>
                          <a:spcPts val="0"/>
                        </a:spcBef>
                        <a:spcAft>
                          <a:spcPts val="0"/>
                        </a:spcAft>
                      </a:pPr>
                      <a:r>
                        <a:rPr lang="ar-SA" sz="1600">
                          <a:effectLst/>
                        </a:rPr>
                        <a:t>-مصاريف الضيافة</a:t>
                      </a:r>
                      <a:endParaRPr lang="en-US" sz="16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600">
                          <a:effectLst/>
                        </a:rPr>
                        <a:t>(1800)</a:t>
                      </a:r>
                      <a:endParaRPr lang="en-US" sz="16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600">
                          <a:effectLst/>
                        </a:rPr>
                        <a:t>(يجب أن لا تزيد عن 1%من الدخل الإجمالي)</a:t>
                      </a:r>
                      <a:endParaRPr lang="en-US" sz="16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582288783"/>
                  </a:ext>
                </a:extLst>
              </a:tr>
              <a:tr h="0">
                <a:tc>
                  <a:txBody>
                    <a:bodyPr/>
                    <a:lstStyle/>
                    <a:p>
                      <a:pPr marL="0" marR="0" algn="justLow" rtl="1">
                        <a:spcBef>
                          <a:spcPts val="0"/>
                        </a:spcBef>
                        <a:spcAft>
                          <a:spcPts val="0"/>
                        </a:spcAft>
                      </a:pPr>
                      <a:r>
                        <a:rPr lang="ar-SA" sz="1600">
                          <a:effectLst/>
                        </a:rPr>
                        <a:t>مجموع المصاريف               </a:t>
                      </a:r>
                      <a:endParaRPr lang="en-US" sz="16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600">
                          <a:effectLst/>
                        </a:rPr>
                        <a:t> </a:t>
                      </a:r>
                      <a:endParaRPr lang="en-US" sz="16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600">
                          <a:effectLst/>
                        </a:rPr>
                        <a:t>(26300)</a:t>
                      </a:r>
                      <a:endParaRPr lang="en-US" sz="16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331940135"/>
                  </a:ext>
                </a:extLst>
              </a:tr>
              <a:tr h="0">
                <a:tc>
                  <a:txBody>
                    <a:bodyPr/>
                    <a:lstStyle/>
                    <a:p>
                      <a:pPr marL="0" marR="0" algn="justLow" rtl="1">
                        <a:spcBef>
                          <a:spcPts val="0"/>
                        </a:spcBef>
                        <a:spcAft>
                          <a:spcPts val="0"/>
                        </a:spcAft>
                      </a:pPr>
                      <a:r>
                        <a:rPr lang="ar-SA" sz="1600">
                          <a:effectLst/>
                        </a:rPr>
                        <a:t>الدخل الصافي المعدل</a:t>
                      </a:r>
                      <a:endParaRPr lang="en-US" sz="16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600">
                          <a:effectLst/>
                        </a:rPr>
                        <a:t> </a:t>
                      </a:r>
                      <a:endParaRPr lang="en-US" sz="16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600">
                          <a:effectLst/>
                        </a:rPr>
                        <a:t>153700</a:t>
                      </a:r>
                      <a:endParaRPr lang="en-US" sz="16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824642341"/>
                  </a:ext>
                </a:extLst>
              </a:tr>
              <a:tr h="0">
                <a:tc>
                  <a:txBody>
                    <a:bodyPr/>
                    <a:lstStyle/>
                    <a:p>
                      <a:pPr marL="228600" marR="457200" algn="justLow" rtl="1">
                        <a:spcBef>
                          <a:spcPts val="0"/>
                        </a:spcBef>
                        <a:spcAft>
                          <a:spcPts val="0"/>
                        </a:spcAft>
                      </a:pPr>
                      <a:r>
                        <a:rPr lang="ar-SA" sz="1600">
                          <a:effectLst/>
                        </a:rPr>
                        <a:t> -   الإعفاء</a:t>
                      </a:r>
                      <a:endParaRPr lang="en-US" sz="1600">
                        <a:effectLst/>
                        <a:latin typeface="Times New Roman" panose="02020603050405020304" pitchFamily="18" charset="0"/>
                        <a:ea typeface="SimSun" panose="02010600030101010101" pitchFamily="2" charset="-122"/>
                      </a:endParaRPr>
                    </a:p>
                  </a:txBody>
                  <a:tcPr marL="68580" marR="68580" marT="0" marB="0"/>
                </a:tc>
                <a:tc>
                  <a:txBody>
                    <a:bodyPr/>
                    <a:lstStyle/>
                    <a:p>
                      <a:pPr marL="0" marR="457200" algn="justLow" rtl="1">
                        <a:spcBef>
                          <a:spcPts val="0"/>
                        </a:spcBef>
                        <a:spcAft>
                          <a:spcPts val="0"/>
                        </a:spcAft>
                      </a:pPr>
                      <a:r>
                        <a:rPr lang="ar-SA" sz="1600">
                          <a:effectLst/>
                        </a:rPr>
                        <a:t> </a:t>
                      </a:r>
                      <a:endParaRPr lang="en-US" sz="1600">
                        <a:effectLst/>
                        <a:latin typeface="Times New Roman" panose="02020603050405020304" pitchFamily="18" charset="0"/>
                        <a:ea typeface="SimSun" panose="02010600030101010101" pitchFamily="2" charset="-122"/>
                      </a:endParaRPr>
                    </a:p>
                  </a:txBody>
                  <a:tcPr marL="68580" marR="68580" marT="0" marB="0"/>
                </a:tc>
                <a:tc>
                  <a:txBody>
                    <a:bodyPr/>
                    <a:lstStyle/>
                    <a:p>
                      <a:pPr marL="0" marR="457200" algn="justLow" rtl="1">
                        <a:spcBef>
                          <a:spcPts val="0"/>
                        </a:spcBef>
                        <a:spcAft>
                          <a:spcPts val="0"/>
                        </a:spcAft>
                      </a:pPr>
                      <a:r>
                        <a:rPr lang="ar-SA" sz="1600">
                          <a:effectLst/>
                        </a:rPr>
                        <a:t>(36000) شيكل</a:t>
                      </a:r>
                      <a:endParaRPr lang="en-US" sz="16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845351474"/>
                  </a:ext>
                </a:extLst>
              </a:tr>
              <a:tr h="0">
                <a:tc>
                  <a:txBody>
                    <a:bodyPr/>
                    <a:lstStyle/>
                    <a:p>
                      <a:pPr marL="0" marR="0" algn="justLow" rtl="1">
                        <a:spcBef>
                          <a:spcPts val="0"/>
                        </a:spcBef>
                        <a:spcAft>
                          <a:spcPts val="0"/>
                        </a:spcAft>
                      </a:pPr>
                      <a:r>
                        <a:rPr lang="ar-SA" sz="1600" dirty="0">
                          <a:effectLst/>
                        </a:rPr>
                        <a:t>=الدخل الخاضع                                     </a:t>
                      </a:r>
                      <a:endParaRPr lang="en-US" sz="1600" dirty="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600">
                          <a:effectLst/>
                        </a:rPr>
                        <a:t> </a:t>
                      </a:r>
                      <a:endParaRPr lang="en-US" sz="16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600">
                          <a:effectLst/>
                        </a:rPr>
                        <a:t>117700 شيكل</a:t>
                      </a:r>
                      <a:endParaRPr lang="en-US" sz="16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212586501"/>
                  </a:ext>
                </a:extLst>
              </a:tr>
              <a:tr h="0">
                <a:tc rowSpan="2">
                  <a:txBody>
                    <a:bodyPr/>
                    <a:lstStyle/>
                    <a:p>
                      <a:pPr marL="0" marR="0" algn="justLow" rtl="1">
                        <a:spcBef>
                          <a:spcPts val="0"/>
                        </a:spcBef>
                        <a:spcAft>
                          <a:spcPts val="0"/>
                        </a:spcAft>
                      </a:pPr>
                      <a:r>
                        <a:rPr lang="ar-SA" sz="1600">
                          <a:effectLst/>
                        </a:rPr>
                        <a:t>الضريبة المستحقة</a:t>
                      </a:r>
                      <a:endParaRPr lang="en-US" sz="1600">
                        <a:effectLst/>
                      </a:endParaRPr>
                    </a:p>
                    <a:p>
                      <a:pPr marL="0" marR="0" algn="justLow" rtl="1">
                        <a:spcBef>
                          <a:spcPts val="0"/>
                        </a:spcBef>
                        <a:spcAft>
                          <a:spcPts val="0"/>
                        </a:spcAft>
                      </a:pPr>
                      <a:r>
                        <a:rPr lang="ar-SA" sz="1600">
                          <a:effectLst/>
                        </a:rPr>
                        <a:t>     75000</a:t>
                      </a:r>
                      <a:r>
                        <a:rPr lang="en-US" sz="1600">
                          <a:effectLst/>
                        </a:rPr>
                        <a:t>x </a:t>
                      </a:r>
                      <a:r>
                        <a:rPr lang="ar-SA" sz="1600">
                          <a:effectLst/>
                        </a:rPr>
                        <a:t> 5% =   3750</a:t>
                      </a:r>
                      <a:endParaRPr lang="en-US" sz="1600">
                        <a:effectLst/>
                      </a:endParaRPr>
                    </a:p>
                    <a:p>
                      <a:pPr marL="0" marR="0" algn="justLow" rtl="1">
                        <a:spcBef>
                          <a:spcPts val="0"/>
                        </a:spcBef>
                        <a:spcAft>
                          <a:spcPts val="0"/>
                        </a:spcAft>
                      </a:pPr>
                      <a:r>
                        <a:rPr lang="ar-SA" sz="1600">
                          <a:effectLst/>
                        </a:rPr>
                        <a:t>+   42700</a:t>
                      </a:r>
                      <a:r>
                        <a:rPr lang="en-US" sz="1600">
                          <a:effectLst/>
                        </a:rPr>
                        <a:t> x </a:t>
                      </a:r>
                      <a:r>
                        <a:rPr lang="ar-SA" sz="1600">
                          <a:effectLst/>
                        </a:rPr>
                        <a:t>10%  = 4270</a:t>
                      </a:r>
                      <a:endParaRPr lang="en-US" sz="16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600">
                          <a:effectLst/>
                        </a:rPr>
                        <a:t> </a:t>
                      </a:r>
                      <a:endParaRPr lang="en-US" sz="16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600">
                          <a:effectLst/>
                        </a:rPr>
                        <a:t>8020 شيكل</a:t>
                      </a:r>
                      <a:endParaRPr lang="en-US" sz="16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580471286"/>
                  </a:ext>
                </a:extLst>
              </a:tr>
              <a:tr h="0">
                <a:tc vMerge="1">
                  <a:txBody>
                    <a:bodyPr/>
                    <a:lstStyle/>
                    <a:p>
                      <a:endParaRPr lang="en-US"/>
                    </a:p>
                  </a:txBody>
                  <a:tcPr/>
                </a:tc>
                <a:tc>
                  <a:txBody>
                    <a:bodyPr/>
                    <a:lstStyle/>
                    <a:p>
                      <a:pPr marL="0" marR="0" algn="justLow" rtl="1">
                        <a:spcBef>
                          <a:spcPts val="0"/>
                        </a:spcBef>
                        <a:spcAft>
                          <a:spcPts val="0"/>
                        </a:spcAft>
                      </a:pPr>
                      <a:r>
                        <a:rPr lang="ar-SA" sz="1600">
                          <a:effectLst/>
                        </a:rPr>
                        <a:t> </a:t>
                      </a:r>
                      <a:endParaRPr lang="en-US" sz="16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spcBef>
                          <a:spcPts val="0"/>
                        </a:spcBef>
                        <a:spcAft>
                          <a:spcPts val="0"/>
                        </a:spcAft>
                      </a:pPr>
                      <a:r>
                        <a:rPr lang="ar-SA" sz="1600" dirty="0">
                          <a:effectLst/>
                        </a:rPr>
                        <a:t> </a:t>
                      </a:r>
                      <a:endParaRPr lang="en-US" sz="1600" dirty="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065739204"/>
                  </a:ext>
                </a:extLst>
              </a:tr>
            </a:tbl>
          </a:graphicData>
        </a:graphic>
      </p:graphicFrame>
      <p:sp>
        <p:nvSpPr>
          <p:cNvPr id="3" name="Rectangle 1"/>
          <p:cNvSpPr>
            <a:spLocks noChangeArrowheads="1"/>
          </p:cNvSpPr>
          <p:nvPr/>
        </p:nvSpPr>
        <p:spPr bwMode="auto">
          <a:xfrm>
            <a:off x="1571946" y="512016"/>
            <a:ext cx="9801547" cy="54784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28600" algn="l"/>
              </a:tabLst>
              <a:defRPr>
                <a:solidFill>
                  <a:schemeClr val="tx1"/>
                </a:solidFill>
                <a:latin typeface="Arial" panose="020B0604020202020204" pitchFamily="34" charset="0"/>
              </a:defRPr>
            </a:lvl1pPr>
            <a:lvl2pPr eaLnBrk="0" fontAlgn="base" hangingPunct="0">
              <a:spcBef>
                <a:spcPct val="0"/>
              </a:spcBef>
              <a:spcAft>
                <a:spcPct val="0"/>
              </a:spcAft>
              <a:tabLst>
                <a:tab pos="228600" algn="l"/>
              </a:tabLst>
              <a:defRPr>
                <a:solidFill>
                  <a:schemeClr val="tx1"/>
                </a:solidFill>
                <a:latin typeface="Arial" panose="020B0604020202020204" pitchFamily="34" charset="0"/>
              </a:defRPr>
            </a:lvl2pPr>
            <a:lvl3pPr eaLnBrk="0" fontAlgn="base" hangingPunct="0">
              <a:spcBef>
                <a:spcPct val="0"/>
              </a:spcBef>
              <a:spcAft>
                <a:spcPct val="0"/>
              </a:spcAft>
              <a:tabLst>
                <a:tab pos="228600" algn="l"/>
              </a:tabLst>
              <a:defRPr>
                <a:solidFill>
                  <a:schemeClr val="tx1"/>
                </a:solidFill>
                <a:latin typeface="Arial" panose="020B0604020202020204" pitchFamily="34" charset="0"/>
              </a:defRPr>
            </a:lvl3pPr>
            <a:lvl4pPr eaLnBrk="0" fontAlgn="base" hangingPunct="0">
              <a:spcBef>
                <a:spcPct val="0"/>
              </a:spcBef>
              <a:spcAft>
                <a:spcPct val="0"/>
              </a:spcAft>
              <a:tabLst>
                <a:tab pos="228600" algn="l"/>
              </a:tabLst>
              <a:defRPr>
                <a:solidFill>
                  <a:schemeClr val="tx1"/>
                </a:solidFill>
                <a:latin typeface="Arial" panose="020B0604020202020204" pitchFamily="34" charset="0"/>
              </a:defRPr>
            </a:lvl4pPr>
            <a:lvl5pPr eaLnBrk="0" fontAlgn="base" hangingPunct="0">
              <a:spcBef>
                <a:spcPct val="0"/>
              </a:spcBef>
              <a:spcAft>
                <a:spcPct val="0"/>
              </a:spcAft>
              <a:tabLst>
                <a:tab pos="228600" algn="l"/>
              </a:tabLst>
              <a:defRPr>
                <a:solidFill>
                  <a:schemeClr val="tx1"/>
                </a:solidFill>
                <a:latin typeface="Arial" panose="020B0604020202020204" pitchFamily="34" charset="0"/>
              </a:defRPr>
            </a:lvl5pPr>
            <a:lvl6pPr eaLnBrk="0" fontAlgn="base" hangingPunct="0">
              <a:spcBef>
                <a:spcPct val="0"/>
              </a:spcBef>
              <a:spcAft>
                <a:spcPct val="0"/>
              </a:spcAft>
              <a:tabLst>
                <a:tab pos="228600" algn="l"/>
              </a:tabLst>
              <a:defRPr>
                <a:solidFill>
                  <a:schemeClr val="tx1"/>
                </a:solidFill>
                <a:latin typeface="Arial" panose="020B0604020202020204" pitchFamily="34" charset="0"/>
              </a:defRPr>
            </a:lvl6pPr>
            <a:lvl7pPr eaLnBrk="0" fontAlgn="base" hangingPunct="0">
              <a:spcBef>
                <a:spcPct val="0"/>
              </a:spcBef>
              <a:spcAft>
                <a:spcPct val="0"/>
              </a:spcAft>
              <a:tabLst>
                <a:tab pos="228600" algn="l"/>
              </a:tabLst>
              <a:defRPr>
                <a:solidFill>
                  <a:schemeClr val="tx1"/>
                </a:solidFill>
                <a:latin typeface="Arial" panose="020B0604020202020204" pitchFamily="34" charset="0"/>
              </a:defRPr>
            </a:lvl7pPr>
            <a:lvl8pPr eaLnBrk="0" fontAlgn="base" hangingPunct="0">
              <a:spcBef>
                <a:spcPct val="0"/>
              </a:spcBef>
              <a:spcAft>
                <a:spcPct val="0"/>
              </a:spcAft>
              <a:tabLst>
                <a:tab pos="228600" algn="l"/>
              </a:tabLst>
              <a:defRPr>
                <a:solidFill>
                  <a:schemeClr val="tx1"/>
                </a:solidFill>
                <a:latin typeface="Arial" panose="020B0604020202020204" pitchFamily="34" charset="0"/>
              </a:defRPr>
            </a:lvl8pPr>
            <a:lvl9pPr eaLnBrk="0" fontAlgn="base" hangingPunct="0">
              <a:spcBef>
                <a:spcPct val="0"/>
              </a:spcBef>
              <a:spcAft>
                <a:spcPct val="0"/>
              </a:spcAft>
              <a:tabLst>
                <a:tab pos="228600" algn="l"/>
              </a:tabLst>
              <a:defRPr>
                <a:solidFill>
                  <a:schemeClr val="tx1"/>
                </a:solidFill>
                <a:latin typeface="Arial" panose="020B0604020202020204" pitchFamily="34" charset="0"/>
              </a:defRPr>
            </a:lvl9pPr>
          </a:lstStyle>
          <a:p>
            <a:pPr marL="0" marR="0" lvl="0" indent="0" algn="r" defTabSz="914400" rtl="1" eaLnBrk="0" fontAlgn="base" latinLnBrk="0" hangingPunct="0">
              <a:lnSpc>
                <a:spcPct val="100000"/>
              </a:lnSpc>
              <a:spcBef>
                <a:spcPct val="0"/>
              </a:spcBef>
              <a:spcAft>
                <a:spcPct val="0"/>
              </a:spcAft>
              <a:buClrTx/>
              <a:buSzTx/>
              <a:buFontTx/>
              <a:buNone/>
              <a:tabLst>
                <a:tab pos="228600" algn="l"/>
              </a:tabLst>
            </a:pPr>
            <a:r>
              <a:rPr kumimoji="0" lang="ar-SA" altLang="zh-CN" sz="1400" b="1"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الحل</a:t>
            </a:r>
            <a:r>
              <a:rPr kumimoji="0" lang="ar-SA" altLang="zh-CN" sz="14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  </a:t>
            </a:r>
            <a:endParaRPr kumimoji="0" lang="en-US" altLang="zh-CN" sz="800" b="0" i="0" u="none" strike="noStrike" cap="none" normalizeH="0" baseline="0" dirty="0" smtClean="0">
              <a:ln>
                <a:noFill/>
              </a:ln>
              <a:solidFill>
                <a:schemeClr val="tx1"/>
              </a:solidFill>
              <a:effectLst/>
            </a:endParaRPr>
          </a:p>
          <a:p>
            <a:pPr marL="0" marR="0" lvl="0" indent="0" algn="r" defTabSz="914400" rtl="1" eaLnBrk="0" fontAlgn="base" latinLnBrk="0" hangingPunct="0">
              <a:lnSpc>
                <a:spcPct val="100000"/>
              </a:lnSpc>
              <a:spcBef>
                <a:spcPct val="0"/>
              </a:spcBef>
              <a:spcAft>
                <a:spcPct val="0"/>
              </a:spcAft>
              <a:buClrTx/>
              <a:buSzTx/>
              <a:buFontTx/>
              <a:buNone/>
              <a:tabLst>
                <a:tab pos="228600" algn="l"/>
              </a:tabLst>
            </a:pPr>
            <a:r>
              <a:rPr kumimoji="0" lang="ar-SA" altLang="zh-CN" sz="14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    يتبين من الملاحظات السابقة أن هناك معاملات وهمية قام بها المكلف لا يعترف بها القانون والتي أدت إلى تخفيض مبلغ الدخل الخاضع على المكلف وبالتالي </a:t>
            </a:r>
            <a:r>
              <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انخفاض</a:t>
            </a:r>
            <a:r>
              <a:rPr kumimoji="0" lang="ar-SA" altLang="zh-CN" sz="14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 مبلغ الضريبة ولذا يقوم المقدر بإجراء التقدير كما يلي:- </a:t>
            </a:r>
          </a:p>
          <a:p>
            <a:pPr marL="0" marR="0" lvl="0" indent="0" algn="r" defTabSz="914400" rtl="1" eaLnBrk="0" fontAlgn="base" latinLnBrk="0" hangingPunct="0">
              <a:lnSpc>
                <a:spcPct val="100000"/>
              </a:lnSpc>
              <a:spcBef>
                <a:spcPct val="0"/>
              </a:spcBef>
              <a:spcAft>
                <a:spcPct val="0"/>
              </a:spcAft>
              <a:buClrTx/>
              <a:buSzTx/>
              <a:buFontTx/>
              <a:buNone/>
              <a:tabLst>
                <a:tab pos="228600" algn="l"/>
              </a:tabLst>
            </a:pPr>
            <a:endParaRPr lang="ar-SA" altLang="zh-CN" sz="1400" dirty="0">
              <a:latin typeface="Simplified Arabic" panose="02020603050405020304" pitchFamily="18" charset="-78"/>
              <a:ea typeface="SimSun" panose="02010600030101010101" pitchFamily="2" charset="-122"/>
              <a:cs typeface="Simplified Arabic" panose="02020603050405020304" pitchFamily="18" charset="-78"/>
            </a:endParaRPr>
          </a:p>
          <a:p>
            <a:pPr marL="0" marR="0" lvl="0" indent="0" algn="r" defTabSz="914400" rtl="1" eaLnBrk="0" fontAlgn="base" latinLnBrk="0" hangingPunct="0">
              <a:lnSpc>
                <a:spcPct val="100000"/>
              </a:lnSpc>
              <a:spcBef>
                <a:spcPct val="0"/>
              </a:spcBef>
              <a:spcAft>
                <a:spcPct val="0"/>
              </a:spcAft>
              <a:buClrTx/>
              <a:buSzTx/>
              <a:buFontTx/>
              <a:buNone/>
              <a:tabLst>
                <a:tab pos="228600" algn="l"/>
              </a:tabLst>
            </a:pPr>
            <a:endParaRPr kumimoji="0" lang="ar-SA" altLang="zh-CN" sz="14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endParaRPr>
          </a:p>
          <a:p>
            <a:pPr marL="0" marR="0" lvl="0" indent="0" algn="r" defTabSz="914400" rtl="1" eaLnBrk="0" fontAlgn="base" latinLnBrk="0" hangingPunct="0">
              <a:lnSpc>
                <a:spcPct val="100000"/>
              </a:lnSpc>
              <a:spcBef>
                <a:spcPct val="0"/>
              </a:spcBef>
              <a:spcAft>
                <a:spcPct val="0"/>
              </a:spcAft>
              <a:buClrTx/>
              <a:buSzTx/>
              <a:buFontTx/>
              <a:buNone/>
              <a:tabLst>
                <a:tab pos="228600" algn="l"/>
              </a:tabLst>
            </a:pPr>
            <a:endParaRPr lang="ar-SA" altLang="zh-CN" sz="1400" dirty="0">
              <a:latin typeface="Simplified Arabic" panose="02020603050405020304" pitchFamily="18" charset="-78"/>
              <a:ea typeface="SimSun" panose="02010600030101010101" pitchFamily="2" charset="-122"/>
              <a:cs typeface="Simplified Arabic" panose="02020603050405020304" pitchFamily="18" charset="-78"/>
            </a:endParaRPr>
          </a:p>
          <a:p>
            <a:pPr marL="0" marR="0" lvl="0" indent="0" algn="r" defTabSz="914400" rtl="1" eaLnBrk="0" fontAlgn="base" latinLnBrk="0" hangingPunct="0">
              <a:lnSpc>
                <a:spcPct val="100000"/>
              </a:lnSpc>
              <a:spcBef>
                <a:spcPct val="0"/>
              </a:spcBef>
              <a:spcAft>
                <a:spcPct val="0"/>
              </a:spcAft>
              <a:buClrTx/>
              <a:buSzTx/>
              <a:buFontTx/>
              <a:buNone/>
              <a:tabLst>
                <a:tab pos="228600" algn="l"/>
              </a:tabLst>
            </a:pPr>
            <a:endParaRPr kumimoji="0" lang="ar-SA" altLang="zh-CN" sz="14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endParaRPr>
          </a:p>
          <a:p>
            <a:pPr marL="0" marR="0" lvl="0" indent="0" algn="r" defTabSz="914400" rtl="1" eaLnBrk="0" fontAlgn="base" latinLnBrk="0" hangingPunct="0">
              <a:lnSpc>
                <a:spcPct val="100000"/>
              </a:lnSpc>
              <a:spcBef>
                <a:spcPct val="0"/>
              </a:spcBef>
              <a:spcAft>
                <a:spcPct val="0"/>
              </a:spcAft>
              <a:buClrTx/>
              <a:buSzTx/>
              <a:buFontTx/>
              <a:buNone/>
              <a:tabLst>
                <a:tab pos="228600" algn="l"/>
              </a:tabLst>
            </a:pPr>
            <a:endParaRPr lang="ar-SA" altLang="zh-CN" sz="1400" dirty="0">
              <a:latin typeface="Simplified Arabic" panose="02020603050405020304" pitchFamily="18" charset="-78"/>
              <a:ea typeface="SimSun" panose="02010600030101010101" pitchFamily="2" charset="-122"/>
              <a:cs typeface="Simplified Arabic" panose="02020603050405020304" pitchFamily="18" charset="-78"/>
            </a:endParaRPr>
          </a:p>
          <a:p>
            <a:pPr marL="0" marR="0" lvl="0" indent="0" algn="r" defTabSz="914400" rtl="1" eaLnBrk="0" fontAlgn="base" latinLnBrk="0" hangingPunct="0">
              <a:lnSpc>
                <a:spcPct val="100000"/>
              </a:lnSpc>
              <a:spcBef>
                <a:spcPct val="0"/>
              </a:spcBef>
              <a:spcAft>
                <a:spcPct val="0"/>
              </a:spcAft>
              <a:buClrTx/>
              <a:buSzTx/>
              <a:buFontTx/>
              <a:buNone/>
              <a:tabLst>
                <a:tab pos="228600" algn="l"/>
              </a:tabLst>
            </a:pPr>
            <a:endParaRPr kumimoji="0" lang="ar-SA" altLang="zh-CN" sz="14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endParaRPr>
          </a:p>
          <a:p>
            <a:pPr marL="0" marR="0" lvl="0" indent="0" algn="r" defTabSz="914400" rtl="1" eaLnBrk="0" fontAlgn="base" latinLnBrk="0" hangingPunct="0">
              <a:lnSpc>
                <a:spcPct val="100000"/>
              </a:lnSpc>
              <a:spcBef>
                <a:spcPct val="0"/>
              </a:spcBef>
              <a:spcAft>
                <a:spcPct val="0"/>
              </a:spcAft>
              <a:buClrTx/>
              <a:buSzTx/>
              <a:buFontTx/>
              <a:buNone/>
              <a:tabLst>
                <a:tab pos="228600" algn="l"/>
              </a:tabLst>
            </a:pPr>
            <a:endParaRPr lang="ar-SA" altLang="zh-CN" sz="1400" dirty="0">
              <a:latin typeface="Simplified Arabic" panose="02020603050405020304" pitchFamily="18" charset="-78"/>
              <a:ea typeface="SimSun" panose="02010600030101010101" pitchFamily="2" charset="-122"/>
              <a:cs typeface="Simplified Arabic" panose="02020603050405020304" pitchFamily="18" charset="-78"/>
            </a:endParaRPr>
          </a:p>
          <a:p>
            <a:pPr marL="0" marR="0" lvl="0" indent="0" algn="r" defTabSz="914400" rtl="1" eaLnBrk="0" fontAlgn="base" latinLnBrk="0" hangingPunct="0">
              <a:lnSpc>
                <a:spcPct val="100000"/>
              </a:lnSpc>
              <a:spcBef>
                <a:spcPct val="0"/>
              </a:spcBef>
              <a:spcAft>
                <a:spcPct val="0"/>
              </a:spcAft>
              <a:buClrTx/>
              <a:buSzTx/>
              <a:buFontTx/>
              <a:buNone/>
              <a:tabLst>
                <a:tab pos="228600" algn="l"/>
              </a:tabLst>
            </a:pPr>
            <a:endParaRPr kumimoji="0" lang="ar-SA" altLang="zh-CN" sz="14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endParaRPr>
          </a:p>
          <a:p>
            <a:pPr marL="0" marR="0" lvl="0" indent="0" algn="r" defTabSz="914400" rtl="1" eaLnBrk="0" fontAlgn="base" latinLnBrk="0" hangingPunct="0">
              <a:lnSpc>
                <a:spcPct val="100000"/>
              </a:lnSpc>
              <a:spcBef>
                <a:spcPct val="0"/>
              </a:spcBef>
              <a:spcAft>
                <a:spcPct val="0"/>
              </a:spcAft>
              <a:buClrTx/>
              <a:buSzTx/>
              <a:buFontTx/>
              <a:buNone/>
              <a:tabLst>
                <a:tab pos="228600" algn="l"/>
              </a:tabLst>
            </a:pPr>
            <a:endParaRPr lang="ar-SA" altLang="zh-CN" sz="1400" dirty="0">
              <a:latin typeface="Simplified Arabic" panose="02020603050405020304" pitchFamily="18" charset="-78"/>
              <a:ea typeface="SimSun" panose="02010600030101010101" pitchFamily="2" charset="-122"/>
              <a:cs typeface="Simplified Arabic" panose="02020603050405020304" pitchFamily="18" charset="-78"/>
            </a:endParaRPr>
          </a:p>
          <a:p>
            <a:pPr marL="0" marR="0" lvl="0" indent="0" algn="r" defTabSz="914400" rtl="1" eaLnBrk="0" fontAlgn="base" latinLnBrk="0" hangingPunct="0">
              <a:lnSpc>
                <a:spcPct val="100000"/>
              </a:lnSpc>
              <a:spcBef>
                <a:spcPct val="0"/>
              </a:spcBef>
              <a:spcAft>
                <a:spcPct val="0"/>
              </a:spcAft>
              <a:buClrTx/>
              <a:buSzTx/>
              <a:buFontTx/>
              <a:buNone/>
              <a:tabLst>
                <a:tab pos="228600" algn="l"/>
              </a:tabLst>
            </a:pPr>
            <a:endParaRPr kumimoji="0" lang="ar-SA" altLang="zh-CN" sz="14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endParaRPr>
          </a:p>
          <a:p>
            <a:pPr marL="0" marR="0" lvl="0" indent="0" algn="r" defTabSz="914400" rtl="1" eaLnBrk="0" fontAlgn="base" latinLnBrk="0" hangingPunct="0">
              <a:lnSpc>
                <a:spcPct val="100000"/>
              </a:lnSpc>
              <a:spcBef>
                <a:spcPct val="0"/>
              </a:spcBef>
              <a:spcAft>
                <a:spcPct val="0"/>
              </a:spcAft>
              <a:buClrTx/>
              <a:buSzTx/>
              <a:buFontTx/>
              <a:buNone/>
              <a:tabLst>
                <a:tab pos="228600" algn="l"/>
              </a:tabLst>
            </a:pPr>
            <a:endParaRPr kumimoji="0" lang="ar-SA" altLang="zh-CN" sz="14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endParaRPr>
          </a:p>
          <a:p>
            <a:pPr marL="0" marR="0" lvl="0" indent="0" algn="r" defTabSz="914400" rtl="1" eaLnBrk="0" fontAlgn="base" latinLnBrk="0" hangingPunct="0">
              <a:lnSpc>
                <a:spcPct val="100000"/>
              </a:lnSpc>
              <a:spcBef>
                <a:spcPct val="0"/>
              </a:spcBef>
              <a:spcAft>
                <a:spcPct val="0"/>
              </a:spcAft>
              <a:buClrTx/>
              <a:buSzTx/>
              <a:buFontTx/>
              <a:buNone/>
              <a:tabLst>
                <a:tab pos="228600" algn="l"/>
              </a:tabLst>
            </a:pPr>
            <a:endParaRPr lang="ar-SA" altLang="zh-CN" sz="1400" dirty="0">
              <a:latin typeface="Simplified Arabic" panose="02020603050405020304" pitchFamily="18" charset="-78"/>
              <a:ea typeface="SimSun" panose="02010600030101010101" pitchFamily="2" charset="-122"/>
              <a:cs typeface="Simplified Arabic" panose="02020603050405020304" pitchFamily="18" charset="-78"/>
            </a:endParaRPr>
          </a:p>
          <a:p>
            <a:pPr marL="0" marR="0" lvl="0" indent="0" algn="r" defTabSz="914400" rtl="1" eaLnBrk="0" fontAlgn="base" latinLnBrk="0" hangingPunct="0">
              <a:lnSpc>
                <a:spcPct val="100000"/>
              </a:lnSpc>
              <a:spcBef>
                <a:spcPct val="0"/>
              </a:spcBef>
              <a:spcAft>
                <a:spcPct val="0"/>
              </a:spcAft>
              <a:buClrTx/>
              <a:buSzTx/>
              <a:buFontTx/>
              <a:buNone/>
              <a:tabLst>
                <a:tab pos="228600" algn="l"/>
              </a:tabLst>
            </a:pPr>
            <a:endParaRPr kumimoji="0" lang="ar-SA" altLang="zh-CN" sz="14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endParaRPr>
          </a:p>
          <a:p>
            <a:pPr marL="0" marR="0" lvl="0" indent="0" algn="r" defTabSz="914400" rtl="1" eaLnBrk="0" fontAlgn="base" latinLnBrk="0" hangingPunct="0">
              <a:lnSpc>
                <a:spcPct val="100000"/>
              </a:lnSpc>
              <a:spcBef>
                <a:spcPct val="0"/>
              </a:spcBef>
              <a:spcAft>
                <a:spcPct val="0"/>
              </a:spcAft>
              <a:buClrTx/>
              <a:buSzTx/>
              <a:buFontTx/>
              <a:buNone/>
              <a:tabLst>
                <a:tab pos="228600" algn="l"/>
              </a:tabLst>
            </a:pPr>
            <a:endParaRPr lang="ar-SA" altLang="zh-CN" sz="1400" dirty="0">
              <a:latin typeface="Simplified Arabic" panose="02020603050405020304" pitchFamily="18" charset="-78"/>
              <a:ea typeface="SimSun" panose="02010600030101010101" pitchFamily="2" charset="-122"/>
              <a:cs typeface="Simplified Arabic" panose="02020603050405020304" pitchFamily="18" charset="-78"/>
            </a:endParaRPr>
          </a:p>
          <a:p>
            <a:pPr marL="0" marR="0" lvl="0" indent="0" algn="r" defTabSz="914400" rtl="1" eaLnBrk="0" fontAlgn="base" latinLnBrk="0" hangingPunct="0">
              <a:lnSpc>
                <a:spcPct val="100000"/>
              </a:lnSpc>
              <a:spcBef>
                <a:spcPct val="0"/>
              </a:spcBef>
              <a:spcAft>
                <a:spcPct val="0"/>
              </a:spcAft>
              <a:buClrTx/>
              <a:buSzTx/>
              <a:buFontTx/>
              <a:buNone/>
              <a:tabLst>
                <a:tab pos="228600" algn="l"/>
              </a:tabLst>
            </a:pPr>
            <a:endParaRPr kumimoji="0" lang="ar-SA" altLang="zh-CN" sz="14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endParaRPr>
          </a:p>
          <a:p>
            <a:pPr marL="0" marR="0" lvl="0" indent="0" algn="r" defTabSz="914400" rtl="1" eaLnBrk="0" fontAlgn="base" latinLnBrk="0" hangingPunct="0">
              <a:lnSpc>
                <a:spcPct val="100000"/>
              </a:lnSpc>
              <a:spcBef>
                <a:spcPct val="0"/>
              </a:spcBef>
              <a:spcAft>
                <a:spcPct val="0"/>
              </a:spcAft>
              <a:buClrTx/>
              <a:buSzTx/>
              <a:buFontTx/>
              <a:buNone/>
              <a:tabLst>
                <a:tab pos="228600" algn="l"/>
              </a:tabLst>
            </a:pPr>
            <a:endParaRPr lang="ar-SA" altLang="zh-CN" sz="1400" dirty="0">
              <a:latin typeface="Simplified Arabic" panose="02020603050405020304" pitchFamily="18" charset="-78"/>
              <a:ea typeface="SimSun" panose="02010600030101010101" pitchFamily="2" charset="-122"/>
              <a:cs typeface="Simplified Arabic" panose="02020603050405020304" pitchFamily="18" charset="-78"/>
            </a:endParaRPr>
          </a:p>
          <a:p>
            <a:pPr marL="0" marR="0" lvl="0" indent="0" algn="r" defTabSz="914400" rtl="1" eaLnBrk="0" fontAlgn="base" latinLnBrk="0" hangingPunct="0">
              <a:lnSpc>
                <a:spcPct val="100000"/>
              </a:lnSpc>
              <a:spcBef>
                <a:spcPct val="0"/>
              </a:spcBef>
              <a:spcAft>
                <a:spcPct val="0"/>
              </a:spcAft>
              <a:buClrTx/>
              <a:buSzTx/>
              <a:buFontTx/>
              <a:buNone/>
              <a:tabLst>
                <a:tab pos="228600" algn="l"/>
              </a:tabLst>
            </a:pPr>
            <a:endParaRPr kumimoji="0" lang="ar-SA" altLang="zh-CN" sz="14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endParaRPr>
          </a:p>
          <a:p>
            <a:pPr marL="0" marR="0" lvl="0" indent="0" algn="r" defTabSz="914400" rtl="1" eaLnBrk="0" fontAlgn="base" latinLnBrk="0" hangingPunct="0">
              <a:lnSpc>
                <a:spcPct val="100000"/>
              </a:lnSpc>
              <a:spcBef>
                <a:spcPct val="0"/>
              </a:spcBef>
              <a:spcAft>
                <a:spcPct val="0"/>
              </a:spcAft>
              <a:buClrTx/>
              <a:buSzTx/>
              <a:buFontTx/>
              <a:buNone/>
              <a:tabLst>
                <a:tab pos="228600" algn="l"/>
              </a:tabLst>
            </a:pPr>
            <a:endParaRPr lang="ar-SA" altLang="zh-CN" sz="1400" dirty="0">
              <a:latin typeface="Simplified Arabic" panose="02020603050405020304" pitchFamily="18" charset="-78"/>
              <a:ea typeface="SimSun" panose="02010600030101010101" pitchFamily="2" charset="-122"/>
              <a:cs typeface="Simplified Arabic" panose="02020603050405020304" pitchFamily="18" charset="-78"/>
            </a:endParaRPr>
          </a:p>
          <a:p>
            <a:pPr marL="0" marR="0" lvl="0" indent="0" algn="r" defTabSz="914400" rtl="1" eaLnBrk="0" fontAlgn="base" latinLnBrk="0" hangingPunct="0">
              <a:lnSpc>
                <a:spcPct val="100000"/>
              </a:lnSpc>
              <a:spcBef>
                <a:spcPct val="0"/>
              </a:spcBef>
              <a:spcAft>
                <a:spcPct val="0"/>
              </a:spcAft>
              <a:buClrTx/>
              <a:buSzTx/>
              <a:buFontTx/>
              <a:buNone/>
              <a:tabLst>
                <a:tab pos="228600" algn="l"/>
              </a:tabLst>
            </a:pPr>
            <a:endParaRPr kumimoji="0" lang="ar-SA" altLang="zh-CN" sz="18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tab pos="228600" algn="l"/>
              </a:tabLst>
            </a:pPr>
            <a:endParaRPr lang="ar-SA" altLang="zh-CN" dirty="0">
              <a:cs typeface="Arial" panose="020B0604020202020204"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tab pos="228600" algn="l"/>
              </a:tabLst>
            </a:pPr>
            <a:r>
              <a:rPr kumimoji="0" lang="ar-SA" altLang="zh-CN" sz="18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او</a:t>
            </a:r>
            <a:endParaRPr kumimoji="0" lang="en-US" altLang="zh-CN" sz="18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233152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41964194"/>
              </p:ext>
            </p:extLst>
          </p:nvPr>
        </p:nvGraphicFramePr>
        <p:xfrm>
          <a:off x="873303" y="487362"/>
          <a:ext cx="10757043" cy="3216910"/>
        </p:xfrm>
        <a:graphic>
          <a:graphicData uri="http://schemas.openxmlformats.org/drawingml/2006/table">
            <a:tbl>
              <a:tblPr rtl="1">
                <a:tableStyleId>{5C22544A-7EE6-4342-B048-85BDC9FD1C3A}</a:tableStyleId>
              </a:tblPr>
              <a:tblGrid>
                <a:gridCol w="4523830">
                  <a:extLst>
                    <a:ext uri="{9D8B030D-6E8A-4147-A177-3AD203B41FA5}">
                      <a16:colId xmlns:a16="http://schemas.microsoft.com/office/drawing/2014/main" val="696638391"/>
                    </a:ext>
                  </a:extLst>
                </a:gridCol>
                <a:gridCol w="1587471">
                  <a:extLst>
                    <a:ext uri="{9D8B030D-6E8A-4147-A177-3AD203B41FA5}">
                      <a16:colId xmlns:a16="http://schemas.microsoft.com/office/drawing/2014/main" val="2878182742"/>
                    </a:ext>
                  </a:extLst>
                </a:gridCol>
                <a:gridCol w="4645742">
                  <a:extLst>
                    <a:ext uri="{9D8B030D-6E8A-4147-A177-3AD203B41FA5}">
                      <a16:colId xmlns:a16="http://schemas.microsoft.com/office/drawing/2014/main" val="2147930354"/>
                    </a:ext>
                  </a:extLst>
                </a:gridCol>
              </a:tblGrid>
              <a:tr h="0">
                <a:tc>
                  <a:txBody>
                    <a:bodyPr/>
                    <a:lstStyle/>
                    <a:p>
                      <a:pPr marL="0" marR="0" algn="justLow" rtl="1">
                        <a:lnSpc>
                          <a:spcPct val="150000"/>
                        </a:lnSpc>
                        <a:spcBef>
                          <a:spcPts val="0"/>
                        </a:spcBef>
                        <a:spcAft>
                          <a:spcPts val="0"/>
                        </a:spcAft>
                      </a:pPr>
                      <a:r>
                        <a:rPr lang="ar-SA" sz="1600">
                          <a:effectLst/>
                        </a:rPr>
                        <a:t>الربح المعلن</a:t>
                      </a:r>
                      <a:endParaRPr lang="en-US" sz="16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lnSpc>
                          <a:spcPct val="150000"/>
                        </a:lnSpc>
                        <a:spcBef>
                          <a:spcPts val="0"/>
                        </a:spcBef>
                        <a:spcAft>
                          <a:spcPts val="0"/>
                        </a:spcAft>
                      </a:pPr>
                      <a:r>
                        <a:rPr lang="ar-SA" sz="1600">
                          <a:effectLst/>
                        </a:rPr>
                        <a:t> </a:t>
                      </a:r>
                      <a:endParaRPr lang="en-US" sz="16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lnSpc>
                          <a:spcPct val="150000"/>
                        </a:lnSpc>
                        <a:spcBef>
                          <a:spcPts val="0"/>
                        </a:spcBef>
                        <a:spcAft>
                          <a:spcPts val="0"/>
                        </a:spcAft>
                      </a:pPr>
                      <a:r>
                        <a:rPr lang="ar-SA" sz="1600">
                          <a:effectLst/>
                        </a:rPr>
                        <a:t>123000 شيكل</a:t>
                      </a:r>
                      <a:endParaRPr lang="en-US" sz="16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313443734"/>
                  </a:ext>
                </a:extLst>
              </a:tr>
              <a:tr h="0">
                <a:tc>
                  <a:txBody>
                    <a:bodyPr/>
                    <a:lstStyle/>
                    <a:p>
                      <a:pPr marL="0" marR="0" algn="justLow" rtl="1">
                        <a:lnSpc>
                          <a:spcPct val="150000"/>
                        </a:lnSpc>
                        <a:spcBef>
                          <a:spcPts val="0"/>
                        </a:spcBef>
                        <a:spcAft>
                          <a:spcPts val="0"/>
                        </a:spcAft>
                      </a:pPr>
                      <a:r>
                        <a:rPr lang="ar-SA" sz="1600">
                          <a:effectLst/>
                        </a:rPr>
                        <a:t>+ المصاريف غير المعترف بها</a:t>
                      </a:r>
                      <a:endParaRPr lang="en-US" sz="16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lnSpc>
                          <a:spcPct val="150000"/>
                        </a:lnSpc>
                        <a:spcBef>
                          <a:spcPts val="0"/>
                        </a:spcBef>
                        <a:spcAft>
                          <a:spcPts val="0"/>
                        </a:spcAft>
                      </a:pPr>
                      <a:r>
                        <a:rPr lang="ar-SA" sz="1600">
                          <a:effectLst/>
                        </a:rPr>
                        <a:t> </a:t>
                      </a:r>
                      <a:endParaRPr lang="en-US" sz="16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lnSpc>
                          <a:spcPct val="150000"/>
                        </a:lnSpc>
                        <a:spcBef>
                          <a:spcPts val="0"/>
                        </a:spcBef>
                        <a:spcAft>
                          <a:spcPts val="0"/>
                        </a:spcAft>
                      </a:pPr>
                      <a:r>
                        <a:rPr lang="ar-SA" sz="1600">
                          <a:effectLst/>
                        </a:rPr>
                        <a:t> </a:t>
                      </a:r>
                      <a:endParaRPr lang="en-US" sz="16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475496847"/>
                  </a:ext>
                </a:extLst>
              </a:tr>
              <a:tr h="0">
                <a:tc>
                  <a:txBody>
                    <a:bodyPr/>
                    <a:lstStyle/>
                    <a:p>
                      <a:pPr marL="0" marR="0" algn="justLow" rtl="1">
                        <a:lnSpc>
                          <a:spcPct val="150000"/>
                        </a:lnSpc>
                        <a:spcBef>
                          <a:spcPts val="0"/>
                        </a:spcBef>
                        <a:spcAft>
                          <a:spcPts val="0"/>
                        </a:spcAft>
                      </a:pPr>
                      <a:r>
                        <a:rPr lang="ar-SA" sz="1600" dirty="0">
                          <a:effectLst/>
                        </a:rPr>
                        <a:t>إيجار محل مدفوع مقدم</a:t>
                      </a:r>
                      <a:endParaRPr lang="en-US" sz="1600" dirty="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lnSpc>
                          <a:spcPct val="150000"/>
                        </a:lnSpc>
                        <a:spcBef>
                          <a:spcPts val="0"/>
                        </a:spcBef>
                        <a:spcAft>
                          <a:spcPts val="0"/>
                        </a:spcAft>
                      </a:pPr>
                      <a:r>
                        <a:rPr lang="ar-SA" sz="1600">
                          <a:effectLst/>
                        </a:rPr>
                        <a:t>7500</a:t>
                      </a:r>
                      <a:endParaRPr lang="en-US" sz="16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lnSpc>
                          <a:spcPct val="150000"/>
                        </a:lnSpc>
                        <a:spcBef>
                          <a:spcPts val="0"/>
                        </a:spcBef>
                        <a:spcAft>
                          <a:spcPts val="0"/>
                        </a:spcAft>
                      </a:pPr>
                      <a:r>
                        <a:rPr lang="ar-SA" sz="1600">
                          <a:effectLst/>
                        </a:rPr>
                        <a:t> </a:t>
                      </a:r>
                      <a:endParaRPr lang="en-US" sz="16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847246494"/>
                  </a:ext>
                </a:extLst>
              </a:tr>
              <a:tr h="0">
                <a:tc>
                  <a:txBody>
                    <a:bodyPr/>
                    <a:lstStyle/>
                    <a:p>
                      <a:pPr marL="0" marR="0" algn="justLow" rtl="1">
                        <a:lnSpc>
                          <a:spcPct val="150000"/>
                        </a:lnSpc>
                        <a:spcBef>
                          <a:spcPts val="0"/>
                        </a:spcBef>
                        <a:spcAft>
                          <a:spcPts val="0"/>
                        </a:spcAft>
                      </a:pPr>
                      <a:r>
                        <a:rPr lang="ar-SA" sz="1600">
                          <a:effectLst/>
                        </a:rPr>
                        <a:t>رواتب شركاء</a:t>
                      </a:r>
                      <a:endParaRPr lang="en-US" sz="16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lnSpc>
                          <a:spcPct val="150000"/>
                        </a:lnSpc>
                        <a:spcBef>
                          <a:spcPts val="0"/>
                        </a:spcBef>
                        <a:spcAft>
                          <a:spcPts val="0"/>
                        </a:spcAft>
                      </a:pPr>
                      <a:r>
                        <a:rPr lang="ar-SA" sz="1600">
                          <a:effectLst/>
                        </a:rPr>
                        <a:t>10000</a:t>
                      </a:r>
                      <a:endParaRPr lang="en-US" sz="16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lnSpc>
                          <a:spcPct val="150000"/>
                        </a:lnSpc>
                        <a:spcBef>
                          <a:spcPts val="0"/>
                        </a:spcBef>
                        <a:spcAft>
                          <a:spcPts val="0"/>
                        </a:spcAft>
                      </a:pPr>
                      <a:r>
                        <a:rPr lang="ar-SA" sz="1600">
                          <a:effectLst/>
                        </a:rPr>
                        <a:t> </a:t>
                      </a:r>
                      <a:endParaRPr lang="en-US" sz="16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4229059950"/>
                  </a:ext>
                </a:extLst>
              </a:tr>
              <a:tr h="0">
                <a:tc>
                  <a:txBody>
                    <a:bodyPr/>
                    <a:lstStyle/>
                    <a:p>
                      <a:pPr marL="0" marR="0" algn="justLow" rtl="1">
                        <a:lnSpc>
                          <a:spcPct val="150000"/>
                        </a:lnSpc>
                        <a:spcBef>
                          <a:spcPts val="0"/>
                        </a:spcBef>
                        <a:spcAft>
                          <a:spcPts val="0"/>
                        </a:spcAft>
                      </a:pPr>
                      <a:r>
                        <a:rPr lang="ar-SA" sz="1600">
                          <a:effectLst/>
                        </a:rPr>
                        <a:t>م. ضيافة</a:t>
                      </a:r>
                      <a:endParaRPr lang="en-US" sz="16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lnSpc>
                          <a:spcPct val="150000"/>
                        </a:lnSpc>
                        <a:spcBef>
                          <a:spcPts val="0"/>
                        </a:spcBef>
                        <a:spcAft>
                          <a:spcPts val="0"/>
                        </a:spcAft>
                      </a:pPr>
                      <a:r>
                        <a:rPr lang="ar-SA" sz="1600">
                          <a:effectLst/>
                        </a:rPr>
                        <a:t>3200</a:t>
                      </a:r>
                      <a:endParaRPr lang="en-US" sz="16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lnSpc>
                          <a:spcPct val="150000"/>
                        </a:lnSpc>
                        <a:spcBef>
                          <a:spcPts val="0"/>
                        </a:spcBef>
                        <a:spcAft>
                          <a:spcPts val="0"/>
                        </a:spcAft>
                      </a:pPr>
                      <a:r>
                        <a:rPr lang="ar-SA" sz="1600">
                          <a:effectLst/>
                        </a:rPr>
                        <a:t> </a:t>
                      </a:r>
                      <a:endParaRPr lang="en-US" sz="16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2132937820"/>
                  </a:ext>
                </a:extLst>
              </a:tr>
              <a:tr h="0">
                <a:tc>
                  <a:txBody>
                    <a:bodyPr/>
                    <a:lstStyle/>
                    <a:p>
                      <a:pPr marL="0" marR="0" algn="justLow" rtl="1">
                        <a:lnSpc>
                          <a:spcPct val="150000"/>
                        </a:lnSpc>
                        <a:spcBef>
                          <a:spcPts val="0"/>
                        </a:spcBef>
                        <a:spcAft>
                          <a:spcPts val="0"/>
                        </a:spcAft>
                      </a:pPr>
                      <a:r>
                        <a:rPr lang="ar-SA" sz="1600">
                          <a:effectLst/>
                        </a:rPr>
                        <a:t>إيجار منزل</a:t>
                      </a:r>
                      <a:endParaRPr lang="en-US" sz="16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lnSpc>
                          <a:spcPct val="150000"/>
                        </a:lnSpc>
                        <a:spcBef>
                          <a:spcPts val="0"/>
                        </a:spcBef>
                        <a:spcAft>
                          <a:spcPts val="0"/>
                        </a:spcAft>
                      </a:pPr>
                      <a:r>
                        <a:rPr lang="ar-SA" sz="1600">
                          <a:effectLst/>
                        </a:rPr>
                        <a:t>10000</a:t>
                      </a:r>
                      <a:endParaRPr lang="en-US" sz="16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lnSpc>
                          <a:spcPct val="150000"/>
                        </a:lnSpc>
                        <a:spcBef>
                          <a:spcPts val="0"/>
                        </a:spcBef>
                        <a:spcAft>
                          <a:spcPts val="0"/>
                        </a:spcAft>
                      </a:pPr>
                      <a:r>
                        <a:rPr lang="ar-SA" sz="1600">
                          <a:effectLst/>
                        </a:rPr>
                        <a:t> </a:t>
                      </a:r>
                      <a:endParaRPr lang="en-US" sz="16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799379867"/>
                  </a:ext>
                </a:extLst>
              </a:tr>
              <a:tr h="0">
                <a:tc>
                  <a:txBody>
                    <a:bodyPr/>
                    <a:lstStyle/>
                    <a:p>
                      <a:pPr marL="0" marR="0" algn="justLow" rtl="1">
                        <a:lnSpc>
                          <a:spcPct val="150000"/>
                        </a:lnSpc>
                        <a:spcBef>
                          <a:spcPts val="0"/>
                        </a:spcBef>
                        <a:spcAft>
                          <a:spcPts val="0"/>
                        </a:spcAft>
                      </a:pPr>
                      <a:r>
                        <a:rPr lang="ar-SA" sz="1600">
                          <a:effectLst/>
                        </a:rPr>
                        <a:t>مجموع الرديات</a:t>
                      </a:r>
                      <a:endParaRPr lang="en-US" sz="16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lnSpc>
                          <a:spcPct val="150000"/>
                        </a:lnSpc>
                        <a:spcBef>
                          <a:spcPts val="0"/>
                        </a:spcBef>
                        <a:spcAft>
                          <a:spcPts val="0"/>
                        </a:spcAft>
                      </a:pPr>
                      <a:r>
                        <a:rPr lang="ar-SA" sz="1600">
                          <a:effectLst/>
                        </a:rPr>
                        <a:t> </a:t>
                      </a:r>
                      <a:endParaRPr lang="en-US" sz="16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lnSpc>
                          <a:spcPct val="150000"/>
                        </a:lnSpc>
                        <a:spcBef>
                          <a:spcPts val="0"/>
                        </a:spcBef>
                        <a:spcAft>
                          <a:spcPts val="0"/>
                        </a:spcAft>
                      </a:pPr>
                      <a:r>
                        <a:rPr lang="ar-SA" sz="1600">
                          <a:effectLst/>
                        </a:rPr>
                        <a:t>30700</a:t>
                      </a:r>
                      <a:endParaRPr lang="en-US" sz="16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2622993888"/>
                  </a:ext>
                </a:extLst>
              </a:tr>
              <a:tr h="0">
                <a:tc>
                  <a:txBody>
                    <a:bodyPr/>
                    <a:lstStyle/>
                    <a:p>
                      <a:pPr marL="0" marR="0" algn="justLow" rtl="1">
                        <a:lnSpc>
                          <a:spcPct val="150000"/>
                        </a:lnSpc>
                        <a:spcBef>
                          <a:spcPts val="0"/>
                        </a:spcBef>
                        <a:spcAft>
                          <a:spcPts val="0"/>
                        </a:spcAft>
                      </a:pPr>
                      <a:r>
                        <a:rPr lang="ar-SA" sz="1600">
                          <a:effectLst/>
                        </a:rPr>
                        <a:t>الدخل الخاضع                                         </a:t>
                      </a:r>
                      <a:endParaRPr lang="en-US" sz="16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lnSpc>
                          <a:spcPct val="150000"/>
                        </a:lnSpc>
                        <a:spcBef>
                          <a:spcPts val="0"/>
                        </a:spcBef>
                        <a:spcAft>
                          <a:spcPts val="0"/>
                        </a:spcAft>
                      </a:pPr>
                      <a:r>
                        <a:rPr lang="ar-SA" sz="1600">
                          <a:effectLst/>
                        </a:rPr>
                        <a:t> </a:t>
                      </a:r>
                      <a:endParaRPr lang="en-US" sz="16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lnSpc>
                          <a:spcPct val="150000"/>
                        </a:lnSpc>
                        <a:spcBef>
                          <a:spcPts val="0"/>
                        </a:spcBef>
                        <a:spcAft>
                          <a:spcPts val="0"/>
                        </a:spcAft>
                      </a:pPr>
                      <a:r>
                        <a:rPr lang="ar-SA" sz="1600">
                          <a:effectLst/>
                        </a:rPr>
                        <a:t>153700</a:t>
                      </a:r>
                      <a:endParaRPr lang="en-US" sz="16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893561220"/>
                  </a:ext>
                </a:extLst>
              </a:tr>
              <a:tr h="0">
                <a:tc>
                  <a:txBody>
                    <a:bodyPr/>
                    <a:lstStyle/>
                    <a:p>
                      <a:pPr marL="228600" marR="457200" algn="justLow" rtl="1">
                        <a:lnSpc>
                          <a:spcPct val="150000"/>
                        </a:lnSpc>
                        <a:spcBef>
                          <a:spcPts val="0"/>
                        </a:spcBef>
                        <a:spcAft>
                          <a:spcPts val="0"/>
                        </a:spcAft>
                      </a:pPr>
                      <a:r>
                        <a:rPr lang="ar-SA" sz="1600">
                          <a:effectLst/>
                        </a:rPr>
                        <a:t> - الإعفاء</a:t>
                      </a:r>
                      <a:endParaRPr lang="en-US" sz="1600">
                        <a:effectLst/>
                        <a:latin typeface="Times New Roman" panose="02020603050405020304" pitchFamily="18" charset="0"/>
                        <a:ea typeface="SimSun" panose="02010600030101010101" pitchFamily="2" charset="-122"/>
                      </a:endParaRPr>
                    </a:p>
                  </a:txBody>
                  <a:tcPr marL="68580" marR="68580" marT="0" marB="0"/>
                </a:tc>
                <a:tc>
                  <a:txBody>
                    <a:bodyPr/>
                    <a:lstStyle/>
                    <a:p>
                      <a:pPr marL="0" marR="457200" algn="justLow" rtl="1">
                        <a:lnSpc>
                          <a:spcPct val="150000"/>
                        </a:lnSpc>
                        <a:spcBef>
                          <a:spcPts val="0"/>
                        </a:spcBef>
                        <a:spcAft>
                          <a:spcPts val="0"/>
                        </a:spcAft>
                      </a:pPr>
                      <a:r>
                        <a:rPr lang="ar-SA" sz="1600" u="none" strike="noStrike">
                          <a:effectLst/>
                        </a:rPr>
                        <a:t> </a:t>
                      </a:r>
                      <a:endParaRPr lang="en-US" sz="1600">
                        <a:effectLst/>
                        <a:latin typeface="Times New Roman" panose="02020603050405020304" pitchFamily="18" charset="0"/>
                        <a:ea typeface="SimSun" panose="02010600030101010101" pitchFamily="2" charset="-122"/>
                      </a:endParaRPr>
                    </a:p>
                  </a:txBody>
                  <a:tcPr marL="68580" marR="68580" marT="0" marB="0"/>
                </a:tc>
                <a:tc>
                  <a:txBody>
                    <a:bodyPr/>
                    <a:lstStyle/>
                    <a:p>
                      <a:pPr marL="0" marR="457200" algn="justLow" rtl="1">
                        <a:lnSpc>
                          <a:spcPct val="150000"/>
                        </a:lnSpc>
                        <a:spcBef>
                          <a:spcPts val="0"/>
                        </a:spcBef>
                        <a:spcAft>
                          <a:spcPts val="0"/>
                        </a:spcAft>
                      </a:pPr>
                      <a:r>
                        <a:rPr lang="ar-SA" sz="1600" u="sng">
                          <a:effectLst/>
                        </a:rPr>
                        <a:t>(36000) شيكل</a:t>
                      </a:r>
                      <a:endParaRPr lang="en-US" sz="16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4247553295"/>
                  </a:ext>
                </a:extLst>
              </a:tr>
              <a:tr h="0">
                <a:tc>
                  <a:txBody>
                    <a:bodyPr/>
                    <a:lstStyle/>
                    <a:p>
                      <a:pPr marL="0" marR="0" algn="justLow" rtl="1">
                        <a:lnSpc>
                          <a:spcPct val="150000"/>
                        </a:lnSpc>
                        <a:spcBef>
                          <a:spcPts val="0"/>
                        </a:spcBef>
                        <a:spcAft>
                          <a:spcPts val="0"/>
                        </a:spcAft>
                      </a:pPr>
                      <a:r>
                        <a:rPr lang="ar-SA" sz="1600" dirty="0">
                          <a:effectLst/>
                        </a:rPr>
                        <a:t>= الدخل الخاضع                                     </a:t>
                      </a:r>
                      <a:endParaRPr lang="en-US" sz="1600" dirty="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lnSpc>
                          <a:spcPct val="150000"/>
                        </a:lnSpc>
                        <a:spcBef>
                          <a:spcPts val="0"/>
                        </a:spcBef>
                        <a:spcAft>
                          <a:spcPts val="0"/>
                        </a:spcAft>
                      </a:pPr>
                      <a:r>
                        <a:rPr lang="ar-SA" sz="1600">
                          <a:effectLst/>
                        </a:rPr>
                        <a:t> </a:t>
                      </a:r>
                      <a:endParaRPr lang="en-US" sz="16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justLow" rtl="1">
                        <a:lnSpc>
                          <a:spcPct val="150000"/>
                        </a:lnSpc>
                        <a:spcBef>
                          <a:spcPts val="0"/>
                        </a:spcBef>
                        <a:spcAft>
                          <a:spcPts val="0"/>
                        </a:spcAft>
                      </a:pPr>
                      <a:r>
                        <a:rPr lang="ar-SA" sz="1600" dirty="0">
                          <a:effectLst/>
                        </a:rPr>
                        <a:t>117700 شيكل</a:t>
                      </a:r>
                      <a:endParaRPr lang="en-US" sz="1600" dirty="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738383675"/>
                  </a:ext>
                </a:extLst>
              </a:tr>
            </a:tbl>
          </a:graphicData>
        </a:graphic>
      </p:graphicFrame>
      <p:sp>
        <p:nvSpPr>
          <p:cNvPr id="3" name="TextBox 2"/>
          <p:cNvSpPr txBox="1"/>
          <p:nvPr/>
        </p:nvSpPr>
        <p:spPr>
          <a:xfrm>
            <a:off x="873304" y="4232953"/>
            <a:ext cx="10664576" cy="1938992"/>
          </a:xfrm>
          <a:prstGeom prst="rect">
            <a:avLst/>
          </a:prstGeom>
          <a:noFill/>
        </p:spPr>
        <p:txBody>
          <a:bodyPr wrap="square" rtlCol="0">
            <a:spAutoFit/>
          </a:bodyPr>
          <a:lstStyle/>
          <a:p>
            <a:pPr algn="r" rtl="1">
              <a:lnSpc>
                <a:spcPct val="150000"/>
              </a:lnSpc>
            </a:pPr>
            <a:r>
              <a:rPr lang="ar-SA" sz="1600" b="1" dirty="0"/>
              <a:t>ملاحظات على الحل:</a:t>
            </a:r>
            <a:endParaRPr lang="en-US" sz="1600" dirty="0"/>
          </a:p>
          <a:p>
            <a:pPr algn="r" rtl="1">
              <a:lnSpc>
                <a:spcPct val="150000"/>
              </a:lnSpc>
            </a:pPr>
            <a:r>
              <a:rPr lang="ar-SA" sz="1600" dirty="0"/>
              <a:t>   -   لم يعترف بإيجار السنة المدفوعة مقدما حيث تم رد مبلغ 7500 شيكل كونها تخص سنه  لاحقه، كما تم  رد 10000 شيكل من الرواتب لان الشركاء في الشركة العادية لا يستحق لهم رواتب ولا تكون عبئاً على الدخل الخاضع إنما جزء منه.</a:t>
            </a:r>
            <a:endParaRPr lang="en-US" sz="1600" dirty="0"/>
          </a:p>
          <a:p>
            <a:pPr algn="r" rtl="1">
              <a:lnSpc>
                <a:spcPct val="150000"/>
              </a:lnSpc>
            </a:pPr>
            <a:r>
              <a:rPr lang="ar-SA" sz="1600" dirty="0"/>
              <a:t>- تم رد 10000 شيكل إيجار منزل لأنه لا يعتبر مصروفاً للعمل بل هو مصروف شخصي يخص صاحب العمل </a:t>
            </a:r>
            <a:endParaRPr lang="en-US" sz="1600" dirty="0"/>
          </a:p>
          <a:p>
            <a:pPr algn="r" rtl="1">
              <a:lnSpc>
                <a:spcPct val="150000"/>
              </a:lnSpc>
            </a:pPr>
            <a:r>
              <a:rPr lang="ar-SA" sz="1600" dirty="0"/>
              <a:t>- تم رد مصروف الضيافة لان القانون لا يعترف إلا بنسبة 1% من الدخل الإجمالي بحيث يتم الاعتراف ب1800 شيكل فقط.</a:t>
            </a:r>
            <a:endParaRPr lang="en-US" sz="1600" dirty="0"/>
          </a:p>
        </p:txBody>
      </p:sp>
    </p:spTree>
    <p:extLst>
      <p:ext uri="{BB962C8B-B14F-4D97-AF65-F5344CB8AC3E}">
        <p14:creationId xmlns:p14="http://schemas.microsoft.com/office/powerpoint/2010/main" val="795739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371E4B3-59CC-4D77-8EDC-4569EE0FCC46}" type="slidenum">
              <a:rPr lang="en-US" smtClean="0"/>
              <a:t>2</a:t>
            </a:fld>
            <a:endParaRPr lang="en-US"/>
          </a:p>
        </p:txBody>
      </p:sp>
      <p:sp>
        <p:nvSpPr>
          <p:cNvPr id="88" name="Freeform 49"/>
          <p:cNvSpPr>
            <a:spLocks/>
          </p:cNvSpPr>
          <p:nvPr/>
        </p:nvSpPr>
        <p:spPr bwMode="auto">
          <a:xfrm>
            <a:off x="3234768" y="2137688"/>
            <a:ext cx="4572000" cy="365760"/>
          </a:xfrm>
          <a:custGeom>
            <a:avLst/>
            <a:gdLst>
              <a:gd name="T0" fmla="*/ 0 w 3525664"/>
              <a:gd name="T1" fmla="*/ 32929 h 402932"/>
              <a:gd name="T2" fmla="*/ 33130 w 3525664"/>
              <a:gd name="T3" fmla="*/ 0 h 402932"/>
              <a:gd name="T4" fmla="*/ 2865789 w 3525664"/>
              <a:gd name="T5" fmla="*/ 0 h 402932"/>
              <a:gd name="T6" fmla="*/ 2898919 w 3525664"/>
              <a:gd name="T7" fmla="*/ 32929 h 402932"/>
              <a:gd name="T8" fmla="*/ 2898919 w 3525664"/>
              <a:gd name="T9" fmla="*/ 296360 h 402932"/>
              <a:gd name="T10" fmla="*/ 2865789 w 3525664"/>
              <a:gd name="T11" fmla="*/ 329289 h 402932"/>
              <a:gd name="T12" fmla="*/ 33130 w 3525664"/>
              <a:gd name="T13" fmla="*/ 329289 h 402932"/>
              <a:gd name="T14" fmla="*/ 0 w 3525664"/>
              <a:gd name="T15" fmla="*/ 296360 h 402932"/>
              <a:gd name="T16" fmla="*/ 0 w 3525664"/>
              <a:gd name="T17" fmla="*/ 32929 h 40293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525664"/>
              <a:gd name="T28" fmla="*/ 0 h 402932"/>
              <a:gd name="T29" fmla="*/ 3525664 w 3525664"/>
              <a:gd name="T30" fmla="*/ 402932 h 402932"/>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525664" h="402932">
                <a:moveTo>
                  <a:pt x="0" y="40293"/>
                </a:moveTo>
                <a:cubicBezTo>
                  <a:pt x="0" y="18040"/>
                  <a:pt x="18040" y="0"/>
                  <a:pt x="40293" y="0"/>
                </a:cubicBezTo>
                <a:lnTo>
                  <a:pt x="3485371" y="0"/>
                </a:lnTo>
                <a:cubicBezTo>
                  <a:pt x="3507624" y="0"/>
                  <a:pt x="3525664" y="18040"/>
                  <a:pt x="3525664" y="40293"/>
                </a:cubicBezTo>
                <a:lnTo>
                  <a:pt x="3525664" y="362639"/>
                </a:lnTo>
                <a:cubicBezTo>
                  <a:pt x="3525664" y="384892"/>
                  <a:pt x="3507624" y="402932"/>
                  <a:pt x="3485371" y="402932"/>
                </a:cubicBezTo>
                <a:lnTo>
                  <a:pt x="40293" y="402932"/>
                </a:lnTo>
                <a:cubicBezTo>
                  <a:pt x="18040" y="402932"/>
                  <a:pt x="0" y="384892"/>
                  <a:pt x="0" y="362639"/>
                </a:cubicBezTo>
                <a:lnTo>
                  <a:pt x="0" y="40293"/>
                </a:lnTo>
                <a:close/>
              </a:path>
            </a:pathLst>
          </a:custGeom>
          <a:gradFill rotWithShape="0">
            <a:gsLst>
              <a:gs pos="0">
                <a:srgbClr val="F7FAFD"/>
              </a:gs>
              <a:gs pos="74001">
                <a:srgbClr val="B5D2EC"/>
              </a:gs>
              <a:gs pos="83000">
                <a:srgbClr val="B5D2EC"/>
              </a:gs>
              <a:gs pos="100000">
                <a:srgbClr val="CEE1F2"/>
              </a:gs>
            </a:gsLst>
            <a:lin ang="5400000" scaled="1"/>
          </a:gradFill>
          <a:ln w="6350">
            <a:solidFill>
              <a:srgbClr val="5B9BD5"/>
            </a:solidFill>
            <a:miter lim="800000"/>
            <a:headEnd/>
            <a:tailEnd/>
          </a:ln>
        </p:spPr>
        <p:txBody>
          <a:bodyPr vert="horz" wrap="square" lIns="65141" tIns="65141" rIns="65141" bIns="65141" numCol="1" anchor="ctr"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SA" altLang="en-US" sz="1600" b="1" i="0" u="none" strike="noStrike" cap="none" normalizeH="0" baseline="0" dirty="0" smtClean="0">
                <a:ln>
                  <a:noFill/>
                </a:ln>
                <a:solidFill>
                  <a:srgbClr val="0070C0"/>
                </a:solidFill>
                <a:effectLst/>
                <a:latin typeface="Arial" panose="020B0604020202020204" pitchFamily="34" charset="0"/>
                <a:ea typeface="Times New Roman" panose="02020603050405020304" pitchFamily="18" charset="0"/>
                <a:cs typeface="Arial" panose="020B0604020202020204" pitchFamily="34" charset="0"/>
              </a:rPr>
              <a:t>الدخل الصافي المعدل</a:t>
            </a:r>
            <a:endParaRPr kumimoji="0" lang="ar-SA" altLang="en-US"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sp>
        <p:nvSpPr>
          <p:cNvPr id="89" name="Rectangle 46"/>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90" name="Rectangle 62"/>
          <p:cNvSpPr>
            <a:spLocks noChangeArrowheads="1"/>
          </p:cNvSpPr>
          <p:nvPr/>
        </p:nvSpPr>
        <p:spPr bwMode="auto">
          <a:xfrm rot="16200000">
            <a:off x="9682871" y="2975458"/>
            <a:ext cx="4035328" cy="410399"/>
          </a:xfrm>
          <a:prstGeom prst="rect">
            <a:avLst/>
          </a:prstGeom>
          <a:noFill/>
          <a:ln w="9525">
            <a:solidFill>
              <a:schemeClr val="tx1"/>
            </a:solidFill>
            <a:miter lim="800000"/>
            <a:headEnd/>
            <a:tailEnd/>
          </a:ln>
          <a:effectLst/>
        </p:spPr>
        <p:txBody>
          <a:bodyPr vert="horz" wrap="square" lIns="91440" tIns="45720" rIns="91440" bIns="45720" numCol="1" anchor="t" anchorCtr="0" compatLnSpc="1">
            <a:prstTxWarp prst="textNoShape">
              <a:avLst/>
            </a:prstTxWarp>
          </a:bodyPr>
          <a:lstStyle/>
          <a:p>
            <a:pPr algn="ctr" rtl="1">
              <a:lnSpc>
                <a:spcPct val="150000"/>
              </a:lnSpc>
            </a:pPr>
            <a:r>
              <a:rPr lang="ar-SA" b="1" dirty="0">
                <a:solidFill>
                  <a:srgbClr val="C00000"/>
                </a:solidFill>
              </a:rPr>
              <a:t>معادلة الوصول الى صافي  الدخل الخاضع للضريبة </a:t>
            </a:r>
            <a:endParaRPr lang="en-US" b="1" dirty="0">
              <a:solidFill>
                <a:srgbClr val="C00000"/>
              </a:solidFill>
            </a:endParaRPr>
          </a:p>
        </p:txBody>
      </p:sp>
      <p:sp>
        <p:nvSpPr>
          <p:cNvPr id="92" name="Freeform 47"/>
          <p:cNvSpPr>
            <a:spLocks/>
          </p:cNvSpPr>
          <p:nvPr/>
        </p:nvSpPr>
        <p:spPr bwMode="auto">
          <a:xfrm>
            <a:off x="3217981" y="1716966"/>
            <a:ext cx="4572000" cy="365760"/>
          </a:xfrm>
          <a:custGeom>
            <a:avLst/>
            <a:gdLst>
              <a:gd name="T0" fmla="*/ 0 w 3525664"/>
              <a:gd name="T1" fmla="*/ 32929 h 402932"/>
              <a:gd name="T2" fmla="*/ 33130 w 3525664"/>
              <a:gd name="T3" fmla="*/ 0 h 402932"/>
              <a:gd name="T4" fmla="*/ 2865789 w 3525664"/>
              <a:gd name="T5" fmla="*/ 0 h 402932"/>
              <a:gd name="T6" fmla="*/ 2898919 w 3525664"/>
              <a:gd name="T7" fmla="*/ 32929 h 402932"/>
              <a:gd name="T8" fmla="*/ 2898919 w 3525664"/>
              <a:gd name="T9" fmla="*/ 296360 h 402932"/>
              <a:gd name="T10" fmla="*/ 2865789 w 3525664"/>
              <a:gd name="T11" fmla="*/ 329289 h 402932"/>
              <a:gd name="T12" fmla="*/ 33130 w 3525664"/>
              <a:gd name="T13" fmla="*/ 329289 h 402932"/>
              <a:gd name="T14" fmla="*/ 0 w 3525664"/>
              <a:gd name="T15" fmla="*/ 296360 h 402932"/>
              <a:gd name="T16" fmla="*/ 0 w 3525664"/>
              <a:gd name="T17" fmla="*/ 32929 h 40293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525664"/>
              <a:gd name="T28" fmla="*/ 0 h 402932"/>
              <a:gd name="T29" fmla="*/ 3525664 w 3525664"/>
              <a:gd name="T30" fmla="*/ 402932 h 402932"/>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525664" h="402932">
                <a:moveTo>
                  <a:pt x="0" y="40293"/>
                </a:moveTo>
                <a:cubicBezTo>
                  <a:pt x="0" y="18040"/>
                  <a:pt x="18040" y="0"/>
                  <a:pt x="40293" y="0"/>
                </a:cubicBezTo>
                <a:lnTo>
                  <a:pt x="3485371" y="0"/>
                </a:lnTo>
                <a:cubicBezTo>
                  <a:pt x="3507624" y="0"/>
                  <a:pt x="3525664" y="18040"/>
                  <a:pt x="3525664" y="40293"/>
                </a:cubicBezTo>
                <a:lnTo>
                  <a:pt x="3525664" y="362639"/>
                </a:lnTo>
                <a:cubicBezTo>
                  <a:pt x="3525664" y="384892"/>
                  <a:pt x="3507624" y="402932"/>
                  <a:pt x="3485371" y="402932"/>
                </a:cubicBezTo>
                <a:lnTo>
                  <a:pt x="40293" y="402932"/>
                </a:lnTo>
                <a:cubicBezTo>
                  <a:pt x="18040" y="402932"/>
                  <a:pt x="0" y="384892"/>
                  <a:pt x="0" y="362639"/>
                </a:cubicBezTo>
                <a:lnTo>
                  <a:pt x="0" y="40293"/>
                </a:lnTo>
                <a:close/>
              </a:path>
            </a:pathLst>
          </a:custGeom>
          <a:scene3d>
            <a:camera prst="orthographicFront"/>
            <a:lightRig rig="chilly" dir="t"/>
          </a:scene3d>
          <a:sp3d z="12700" extrusionH="1700" prstMaterial="dkEdge">
            <a:bevelT w="25400" h="6350" prst="softRound"/>
            <a:bevelB w="0" h="0" prst="convex"/>
          </a:sp3d>
        </p:spPr>
        <p:style>
          <a:lnRef idx="1">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64852" tIns="64852" rIns="64852" bIns="64852" numCol="1" spcCol="1270" anchor="ctr" anchorCtr="0">
            <a:noAutofit/>
          </a:bodyPr>
          <a:lstStyle/>
          <a:p>
            <a:pPr algn="ctr" rtl="1">
              <a:lnSpc>
                <a:spcPct val="90000"/>
              </a:lnSpc>
              <a:spcAft>
                <a:spcPts val="590"/>
              </a:spcAft>
            </a:pPr>
            <a:endParaRPr lang="ar-SA" altLang="en-US" sz="1600" b="1" dirty="0" smtClean="0">
              <a:solidFill>
                <a:srgbClr val="FF0000"/>
              </a:solidFill>
              <a:ea typeface="Times New Roman" panose="02020603050405020304" pitchFamily="18" charset="0"/>
              <a:cs typeface="Arial" panose="020B0604020202020204" pitchFamily="34" charset="0"/>
            </a:endParaRPr>
          </a:p>
          <a:p>
            <a:pPr algn="ctr" rtl="1">
              <a:lnSpc>
                <a:spcPct val="90000"/>
              </a:lnSpc>
              <a:spcAft>
                <a:spcPts val="590"/>
              </a:spcAft>
            </a:pPr>
            <a:r>
              <a:rPr lang="ar-SA" altLang="en-US" sz="1600" b="1" dirty="0" smtClean="0">
                <a:solidFill>
                  <a:srgbClr val="FF0000"/>
                </a:solidFill>
                <a:ea typeface="Times New Roman" panose="02020603050405020304" pitchFamily="18" charset="0"/>
                <a:cs typeface="Arial" panose="020B0604020202020204" pitchFamily="34" charset="0"/>
              </a:rPr>
              <a:t>مصروفات التدريب(2%) </a:t>
            </a:r>
            <a:r>
              <a:rPr lang="ar-SA" altLang="en-US" sz="1600" b="1" dirty="0">
                <a:solidFill>
                  <a:srgbClr val="FF0000"/>
                </a:solidFill>
                <a:ea typeface="Times New Roman" panose="02020603050405020304" pitchFamily="18" charset="0"/>
                <a:cs typeface="Arial" panose="020B0604020202020204" pitchFamily="34" charset="0"/>
              </a:rPr>
              <a:t>+الديون المعدومة</a:t>
            </a:r>
          </a:p>
          <a:p>
            <a:pPr algn="ctr" rtl="1">
              <a:lnSpc>
                <a:spcPct val="90000"/>
              </a:lnSpc>
              <a:spcAft>
                <a:spcPts val="590"/>
              </a:spcAft>
            </a:pPr>
            <a:endParaRPr lang="ar-SA" altLang="en-US" sz="1600" b="1" dirty="0">
              <a:solidFill>
                <a:srgbClr val="FF0000"/>
              </a:solidFill>
              <a:ea typeface="Times New Roman" panose="02020603050405020304" pitchFamily="18" charset="0"/>
              <a:cs typeface="Arial" panose="020B0604020202020204" pitchFamily="34" charset="0"/>
            </a:endParaRPr>
          </a:p>
        </p:txBody>
      </p:sp>
      <p:sp>
        <p:nvSpPr>
          <p:cNvPr id="94" name="Down Arrow 93"/>
          <p:cNvSpPr/>
          <p:nvPr/>
        </p:nvSpPr>
        <p:spPr>
          <a:xfrm>
            <a:off x="7971182" y="917524"/>
            <a:ext cx="242393" cy="357307"/>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Down Arrow 94"/>
          <p:cNvSpPr/>
          <p:nvPr/>
        </p:nvSpPr>
        <p:spPr>
          <a:xfrm>
            <a:off x="7999919" y="1740061"/>
            <a:ext cx="242393" cy="357307"/>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Freeform 60"/>
          <p:cNvSpPr/>
          <p:nvPr/>
        </p:nvSpPr>
        <p:spPr>
          <a:xfrm>
            <a:off x="3225040" y="360119"/>
            <a:ext cx="4566511" cy="389365"/>
          </a:xfrm>
          <a:custGeom>
            <a:avLst/>
            <a:gdLst>
              <a:gd name="connsiteX0" fmla="*/ 0 w 3408660"/>
              <a:gd name="connsiteY0" fmla="*/ 38956 h 389562"/>
              <a:gd name="connsiteX1" fmla="*/ 38956 w 3408660"/>
              <a:gd name="connsiteY1" fmla="*/ 0 h 389562"/>
              <a:gd name="connsiteX2" fmla="*/ 3369704 w 3408660"/>
              <a:gd name="connsiteY2" fmla="*/ 0 h 389562"/>
              <a:gd name="connsiteX3" fmla="*/ 3408660 w 3408660"/>
              <a:gd name="connsiteY3" fmla="*/ 38956 h 389562"/>
              <a:gd name="connsiteX4" fmla="*/ 3408660 w 3408660"/>
              <a:gd name="connsiteY4" fmla="*/ 350606 h 389562"/>
              <a:gd name="connsiteX5" fmla="*/ 3369704 w 3408660"/>
              <a:gd name="connsiteY5" fmla="*/ 389562 h 389562"/>
              <a:gd name="connsiteX6" fmla="*/ 38956 w 3408660"/>
              <a:gd name="connsiteY6" fmla="*/ 389562 h 389562"/>
              <a:gd name="connsiteX7" fmla="*/ 0 w 3408660"/>
              <a:gd name="connsiteY7" fmla="*/ 350606 h 389562"/>
              <a:gd name="connsiteX8" fmla="*/ 0 w 3408660"/>
              <a:gd name="connsiteY8" fmla="*/ 38956 h 3895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08660" h="389562">
                <a:moveTo>
                  <a:pt x="0" y="38956"/>
                </a:moveTo>
                <a:cubicBezTo>
                  <a:pt x="0" y="17441"/>
                  <a:pt x="17441" y="0"/>
                  <a:pt x="38956" y="0"/>
                </a:cubicBezTo>
                <a:lnTo>
                  <a:pt x="3369704" y="0"/>
                </a:lnTo>
                <a:cubicBezTo>
                  <a:pt x="3391219" y="0"/>
                  <a:pt x="3408660" y="17441"/>
                  <a:pt x="3408660" y="38956"/>
                </a:cubicBezTo>
                <a:lnTo>
                  <a:pt x="3408660" y="350606"/>
                </a:lnTo>
                <a:cubicBezTo>
                  <a:pt x="3408660" y="372121"/>
                  <a:pt x="3391219" y="389562"/>
                  <a:pt x="3369704" y="389562"/>
                </a:cubicBezTo>
                <a:lnTo>
                  <a:pt x="38956" y="389562"/>
                </a:lnTo>
                <a:cubicBezTo>
                  <a:pt x="17441" y="389562"/>
                  <a:pt x="0" y="372121"/>
                  <a:pt x="0" y="350606"/>
                </a:cubicBezTo>
                <a:lnTo>
                  <a:pt x="0" y="38956"/>
                </a:lnTo>
                <a:close/>
              </a:path>
            </a:pathLst>
          </a:custGeom>
          <a:scene3d>
            <a:camera prst="orthographicFront"/>
            <a:lightRig rig="chilly" dir="t"/>
          </a:scene3d>
          <a:sp3d z="12700" extrusionH="1700" prstMaterial="dkEdge">
            <a:bevelT w="25400" h="6350" prst="softRound"/>
            <a:bevelB w="0" h="0" prst="convex"/>
          </a:sp3d>
        </p:spPr>
        <p:style>
          <a:lnRef idx="1">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64750" tIns="64750" rIns="64750" bIns="64750" numCol="1" spcCol="1270" anchor="ctr" anchorCtr="0">
            <a:noAutofit/>
          </a:bodyPr>
          <a:lstStyle/>
          <a:p>
            <a:pPr marL="0" marR="0" algn="ctr" rtl="1">
              <a:lnSpc>
                <a:spcPct val="90000"/>
              </a:lnSpc>
              <a:spcBef>
                <a:spcPts val="0"/>
              </a:spcBef>
              <a:spcAft>
                <a:spcPts val="590"/>
              </a:spcAft>
            </a:pPr>
            <a:r>
              <a:rPr lang="ar-SA" sz="1600" b="1" kern="1200" dirty="0">
                <a:gradFill>
                  <a:gsLst>
                    <a:gs pos="0">
                      <a:srgbClr val="408BCE"/>
                    </a:gs>
                    <a:gs pos="23000">
                      <a:srgbClr val="408BCE"/>
                    </a:gs>
                    <a:gs pos="35000">
                      <a:srgbClr val="2E75B6"/>
                    </a:gs>
                    <a:gs pos="3000">
                      <a:srgbClr val="2B6DA9"/>
                    </a:gs>
                  </a:gsLst>
                  <a:path path="circle">
                    <a:fillToRect l="50000" t="50000" r="50000" b="50000"/>
                  </a:path>
                </a:gradFill>
                <a:effectLst/>
                <a:ea typeface="Times New Roman" panose="02020603050405020304" pitchFamily="18" charset="0"/>
                <a:cs typeface="Arial" panose="020B0604020202020204" pitchFamily="34" charset="0"/>
              </a:rPr>
              <a:t>الدخل الإجمالي من كل مصادر الدخل الخاضع للضريبة</a:t>
            </a:r>
            <a:endParaRPr lang="en-US" sz="1600" dirty="0">
              <a:effectLst/>
              <a:latin typeface="Times New Roman" panose="02020603050405020304" pitchFamily="18" charset="0"/>
              <a:ea typeface="Times New Roman" panose="02020603050405020304" pitchFamily="18" charset="0"/>
            </a:endParaRPr>
          </a:p>
        </p:txBody>
      </p:sp>
      <p:sp>
        <p:nvSpPr>
          <p:cNvPr id="62" name="Freeform 61"/>
          <p:cNvSpPr/>
          <p:nvPr/>
        </p:nvSpPr>
        <p:spPr>
          <a:xfrm>
            <a:off x="3208030" y="842068"/>
            <a:ext cx="4593507" cy="365760"/>
          </a:xfrm>
          <a:custGeom>
            <a:avLst/>
            <a:gdLst>
              <a:gd name="connsiteX0" fmla="*/ 0 w 3439095"/>
              <a:gd name="connsiteY0" fmla="*/ 39304 h 393038"/>
              <a:gd name="connsiteX1" fmla="*/ 39304 w 3439095"/>
              <a:gd name="connsiteY1" fmla="*/ 0 h 393038"/>
              <a:gd name="connsiteX2" fmla="*/ 3399791 w 3439095"/>
              <a:gd name="connsiteY2" fmla="*/ 0 h 393038"/>
              <a:gd name="connsiteX3" fmla="*/ 3439095 w 3439095"/>
              <a:gd name="connsiteY3" fmla="*/ 39304 h 393038"/>
              <a:gd name="connsiteX4" fmla="*/ 3439095 w 3439095"/>
              <a:gd name="connsiteY4" fmla="*/ 353734 h 393038"/>
              <a:gd name="connsiteX5" fmla="*/ 3399791 w 3439095"/>
              <a:gd name="connsiteY5" fmla="*/ 393038 h 393038"/>
              <a:gd name="connsiteX6" fmla="*/ 39304 w 3439095"/>
              <a:gd name="connsiteY6" fmla="*/ 393038 h 393038"/>
              <a:gd name="connsiteX7" fmla="*/ 0 w 3439095"/>
              <a:gd name="connsiteY7" fmla="*/ 353734 h 393038"/>
              <a:gd name="connsiteX8" fmla="*/ 0 w 3439095"/>
              <a:gd name="connsiteY8" fmla="*/ 39304 h 39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39095" h="393038">
                <a:moveTo>
                  <a:pt x="0" y="39304"/>
                </a:moveTo>
                <a:cubicBezTo>
                  <a:pt x="0" y="17597"/>
                  <a:pt x="17597" y="0"/>
                  <a:pt x="39304" y="0"/>
                </a:cubicBezTo>
                <a:lnTo>
                  <a:pt x="3399791" y="0"/>
                </a:lnTo>
                <a:cubicBezTo>
                  <a:pt x="3421498" y="0"/>
                  <a:pt x="3439095" y="17597"/>
                  <a:pt x="3439095" y="39304"/>
                </a:cubicBezTo>
                <a:lnTo>
                  <a:pt x="3439095" y="353734"/>
                </a:lnTo>
                <a:cubicBezTo>
                  <a:pt x="3439095" y="375441"/>
                  <a:pt x="3421498" y="393038"/>
                  <a:pt x="3399791" y="393038"/>
                </a:cubicBezTo>
                <a:lnTo>
                  <a:pt x="39304" y="393038"/>
                </a:lnTo>
                <a:cubicBezTo>
                  <a:pt x="17597" y="393038"/>
                  <a:pt x="0" y="375441"/>
                  <a:pt x="0" y="353734"/>
                </a:cubicBezTo>
                <a:lnTo>
                  <a:pt x="0" y="39304"/>
                </a:lnTo>
                <a:close/>
              </a:path>
            </a:pathLst>
          </a:custGeom>
          <a:scene3d>
            <a:camera prst="orthographicFront"/>
            <a:lightRig rig="chilly" dir="t"/>
          </a:scene3d>
          <a:sp3d z="12700" extrusionH="1700" prstMaterial="dkEdge">
            <a:bevelT w="25400" h="6350" prst="softRound"/>
            <a:bevelB w="0" h="0" prst="convex"/>
          </a:sp3d>
        </p:spPr>
        <p:style>
          <a:lnRef idx="1">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64852" tIns="64852" rIns="64852" bIns="64852" numCol="1" spcCol="1270" anchor="ctr" anchorCtr="0">
            <a:noAutofit/>
          </a:bodyPr>
          <a:lstStyle/>
          <a:p>
            <a:pPr marL="0" marR="0" algn="ctr" rtl="1">
              <a:lnSpc>
                <a:spcPct val="90000"/>
              </a:lnSpc>
              <a:spcBef>
                <a:spcPts val="0"/>
              </a:spcBef>
              <a:spcAft>
                <a:spcPts val="590"/>
              </a:spcAft>
            </a:pPr>
            <a:r>
              <a:rPr lang="ar-SA" sz="1600" b="1" kern="1200" dirty="0">
                <a:solidFill>
                  <a:srgbClr val="FF0000"/>
                </a:solidFill>
                <a:effectLst/>
                <a:ea typeface="Times New Roman" panose="02020603050405020304" pitchFamily="18" charset="0"/>
                <a:cs typeface="Arial" panose="020B0604020202020204" pitchFamily="34" charset="0"/>
              </a:rPr>
              <a:t>المصاريف العمومية والإدارية الأخرى(التنزيلات)</a:t>
            </a:r>
            <a:endParaRPr lang="en-US" sz="1600" dirty="0">
              <a:effectLst/>
              <a:latin typeface="Times New Roman" panose="02020603050405020304" pitchFamily="18" charset="0"/>
              <a:ea typeface="Times New Roman" panose="02020603050405020304" pitchFamily="18" charset="0"/>
            </a:endParaRPr>
          </a:p>
        </p:txBody>
      </p:sp>
      <p:sp>
        <p:nvSpPr>
          <p:cNvPr id="63" name="Freeform 62"/>
          <p:cNvSpPr/>
          <p:nvPr/>
        </p:nvSpPr>
        <p:spPr>
          <a:xfrm>
            <a:off x="3213816" y="1289980"/>
            <a:ext cx="4593507" cy="365760"/>
          </a:xfrm>
          <a:custGeom>
            <a:avLst/>
            <a:gdLst>
              <a:gd name="connsiteX0" fmla="*/ 0 w 3525664"/>
              <a:gd name="connsiteY0" fmla="*/ 40293 h 402932"/>
              <a:gd name="connsiteX1" fmla="*/ 40293 w 3525664"/>
              <a:gd name="connsiteY1" fmla="*/ 0 h 402932"/>
              <a:gd name="connsiteX2" fmla="*/ 3485371 w 3525664"/>
              <a:gd name="connsiteY2" fmla="*/ 0 h 402932"/>
              <a:gd name="connsiteX3" fmla="*/ 3525664 w 3525664"/>
              <a:gd name="connsiteY3" fmla="*/ 40293 h 402932"/>
              <a:gd name="connsiteX4" fmla="*/ 3525664 w 3525664"/>
              <a:gd name="connsiteY4" fmla="*/ 362639 h 402932"/>
              <a:gd name="connsiteX5" fmla="*/ 3485371 w 3525664"/>
              <a:gd name="connsiteY5" fmla="*/ 402932 h 402932"/>
              <a:gd name="connsiteX6" fmla="*/ 40293 w 3525664"/>
              <a:gd name="connsiteY6" fmla="*/ 402932 h 402932"/>
              <a:gd name="connsiteX7" fmla="*/ 0 w 3525664"/>
              <a:gd name="connsiteY7" fmla="*/ 362639 h 402932"/>
              <a:gd name="connsiteX8" fmla="*/ 0 w 3525664"/>
              <a:gd name="connsiteY8" fmla="*/ 40293 h 402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25664" h="402932">
                <a:moveTo>
                  <a:pt x="0" y="40293"/>
                </a:moveTo>
                <a:cubicBezTo>
                  <a:pt x="0" y="18040"/>
                  <a:pt x="18040" y="0"/>
                  <a:pt x="40293" y="0"/>
                </a:cubicBezTo>
                <a:lnTo>
                  <a:pt x="3485371" y="0"/>
                </a:lnTo>
                <a:cubicBezTo>
                  <a:pt x="3507624" y="0"/>
                  <a:pt x="3525664" y="18040"/>
                  <a:pt x="3525664" y="40293"/>
                </a:cubicBezTo>
                <a:lnTo>
                  <a:pt x="3525664" y="362639"/>
                </a:lnTo>
                <a:cubicBezTo>
                  <a:pt x="3525664" y="384892"/>
                  <a:pt x="3507624" y="402932"/>
                  <a:pt x="3485371" y="402932"/>
                </a:cubicBezTo>
                <a:lnTo>
                  <a:pt x="40293" y="402932"/>
                </a:lnTo>
                <a:cubicBezTo>
                  <a:pt x="18040" y="402932"/>
                  <a:pt x="0" y="384892"/>
                  <a:pt x="0" y="362639"/>
                </a:cubicBezTo>
                <a:lnTo>
                  <a:pt x="0" y="40293"/>
                </a:lnTo>
                <a:close/>
              </a:path>
            </a:pathLst>
          </a:custGeom>
          <a:blipFill rotWithShape="0">
            <a:blip r:embed="rId2"/>
            <a:tile tx="0" ty="0" sx="100000" sy="100000" flip="none" algn="tl"/>
          </a:blipFill>
          <a:scene3d>
            <a:camera prst="orthographicFront"/>
            <a:lightRig rig="chilly" dir="t"/>
          </a:scene3d>
          <a:sp3d z="12700" extrusionH="1700" prstMaterial="dkEdge">
            <a:bevelT w="25400" h="6350" prst="softRound"/>
            <a:bevelB w="0" h="0" prst="convex"/>
          </a:sp3d>
        </p:spPr>
        <p:style>
          <a:lnRef idx="1">
            <a:schemeClr val="accent1">
              <a:hueOff val="0"/>
              <a:satOff val="0"/>
              <a:lumOff val="0"/>
              <a:alphaOff val="0"/>
            </a:schemeClr>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65141" tIns="65141" rIns="65141" bIns="65141" numCol="1" spcCol="1270" anchor="ctr" anchorCtr="0">
            <a:noAutofit/>
          </a:bodyPr>
          <a:lstStyle/>
          <a:p>
            <a:pPr marL="0" marR="0" algn="ctr" rtl="1">
              <a:lnSpc>
                <a:spcPct val="90000"/>
              </a:lnSpc>
              <a:spcBef>
                <a:spcPts val="0"/>
              </a:spcBef>
              <a:spcAft>
                <a:spcPts val="590"/>
              </a:spcAft>
            </a:pPr>
            <a:r>
              <a:rPr lang="ar-SA" sz="1600" b="1" kern="1200" dirty="0" smtClean="0">
                <a:solidFill>
                  <a:srgbClr val="0070C0"/>
                </a:solidFill>
                <a:effectLst/>
                <a:ea typeface="Times New Roman" panose="02020603050405020304" pitchFamily="18" charset="0"/>
                <a:cs typeface="Arial" panose="020B0604020202020204" pitchFamily="34" charset="0"/>
              </a:rPr>
              <a:t>الربح ال</a:t>
            </a:r>
            <a:r>
              <a:rPr lang="ar-SA" sz="1600" b="1" dirty="0" smtClean="0">
                <a:solidFill>
                  <a:srgbClr val="0070C0"/>
                </a:solidFill>
                <a:ea typeface="Times New Roman" panose="02020603050405020304" pitchFamily="18" charset="0"/>
                <a:cs typeface="Arial" panose="020B0604020202020204" pitchFamily="34" charset="0"/>
              </a:rPr>
              <a:t>صافي </a:t>
            </a:r>
            <a:r>
              <a:rPr lang="ar-SA" sz="1600" b="1" kern="1200" dirty="0" smtClean="0">
                <a:solidFill>
                  <a:srgbClr val="0070C0"/>
                </a:solidFill>
                <a:effectLst/>
                <a:ea typeface="Times New Roman" panose="02020603050405020304" pitchFamily="18" charset="0"/>
                <a:cs typeface="Arial" panose="020B0604020202020204" pitchFamily="34" charset="0"/>
              </a:rPr>
              <a:t>من </a:t>
            </a:r>
            <a:r>
              <a:rPr lang="ar-SA" sz="1600" b="1" kern="1200" dirty="0">
                <a:solidFill>
                  <a:srgbClr val="0070C0"/>
                </a:solidFill>
                <a:effectLst/>
                <a:ea typeface="Times New Roman" panose="02020603050405020304" pitchFamily="18" charset="0"/>
                <a:cs typeface="Arial" panose="020B0604020202020204" pitchFamily="34" charset="0"/>
              </a:rPr>
              <a:t>كل مصادر الدخل الخاضع</a:t>
            </a:r>
            <a:endParaRPr lang="en-US" sz="1600" dirty="0">
              <a:effectLst/>
              <a:latin typeface="Times New Roman" panose="02020603050405020304" pitchFamily="18" charset="0"/>
              <a:ea typeface="Times New Roman" panose="02020603050405020304" pitchFamily="18" charset="0"/>
            </a:endParaRPr>
          </a:p>
        </p:txBody>
      </p:sp>
      <p:sp>
        <p:nvSpPr>
          <p:cNvPr id="65" name="Freeform 64"/>
          <p:cNvSpPr/>
          <p:nvPr/>
        </p:nvSpPr>
        <p:spPr>
          <a:xfrm>
            <a:off x="1762148" y="2572207"/>
            <a:ext cx="2756104" cy="548640"/>
          </a:xfrm>
          <a:custGeom>
            <a:avLst/>
            <a:gdLst>
              <a:gd name="connsiteX0" fmla="*/ 0 w 2534760"/>
              <a:gd name="connsiteY0" fmla="*/ 33797 h 337965"/>
              <a:gd name="connsiteX1" fmla="*/ 33797 w 2534760"/>
              <a:gd name="connsiteY1" fmla="*/ 0 h 337965"/>
              <a:gd name="connsiteX2" fmla="*/ 2500964 w 2534760"/>
              <a:gd name="connsiteY2" fmla="*/ 0 h 337965"/>
              <a:gd name="connsiteX3" fmla="*/ 2534761 w 2534760"/>
              <a:gd name="connsiteY3" fmla="*/ 33797 h 337965"/>
              <a:gd name="connsiteX4" fmla="*/ 2534760 w 2534760"/>
              <a:gd name="connsiteY4" fmla="*/ 304169 h 337965"/>
              <a:gd name="connsiteX5" fmla="*/ 2500963 w 2534760"/>
              <a:gd name="connsiteY5" fmla="*/ 337966 h 337965"/>
              <a:gd name="connsiteX6" fmla="*/ 33797 w 2534760"/>
              <a:gd name="connsiteY6" fmla="*/ 337965 h 337965"/>
              <a:gd name="connsiteX7" fmla="*/ 0 w 2534760"/>
              <a:gd name="connsiteY7" fmla="*/ 304168 h 337965"/>
              <a:gd name="connsiteX8" fmla="*/ 0 w 2534760"/>
              <a:gd name="connsiteY8" fmla="*/ 33797 h 337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34760" h="337965">
                <a:moveTo>
                  <a:pt x="0" y="33797"/>
                </a:moveTo>
                <a:cubicBezTo>
                  <a:pt x="0" y="15131"/>
                  <a:pt x="15131" y="0"/>
                  <a:pt x="33797" y="0"/>
                </a:cubicBezTo>
                <a:lnTo>
                  <a:pt x="2500964" y="0"/>
                </a:lnTo>
                <a:cubicBezTo>
                  <a:pt x="2519630" y="0"/>
                  <a:pt x="2534761" y="15131"/>
                  <a:pt x="2534761" y="33797"/>
                </a:cubicBezTo>
                <a:cubicBezTo>
                  <a:pt x="2534761" y="123921"/>
                  <a:pt x="2534760" y="214045"/>
                  <a:pt x="2534760" y="304169"/>
                </a:cubicBezTo>
                <a:cubicBezTo>
                  <a:pt x="2534760" y="322835"/>
                  <a:pt x="2519629" y="337966"/>
                  <a:pt x="2500963" y="337966"/>
                </a:cubicBezTo>
                <a:lnTo>
                  <a:pt x="33797" y="337965"/>
                </a:lnTo>
                <a:cubicBezTo>
                  <a:pt x="15131" y="337965"/>
                  <a:pt x="0" y="322834"/>
                  <a:pt x="0" y="304168"/>
                </a:cubicBezTo>
                <a:lnTo>
                  <a:pt x="0" y="33797"/>
                </a:lnTo>
                <a:close/>
              </a:path>
            </a:pathLst>
          </a:custGeom>
          <a:scene3d>
            <a:camera prst="orthographicFront"/>
            <a:lightRig rig="chilly" dir="t"/>
          </a:scene3d>
          <a:sp3d z="12700" extrusionH="1700" prstMaterial="dkEdge">
            <a:bevelT w="25400" h="6350" prst="softRound"/>
            <a:bevelB w="0" h="0" prst="convex"/>
          </a:sp3d>
        </p:spPr>
        <p:style>
          <a:lnRef idx="1">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59429" tIns="59429" rIns="59429" bIns="59429" numCol="1" spcCol="1270" anchor="ctr" anchorCtr="0">
            <a:noAutofit/>
          </a:bodyPr>
          <a:lstStyle/>
          <a:p>
            <a:pPr marL="0" marR="0" algn="ctr" rtl="1">
              <a:lnSpc>
                <a:spcPct val="90000"/>
              </a:lnSpc>
              <a:spcBef>
                <a:spcPts val="0"/>
              </a:spcBef>
              <a:spcAft>
                <a:spcPts val="545"/>
              </a:spcAft>
            </a:pPr>
            <a:r>
              <a:rPr lang="ar-SA" sz="2000" b="1" kern="1200" dirty="0">
                <a:solidFill>
                  <a:srgbClr val="70AD47"/>
                </a:solidFill>
                <a:effectLst/>
                <a:ea typeface="Times New Roman" panose="02020603050405020304" pitchFamily="18" charset="0"/>
                <a:cs typeface="Arial" panose="020B0604020202020204" pitchFamily="34" charset="0"/>
              </a:rPr>
              <a:t>الشخص المعنوي</a:t>
            </a:r>
            <a:endParaRPr lang="en-US" sz="2000" dirty="0">
              <a:effectLst/>
              <a:latin typeface="Times New Roman" panose="02020603050405020304" pitchFamily="18" charset="0"/>
              <a:ea typeface="Times New Roman" panose="02020603050405020304" pitchFamily="18" charset="0"/>
            </a:endParaRPr>
          </a:p>
        </p:txBody>
      </p:sp>
      <p:sp>
        <p:nvSpPr>
          <p:cNvPr id="67" name="Freeform 66"/>
          <p:cNvSpPr/>
          <p:nvPr/>
        </p:nvSpPr>
        <p:spPr>
          <a:xfrm>
            <a:off x="783418" y="3209108"/>
            <a:ext cx="2756104" cy="640080"/>
          </a:xfrm>
          <a:custGeom>
            <a:avLst/>
            <a:gdLst>
              <a:gd name="connsiteX0" fmla="*/ 0 w 2534760"/>
              <a:gd name="connsiteY0" fmla="*/ 33797 h 337965"/>
              <a:gd name="connsiteX1" fmla="*/ 33797 w 2534760"/>
              <a:gd name="connsiteY1" fmla="*/ 0 h 337965"/>
              <a:gd name="connsiteX2" fmla="*/ 2500964 w 2534760"/>
              <a:gd name="connsiteY2" fmla="*/ 0 h 337965"/>
              <a:gd name="connsiteX3" fmla="*/ 2534761 w 2534760"/>
              <a:gd name="connsiteY3" fmla="*/ 33797 h 337965"/>
              <a:gd name="connsiteX4" fmla="*/ 2534760 w 2534760"/>
              <a:gd name="connsiteY4" fmla="*/ 304169 h 337965"/>
              <a:gd name="connsiteX5" fmla="*/ 2500963 w 2534760"/>
              <a:gd name="connsiteY5" fmla="*/ 337966 h 337965"/>
              <a:gd name="connsiteX6" fmla="*/ 33797 w 2534760"/>
              <a:gd name="connsiteY6" fmla="*/ 337965 h 337965"/>
              <a:gd name="connsiteX7" fmla="*/ 0 w 2534760"/>
              <a:gd name="connsiteY7" fmla="*/ 304168 h 337965"/>
              <a:gd name="connsiteX8" fmla="*/ 0 w 2534760"/>
              <a:gd name="connsiteY8" fmla="*/ 33797 h 337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34760" h="337965">
                <a:moveTo>
                  <a:pt x="0" y="33797"/>
                </a:moveTo>
                <a:cubicBezTo>
                  <a:pt x="0" y="15131"/>
                  <a:pt x="15131" y="0"/>
                  <a:pt x="33797" y="0"/>
                </a:cubicBezTo>
                <a:lnTo>
                  <a:pt x="2500964" y="0"/>
                </a:lnTo>
                <a:cubicBezTo>
                  <a:pt x="2519630" y="0"/>
                  <a:pt x="2534761" y="15131"/>
                  <a:pt x="2534761" y="33797"/>
                </a:cubicBezTo>
                <a:cubicBezTo>
                  <a:pt x="2534761" y="123921"/>
                  <a:pt x="2534760" y="214045"/>
                  <a:pt x="2534760" y="304169"/>
                </a:cubicBezTo>
                <a:cubicBezTo>
                  <a:pt x="2534760" y="322835"/>
                  <a:pt x="2519629" y="337966"/>
                  <a:pt x="2500963" y="337966"/>
                </a:cubicBezTo>
                <a:lnTo>
                  <a:pt x="33797" y="337965"/>
                </a:lnTo>
                <a:cubicBezTo>
                  <a:pt x="15131" y="337965"/>
                  <a:pt x="0" y="322834"/>
                  <a:pt x="0" y="304168"/>
                </a:cubicBezTo>
                <a:lnTo>
                  <a:pt x="0" y="33797"/>
                </a:lnTo>
                <a:close/>
              </a:path>
            </a:pathLst>
          </a:custGeom>
          <a:scene3d>
            <a:camera prst="orthographicFront"/>
            <a:lightRig rig="chilly" dir="t"/>
          </a:scene3d>
          <a:sp3d z="12700" extrusionH="1700" prstMaterial="dkEdge">
            <a:bevelT w="25400" h="6350" prst="softRound"/>
            <a:bevelB w="0" h="0" prst="convex"/>
          </a:sp3d>
        </p:spPr>
        <p:style>
          <a:lnRef idx="1">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55619" tIns="55619" rIns="55619" bIns="55619" numCol="1" spcCol="1270" anchor="ctr" anchorCtr="0">
            <a:noAutofit/>
          </a:bodyPr>
          <a:lstStyle/>
          <a:p>
            <a:pPr algn="ctr" rtl="1">
              <a:lnSpc>
                <a:spcPct val="90000"/>
              </a:lnSpc>
              <a:spcAft>
                <a:spcPts val="505"/>
              </a:spcAft>
            </a:pPr>
            <a:r>
              <a:rPr lang="ar-SA" sz="1600" b="1">
                <a:solidFill>
                  <a:srgbClr val="FF0000"/>
                </a:solidFill>
                <a:ea typeface="Times New Roman" panose="02020603050405020304" pitchFamily="18" charset="0"/>
              </a:rPr>
              <a:t>الخسائر المدورة</a:t>
            </a:r>
            <a:r>
              <a:rPr lang="en-US" sz="1600" b="1">
                <a:solidFill>
                  <a:srgbClr val="FF0000"/>
                </a:solidFill>
                <a:ea typeface="Times New Roman" panose="02020603050405020304" pitchFamily="18" charset="0"/>
              </a:rPr>
              <a:t>  </a:t>
            </a:r>
            <a:r>
              <a:rPr lang="ar-SA" sz="1600" b="1">
                <a:solidFill>
                  <a:srgbClr val="FF0000"/>
                </a:solidFill>
                <a:ea typeface="Times New Roman" panose="02020603050405020304" pitchFamily="18" charset="0"/>
              </a:rPr>
              <a:t>المقبولة  ضريبيا</a:t>
            </a:r>
            <a:endParaRPr lang="ar-SA" sz="1600" b="1" dirty="0">
              <a:solidFill>
                <a:srgbClr val="FF0000"/>
              </a:solidFill>
              <a:ea typeface="Times New Roman" panose="02020603050405020304" pitchFamily="18" charset="0"/>
            </a:endParaRPr>
          </a:p>
        </p:txBody>
      </p:sp>
      <p:sp>
        <p:nvSpPr>
          <p:cNvPr id="69" name="Freeform 68"/>
          <p:cNvSpPr/>
          <p:nvPr/>
        </p:nvSpPr>
        <p:spPr>
          <a:xfrm>
            <a:off x="783418" y="4094900"/>
            <a:ext cx="2756104" cy="640080"/>
          </a:xfrm>
          <a:custGeom>
            <a:avLst/>
            <a:gdLst>
              <a:gd name="connsiteX0" fmla="*/ 0 w 2534760"/>
              <a:gd name="connsiteY0" fmla="*/ 33797 h 337965"/>
              <a:gd name="connsiteX1" fmla="*/ 33797 w 2534760"/>
              <a:gd name="connsiteY1" fmla="*/ 0 h 337965"/>
              <a:gd name="connsiteX2" fmla="*/ 2500964 w 2534760"/>
              <a:gd name="connsiteY2" fmla="*/ 0 h 337965"/>
              <a:gd name="connsiteX3" fmla="*/ 2534761 w 2534760"/>
              <a:gd name="connsiteY3" fmla="*/ 33797 h 337965"/>
              <a:gd name="connsiteX4" fmla="*/ 2534760 w 2534760"/>
              <a:gd name="connsiteY4" fmla="*/ 304169 h 337965"/>
              <a:gd name="connsiteX5" fmla="*/ 2500963 w 2534760"/>
              <a:gd name="connsiteY5" fmla="*/ 337966 h 337965"/>
              <a:gd name="connsiteX6" fmla="*/ 33797 w 2534760"/>
              <a:gd name="connsiteY6" fmla="*/ 337965 h 337965"/>
              <a:gd name="connsiteX7" fmla="*/ 0 w 2534760"/>
              <a:gd name="connsiteY7" fmla="*/ 304168 h 337965"/>
              <a:gd name="connsiteX8" fmla="*/ 0 w 2534760"/>
              <a:gd name="connsiteY8" fmla="*/ 33797 h 337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34760" h="337965">
                <a:moveTo>
                  <a:pt x="0" y="33797"/>
                </a:moveTo>
                <a:cubicBezTo>
                  <a:pt x="0" y="15131"/>
                  <a:pt x="15131" y="0"/>
                  <a:pt x="33797" y="0"/>
                </a:cubicBezTo>
                <a:lnTo>
                  <a:pt x="2500964" y="0"/>
                </a:lnTo>
                <a:cubicBezTo>
                  <a:pt x="2519630" y="0"/>
                  <a:pt x="2534761" y="15131"/>
                  <a:pt x="2534761" y="33797"/>
                </a:cubicBezTo>
                <a:cubicBezTo>
                  <a:pt x="2534761" y="123921"/>
                  <a:pt x="2534760" y="214045"/>
                  <a:pt x="2534760" y="304169"/>
                </a:cubicBezTo>
                <a:cubicBezTo>
                  <a:pt x="2534760" y="322835"/>
                  <a:pt x="2519629" y="337966"/>
                  <a:pt x="2500963" y="337966"/>
                </a:cubicBezTo>
                <a:lnTo>
                  <a:pt x="33797" y="337965"/>
                </a:lnTo>
                <a:cubicBezTo>
                  <a:pt x="15131" y="337965"/>
                  <a:pt x="0" y="322834"/>
                  <a:pt x="0" y="304168"/>
                </a:cubicBezTo>
                <a:lnTo>
                  <a:pt x="0" y="33797"/>
                </a:lnTo>
                <a:close/>
              </a:path>
            </a:pathLst>
          </a:custGeom>
          <a:scene3d>
            <a:camera prst="orthographicFront"/>
            <a:lightRig rig="chilly" dir="t"/>
          </a:scene3d>
          <a:sp3d z="12700" extrusionH="1700" prstMaterial="dkEdge">
            <a:bevelT w="25400" h="6350" prst="softRound"/>
            <a:bevelB w="0" h="0" prst="convex"/>
          </a:sp3d>
        </p:spPr>
        <p:style>
          <a:lnRef idx="1">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55619" tIns="55619" rIns="55619" bIns="55619" numCol="1" spcCol="1270" anchor="ctr" anchorCtr="0">
            <a:noAutofit/>
          </a:bodyPr>
          <a:lstStyle/>
          <a:p>
            <a:pPr marL="0" marR="0" algn="ctr" rtl="1">
              <a:lnSpc>
                <a:spcPct val="90000"/>
              </a:lnSpc>
              <a:spcBef>
                <a:spcPts val="0"/>
              </a:spcBef>
              <a:spcAft>
                <a:spcPts val="505"/>
              </a:spcAft>
            </a:pPr>
            <a:r>
              <a:rPr lang="ar-SA" sz="1600" b="1" kern="1200" dirty="0">
                <a:solidFill>
                  <a:srgbClr val="000000"/>
                </a:solidFill>
                <a:effectLst/>
                <a:ea typeface="Times New Roman" panose="02020603050405020304" pitchFamily="18" charset="0"/>
                <a:cs typeface="Arial" panose="020B0604020202020204" pitchFamily="34" charset="0"/>
              </a:rPr>
              <a:t>الدخل الخاضع قبل التبرعات المقبولة</a:t>
            </a:r>
            <a:endParaRPr lang="en-US" sz="1600" b="1" dirty="0">
              <a:effectLst/>
              <a:latin typeface="Times New Roman" panose="02020603050405020304" pitchFamily="18" charset="0"/>
              <a:ea typeface="Times New Roman" panose="02020603050405020304" pitchFamily="18" charset="0"/>
            </a:endParaRPr>
          </a:p>
        </p:txBody>
      </p:sp>
      <p:sp>
        <p:nvSpPr>
          <p:cNvPr id="71" name="Freeform 70"/>
          <p:cNvSpPr/>
          <p:nvPr/>
        </p:nvSpPr>
        <p:spPr>
          <a:xfrm>
            <a:off x="783418" y="4903426"/>
            <a:ext cx="2756104" cy="640080"/>
          </a:xfrm>
          <a:custGeom>
            <a:avLst/>
            <a:gdLst>
              <a:gd name="connsiteX0" fmla="*/ 0 w 2534760"/>
              <a:gd name="connsiteY0" fmla="*/ 33797 h 337965"/>
              <a:gd name="connsiteX1" fmla="*/ 33797 w 2534760"/>
              <a:gd name="connsiteY1" fmla="*/ 0 h 337965"/>
              <a:gd name="connsiteX2" fmla="*/ 2500964 w 2534760"/>
              <a:gd name="connsiteY2" fmla="*/ 0 h 337965"/>
              <a:gd name="connsiteX3" fmla="*/ 2534761 w 2534760"/>
              <a:gd name="connsiteY3" fmla="*/ 33797 h 337965"/>
              <a:gd name="connsiteX4" fmla="*/ 2534760 w 2534760"/>
              <a:gd name="connsiteY4" fmla="*/ 304169 h 337965"/>
              <a:gd name="connsiteX5" fmla="*/ 2500963 w 2534760"/>
              <a:gd name="connsiteY5" fmla="*/ 337966 h 337965"/>
              <a:gd name="connsiteX6" fmla="*/ 33797 w 2534760"/>
              <a:gd name="connsiteY6" fmla="*/ 337965 h 337965"/>
              <a:gd name="connsiteX7" fmla="*/ 0 w 2534760"/>
              <a:gd name="connsiteY7" fmla="*/ 304168 h 337965"/>
              <a:gd name="connsiteX8" fmla="*/ 0 w 2534760"/>
              <a:gd name="connsiteY8" fmla="*/ 33797 h 337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34760" h="337965">
                <a:moveTo>
                  <a:pt x="0" y="33797"/>
                </a:moveTo>
                <a:cubicBezTo>
                  <a:pt x="0" y="15131"/>
                  <a:pt x="15131" y="0"/>
                  <a:pt x="33797" y="0"/>
                </a:cubicBezTo>
                <a:lnTo>
                  <a:pt x="2500964" y="0"/>
                </a:lnTo>
                <a:cubicBezTo>
                  <a:pt x="2519630" y="0"/>
                  <a:pt x="2534761" y="15131"/>
                  <a:pt x="2534761" y="33797"/>
                </a:cubicBezTo>
                <a:cubicBezTo>
                  <a:pt x="2534761" y="123921"/>
                  <a:pt x="2534760" y="214045"/>
                  <a:pt x="2534760" y="304169"/>
                </a:cubicBezTo>
                <a:cubicBezTo>
                  <a:pt x="2534760" y="322835"/>
                  <a:pt x="2519629" y="337966"/>
                  <a:pt x="2500963" y="337966"/>
                </a:cubicBezTo>
                <a:lnTo>
                  <a:pt x="33797" y="337965"/>
                </a:lnTo>
                <a:cubicBezTo>
                  <a:pt x="15131" y="337965"/>
                  <a:pt x="0" y="322834"/>
                  <a:pt x="0" y="304168"/>
                </a:cubicBezTo>
                <a:lnTo>
                  <a:pt x="0" y="33797"/>
                </a:lnTo>
                <a:close/>
              </a:path>
            </a:pathLst>
          </a:custGeom>
          <a:scene3d>
            <a:camera prst="orthographicFront"/>
            <a:lightRig rig="chilly" dir="t"/>
          </a:scene3d>
          <a:sp3d z="12700" extrusionH="1700" prstMaterial="dkEdge">
            <a:bevelT w="25400" h="6350" prst="softRound"/>
            <a:bevelB w="0" h="0" prst="convex"/>
          </a:sp3d>
        </p:spPr>
        <p:style>
          <a:lnRef idx="1">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55619" tIns="55619" rIns="55619" bIns="55619" numCol="1" spcCol="1270" anchor="ctr" anchorCtr="0">
            <a:noAutofit/>
          </a:bodyPr>
          <a:lstStyle/>
          <a:p>
            <a:pPr marL="0" marR="0" algn="ctr" rtl="1">
              <a:lnSpc>
                <a:spcPct val="90000"/>
              </a:lnSpc>
              <a:spcBef>
                <a:spcPts val="0"/>
              </a:spcBef>
              <a:spcAft>
                <a:spcPts val="505"/>
              </a:spcAft>
            </a:pPr>
            <a:r>
              <a:rPr lang="ar-SA" sz="1600" b="1" kern="1200" dirty="0">
                <a:solidFill>
                  <a:srgbClr val="FF0000"/>
                </a:solidFill>
                <a:effectLst/>
                <a:ea typeface="Times New Roman" panose="02020603050405020304" pitchFamily="18" charset="0"/>
                <a:cs typeface="Arial" panose="020B0604020202020204" pitchFamily="34" charset="0"/>
              </a:rPr>
              <a:t>تطرح التبرعات بما لا يزيد عن 20% من الدخل الخاضع</a:t>
            </a:r>
            <a:endParaRPr lang="en-US" sz="1600" b="1" dirty="0">
              <a:effectLst/>
              <a:latin typeface="Times New Roman" panose="02020603050405020304" pitchFamily="18" charset="0"/>
              <a:ea typeface="Times New Roman" panose="02020603050405020304" pitchFamily="18" charset="0"/>
            </a:endParaRPr>
          </a:p>
        </p:txBody>
      </p:sp>
      <p:sp>
        <p:nvSpPr>
          <p:cNvPr id="73" name="Freeform 72"/>
          <p:cNvSpPr/>
          <p:nvPr/>
        </p:nvSpPr>
        <p:spPr>
          <a:xfrm>
            <a:off x="783418" y="5705213"/>
            <a:ext cx="2756104" cy="640080"/>
          </a:xfrm>
          <a:custGeom>
            <a:avLst/>
            <a:gdLst>
              <a:gd name="connsiteX0" fmla="*/ 0 w 2534760"/>
              <a:gd name="connsiteY0" fmla="*/ 33797 h 337965"/>
              <a:gd name="connsiteX1" fmla="*/ 33797 w 2534760"/>
              <a:gd name="connsiteY1" fmla="*/ 0 h 337965"/>
              <a:gd name="connsiteX2" fmla="*/ 2500964 w 2534760"/>
              <a:gd name="connsiteY2" fmla="*/ 0 h 337965"/>
              <a:gd name="connsiteX3" fmla="*/ 2534761 w 2534760"/>
              <a:gd name="connsiteY3" fmla="*/ 33797 h 337965"/>
              <a:gd name="connsiteX4" fmla="*/ 2534760 w 2534760"/>
              <a:gd name="connsiteY4" fmla="*/ 304169 h 337965"/>
              <a:gd name="connsiteX5" fmla="*/ 2500963 w 2534760"/>
              <a:gd name="connsiteY5" fmla="*/ 337966 h 337965"/>
              <a:gd name="connsiteX6" fmla="*/ 33797 w 2534760"/>
              <a:gd name="connsiteY6" fmla="*/ 337965 h 337965"/>
              <a:gd name="connsiteX7" fmla="*/ 0 w 2534760"/>
              <a:gd name="connsiteY7" fmla="*/ 304168 h 337965"/>
              <a:gd name="connsiteX8" fmla="*/ 0 w 2534760"/>
              <a:gd name="connsiteY8" fmla="*/ 33797 h 337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34760" h="337965">
                <a:moveTo>
                  <a:pt x="0" y="33797"/>
                </a:moveTo>
                <a:cubicBezTo>
                  <a:pt x="0" y="15131"/>
                  <a:pt x="15131" y="0"/>
                  <a:pt x="33797" y="0"/>
                </a:cubicBezTo>
                <a:lnTo>
                  <a:pt x="2500964" y="0"/>
                </a:lnTo>
                <a:cubicBezTo>
                  <a:pt x="2519630" y="0"/>
                  <a:pt x="2534761" y="15131"/>
                  <a:pt x="2534761" y="33797"/>
                </a:cubicBezTo>
                <a:cubicBezTo>
                  <a:pt x="2534761" y="123921"/>
                  <a:pt x="2534760" y="214045"/>
                  <a:pt x="2534760" y="304169"/>
                </a:cubicBezTo>
                <a:cubicBezTo>
                  <a:pt x="2534760" y="322835"/>
                  <a:pt x="2519629" y="337966"/>
                  <a:pt x="2500963" y="337966"/>
                </a:cubicBezTo>
                <a:lnTo>
                  <a:pt x="33797" y="337965"/>
                </a:lnTo>
                <a:cubicBezTo>
                  <a:pt x="15131" y="337965"/>
                  <a:pt x="0" y="322834"/>
                  <a:pt x="0" y="304168"/>
                </a:cubicBezTo>
                <a:lnTo>
                  <a:pt x="0" y="33797"/>
                </a:lnTo>
                <a:close/>
              </a:path>
            </a:pathLst>
          </a:custGeom>
          <a:scene3d>
            <a:camera prst="orthographicFront"/>
            <a:lightRig rig="chilly" dir="t"/>
          </a:scene3d>
          <a:sp3d z="12700" extrusionH="1700" prstMaterial="dkEdge">
            <a:bevelT w="25400" h="6350" prst="softRound"/>
            <a:bevelB w="0" h="0" prst="convex"/>
          </a:sp3d>
        </p:spPr>
        <p:style>
          <a:lnRef idx="1">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55619" tIns="55619" rIns="55619" bIns="55619" numCol="1" spcCol="1270" anchor="ctr" anchorCtr="0">
            <a:noAutofit/>
          </a:bodyPr>
          <a:lstStyle/>
          <a:p>
            <a:pPr marL="0" marR="0" algn="ctr" rtl="1">
              <a:lnSpc>
                <a:spcPct val="90000"/>
              </a:lnSpc>
              <a:spcBef>
                <a:spcPts val="0"/>
              </a:spcBef>
              <a:spcAft>
                <a:spcPts val="505"/>
              </a:spcAft>
            </a:pPr>
            <a:r>
              <a:rPr lang="ar-SA" sz="1600" b="1" kern="1200">
                <a:solidFill>
                  <a:srgbClr val="000000"/>
                </a:solidFill>
                <a:effectLst/>
                <a:ea typeface="Times New Roman" panose="02020603050405020304" pitchFamily="18" charset="0"/>
                <a:cs typeface="Arial" panose="020B0604020202020204" pitchFamily="34" charset="0"/>
              </a:rPr>
              <a:t>الدخل الخاضع للضريبة</a:t>
            </a:r>
            <a:endParaRPr lang="en-US" sz="1600" b="1">
              <a:effectLst/>
              <a:latin typeface="Times New Roman" panose="02020603050405020304" pitchFamily="18" charset="0"/>
              <a:ea typeface="Times New Roman" panose="02020603050405020304" pitchFamily="18" charset="0"/>
            </a:endParaRPr>
          </a:p>
        </p:txBody>
      </p:sp>
      <p:sp>
        <p:nvSpPr>
          <p:cNvPr id="75" name="Freeform 74"/>
          <p:cNvSpPr/>
          <p:nvPr/>
        </p:nvSpPr>
        <p:spPr>
          <a:xfrm>
            <a:off x="6675496" y="2556479"/>
            <a:ext cx="2756104" cy="548640"/>
          </a:xfrm>
          <a:custGeom>
            <a:avLst/>
            <a:gdLst>
              <a:gd name="connsiteX0" fmla="*/ 0 w 2534760"/>
              <a:gd name="connsiteY0" fmla="*/ 33797 h 337965"/>
              <a:gd name="connsiteX1" fmla="*/ 33797 w 2534760"/>
              <a:gd name="connsiteY1" fmla="*/ 0 h 337965"/>
              <a:gd name="connsiteX2" fmla="*/ 2500964 w 2534760"/>
              <a:gd name="connsiteY2" fmla="*/ 0 h 337965"/>
              <a:gd name="connsiteX3" fmla="*/ 2534761 w 2534760"/>
              <a:gd name="connsiteY3" fmla="*/ 33797 h 337965"/>
              <a:gd name="connsiteX4" fmla="*/ 2534760 w 2534760"/>
              <a:gd name="connsiteY4" fmla="*/ 304169 h 337965"/>
              <a:gd name="connsiteX5" fmla="*/ 2500963 w 2534760"/>
              <a:gd name="connsiteY5" fmla="*/ 337966 h 337965"/>
              <a:gd name="connsiteX6" fmla="*/ 33797 w 2534760"/>
              <a:gd name="connsiteY6" fmla="*/ 337965 h 337965"/>
              <a:gd name="connsiteX7" fmla="*/ 0 w 2534760"/>
              <a:gd name="connsiteY7" fmla="*/ 304168 h 337965"/>
              <a:gd name="connsiteX8" fmla="*/ 0 w 2534760"/>
              <a:gd name="connsiteY8" fmla="*/ 33797 h 337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34760" h="337965">
                <a:moveTo>
                  <a:pt x="0" y="33797"/>
                </a:moveTo>
                <a:cubicBezTo>
                  <a:pt x="0" y="15131"/>
                  <a:pt x="15131" y="0"/>
                  <a:pt x="33797" y="0"/>
                </a:cubicBezTo>
                <a:lnTo>
                  <a:pt x="2500964" y="0"/>
                </a:lnTo>
                <a:cubicBezTo>
                  <a:pt x="2519630" y="0"/>
                  <a:pt x="2534761" y="15131"/>
                  <a:pt x="2534761" y="33797"/>
                </a:cubicBezTo>
                <a:cubicBezTo>
                  <a:pt x="2534761" y="123921"/>
                  <a:pt x="2534760" y="214045"/>
                  <a:pt x="2534760" y="304169"/>
                </a:cubicBezTo>
                <a:cubicBezTo>
                  <a:pt x="2534760" y="322835"/>
                  <a:pt x="2519629" y="337966"/>
                  <a:pt x="2500963" y="337966"/>
                </a:cubicBezTo>
                <a:lnTo>
                  <a:pt x="33797" y="337965"/>
                </a:lnTo>
                <a:cubicBezTo>
                  <a:pt x="15131" y="337965"/>
                  <a:pt x="0" y="322834"/>
                  <a:pt x="0" y="304168"/>
                </a:cubicBezTo>
                <a:lnTo>
                  <a:pt x="0" y="33797"/>
                </a:lnTo>
                <a:close/>
              </a:path>
            </a:pathLst>
          </a:custGeom>
          <a:scene3d>
            <a:camera prst="orthographicFront"/>
            <a:lightRig rig="chilly" dir="t"/>
          </a:scene3d>
          <a:sp3d z="12700" extrusionH="1700" prstMaterial="dkEdge">
            <a:bevelT w="25400" h="6350" prst="softRound"/>
            <a:bevelB w="0" h="0" prst="convex"/>
          </a:sp3d>
        </p:spPr>
        <p:style>
          <a:lnRef idx="1">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59429" tIns="59429" rIns="59429" bIns="59429" numCol="1" spcCol="1270" anchor="ctr" anchorCtr="0">
            <a:noAutofit/>
          </a:bodyPr>
          <a:lstStyle/>
          <a:p>
            <a:pPr marL="0" marR="0" algn="ctr" rtl="1">
              <a:lnSpc>
                <a:spcPct val="90000"/>
              </a:lnSpc>
              <a:spcBef>
                <a:spcPts val="0"/>
              </a:spcBef>
              <a:spcAft>
                <a:spcPts val="545"/>
              </a:spcAft>
            </a:pPr>
            <a:r>
              <a:rPr lang="ar-SA" sz="2000" b="1" kern="1200" dirty="0">
                <a:solidFill>
                  <a:srgbClr val="00B050"/>
                </a:solidFill>
                <a:effectLst/>
                <a:ea typeface="Times New Roman" panose="02020603050405020304" pitchFamily="18" charset="0"/>
                <a:cs typeface="Arial" panose="020B0604020202020204" pitchFamily="34" charset="0"/>
              </a:rPr>
              <a:t>الشخص الطبيعي</a:t>
            </a:r>
            <a:endParaRPr lang="en-US" sz="2000" dirty="0">
              <a:effectLst/>
              <a:latin typeface="Times New Roman" panose="02020603050405020304" pitchFamily="18" charset="0"/>
              <a:ea typeface="Times New Roman" panose="02020603050405020304" pitchFamily="18" charset="0"/>
            </a:endParaRPr>
          </a:p>
        </p:txBody>
      </p:sp>
      <p:sp>
        <p:nvSpPr>
          <p:cNvPr id="77" name="Freeform 76"/>
          <p:cNvSpPr/>
          <p:nvPr/>
        </p:nvSpPr>
        <p:spPr>
          <a:xfrm>
            <a:off x="7014167" y="3280411"/>
            <a:ext cx="3307325" cy="457200"/>
          </a:xfrm>
          <a:custGeom>
            <a:avLst/>
            <a:gdLst>
              <a:gd name="connsiteX0" fmla="*/ 0 w 2534760"/>
              <a:gd name="connsiteY0" fmla="*/ 33797 h 337965"/>
              <a:gd name="connsiteX1" fmla="*/ 33797 w 2534760"/>
              <a:gd name="connsiteY1" fmla="*/ 0 h 337965"/>
              <a:gd name="connsiteX2" fmla="*/ 2500964 w 2534760"/>
              <a:gd name="connsiteY2" fmla="*/ 0 h 337965"/>
              <a:gd name="connsiteX3" fmla="*/ 2534761 w 2534760"/>
              <a:gd name="connsiteY3" fmla="*/ 33797 h 337965"/>
              <a:gd name="connsiteX4" fmla="*/ 2534760 w 2534760"/>
              <a:gd name="connsiteY4" fmla="*/ 304169 h 337965"/>
              <a:gd name="connsiteX5" fmla="*/ 2500963 w 2534760"/>
              <a:gd name="connsiteY5" fmla="*/ 337966 h 337965"/>
              <a:gd name="connsiteX6" fmla="*/ 33797 w 2534760"/>
              <a:gd name="connsiteY6" fmla="*/ 337965 h 337965"/>
              <a:gd name="connsiteX7" fmla="*/ 0 w 2534760"/>
              <a:gd name="connsiteY7" fmla="*/ 304168 h 337965"/>
              <a:gd name="connsiteX8" fmla="*/ 0 w 2534760"/>
              <a:gd name="connsiteY8" fmla="*/ 33797 h 337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34760" h="337965">
                <a:moveTo>
                  <a:pt x="0" y="33797"/>
                </a:moveTo>
                <a:cubicBezTo>
                  <a:pt x="0" y="15131"/>
                  <a:pt x="15131" y="0"/>
                  <a:pt x="33797" y="0"/>
                </a:cubicBezTo>
                <a:lnTo>
                  <a:pt x="2500964" y="0"/>
                </a:lnTo>
                <a:cubicBezTo>
                  <a:pt x="2519630" y="0"/>
                  <a:pt x="2534761" y="15131"/>
                  <a:pt x="2534761" y="33797"/>
                </a:cubicBezTo>
                <a:cubicBezTo>
                  <a:pt x="2534761" y="123921"/>
                  <a:pt x="2534760" y="214045"/>
                  <a:pt x="2534760" y="304169"/>
                </a:cubicBezTo>
                <a:cubicBezTo>
                  <a:pt x="2534760" y="322835"/>
                  <a:pt x="2519629" y="337966"/>
                  <a:pt x="2500963" y="337966"/>
                </a:cubicBezTo>
                <a:lnTo>
                  <a:pt x="33797" y="337965"/>
                </a:lnTo>
                <a:cubicBezTo>
                  <a:pt x="15131" y="337965"/>
                  <a:pt x="0" y="322834"/>
                  <a:pt x="0" y="304168"/>
                </a:cubicBezTo>
                <a:lnTo>
                  <a:pt x="0" y="33797"/>
                </a:lnTo>
                <a:close/>
              </a:path>
            </a:pathLst>
          </a:custGeom>
          <a:scene3d>
            <a:camera prst="orthographicFront"/>
            <a:lightRig rig="chilly" dir="t"/>
          </a:scene3d>
          <a:sp3d z="12700" extrusionH="1700" prstMaterial="dkEdge">
            <a:bevelT w="25400" h="6350" prst="softRound"/>
            <a:bevelB w="0" h="0" prst="convex"/>
          </a:sp3d>
        </p:spPr>
        <p:style>
          <a:lnRef idx="1">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55619" tIns="55619" rIns="55619" bIns="55619" numCol="1" spcCol="1270" anchor="ctr" anchorCtr="0">
            <a:noAutofit/>
          </a:bodyPr>
          <a:lstStyle/>
          <a:p>
            <a:pPr algn="ctr" rtl="1">
              <a:lnSpc>
                <a:spcPct val="90000"/>
              </a:lnSpc>
              <a:spcAft>
                <a:spcPts val="505"/>
              </a:spcAft>
            </a:pPr>
            <a:r>
              <a:rPr lang="ar-SA" sz="1600" b="1" kern="1200" dirty="0">
                <a:solidFill>
                  <a:srgbClr val="FF0000"/>
                </a:solidFill>
                <a:effectLst/>
                <a:ea typeface="Times New Roman" panose="02020603050405020304" pitchFamily="18" charset="0"/>
                <a:cs typeface="Arial" panose="020B0604020202020204" pitchFamily="34" charset="0"/>
              </a:rPr>
              <a:t>الخسائر </a:t>
            </a:r>
            <a:r>
              <a:rPr lang="ar-SA" sz="1600" b="1" dirty="0" smtClean="0">
                <a:solidFill>
                  <a:srgbClr val="FF0000"/>
                </a:solidFill>
                <a:ea typeface="Times New Roman" panose="02020603050405020304" pitchFamily="18" charset="0"/>
              </a:rPr>
              <a:t>المدورة</a:t>
            </a:r>
            <a:r>
              <a:rPr lang="en-US" sz="1600" b="1" dirty="0" smtClean="0">
                <a:solidFill>
                  <a:srgbClr val="FF0000"/>
                </a:solidFill>
                <a:ea typeface="Times New Roman" panose="02020603050405020304" pitchFamily="18" charset="0"/>
              </a:rPr>
              <a:t>  </a:t>
            </a:r>
            <a:r>
              <a:rPr lang="ar-SA" sz="1600" b="1" dirty="0" smtClean="0">
                <a:solidFill>
                  <a:srgbClr val="FF0000"/>
                </a:solidFill>
                <a:ea typeface="Times New Roman" panose="02020603050405020304" pitchFamily="18" charset="0"/>
              </a:rPr>
              <a:t>المقبولة  ضريبي</a:t>
            </a:r>
            <a:r>
              <a:rPr lang="ar-SA" sz="1600" b="1" dirty="0">
                <a:solidFill>
                  <a:srgbClr val="FF0000"/>
                </a:solidFill>
                <a:ea typeface="Times New Roman" panose="02020603050405020304" pitchFamily="18" charset="0"/>
              </a:rPr>
              <a:t>ا</a:t>
            </a:r>
          </a:p>
        </p:txBody>
      </p:sp>
      <p:sp>
        <p:nvSpPr>
          <p:cNvPr id="79" name="Freeform 78"/>
          <p:cNvSpPr/>
          <p:nvPr/>
        </p:nvSpPr>
        <p:spPr>
          <a:xfrm>
            <a:off x="7016917" y="3822383"/>
            <a:ext cx="3307325" cy="457200"/>
          </a:xfrm>
          <a:custGeom>
            <a:avLst/>
            <a:gdLst>
              <a:gd name="connsiteX0" fmla="*/ 0 w 2534760"/>
              <a:gd name="connsiteY0" fmla="*/ 33797 h 337965"/>
              <a:gd name="connsiteX1" fmla="*/ 33797 w 2534760"/>
              <a:gd name="connsiteY1" fmla="*/ 0 h 337965"/>
              <a:gd name="connsiteX2" fmla="*/ 2500964 w 2534760"/>
              <a:gd name="connsiteY2" fmla="*/ 0 h 337965"/>
              <a:gd name="connsiteX3" fmla="*/ 2534761 w 2534760"/>
              <a:gd name="connsiteY3" fmla="*/ 33797 h 337965"/>
              <a:gd name="connsiteX4" fmla="*/ 2534760 w 2534760"/>
              <a:gd name="connsiteY4" fmla="*/ 304169 h 337965"/>
              <a:gd name="connsiteX5" fmla="*/ 2500963 w 2534760"/>
              <a:gd name="connsiteY5" fmla="*/ 337966 h 337965"/>
              <a:gd name="connsiteX6" fmla="*/ 33797 w 2534760"/>
              <a:gd name="connsiteY6" fmla="*/ 337965 h 337965"/>
              <a:gd name="connsiteX7" fmla="*/ 0 w 2534760"/>
              <a:gd name="connsiteY7" fmla="*/ 304168 h 337965"/>
              <a:gd name="connsiteX8" fmla="*/ 0 w 2534760"/>
              <a:gd name="connsiteY8" fmla="*/ 33797 h 337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34760" h="337965">
                <a:moveTo>
                  <a:pt x="0" y="33797"/>
                </a:moveTo>
                <a:cubicBezTo>
                  <a:pt x="0" y="15131"/>
                  <a:pt x="15131" y="0"/>
                  <a:pt x="33797" y="0"/>
                </a:cubicBezTo>
                <a:lnTo>
                  <a:pt x="2500964" y="0"/>
                </a:lnTo>
                <a:cubicBezTo>
                  <a:pt x="2519630" y="0"/>
                  <a:pt x="2534761" y="15131"/>
                  <a:pt x="2534761" y="33797"/>
                </a:cubicBezTo>
                <a:cubicBezTo>
                  <a:pt x="2534761" y="123921"/>
                  <a:pt x="2534760" y="214045"/>
                  <a:pt x="2534760" y="304169"/>
                </a:cubicBezTo>
                <a:cubicBezTo>
                  <a:pt x="2534760" y="322835"/>
                  <a:pt x="2519629" y="337966"/>
                  <a:pt x="2500963" y="337966"/>
                </a:cubicBezTo>
                <a:lnTo>
                  <a:pt x="33797" y="337965"/>
                </a:lnTo>
                <a:cubicBezTo>
                  <a:pt x="15131" y="337965"/>
                  <a:pt x="0" y="322834"/>
                  <a:pt x="0" y="304168"/>
                </a:cubicBezTo>
                <a:lnTo>
                  <a:pt x="0" y="33797"/>
                </a:lnTo>
                <a:close/>
              </a:path>
            </a:pathLst>
          </a:custGeom>
          <a:scene3d>
            <a:camera prst="orthographicFront"/>
            <a:lightRig rig="chilly" dir="t"/>
          </a:scene3d>
          <a:sp3d z="12700" extrusionH="1700" prstMaterial="dkEdge">
            <a:bevelT w="25400" h="6350" prst="softRound"/>
            <a:bevelB w="0" h="0" prst="convex"/>
          </a:sp3d>
        </p:spPr>
        <p:style>
          <a:lnRef idx="1">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55619" tIns="55619" rIns="55619" bIns="55619" numCol="1" spcCol="1270" anchor="ctr" anchorCtr="0">
            <a:noAutofit/>
          </a:bodyPr>
          <a:lstStyle/>
          <a:p>
            <a:pPr marL="0" marR="0" algn="ctr" rtl="1">
              <a:lnSpc>
                <a:spcPct val="90000"/>
              </a:lnSpc>
              <a:spcBef>
                <a:spcPts val="0"/>
              </a:spcBef>
              <a:spcAft>
                <a:spcPts val="505"/>
              </a:spcAft>
            </a:pPr>
            <a:r>
              <a:rPr lang="ar-SA" sz="1600" b="1" kern="1200" dirty="0">
                <a:solidFill>
                  <a:srgbClr val="000000"/>
                </a:solidFill>
                <a:effectLst/>
                <a:ea typeface="Times New Roman" panose="02020603050405020304" pitchFamily="18" charset="0"/>
                <a:cs typeface="Arial" panose="020B0604020202020204" pitchFamily="34" charset="0"/>
              </a:rPr>
              <a:t>الدخل الخاضع قبل الاعفاءات</a:t>
            </a:r>
            <a:endParaRPr lang="en-US" sz="1600" dirty="0">
              <a:effectLst/>
              <a:latin typeface="Times New Roman" panose="02020603050405020304" pitchFamily="18" charset="0"/>
              <a:ea typeface="Times New Roman" panose="02020603050405020304" pitchFamily="18" charset="0"/>
            </a:endParaRPr>
          </a:p>
        </p:txBody>
      </p:sp>
      <p:sp>
        <p:nvSpPr>
          <p:cNvPr id="81" name="Freeform 80"/>
          <p:cNvSpPr/>
          <p:nvPr/>
        </p:nvSpPr>
        <p:spPr>
          <a:xfrm>
            <a:off x="7014167" y="4294661"/>
            <a:ext cx="3307325" cy="457200"/>
          </a:xfrm>
          <a:custGeom>
            <a:avLst/>
            <a:gdLst>
              <a:gd name="connsiteX0" fmla="*/ 0 w 2534760"/>
              <a:gd name="connsiteY0" fmla="*/ 33797 h 337965"/>
              <a:gd name="connsiteX1" fmla="*/ 33797 w 2534760"/>
              <a:gd name="connsiteY1" fmla="*/ 0 h 337965"/>
              <a:gd name="connsiteX2" fmla="*/ 2500964 w 2534760"/>
              <a:gd name="connsiteY2" fmla="*/ 0 h 337965"/>
              <a:gd name="connsiteX3" fmla="*/ 2534761 w 2534760"/>
              <a:gd name="connsiteY3" fmla="*/ 33797 h 337965"/>
              <a:gd name="connsiteX4" fmla="*/ 2534760 w 2534760"/>
              <a:gd name="connsiteY4" fmla="*/ 304169 h 337965"/>
              <a:gd name="connsiteX5" fmla="*/ 2500963 w 2534760"/>
              <a:gd name="connsiteY5" fmla="*/ 337966 h 337965"/>
              <a:gd name="connsiteX6" fmla="*/ 33797 w 2534760"/>
              <a:gd name="connsiteY6" fmla="*/ 337965 h 337965"/>
              <a:gd name="connsiteX7" fmla="*/ 0 w 2534760"/>
              <a:gd name="connsiteY7" fmla="*/ 304168 h 337965"/>
              <a:gd name="connsiteX8" fmla="*/ 0 w 2534760"/>
              <a:gd name="connsiteY8" fmla="*/ 33797 h 337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34760" h="337965">
                <a:moveTo>
                  <a:pt x="0" y="33797"/>
                </a:moveTo>
                <a:cubicBezTo>
                  <a:pt x="0" y="15131"/>
                  <a:pt x="15131" y="0"/>
                  <a:pt x="33797" y="0"/>
                </a:cubicBezTo>
                <a:lnTo>
                  <a:pt x="2500964" y="0"/>
                </a:lnTo>
                <a:cubicBezTo>
                  <a:pt x="2519630" y="0"/>
                  <a:pt x="2534761" y="15131"/>
                  <a:pt x="2534761" y="33797"/>
                </a:cubicBezTo>
                <a:cubicBezTo>
                  <a:pt x="2534761" y="123921"/>
                  <a:pt x="2534760" y="214045"/>
                  <a:pt x="2534760" y="304169"/>
                </a:cubicBezTo>
                <a:cubicBezTo>
                  <a:pt x="2534760" y="322835"/>
                  <a:pt x="2519629" y="337966"/>
                  <a:pt x="2500963" y="337966"/>
                </a:cubicBezTo>
                <a:lnTo>
                  <a:pt x="33797" y="337965"/>
                </a:lnTo>
                <a:cubicBezTo>
                  <a:pt x="15131" y="337965"/>
                  <a:pt x="0" y="322834"/>
                  <a:pt x="0" y="304168"/>
                </a:cubicBezTo>
                <a:lnTo>
                  <a:pt x="0" y="33797"/>
                </a:lnTo>
                <a:close/>
              </a:path>
            </a:pathLst>
          </a:custGeom>
          <a:scene3d>
            <a:camera prst="orthographicFront"/>
            <a:lightRig rig="chilly" dir="t"/>
          </a:scene3d>
          <a:sp3d z="12700" extrusionH="1700" prstMaterial="dkEdge">
            <a:bevelT w="25400" h="6350" prst="softRound"/>
            <a:bevelB w="0" h="0" prst="convex"/>
          </a:sp3d>
        </p:spPr>
        <p:style>
          <a:lnRef idx="1">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55619" tIns="55619" rIns="55619" bIns="55619" numCol="1" spcCol="1270" anchor="ctr" anchorCtr="0">
            <a:noAutofit/>
          </a:bodyPr>
          <a:lstStyle/>
          <a:p>
            <a:pPr marL="0" marR="0" algn="ctr" rtl="1">
              <a:lnSpc>
                <a:spcPct val="90000"/>
              </a:lnSpc>
              <a:spcBef>
                <a:spcPts val="0"/>
              </a:spcBef>
              <a:spcAft>
                <a:spcPts val="505"/>
              </a:spcAft>
            </a:pPr>
            <a:r>
              <a:rPr lang="ar-SA" sz="1600" b="1" kern="1200" dirty="0">
                <a:solidFill>
                  <a:srgbClr val="FF0000"/>
                </a:solidFill>
                <a:effectLst/>
                <a:ea typeface="Times New Roman" panose="02020603050405020304" pitchFamily="18" charset="0"/>
                <a:cs typeface="Arial" panose="020B0604020202020204" pitchFamily="34" charset="0"/>
              </a:rPr>
              <a:t>الاعفاءات بما لا يزيد عن الدخل الصافي</a:t>
            </a:r>
            <a:endParaRPr lang="en-US" sz="1600" dirty="0">
              <a:effectLst/>
              <a:latin typeface="Times New Roman" panose="02020603050405020304" pitchFamily="18" charset="0"/>
              <a:ea typeface="Times New Roman" panose="02020603050405020304" pitchFamily="18" charset="0"/>
            </a:endParaRPr>
          </a:p>
        </p:txBody>
      </p:sp>
      <p:sp>
        <p:nvSpPr>
          <p:cNvPr id="83" name="Freeform 82"/>
          <p:cNvSpPr/>
          <p:nvPr/>
        </p:nvSpPr>
        <p:spPr>
          <a:xfrm>
            <a:off x="7014167" y="4802088"/>
            <a:ext cx="3307325" cy="457200"/>
          </a:xfrm>
          <a:custGeom>
            <a:avLst/>
            <a:gdLst>
              <a:gd name="connsiteX0" fmla="*/ 0 w 2534760"/>
              <a:gd name="connsiteY0" fmla="*/ 33797 h 337965"/>
              <a:gd name="connsiteX1" fmla="*/ 33797 w 2534760"/>
              <a:gd name="connsiteY1" fmla="*/ 0 h 337965"/>
              <a:gd name="connsiteX2" fmla="*/ 2500964 w 2534760"/>
              <a:gd name="connsiteY2" fmla="*/ 0 h 337965"/>
              <a:gd name="connsiteX3" fmla="*/ 2534761 w 2534760"/>
              <a:gd name="connsiteY3" fmla="*/ 33797 h 337965"/>
              <a:gd name="connsiteX4" fmla="*/ 2534760 w 2534760"/>
              <a:gd name="connsiteY4" fmla="*/ 304169 h 337965"/>
              <a:gd name="connsiteX5" fmla="*/ 2500963 w 2534760"/>
              <a:gd name="connsiteY5" fmla="*/ 337966 h 337965"/>
              <a:gd name="connsiteX6" fmla="*/ 33797 w 2534760"/>
              <a:gd name="connsiteY6" fmla="*/ 337965 h 337965"/>
              <a:gd name="connsiteX7" fmla="*/ 0 w 2534760"/>
              <a:gd name="connsiteY7" fmla="*/ 304168 h 337965"/>
              <a:gd name="connsiteX8" fmla="*/ 0 w 2534760"/>
              <a:gd name="connsiteY8" fmla="*/ 33797 h 337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34760" h="337965">
                <a:moveTo>
                  <a:pt x="0" y="33797"/>
                </a:moveTo>
                <a:cubicBezTo>
                  <a:pt x="0" y="15131"/>
                  <a:pt x="15131" y="0"/>
                  <a:pt x="33797" y="0"/>
                </a:cubicBezTo>
                <a:lnTo>
                  <a:pt x="2500964" y="0"/>
                </a:lnTo>
                <a:cubicBezTo>
                  <a:pt x="2519630" y="0"/>
                  <a:pt x="2534761" y="15131"/>
                  <a:pt x="2534761" y="33797"/>
                </a:cubicBezTo>
                <a:cubicBezTo>
                  <a:pt x="2534761" y="123921"/>
                  <a:pt x="2534760" y="214045"/>
                  <a:pt x="2534760" y="304169"/>
                </a:cubicBezTo>
                <a:cubicBezTo>
                  <a:pt x="2534760" y="322835"/>
                  <a:pt x="2519629" y="337966"/>
                  <a:pt x="2500963" y="337966"/>
                </a:cubicBezTo>
                <a:lnTo>
                  <a:pt x="33797" y="337965"/>
                </a:lnTo>
                <a:cubicBezTo>
                  <a:pt x="15131" y="337965"/>
                  <a:pt x="0" y="322834"/>
                  <a:pt x="0" y="304168"/>
                </a:cubicBezTo>
                <a:lnTo>
                  <a:pt x="0" y="33797"/>
                </a:lnTo>
                <a:close/>
              </a:path>
            </a:pathLst>
          </a:custGeom>
          <a:scene3d>
            <a:camera prst="orthographicFront"/>
            <a:lightRig rig="chilly" dir="t"/>
          </a:scene3d>
          <a:sp3d z="12700" extrusionH="1700" prstMaterial="dkEdge">
            <a:bevelT w="25400" h="6350" prst="softRound"/>
            <a:bevelB w="0" h="0" prst="convex"/>
          </a:sp3d>
        </p:spPr>
        <p:style>
          <a:lnRef idx="1">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55619" tIns="55619" rIns="55619" bIns="55619" numCol="1" spcCol="1270" anchor="ctr" anchorCtr="0">
            <a:noAutofit/>
          </a:bodyPr>
          <a:lstStyle/>
          <a:p>
            <a:pPr marL="0" marR="0" algn="ctr" rtl="1">
              <a:lnSpc>
                <a:spcPct val="90000"/>
              </a:lnSpc>
              <a:spcBef>
                <a:spcPts val="0"/>
              </a:spcBef>
              <a:spcAft>
                <a:spcPts val="505"/>
              </a:spcAft>
            </a:pPr>
            <a:r>
              <a:rPr lang="ar-SA" sz="1600" b="1" kern="1200" dirty="0">
                <a:solidFill>
                  <a:srgbClr val="000000"/>
                </a:solidFill>
                <a:effectLst/>
                <a:ea typeface="Times New Roman" panose="02020603050405020304" pitchFamily="18" charset="0"/>
                <a:cs typeface="Arial" panose="020B0604020202020204" pitchFamily="34" charset="0"/>
              </a:rPr>
              <a:t>الدخل الخاضع قبل التبرعات المقبولة</a:t>
            </a:r>
            <a:endParaRPr lang="en-US" sz="1600" dirty="0">
              <a:effectLst/>
              <a:latin typeface="Times New Roman" panose="02020603050405020304" pitchFamily="18" charset="0"/>
              <a:ea typeface="Times New Roman" panose="02020603050405020304" pitchFamily="18" charset="0"/>
            </a:endParaRPr>
          </a:p>
        </p:txBody>
      </p:sp>
      <p:sp>
        <p:nvSpPr>
          <p:cNvPr id="85" name="Freeform 84"/>
          <p:cNvSpPr/>
          <p:nvPr/>
        </p:nvSpPr>
        <p:spPr>
          <a:xfrm>
            <a:off x="7014167" y="5342621"/>
            <a:ext cx="3307325" cy="457200"/>
          </a:xfrm>
          <a:custGeom>
            <a:avLst/>
            <a:gdLst>
              <a:gd name="connsiteX0" fmla="*/ 0 w 2534760"/>
              <a:gd name="connsiteY0" fmla="*/ 33797 h 337965"/>
              <a:gd name="connsiteX1" fmla="*/ 33797 w 2534760"/>
              <a:gd name="connsiteY1" fmla="*/ 0 h 337965"/>
              <a:gd name="connsiteX2" fmla="*/ 2500964 w 2534760"/>
              <a:gd name="connsiteY2" fmla="*/ 0 h 337965"/>
              <a:gd name="connsiteX3" fmla="*/ 2534761 w 2534760"/>
              <a:gd name="connsiteY3" fmla="*/ 33797 h 337965"/>
              <a:gd name="connsiteX4" fmla="*/ 2534760 w 2534760"/>
              <a:gd name="connsiteY4" fmla="*/ 304169 h 337965"/>
              <a:gd name="connsiteX5" fmla="*/ 2500963 w 2534760"/>
              <a:gd name="connsiteY5" fmla="*/ 337966 h 337965"/>
              <a:gd name="connsiteX6" fmla="*/ 33797 w 2534760"/>
              <a:gd name="connsiteY6" fmla="*/ 337965 h 337965"/>
              <a:gd name="connsiteX7" fmla="*/ 0 w 2534760"/>
              <a:gd name="connsiteY7" fmla="*/ 304168 h 337965"/>
              <a:gd name="connsiteX8" fmla="*/ 0 w 2534760"/>
              <a:gd name="connsiteY8" fmla="*/ 33797 h 337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34760" h="337965">
                <a:moveTo>
                  <a:pt x="0" y="33797"/>
                </a:moveTo>
                <a:cubicBezTo>
                  <a:pt x="0" y="15131"/>
                  <a:pt x="15131" y="0"/>
                  <a:pt x="33797" y="0"/>
                </a:cubicBezTo>
                <a:lnTo>
                  <a:pt x="2500964" y="0"/>
                </a:lnTo>
                <a:cubicBezTo>
                  <a:pt x="2519630" y="0"/>
                  <a:pt x="2534761" y="15131"/>
                  <a:pt x="2534761" y="33797"/>
                </a:cubicBezTo>
                <a:cubicBezTo>
                  <a:pt x="2534761" y="123921"/>
                  <a:pt x="2534760" y="214045"/>
                  <a:pt x="2534760" y="304169"/>
                </a:cubicBezTo>
                <a:cubicBezTo>
                  <a:pt x="2534760" y="322835"/>
                  <a:pt x="2519629" y="337966"/>
                  <a:pt x="2500963" y="337966"/>
                </a:cubicBezTo>
                <a:lnTo>
                  <a:pt x="33797" y="337965"/>
                </a:lnTo>
                <a:cubicBezTo>
                  <a:pt x="15131" y="337965"/>
                  <a:pt x="0" y="322834"/>
                  <a:pt x="0" y="304168"/>
                </a:cubicBezTo>
                <a:lnTo>
                  <a:pt x="0" y="33797"/>
                </a:lnTo>
                <a:close/>
              </a:path>
            </a:pathLst>
          </a:custGeom>
          <a:scene3d>
            <a:camera prst="orthographicFront"/>
            <a:lightRig rig="chilly" dir="t"/>
          </a:scene3d>
          <a:sp3d z="12700" extrusionH="1700" prstMaterial="dkEdge">
            <a:bevelT w="25400" h="6350" prst="softRound"/>
            <a:bevelB w="0" h="0" prst="convex"/>
          </a:sp3d>
        </p:spPr>
        <p:style>
          <a:lnRef idx="1">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55619" tIns="55619" rIns="55619" bIns="55619" numCol="1" spcCol="1270" anchor="ctr" anchorCtr="0">
            <a:noAutofit/>
          </a:bodyPr>
          <a:lstStyle/>
          <a:p>
            <a:pPr marL="0" marR="0" algn="ctr" rtl="1">
              <a:lnSpc>
                <a:spcPct val="90000"/>
              </a:lnSpc>
              <a:spcBef>
                <a:spcPts val="0"/>
              </a:spcBef>
              <a:spcAft>
                <a:spcPts val="505"/>
              </a:spcAft>
            </a:pPr>
            <a:r>
              <a:rPr lang="ar-SA" sz="1600" b="1" kern="1200" dirty="0" smtClean="0">
                <a:solidFill>
                  <a:srgbClr val="FF0000"/>
                </a:solidFill>
                <a:effectLst/>
                <a:ea typeface="Times New Roman" panose="02020603050405020304" pitchFamily="18" charset="0"/>
                <a:cs typeface="Arial" panose="020B0604020202020204" pitchFamily="34" charset="0"/>
              </a:rPr>
              <a:t> </a:t>
            </a:r>
            <a:r>
              <a:rPr lang="ar-SA" sz="1600" b="1" kern="1200" dirty="0">
                <a:solidFill>
                  <a:srgbClr val="FF0000"/>
                </a:solidFill>
                <a:effectLst/>
                <a:ea typeface="Times New Roman" panose="02020603050405020304" pitchFamily="18" charset="0"/>
                <a:cs typeface="Arial" panose="020B0604020202020204" pitchFamily="34" charset="0"/>
              </a:rPr>
              <a:t>التبرعات بما لا يزيد عن 20% من الدخل الخاضع</a:t>
            </a:r>
            <a:endParaRPr lang="en-US" sz="1600" dirty="0">
              <a:effectLst/>
              <a:latin typeface="Times New Roman" panose="02020603050405020304" pitchFamily="18" charset="0"/>
              <a:ea typeface="Times New Roman" panose="02020603050405020304" pitchFamily="18" charset="0"/>
            </a:endParaRPr>
          </a:p>
        </p:txBody>
      </p:sp>
      <p:sp>
        <p:nvSpPr>
          <p:cNvPr id="87" name="Freeform 86"/>
          <p:cNvSpPr/>
          <p:nvPr/>
        </p:nvSpPr>
        <p:spPr>
          <a:xfrm>
            <a:off x="7014167" y="5888093"/>
            <a:ext cx="3307325" cy="457200"/>
          </a:xfrm>
          <a:custGeom>
            <a:avLst/>
            <a:gdLst>
              <a:gd name="connsiteX0" fmla="*/ 0 w 2534760"/>
              <a:gd name="connsiteY0" fmla="*/ 33797 h 337965"/>
              <a:gd name="connsiteX1" fmla="*/ 33797 w 2534760"/>
              <a:gd name="connsiteY1" fmla="*/ 0 h 337965"/>
              <a:gd name="connsiteX2" fmla="*/ 2500964 w 2534760"/>
              <a:gd name="connsiteY2" fmla="*/ 0 h 337965"/>
              <a:gd name="connsiteX3" fmla="*/ 2534761 w 2534760"/>
              <a:gd name="connsiteY3" fmla="*/ 33797 h 337965"/>
              <a:gd name="connsiteX4" fmla="*/ 2534760 w 2534760"/>
              <a:gd name="connsiteY4" fmla="*/ 304169 h 337965"/>
              <a:gd name="connsiteX5" fmla="*/ 2500963 w 2534760"/>
              <a:gd name="connsiteY5" fmla="*/ 337966 h 337965"/>
              <a:gd name="connsiteX6" fmla="*/ 33797 w 2534760"/>
              <a:gd name="connsiteY6" fmla="*/ 337965 h 337965"/>
              <a:gd name="connsiteX7" fmla="*/ 0 w 2534760"/>
              <a:gd name="connsiteY7" fmla="*/ 304168 h 337965"/>
              <a:gd name="connsiteX8" fmla="*/ 0 w 2534760"/>
              <a:gd name="connsiteY8" fmla="*/ 33797 h 337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34760" h="337965">
                <a:moveTo>
                  <a:pt x="0" y="33797"/>
                </a:moveTo>
                <a:cubicBezTo>
                  <a:pt x="0" y="15131"/>
                  <a:pt x="15131" y="0"/>
                  <a:pt x="33797" y="0"/>
                </a:cubicBezTo>
                <a:lnTo>
                  <a:pt x="2500964" y="0"/>
                </a:lnTo>
                <a:cubicBezTo>
                  <a:pt x="2519630" y="0"/>
                  <a:pt x="2534761" y="15131"/>
                  <a:pt x="2534761" y="33797"/>
                </a:cubicBezTo>
                <a:cubicBezTo>
                  <a:pt x="2534761" y="123921"/>
                  <a:pt x="2534760" y="214045"/>
                  <a:pt x="2534760" y="304169"/>
                </a:cubicBezTo>
                <a:cubicBezTo>
                  <a:pt x="2534760" y="322835"/>
                  <a:pt x="2519629" y="337966"/>
                  <a:pt x="2500963" y="337966"/>
                </a:cubicBezTo>
                <a:lnTo>
                  <a:pt x="33797" y="337965"/>
                </a:lnTo>
                <a:cubicBezTo>
                  <a:pt x="15131" y="337965"/>
                  <a:pt x="0" y="322834"/>
                  <a:pt x="0" y="304168"/>
                </a:cubicBezTo>
                <a:lnTo>
                  <a:pt x="0" y="33797"/>
                </a:lnTo>
                <a:close/>
              </a:path>
            </a:pathLst>
          </a:custGeom>
          <a:scene3d>
            <a:camera prst="orthographicFront"/>
            <a:lightRig rig="chilly" dir="t"/>
          </a:scene3d>
          <a:sp3d z="12700" extrusionH="1700" prstMaterial="dkEdge">
            <a:bevelT w="25400" h="6350" prst="softRound"/>
            <a:bevelB w="0" h="0" prst="convex"/>
          </a:sp3d>
        </p:spPr>
        <p:style>
          <a:lnRef idx="1">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55619" tIns="55619" rIns="55619" bIns="55619" numCol="1" spcCol="1270" anchor="ctr" anchorCtr="0">
            <a:noAutofit/>
          </a:bodyPr>
          <a:lstStyle/>
          <a:p>
            <a:pPr marL="0" marR="0" algn="ctr" rtl="1">
              <a:lnSpc>
                <a:spcPct val="90000"/>
              </a:lnSpc>
              <a:spcBef>
                <a:spcPts val="0"/>
              </a:spcBef>
              <a:spcAft>
                <a:spcPts val="505"/>
              </a:spcAft>
            </a:pPr>
            <a:r>
              <a:rPr lang="ar-SA" sz="1600" b="1" kern="1200">
                <a:solidFill>
                  <a:srgbClr val="000000"/>
                </a:solidFill>
                <a:effectLst/>
                <a:ea typeface="Times New Roman" panose="02020603050405020304" pitchFamily="18" charset="0"/>
                <a:cs typeface="Arial" panose="020B0604020202020204" pitchFamily="34" charset="0"/>
              </a:rPr>
              <a:t>الدخل الخاضع للضريبة</a:t>
            </a:r>
            <a:endParaRPr lang="en-US" sz="1600">
              <a:effectLst/>
              <a:latin typeface="Times New Roman" panose="02020603050405020304" pitchFamily="18" charset="0"/>
              <a:ea typeface="Times New Roman" panose="02020603050405020304" pitchFamily="18" charset="0"/>
            </a:endParaRPr>
          </a:p>
        </p:txBody>
      </p:sp>
      <p:sp>
        <p:nvSpPr>
          <p:cNvPr id="97" name="Down Arrow 96"/>
          <p:cNvSpPr/>
          <p:nvPr/>
        </p:nvSpPr>
        <p:spPr>
          <a:xfrm>
            <a:off x="10475624" y="3346216"/>
            <a:ext cx="242393" cy="357307"/>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Down Arrow 97"/>
          <p:cNvSpPr/>
          <p:nvPr/>
        </p:nvSpPr>
        <p:spPr>
          <a:xfrm>
            <a:off x="10513016" y="4318477"/>
            <a:ext cx="242393" cy="357307"/>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Down Arrow 98"/>
          <p:cNvSpPr/>
          <p:nvPr/>
        </p:nvSpPr>
        <p:spPr>
          <a:xfrm>
            <a:off x="10513016" y="5414876"/>
            <a:ext cx="242393" cy="357307"/>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Down Arrow 99"/>
          <p:cNvSpPr/>
          <p:nvPr/>
        </p:nvSpPr>
        <p:spPr>
          <a:xfrm>
            <a:off x="3659089" y="3380304"/>
            <a:ext cx="242393" cy="357307"/>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Down Arrow 100"/>
          <p:cNvSpPr/>
          <p:nvPr/>
        </p:nvSpPr>
        <p:spPr>
          <a:xfrm>
            <a:off x="3661387" y="5046933"/>
            <a:ext cx="242393" cy="357307"/>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569452" y="457200"/>
            <a:ext cx="2385391" cy="954107"/>
          </a:xfrm>
          <a:prstGeom prst="rect">
            <a:avLst/>
          </a:prstGeom>
          <a:solidFill>
            <a:srgbClr val="FFFF00"/>
          </a:solidFill>
          <a:ln>
            <a:solidFill>
              <a:srgbClr val="FF0000"/>
            </a:solidFill>
          </a:ln>
          <a:effectLst>
            <a:glow rad="228600">
              <a:schemeClr val="accent3">
                <a:satMod val="175000"/>
                <a:alpha val="40000"/>
              </a:schemeClr>
            </a:glow>
            <a:softEdge rad="0"/>
          </a:effectLst>
        </p:spPr>
        <p:txBody>
          <a:bodyPr wrap="square" rtlCol="0">
            <a:spAutoFit/>
          </a:bodyPr>
          <a:lstStyle/>
          <a:p>
            <a:pPr algn="justLow" rtl="1"/>
            <a:r>
              <a:rPr lang="ar-SA" sz="1400" b="1" dirty="0" smtClean="0">
                <a:solidFill>
                  <a:srgbClr val="7030A0"/>
                </a:solidFill>
              </a:rPr>
              <a:t> تنزل نفقات التدريب +نفقات البحث والتطوير+ أسواق جديدة + تبني مواصفات (2%) من الدخل الإجمالي او 500,000 شيكل ايهما اقل.</a:t>
            </a:r>
            <a:endParaRPr lang="en-US" sz="1400" b="1" dirty="0">
              <a:solidFill>
                <a:srgbClr val="7030A0"/>
              </a:solidFill>
            </a:endParaRPr>
          </a:p>
        </p:txBody>
      </p:sp>
      <p:sp>
        <p:nvSpPr>
          <p:cNvPr id="31" name="TextBox 30"/>
          <p:cNvSpPr txBox="1"/>
          <p:nvPr/>
        </p:nvSpPr>
        <p:spPr>
          <a:xfrm>
            <a:off x="8383220" y="521362"/>
            <a:ext cx="2385391" cy="892552"/>
          </a:xfrm>
          <a:prstGeom prst="rect">
            <a:avLst/>
          </a:prstGeom>
          <a:solidFill>
            <a:srgbClr val="FFFF00"/>
          </a:solidFill>
          <a:ln>
            <a:solidFill>
              <a:srgbClr val="FF0000"/>
            </a:solidFill>
          </a:ln>
          <a:effectLst>
            <a:glow rad="228600">
              <a:schemeClr val="accent3">
                <a:satMod val="175000"/>
                <a:alpha val="40000"/>
              </a:schemeClr>
            </a:glow>
            <a:softEdge rad="0"/>
          </a:effectLst>
        </p:spPr>
        <p:txBody>
          <a:bodyPr wrap="square" rtlCol="0">
            <a:spAutoFit/>
          </a:bodyPr>
          <a:lstStyle>
            <a:defPPr>
              <a:defRPr lang="en-US"/>
            </a:defPPr>
            <a:lvl1pPr algn="justLow" rtl="1">
              <a:defRPr sz="1400" b="1">
                <a:solidFill>
                  <a:srgbClr val="7030A0"/>
                </a:solidFill>
              </a:defRPr>
            </a:lvl1pPr>
          </a:lstStyle>
          <a:p>
            <a:r>
              <a:rPr lang="ar-SA" sz="1300" dirty="0"/>
              <a:t> تنزل نفقات الضيافة بنسبة 1% من الدخل الإجمالي او 150,000شيكل ايهما اقل. للشخص الطبيعي والمعنوي او 300,000 للشركات المساهمة العامة</a:t>
            </a:r>
            <a:endParaRPr lang="en-US" sz="1300" dirty="0"/>
          </a:p>
        </p:txBody>
      </p:sp>
      <p:sp>
        <p:nvSpPr>
          <p:cNvPr id="4" name="TextBox 3"/>
          <p:cNvSpPr txBox="1"/>
          <p:nvPr/>
        </p:nvSpPr>
        <p:spPr>
          <a:xfrm flipH="1">
            <a:off x="5520768" y="5888093"/>
            <a:ext cx="1306425" cy="461665"/>
          </a:xfrm>
          <a:prstGeom prst="rect">
            <a:avLst/>
          </a:prstGeom>
          <a:solidFill>
            <a:srgbClr val="FFFF00"/>
          </a:solidFill>
          <a:ln>
            <a:solidFill>
              <a:srgbClr val="FF0000"/>
            </a:solidFill>
          </a:ln>
          <a:effectLst>
            <a:glow rad="228600">
              <a:schemeClr val="accent3">
                <a:satMod val="175000"/>
                <a:alpha val="40000"/>
              </a:schemeClr>
            </a:glow>
            <a:softEdge rad="0"/>
          </a:effectLst>
        </p:spPr>
        <p:txBody>
          <a:bodyPr wrap="square" rtlCol="0">
            <a:spAutoFit/>
          </a:bodyPr>
          <a:lstStyle>
            <a:defPPr>
              <a:defRPr lang="en-US"/>
            </a:defPPr>
            <a:lvl1pPr algn="justLow" rtl="1">
              <a:defRPr sz="1300" b="1">
                <a:solidFill>
                  <a:srgbClr val="7030A0"/>
                </a:solidFill>
              </a:defRPr>
            </a:lvl1pPr>
          </a:lstStyle>
          <a:p>
            <a:r>
              <a:rPr lang="ar-SA" sz="600" dirty="0"/>
              <a:t>الشرائح  الضريبية</a:t>
            </a:r>
          </a:p>
          <a:p>
            <a:r>
              <a:rPr lang="ar-SA" sz="600" dirty="0"/>
              <a:t>1 .من 1- 75,000 شيكل     5%</a:t>
            </a:r>
          </a:p>
          <a:p>
            <a:r>
              <a:rPr lang="ar-SA" sz="600" dirty="0"/>
              <a:t>2 .من -75,001 -150,000 شيكل 10%</a:t>
            </a:r>
          </a:p>
          <a:p>
            <a:r>
              <a:rPr lang="ar-SA" sz="600" dirty="0"/>
              <a:t>3 .اكثر من 150,000  شيكل  15%</a:t>
            </a:r>
          </a:p>
        </p:txBody>
      </p:sp>
      <p:sp>
        <p:nvSpPr>
          <p:cNvPr id="34" name="TextBox 33"/>
          <p:cNvSpPr txBox="1"/>
          <p:nvPr/>
        </p:nvSpPr>
        <p:spPr>
          <a:xfrm flipH="1">
            <a:off x="3726496" y="5947416"/>
            <a:ext cx="1528984" cy="338554"/>
          </a:xfrm>
          <a:prstGeom prst="rect">
            <a:avLst/>
          </a:prstGeom>
          <a:solidFill>
            <a:srgbClr val="FFFF00"/>
          </a:solidFill>
          <a:ln>
            <a:solidFill>
              <a:srgbClr val="FF0000"/>
            </a:solidFill>
          </a:ln>
          <a:effectLst>
            <a:glow rad="228600">
              <a:schemeClr val="accent3">
                <a:satMod val="175000"/>
                <a:alpha val="40000"/>
              </a:schemeClr>
            </a:glow>
            <a:softEdge rad="0"/>
          </a:effectLst>
        </p:spPr>
        <p:txBody>
          <a:bodyPr wrap="square" rtlCol="0">
            <a:spAutoFit/>
          </a:bodyPr>
          <a:lstStyle>
            <a:defPPr>
              <a:defRPr lang="en-US"/>
            </a:defPPr>
            <a:lvl1pPr algn="justLow" rtl="1">
              <a:defRPr sz="1300" b="1">
                <a:solidFill>
                  <a:srgbClr val="7030A0"/>
                </a:solidFill>
              </a:defRPr>
            </a:lvl1pPr>
          </a:lstStyle>
          <a:p>
            <a:r>
              <a:rPr lang="ar-SA" sz="800" dirty="0" smtClean="0"/>
              <a:t>سعر الضريبة</a:t>
            </a:r>
            <a:endParaRPr lang="ar-SA" sz="800" dirty="0"/>
          </a:p>
          <a:p>
            <a:r>
              <a:rPr lang="ar-SA" sz="800" dirty="0"/>
              <a:t>15</a:t>
            </a:r>
            <a:r>
              <a:rPr lang="ar-SA" sz="800" dirty="0" smtClean="0"/>
              <a:t>%، ما عدا شركات الاتصالات %20 </a:t>
            </a:r>
            <a:endParaRPr lang="ar-SA" sz="800" dirty="0"/>
          </a:p>
        </p:txBody>
      </p:sp>
    </p:spTree>
    <p:extLst>
      <p:ext uri="{BB962C8B-B14F-4D97-AF65-F5344CB8AC3E}">
        <p14:creationId xmlns:p14="http://schemas.microsoft.com/office/powerpoint/2010/main" val="1103575984"/>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0"/>
                                        </p:tgtEl>
                                        <p:attrNameLst>
                                          <p:attrName>style.visibility</p:attrName>
                                        </p:attrNameLst>
                                      </p:cBhvr>
                                      <p:to>
                                        <p:strVal val="visible"/>
                                      </p:to>
                                    </p:set>
                                    <p:anim calcmode="lin" valueType="num">
                                      <p:cBhvr additive="base">
                                        <p:cTn id="7" dur="500" fill="hold"/>
                                        <p:tgtEl>
                                          <p:spTgt spid="90"/>
                                        </p:tgtEl>
                                        <p:attrNameLst>
                                          <p:attrName>ppt_x</p:attrName>
                                        </p:attrNameLst>
                                      </p:cBhvr>
                                      <p:tavLst>
                                        <p:tav tm="0">
                                          <p:val>
                                            <p:strVal val="#ppt_x"/>
                                          </p:val>
                                        </p:tav>
                                        <p:tav tm="100000">
                                          <p:val>
                                            <p:strVal val="#ppt_x"/>
                                          </p:val>
                                        </p:tav>
                                      </p:tavLst>
                                    </p:anim>
                                    <p:anim calcmode="lin" valueType="num">
                                      <p:cBhvr additive="base">
                                        <p:cTn id="8" dur="500" fill="hold"/>
                                        <p:tgtEl>
                                          <p:spTgt spid="9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61"/>
                                        </p:tgtEl>
                                        <p:attrNameLst>
                                          <p:attrName>style.visibility</p:attrName>
                                        </p:attrNameLst>
                                      </p:cBhvr>
                                      <p:to>
                                        <p:strVal val="visible"/>
                                      </p:to>
                                    </p:set>
                                    <p:animEffect transition="in" filter="fade">
                                      <p:cBhvr>
                                        <p:cTn id="13" dur="1000"/>
                                        <p:tgtEl>
                                          <p:spTgt spid="61"/>
                                        </p:tgtEl>
                                      </p:cBhvr>
                                    </p:animEffect>
                                    <p:anim calcmode="lin" valueType="num">
                                      <p:cBhvr>
                                        <p:cTn id="14" dur="1000" fill="hold"/>
                                        <p:tgtEl>
                                          <p:spTgt spid="61"/>
                                        </p:tgtEl>
                                        <p:attrNameLst>
                                          <p:attrName>ppt_x</p:attrName>
                                        </p:attrNameLst>
                                      </p:cBhvr>
                                      <p:tavLst>
                                        <p:tav tm="0">
                                          <p:val>
                                            <p:strVal val="#ppt_x"/>
                                          </p:val>
                                        </p:tav>
                                        <p:tav tm="100000">
                                          <p:val>
                                            <p:strVal val="#ppt_x"/>
                                          </p:val>
                                        </p:tav>
                                      </p:tavLst>
                                    </p:anim>
                                    <p:anim calcmode="lin" valueType="num">
                                      <p:cBhvr>
                                        <p:cTn id="15" dur="1000" fill="hold"/>
                                        <p:tgtEl>
                                          <p:spTgt spid="61"/>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94"/>
                                        </p:tgtEl>
                                        <p:attrNameLst>
                                          <p:attrName>style.visibility</p:attrName>
                                        </p:attrNameLst>
                                      </p:cBhvr>
                                      <p:to>
                                        <p:strVal val="visible"/>
                                      </p:to>
                                    </p:set>
                                    <p:anim calcmode="lin" valueType="num">
                                      <p:cBhvr additive="base">
                                        <p:cTn id="20" dur="500" fill="hold"/>
                                        <p:tgtEl>
                                          <p:spTgt spid="94"/>
                                        </p:tgtEl>
                                        <p:attrNameLst>
                                          <p:attrName>ppt_x</p:attrName>
                                        </p:attrNameLst>
                                      </p:cBhvr>
                                      <p:tavLst>
                                        <p:tav tm="0">
                                          <p:val>
                                            <p:strVal val="#ppt_x"/>
                                          </p:val>
                                        </p:tav>
                                        <p:tav tm="100000">
                                          <p:val>
                                            <p:strVal val="#ppt_x"/>
                                          </p:val>
                                        </p:tav>
                                      </p:tavLst>
                                    </p:anim>
                                    <p:anim calcmode="lin" valueType="num">
                                      <p:cBhvr additive="base">
                                        <p:cTn id="21" dur="500" fill="hold"/>
                                        <p:tgtEl>
                                          <p:spTgt spid="94"/>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62"/>
                                        </p:tgtEl>
                                        <p:attrNameLst>
                                          <p:attrName>style.visibility</p:attrName>
                                        </p:attrNameLst>
                                      </p:cBhvr>
                                      <p:to>
                                        <p:strVal val="visible"/>
                                      </p:to>
                                    </p:set>
                                    <p:animEffect transition="in" filter="fade">
                                      <p:cBhvr>
                                        <p:cTn id="26" dur="1000"/>
                                        <p:tgtEl>
                                          <p:spTgt spid="62"/>
                                        </p:tgtEl>
                                      </p:cBhvr>
                                    </p:animEffect>
                                    <p:anim calcmode="lin" valueType="num">
                                      <p:cBhvr>
                                        <p:cTn id="27" dur="1000" fill="hold"/>
                                        <p:tgtEl>
                                          <p:spTgt spid="62"/>
                                        </p:tgtEl>
                                        <p:attrNameLst>
                                          <p:attrName>ppt_x</p:attrName>
                                        </p:attrNameLst>
                                      </p:cBhvr>
                                      <p:tavLst>
                                        <p:tav tm="0">
                                          <p:val>
                                            <p:strVal val="#ppt_x"/>
                                          </p:val>
                                        </p:tav>
                                        <p:tav tm="100000">
                                          <p:val>
                                            <p:strVal val="#ppt_x"/>
                                          </p:val>
                                        </p:tav>
                                      </p:tavLst>
                                    </p:anim>
                                    <p:anim calcmode="lin" valueType="num">
                                      <p:cBhvr>
                                        <p:cTn id="28" dur="1000" fill="hold"/>
                                        <p:tgtEl>
                                          <p:spTgt spid="62"/>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grpId="0" nodeType="clickEffect">
                                  <p:stCondLst>
                                    <p:cond delay="0"/>
                                  </p:stCondLst>
                                  <p:childTnLst>
                                    <p:set>
                                      <p:cBhvr>
                                        <p:cTn id="32" dur="1" fill="hold">
                                          <p:stCondLst>
                                            <p:cond delay="0"/>
                                          </p:stCondLst>
                                        </p:cTn>
                                        <p:tgtEl>
                                          <p:spTgt spid="63"/>
                                        </p:tgtEl>
                                        <p:attrNameLst>
                                          <p:attrName>style.visibility</p:attrName>
                                        </p:attrNameLst>
                                      </p:cBhvr>
                                      <p:to>
                                        <p:strVal val="visible"/>
                                      </p:to>
                                    </p:set>
                                    <p:animEffect transition="in" filter="barn(inVertical)">
                                      <p:cBhvr>
                                        <p:cTn id="33" dur="500"/>
                                        <p:tgtEl>
                                          <p:spTgt spid="63"/>
                                        </p:tgtEl>
                                      </p:cBhvr>
                                    </p:animEffect>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95"/>
                                        </p:tgtEl>
                                        <p:attrNameLst>
                                          <p:attrName>style.visibility</p:attrName>
                                        </p:attrNameLst>
                                      </p:cBhvr>
                                      <p:to>
                                        <p:strVal val="visible"/>
                                      </p:to>
                                    </p:set>
                                    <p:anim calcmode="lin" valueType="num">
                                      <p:cBhvr additive="base">
                                        <p:cTn id="38" dur="500" fill="hold"/>
                                        <p:tgtEl>
                                          <p:spTgt spid="95"/>
                                        </p:tgtEl>
                                        <p:attrNameLst>
                                          <p:attrName>ppt_x</p:attrName>
                                        </p:attrNameLst>
                                      </p:cBhvr>
                                      <p:tavLst>
                                        <p:tav tm="0">
                                          <p:val>
                                            <p:strVal val="#ppt_x"/>
                                          </p:val>
                                        </p:tav>
                                        <p:tav tm="100000">
                                          <p:val>
                                            <p:strVal val="#ppt_x"/>
                                          </p:val>
                                        </p:tav>
                                      </p:tavLst>
                                    </p:anim>
                                    <p:anim calcmode="lin" valueType="num">
                                      <p:cBhvr additive="base">
                                        <p:cTn id="39" dur="500" fill="hold"/>
                                        <p:tgtEl>
                                          <p:spTgt spid="95"/>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42" presetClass="entr" presetSubtype="0" fill="hold" grpId="0" nodeType="clickEffect">
                                  <p:stCondLst>
                                    <p:cond delay="0"/>
                                  </p:stCondLst>
                                  <p:childTnLst>
                                    <p:set>
                                      <p:cBhvr>
                                        <p:cTn id="43" dur="1" fill="hold">
                                          <p:stCondLst>
                                            <p:cond delay="0"/>
                                          </p:stCondLst>
                                        </p:cTn>
                                        <p:tgtEl>
                                          <p:spTgt spid="92"/>
                                        </p:tgtEl>
                                        <p:attrNameLst>
                                          <p:attrName>style.visibility</p:attrName>
                                        </p:attrNameLst>
                                      </p:cBhvr>
                                      <p:to>
                                        <p:strVal val="visible"/>
                                      </p:to>
                                    </p:set>
                                    <p:animEffect transition="in" filter="fade">
                                      <p:cBhvr>
                                        <p:cTn id="44" dur="1000"/>
                                        <p:tgtEl>
                                          <p:spTgt spid="92"/>
                                        </p:tgtEl>
                                      </p:cBhvr>
                                    </p:animEffect>
                                    <p:anim calcmode="lin" valueType="num">
                                      <p:cBhvr>
                                        <p:cTn id="45" dur="1000" fill="hold"/>
                                        <p:tgtEl>
                                          <p:spTgt spid="92"/>
                                        </p:tgtEl>
                                        <p:attrNameLst>
                                          <p:attrName>ppt_x</p:attrName>
                                        </p:attrNameLst>
                                      </p:cBhvr>
                                      <p:tavLst>
                                        <p:tav tm="0">
                                          <p:val>
                                            <p:strVal val="#ppt_x"/>
                                          </p:val>
                                        </p:tav>
                                        <p:tav tm="100000">
                                          <p:val>
                                            <p:strVal val="#ppt_x"/>
                                          </p:val>
                                        </p:tav>
                                      </p:tavLst>
                                    </p:anim>
                                    <p:anim calcmode="lin" valueType="num">
                                      <p:cBhvr>
                                        <p:cTn id="46" dur="1000" fill="hold"/>
                                        <p:tgtEl>
                                          <p:spTgt spid="92"/>
                                        </p:tgtEl>
                                        <p:attrNameLst>
                                          <p:attrName>ppt_y</p:attrName>
                                        </p:attrNameLst>
                                      </p:cBhvr>
                                      <p:tavLst>
                                        <p:tav tm="0">
                                          <p:val>
                                            <p:strVal val="#ppt_y+.1"/>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16" presetClass="entr" presetSubtype="21" fill="hold" grpId="0" nodeType="clickEffect">
                                  <p:stCondLst>
                                    <p:cond delay="0"/>
                                  </p:stCondLst>
                                  <p:childTnLst>
                                    <p:set>
                                      <p:cBhvr>
                                        <p:cTn id="50" dur="1" fill="hold">
                                          <p:stCondLst>
                                            <p:cond delay="0"/>
                                          </p:stCondLst>
                                        </p:cTn>
                                        <p:tgtEl>
                                          <p:spTgt spid="88"/>
                                        </p:tgtEl>
                                        <p:attrNameLst>
                                          <p:attrName>style.visibility</p:attrName>
                                        </p:attrNameLst>
                                      </p:cBhvr>
                                      <p:to>
                                        <p:strVal val="visible"/>
                                      </p:to>
                                    </p:set>
                                    <p:animEffect transition="in" filter="barn(inVertical)">
                                      <p:cBhvr>
                                        <p:cTn id="51" dur="500"/>
                                        <p:tgtEl>
                                          <p:spTgt spid="88"/>
                                        </p:tgtEl>
                                      </p:cBhvr>
                                    </p:animEffect>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75"/>
                                        </p:tgtEl>
                                        <p:attrNameLst>
                                          <p:attrName>style.visibility</p:attrName>
                                        </p:attrNameLst>
                                      </p:cBhvr>
                                      <p:to>
                                        <p:strVal val="visible"/>
                                      </p:to>
                                    </p:set>
                                    <p:animEffect transition="in" filter="fade">
                                      <p:cBhvr>
                                        <p:cTn id="56" dur="1000"/>
                                        <p:tgtEl>
                                          <p:spTgt spid="75"/>
                                        </p:tgtEl>
                                      </p:cBhvr>
                                    </p:animEffect>
                                    <p:anim calcmode="lin" valueType="num">
                                      <p:cBhvr>
                                        <p:cTn id="57" dur="1000" fill="hold"/>
                                        <p:tgtEl>
                                          <p:spTgt spid="75"/>
                                        </p:tgtEl>
                                        <p:attrNameLst>
                                          <p:attrName>ppt_x</p:attrName>
                                        </p:attrNameLst>
                                      </p:cBhvr>
                                      <p:tavLst>
                                        <p:tav tm="0">
                                          <p:val>
                                            <p:strVal val="#ppt_x"/>
                                          </p:val>
                                        </p:tav>
                                        <p:tav tm="100000">
                                          <p:val>
                                            <p:strVal val="#ppt_x"/>
                                          </p:val>
                                        </p:tav>
                                      </p:tavLst>
                                    </p:anim>
                                    <p:anim calcmode="lin" valueType="num">
                                      <p:cBhvr>
                                        <p:cTn id="58" dur="1000" fill="hold"/>
                                        <p:tgtEl>
                                          <p:spTgt spid="75"/>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97"/>
                                        </p:tgtEl>
                                        <p:attrNameLst>
                                          <p:attrName>style.visibility</p:attrName>
                                        </p:attrNameLst>
                                      </p:cBhvr>
                                      <p:to>
                                        <p:strVal val="visible"/>
                                      </p:to>
                                    </p:set>
                                    <p:anim calcmode="lin" valueType="num">
                                      <p:cBhvr additive="base">
                                        <p:cTn id="63" dur="500" fill="hold"/>
                                        <p:tgtEl>
                                          <p:spTgt spid="97"/>
                                        </p:tgtEl>
                                        <p:attrNameLst>
                                          <p:attrName>ppt_x</p:attrName>
                                        </p:attrNameLst>
                                      </p:cBhvr>
                                      <p:tavLst>
                                        <p:tav tm="0">
                                          <p:val>
                                            <p:strVal val="#ppt_x"/>
                                          </p:val>
                                        </p:tav>
                                        <p:tav tm="100000">
                                          <p:val>
                                            <p:strVal val="#ppt_x"/>
                                          </p:val>
                                        </p:tav>
                                      </p:tavLst>
                                    </p:anim>
                                    <p:anim calcmode="lin" valueType="num">
                                      <p:cBhvr additive="base">
                                        <p:cTn id="64" dur="500" fill="hold"/>
                                        <p:tgtEl>
                                          <p:spTgt spid="97"/>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42" presetClass="entr" presetSubtype="0" fill="hold" grpId="0" nodeType="clickEffect">
                                  <p:stCondLst>
                                    <p:cond delay="0"/>
                                  </p:stCondLst>
                                  <p:childTnLst>
                                    <p:set>
                                      <p:cBhvr>
                                        <p:cTn id="68" dur="1" fill="hold">
                                          <p:stCondLst>
                                            <p:cond delay="0"/>
                                          </p:stCondLst>
                                        </p:cTn>
                                        <p:tgtEl>
                                          <p:spTgt spid="77"/>
                                        </p:tgtEl>
                                        <p:attrNameLst>
                                          <p:attrName>style.visibility</p:attrName>
                                        </p:attrNameLst>
                                      </p:cBhvr>
                                      <p:to>
                                        <p:strVal val="visible"/>
                                      </p:to>
                                    </p:set>
                                    <p:animEffect transition="in" filter="fade">
                                      <p:cBhvr>
                                        <p:cTn id="69" dur="1000"/>
                                        <p:tgtEl>
                                          <p:spTgt spid="77"/>
                                        </p:tgtEl>
                                      </p:cBhvr>
                                    </p:animEffect>
                                    <p:anim calcmode="lin" valueType="num">
                                      <p:cBhvr>
                                        <p:cTn id="70" dur="1000" fill="hold"/>
                                        <p:tgtEl>
                                          <p:spTgt spid="77"/>
                                        </p:tgtEl>
                                        <p:attrNameLst>
                                          <p:attrName>ppt_x</p:attrName>
                                        </p:attrNameLst>
                                      </p:cBhvr>
                                      <p:tavLst>
                                        <p:tav tm="0">
                                          <p:val>
                                            <p:strVal val="#ppt_x"/>
                                          </p:val>
                                        </p:tav>
                                        <p:tav tm="100000">
                                          <p:val>
                                            <p:strVal val="#ppt_x"/>
                                          </p:val>
                                        </p:tav>
                                      </p:tavLst>
                                    </p:anim>
                                    <p:anim calcmode="lin" valueType="num">
                                      <p:cBhvr>
                                        <p:cTn id="71" dur="1000" fill="hold"/>
                                        <p:tgtEl>
                                          <p:spTgt spid="77"/>
                                        </p:tgtEl>
                                        <p:attrNameLst>
                                          <p:attrName>ppt_y</p:attrName>
                                        </p:attrNameLst>
                                      </p:cBhvr>
                                      <p:tavLst>
                                        <p:tav tm="0">
                                          <p:val>
                                            <p:strVal val="#ppt_y+.1"/>
                                          </p:val>
                                        </p:tav>
                                        <p:tav tm="100000">
                                          <p:val>
                                            <p:strVal val="#ppt_y"/>
                                          </p:val>
                                        </p:tav>
                                      </p:tavLst>
                                    </p:anim>
                                  </p:childTnLst>
                                </p:cTn>
                              </p:par>
                            </p:childTnLst>
                          </p:cTn>
                        </p:par>
                      </p:childTnLst>
                    </p:cTn>
                  </p:par>
                  <p:par>
                    <p:cTn id="72" fill="hold">
                      <p:stCondLst>
                        <p:cond delay="indefinite"/>
                      </p:stCondLst>
                      <p:childTnLst>
                        <p:par>
                          <p:cTn id="73" fill="hold">
                            <p:stCondLst>
                              <p:cond delay="0"/>
                            </p:stCondLst>
                            <p:childTnLst>
                              <p:par>
                                <p:cTn id="74" presetID="16" presetClass="entr" presetSubtype="21" fill="hold" grpId="0" nodeType="clickEffect">
                                  <p:stCondLst>
                                    <p:cond delay="0"/>
                                  </p:stCondLst>
                                  <p:childTnLst>
                                    <p:set>
                                      <p:cBhvr>
                                        <p:cTn id="75" dur="1" fill="hold">
                                          <p:stCondLst>
                                            <p:cond delay="0"/>
                                          </p:stCondLst>
                                        </p:cTn>
                                        <p:tgtEl>
                                          <p:spTgt spid="79"/>
                                        </p:tgtEl>
                                        <p:attrNameLst>
                                          <p:attrName>style.visibility</p:attrName>
                                        </p:attrNameLst>
                                      </p:cBhvr>
                                      <p:to>
                                        <p:strVal val="visible"/>
                                      </p:to>
                                    </p:set>
                                    <p:animEffect transition="in" filter="barn(inVertical)">
                                      <p:cBhvr>
                                        <p:cTn id="76" dur="500"/>
                                        <p:tgtEl>
                                          <p:spTgt spid="79"/>
                                        </p:tgtEl>
                                      </p:cBhvr>
                                    </p:animEffect>
                                  </p:childTnLst>
                                </p:cTn>
                              </p:par>
                            </p:childTnLst>
                          </p:cTn>
                        </p:par>
                      </p:childTnLst>
                    </p:cTn>
                  </p:par>
                  <p:par>
                    <p:cTn id="77" fill="hold">
                      <p:stCondLst>
                        <p:cond delay="indefinite"/>
                      </p:stCondLst>
                      <p:childTnLst>
                        <p:par>
                          <p:cTn id="78" fill="hold">
                            <p:stCondLst>
                              <p:cond delay="0"/>
                            </p:stCondLst>
                            <p:childTnLst>
                              <p:par>
                                <p:cTn id="79" presetID="2" presetClass="entr" presetSubtype="4" fill="hold" grpId="0" nodeType="clickEffect">
                                  <p:stCondLst>
                                    <p:cond delay="0"/>
                                  </p:stCondLst>
                                  <p:childTnLst>
                                    <p:set>
                                      <p:cBhvr>
                                        <p:cTn id="80" dur="1" fill="hold">
                                          <p:stCondLst>
                                            <p:cond delay="0"/>
                                          </p:stCondLst>
                                        </p:cTn>
                                        <p:tgtEl>
                                          <p:spTgt spid="98"/>
                                        </p:tgtEl>
                                        <p:attrNameLst>
                                          <p:attrName>style.visibility</p:attrName>
                                        </p:attrNameLst>
                                      </p:cBhvr>
                                      <p:to>
                                        <p:strVal val="visible"/>
                                      </p:to>
                                    </p:set>
                                    <p:anim calcmode="lin" valueType="num">
                                      <p:cBhvr additive="base">
                                        <p:cTn id="81" dur="500" fill="hold"/>
                                        <p:tgtEl>
                                          <p:spTgt spid="98"/>
                                        </p:tgtEl>
                                        <p:attrNameLst>
                                          <p:attrName>ppt_x</p:attrName>
                                        </p:attrNameLst>
                                      </p:cBhvr>
                                      <p:tavLst>
                                        <p:tav tm="0">
                                          <p:val>
                                            <p:strVal val="#ppt_x"/>
                                          </p:val>
                                        </p:tav>
                                        <p:tav tm="100000">
                                          <p:val>
                                            <p:strVal val="#ppt_x"/>
                                          </p:val>
                                        </p:tav>
                                      </p:tavLst>
                                    </p:anim>
                                    <p:anim calcmode="lin" valueType="num">
                                      <p:cBhvr additive="base">
                                        <p:cTn id="82" dur="500" fill="hold"/>
                                        <p:tgtEl>
                                          <p:spTgt spid="98"/>
                                        </p:tgtEl>
                                        <p:attrNameLst>
                                          <p:attrName>ppt_y</p:attrName>
                                        </p:attrNameLst>
                                      </p:cBhvr>
                                      <p:tavLst>
                                        <p:tav tm="0">
                                          <p:val>
                                            <p:strVal val="1+#ppt_h/2"/>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42" presetClass="entr" presetSubtype="0" fill="hold" grpId="0" nodeType="clickEffect">
                                  <p:stCondLst>
                                    <p:cond delay="0"/>
                                  </p:stCondLst>
                                  <p:childTnLst>
                                    <p:set>
                                      <p:cBhvr>
                                        <p:cTn id="86" dur="1" fill="hold">
                                          <p:stCondLst>
                                            <p:cond delay="0"/>
                                          </p:stCondLst>
                                        </p:cTn>
                                        <p:tgtEl>
                                          <p:spTgt spid="81"/>
                                        </p:tgtEl>
                                        <p:attrNameLst>
                                          <p:attrName>style.visibility</p:attrName>
                                        </p:attrNameLst>
                                      </p:cBhvr>
                                      <p:to>
                                        <p:strVal val="visible"/>
                                      </p:to>
                                    </p:set>
                                    <p:animEffect transition="in" filter="fade">
                                      <p:cBhvr>
                                        <p:cTn id="87" dur="1000"/>
                                        <p:tgtEl>
                                          <p:spTgt spid="81"/>
                                        </p:tgtEl>
                                      </p:cBhvr>
                                    </p:animEffect>
                                    <p:anim calcmode="lin" valueType="num">
                                      <p:cBhvr>
                                        <p:cTn id="88" dur="1000" fill="hold"/>
                                        <p:tgtEl>
                                          <p:spTgt spid="81"/>
                                        </p:tgtEl>
                                        <p:attrNameLst>
                                          <p:attrName>ppt_x</p:attrName>
                                        </p:attrNameLst>
                                      </p:cBhvr>
                                      <p:tavLst>
                                        <p:tav tm="0">
                                          <p:val>
                                            <p:strVal val="#ppt_x"/>
                                          </p:val>
                                        </p:tav>
                                        <p:tav tm="100000">
                                          <p:val>
                                            <p:strVal val="#ppt_x"/>
                                          </p:val>
                                        </p:tav>
                                      </p:tavLst>
                                    </p:anim>
                                    <p:anim calcmode="lin" valueType="num">
                                      <p:cBhvr>
                                        <p:cTn id="89" dur="1000" fill="hold"/>
                                        <p:tgtEl>
                                          <p:spTgt spid="81"/>
                                        </p:tgtEl>
                                        <p:attrNameLst>
                                          <p:attrName>ppt_y</p:attrName>
                                        </p:attrNameLst>
                                      </p:cBhvr>
                                      <p:tavLst>
                                        <p:tav tm="0">
                                          <p:val>
                                            <p:strVal val="#ppt_y+.1"/>
                                          </p:val>
                                        </p:tav>
                                        <p:tav tm="100000">
                                          <p:val>
                                            <p:strVal val="#ppt_y"/>
                                          </p:val>
                                        </p:tav>
                                      </p:tavLst>
                                    </p:anim>
                                  </p:childTnLst>
                                </p:cTn>
                              </p:par>
                            </p:childTnLst>
                          </p:cTn>
                        </p:par>
                      </p:childTnLst>
                    </p:cTn>
                  </p:par>
                  <p:par>
                    <p:cTn id="90" fill="hold">
                      <p:stCondLst>
                        <p:cond delay="indefinite"/>
                      </p:stCondLst>
                      <p:childTnLst>
                        <p:par>
                          <p:cTn id="91" fill="hold">
                            <p:stCondLst>
                              <p:cond delay="0"/>
                            </p:stCondLst>
                            <p:childTnLst>
                              <p:par>
                                <p:cTn id="92" presetID="16" presetClass="entr" presetSubtype="21" fill="hold" grpId="0" nodeType="clickEffect">
                                  <p:stCondLst>
                                    <p:cond delay="0"/>
                                  </p:stCondLst>
                                  <p:childTnLst>
                                    <p:set>
                                      <p:cBhvr>
                                        <p:cTn id="93" dur="1" fill="hold">
                                          <p:stCondLst>
                                            <p:cond delay="0"/>
                                          </p:stCondLst>
                                        </p:cTn>
                                        <p:tgtEl>
                                          <p:spTgt spid="83"/>
                                        </p:tgtEl>
                                        <p:attrNameLst>
                                          <p:attrName>style.visibility</p:attrName>
                                        </p:attrNameLst>
                                      </p:cBhvr>
                                      <p:to>
                                        <p:strVal val="visible"/>
                                      </p:to>
                                    </p:set>
                                    <p:animEffect transition="in" filter="barn(inVertical)">
                                      <p:cBhvr>
                                        <p:cTn id="94" dur="500"/>
                                        <p:tgtEl>
                                          <p:spTgt spid="83"/>
                                        </p:tgtEl>
                                      </p:cBhvr>
                                    </p:animEffect>
                                  </p:childTnLst>
                                </p:cTn>
                              </p:par>
                            </p:childTnLst>
                          </p:cTn>
                        </p:par>
                      </p:childTnLst>
                    </p:cTn>
                  </p:par>
                  <p:par>
                    <p:cTn id="95" fill="hold">
                      <p:stCondLst>
                        <p:cond delay="indefinite"/>
                      </p:stCondLst>
                      <p:childTnLst>
                        <p:par>
                          <p:cTn id="96" fill="hold">
                            <p:stCondLst>
                              <p:cond delay="0"/>
                            </p:stCondLst>
                            <p:childTnLst>
                              <p:par>
                                <p:cTn id="97" presetID="2" presetClass="entr" presetSubtype="4" fill="hold" grpId="0" nodeType="clickEffect">
                                  <p:stCondLst>
                                    <p:cond delay="0"/>
                                  </p:stCondLst>
                                  <p:childTnLst>
                                    <p:set>
                                      <p:cBhvr>
                                        <p:cTn id="98" dur="1" fill="hold">
                                          <p:stCondLst>
                                            <p:cond delay="0"/>
                                          </p:stCondLst>
                                        </p:cTn>
                                        <p:tgtEl>
                                          <p:spTgt spid="99"/>
                                        </p:tgtEl>
                                        <p:attrNameLst>
                                          <p:attrName>style.visibility</p:attrName>
                                        </p:attrNameLst>
                                      </p:cBhvr>
                                      <p:to>
                                        <p:strVal val="visible"/>
                                      </p:to>
                                    </p:set>
                                    <p:anim calcmode="lin" valueType="num">
                                      <p:cBhvr additive="base">
                                        <p:cTn id="99" dur="500" fill="hold"/>
                                        <p:tgtEl>
                                          <p:spTgt spid="99"/>
                                        </p:tgtEl>
                                        <p:attrNameLst>
                                          <p:attrName>ppt_x</p:attrName>
                                        </p:attrNameLst>
                                      </p:cBhvr>
                                      <p:tavLst>
                                        <p:tav tm="0">
                                          <p:val>
                                            <p:strVal val="#ppt_x"/>
                                          </p:val>
                                        </p:tav>
                                        <p:tav tm="100000">
                                          <p:val>
                                            <p:strVal val="#ppt_x"/>
                                          </p:val>
                                        </p:tav>
                                      </p:tavLst>
                                    </p:anim>
                                    <p:anim calcmode="lin" valueType="num">
                                      <p:cBhvr additive="base">
                                        <p:cTn id="100" dur="500" fill="hold"/>
                                        <p:tgtEl>
                                          <p:spTgt spid="99"/>
                                        </p:tgtEl>
                                        <p:attrNameLst>
                                          <p:attrName>ppt_y</p:attrName>
                                        </p:attrNameLst>
                                      </p:cBhvr>
                                      <p:tavLst>
                                        <p:tav tm="0">
                                          <p:val>
                                            <p:strVal val="1+#ppt_h/2"/>
                                          </p:val>
                                        </p:tav>
                                        <p:tav tm="100000">
                                          <p:val>
                                            <p:strVal val="#ppt_y"/>
                                          </p:val>
                                        </p:tav>
                                      </p:tavLst>
                                    </p:anim>
                                  </p:childTnLst>
                                </p:cTn>
                              </p:par>
                            </p:childTnLst>
                          </p:cTn>
                        </p:par>
                      </p:childTnLst>
                    </p:cTn>
                  </p:par>
                  <p:par>
                    <p:cTn id="101" fill="hold">
                      <p:stCondLst>
                        <p:cond delay="indefinite"/>
                      </p:stCondLst>
                      <p:childTnLst>
                        <p:par>
                          <p:cTn id="102" fill="hold">
                            <p:stCondLst>
                              <p:cond delay="0"/>
                            </p:stCondLst>
                            <p:childTnLst>
                              <p:par>
                                <p:cTn id="103" presetID="42" presetClass="entr" presetSubtype="0" fill="hold" grpId="0" nodeType="clickEffect">
                                  <p:stCondLst>
                                    <p:cond delay="0"/>
                                  </p:stCondLst>
                                  <p:childTnLst>
                                    <p:set>
                                      <p:cBhvr>
                                        <p:cTn id="104" dur="1" fill="hold">
                                          <p:stCondLst>
                                            <p:cond delay="0"/>
                                          </p:stCondLst>
                                        </p:cTn>
                                        <p:tgtEl>
                                          <p:spTgt spid="85"/>
                                        </p:tgtEl>
                                        <p:attrNameLst>
                                          <p:attrName>style.visibility</p:attrName>
                                        </p:attrNameLst>
                                      </p:cBhvr>
                                      <p:to>
                                        <p:strVal val="visible"/>
                                      </p:to>
                                    </p:set>
                                    <p:animEffect transition="in" filter="fade">
                                      <p:cBhvr>
                                        <p:cTn id="105" dur="1000"/>
                                        <p:tgtEl>
                                          <p:spTgt spid="85"/>
                                        </p:tgtEl>
                                      </p:cBhvr>
                                    </p:animEffect>
                                    <p:anim calcmode="lin" valueType="num">
                                      <p:cBhvr>
                                        <p:cTn id="106" dur="1000" fill="hold"/>
                                        <p:tgtEl>
                                          <p:spTgt spid="85"/>
                                        </p:tgtEl>
                                        <p:attrNameLst>
                                          <p:attrName>ppt_x</p:attrName>
                                        </p:attrNameLst>
                                      </p:cBhvr>
                                      <p:tavLst>
                                        <p:tav tm="0">
                                          <p:val>
                                            <p:strVal val="#ppt_x"/>
                                          </p:val>
                                        </p:tav>
                                        <p:tav tm="100000">
                                          <p:val>
                                            <p:strVal val="#ppt_x"/>
                                          </p:val>
                                        </p:tav>
                                      </p:tavLst>
                                    </p:anim>
                                    <p:anim calcmode="lin" valueType="num">
                                      <p:cBhvr>
                                        <p:cTn id="107" dur="1000" fill="hold"/>
                                        <p:tgtEl>
                                          <p:spTgt spid="85"/>
                                        </p:tgtEl>
                                        <p:attrNameLst>
                                          <p:attrName>ppt_y</p:attrName>
                                        </p:attrNameLst>
                                      </p:cBhvr>
                                      <p:tavLst>
                                        <p:tav tm="0">
                                          <p:val>
                                            <p:strVal val="#ppt_y+.1"/>
                                          </p:val>
                                        </p:tav>
                                        <p:tav tm="100000">
                                          <p:val>
                                            <p:strVal val="#ppt_y"/>
                                          </p:val>
                                        </p:tav>
                                      </p:tavLst>
                                    </p:anim>
                                  </p:childTnLst>
                                </p:cTn>
                              </p:par>
                            </p:childTnLst>
                          </p:cTn>
                        </p:par>
                      </p:childTnLst>
                    </p:cTn>
                  </p:par>
                  <p:par>
                    <p:cTn id="108" fill="hold">
                      <p:stCondLst>
                        <p:cond delay="indefinite"/>
                      </p:stCondLst>
                      <p:childTnLst>
                        <p:par>
                          <p:cTn id="109" fill="hold">
                            <p:stCondLst>
                              <p:cond delay="0"/>
                            </p:stCondLst>
                            <p:childTnLst>
                              <p:par>
                                <p:cTn id="110" presetID="16" presetClass="entr" presetSubtype="21" fill="hold" grpId="0" nodeType="clickEffect">
                                  <p:stCondLst>
                                    <p:cond delay="0"/>
                                  </p:stCondLst>
                                  <p:childTnLst>
                                    <p:set>
                                      <p:cBhvr>
                                        <p:cTn id="111" dur="1" fill="hold">
                                          <p:stCondLst>
                                            <p:cond delay="0"/>
                                          </p:stCondLst>
                                        </p:cTn>
                                        <p:tgtEl>
                                          <p:spTgt spid="87"/>
                                        </p:tgtEl>
                                        <p:attrNameLst>
                                          <p:attrName>style.visibility</p:attrName>
                                        </p:attrNameLst>
                                      </p:cBhvr>
                                      <p:to>
                                        <p:strVal val="visible"/>
                                      </p:to>
                                    </p:set>
                                    <p:animEffect transition="in" filter="barn(inVertical)">
                                      <p:cBhvr>
                                        <p:cTn id="112" dur="500"/>
                                        <p:tgtEl>
                                          <p:spTgt spid="87"/>
                                        </p:tgtEl>
                                      </p:cBhvr>
                                    </p:animEffect>
                                  </p:childTnLst>
                                </p:cTn>
                              </p:par>
                            </p:childTnLst>
                          </p:cTn>
                        </p:par>
                      </p:childTnLst>
                    </p:cTn>
                  </p:par>
                  <p:par>
                    <p:cTn id="113" fill="hold">
                      <p:stCondLst>
                        <p:cond delay="indefinite"/>
                      </p:stCondLst>
                      <p:childTnLst>
                        <p:par>
                          <p:cTn id="114" fill="hold">
                            <p:stCondLst>
                              <p:cond delay="0"/>
                            </p:stCondLst>
                            <p:childTnLst>
                              <p:par>
                                <p:cTn id="115" presetID="2" presetClass="entr" presetSubtype="4" fill="hold" grpId="0" nodeType="clickEffect">
                                  <p:stCondLst>
                                    <p:cond delay="0"/>
                                  </p:stCondLst>
                                  <p:childTnLst>
                                    <p:set>
                                      <p:cBhvr>
                                        <p:cTn id="116" dur="1" fill="hold">
                                          <p:stCondLst>
                                            <p:cond delay="0"/>
                                          </p:stCondLst>
                                        </p:cTn>
                                        <p:tgtEl>
                                          <p:spTgt spid="3"/>
                                        </p:tgtEl>
                                        <p:attrNameLst>
                                          <p:attrName>style.visibility</p:attrName>
                                        </p:attrNameLst>
                                      </p:cBhvr>
                                      <p:to>
                                        <p:strVal val="visible"/>
                                      </p:to>
                                    </p:set>
                                    <p:anim calcmode="lin" valueType="num">
                                      <p:cBhvr additive="base">
                                        <p:cTn id="117" dur="500" fill="hold"/>
                                        <p:tgtEl>
                                          <p:spTgt spid="3"/>
                                        </p:tgtEl>
                                        <p:attrNameLst>
                                          <p:attrName>ppt_x</p:attrName>
                                        </p:attrNameLst>
                                      </p:cBhvr>
                                      <p:tavLst>
                                        <p:tav tm="0">
                                          <p:val>
                                            <p:strVal val="#ppt_x"/>
                                          </p:val>
                                        </p:tav>
                                        <p:tav tm="100000">
                                          <p:val>
                                            <p:strVal val="#ppt_x"/>
                                          </p:val>
                                        </p:tav>
                                      </p:tavLst>
                                    </p:anim>
                                    <p:anim calcmode="lin" valueType="num">
                                      <p:cBhvr additive="base">
                                        <p:cTn id="11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19" fill="hold">
                      <p:stCondLst>
                        <p:cond delay="indefinite"/>
                      </p:stCondLst>
                      <p:childTnLst>
                        <p:par>
                          <p:cTn id="120" fill="hold">
                            <p:stCondLst>
                              <p:cond delay="0"/>
                            </p:stCondLst>
                            <p:childTnLst>
                              <p:par>
                                <p:cTn id="121" presetID="2" presetClass="entr" presetSubtype="4" fill="hold" grpId="0" nodeType="clickEffect">
                                  <p:stCondLst>
                                    <p:cond delay="0"/>
                                  </p:stCondLst>
                                  <p:childTnLst>
                                    <p:set>
                                      <p:cBhvr>
                                        <p:cTn id="122" dur="1" fill="hold">
                                          <p:stCondLst>
                                            <p:cond delay="0"/>
                                          </p:stCondLst>
                                        </p:cTn>
                                        <p:tgtEl>
                                          <p:spTgt spid="31"/>
                                        </p:tgtEl>
                                        <p:attrNameLst>
                                          <p:attrName>style.visibility</p:attrName>
                                        </p:attrNameLst>
                                      </p:cBhvr>
                                      <p:to>
                                        <p:strVal val="visible"/>
                                      </p:to>
                                    </p:set>
                                    <p:anim calcmode="lin" valueType="num">
                                      <p:cBhvr additive="base">
                                        <p:cTn id="123" dur="500" fill="hold"/>
                                        <p:tgtEl>
                                          <p:spTgt spid="31"/>
                                        </p:tgtEl>
                                        <p:attrNameLst>
                                          <p:attrName>ppt_x</p:attrName>
                                        </p:attrNameLst>
                                      </p:cBhvr>
                                      <p:tavLst>
                                        <p:tav tm="0">
                                          <p:val>
                                            <p:strVal val="#ppt_x"/>
                                          </p:val>
                                        </p:tav>
                                        <p:tav tm="100000">
                                          <p:val>
                                            <p:strVal val="#ppt_x"/>
                                          </p:val>
                                        </p:tav>
                                      </p:tavLst>
                                    </p:anim>
                                    <p:anim calcmode="lin" valueType="num">
                                      <p:cBhvr additive="base">
                                        <p:cTn id="124"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125" fill="hold">
                      <p:stCondLst>
                        <p:cond delay="indefinite"/>
                      </p:stCondLst>
                      <p:childTnLst>
                        <p:par>
                          <p:cTn id="126" fill="hold">
                            <p:stCondLst>
                              <p:cond delay="0"/>
                            </p:stCondLst>
                            <p:childTnLst>
                              <p:par>
                                <p:cTn id="127" presetID="2" presetClass="entr" presetSubtype="4" fill="hold" grpId="0" nodeType="clickEffect">
                                  <p:stCondLst>
                                    <p:cond delay="0"/>
                                  </p:stCondLst>
                                  <p:childTnLst>
                                    <p:set>
                                      <p:cBhvr>
                                        <p:cTn id="128" dur="1" fill="hold">
                                          <p:stCondLst>
                                            <p:cond delay="0"/>
                                          </p:stCondLst>
                                        </p:cTn>
                                        <p:tgtEl>
                                          <p:spTgt spid="4"/>
                                        </p:tgtEl>
                                        <p:attrNameLst>
                                          <p:attrName>style.visibility</p:attrName>
                                        </p:attrNameLst>
                                      </p:cBhvr>
                                      <p:to>
                                        <p:strVal val="visible"/>
                                      </p:to>
                                    </p:set>
                                    <p:anim calcmode="lin" valueType="num">
                                      <p:cBhvr additive="base">
                                        <p:cTn id="129" dur="500" fill="hold"/>
                                        <p:tgtEl>
                                          <p:spTgt spid="4"/>
                                        </p:tgtEl>
                                        <p:attrNameLst>
                                          <p:attrName>ppt_x</p:attrName>
                                        </p:attrNameLst>
                                      </p:cBhvr>
                                      <p:tavLst>
                                        <p:tav tm="0">
                                          <p:val>
                                            <p:strVal val="#ppt_x"/>
                                          </p:val>
                                        </p:tav>
                                        <p:tav tm="100000">
                                          <p:val>
                                            <p:strVal val="#ppt_x"/>
                                          </p:val>
                                        </p:tav>
                                      </p:tavLst>
                                    </p:anim>
                                    <p:anim calcmode="lin" valueType="num">
                                      <p:cBhvr additive="base">
                                        <p:cTn id="13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31" fill="hold">
                      <p:stCondLst>
                        <p:cond delay="indefinite"/>
                      </p:stCondLst>
                      <p:childTnLst>
                        <p:par>
                          <p:cTn id="132" fill="hold">
                            <p:stCondLst>
                              <p:cond delay="0"/>
                            </p:stCondLst>
                            <p:childTnLst>
                              <p:par>
                                <p:cTn id="133" presetID="2" presetClass="entr" presetSubtype="4" fill="hold" grpId="0" nodeType="clickEffect">
                                  <p:stCondLst>
                                    <p:cond delay="0"/>
                                  </p:stCondLst>
                                  <p:childTnLst>
                                    <p:set>
                                      <p:cBhvr>
                                        <p:cTn id="134" dur="1" fill="hold">
                                          <p:stCondLst>
                                            <p:cond delay="0"/>
                                          </p:stCondLst>
                                        </p:cTn>
                                        <p:tgtEl>
                                          <p:spTgt spid="65"/>
                                        </p:tgtEl>
                                        <p:attrNameLst>
                                          <p:attrName>style.visibility</p:attrName>
                                        </p:attrNameLst>
                                      </p:cBhvr>
                                      <p:to>
                                        <p:strVal val="visible"/>
                                      </p:to>
                                    </p:set>
                                    <p:anim calcmode="lin" valueType="num">
                                      <p:cBhvr additive="base">
                                        <p:cTn id="135" dur="500" fill="hold"/>
                                        <p:tgtEl>
                                          <p:spTgt spid="65"/>
                                        </p:tgtEl>
                                        <p:attrNameLst>
                                          <p:attrName>ppt_x</p:attrName>
                                        </p:attrNameLst>
                                      </p:cBhvr>
                                      <p:tavLst>
                                        <p:tav tm="0">
                                          <p:val>
                                            <p:strVal val="#ppt_x"/>
                                          </p:val>
                                        </p:tav>
                                        <p:tav tm="100000">
                                          <p:val>
                                            <p:strVal val="#ppt_x"/>
                                          </p:val>
                                        </p:tav>
                                      </p:tavLst>
                                    </p:anim>
                                    <p:anim calcmode="lin" valueType="num">
                                      <p:cBhvr additive="base">
                                        <p:cTn id="136" dur="500" fill="hold"/>
                                        <p:tgtEl>
                                          <p:spTgt spid="65"/>
                                        </p:tgtEl>
                                        <p:attrNameLst>
                                          <p:attrName>ppt_y</p:attrName>
                                        </p:attrNameLst>
                                      </p:cBhvr>
                                      <p:tavLst>
                                        <p:tav tm="0">
                                          <p:val>
                                            <p:strVal val="1+#ppt_h/2"/>
                                          </p:val>
                                        </p:tav>
                                        <p:tav tm="100000">
                                          <p:val>
                                            <p:strVal val="#ppt_y"/>
                                          </p:val>
                                        </p:tav>
                                      </p:tavLst>
                                    </p:anim>
                                  </p:childTnLst>
                                </p:cTn>
                              </p:par>
                            </p:childTnLst>
                          </p:cTn>
                        </p:par>
                      </p:childTnLst>
                    </p:cTn>
                  </p:par>
                  <p:par>
                    <p:cTn id="137" fill="hold">
                      <p:stCondLst>
                        <p:cond delay="indefinite"/>
                      </p:stCondLst>
                      <p:childTnLst>
                        <p:par>
                          <p:cTn id="138" fill="hold">
                            <p:stCondLst>
                              <p:cond delay="0"/>
                            </p:stCondLst>
                            <p:childTnLst>
                              <p:par>
                                <p:cTn id="139" presetID="16" presetClass="entr" presetSubtype="21" fill="hold" grpId="0" nodeType="clickEffect">
                                  <p:stCondLst>
                                    <p:cond delay="0"/>
                                  </p:stCondLst>
                                  <p:childTnLst>
                                    <p:set>
                                      <p:cBhvr>
                                        <p:cTn id="140" dur="1" fill="hold">
                                          <p:stCondLst>
                                            <p:cond delay="0"/>
                                          </p:stCondLst>
                                        </p:cTn>
                                        <p:tgtEl>
                                          <p:spTgt spid="100"/>
                                        </p:tgtEl>
                                        <p:attrNameLst>
                                          <p:attrName>style.visibility</p:attrName>
                                        </p:attrNameLst>
                                      </p:cBhvr>
                                      <p:to>
                                        <p:strVal val="visible"/>
                                      </p:to>
                                    </p:set>
                                    <p:animEffect transition="in" filter="barn(inVertical)">
                                      <p:cBhvr>
                                        <p:cTn id="141" dur="500"/>
                                        <p:tgtEl>
                                          <p:spTgt spid="100"/>
                                        </p:tgtEl>
                                      </p:cBhvr>
                                    </p:animEffect>
                                  </p:childTnLst>
                                </p:cTn>
                              </p:par>
                            </p:childTnLst>
                          </p:cTn>
                        </p:par>
                      </p:childTnLst>
                    </p:cTn>
                  </p:par>
                  <p:par>
                    <p:cTn id="142" fill="hold">
                      <p:stCondLst>
                        <p:cond delay="indefinite"/>
                      </p:stCondLst>
                      <p:childTnLst>
                        <p:par>
                          <p:cTn id="143" fill="hold">
                            <p:stCondLst>
                              <p:cond delay="0"/>
                            </p:stCondLst>
                            <p:childTnLst>
                              <p:par>
                                <p:cTn id="144" presetID="42" presetClass="entr" presetSubtype="0" fill="hold" grpId="0" nodeType="clickEffect">
                                  <p:stCondLst>
                                    <p:cond delay="0"/>
                                  </p:stCondLst>
                                  <p:childTnLst>
                                    <p:set>
                                      <p:cBhvr>
                                        <p:cTn id="145" dur="1" fill="hold">
                                          <p:stCondLst>
                                            <p:cond delay="0"/>
                                          </p:stCondLst>
                                        </p:cTn>
                                        <p:tgtEl>
                                          <p:spTgt spid="67"/>
                                        </p:tgtEl>
                                        <p:attrNameLst>
                                          <p:attrName>style.visibility</p:attrName>
                                        </p:attrNameLst>
                                      </p:cBhvr>
                                      <p:to>
                                        <p:strVal val="visible"/>
                                      </p:to>
                                    </p:set>
                                    <p:animEffect transition="in" filter="fade">
                                      <p:cBhvr>
                                        <p:cTn id="146" dur="1000"/>
                                        <p:tgtEl>
                                          <p:spTgt spid="67"/>
                                        </p:tgtEl>
                                      </p:cBhvr>
                                    </p:animEffect>
                                    <p:anim calcmode="lin" valueType="num">
                                      <p:cBhvr>
                                        <p:cTn id="147" dur="1000" fill="hold"/>
                                        <p:tgtEl>
                                          <p:spTgt spid="67"/>
                                        </p:tgtEl>
                                        <p:attrNameLst>
                                          <p:attrName>ppt_x</p:attrName>
                                        </p:attrNameLst>
                                      </p:cBhvr>
                                      <p:tavLst>
                                        <p:tav tm="0">
                                          <p:val>
                                            <p:strVal val="#ppt_x"/>
                                          </p:val>
                                        </p:tav>
                                        <p:tav tm="100000">
                                          <p:val>
                                            <p:strVal val="#ppt_x"/>
                                          </p:val>
                                        </p:tav>
                                      </p:tavLst>
                                    </p:anim>
                                    <p:anim calcmode="lin" valueType="num">
                                      <p:cBhvr>
                                        <p:cTn id="148" dur="1000" fill="hold"/>
                                        <p:tgtEl>
                                          <p:spTgt spid="67"/>
                                        </p:tgtEl>
                                        <p:attrNameLst>
                                          <p:attrName>ppt_y</p:attrName>
                                        </p:attrNameLst>
                                      </p:cBhvr>
                                      <p:tavLst>
                                        <p:tav tm="0">
                                          <p:val>
                                            <p:strVal val="#ppt_y+.1"/>
                                          </p:val>
                                        </p:tav>
                                        <p:tav tm="100000">
                                          <p:val>
                                            <p:strVal val="#ppt_y"/>
                                          </p:val>
                                        </p:tav>
                                      </p:tavLst>
                                    </p:anim>
                                  </p:childTnLst>
                                </p:cTn>
                              </p:par>
                            </p:childTnLst>
                          </p:cTn>
                        </p:par>
                      </p:childTnLst>
                    </p:cTn>
                  </p:par>
                  <p:par>
                    <p:cTn id="149" fill="hold">
                      <p:stCondLst>
                        <p:cond delay="indefinite"/>
                      </p:stCondLst>
                      <p:childTnLst>
                        <p:par>
                          <p:cTn id="150" fill="hold">
                            <p:stCondLst>
                              <p:cond delay="0"/>
                            </p:stCondLst>
                            <p:childTnLst>
                              <p:par>
                                <p:cTn id="151" presetID="42" presetClass="entr" presetSubtype="0" fill="hold" grpId="0" nodeType="clickEffect">
                                  <p:stCondLst>
                                    <p:cond delay="0"/>
                                  </p:stCondLst>
                                  <p:childTnLst>
                                    <p:set>
                                      <p:cBhvr>
                                        <p:cTn id="152" dur="1" fill="hold">
                                          <p:stCondLst>
                                            <p:cond delay="0"/>
                                          </p:stCondLst>
                                        </p:cTn>
                                        <p:tgtEl>
                                          <p:spTgt spid="69"/>
                                        </p:tgtEl>
                                        <p:attrNameLst>
                                          <p:attrName>style.visibility</p:attrName>
                                        </p:attrNameLst>
                                      </p:cBhvr>
                                      <p:to>
                                        <p:strVal val="visible"/>
                                      </p:to>
                                    </p:set>
                                    <p:animEffect transition="in" filter="fade">
                                      <p:cBhvr>
                                        <p:cTn id="153" dur="1000"/>
                                        <p:tgtEl>
                                          <p:spTgt spid="69"/>
                                        </p:tgtEl>
                                      </p:cBhvr>
                                    </p:animEffect>
                                    <p:anim calcmode="lin" valueType="num">
                                      <p:cBhvr>
                                        <p:cTn id="154" dur="1000" fill="hold"/>
                                        <p:tgtEl>
                                          <p:spTgt spid="69"/>
                                        </p:tgtEl>
                                        <p:attrNameLst>
                                          <p:attrName>ppt_x</p:attrName>
                                        </p:attrNameLst>
                                      </p:cBhvr>
                                      <p:tavLst>
                                        <p:tav tm="0">
                                          <p:val>
                                            <p:strVal val="#ppt_x"/>
                                          </p:val>
                                        </p:tav>
                                        <p:tav tm="100000">
                                          <p:val>
                                            <p:strVal val="#ppt_x"/>
                                          </p:val>
                                        </p:tav>
                                      </p:tavLst>
                                    </p:anim>
                                    <p:anim calcmode="lin" valueType="num">
                                      <p:cBhvr>
                                        <p:cTn id="155" dur="1000" fill="hold"/>
                                        <p:tgtEl>
                                          <p:spTgt spid="69"/>
                                        </p:tgtEl>
                                        <p:attrNameLst>
                                          <p:attrName>ppt_y</p:attrName>
                                        </p:attrNameLst>
                                      </p:cBhvr>
                                      <p:tavLst>
                                        <p:tav tm="0">
                                          <p:val>
                                            <p:strVal val="#ppt_y+.1"/>
                                          </p:val>
                                        </p:tav>
                                        <p:tav tm="100000">
                                          <p:val>
                                            <p:strVal val="#ppt_y"/>
                                          </p:val>
                                        </p:tav>
                                      </p:tavLst>
                                    </p:anim>
                                  </p:childTnLst>
                                </p:cTn>
                              </p:par>
                            </p:childTnLst>
                          </p:cTn>
                        </p:par>
                      </p:childTnLst>
                    </p:cTn>
                  </p:par>
                  <p:par>
                    <p:cTn id="156" fill="hold">
                      <p:stCondLst>
                        <p:cond delay="indefinite"/>
                      </p:stCondLst>
                      <p:childTnLst>
                        <p:par>
                          <p:cTn id="157" fill="hold">
                            <p:stCondLst>
                              <p:cond delay="0"/>
                            </p:stCondLst>
                            <p:childTnLst>
                              <p:par>
                                <p:cTn id="158" presetID="16" presetClass="entr" presetSubtype="21" fill="hold" grpId="0" nodeType="clickEffect">
                                  <p:stCondLst>
                                    <p:cond delay="0"/>
                                  </p:stCondLst>
                                  <p:childTnLst>
                                    <p:set>
                                      <p:cBhvr>
                                        <p:cTn id="159" dur="1" fill="hold">
                                          <p:stCondLst>
                                            <p:cond delay="0"/>
                                          </p:stCondLst>
                                        </p:cTn>
                                        <p:tgtEl>
                                          <p:spTgt spid="101"/>
                                        </p:tgtEl>
                                        <p:attrNameLst>
                                          <p:attrName>style.visibility</p:attrName>
                                        </p:attrNameLst>
                                      </p:cBhvr>
                                      <p:to>
                                        <p:strVal val="visible"/>
                                      </p:to>
                                    </p:set>
                                    <p:animEffect transition="in" filter="barn(inVertical)">
                                      <p:cBhvr>
                                        <p:cTn id="160" dur="500"/>
                                        <p:tgtEl>
                                          <p:spTgt spid="101"/>
                                        </p:tgtEl>
                                      </p:cBhvr>
                                    </p:animEffect>
                                  </p:childTnLst>
                                </p:cTn>
                              </p:par>
                            </p:childTnLst>
                          </p:cTn>
                        </p:par>
                      </p:childTnLst>
                    </p:cTn>
                  </p:par>
                  <p:par>
                    <p:cTn id="161" fill="hold">
                      <p:stCondLst>
                        <p:cond delay="indefinite"/>
                      </p:stCondLst>
                      <p:childTnLst>
                        <p:par>
                          <p:cTn id="162" fill="hold">
                            <p:stCondLst>
                              <p:cond delay="0"/>
                            </p:stCondLst>
                            <p:childTnLst>
                              <p:par>
                                <p:cTn id="163" presetID="2" presetClass="entr" presetSubtype="4" fill="hold" grpId="0" nodeType="clickEffect">
                                  <p:stCondLst>
                                    <p:cond delay="0"/>
                                  </p:stCondLst>
                                  <p:childTnLst>
                                    <p:set>
                                      <p:cBhvr>
                                        <p:cTn id="164" dur="1" fill="hold">
                                          <p:stCondLst>
                                            <p:cond delay="0"/>
                                          </p:stCondLst>
                                        </p:cTn>
                                        <p:tgtEl>
                                          <p:spTgt spid="71"/>
                                        </p:tgtEl>
                                        <p:attrNameLst>
                                          <p:attrName>style.visibility</p:attrName>
                                        </p:attrNameLst>
                                      </p:cBhvr>
                                      <p:to>
                                        <p:strVal val="visible"/>
                                      </p:to>
                                    </p:set>
                                    <p:anim calcmode="lin" valueType="num">
                                      <p:cBhvr additive="base">
                                        <p:cTn id="165" dur="500" fill="hold"/>
                                        <p:tgtEl>
                                          <p:spTgt spid="71"/>
                                        </p:tgtEl>
                                        <p:attrNameLst>
                                          <p:attrName>ppt_x</p:attrName>
                                        </p:attrNameLst>
                                      </p:cBhvr>
                                      <p:tavLst>
                                        <p:tav tm="0">
                                          <p:val>
                                            <p:strVal val="#ppt_x"/>
                                          </p:val>
                                        </p:tav>
                                        <p:tav tm="100000">
                                          <p:val>
                                            <p:strVal val="#ppt_x"/>
                                          </p:val>
                                        </p:tav>
                                      </p:tavLst>
                                    </p:anim>
                                    <p:anim calcmode="lin" valueType="num">
                                      <p:cBhvr additive="base">
                                        <p:cTn id="166" dur="500" fill="hold"/>
                                        <p:tgtEl>
                                          <p:spTgt spid="71"/>
                                        </p:tgtEl>
                                        <p:attrNameLst>
                                          <p:attrName>ppt_y</p:attrName>
                                        </p:attrNameLst>
                                      </p:cBhvr>
                                      <p:tavLst>
                                        <p:tav tm="0">
                                          <p:val>
                                            <p:strVal val="1+#ppt_h/2"/>
                                          </p:val>
                                        </p:tav>
                                        <p:tav tm="100000">
                                          <p:val>
                                            <p:strVal val="#ppt_y"/>
                                          </p:val>
                                        </p:tav>
                                      </p:tavLst>
                                    </p:anim>
                                  </p:childTnLst>
                                </p:cTn>
                              </p:par>
                            </p:childTnLst>
                          </p:cTn>
                        </p:par>
                      </p:childTnLst>
                    </p:cTn>
                  </p:par>
                  <p:par>
                    <p:cTn id="167" fill="hold">
                      <p:stCondLst>
                        <p:cond delay="indefinite"/>
                      </p:stCondLst>
                      <p:childTnLst>
                        <p:par>
                          <p:cTn id="168" fill="hold">
                            <p:stCondLst>
                              <p:cond delay="0"/>
                            </p:stCondLst>
                            <p:childTnLst>
                              <p:par>
                                <p:cTn id="169" presetID="10" presetClass="entr" presetSubtype="0" fill="hold" grpId="0" nodeType="clickEffect">
                                  <p:stCondLst>
                                    <p:cond delay="0"/>
                                  </p:stCondLst>
                                  <p:childTnLst>
                                    <p:set>
                                      <p:cBhvr>
                                        <p:cTn id="170" dur="1" fill="hold">
                                          <p:stCondLst>
                                            <p:cond delay="0"/>
                                          </p:stCondLst>
                                        </p:cTn>
                                        <p:tgtEl>
                                          <p:spTgt spid="73"/>
                                        </p:tgtEl>
                                        <p:attrNameLst>
                                          <p:attrName>style.visibility</p:attrName>
                                        </p:attrNameLst>
                                      </p:cBhvr>
                                      <p:to>
                                        <p:strVal val="visible"/>
                                      </p:to>
                                    </p:set>
                                    <p:animEffect transition="in" filter="fade">
                                      <p:cBhvr>
                                        <p:cTn id="171" dur="500"/>
                                        <p:tgtEl>
                                          <p:spTgt spid="73"/>
                                        </p:tgtEl>
                                      </p:cBhvr>
                                    </p:animEffect>
                                  </p:childTnLst>
                                </p:cTn>
                              </p:par>
                            </p:childTnLst>
                          </p:cTn>
                        </p:par>
                      </p:childTnLst>
                    </p:cTn>
                  </p:par>
                  <p:par>
                    <p:cTn id="172" fill="hold">
                      <p:stCondLst>
                        <p:cond delay="indefinite"/>
                      </p:stCondLst>
                      <p:childTnLst>
                        <p:par>
                          <p:cTn id="173" fill="hold">
                            <p:stCondLst>
                              <p:cond delay="0"/>
                            </p:stCondLst>
                            <p:childTnLst>
                              <p:par>
                                <p:cTn id="174" presetID="2" presetClass="entr" presetSubtype="4" fill="hold" grpId="0" nodeType="clickEffect">
                                  <p:stCondLst>
                                    <p:cond delay="0"/>
                                  </p:stCondLst>
                                  <p:childTnLst>
                                    <p:set>
                                      <p:cBhvr>
                                        <p:cTn id="175" dur="1" fill="hold">
                                          <p:stCondLst>
                                            <p:cond delay="0"/>
                                          </p:stCondLst>
                                        </p:cTn>
                                        <p:tgtEl>
                                          <p:spTgt spid="34"/>
                                        </p:tgtEl>
                                        <p:attrNameLst>
                                          <p:attrName>style.visibility</p:attrName>
                                        </p:attrNameLst>
                                      </p:cBhvr>
                                      <p:to>
                                        <p:strVal val="visible"/>
                                      </p:to>
                                    </p:set>
                                    <p:anim calcmode="lin" valueType="num">
                                      <p:cBhvr additive="base">
                                        <p:cTn id="176" dur="500" fill="hold"/>
                                        <p:tgtEl>
                                          <p:spTgt spid="34"/>
                                        </p:tgtEl>
                                        <p:attrNameLst>
                                          <p:attrName>ppt_x</p:attrName>
                                        </p:attrNameLst>
                                      </p:cBhvr>
                                      <p:tavLst>
                                        <p:tav tm="0">
                                          <p:val>
                                            <p:strVal val="#ppt_x"/>
                                          </p:val>
                                        </p:tav>
                                        <p:tav tm="100000">
                                          <p:val>
                                            <p:strVal val="#ppt_x"/>
                                          </p:val>
                                        </p:tav>
                                      </p:tavLst>
                                    </p:anim>
                                    <p:anim calcmode="lin" valueType="num">
                                      <p:cBhvr additive="base">
                                        <p:cTn id="177"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 grpId="0" animBg="1"/>
      <p:bldP spid="90" grpId="0" animBg="1"/>
      <p:bldP spid="92" grpId="0" animBg="1"/>
      <p:bldP spid="94" grpId="0" animBg="1"/>
      <p:bldP spid="95" grpId="0" animBg="1"/>
      <p:bldP spid="61" grpId="0" animBg="1"/>
      <p:bldP spid="62" grpId="0" animBg="1"/>
      <p:bldP spid="63" grpId="0" animBg="1"/>
      <p:bldP spid="65" grpId="0" animBg="1"/>
      <p:bldP spid="67" grpId="0" animBg="1"/>
      <p:bldP spid="69" grpId="0" animBg="1"/>
      <p:bldP spid="71" grpId="0" animBg="1"/>
      <p:bldP spid="73" grpId="0" animBg="1"/>
      <p:bldP spid="75" grpId="0" animBg="1"/>
      <p:bldP spid="77" grpId="0" animBg="1"/>
      <p:bldP spid="79" grpId="0" animBg="1"/>
      <p:bldP spid="81" grpId="0" animBg="1"/>
      <p:bldP spid="83" grpId="0" animBg="1"/>
      <p:bldP spid="85" grpId="0" animBg="1"/>
      <p:bldP spid="87" grpId="0" animBg="1"/>
      <p:bldP spid="97" grpId="0" animBg="1"/>
      <p:bldP spid="98" grpId="0" animBg="1"/>
      <p:bldP spid="99" grpId="0" animBg="1"/>
      <p:bldP spid="100" grpId="0" animBg="1"/>
      <p:bldP spid="101" grpId="0" animBg="1"/>
      <p:bldP spid="3" grpId="0" animBg="1"/>
      <p:bldP spid="31" grpId="0" animBg="1"/>
      <p:bldP spid="4" grpId="0" animBg="1"/>
      <p:bldP spid="3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72611" y="665936"/>
            <a:ext cx="11301573" cy="5816977"/>
          </a:xfrm>
          <a:prstGeom prst="rect">
            <a:avLst/>
          </a:prstGeom>
        </p:spPr>
        <p:txBody>
          <a:bodyPr wrap="square">
            <a:spAutoFit/>
          </a:bodyPr>
          <a:lstStyle/>
          <a:p>
            <a:pPr marR="95250" algn="r" rtl="1">
              <a:lnSpc>
                <a:spcPct val="150000"/>
              </a:lnSpc>
            </a:pPr>
            <a:r>
              <a:rPr lang="ar-SA" b="1" dirty="0">
                <a:latin typeface="Arial Unicode MS"/>
                <a:ea typeface="Arial Unicode MS"/>
                <a:cs typeface="Simplified Arabic" panose="02020603050405020304" pitchFamily="18" charset="-78"/>
              </a:rPr>
              <a:t>مثال ص 95 : على المصاريف المختلطة</a:t>
            </a:r>
            <a:endParaRPr lang="en-US" sz="1600" dirty="0" smtClean="0">
              <a:effectLst/>
              <a:latin typeface="Arial Unicode MS"/>
              <a:ea typeface="Arial Unicode MS"/>
              <a:cs typeface="Arial Unicode MS"/>
            </a:endParaRPr>
          </a:p>
          <a:p>
            <a:pPr marR="95250" algn="r" rtl="1"/>
            <a:r>
              <a:rPr lang="ar-SA" b="1" dirty="0">
                <a:latin typeface="Arial Unicode MS"/>
                <a:ea typeface="Arial Unicode MS"/>
                <a:cs typeface="Simplified Arabic" panose="02020603050405020304" pitchFamily="18" charset="-78"/>
              </a:rPr>
              <a:t>     </a:t>
            </a:r>
            <a:r>
              <a:rPr lang="ar-SA" dirty="0">
                <a:latin typeface="Arial Unicode MS"/>
                <a:ea typeface="Arial Unicode MS"/>
                <a:cs typeface="Simplified Arabic" panose="02020603050405020304" pitchFamily="18" charset="-78"/>
              </a:rPr>
              <a:t>قدم مكلف -شخص طبيعي- الكشف التعديلي لإقراره الضريبي عن سنة 2014 كما يلي :</a:t>
            </a:r>
            <a:endParaRPr lang="en-US" sz="1600" dirty="0" smtClean="0">
              <a:effectLst/>
              <a:latin typeface="Arial Unicode MS"/>
              <a:ea typeface="Arial Unicode MS"/>
              <a:cs typeface="Arial Unicode MS"/>
            </a:endParaRPr>
          </a:p>
          <a:p>
            <a:pPr marR="93345" algn="r" rtl="1"/>
            <a:r>
              <a:rPr lang="ar-SA" dirty="0">
                <a:latin typeface="Arial Unicode MS"/>
                <a:ea typeface="SimSun" panose="02010600030101010101" pitchFamily="2" charset="-122"/>
                <a:cs typeface="Simplified Arabic" panose="02020603050405020304" pitchFamily="18" charset="-78"/>
              </a:rPr>
              <a:t>           مجمل ربح من محل تجاري     100000</a:t>
            </a:r>
            <a:endParaRPr lang="en-US" sz="1600" dirty="0" smtClean="0">
              <a:effectLst/>
              <a:latin typeface="Arial Unicode MS"/>
              <a:ea typeface="Arial Unicode MS"/>
              <a:cs typeface="Arial Unicode MS"/>
            </a:endParaRPr>
          </a:p>
          <a:p>
            <a:pPr marR="93345" algn="r" rtl="1"/>
            <a:r>
              <a:rPr lang="ar-SA" dirty="0">
                <a:latin typeface="Arial Unicode MS"/>
                <a:ea typeface="SimSun" panose="02010600030101010101" pitchFamily="2" charset="-122"/>
                <a:cs typeface="Simplified Arabic" panose="02020603050405020304" pitchFamily="18" charset="-78"/>
              </a:rPr>
              <a:t>           مجمل ربح إنتاج زراعي       </a:t>
            </a:r>
            <a:r>
              <a:rPr lang="ar-SA" u="sng" dirty="0">
                <a:latin typeface="Arial Unicode MS"/>
                <a:ea typeface="SimSun" panose="02010600030101010101" pitchFamily="2" charset="-122"/>
                <a:cs typeface="Simplified Arabic" panose="02020603050405020304" pitchFamily="18" charset="-78"/>
              </a:rPr>
              <a:t>  50000 </a:t>
            </a:r>
            <a:endParaRPr lang="en-US" sz="1600" dirty="0" smtClean="0">
              <a:effectLst/>
              <a:latin typeface="Arial Unicode MS"/>
              <a:ea typeface="Arial Unicode MS"/>
              <a:cs typeface="Arial Unicode MS"/>
            </a:endParaRPr>
          </a:p>
          <a:p>
            <a:pPr marR="93345" algn="r" rtl="1"/>
            <a:r>
              <a:rPr lang="ar-SA" dirty="0">
                <a:latin typeface="Arial Unicode MS"/>
                <a:ea typeface="SimSun" panose="02010600030101010101" pitchFamily="2" charset="-122"/>
                <a:cs typeface="Simplified Arabic" panose="02020603050405020304" pitchFamily="18" charset="-78"/>
              </a:rPr>
              <a:t>               المجموع                  150000</a:t>
            </a:r>
            <a:endParaRPr lang="en-US" sz="1600" dirty="0" smtClean="0">
              <a:effectLst/>
              <a:latin typeface="Arial Unicode MS"/>
              <a:ea typeface="Arial Unicode MS"/>
              <a:cs typeface="Arial Unicode MS"/>
            </a:endParaRPr>
          </a:p>
          <a:p>
            <a:pPr marL="342900" marR="2103120" lvl="0" indent="-342900" algn="r" rtl="1">
              <a:spcBef>
                <a:spcPts val="0"/>
              </a:spcBef>
              <a:spcAft>
                <a:spcPts val="600"/>
              </a:spcAft>
              <a:buFont typeface="Times New Roman" panose="02020603050405020304" pitchFamily="18" charset="0"/>
              <a:buChar char="-"/>
              <a:tabLst>
                <a:tab pos="228600" algn="l"/>
              </a:tabLst>
            </a:pPr>
            <a:r>
              <a:rPr lang="ar-SA" b="1" dirty="0">
                <a:latin typeface="Arial Unicode MS"/>
                <a:ea typeface="SimSun" panose="02010600030101010101" pitchFamily="2" charset="-122"/>
                <a:cs typeface="Simplified Arabic" panose="02020603050405020304" pitchFamily="18" charset="-78"/>
              </a:rPr>
              <a:t>المصاريف</a:t>
            </a:r>
            <a:endParaRPr lang="en-US" sz="1600" dirty="0" smtClean="0">
              <a:effectLst/>
              <a:latin typeface="Arial Unicode MS"/>
              <a:ea typeface="SimSun" panose="02010600030101010101" pitchFamily="2" charset="-122"/>
              <a:cs typeface="Arial Unicode MS"/>
            </a:endParaRPr>
          </a:p>
          <a:p>
            <a:pPr marL="228600" marR="2103120" algn="r" rtl="1">
              <a:spcBef>
                <a:spcPts val="0"/>
              </a:spcBef>
              <a:spcAft>
                <a:spcPts val="600"/>
              </a:spcAft>
            </a:pPr>
            <a:r>
              <a:rPr lang="ar-SA" dirty="0" smtClean="0">
                <a:latin typeface="Arial Unicode MS"/>
                <a:ea typeface="SimSun" panose="02010600030101010101" pitchFamily="2" charset="-122"/>
                <a:cs typeface="Simplified Arabic" panose="02020603050405020304" pitchFamily="18" charset="-78"/>
              </a:rPr>
              <a:t>إيجارات</a:t>
            </a:r>
            <a:r>
              <a:rPr lang="en-US" dirty="0" smtClean="0">
                <a:latin typeface="Arial Unicode MS"/>
                <a:ea typeface="SimSun" panose="02010600030101010101" pitchFamily="2" charset="-122"/>
                <a:cs typeface="Simplified Arabic" panose="02020603050405020304" pitchFamily="18" charset="-78"/>
              </a:rPr>
              <a:t> </a:t>
            </a:r>
            <a:r>
              <a:rPr lang="ar-SA" dirty="0" smtClean="0">
                <a:latin typeface="Arial Unicode MS"/>
                <a:ea typeface="SimSun" panose="02010600030101010101" pitchFamily="2" charset="-122"/>
                <a:cs typeface="Simplified Arabic" panose="02020603050405020304" pitchFamily="18" charset="-78"/>
              </a:rPr>
              <a:t>متنوعة         </a:t>
            </a:r>
            <a:r>
              <a:rPr lang="ar-SA" dirty="0">
                <a:latin typeface="Arial Unicode MS"/>
                <a:ea typeface="SimSun" panose="02010600030101010101" pitchFamily="2" charset="-122"/>
                <a:cs typeface="Simplified Arabic" panose="02020603050405020304" pitchFamily="18" charset="-78"/>
              </a:rPr>
              <a:t>10000</a:t>
            </a:r>
            <a:endParaRPr lang="en-US" sz="1600" dirty="0" smtClean="0">
              <a:effectLst/>
              <a:latin typeface="Arial Unicode MS"/>
              <a:ea typeface="Arial Unicode MS"/>
              <a:cs typeface="Arial Unicode MS"/>
            </a:endParaRPr>
          </a:p>
          <a:p>
            <a:pPr marL="228600" marR="2103120" algn="r" rtl="1">
              <a:spcBef>
                <a:spcPts val="0"/>
              </a:spcBef>
              <a:spcAft>
                <a:spcPts val="600"/>
              </a:spcAft>
            </a:pPr>
            <a:r>
              <a:rPr lang="ar-SA" dirty="0" err="1">
                <a:latin typeface="Arial Unicode MS"/>
                <a:ea typeface="SimSun" panose="02010600030101010101" pitchFamily="2" charset="-122"/>
                <a:cs typeface="Simplified Arabic" panose="02020603050405020304" pitchFamily="18" charset="-78"/>
              </a:rPr>
              <a:t>م.مياه</a:t>
            </a:r>
            <a:r>
              <a:rPr lang="ar-SA" dirty="0">
                <a:latin typeface="Arial Unicode MS"/>
                <a:ea typeface="SimSun" panose="02010600030101010101" pitchFamily="2" charset="-122"/>
                <a:cs typeface="Simplified Arabic" panose="02020603050405020304" pitchFamily="18" charset="-78"/>
              </a:rPr>
              <a:t>                  30000  </a:t>
            </a:r>
            <a:endParaRPr lang="en-US" sz="1600" dirty="0" smtClean="0">
              <a:effectLst/>
              <a:latin typeface="Arial Unicode MS"/>
              <a:ea typeface="Arial Unicode MS"/>
              <a:cs typeface="Arial Unicode MS"/>
            </a:endParaRPr>
          </a:p>
          <a:p>
            <a:pPr marL="228600" marR="2103120" algn="r" rtl="1">
              <a:spcBef>
                <a:spcPts val="0"/>
              </a:spcBef>
              <a:spcAft>
                <a:spcPts val="600"/>
              </a:spcAft>
            </a:pPr>
            <a:r>
              <a:rPr lang="ar-SA" dirty="0">
                <a:latin typeface="Arial Unicode MS"/>
                <a:ea typeface="SimSun" panose="02010600030101010101" pitchFamily="2" charset="-122"/>
                <a:cs typeface="Simplified Arabic" panose="02020603050405020304" pitchFamily="18" charset="-78"/>
              </a:rPr>
              <a:t>أجور عمال             30000</a:t>
            </a:r>
            <a:endParaRPr lang="en-US" sz="1600" dirty="0" smtClean="0">
              <a:effectLst/>
              <a:latin typeface="Arial Unicode MS"/>
              <a:ea typeface="Arial Unicode MS"/>
              <a:cs typeface="Arial Unicode MS"/>
            </a:endParaRPr>
          </a:p>
          <a:p>
            <a:pPr marL="228600" marR="2103120" algn="r" rtl="1">
              <a:spcBef>
                <a:spcPts val="0"/>
              </a:spcBef>
              <a:spcAft>
                <a:spcPts val="600"/>
              </a:spcAft>
            </a:pPr>
            <a:r>
              <a:rPr lang="ar-SA" dirty="0">
                <a:latin typeface="Arial Unicode MS"/>
                <a:ea typeface="SimSun" panose="02010600030101010101" pitchFamily="2" charset="-122"/>
                <a:cs typeface="Simplified Arabic" panose="02020603050405020304" pitchFamily="18" charset="-78"/>
              </a:rPr>
              <a:t>رسوم </a:t>
            </a:r>
            <a:r>
              <a:rPr lang="ar-SA" dirty="0" err="1">
                <a:latin typeface="Arial Unicode MS"/>
                <a:ea typeface="SimSun" panose="02010600030101010101" pitchFamily="2" charset="-122"/>
                <a:cs typeface="Simplified Arabic" panose="02020603050405020304" pitchFamily="18" charset="-78"/>
              </a:rPr>
              <a:t>حكوميه</a:t>
            </a:r>
            <a:r>
              <a:rPr lang="ar-SA" dirty="0">
                <a:latin typeface="Arial Unicode MS"/>
                <a:ea typeface="SimSun" panose="02010600030101010101" pitchFamily="2" charset="-122"/>
                <a:cs typeface="Simplified Arabic" panose="02020603050405020304" pitchFamily="18" charset="-78"/>
              </a:rPr>
              <a:t>           5000</a:t>
            </a:r>
            <a:endParaRPr lang="en-US" sz="1600" dirty="0" smtClean="0">
              <a:effectLst/>
              <a:latin typeface="Arial Unicode MS"/>
              <a:ea typeface="Arial Unicode MS"/>
              <a:cs typeface="Arial Unicode MS"/>
            </a:endParaRPr>
          </a:p>
          <a:p>
            <a:pPr marL="228600" marR="2103120" algn="r" rtl="1">
              <a:spcBef>
                <a:spcPts val="0"/>
              </a:spcBef>
              <a:spcAft>
                <a:spcPts val="600"/>
              </a:spcAft>
            </a:pPr>
            <a:r>
              <a:rPr lang="ar-SA" dirty="0">
                <a:latin typeface="Arial Unicode MS"/>
                <a:ea typeface="SimSun" panose="02010600030101010101" pitchFamily="2" charset="-122"/>
                <a:cs typeface="Simplified Arabic" panose="02020603050405020304" pitchFamily="18" charset="-78"/>
              </a:rPr>
              <a:t>م. إدارية                5000</a:t>
            </a:r>
            <a:endParaRPr lang="en-US" sz="1600" dirty="0" smtClean="0">
              <a:effectLst/>
              <a:latin typeface="Arial Unicode MS"/>
              <a:ea typeface="Arial Unicode MS"/>
              <a:cs typeface="Arial Unicode MS"/>
            </a:endParaRPr>
          </a:p>
          <a:p>
            <a:pPr marL="228600" marR="2103120" algn="r" rtl="1">
              <a:spcBef>
                <a:spcPts val="0"/>
              </a:spcBef>
              <a:spcAft>
                <a:spcPts val="600"/>
              </a:spcAft>
            </a:pPr>
            <a:r>
              <a:rPr lang="ar-SA" dirty="0">
                <a:latin typeface="Arial Unicode MS"/>
                <a:ea typeface="SimSun" panose="02010600030101010101" pitchFamily="2" charset="-122"/>
                <a:cs typeface="Simplified Arabic" panose="02020603050405020304" pitchFamily="18" charset="-78"/>
              </a:rPr>
              <a:t>م . زراعية مختلفة       2000  </a:t>
            </a:r>
            <a:endParaRPr lang="en-US" sz="1600" dirty="0" smtClean="0">
              <a:effectLst/>
              <a:latin typeface="Arial Unicode MS"/>
              <a:ea typeface="Arial Unicode MS"/>
              <a:cs typeface="Arial Unicode MS"/>
            </a:endParaRPr>
          </a:p>
          <a:p>
            <a:pPr marR="2103120" algn="r" rtl="1">
              <a:spcAft>
                <a:spcPts val="600"/>
              </a:spcAft>
            </a:pPr>
            <a:r>
              <a:rPr lang="ar-SA" dirty="0">
                <a:latin typeface="Arial Unicode MS"/>
                <a:ea typeface="SimSun" panose="02010600030101010101" pitchFamily="2" charset="-122"/>
                <a:cs typeface="Simplified Arabic" panose="02020603050405020304" pitchFamily="18" charset="-78"/>
              </a:rPr>
              <a:t>          مجموع المصاريف         </a:t>
            </a:r>
            <a:r>
              <a:rPr lang="ar-SA" u="sng" dirty="0">
                <a:latin typeface="Arial Unicode MS"/>
                <a:ea typeface="SimSun" panose="02010600030101010101" pitchFamily="2" charset="-122"/>
                <a:cs typeface="Simplified Arabic" panose="02020603050405020304" pitchFamily="18" charset="-78"/>
              </a:rPr>
              <a:t>  (82000)</a:t>
            </a:r>
            <a:endParaRPr lang="en-US" sz="1600" dirty="0" smtClean="0">
              <a:effectLst/>
              <a:latin typeface="Arial Unicode MS"/>
              <a:ea typeface="Arial Unicode MS"/>
              <a:cs typeface="Arial Unicode MS"/>
            </a:endParaRPr>
          </a:p>
          <a:p>
            <a:pPr marR="2103120" algn="r" rtl="1">
              <a:spcAft>
                <a:spcPts val="600"/>
              </a:spcAft>
            </a:pPr>
            <a:r>
              <a:rPr lang="ar-SA" dirty="0">
                <a:latin typeface="Arial Unicode MS"/>
                <a:ea typeface="SimSun" panose="02010600030101010101" pitchFamily="2" charset="-122"/>
                <a:cs typeface="Simplified Arabic" panose="02020603050405020304" pitchFamily="18" charset="-78"/>
              </a:rPr>
              <a:t> صافي الربح                           68000</a:t>
            </a:r>
            <a:endParaRPr lang="en-US" sz="1600" dirty="0" smtClean="0">
              <a:effectLst/>
              <a:latin typeface="Arial Unicode MS"/>
              <a:ea typeface="Arial Unicode MS"/>
              <a:cs typeface="Arial Unicode MS"/>
            </a:endParaRPr>
          </a:p>
          <a:p>
            <a:pPr marR="93345" algn="r" rtl="1"/>
            <a:r>
              <a:rPr lang="ar-SA" dirty="0">
                <a:latin typeface="Arial Unicode MS"/>
                <a:ea typeface="SimSun" panose="02010600030101010101" pitchFamily="2" charset="-122"/>
                <a:cs typeface="Simplified Arabic" panose="02020603050405020304" pitchFamily="18" charset="-78"/>
              </a:rPr>
              <a:t> </a:t>
            </a:r>
            <a:endParaRPr lang="en-US" sz="1600" dirty="0" smtClean="0">
              <a:effectLst/>
              <a:latin typeface="Arial Unicode MS"/>
              <a:ea typeface="Arial Unicode MS"/>
              <a:cs typeface="Arial Unicode MS"/>
            </a:endParaRPr>
          </a:p>
          <a:p>
            <a:pPr marR="95250" algn="r" rtl="1"/>
            <a:r>
              <a:rPr lang="ar-SA" sz="1600" dirty="0" smtClean="0">
                <a:effectLst/>
                <a:latin typeface="Arial Unicode MS"/>
                <a:ea typeface="SimSun" panose="02010600030101010101" pitchFamily="2" charset="-122"/>
                <a:cs typeface="Simplified Arabic" panose="02020603050405020304" pitchFamily="18" charset="-78"/>
              </a:rPr>
              <a:t>      وعند إجراء التقدير من قبل المقدر تبين للمقدر ان ما يخص القطاع الزراعي 5000 من الإيجارات و22000 من مصاريف المياه 10000 من أجور العمال 2000 المصاريف الزراعية </a:t>
            </a:r>
            <a:r>
              <a:rPr lang="ar-SA" sz="1600" dirty="0" err="1" smtClean="0">
                <a:effectLst/>
                <a:latin typeface="Arial Unicode MS"/>
                <a:ea typeface="SimSun" panose="02010600030101010101" pitchFamily="2" charset="-122"/>
                <a:cs typeface="Simplified Arabic" panose="02020603050405020304" pitchFamily="18" charset="-78"/>
              </a:rPr>
              <a:t>المختلفه</a:t>
            </a:r>
            <a:r>
              <a:rPr lang="ar-SA" sz="1600" dirty="0" smtClean="0">
                <a:effectLst/>
                <a:latin typeface="Arial Unicode MS"/>
                <a:ea typeface="SimSun" panose="02010600030101010101" pitchFamily="2" charset="-122"/>
                <a:cs typeface="Simplified Arabic" panose="02020603050405020304" pitchFamily="18" charset="-78"/>
              </a:rPr>
              <a:t>. </a:t>
            </a:r>
            <a:endParaRPr lang="en-US" sz="1600" dirty="0" smtClean="0">
              <a:effectLst/>
              <a:latin typeface="Arial Unicode MS"/>
              <a:ea typeface="Arial Unicode MS"/>
              <a:cs typeface="Arial Unicode MS"/>
            </a:endParaRPr>
          </a:p>
          <a:p>
            <a:pPr marR="95250" algn="r" rtl="1"/>
            <a:r>
              <a:rPr lang="ar-SA" sz="1600" b="1" dirty="0" smtClean="0">
                <a:effectLst/>
                <a:latin typeface="Arial Unicode MS"/>
                <a:ea typeface="SimSun" panose="02010600030101010101" pitchFamily="2" charset="-122"/>
                <a:cs typeface="Simplified Arabic" panose="02020603050405020304" pitchFamily="18" charset="-78"/>
              </a:rPr>
              <a:t> المطلوب </a:t>
            </a:r>
            <a:r>
              <a:rPr lang="ar-SA" sz="1600" dirty="0" smtClean="0">
                <a:effectLst/>
                <a:latin typeface="Arial Unicode MS"/>
                <a:ea typeface="SimSun" panose="02010600030101010101" pitchFamily="2" charset="-122"/>
                <a:cs typeface="Simplified Arabic" panose="02020603050405020304" pitchFamily="18" charset="-78"/>
              </a:rPr>
              <a:t>: إيجاد الضريبة المستحقة على المكلف إذا اعتبرنا أن النشاط الزراعي غير خاضع للضريبة ؟</a:t>
            </a:r>
            <a:endParaRPr lang="en-US" sz="1600" dirty="0">
              <a:effectLst/>
              <a:latin typeface="Arial Unicode MS"/>
              <a:ea typeface="Arial Unicode MS"/>
              <a:cs typeface="Arial Unicode MS"/>
            </a:endParaRPr>
          </a:p>
        </p:txBody>
      </p:sp>
    </p:spTree>
    <p:extLst>
      <p:ext uri="{BB962C8B-B14F-4D97-AF65-F5344CB8AC3E}">
        <p14:creationId xmlns:p14="http://schemas.microsoft.com/office/powerpoint/2010/main" val="26075166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099335" y="1543356"/>
            <a:ext cx="10366625" cy="4676152"/>
          </a:xfrm>
          <a:prstGeom prst="rect">
            <a:avLst/>
          </a:prstGeom>
        </p:spPr>
        <p:txBody>
          <a:bodyPr wrap="square">
            <a:spAutoFit/>
          </a:bodyPr>
          <a:lstStyle/>
          <a:p>
            <a:pPr marR="95250" algn="r" rtl="1">
              <a:lnSpc>
                <a:spcPct val="115000"/>
              </a:lnSpc>
            </a:pPr>
            <a:r>
              <a:rPr lang="ar-SA" b="1" dirty="0">
                <a:latin typeface="Arial Unicode MS"/>
                <a:ea typeface="SimSun" panose="02010600030101010101" pitchFamily="2" charset="-122"/>
                <a:cs typeface="Simplified Arabic" panose="02020603050405020304" pitchFamily="18" charset="-78"/>
              </a:rPr>
              <a:t>الحل</a:t>
            </a:r>
            <a:r>
              <a:rPr lang="ar-SA" dirty="0">
                <a:latin typeface="Arial Unicode MS"/>
                <a:ea typeface="SimSun" panose="02010600030101010101" pitchFamily="2" charset="-122"/>
                <a:cs typeface="Simplified Arabic" panose="02020603050405020304" pitchFamily="18" charset="-78"/>
              </a:rPr>
              <a:t> : </a:t>
            </a:r>
            <a:endParaRPr lang="en-US" sz="1600" dirty="0" smtClean="0">
              <a:effectLst/>
              <a:latin typeface="Arial Unicode MS"/>
              <a:ea typeface="Arial Unicode MS"/>
              <a:cs typeface="Arial Unicode MS"/>
            </a:endParaRPr>
          </a:p>
          <a:p>
            <a:pPr marR="95250" algn="r" rtl="1">
              <a:lnSpc>
                <a:spcPct val="150000"/>
              </a:lnSpc>
            </a:pPr>
            <a:r>
              <a:rPr lang="ar-SA" dirty="0">
                <a:latin typeface="Arial Unicode MS"/>
                <a:ea typeface="SimSun" panose="02010600030101010101" pitchFamily="2" charset="-122"/>
                <a:cs typeface="Simplified Arabic" panose="02020603050405020304" pitchFamily="18" charset="-78"/>
              </a:rPr>
              <a:t>   بما أن النشاط الزراعي معفي من الضريبة لذا تستبعد المصاريف الخاصة به كذلك ويتم محاسبة المكلف على الدخل الخاضع ومصاريفه </a:t>
            </a:r>
            <a:endParaRPr lang="en-US" sz="1600" dirty="0" smtClean="0">
              <a:effectLst/>
              <a:latin typeface="Arial Unicode MS"/>
              <a:ea typeface="Arial Unicode MS"/>
              <a:cs typeface="Arial Unicode MS"/>
            </a:endParaRPr>
          </a:p>
          <a:p>
            <a:pPr marR="95250" algn="r" rtl="1">
              <a:lnSpc>
                <a:spcPct val="150000"/>
              </a:lnSpc>
            </a:pPr>
            <a:r>
              <a:rPr lang="ar-SA" dirty="0">
                <a:latin typeface="Arial Unicode MS"/>
                <a:ea typeface="SimSun" panose="02010600030101010101" pitchFamily="2" charset="-122"/>
                <a:cs typeface="Simplified Arabic" panose="02020603050405020304" pitchFamily="18" charset="-78"/>
              </a:rPr>
              <a:t>مجموع المصاريف – مصاريف الدخل الزراعي = المصاريف الخاصة بالنشاط الخاضع</a:t>
            </a:r>
            <a:endParaRPr lang="en-US" sz="1600" dirty="0" smtClean="0">
              <a:effectLst/>
              <a:latin typeface="Arial Unicode MS"/>
              <a:ea typeface="Arial Unicode MS"/>
              <a:cs typeface="Arial Unicode MS"/>
            </a:endParaRPr>
          </a:p>
          <a:p>
            <a:pPr marL="91440" marR="2194560" algn="r" rtl="1">
              <a:lnSpc>
                <a:spcPct val="150000"/>
              </a:lnSpc>
              <a:spcBef>
                <a:spcPts val="500"/>
              </a:spcBef>
              <a:spcAft>
                <a:spcPts val="0"/>
              </a:spcAft>
            </a:pPr>
            <a:r>
              <a:rPr lang="ar-SA" dirty="0">
                <a:latin typeface="Arial Unicode MS"/>
                <a:ea typeface="SimSun" panose="02010600030101010101" pitchFamily="2" charset="-122"/>
                <a:cs typeface="Simplified Arabic" panose="02020603050405020304" pitchFamily="18" charset="-78"/>
              </a:rPr>
              <a:t>  82000          -   39000             =    43000</a:t>
            </a:r>
            <a:endParaRPr lang="en-US" sz="1600" dirty="0" smtClean="0">
              <a:effectLst/>
              <a:latin typeface="Arial Unicode MS"/>
              <a:ea typeface="Arial Unicode MS"/>
              <a:cs typeface="Arial Unicode MS"/>
            </a:endParaRPr>
          </a:p>
          <a:p>
            <a:pPr marR="2011680" algn="r" rtl="1">
              <a:lnSpc>
                <a:spcPct val="150000"/>
              </a:lnSpc>
              <a:spcBef>
                <a:spcPts val="600"/>
              </a:spcBef>
            </a:pPr>
            <a:r>
              <a:rPr lang="ar-SA" dirty="0">
                <a:latin typeface="Arial Unicode MS"/>
                <a:ea typeface="SimSun" panose="02010600030101010101" pitchFamily="2" charset="-122"/>
                <a:cs typeface="Simplified Arabic" panose="02020603050405020304" pitchFamily="18" charset="-78"/>
              </a:rPr>
              <a:t>إيراد النشاط التجاري الخاضع        100000</a:t>
            </a:r>
            <a:endParaRPr lang="en-US" sz="1600" dirty="0" smtClean="0">
              <a:effectLst/>
              <a:latin typeface="Arial Unicode MS"/>
              <a:ea typeface="Arial Unicode MS"/>
              <a:cs typeface="Arial Unicode MS"/>
            </a:endParaRPr>
          </a:p>
          <a:p>
            <a:pPr marL="342900" marR="2011680" lvl="0" indent="-342900" algn="r" rtl="1">
              <a:lnSpc>
                <a:spcPct val="150000"/>
              </a:lnSpc>
              <a:spcBef>
                <a:spcPts val="600"/>
              </a:spcBef>
              <a:spcAft>
                <a:spcPts val="0"/>
              </a:spcAft>
              <a:buFont typeface="Times New Roman" panose="02020603050405020304" pitchFamily="18" charset="0"/>
              <a:buChar char="-"/>
              <a:tabLst>
                <a:tab pos="228600" algn="l"/>
              </a:tabLst>
            </a:pPr>
            <a:r>
              <a:rPr lang="ar-SA" dirty="0">
                <a:latin typeface="Arial Unicode MS"/>
                <a:ea typeface="SimSun" panose="02010600030101010101" pitchFamily="2" charset="-122"/>
                <a:cs typeface="Simplified Arabic" panose="02020603050405020304" pitchFamily="18" charset="-78"/>
              </a:rPr>
              <a:t>مصاريفه المعترف بها        </a:t>
            </a:r>
            <a:r>
              <a:rPr lang="ar-SA" u="sng" dirty="0">
                <a:latin typeface="Arial Unicode MS"/>
                <a:ea typeface="SimSun" panose="02010600030101010101" pitchFamily="2" charset="-122"/>
                <a:cs typeface="Simplified Arabic" panose="02020603050405020304" pitchFamily="18" charset="-78"/>
              </a:rPr>
              <a:t>  (43000)</a:t>
            </a:r>
            <a:endParaRPr lang="en-US" sz="1600" dirty="0" smtClean="0">
              <a:effectLst/>
              <a:latin typeface="Arial Unicode MS"/>
              <a:ea typeface="SimSun" panose="02010600030101010101" pitchFamily="2" charset="-122"/>
              <a:cs typeface="Arial Unicode MS"/>
            </a:endParaRPr>
          </a:p>
          <a:p>
            <a:pPr marR="2011680" algn="r" rtl="1">
              <a:lnSpc>
                <a:spcPct val="150000"/>
              </a:lnSpc>
              <a:spcBef>
                <a:spcPts val="600"/>
              </a:spcBef>
            </a:pPr>
            <a:r>
              <a:rPr lang="ar-SA" dirty="0">
                <a:latin typeface="Arial Unicode MS"/>
                <a:ea typeface="SimSun" panose="02010600030101010101" pitchFamily="2" charset="-122"/>
                <a:cs typeface="Simplified Arabic" panose="02020603050405020304" pitchFamily="18" charset="-78"/>
              </a:rPr>
              <a:t>= الدخل المعدل              </a:t>
            </a:r>
            <a:r>
              <a:rPr lang="en-US" dirty="0">
                <a:latin typeface="Arial Unicode MS"/>
                <a:ea typeface="SimSun" panose="02010600030101010101" pitchFamily="2" charset="-122"/>
                <a:cs typeface="Simplified Arabic" panose="02020603050405020304" pitchFamily="18" charset="-78"/>
              </a:rPr>
              <a:t> </a:t>
            </a:r>
            <a:r>
              <a:rPr lang="en-US" dirty="0" smtClean="0">
                <a:latin typeface="Arial Unicode MS"/>
                <a:ea typeface="SimSun" panose="02010600030101010101" pitchFamily="2" charset="-122"/>
                <a:cs typeface="Simplified Arabic" panose="02020603050405020304" pitchFamily="18" charset="-78"/>
              </a:rPr>
              <a:t>    </a:t>
            </a:r>
            <a:r>
              <a:rPr lang="ar-SA" dirty="0" smtClean="0">
                <a:latin typeface="Arial Unicode MS"/>
                <a:ea typeface="SimSun" panose="02010600030101010101" pitchFamily="2" charset="-122"/>
                <a:cs typeface="Simplified Arabic" panose="02020603050405020304" pitchFamily="18" charset="-78"/>
              </a:rPr>
              <a:t>  </a:t>
            </a:r>
            <a:r>
              <a:rPr lang="ar-SA" dirty="0">
                <a:latin typeface="Arial Unicode MS"/>
                <a:ea typeface="SimSun" panose="02010600030101010101" pitchFamily="2" charset="-122"/>
                <a:cs typeface="Simplified Arabic" panose="02020603050405020304" pitchFamily="18" charset="-78"/>
              </a:rPr>
              <a:t>57000</a:t>
            </a:r>
            <a:endParaRPr lang="en-US" sz="1600" dirty="0" smtClean="0">
              <a:effectLst/>
              <a:latin typeface="Arial Unicode MS"/>
              <a:ea typeface="Arial Unicode MS"/>
              <a:cs typeface="Arial Unicode MS"/>
            </a:endParaRPr>
          </a:p>
          <a:p>
            <a:pPr marL="342900" marR="2011680" lvl="0" indent="-342900" algn="r" rtl="1">
              <a:lnSpc>
                <a:spcPct val="150000"/>
              </a:lnSpc>
              <a:spcBef>
                <a:spcPts val="600"/>
              </a:spcBef>
              <a:spcAft>
                <a:spcPts val="0"/>
              </a:spcAft>
              <a:buFont typeface="Times New Roman" panose="02020603050405020304" pitchFamily="18" charset="0"/>
              <a:buChar char="-"/>
              <a:tabLst>
                <a:tab pos="228600" algn="l"/>
              </a:tabLst>
            </a:pPr>
            <a:r>
              <a:rPr lang="ar-SA" dirty="0">
                <a:latin typeface="Arial Unicode MS"/>
                <a:ea typeface="SimSun" panose="02010600030101010101" pitchFamily="2" charset="-122"/>
                <a:cs typeface="Simplified Arabic" panose="02020603050405020304" pitchFamily="18" charset="-78"/>
              </a:rPr>
              <a:t>إعفاء مقيم                     </a:t>
            </a:r>
            <a:r>
              <a:rPr lang="ar-SA" u="sng" dirty="0">
                <a:latin typeface="Arial Unicode MS"/>
                <a:ea typeface="SimSun" panose="02010600030101010101" pitchFamily="2" charset="-122"/>
                <a:cs typeface="Simplified Arabic" panose="02020603050405020304" pitchFamily="18" charset="-78"/>
              </a:rPr>
              <a:t> (36000)</a:t>
            </a:r>
            <a:endParaRPr lang="en-US" sz="1600" dirty="0" smtClean="0">
              <a:effectLst/>
              <a:latin typeface="Arial Unicode MS"/>
              <a:ea typeface="SimSun" panose="02010600030101010101" pitchFamily="2" charset="-122"/>
              <a:cs typeface="Arial Unicode MS"/>
            </a:endParaRPr>
          </a:p>
          <a:p>
            <a:pPr marR="2011680" algn="r" rtl="1">
              <a:lnSpc>
                <a:spcPct val="150000"/>
              </a:lnSpc>
              <a:spcBef>
                <a:spcPts val="600"/>
              </a:spcBef>
            </a:pPr>
            <a:r>
              <a:rPr lang="ar-SA" dirty="0">
                <a:latin typeface="Arial Unicode MS"/>
                <a:ea typeface="SimSun" panose="02010600030101010101" pitchFamily="2" charset="-122"/>
                <a:cs typeface="Simplified Arabic" panose="02020603050405020304" pitchFamily="18" charset="-78"/>
              </a:rPr>
              <a:t>= الدخل الخاضع                21000</a:t>
            </a:r>
            <a:endParaRPr lang="en-US" sz="1600" dirty="0" smtClean="0">
              <a:effectLst/>
              <a:latin typeface="Arial Unicode MS"/>
              <a:ea typeface="Arial Unicode MS"/>
              <a:cs typeface="Arial Unicode MS"/>
            </a:endParaRPr>
          </a:p>
          <a:p>
            <a:pPr marR="2011680" algn="r" rtl="1">
              <a:lnSpc>
                <a:spcPct val="150000"/>
              </a:lnSpc>
              <a:spcBef>
                <a:spcPts val="600"/>
              </a:spcBef>
            </a:pPr>
            <a:r>
              <a:rPr lang="ar-SA" dirty="0">
                <a:latin typeface="Arial Unicode MS"/>
                <a:ea typeface="SimSun" panose="02010600030101010101" pitchFamily="2" charset="-122"/>
                <a:cs typeface="Simplified Arabic" panose="02020603050405020304" pitchFamily="18" charset="-78"/>
              </a:rPr>
              <a:t>الضريبة المستحقة 5%          1050    شيكل</a:t>
            </a:r>
            <a:endParaRPr lang="en-US" sz="1600" dirty="0">
              <a:effectLst/>
              <a:latin typeface="Arial Unicode MS"/>
              <a:ea typeface="Arial Unicode MS"/>
              <a:cs typeface="Arial Unicode MS"/>
            </a:endParaRPr>
          </a:p>
        </p:txBody>
      </p:sp>
    </p:spTree>
    <p:extLst>
      <p:ext uri="{BB962C8B-B14F-4D97-AF65-F5344CB8AC3E}">
        <p14:creationId xmlns:p14="http://schemas.microsoft.com/office/powerpoint/2010/main" val="40936335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72817" y="2120950"/>
            <a:ext cx="10187609" cy="3012363"/>
          </a:xfrm>
          <a:prstGeom prst="rect">
            <a:avLst/>
          </a:prstGeom>
        </p:spPr>
        <p:txBody>
          <a:bodyPr wrap="square">
            <a:spAutoFit/>
          </a:bodyPr>
          <a:lstStyle/>
          <a:p>
            <a:pPr marR="466725" algn="justLow" rtl="1">
              <a:lnSpc>
                <a:spcPct val="150000"/>
              </a:lnSpc>
            </a:pPr>
            <a:r>
              <a:rPr lang="ar-SA" sz="2000" b="1" dirty="0" smtClean="0">
                <a:effectLst/>
                <a:latin typeface="Times New Roman" panose="02020603050405020304" pitchFamily="18" charset="0"/>
                <a:ea typeface="SimSun" panose="02010600030101010101" pitchFamily="2" charset="-122"/>
                <a:cs typeface="Simplified Arabic" panose="02020603050405020304" pitchFamily="18" charset="-78"/>
              </a:rPr>
              <a:t>مثال ص 96: </a:t>
            </a:r>
            <a:r>
              <a:rPr lang="ar-SA" sz="2000" dirty="0" smtClean="0">
                <a:effectLst/>
                <a:latin typeface="Times New Roman" panose="02020603050405020304" pitchFamily="18" charset="0"/>
                <a:ea typeface="SimSun" panose="02010600030101010101" pitchFamily="2" charset="-122"/>
                <a:cs typeface="Simplified Arabic" panose="02020603050405020304" pitchFamily="18" charset="-78"/>
              </a:rPr>
              <a:t>  مكلف لديه مصدري دخل كما يلي </a:t>
            </a:r>
            <a:endParaRPr lang="en-US" dirty="0">
              <a:latin typeface="Times New Roman" panose="02020603050405020304" pitchFamily="18" charset="0"/>
              <a:ea typeface="SimSun" panose="02010600030101010101" pitchFamily="2" charset="-122"/>
            </a:endParaRPr>
          </a:p>
          <a:p>
            <a:pPr marR="466725" algn="justLow" rtl="1">
              <a:lnSpc>
                <a:spcPct val="150000"/>
              </a:lnSpc>
            </a:pPr>
            <a:r>
              <a:rPr lang="ar-SA" dirty="0">
                <a:latin typeface="Times New Roman" panose="02020603050405020304" pitchFamily="18" charset="0"/>
                <a:ea typeface="SimSun" panose="02010600030101010101" pitchFamily="2" charset="-122"/>
                <a:cs typeface="Simplified Arabic" panose="02020603050405020304" pitchFamily="18" charset="-78"/>
              </a:rPr>
              <a:t> صافي ارباح تجارية    100000</a:t>
            </a:r>
            <a:endParaRPr lang="en-US" dirty="0">
              <a:latin typeface="Times New Roman" panose="02020603050405020304" pitchFamily="18" charset="0"/>
              <a:ea typeface="SimSun" panose="02010600030101010101" pitchFamily="2" charset="-122"/>
            </a:endParaRPr>
          </a:p>
          <a:p>
            <a:pPr marR="466725" algn="justLow" rtl="1">
              <a:lnSpc>
                <a:spcPct val="150000"/>
              </a:lnSpc>
            </a:pPr>
            <a:r>
              <a:rPr lang="ar-SA" dirty="0">
                <a:latin typeface="Times New Roman" panose="02020603050405020304" pitchFamily="18" charset="0"/>
                <a:ea typeface="SimSun" panose="02010600030101010101" pitchFamily="2" charset="-122"/>
                <a:cs typeface="Simplified Arabic" panose="02020603050405020304" pitchFamily="18" charset="-78"/>
              </a:rPr>
              <a:t>صافي ارباح صناعية    </a:t>
            </a:r>
            <a:r>
              <a:rPr lang="ar-SA" u="sng" dirty="0">
                <a:latin typeface="Times New Roman" panose="02020603050405020304" pitchFamily="18" charset="0"/>
                <a:ea typeface="SimSun" panose="02010600030101010101" pitchFamily="2" charset="-122"/>
                <a:cs typeface="Simplified Arabic" panose="02020603050405020304" pitchFamily="18" charset="-78"/>
              </a:rPr>
              <a:t>80000 </a:t>
            </a:r>
            <a:endParaRPr lang="en-US" dirty="0">
              <a:latin typeface="Times New Roman" panose="02020603050405020304" pitchFamily="18" charset="0"/>
              <a:ea typeface="SimSun" panose="02010600030101010101" pitchFamily="2" charset="-122"/>
            </a:endParaRPr>
          </a:p>
          <a:p>
            <a:pPr marR="466725" algn="justLow" rtl="1">
              <a:lnSpc>
                <a:spcPct val="150000"/>
              </a:lnSpc>
            </a:pPr>
            <a:r>
              <a:rPr lang="ar-SA" dirty="0">
                <a:latin typeface="Times New Roman" panose="02020603050405020304" pitchFamily="18" charset="0"/>
                <a:ea typeface="SimSun" panose="02010600030101010101" pitchFamily="2" charset="-122"/>
                <a:cs typeface="Simplified Arabic" panose="02020603050405020304" pitchFamily="18" charset="-78"/>
              </a:rPr>
              <a:t>                        </a:t>
            </a:r>
            <a:r>
              <a:rPr lang="ar-SA" u="sng" dirty="0">
                <a:latin typeface="Times New Roman" panose="02020603050405020304" pitchFamily="18" charset="0"/>
                <a:ea typeface="SimSun" panose="02010600030101010101" pitchFamily="2" charset="-122"/>
                <a:cs typeface="Simplified Arabic" panose="02020603050405020304" pitchFamily="18" charset="-78"/>
              </a:rPr>
              <a:t> 180000  شيكل</a:t>
            </a:r>
            <a:endParaRPr lang="en-US" dirty="0">
              <a:latin typeface="Times New Roman" panose="02020603050405020304" pitchFamily="18" charset="0"/>
              <a:ea typeface="SimSun" panose="02010600030101010101" pitchFamily="2" charset="-122"/>
            </a:endParaRPr>
          </a:p>
          <a:p>
            <a:pPr marR="466725" algn="justLow" rtl="1">
              <a:lnSpc>
                <a:spcPct val="150000"/>
              </a:lnSpc>
            </a:pPr>
            <a:r>
              <a:rPr lang="ar-SA" dirty="0">
                <a:latin typeface="Times New Roman" panose="02020603050405020304" pitchFamily="18" charset="0"/>
                <a:ea typeface="SimSun" panose="02010600030101010101" pitchFamily="2" charset="-122"/>
                <a:cs typeface="Simplified Arabic" panose="02020603050405020304" pitchFamily="18" charset="-78"/>
              </a:rPr>
              <a:t>  وقد قدم المكلف حساباته الختامية دامجا مصاريف الايرادات التجارية مع الايرادات الصناعية ، وقد اعترف المقدر بمبلغ 90000 شيكل من المصاريف المختلطة </a:t>
            </a:r>
            <a:endParaRPr lang="en-US" dirty="0">
              <a:latin typeface="Times New Roman" panose="02020603050405020304" pitchFamily="18" charset="0"/>
              <a:ea typeface="SimSun" panose="02010600030101010101" pitchFamily="2" charset="-122"/>
            </a:endParaRPr>
          </a:p>
          <a:p>
            <a:pPr marR="466725" algn="justLow" rtl="1">
              <a:lnSpc>
                <a:spcPct val="150000"/>
              </a:lnSpc>
            </a:pPr>
            <a:r>
              <a:rPr lang="ar-SA" dirty="0">
                <a:latin typeface="Times New Roman" panose="02020603050405020304" pitchFamily="18" charset="0"/>
                <a:ea typeface="SimSun" panose="02010600030101010101" pitchFamily="2" charset="-122"/>
                <a:cs typeface="Simplified Arabic" panose="02020603050405020304" pitchFamily="18" charset="-78"/>
              </a:rPr>
              <a:t> </a:t>
            </a:r>
            <a:r>
              <a:rPr lang="ar-SA" b="1" dirty="0">
                <a:latin typeface="Times New Roman" panose="02020603050405020304" pitchFamily="18" charset="0"/>
                <a:ea typeface="SimSun" panose="02010600030101010101" pitchFamily="2" charset="-122"/>
                <a:cs typeface="Simplified Arabic" panose="02020603050405020304" pitchFamily="18" charset="-78"/>
              </a:rPr>
              <a:t>المطلوب</a:t>
            </a:r>
            <a:r>
              <a:rPr lang="ar-SA" dirty="0">
                <a:latin typeface="Times New Roman" panose="02020603050405020304" pitchFamily="18" charset="0"/>
                <a:ea typeface="SimSun" panose="02010600030101010101" pitchFamily="2" charset="-122"/>
                <a:cs typeface="Simplified Arabic" panose="02020603050405020304" pitchFamily="18" charset="-78"/>
              </a:rPr>
              <a:t> – حساب الضريبة المستحقة على المكلف مع الاخذ بعين الاعتبار ان الايراد الصناعي معفي من الضريبة.</a:t>
            </a:r>
            <a:endParaRPr lang="en-US" dirty="0">
              <a:latin typeface="Times New Roman" panose="02020603050405020304" pitchFamily="18" charset="0"/>
              <a:ea typeface="SimSun" panose="02010600030101010101" pitchFamily="2" charset="-122"/>
            </a:endParaRPr>
          </a:p>
        </p:txBody>
      </p:sp>
    </p:spTree>
    <p:extLst>
      <p:ext uri="{BB962C8B-B14F-4D97-AF65-F5344CB8AC3E}">
        <p14:creationId xmlns:p14="http://schemas.microsoft.com/office/powerpoint/2010/main" val="5337508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63029" y="414970"/>
            <a:ext cx="10966914" cy="304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28600" algn="l"/>
              </a:tabLst>
              <a:defRPr>
                <a:solidFill>
                  <a:schemeClr val="tx1"/>
                </a:solidFill>
                <a:latin typeface="Arial" panose="020B0604020202020204" pitchFamily="34" charset="0"/>
              </a:defRPr>
            </a:lvl1pPr>
            <a:lvl2pPr eaLnBrk="0" fontAlgn="base" hangingPunct="0">
              <a:spcBef>
                <a:spcPct val="0"/>
              </a:spcBef>
              <a:spcAft>
                <a:spcPct val="0"/>
              </a:spcAft>
              <a:tabLst>
                <a:tab pos="228600" algn="l"/>
              </a:tabLst>
              <a:defRPr>
                <a:solidFill>
                  <a:schemeClr val="tx1"/>
                </a:solidFill>
                <a:latin typeface="Arial" panose="020B0604020202020204" pitchFamily="34" charset="0"/>
              </a:defRPr>
            </a:lvl2pPr>
            <a:lvl3pPr eaLnBrk="0" fontAlgn="base" hangingPunct="0">
              <a:spcBef>
                <a:spcPct val="0"/>
              </a:spcBef>
              <a:spcAft>
                <a:spcPct val="0"/>
              </a:spcAft>
              <a:tabLst>
                <a:tab pos="228600" algn="l"/>
              </a:tabLst>
              <a:defRPr>
                <a:solidFill>
                  <a:schemeClr val="tx1"/>
                </a:solidFill>
                <a:latin typeface="Arial" panose="020B0604020202020204" pitchFamily="34" charset="0"/>
              </a:defRPr>
            </a:lvl3pPr>
            <a:lvl4pPr eaLnBrk="0" fontAlgn="base" hangingPunct="0">
              <a:spcBef>
                <a:spcPct val="0"/>
              </a:spcBef>
              <a:spcAft>
                <a:spcPct val="0"/>
              </a:spcAft>
              <a:tabLst>
                <a:tab pos="228600" algn="l"/>
              </a:tabLst>
              <a:defRPr>
                <a:solidFill>
                  <a:schemeClr val="tx1"/>
                </a:solidFill>
                <a:latin typeface="Arial" panose="020B0604020202020204" pitchFamily="34" charset="0"/>
              </a:defRPr>
            </a:lvl4pPr>
            <a:lvl5pPr eaLnBrk="0" fontAlgn="base" hangingPunct="0">
              <a:spcBef>
                <a:spcPct val="0"/>
              </a:spcBef>
              <a:spcAft>
                <a:spcPct val="0"/>
              </a:spcAft>
              <a:tabLst>
                <a:tab pos="228600" algn="l"/>
              </a:tabLst>
              <a:defRPr>
                <a:solidFill>
                  <a:schemeClr val="tx1"/>
                </a:solidFill>
                <a:latin typeface="Arial" panose="020B0604020202020204" pitchFamily="34" charset="0"/>
              </a:defRPr>
            </a:lvl5pPr>
            <a:lvl6pPr eaLnBrk="0" fontAlgn="base" hangingPunct="0">
              <a:spcBef>
                <a:spcPct val="0"/>
              </a:spcBef>
              <a:spcAft>
                <a:spcPct val="0"/>
              </a:spcAft>
              <a:tabLst>
                <a:tab pos="228600" algn="l"/>
              </a:tabLst>
              <a:defRPr>
                <a:solidFill>
                  <a:schemeClr val="tx1"/>
                </a:solidFill>
                <a:latin typeface="Arial" panose="020B0604020202020204" pitchFamily="34" charset="0"/>
              </a:defRPr>
            </a:lvl6pPr>
            <a:lvl7pPr eaLnBrk="0" fontAlgn="base" hangingPunct="0">
              <a:spcBef>
                <a:spcPct val="0"/>
              </a:spcBef>
              <a:spcAft>
                <a:spcPct val="0"/>
              </a:spcAft>
              <a:tabLst>
                <a:tab pos="228600" algn="l"/>
              </a:tabLst>
              <a:defRPr>
                <a:solidFill>
                  <a:schemeClr val="tx1"/>
                </a:solidFill>
                <a:latin typeface="Arial" panose="020B0604020202020204" pitchFamily="34" charset="0"/>
              </a:defRPr>
            </a:lvl7pPr>
            <a:lvl8pPr eaLnBrk="0" fontAlgn="base" hangingPunct="0">
              <a:spcBef>
                <a:spcPct val="0"/>
              </a:spcBef>
              <a:spcAft>
                <a:spcPct val="0"/>
              </a:spcAft>
              <a:tabLst>
                <a:tab pos="228600" algn="l"/>
              </a:tabLst>
              <a:defRPr>
                <a:solidFill>
                  <a:schemeClr val="tx1"/>
                </a:solidFill>
                <a:latin typeface="Arial" panose="020B0604020202020204" pitchFamily="34" charset="0"/>
              </a:defRPr>
            </a:lvl8pPr>
            <a:lvl9pPr eaLnBrk="0" fontAlgn="base" hangingPunct="0">
              <a:spcBef>
                <a:spcPct val="0"/>
              </a:spcBef>
              <a:spcAft>
                <a:spcPct val="0"/>
              </a:spcAft>
              <a:tabLst>
                <a:tab pos="228600" algn="l"/>
              </a:tabLst>
              <a:defRPr>
                <a:solidFill>
                  <a:schemeClr val="tx1"/>
                </a:solidFill>
                <a:latin typeface="Arial" panose="020B0604020202020204" pitchFamily="34" charset="0"/>
              </a:defRPr>
            </a:lvl9pPr>
          </a:lstStyle>
          <a:p>
            <a:pPr marL="0" marR="0" lvl="0" indent="0" algn="r" defTabSz="914400" rtl="1" eaLnBrk="0" fontAlgn="base" latinLnBrk="0" hangingPunct="0">
              <a:spcBef>
                <a:spcPct val="0"/>
              </a:spcBef>
              <a:spcAft>
                <a:spcPct val="0"/>
              </a:spcAft>
              <a:buClrTx/>
              <a:buSzTx/>
              <a:buFontTx/>
              <a:buNone/>
              <a:tabLst>
                <a:tab pos="228600" algn="l"/>
              </a:tabLst>
            </a:pPr>
            <a:r>
              <a:rPr kumimoji="0" lang="ar-SA" altLang="zh-CN" sz="1600" b="1"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الحل : </a:t>
            </a:r>
            <a:endParaRPr kumimoji="0" lang="en-US" altLang="zh-CN" sz="1600" b="0" i="0" u="none" strike="noStrike" cap="none" normalizeH="0" baseline="0" dirty="0" smtClean="0">
              <a:ln>
                <a:noFill/>
              </a:ln>
              <a:solidFill>
                <a:schemeClr val="tx1"/>
              </a:solidFill>
              <a:effectLst/>
            </a:endParaRPr>
          </a:p>
          <a:p>
            <a:pPr marL="0" marR="0" lvl="0" indent="0" algn="r" defTabSz="914400" rtl="1" eaLnBrk="0" fontAlgn="base" latinLnBrk="0" hangingPunct="0">
              <a:spcBef>
                <a:spcPct val="0"/>
              </a:spcBef>
              <a:spcAft>
                <a:spcPct val="0"/>
              </a:spcAft>
              <a:buClrTx/>
              <a:buSzTx/>
              <a:buFontTx/>
              <a:buNone/>
              <a:tabLst>
                <a:tab pos="228600" algn="l"/>
              </a:tabLst>
            </a:pPr>
            <a:r>
              <a:rPr kumimoji="0" lang="ar-SA" altLang="zh-CN" sz="1600" b="1"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اولا – </a:t>
            </a:r>
            <a:r>
              <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يتم اخذ الربح التجاري الخاضع ( 100000) شيكل واستبعاد الربح الصناعي </a:t>
            </a:r>
            <a:r>
              <a:rPr kumimoji="0" lang="ar-SA" altLang="zh-CN" sz="1600" b="0" i="0" u="none" strike="noStrike" cap="none" normalizeH="0" baseline="0" dirty="0" err="1"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لانه</a:t>
            </a:r>
            <a:r>
              <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 معفي (80000) شيكل</a:t>
            </a:r>
            <a:endParaRPr kumimoji="0" lang="en-US" altLang="zh-CN" sz="1600" b="0" i="0" u="none" strike="noStrike" cap="none" normalizeH="0" baseline="0" dirty="0" smtClean="0">
              <a:ln>
                <a:noFill/>
              </a:ln>
              <a:solidFill>
                <a:schemeClr val="tx1"/>
              </a:solidFill>
              <a:effectLst/>
            </a:endParaRPr>
          </a:p>
          <a:p>
            <a:pPr marL="0" marR="0" lvl="0" indent="0" algn="r" defTabSz="914400" rtl="1" eaLnBrk="0" fontAlgn="base" latinLnBrk="0" hangingPunct="0">
              <a:spcBef>
                <a:spcPct val="0"/>
              </a:spcBef>
              <a:spcAft>
                <a:spcPct val="0"/>
              </a:spcAft>
              <a:buClrTx/>
              <a:buSzTx/>
              <a:buFontTx/>
              <a:buNone/>
              <a:tabLst>
                <a:tab pos="228600" algn="l"/>
              </a:tabLst>
            </a:pPr>
            <a:r>
              <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ثانيا- يتم استبعاد مصايف الربح المعفي من المصاريف الكلية بالاعتماد على المعادلة التالية:-</a:t>
            </a:r>
            <a:endParaRPr kumimoji="0" lang="en-US" altLang="zh-CN" sz="1600" b="0" i="0" u="none" strike="noStrike" cap="none" normalizeH="0" baseline="0" dirty="0" smtClean="0">
              <a:ln>
                <a:noFill/>
              </a:ln>
              <a:solidFill>
                <a:schemeClr val="tx1"/>
              </a:solidFill>
              <a:effectLst/>
            </a:endParaRPr>
          </a:p>
          <a:p>
            <a:pPr marL="0" marR="0" lvl="0" indent="0" algn="r" defTabSz="914400" rtl="1" eaLnBrk="0" fontAlgn="base" latinLnBrk="0" hangingPunct="0">
              <a:spcBef>
                <a:spcPct val="0"/>
              </a:spcBef>
              <a:spcAft>
                <a:spcPct val="0"/>
              </a:spcAft>
              <a:buClrTx/>
              <a:buSzTx/>
              <a:buFontTx/>
              <a:buNone/>
              <a:tabLst>
                <a:tab pos="228600" algn="l"/>
              </a:tabLst>
            </a:pPr>
            <a:r>
              <a:rPr kumimoji="0" lang="ar-SA" altLang="zh-CN" sz="1600" b="0" i="0" u="sng"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ايراد النشاط المعفي</a:t>
            </a:r>
            <a:r>
              <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   </a:t>
            </a:r>
            <a:r>
              <a:rPr kumimoji="0" lang="en-C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X</a:t>
            </a:r>
            <a:r>
              <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  المصاريف المقبولة ضريبيا </a:t>
            </a:r>
            <a:endParaRPr kumimoji="0" lang="en-US" altLang="zh-CN" sz="1600" b="0" i="0" u="none" strike="noStrike" cap="none" normalizeH="0" baseline="0" dirty="0" smtClean="0">
              <a:ln>
                <a:noFill/>
              </a:ln>
              <a:solidFill>
                <a:schemeClr val="tx1"/>
              </a:solidFill>
              <a:effectLst/>
            </a:endParaRPr>
          </a:p>
          <a:p>
            <a:pPr marL="0" marR="0" lvl="0" indent="0" algn="r" defTabSz="914400" rtl="1" eaLnBrk="0" fontAlgn="base" latinLnBrk="0" hangingPunct="0">
              <a:spcBef>
                <a:spcPct val="0"/>
              </a:spcBef>
              <a:spcAft>
                <a:spcPct val="0"/>
              </a:spcAft>
              <a:buClrTx/>
              <a:buSzTx/>
              <a:buFontTx/>
              <a:buNone/>
              <a:tabLst>
                <a:tab pos="228600" algn="l"/>
              </a:tabLst>
            </a:pPr>
            <a:r>
              <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الايرادات الكلية</a:t>
            </a:r>
            <a:endParaRPr kumimoji="0" lang="en-US" altLang="zh-CN" sz="1600" b="0" i="0" u="none" strike="noStrike" cap="none" normalizeH="0" baseline="0" dirty="0" smtClean="0">
              <a:ln>
                <a:noFill/>
              </a:ln>
              <a:solidFill>
                <a:schemeClr val="tx1"/>
              </a:solidFill>
              <a:effectLst/>
            </a:endParaRPr>
          </a:p>
          <a:p>
            <a:pPr marL="0" marR="0" lvl="0" indent="0" algn="r" defTabSz="914400" rtl="1" eaLnBrk="0" fontAlgn="base" latinLnBrk="0" hangingPunct="0">
              <a:spcBef>
                <a:spcPct val="0"/>
              </a:spcBef>
              <a:spcAft>
                <a:spcPct val="0"/>
              </a:spcAft>
              <a:buClrTx/>
              <a:buSzTx/>
              <a:buFontTx/>
              <a:buNone/>
              <a:tabLst>
                <a:tab pos="228600" algn="l"/>
              </a:tabLst>
            </a:pPr>
            <a:r>
              <a:rPr kumimoji="0" lang="ar-SA" altLang="zh-CN" sz="1600" b="0" i="0" u="sng"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80000	</a:t>
            </a:r>
            <a:r>
              <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     </a:t>
            </a:r>
            <a:r>
              <a:rPr kumimoji="0" lang="en-C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X</a:t>
            </a:r>
            <a:r>
              <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  90000 = 40000 مصاريف النشاط المعفي</a:t>
            </a:r>
            <a:endParaRPr kumimoji="0" lang="en-US" altLang="zh-CN" sz="1600" b="0" i="0" u="none" strike="noStrike" cap="none" normalizeH="0" baseline="0" dirty="0" smtClean="0">
              <a:ln>
                <a:noFill/>
              </a:ln>
              <a:solidFill>
                <a:schemeClr val="tx1"/>
              </a:solidFill>
              <a:effectLst/>
            </a:endParaRPr>
          </a:p>
          <a:p>
            <a:pPr marL="0" marR="0" lvl="0" indent="0" algn="r" defTabSz="914400" rtl="1" eaLnBrk="0" fontAlgn="base" latinLnBrk="0" hangingPunct="0">
              <a:spcBef>
                <a:spcPct val="0"/>
              </a:spcBef>
              <a:spcAft>
                <a:spcPct val="0"/>
              </a:spcAft>
              <a:buClrTx/>
              <a:buSzTx/>
              <a:buFontTx/>
              <a:buNone/>
              <a:tabLst>
                <a:tab pos="228600" algn="l"/>
              </a:tabLst>
            </a:pPr>
            <a:r>
              <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180000</a:t>
            </a:r>
            <a:endParaRPr kumimoji="0" lang="en-US" altLang="zh-CN" sz="1600" b="0" i="0" u="none" strike="noStrike" cap="none" normalizeH="0" baseline="0" dirty="0" smtClean="0">
              <a:ln>
                <a:noFill/>
              </a:ln>
              <a:solidFill>
                <a:schemeClr val="tx1"/>
              </a:solidFill>
              <a:effectLst/>
            </a:endParaRPr>
          </a:p>
          <a:p>
            <a:pPr marL="0" marR="0" lvl="0" indent="0" algn="r" defTabSz="914400" rtl="1" eaLnBrk="0" fontAlgn="base" latinLnBrk="0" hangingPunct="0">
              <a:spcBef>
                <a:spcPct val="0"/>
              </a:spcBef>
              <a:spcAft>
                <a:spcPct val="0"/>
              </a:spcAft>
              <a:buClrTx/>
              <a:buSzTx/>
              <a:buFontTx/>
              <a:buNone/>
              <a:tabLst>
                <a:tab pos="228600" algn="l"/>
              </a:tabLst>
            </a:pPr>
            <a:r>
              <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وبالتالي تكون مصاريف النشاط غير المعفي تساوي :-</a:t>
            </a:r>
            <a:endParaRPr kumimoji="0" lang="en-US" altLang="zh-CN" sz="1600" b="0" i="0" u="none" strike="noStrike" cap="none" normalizeH="0" baseline="0" dirty="0" smtClean="0">
              <a:ln>
                <a:noFill/>
              </a:ln>
              <a:solidFill>
                <a:schemeClr val="tx1"/>
              </a:solidFill>
              <a:effectLst/>
            </a:endParaRPr>
          </a:p>
          <a:p>
            <a:pPr marL="0" marR="0" lvl="0" indent="0" algn="r" defTabSz="914400" rtl="1" eaLnBrk="0" fontAlgn="base" latinLnBrk="0" hangingPunct="0">
              <a:spcBef>
                <a:spcPct val="0"/>
              </a:spcBef>
              <a:spcAft>
                <a:spcPct val="0"/>
              </a:spcAft>
              <a:buClrTx/>
              <a:buSzTx/>
              <a:buFontTx/>
              <a:buNone/>
              <a:tabLst>
                <a:tab pos="228600" algn="l"/>
              </a:tabLst>
            </a:pPr>
            <a:r>
              <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المصاريف الكلية – مصاريف النشاط المعفي </a:t>
            </a:r>
            <a:endParaRPr kumimoji="0" lang="en-US" altLang="zh-CN" sz="1600" b="0" i="0" u="none" strike="noStrike" cap="none" normalizeH="0" baseline="0" dirty="0" smtClean="0">
              <a:ln>
                <a:noFill/>
              </a:ln>
              <a:solidFill>
                <a:schemeClr val="tx1"/>
              </a:solidFill>
              <a:effectLst/>
            </a:endParaRPr>
          </a:p>
          <a:p>
            <a:pPr marL="0" marR="0" lvl="0" indent="0" algn="r" defTabSz="914400" rtl="1" eaLnBrk="0" fontAlgn="base" latinLnBrk="0" hangingPunct="0">
              <a:spcBef>
                <a:spcPct val="0"/>
              </a:spcBef>
              <a:spcAft>
                <a:spcPct val="0"/>
              </a:spcAft>
              <a:buClrTx/>
              <a:buSzTx/>
              <a:buFontTx/>
              <a:buNone/>
              <a:tabLst>
                <a:tab pos="228600" algn="l"/>
              </a:tabLst>
            </a:pPr>
            <a:r>
              <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    90000    -   40000    =  50000</a:t>
            </a:r>
            <a:endParaRPr kumimoji="0" lang="en-US" altLang="zh-CN" sz="1600" b="0" i="0" u="none" strike="noStrike" cap="none" normalizeH="0" baseline="0" dirty="0" smtClean="0">
              <a:ln>
                <a:noFill/>
              </a:ln>
              <a:solidFill>
                <a:schemeClr val="tx1"/>
              </a:solidFill>
              <a:effectLst/>
            </a:endParaRPr>
          </a:p>
          <a:p>
            <a:pPr marL="0" marR="0" lvl="0" indent="0" algn="r" defTabSz="914400" rtl="1" eaLnBrk="0" fontAlgn="base" latinLnBrk="0" hangingPunct="0">
              <a:spcBef>
                <a:spcPct val="0"/>
              </a:spcBef>
              <a:spcAft>
                <a:spcPct val="0"/>
              </a:spcAft>
              <a:buClrTx/>
              <a:buSzTx/>
              <a:buFontTx/>
              <a:buNone/>
              <a:tabLst>
                <a:tab pos="228600" algn="l"/>
              </a:tabLst>
            </a:pPr>
            <a:r>
              <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وبعد ذلك يتم الوصول للدخل الخاضع والضريبة كما يلي :</a:t>
            </a:r>
            <a:endParaRPr kumimoji="0" lang="en-US" altLang="zh-CN" sz="1600" b="0" i="0" u="none" strike="noStrike" cap="none" normalizeH="0" baseline="0" dirty="0" smtClean="0">
              <a:ln>
                <a:noFill/>
              </a:ln>
              <a:solidFill>
                <a:schemeClr val="tx1"/>
              </a:solidFill>
              <a:effectLst/>
            </a:endParaRPr>
          </a:p>
          <a:p>
            <a:pPr marL="0" marR="0" lvl="0" indent="0" algn="r" defTabSz="914400" rtl="0" eaLnBrk="0" fontAlgn="base" latinLnBrk="0" hangingPunct="0">
              <a:spcBef>
                <a:spcPct val="0"/>
              </a:spcBef>
              <a:spcAft>
                <a:spcPct val="0"/>
              </a:spcAft>
              <a:buClrTx/>
              <a:buSzTx/>
              <a:buFontTx/>
              <a:buNone/>
              <a:tabLst>
                <a:tab pos="228600" algn="l"/>
              </a:tabLst>
            </a:pPr>
            <a:endParaRPr kumimoji="0" lang="en-US" altLang="zh-CN" sz="1600" b="0" i="0" u="none" strike="noStrike" cap="none" normalizeH="0" baseline="0" dirty="0" smtClean="0">
              <a:ln>
                <a:noFill/>
              </a:ln>
              <a:solidFill>
                <a:schemeClr val="tx1"/>
              </a:solidFill>
              <a:effectLst/>
              <a:cs typeface="Arial" panose="020B0604020202020204" pitchFamily="34" charset="0"/>
            </a:endParaRPr>
          </a:p>
        </p:txBody>
      </p:sp>
      <p:graphicFrame>
        <p:nvGraphicFramePr>
          <p:cNvPr id="8" name="Table 7"/>
          <p:cNvGraphicFramePr>
            <a:graphicFrameLocks noGrp="1"/>
          </p:cNvGraphicFramePr>
          <p:nvPr>
            <p:extLst>
              <p:ext uri="{D42A27DB-BD31-4B8C-83A1-F6EECF244321}">
                <p14:modId xmlns:p14="http://schemas.microsoft.com/office/powerpoint/2010/main" val="2937080204"/>
              </p:ext>
            </p:extLst>
          </p:nvPr>
        </p:nvGraphicFramePr>
        <p:xfrm>
          <a:off x="6904233" y="3678148"/>
          <a:ext cx="4846293" cy="2815116"/>
        </p:xfrm>
        <a:graphic>
          <a:graphicData uri="http://schemas.openxmlformats.org/drawingml/2006/table">
            <a:tbl>
              <a:tblPr rtl="1" firstRow="1" firstCol="1" bandRow="1">
                <a:tableStyleId>{5C22544A-7EE6-4342-B048-85BDC9FD1C3A}</a:tableStyleId>
              </a:tblPr>
              <a:tblGrid>
                <a:gridCol w="3253798">
                  <a:extLst>
                    <a:ext uri="{9D8B030D-6E8A-4147-A177-3AD203B41FA5}">
                      <a16:colId xmlns:a16="http://schemas.microsoft.com/office/drawing/2014/main" val="955003105"/>
                    </a:ext>
                  </a:extLst>
                </a:gridCol>
                <a:gridCol w="1592495">
                  <a:extLst>
                    <a:ext uri="{9D8B030D-6E8A-4147-A177-3AD203B41FA5}">
                      <a16:colId xmlns:a16="http://schemas.microsoft.com/office/drawing/2014/main" val="309306081"/>
                    </a:ext>
                  </a:extLst>
                </a:gridCol>
              </a:tblGrid>
              <a:tr h="456413">
                <a:tc>
                  <a:txBody>
                    <a:bodyPr/>
                    <a:lstStyle/>
                    <a:p>
                      <a:pPr marL="0" marR="467995" algn="justLow" rtl="1">
                        <a:lnSpc>
                          <a:spcPct val="107000"/>
                        </a:lnSpc>
                        <a:spcBef>
                          <a:spcPts val="0"/>
                        </a:spcBef>
                        <a:spcAft>
                          <a:spcPts val="0"/>
                        </a:spcAft>
                      </a:pPr>
                      <a:r>
                        <a:rPr lang="ar-SA" sz="1400">
                          <a:effectLst/>
                        </a:rPr>
                        <a:t>صافي الارباح التجارية</a:t>
                      </a:r>
                      <a:endParaRPr lang="en-US" sz="1200">
                        <a:effectLst/>
                        <a:latin typeface="Times New Roman" panose="02020603050405020304" pitchFamily="18" charset="0"/>
                        <a:ea typeface="SimSun" panose="02010600030101010101" pitchFamily="2" charset="-122"/>
                        <a:cs typeface="Arial" panose="020B0604020202020204" pitchFamily="34" charset="0"/>
                      </a:endParaRPr>
                    </a:p>
                  </a:txBody>
                  <a:tcPr marL="68580" marR="68580" marT="0" marB="0"/>
                </a:tc>
                <a:tc>
                  <a:txBody>
                    <a:bodyPr/>
                    <a:lstStyle/>
                    <a:p>
                      <a:pPr marL="0" marR="467995" algn="justLow" rtl="1">
                        <a:lnSpc>
                          <a:spcPct val="107000"/>
                        </a:lnSpc>
                        <a:spcBef>
                          <a:spcPts val="0"/>
                        </a:spcBef>
                        <a:spcAft>
                          <a:spcPts val="0"/>
                        </a:spcAft>
                      </a:pPr>
                      <a:r>
                        <a:rPr lang="ar-SA" sz="1400">
                          <a:effectLst/>
                        </a:rPr>
                        <a:t>100000</a:t>
                      </a:r>
                      <a:endParaRPr lang="en-US" sz="1200">
                        <a:effectLst/>
                        <a:latin typeface="Times New Roman" panose="02020603050405020304" pitchFamily="18" charset="0"/>
                        <a:ea typeface="SimSun" panose="02010600030101010101" pitchFamily="2" charset="-122"/>
                        <a:cs typeface="Arial" panose="020B0604020202020204" pitchFamily="34" charset="0"/>
                      </a:endParaRPr>
                    </a:p>
                  </a:txBody>
                  <a:tcPr marL="68580" marR="68580" marT="0" marB="0"/>
                </a:tc>
                <a:extLst>
                  <a:ext uri="{0D108BD9-81ED-4DB2-BD59-A6C34878D82A}">
                    <a16:rowId xmlns:a16="http://schemas.microsoft.com/office/drawing/2014/main" val="1904944880"/>
                  </a:ext>
                </a:extLst>
              </a:tr>
              <a:tr h="456413">
                <a:tc>
                  <a:txBody>
                    <a:bodyPr/>
                    <a:lstStyle/>
                    <a:p>
                      <a:pPr marL="342900" marR="467995" lvl="0" indent="-342900" algn="justLow" rtl="1">
                        <a:lnSpc>
                          <a:spcPct val="107000"/>
                        </a:lnSpc>
                        <a:spcBef>
                          <a:spcPts val="0"/>
                        </a:spcBef>
                        <a:spcAft>
                          <a:spcPts val="0"/>
                        </a:spcAft>
                        <a:buFont typeface="Times New Roman" panose="02020603050405020304" pitchFamily="18" charset="0"/>
                        <a:buChar char="-"/>
                        <a:tabLst>
                          <a:tab pos="228600" algn="l"/>
                        </a:tabLst>
                      </a:pPr>
                      <a:r>
                        <a:rPr lang="ar-SA" sz="1400">
                          <a:effectLst/>
                        </a:rPr>
                        <a:t>مصاريف الارباح التجارية</a:t>
                      </a:r>
                      <a:endParaRPr lang="en-US" sz="1200">
                        <a:effectLst/>
                        <a:latin typeface="Times New Roman" panose="02020603050405020304" pitchFamily="18" charset="0"/>
                        <a:ea typeface="SimSun" panose="02010600030101010101" pitchFamily="2" charset="-122"/>
                        <a:cs typeface="Arial" panose="020B0604020202020204" pitchFamily="34" charset="0"/>
                      </a:endParaRPr>
                    </a:p>
                  </a:txBody>
                  <a:tcPr marL="68580" marR="68580" marT="0" marB="0"/>
                </a:tc>
                <a:tc>
                  <a:txBody>
                    <a:bodyPr/>
                    <a:lstStyle/>
                    <a:p>
                      <a:pPr marL="0" marR="467995" algn="justLow" rtl="1">
                        <a:lnSpc>
                          <a:spcPct val="107000"/>
                        </a:lnSpc>
                        <a:spcBef>
                          <a:spcPts val="0"/>
                        </a:spcBef>
                        <a:spcAft>
                          <a:spcPts val="0"/>
                        </a:spcAft>
                      </a:pPr>
                      <a:r>
                        <a:rPr lang="ar-SA" sz="1400">
                          <a:effectLst/>
                        </a:rPr>
                        <a:t>(50000)</a:t>
                      </a:r>
                      <a:endParaRPr lang="en-US" sz="1200">
                        <a:effectLst/>
                        <a:latin typeface="Times New Roman" panose="02020603050405020304" pitchFamily="18" charset="0"/>
                        <a:ea typeface="SimSun" panose="02010600030101010101" pitchFamily="2" charset="-122"/>
                        <a:cs typeface="Arial" panose="020B0604020202020204" pitchFamily="34" charset="0"/>
                      </a:endParaRPr>
                    </a:p>
                  </a:txBody>
                  <a:tcPr marL="68580" marR="68580" marT="0" marB="0"/>
                </a:tc>
                <a:extLst>
                  <a:ext uri="{0D108BD9-81ED-4DB2-BD59-A6C34878D82A}">
                    <a16:rowId xmlns:a16="http://schemas.microsoft.com/office/drawing/2014/main" val="673649620"/>
                  </a:ext>
                </a:extLst>
              </a:tr>
              <a:tr h="456413">
                <a:tc>
                  <a:txBody>
                    <a:bodyPr/>
                    <a:lstStyle/>
                    <a:p>
                      <a:pPr marL="0" marR="467995" algn="justLow" rtl="1">
                        <a:lnSpc>
                          <a:spcPct val="107000"/>
                        </a:lnSpc>
                        <a:spcBef>
                          <a:spcPts val="0"/>
                        </a:spcBef>
                        <a:spcAft>
                          <a:spcPts val="0"/>
                        </a:spcAft>
                      </a:pPr>
                      <a:r>
                        <a:rPr lang="ar-SA" sz="1400">
                          <a:effectLst/>
                        </a:rPr>
                        <a:t>= الدخل المعدل </a:t>
                      </a:r>
                      <a:endParaRPr lang="en-US" sz="1200">
                        <a:effectLst/>
                        <a:latin typeface="Times New Roman" panose="02020603050405020304" pitchFamily="18" charset="0"/>
                        <a:ea typeface="SimSun" panose="02010600030101010101" pitchFamily="2" charset="-122"/>
                        <a:cs typeface="Arial" panose="020B0604020202020204" pitchFamily="34" charset="0"/>
                      </a:endParaRPr>
                    </a:p>
                  </a:txBody>
                  <a:tcPr marL="68580" marR="68580" marT="0" marB="0"/>
                </a:tc>
                <a:tc>
                  <a:txBody>
                    <a:bodyPr/>
                    <a:lstStyle/>
                    <a:p>
                      <a:pPr marL="0" marR="467995" algn="justLow" rtl="1">
                        <a:lnSpc>
                          <a:spcPct val="107000"/>
                        </a:lnSpc>
                        <a:spcBef>
                          <a:spcPts val="0"/>
                        </a:spcBef>
                        <a:spcAft>
                          <a:spcPts val="0"/>
                        </a:spcAft>
                      </a:pPr>
                      <a:r>
                        <a:rPr lang="ar-SA" sz="1400">
                          <a:effectLst/>
                        </a:rPr>
                        <a:t>50000</a:t>
                      </a:r>
                      <a:endParaRPr lang="en-US" sz="1200">
                        <a:effectLst/>
                        <a:latin typeface="Times New Roman" panose="02020603050405020304" pitchFamily="18" charset="0"/>
                        <a:ea typeface="SimSun" panose="02010600030101010101" pitchFamily="2" charset="-122"/>
                        <a:cs typeface="Arial" panose="020B0604020202020204" pitchFamily="34" charset="0"/>
                      </a:endParaRPr>
                    </a:p>
                  </a:txBody>
                  <a:tcPr marL="68580" marR="68580" marT="0" marB="0"/>
                </a:tc>
                <a:extLst>
                  <a:ext uri="{0D108BD9-81ED-4DB2-BD59-A6C34878D82A}">
                    <a16:rowId xmlns:a16="http://schemas.microsoft.com/office/drawing/2014/main" val="1000249891"/>
                  </a:ext>
                </a:extLst>
              </a:tr>
              <a:tr h="533051">
                <a:tc>
                  <a:txBody>
                    <a:bodyPr/>
                    <a:lstStyle/>
                    <a:p>
                      <a:pPr marL="342900" marR="467995" lvl="0" indent="-342900" algn="justLow" rtl="1">
                        <a:lnSpc>
                          <a:spcPct val="107000"/>
                        </a:lnSpc>
                        <a:spcBef>
                          <a:spcPts val="0"/>
                        </a:spcBef>
                        <a:spcAft>
                          <a:spcPts val="0"/>
                        </a:spcAft>
                        <a:buFont typeface="Times New Roman" panose="02020603050405020304" pitchFamily="18" charset="0"/>
                        <a:buChar char="-"/>
                        <a:tabLst>
                          <a:tab pos="228600" algn="l"/>
                        </a:tabLst>
                      </a:pPr>
                      <a:r>
                        <a:rPr lang="ar-SA" sz="1400" dirty="0">
                          <a:effectLst/>
                        </a:rPr>
                        <a:t>الاعفاءات</a:t>
                      </a:r>
                      <a:endParaRPr lang="en-US" sz="1200" dirty="0">
                        <a:effectLst/>
                        <a:latin typeface="Times New Roman" panose="02020603050405020304" pitchFamily="18" charset="0"/>
                        <a:ea typeface="SimSun" panose="02010600030101010101" pitchFamily="2" charset="-122"/>
                        <a:cs typeface="Arial" panose="020B0604020202020204" pitchFamily="34" charset="0"/>
                      </a:endParaRPr>
                    </a:p>
                  </a:txBody>
                  <a:tcPr marL="68580" marR="68580" marT="0" marB="0"/>
                </a:tc>
                <a:tc>
                  <a:txBody>
                    <a:bodyPr/>
                    <a:lstStyle/>
                    <a:p>
                      <a:pPr marL="0" marR="467995" algn="justLow" rtl="1">
                        <a:lnSpc>
                          <a:spcPct val="107000"/>
                        </a:lnSpc>
                        <a:spcBef>
                          <a:spcPts val="0"/>
                        </a:spcBef>
                        <a:spcAft>
                          <a:spcPts val="0"/>
                        </a:spcAft>
                      </a:pPr>
                      <a:r>
                        <a:rPr lang="ar-SA" sz="1400">
                          <a:effectLst/>
                        </a:rPr>
                        <a:t>(36000)</a:t>
                      </a:r>
                      <a:endParaRPr lang="en-US" sz="1200">
                        <a:effectLst/>
                        <a:latin typeface="Times New Roman" panose="02020603050405020304" pitchFamily="18" charset="0"/>
                        <a:ea typeface="SimSun" panose="02010600030101010101" pitchFamily="2" charset="-122"/>
                        <a:cs typeface="Arial" panose="020B0604020202020204" pitchFamily="34" charset="0"/>
                      </a:endParaRPr>
                    </a:p>
                  </a:txBody>
                  <a:tcPr marL="68580" marR="68580" marT="0" marB="0"/>
                </a:tc>
                <a:extLst>
                  <a:ext uri="{0D108BD9-81ED-4DB2-BD59-A6C34878D82A}">
                    <a16:rowId xmlns:a16="http://schemas.microsoft.com/office/drawing/2014/main" val="265377896"/>
                  </a:ext>
                </a:extLst>
              </a:tr>
              <a:tr h="456413">
                <a:tc>
                  <a:txBody>
                    <a:bodyPr/>
                    <a:lstStyle/>
                    <a:p>
                      <a:pPr marL="342900" marR="467995" lvl="0" indent="-342900" algn="justLow" rtl="1">
                        <a:lnSpc>
                          <a:spcPct val="107000"/>
                        </a:lnSpc>
                        <a:spcBef>
                          <a:spcPts val="0"/>
                        </a:spcBef>
                        <a:spcAft>
                          <a:spcPts val="0"/>
                        </a:spcAft>
                        <a:buFont typeface="Times New Roman" panose="02020603050405020304" pitchFamily="18" charset="0"/>
                        <a:buChar char="-"/>
                        <a:tabLst>
                          <a:tab pos="228600" algn="l"/>
                        </a:tabLst>
                      </a:pPr>
                      <a:r>
                        <a:rPr lang="ar-SA" sz="1400">
                          <a:effectLst/>
                        </a:rPr>
                        <a:t>= الدخل الخاضع </a:t>
                      </a:r>
                      <a:endParaRPr lang="en-US" sz="1200">
                        <a:effectLst/>
                        <a:latin typeface="Times New Roman" panose="02020603050405020304" pitchFamily="18" charset="0"/>
                        <a:ea typeface="SimSun" panose="02010600030101010101" pitchFamily="2" charset="-122"/>
                        <a:cs typeface="Arial" panose="020B0604020202020204" pitchFamily="34" charset="0"/>
                      </a:endParaRPr>
                    </a:p>
                  </a:txBody>
                  <a:tcPr marL="68580" marR="68580" marT="0" marB="0"/>
                </a:tc>
                <a:tc>
                  <a:txBody>
                    <a:bodyPr/>
                    <a:lstStyle/>
                    <a:p>
                      <a:pPr marL="0" marR="467995" algn="justLow" rtl="1">
                        <a:lnSpc>
                          <a:spcPct val="107000"/>
                        </a:lnSpc>
                        <a:spcBef>
                          <a:spcPts val="0"/>
                        </a:spcBef>
                        <a:spcAft>
                          <a:spcPts val="0"/>
                        </a:spcAft>
                      </a:pPr>
                      <a:r>
                        <a:rPr lang="ar-SA" sz="1400">
                          <a:effectLst/>
                        </a:rPr>
                        <a:t>14000</a:t>
                      </a:r>
                      <a:endParaRPr lang="en-US" sz="1200">
                        <a:effectLst/>
                        <a:latin typeface="Times New Roman" panose="02020603050405020304" pitchFamily="18" charset="0"/>
                        <a:ea typeface="SimSun" panose="02010600030101010101" pitchFamily="2" charset="-122"/>
                        <a:cs typeface="Arial" panose="020B0604020202020204" pitchFamily="34" charset="0"/>
                      </a:endParaRPr>
                    </a:p>
                  </a:txBody>
                  <a:tcPr marL="68580" marR="68580" marT="0" marB="0"/>
                </a:tc>
                <a:extLst>
                  <a:ext uri="{0D108BD9-81ED-4DB2-BD59-A6C34878D82A}">
                    <a16:rowId xmlns:a16="http://schemas.microsoft.com/office/drawing/2014/main" val="3704957484"/>
                  </a:ext>
                </a:extLst>
              </a:tr>
              <a:tr h="456413">
                <a:tc>
                  <a:txBody>
                    <a:bodyPr/>
                    <a:lstStyle/>
                    <a:p>
                      <a:pPr marL="228600" marR="457200" algn="justLow" rtl="1">
                        <a:lnSpc>
                          <a:spcPct val="107000"/>
                        </a:lnSpc>
                        <a:spcBef>
                          <a:spcPts val="0"/>
                        </a:spcBef>
                        <a:spcAft>
                          <a:spcPts val="0"/>
                        </a:spcAft>
                      </a:pPr>
                      <a:r>
                        <a:rPr lang="ar-SA" sz="1400">
                          <a:effectLst/>
                        </a:rPr>
                        <a:t>الضريبة المستحقة 5%</a:t>
                      </a:r>
                      <a:endParaRPr lang="en-US" sz="1200">
                        <a:effectLst/>
                        <a:latin typeface="Times New Roman" panose="02020603050405020304" pitchFamily="18" charset="0"/>
                        <a:ea typeface="SimSun" panose="02010600030101010101" pitchFamily="2" charset="-122"/>
                        <a:cs typeface="Arial" panose="020B0604020202020204" pitchFamily="34" charset="0"/>
                      </a:endParaRPr>
                    </a:p>
                  </a:txBody>
                  <a:tcPr marL="68580" marR="68580" marT="0" marB="0"/>
                </a:tc>
                <a:tc>
                  <a:txBody>
                    <a:bodyPr/>
                    <a:lstStyle/>
                    <a:p>
                      <a:pPr marL="0" marR="467995" algn="justLow" rtl="1">
                        <a:lnSpc>
                          <a:spcPct val="107000"/>
                        </a:lnSpc>
                        <a:spcBef>
                          <a:spcPts val="0"/>
                        </a:spcBef>
                        <a:spcAft>
                          <a:spcPts val="0"/>
                        </a:spcAft>
                      </a:pPr>
                      <a:r>
                        <a:rPr lang="ar-SA" sz="1400" dirty="0">
                          <a:effectLst/>
                        </a:rPr>
                        <a:t>700</a:t>
                      </a:r>
                      <a:endParaRPr lang="en-US" sz="1200" dirty="0">
                        <a:effectLst/>
                        <a:latin typeface="Times New Roman" panose="02020603050405020304" pitchFamily="18" charset="0"/>
                        <a:ea typeface="SimSun" panose="02010600030101010101" pitchFamily="2" charset="-122"/>
                        <a:cs typeface="Arial" panose="020B0604020202020204" pitchFamily="34" charset="0"/>
                      </a:endParaRPr>
                    </a:p>
                  </a:txBody>
                  <a:tcPr marL="68580" marR="68580" marT="0" marB="0"/>
                </a:tc>
                <a:extLst>
                  <a:ext uri="{0D108BD9-81ED-4DB2-BD59-A6C34878D82A}">
                    <a16:rowId xmlns:a16="http://schemas.microsoft.com/office/drawing/2014/main" val="1258922247"/>
                  </a:ext>
                </a:extLst>
              </a:tr>
            </a:tbl>
          </a:graphicData>
        </a:graphic>
      </p:graphicFrame>
    </p:spTree>
    <p:extLst>
      <p:ext uri="{BB962C8B-B14F-4D97-AF65-F5344CB8AC3E}">
        <p14:creationId xmlns:p14="http://schemas.microsoft.com/office/powerpoint/2010/main" val="25196811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923584923"/>
              </p:ext>
            </p:extLst>
          </p:nvPr>
        </p:nvGraphicFramePr>
        <p:xfrm>
          <a:off x="974035" y="2620681"/>
          <a:ext cx="10748778" cy="4305554"/>
        </p:xfrm>
        <a:graphic>
          <a:graphicData uri="http://schemas.openxmlformats.org/drawingml/2006/table">
            <a:tbl>
              <a:tblPr rtl="1" firstRow="1" firstCol="1" lastRow="1" lastCol="1" bandRow="1" bandCol="1">
                <a:tableStyleId>{5C22544A-7EE6-4342-B048-85BDC9FD1C3A}</a:tableStyleId>
              </a:tblPr>
              <a:tblGrid>
                <a:gridCol w="7825111">
                  <a:extLst>
                    <a:ext uri="{9D8B030D-6E8A-4147-A177-3AD203B41FA5}">
                      <a16:colId xmlns:a16="http://schemas.microsoft.com/office/drawing/2014/main" val="571733761"/>
                    </a:ext>
                  </a:extLst>
                </a:gridCol>
                <a:gridCol w="2923667">
                  <a:extLst>
                    <a:ext uri="{9D8B030D-6E8A-4147-A177-3AD203B41FA5}">
                      <a16:colId xmlns:a16="http://schemas.microsoft.com/office/drawing/2014/main" val="4056174388"/>
                    </a:ext>
                  </a:extLst>
                </a:gridCol>
              </a:tblGrid>
              <a:tr h="192093">
                <a:tc>
                  <a:txBody>
                    <a:bodyPr/>
                    <a:lstStyle/>
                    <a:p>
                      <a:pPr marL="0" marR="0" algn="r" rtl="1">
                        <a:lnSpc>
                          <a:spcPct val="107000"/>
                        </a:lnSpc>
                        <a:spcBef>
                          <a:spcPts val="0"/>
                        </a:spcBef>
                        <a:spcAft>
                          <a:spcPts val="0"/>
                        </a:spcAft>
                      </a:pPr>
                      <a:r>
                        <a:rPr lang="ar-SA" sz="1200">
                          <a:solidFill>
                            <a:schemeClr val="tx1"/>
                          </a:solidFill>
                          <a:effectLst/>
                        </a:rPr>
                        <a:t>الإيرادات</a:t>
                      </a:r>
                      <a:endParaRPr lang="en-US" sz="120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54855" marR="54855" marT="0" marB="0" anchor="ctr"/>
                </a:tc>
                <a:tc>
                  <a:txBody>
                    <a:bodyPr/>
                    <a:lstStyle/>
                    <a:p>
                      <a:pPr marL="0" marR="0" algn="r" rtl="1">
                        <a:lnSpc>
                          <a:spcPct val="107000"/>
                        </a:lnSpc>
                        <a:spcBef>
                          <a:spcPts val="0"/>
                        </a:spcBef>
                        <a:spcAft>
                          <a:spcPts val="0"/>
                        </a:spcAft>
                      </a:pPr>
                      <a:r>
                        <a:rPr lang="ar-SA" sz="1200">
                          <a:solidFill>
                            <a:schemeClr val="tx1"/>
                          </a:solidFill>
                          <a:effectLst/>
                        </a:rPr>
                        <a:t>5000000 شيكل</a:t>
                      </a:r>
                      <a:endParaRPr lang="en-US" sz="120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54855" marR="54855" marT="0" marB="0" anchor="ctr"/>
                </a:tc>
                <a:extLst>
                  <a:ext uri="{0D108BD9-81ED-4DB2-BD59-A6C34878D82A}">
                    <a16:rowId xmlns:a16="http://schemas.microsoft.com/office/drawing/2014/main" val="1383078648"/>
                  </a:ext>
                </a:extLst>
              </a:tr>
              <a:tr h="120486">
                <a:tc>
                  <a:txBody>
                    <a:bodyPr/>
                    <a:lstStyle/>
                    <a:p>
                      <a:pPr marL="0" marR="0" algn="r" rtl="1">
                        <a:lnSpc>
                          <a:spcPct val="107000"/>
                        </a:lnSpc>
                        <a:spcBef>
                          <a:spcPts val="0"/>
                        </a:spcBef>
                        <a:spcAft>
                          <a:spcPts val="0"/>
                        </a:spcAft>
                      </a:pPr>
                      <a:r>
                        <a:rPr lang="ar-SA" sz="1200" dirty="0">
                          <a:solidFill>
                            <a:schemeClr val="tx1"/>
                          </a:solidFill>
                          <a:effectLst/>
                        </a:rPr>
                        <a:t>ــ  تكلفة الإيرادات</a:t>
                      </a:r>
                      <a:endParaRPr lang="en-US" sz="1200" dirty="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54855" marR="54855" marT="0" marB="0" anchor="ctr"/>
                </a:tc>
                <a:tc>
                  <a:txBody>
                    <a:bodyPr/>
                    <a:lstStyle/>
                    <a:p>
                      <a:pPr marL="0" marR="0" algn="r" rtl="1">
                        <a:lnSpc>
                          <a:spcPct val="107000"/>
                        </a:lnSpc>
                        <a:spcBef>
                          <a:spcPts val="0"/>
                        </a:spcBef>
                        <a:spcAft>
                          <a:spcPts val="0"/>
                        </a:spcAft>
                      </a:pPr>
                      <a:r>
                        <a:rPr lang="ar-SA" sz="1200">
                          <a:solidFill>
                            <a:schemeClr val="tx1"/>
                          </a:solidFill>
                          <a:effectLst/>
                        </a:rPr>
                        <a:t>3000000</a:t>
                      </a:r>
                      <a:endParaRPr lang="en-US" sz="120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54855" marR="54855" marT="0" marB="0" anchor="ctr"/>
                </a:tc>
                <a:extLst>
                  <a:ext uri="{0D108BD9-81ED-4DB2-BD59-A6C34878D82A}">
                    <a16:rowId xmlns:a16="http://schemas.microsoft.com/office/drawing/2014/main" val="2146267664"/>
                  </a:ext>
                </a:extLst>
              </a:tr>
              <a:tr h="120486">
                <a:tc>
                  <a:txBody>
                    <a:bodyPr/>
                    <a:lstStyle/>
                    <a:p>
                      <a:pPr marL="0" marR="0" algn="r" rtl="1">
                        <a:lnSpc>
                          <a:spcPct val="107000"/>
                        </a:lnSpc>
                        <a:spcBef>
                          <a:spcPts val="0"/>
                        </a:spcBef>
                        <a:spcAft>
                          <a:spcPts val="0"/>
                        </a:spcAft>
                      </a:pPr>
                      <a:r>
                        <a:rPr lang="ar-SA" sz="1200" dirty="0">
                          <a:solidFill>
                            <a:schemeClr val="tx1"/>
                          </a:solidFill>
                          <a:effectLst/>
                        </a:rPr>
                        <a:t>الربح الإجمالي</a:t>
                      </a:r>
                      <a:endParaRPr lang="en-US" sz="1200" dirty="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54855" marR="54855" marT="0" marB="0" anchor="ctr"/>
                </a:tc>
                <a:tc>
                  <a:txBody>
                    <a:bodyPr/>
                    <a:lstStyle/>
                    <a:p>
                      <a:pPr marL="0" marR="0" algn="r" rtl="1">
                        <a:lnSpc>
                          <a:spcPct val="107000"/>
                        </a:lnSpc>
                        <a:spcBef>
                          <a:spcPts val="0"/>
                        </a:spcBef>
                        <a:spcAft>
                          <a:spcPts val="0"/>
                        </a:spcAft>
                      </a:pPr>
                      <a:r>
                        <a:rPr lang="ar-SA" sz="1200">
                          <a:solidFill>
                            <a:schemeClr val="tx1"/>
                          </a:solidFill>
                          <a:effectLst/>
                        </a:rPr>
                        <a:t>2000000</a:t>
                      </a:r>
                      <a:endParaRPr lang="en-US" sz="120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54855" marR="54855" marT="0" marB="0" anchor="ctr"/>
                </a:tc>
                <a:extLst>
                  <a:ext uri="{0D108BD9-81ED-4DB2-BD59-A6C34878D82A}">
                    <a16:rowId xmlns:a16="http://schemas.microsoft.com/office/drawing/2014/main" val="951060399"/>
                  </a:ext>
                </a:extLst>
              </a:tr>
              <a:tr h="120486">
                <a:tc gridSpan="2">
                  <a:txBody>
                    <a:bodyPr/>
                    <a:lstStyle/>
                    <a:p>
                      <a:pPr marL="0" marR="0" algn="r" rtl="1">
                        <a:lnSpc>
                          <a:spcPct val="107000"/>
                        </a:lnSpc>
                        <a:spcBef>
                          <a:spcPts val="0"/>
                        </a:spcBef>
                        <a:spcAft>
                          <a:spcPts val="0"/>
                        </a:spcAft>
                      </a:pPr>
                      <a:r>
                        <a:rPr lang="ar-SA" sz="1200" dirty="0">
                          <a:solidFill>
                            <a:schemeClr val="tx1"/>
                          </a:solidFill>
                          <a:effectLst/>
                        </a:rPr>
                        <a:t>        المصاريف</a:t>
                      </a:r>
                      <a:endParaRPr lang="en-US" sz="1200" dirty="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54855" marR="54855" marT="0" marB="0" anchor="ctr"/>
                </a:tc>
                <a:tc hMerge="1">
                  <a:txBody>
                    <a:bodyPr/>
                    <a:lstStyle/>
                    <a:p>
                      <a:endParaRPr lang="en-US"/>
                    </a:p>
                  </a:txBody>
                  <a:tcPr/>
                </a:tc>
                <a:extLst>
                  <a:ext uri="{0D108BD9-81ED-4DB2-BD59-A6C34878D82A}">
                    <a16:rowId xmlns:a16="http://schemas.microsoft.com/office/drawing/2014/main" val="184993492"/>
                  </a:ext>
                </a:extLst>
              </a:tr>
              <a:tr h="120486">
                <a:tc>
                  <a:txBody>
                    <a:bodyPr/>
                    <a:lstStyle/>
                    <a:p>
                      <a:pPr marL="0" marR="0" algn="justLow" rtl="1">
                        <a:lnSpc>
                          <a:spcPct val="107000"/>
                        </a:lnSpc>
                        <a:spcBef>
                          <a:spcPts val="0"/>
                        </a:spcBef>
                        <a:spcAft>
                          <a:spcPts val="0"/>
                        </a:spcAft>
                      </a:pPr>
                      <a:r>
                        <a:rPr lang="ar-SA" sz="1200" dirty="0">
                          <a:solidFill>
                            <a:schemeClr val="tx1"/>
                          </a:solidFill>
                          <a:effectLst/>
                        </a:rPr>
                        <a:t>- مصاريف بيع وتسويق</a:t>
                      </a:r>
                      <a:endParaRPr lang="en-US" sz="1200" dirty="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54855" marR="54855" marT="0" marB="0" anchor="ctr"/>
                </a:tc>
                <a:tc>
                  <a:txBody>
                    <a:bodyPr/>
                    <a:lstStyle/>
                    <a:p>
                      <a:pPr marL="0" marR="0" algn="justLow" rtl="1">
                        <a:lnSpc>
                          <a:spcPct val="107000"/>
                        </a:lnSpc>
                        <a:spcBef>
                          <a:spcPts val="0"/>
                        </a:spcBef>
                        <a:spcAft>
                          <a:spcPts val="0"/>
                        </a:spcAft>
                      </a:pPr>
                      <a:r>
                        <a:rPr lang="ar-SA" sz="1200">
                          <a:solidFill>
                            <a:schemeClr val="tx1"/>
                          </a:solidFill>
                          <a:effectLst/>
                        </a:rPr>
                        <a:t>100000</a:t>
                      </a:r>
                      <a:endParaRPr lang="en-US" sz="120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54855" marR="54855" marT="0" marB="0" anchor="ctr"/>
                </a:tc>
                <a:extLst>
                  <a:ext uri="{0D108BD9-81ED-4DB2-BD59-A6C34878D82A}">
                    <a16:rowId xmlns:a16="http://schemas.microsoft.com/office/drawing/2014/main" val="4065253382"/>
                  </a:ext>
                </a:extLst>
              </a:tr>
              <a:tr h="173476">
                <a:tc>
                  <a:txBody>
                    <a:bodyPr/>
                    <a:lstStyle/>
                    <a:p>
                      <a:pPr marL="0" marR="0" algn="justLow" rtl="1">
                        <a:lnSpc>
                          <a:spcPct val="107000"/>
                        </a:lnSpc>
                        <a:spcBef>
                          <a:spcPts val="0"/>
                        </a:spcBef>
                        <a:spcAft>
                          <a:spcPts val="0"/>
                        </a:spcAft>
                      </a:pPr>
                      <a:r>
                        <a:rPr lang="ar-SA" sz="1200" dirty="0">
                          <a:solidFill>
                            <a:schemeClr val="tx1"/>
                          </a:solidFill>
                          <a:effectLst/>
                        </a:rPr>
                        <a:t>- م. إدارية مختلفة</a:t>
                      </a:r>
                      <a:endParaRPr lang="en-US" sz="1200" dirty="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54855" marR="54855" marT="0" marB="0" anchor="ctr"/>
                </a:tc>
                <a:tc>
                  <a:txBody>
                    <a:bodyPr/>
                    <a:lstStyle/>
                    <a:p>
                      <a:pPr marL="0" marR="0" algn="justLow" rtl="1">
                        <a:lnSpc>
                          <a:spcPct val="107000"/>
                        </a:lnSpc>
                        <a:spcBef>
                          <a:spcPts val="0"/>
                        </a:spcBef>
                        <a:spcAft>
                          <a:spcPts val="0"/>
                        </a:spcAft>
                      </a:pPr>
                      <a:r>
                        <a:rPr lang="ar-SA" sz="1200">
                          <a:solidFill>
                            <a:schemeClr val="tx1"/>
                          </a:solidFill>
                          <a:effectLst/>
                        </a:rPr>
                        <a:t>50000</a:t>
                      </a:r>
                      <a:endParaRPr lang="en-US" sz="120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54855" marR="54855" marT="0" marB="0" anchor="ctr"/>
                </a:tc>
                <a:extLst>
                  <a:ext uri="{0D108BD9-81ED-4DB2-BD59-A6C34878D82A}">
                    <a16:rowId xmlns:a16="http://schemas.microsoft.com/office/drawing/2014/main" val="541253969"/>
                  </a:ext>
                </a:extLst>
              </a:tr>
              <a:tr h="173476">
                <a:tc>
                  <a:txBody>
                    <a:bodyPr/>
                    <a:lstStyle/>
                    <a:p>
                      <a:pPr marL="0" marR="0" algn="justLow" rtl="1">
                        <a:lnSpc>
                          <a:spcPct val="107000"/>
                        </a:lnSpc>
                        <a:spcBef>
                          <a:spcPts val="0"/>
                        </a:spcBef>
                        <a:spcAft>
                          <a:spcPts val="0"/>
                        </a:spcAft>
                      </a:pPr>
                      <a:r>
                        <a:rPr lang="ar-SA" sz="1200">
                          <a:solidFill>
                            <a:schemeClr val="tx1"/>
                          </a:solidFill>
                          <a:effectLst/>
                        </a:rPr>
                        <a:t>- رواتب وأجور</a:t>
                      </a:r>
                      <a:endParaRPr lang="en-US" sz="120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54855" marR="54855" marT="0" marB="0" anchor="ctr"/>
                </a:tc>
                <a:tc>
                  <a:txBody>
                    <a:bodyPr/>
                    <a:lstStyle/>
                    <a:p>
                      <a:pPr marL="0" marR="0" algn="justLow" rtl="1">
                        <a:lnSpc>
                          <a:spcPct val="107000"/>
                        </a:lnSpc>
                        <a:spcBef>
                          <a:spcPts val="0"/>
                        </a:spcBef>
                        <a:spcAft>
                          <a:spcPts val="0"/>
                        </a:spcAft>
                      </a:pPr>
                      <a:r>
                        <a:rPr lang="ar-SA" sz="1200">
                          <a:solidFill>
                            <a:schemeClr val="tx1"/>
                          </a:solidFill>
                          <a:effectLst/>
                        </a:rPr>
                        <a:t>250000</a:t>
                      </a:r>
                      <a:endParaRPr lang="en-US" sz="120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54855" marR="54855" marT="0" marB="0" anchor="ctr"/>
                </a:tc>
                <a:extLst>
                  <a:ext uri="{0D108BD9-81ED-4DB2-BD59-A6C34878D82A}">
                    <a16:rowId xmlns:a16="http://schemas.microsoft.com/office/drawing/2014/main" val="1368822088"/>
                  </a:ext>
                </a:extLst>
              </a:tr>
              <a:tr h="173476">
                <a:tc>
                  <a:txBody>
                    <a:bodyPr/>
                    <a:lstStyle/>
                    <a:p>
                      <a:pPr marL="0" marR="0" algn="justLow" rtl="1">
                        <a:lnSpc>
                          <a:spcPct val="107000"/>
                        </a:lnSpc>
                        <a:spcBef>
                          <a:spcPts val="0"/>
                        </a:spcBef>
                        <a:spcAft>
                          <a:spcPts val="0"/>
                        </a:spcAft>
                      </a:pPr>
                      <a:r>
                        <a:rPr lang="ar-SA" sz="1200">
                          <a:solidFill>
                            <a:schemeClr val="tx1"/>
                          </a:solidFill>
                          <a:effectLst/>
                        </a:rPr>
                        <a:t>- م. تأسيسية</a:t>
                      </a:r>
                      <a:endParaRPr lang="en-US" sz="120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54855" marR="54855" marT="0" marB="0" anchor="ctr"/>
                </a:tc>
                <a:tc>
                  <a:txBody>
                    <a:bodyPr/>
                    <a:lstStyle/>
                    <a:p>
                      <a:pPr marL="0" marR="0" algn="justLow" rtl="1">
                        <a:lnSpc>
                          <a:spcPct val="107000"/>
                        </a:lnSpc>
                        <a:spcBef>
                          <a:spcPts val="0"/>
                        </a:spcBef>
                        <a:spcAft>
                          <a:spcPts val="0"/>
                        </a:spcAft>
                      </a:pPr>
                      <a:r>
                        <a:rPr lang="ar-SA" sz="1200">
                          <a:solidFill>
                            <a:schemeClr val="tx1"/>
                          </a:solidFill>
                          <a:effectLst/>
                        </a:rPr>
                        <a:t>300000</a:t>
                      </a:r>
                      <a:endParaRPr lang="en-US" sz="120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54855" marR="54855" marT="0" marB="0" anchor="ctr"/>
                </a:tc>
                <a:extLst>
                  <a:ext uri="{0D108BD9-81ED-4DB2-BD59-A6C34878D82A}">
                    <a16:rowId xmlns:a16="http://schemas.microsoft.com/office/drawing/2014/main" val="2634251116"/>
                  </a:ext>
                </a:extLst>
              </a:tr>
              <a:tr h="173476">
                <a:tc>
                  <a:txBody>
                    <a:bodyPr/>
                    <a:lstStyle/>
                    <a:p>
                      <a:pPr marL="0" marR="0" algn="justLow" rtl="1">
                        <a:lnSpc>
                          <a:spcPct val="107000"/>
                        </a:lnSpc>
                        <a:spcBef>
                          <a:spcPts val="0"/>
                        </a:spcBef>
                        <a:spcAft>
                          <a:spcPts val="0"/>
                        </a:spcAft>
                      </a:pPr>
                      <a:r>
                        <a:rPr lang="ar-SA" sz="1200">
                          <a:solidFill>
                            <a:schemeClr val="tx1"/>
                          </a:solidFill>
                          <a:effectLst/>
                        </a:rPr>
                        <a:t>- مكافأة نهاية خدمة</a:t>
                      </a:r>
                      <a:endParaRPr lang="en-US" sz="120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54855" marR="54855" marT="0" marB="0" anchor="ctr"/>
                </a:tc>
                <a:tc>
                  <a:txBody>
                    <a:bodyPr/>
                    <a:lstStyle/>
                    <a:p>
                      <a:pPr marL="0" marR="0" algn="justLow" rtl="1">
                        <a:lnSpc>
                          <a:spcPct val="107000"/>
                        </a:lnSpc>
                        <a:spcBef>
                          <a:spcPts val="0"/>
                        </a:spcBef>
                        <a:spcAft>
                          <a:spcPts val="0"/>
                        </a:spcAft>
                      </a:pPr>
                      <a:r>
                        <a:rPr lang="ar-SA" sz="1200">
                          <a:solidFill>
                            <a:schemeClr val="tx1"/>
                          </a:solidFill>
                          <a:effectLst/>
                        </a:rPr>
                        <a:t>100000</a:t>
                      </a:r>
                      <a:endParaRPr lang="en-US" sz="120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54855" marR="54855" marT="0" marB="0" anchor="ctr"/>
                </a:tc>
                <a:extLst>
                  <a:ext uri="{0D108BD9-81ED-4DB2-BD59-A6C34878D82A}">
                    <a16:rowId xmlns:a16="http://schemas.microsoft.com/office/drawing/2014/main" val="4246714382"/>
                  </a:ext>
                </a:extLst>
              </a:tr>
              <a:tr h="173476">
                <a:tc>
                  <a:txBody>
                    <a:bodyPr/>
                    <a:lstStyle/>
                    <a:p>
                      <a:pPr marL="0" marR="0" algn="justLow" rtl="1">
                        <a:lnSpc>
                          <a:spcPct val="107000"/>
                        </a:lnSpc>
                        <a:spcBef>
                          <a:spcPts val="0"/>
                        </a:spcBef>
                        <a:spcAft>
                          <a:spcPts val="0"/>
                        </a:spcAft>
                      </a:pPr>
                      <a:r>
                        <a:rPr lang="ar-SA" sz="1200">
                          <a:solidFill>
                            <a:schemeClr val="tx1"/>
                          </a:solidFill>
                          <a:effectLst/>
                        </a:rPr>
                        <a:t>- مساهمة في صندوق تقاعد</a:t>
                      </a:r>
                      <a:endParaRPr lang="en-US" sz="120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54855" marR="54855" marT="0" marB="0" anchor="ctr"/>
                </a:tc>
                <a:tc>
                  <a:txBody>
                    <a:bodyPr/>
                    <a:lstStyle/>
                    <a:p>
                      <a:pPr marL="0" marR="0" algn="justLow" rtl="1">
                        <a:lnSpc>
                          <a:spcPct val="107000"/>
                        </a:lnSpc>
                        <a:spcBef>
                          <a:spcPts val="0"/>
                        </a:spcBef>
                        <a:spcAft>
                          <a:spcPts val="0"/>
                        </a:spcAft>
                      </a:pPr>
                      <a:r>
                        <a:rPr lang="ar-SA" sz="1200">
                          <a:solidFill>
                            <a:schemeClr val="tx1"/>
                          </a:solidFill>
                          <a:effectLst/>
                        </a:rPr>
                        <a:t>20000</a:t>
                      </a:r>
                      <a:endParaRPr lang="en-US" sz="120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54855" marR="54855" marT="0" marB="0" anchor="ctr"/>
                </a:tc>
                <a:extLst>
                  <a:ext uri="{0D108BD9-81ED-4DB2-BD59-A6C34878D82A}">
                    <a16:rowId xmlns:a16="http://schemas.microsoft.com/office/drawing/2014/main" val="472914705"/>
                  </a:ext>
                </a:extLst>
              </a:tr>
              <a:tr h="173476">
                <a:tc>
                  <a:txBody>
                    <a:bodyPr/>
                    <a:lstStyle/>
                    <a:p>
                      <a:pPr marL="0" marR="0" algn="justLow" rtl="1">
                        <a:lnSpc>
                          <a:spcPct val="107000"/>
                        </a:lnSpc>
                        <a:spcBef>
                          <a:spcPts val="0"/>
                        </a:spcBef>
                        <a:spcAft>
                          <a:spcPts val="0"/>
                        </a:spcAft>
                      </a:pPr>
                      <a:r>
                        <a:rPr lang="ar-SA" sz="1200" dirty="0">
                          <a:solidFill>
                            <a:schemeClr val="tx1"/>
                          </a:solidFill>
                          <a:effectLst/>
                        </a:rPr>
                        <a:t>- تدريب موظفين</a:t>
                      </a:r>
                      <a:endParaRPr lang="en-US" sz="1200" dirty="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54855" marR="54855" marT="0" marB="0" anchor="ctr"/>
                </a:tc>
                <a:tc>
                  <a:txBody>
                    <a:bodyPr/>
                    <a:lstStyle/>
                    <a:p>
                      <a:pPr marL="0" marR="0" algn="justLow" rtl="1">
                        <a:lnSpc>
                          <a:spcPct val="107000"/>
                        </a:lnSpc>
                        <a:spcBef>
                          <a:spcPts val="0"/>
                        </a:spcBef>
                        <a:spcAft>
                          <a:spcPts val="0"/>
                        </a:spcAft>
                      </a:pPr>
                      <a:r>
                        <a:rPr lang="ar-SA" sz="1200">
                          <a:solidFill>
                            <a:schemeClr val="tx1"/>
                          </a:solidFill>
                          <a:effectLst/>
                        </a:rPr>
                        <a:t>100000</a:t>
                      </a:r>
                      <a:endParaRPr lang="en-US" sz="120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54855" marR="54855" marT="0" marB="0" anchor="ctr"/>
                </a:tc>
                <a:extLst>
                  <a:ext uri="{0D108BD9-81ED-4DB2-BD59-A6C34878D82A}">
                    <a16:rowId xmlns:a16="http://schemas.microsoft.com/office/drawing/2014/main" val="865135234"/>
                  </a:ext>
                </a:extLst>
              </a:tr>
              <a:tr h="173476">
                <a:tc>
                  <a:txBody>
                    <a:bodyPr/>
                    <a:lstStyle/>
                    <a:p>
                      <a:pPr marL="0" marR="0" algn="justLow" rtl="1">
                        <a:lnSpc>
                          <a:spcPct val="107000"/>
                        </a:lnSpc>
                        <a:spcBef>
                          <a:spcPts val="0"/>
                        </a:spcBef>
                        <a:spcAft>
                          <a:spcPts val="0"/>
                        </a:spcAft>
                      </a:pPr>
                      <a:r>
                        <a:rPr lang="ar-SA" sz="1200">
                          <a:solidFill>
                            <a:schemeClr val="tx1"/>
                          </a:solidFill>
                          <a:effectLst/>
                        </a:rPr>
                        <a:t>- نفقات بحث وتطوير</a:t>
                      </a:r>
                      <a:endParaRPr lang="en-US" sz="120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54855" marR="54855" marT="0" marB="0" anchor="ctr"/>
                </a:tc>
                <a:tc>
                  <a:txBody>
                    <a:bodyPr/>
                    <a:lstStyle/>
                    <a:p>
                      <a:pPr marL="0" marR="0" algn="justLow" rtl="1">
                        <a:lnSpc>
                          <a:spcPct val="107000"/>
                        </a:lnSpc>
                        <a:spcBef>
                          <a:spcPts val="0"/>
                        </a:spcBef>
                        <a:spcAft>
                          <a:spcPts val="0"/>
                        </a:spcAft>
                      </a:pPr>
                      <a:r>
                        <a:rPr lang="ar-SA" sz="1200">
                          <a:solidFill>
                            <a:schemeClr val="tx1"/>
                          </a:solidFill>
                          <a:effectLst/>
                        </a:rPr>
                        <a:t>50000</a:t>
                      </a:r>
                      <a:endParaRPr lang="en-US" sz="120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54855" marR="54855" marT="0" marB="0" anchor="ctr"/>
                </a:tc>
                <a:extLst>
                  <a:ext uri="{0D108BD9-81ED-4DB2-BD59-A6C34878D82A}">
                    <a16:rowId xmlns:a16="http://schemas.microsoft.com/office/drawing/2014/main" val="775690188"/>
                  </a:ext>
                </a:extLst>
              </a:tr>
              <a:tr h="173476">
                <a:tc>
                  <a:txBody>
                    <a:bodyPr/>
                    <a:lstStyle/>
                    <a:p>
                      <a:pPr marL="0" marR="0" algn="justLow" rtl="1">
                        <a:lnSpc>
                          <a:spcPct val="107000"/>
                        </a:lnSpc>
                        <a:spcBef>
                          <a:spcPts val="0"/>
                        </a:spcBef>
                        <a:spcAft>
                          <a:spcPts val="0"/>
                        </a:spcAft>
                      </a:pPr>
                      <a:r>
                        <a:rPr lang="ar-SA" sz="1200">
                          <a:solidFill>
                            <a:schemeClr val="tx1"/>
                          </a:solidFill>
                          <a:effectLst/>
                        </a:rPr>
                        <a:t>- نفقات تبني المواصفات والمعايير</a:t>
                      </a:r>
                      <a:endParaRPr lang="en-US" sz="120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54855" marR="54855" marT="0" marB="0" anchor="ctr"/>
                </a:tc>
                <a:tc>
                  <a:txBody>
                    <a:bodyPr/>
                    <a:lstStyle/>
                    <a:p>
                      <a:pPr marL="0" marR="0" algn="justLow" rtl="1">
                        <a:lnSpc>
                          <a:spcPct val="107000"/>
                        </a:lnSpc>
                        <a:spcBef>
                          <a:spcPts val="0"/>
                        </a:spcBef>
                        <a:spcAft>
                          <a:spcPts val="0"/>
                        </a:spcAft>
                      </a:pPr>
                      <a:r>
                        <a:rPr lang="ar-SA" sz="1200">
                          <a:solidFill>
                            <a:schemeClr val="tx1"/>
                          </a:solidFill>
                          <a:effectLst/>
                        </a:rPr>
                        <a:t>50000</a:t>
                      </a:r>
                      <a:endParaRPr lang="en-US" sz="120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54855" marR="54855" marT="0" marB="0" anchor="ctr"/>
                </a:tc>
                <a:extLst>
                  <a:ext uri="{0D108BD9-81ED-4DB2-BD59-A6C34878D82A}">
                    <a16:rowId xmlns:a16="http://schemas.microsoft.com/office/drawing/2014/main" val="3400157052"/>
                  </a:ext>
                </a:extLst>
              </a:tr>
              <a:tr h="173476">
                <a:tc>
                  <a:txBody>
                    <a:bodyPr/>
                    <a:lstStyle/>
                    <a:p>
                      <a:pPr marL="0" marR="0" algn="justLow" rtl="1">
                        <a:lnSpc>
                          <a:spcPct val="107000"/>
                        </a:lnSpc>
                        <a:spcBef>
                          <a:spcPts val="0"/>
                        </a:spcBef>
                        <a:spcAft>
                          <a:spcPts val="0"/>
                        </a:spcAft>
                      </a:pPr>
                      <a:r>
                        <a:rPr lang="ar-SA" sz="1200">
                          <a:solidFill>
                            <a:schemeClr val="tx1"/>
                          </a:solidFill>
                          <a:effectLst/>
                        </a:rPr>
                        <a:t>- استهلاك معدات</a:t>
                      </a:r>
                      <a:endParaRPr lang="en-US" sz="120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54855" marR="54855" marT="0" marB="0" anchor="ctr"/>
                </a:tc>
                <a:tc>
                  <a:txBody>
                    <a:bodyPr/>
                    <a:lstStyle/>
                    <a:p>
                      <a:pPr marL="0" marR="0" algn="justLow" rtl="1">
                        <a:lnSpc>
                          <a:spcPct val="107000"/>
                        </a:lnSpc>
                        <a:spcBef>
                          <a:spcPts val="0"/>
                        </a:spcBef>
                        <a:spcAft>
                          <a:spcPts val="0"/>
                        </a:spcAft>
                      </a:pPr>
                      <a:r>
                        <a:rPr lang="ar-SA" sz="1200">
                          <a:solidFill>
                            <a:schemeClr val="tx1"/>
                          </a:solidFill>
                          <a:effectLst/>
                        </a:rPr>
                        <a:t>200000</a:t>
                      </a:r>
                      <a:endParaRPr lang="en-US" sz="120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54855" marR="54855" marT="0" marB="0" anchor="ctr"/>
                </a:tc>
                <a:extLst>
                  <a:ext uri="{0D108BD9-81ED-4DB2-BD59-A6C34878D82A}">
                    <a16:rowId xmlns:a16="http://schemas.microsoft.com/office/drawing/2014/main" val="1972666206"/>
                  </a:ext>
                </a:extLst>
              </a:tr>
              <a:tr h="173476">
                <a:tc>
                  <a:txBody>
                    <a:bodyPr/>
                    <a:lstStyle/>
                    <a:p>
                      <a:pPr marL="0" marR="0" algn="justLow" rtl="1">
                        <a:lnSpc>
                          <a:spcPct val="107000"/>
                        </a:lnSpc>
                        <a:spcBef>
                          <a:spcPts val="0"/>
                        </a:spcBef>
                        <a:spcAft>
                          <a:spcPts val="0"/>
                        </a:spcAft>
                      </a:pPr>
                      <a:r>
                        <a:rPr lang="ar-SA" sz="1200">
                          <a:solidFill>
                            <a:schemeClr val="tx1"/>
                          </a:solidFill>
                          <a:effectLst/>
                        </a:rPr>
                        <a:t>- بدل ضيافة</a:t>
                      </a:r>
                      <a:endParaRPr lang="en-US" sz="120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54855" marR="54855" marT="0" marB="0" anchor="ctr"/>
                </a:tc>
                <a:tc>
                  <a:txBody>
                    <a:bodyPr/>
                    <a:lstStyle/>
                    <a:p>
                      <a:pPr marL="0" marR="0" algn="justLow" rtl="1">
                        <a:lnSpc>
                          <a:spcPct val="107000"/>
                        </a:lnSpc>
                        <a:spcBef>
                          <a:spcPts val="0"/>
                        </a:spcBef>
                        <a:spcAft>
                          <a:spcPts val="0"/>
                        </a:spcAft>
                      </a:pPr>
                      <a:r>
                        <a:rPr lang="ar-SA" sz="1200">
                          <a:solidFill>
                            <a:schemeClr val="tx1"/>
                          </a:solidFill>
                          <a:effectLst/>
                        </a:rPr>
                        <a:t>40000</a:t>
                      </a:r>
                      <a:endParaRPr lang="en-US" sz="120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54855" marR="54855" marT="0" marB="0" anchor="ctr"/>
                </a:tc>
                <a:extLst>
                  <a:ext uri="{0D108BD9-81ED-4DB2-BD59-A6C34878D82A}">
                    <a16:rowId xmlns:a16="http://schemas.microsoft.com/office/drawing/2014/main" val="3166297687"/>
                  </a:ext>
                </a:extLst>
              </a:tr>
              <a:tr h="173476">
                <a:tc>
                  <a:txBody>
                    <a:bodyPr/>
                    <a:lstStyle/>
                    <a:p>
                      <a:pPr marL="0" marR="0" algn="justLow" rtl="1">
                        <a:lnSpc>
                          <a:spcPct val="107000"/>
                        </a:lnSpc>
                        <a:spcBef>
                          <a:spcPts val="0"/>
                        </a:spcBef>
                        <a:spcAft>
                          <a:spcPts val="0"/>
                        </a:spcAft>
                      </a:pPr>
                      <a:r>
                        <a:rPr lang="ar-SA" sz="1200">
                          <a:solidFill>
                            <a:schemeClr val="tx1"/>
                          </a:solidFill>
                          <a:effectLst/>
                        </a:rPr>
                        <a:t>- ديون معدومة</a:t>
                      </a:r>
                      <a:endParaRPr lang="en-US" sz="120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54855" marR="54855" marT="0" marB="0" anchor="ctr"/>
                </a:tc>
                <a:tc>
                  <a:txBody>
                    <a:bodyPr/>
                    <a:lstStyle/>
                    <a:p>
                      <a:pPr marL="0" marR="0" algn="justLow" rtl="1">
                        <a:lnSpc>
                          <a:spcPct val="107000"/>
                        </a:lnSpc>
                        <a:spcBef>
                          <a:spcPts val="0"/>
                        </a:spcBef>
                        <a:spcAft>
                          <a:spcPts val="0"/>
                        </a:spcAft>
                      </a:pPr>
                      <a:r>
                        <a:rPr lang="ar-SA" sz="1200">
                          <a:solidFill>
                            <a:schemeClr val="tx1"/>
                          </a:solidFill>
                          <a:effectLst/>
                        </a:rPr>
                        <a:t>100000</a:t>
                      </a:r>
                      <a:endParaRPr lang="en-US" sz="120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54855" marR="54855" marT="0" marB="0" anchor="ctr"/>
                </a:tc>
                <a:extLst>
                  <a:ext uri="{0D108BD9-81ED-4DB2-BD59-A6C34878D82A}">
                    <a16:rowId xmlns:a16="http://schemas.microsoft.com/office/drawing/2014/main" val="2104366133"/>
                  </a:ext>
                </a:extLst>
              </a:tr>
              <a:tr h="173476">
                <a:tc>
                  <a:txBody>
                    <a:bodyPr/>
                    <a:lstStyle/>
                    <a:p>
                      <a:pPr marL="0" marR="0" algn="justLow" rtl="1">
                        <a:lnSpc>
                          <a:spcPct val="107000"/>
                        </a:lnSpc>
                        <a:spcBef>
                          <a:spcPts val="0"/>
                        </a:spcBef>
                        <a:spcAft>
                          <a:spcPts val="0"/>
                        </a:spcAft>
                      </a:pPr>
                      <a:r>
                        <a:rPr lang="ar-SA" sz="1200">
                          <a:solidFill>
                            <a:schemeClr val="tx1"/>
                          </a:solidFill>
                          <a:effectLst/>
                        </a:rPr>
                        <a:t>- خسارة استبدال الآلات </a:t>
                      </a:r>
                      <a:endParaRPr lang="en-US" sz="120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54855" marR="54855" marT="0" marB="0" anchor="ctr"/>
                </a:tc>
                <a:tc>
                  <a:txBody>
                    <a:bodyPr/>
                    <a:lstStyle/>
                    <a:p>
                      <a:pPr marL="0" marR="0" algn="justLow" rtl="1">
                        <a:lnSpc>
                          <a:spcPct val="107000"/>
                        </a:lnSpc>
                        <a:spcBef>
                          <a:spcPts val="0"/>
                        </a:spcBef>
                        <a:spcAft>
                          <a:spcPts val="0"/>
                        </a:spcAft>
                      </a:pPr>
                      <a:r>
                        <a:rPr lang="ar-SA" sz="1200">
                          <a:solidFill>
                            <a:schemeClr val="tx1"/>
                          </a:solidFill>
                          <a:effectLst/>
                        </a:rPr>
                        <a:t>80000</a:t>
                      </a:r>
                      <a:endParaRPr lang="en-US" sz="120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54855" marR="54855" marT="0" marB="0" anchor="ctr"/>
                </a:tc>
                <a:extLst>
                  <a:ext uri="{0D108BD9-81ED-4DB2-BD59-A6C34878D82A}">
                    <a16:rowId xmlns:a16="http://schemas.microsoft.com/office/drawing/2014/main" val="4068655480"/>
                  </a:ext>
                </a:extLst>
              </a:tr>
              <a:tr h="173476">
                <a:tc>
                  <a:txBody>
                    <a:bodyPr/>
                    <a:lstStyle/>
                    <a:p>
                      <a:pPr marL="0" marR="0" algn="justLow" rtl="1">
                        <a:lnSpc>
                          <a:spcPct val="107000"/>
                        </a:lnSpc>
                        <a:spcBef>
                          <a:spcPts val="0"/>
                        </a:spcBef>
                        <a:spcAft>
                          <a:spcPts val="0"/>
                        </a:spcAft>
                      </a:pPr>
                      <a:r>
                        <a:rPr lang="ar-SA" sz="1200">
                          <a:solidFill>
                            <a:schemeClr val="tx1"/>
                          </a:solidFill>
                          <a:effectLst/>
                        </a:rPr>
                        <a:t>م. د. م. فيها</a:t>
                      </a:r>
                      <a:endParaRPr lang="en-US" sz="120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54855" marR="54855" marT="0" marB="0" anchor="ctr"/>
                </a:tc>
                <a:tc>
                  <a:txBody>
                    <a:bodyPr/>
                    <a:lstStyle/>
                    <a:p>
                      <a:pPr marL="0" marR="0" algn="justLow" rtl="1">
                        <a:lnSpc>
                          <a:spcPct val="107000"/>
                        </a:lnSpc>
                        <a:spcBef>
                          <a:spcPts val="0"/>
                        </a:spcBef>
                        <a:spcAft>
                          <a:spcPts val="0"/>
                        </a:spcAft>
                      </a:pPr>
                      <a:r>
                        <a:rPr lang="ar-SA" sz="1200">
                          <a:solidFill>
                            <a:schemeClr val="tx1"/>
                          </a:solidFill>
                          <a:effectLst/>
                        </a:rPr>
                        <a:t>50000</a:t>
                      </a:r>
                      <a:endParaRPr lang="en-US" sz="120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54855" marR="54855" marT="0" marB="0" anchor="ctr"/>
                </a:tc>
                <a:extLst>
                  <a:ext uri="{0D108BD9-81ED-4DB2-BD59-A6C34878D82A}">
                    <a16:rowId xmlns:a16="http://schemas.microsoft.com/office/drawing/2014/main" val="2395184801"/>
                  </a:ext>
                </a:extLst>
              </a:tr>
              <a:tr h="173476">
                <a:tc>
                  <a:txBody>
                    <a:bodyPr/>
                    <a:lstStyle/>
                    <a:p>
                      <a:pPr marL="0" marR="0" algn="justLow" rtl="1">
                        <a:lnSpc>
                          <a:spcPct val="107000"/>
                        </a:lnSpc>
                        <a:spcBef>
                          <a:spcPts val="0"/>
                        </a:spcBef>
                        <a:spcAft>
                          <a:spcPts val="0"/>
                        </a:spcAft>
                      </a:pPr>
                      <a:r>
                        <a:rPr lang="ar-SA" sz="1200">
                          <a:solidFill>
                            <a:schemeClr val="tx1"/>
                          </a:solidFill>
                          <a:effectLst/>
                        </a:rPr>
                        <a:t>تبرعات</a:t>
                      </a:r>
                      <a:endParaRPr lang="en-US" sz="120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54855" marR="54855" marT="0" marB="0" anchor="ctr"/>
                </a:tc>
                <a:tc>
                  <a:txBody>
                    <a:bodyPr/>
                    <a:lstStyle/>
                    <a:p>
                      <a:pPr marL="0" marR="0" algn="justLow" rtl="1">
                        <a:lnSpc>
                          <a:spcPct val="107000"/>
                        </a:lnSpc>
                        <a:spcBef>
                          <a:spcPts val="0"/>
                        </a:spcBef>
                        <a:spcAft>
                          <a:spcPts val="0"/>
                        </a:spcAft>
                      </a:pPr>
                      <a:r>
                        <a:rPr lang="ar-SA" sz="1200">
                          <a:solidFill>
                            <a:schemeClr val="tx1"/>
                          </a:solidFill>
                          <a:effectLst/>
                        </a:rPr>
                        <a:t>100000</a:t>
                      </a:r>
                      <a:endParaRPr lang="en-US" sz="120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54855" marR="54855" marT="0" marB="0" anchor="ctr"/>
                </a:tc>
                <a:extLst>
                  <a:ext uri="{0D108BD9-81ED-4DB2-BD59-A6C34878D82A}">
                    <a16:rowId xmlns:a16="http://schemas.microsoft.com/office/drawing/2014/main" val="1455717958"/>
                  </a:ext>
                </a:extLst>
              </a:tr>
              <a:tr h="173476">
                <a:tc>
                  <a:txBody>
                    <a:bodyPr/>
                    <a:lstStyle/>
                    <a:p>
                      <a:pPr marL="0" marR="0" algn="justLow" rtl="1">
                        <a:lnSpc>
                          <a:spcPct val="107000"/>
                        </a:lnSpc>
                        <a:spcBef>
                          <a:spcPts val="0"/>
                        </a:spcBef>
                        <a:spcAft>
                          <a:spcPts val="0"/>
                        </a:spcAft>
                      </a:pPr>
                      <a:r>
                        <a:rPr lang="ar-SA" sz="1200">
                          <a:solidFill>
                            <a:schemeClr val="tx1"/>
                          </a:solidFill>
                          <a:effectLst/>
                        </a:rPr>
                        <a:t>مجموع المصاريف</a:t>
                      </a:r>
                      <a:endParaRPr lang="en-US" sz="120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54855" marR="54855" marT="0" marB="0" anchor="ctr"/>
                </a:tc>
                <a:tc>
                  <a:txBody>
                    <a:bodyPr/>
                    <a:lstStyle/>
                    <a:p>
                      <a:pPr marL="0" marR="0" algn="justLow" rtl="1">
                        <a:lnSpc>
                          <a:spcPct val="107000"/>
                        </a:lnSpc>
                        <a:spcBef>
                          <a:spcPts val="0"/>
                        </a:spcBef>
                        <a:spcAft>
                          <a:spcPts val="0"/>
                        </a:spcAft>
                      </a:pPr>
                      <a:r>
                        <a:rPr lang="ar-SA" sz="1200">
                          <a:solidFill>
                            <a:schemeClr val="tx1"/>
                          </a:solidFill>
                          <a:effectLst/>
                        </a:rPr>
                        <a:t>1590000</a:t>
                      </a:r>
                      <a:endParaRPr lang="en-US" sz="120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54855" marR="54855" marT="0" marB="0" anchor="ctr"/>
                </a:tc>
                <a:extLst>
                  <a:ext uri="{0D108BD9-81ED-4DB2-BD59-A6C34878D82A}">
                    <a16:rowId xmlns:a16="http://schemas.microsoft.com/office/drawing/2014/main" val="3104087949"/>
                  </a:ext>
                </a:extLst>
              </a:tr>
              <a:tr h="173476">
                <a:tc>
                  <a:txBody>
                    <a:bodyPr/>
                    <a:lstStyle/>
                    <a:p>
                      <a:pPr marL="0" marR="0" algn="justLow" rtl="1">
                        <a:lnSpc>
                          <a:spcPct val="107000"/>
                        </a:lnSpc>
                        <a:spcBef>
                          <a:spcPts val="0"/>
                        </a:spcBef>
                        <a:spcAft>
                          <a:spcPts val="0"/>
                        </a:spcAft>
                      </a:pPr>
                      <a:r>
                        <a:rPr lang="ar-SA" sz="1200">
                          <a:solidFill>
                            <a:schemeClr val="tx1"/>
                          </a:solidFill>
                          <a:effectLst/>
                        </a:rPr>
                        <a:t>       الدخل الصافي المعلن                 </a:t>
                      </a:r>
                      <a:endParaRPr lang="en-US" sz="120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54855" marR="54855" marT="0" marB="0" anchor="ctr"/>
                </a:tc>
                <a:tc>
                  <a:txBody>
                    <a:bodyPr/>
                    <a:lstStyle/>
                    <a:p>
                      <a:pPr marL="0" marR="0" algn="justLow" rtl="1">
                        <a:lnSpc>
                          <a:spcPct val="107000"/>
                        </a:lnSpc>
                        <a:spcBef>
                          <a:spcPts val="0"/>
                        </a:spcBef>
                        <a:spcAft>
                          <a:spcPts val="0"/>
                        </a:spcAft>
                      </a:pPr>
                      <a:r>
                        <a:rPr lang="ar-SA" sz="1200">
                          <a:solidFill>
                            <a:schemeClr val="tx1"/>
                          </a:solidFill>
                          <a:effectLst/>
                        </a:rPr>
                        <a:t>410000</a:t>
                      </a:r>
                      <a:endParaRPr lang="en-US" sz="120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54855" marR="54855" marT="0" marB="0" anchor="ctr"/>
                </a:tc>
                <a:extLst>
                  <a:ext uri="{0D108BD9-81ED-4DB2-BD59-A6C34878D82A}">
                    <a16:rowId xmlns:a16="http://schemas.microsoft.com/office/drawing/2014/main" val="4013838115"/>
                  </a:ext>
                </a:extLst>
              </a:tr>
              <a:tr h="173476">
                <a:tc>
                  <a:txBody>
                    <a:bodyPr/>
                    <a:lstStyle/>
                    <a:p>
                      <a:pPr marL="0" marR="0" algn="justLow" rtl="1">
                        <a:lnSpc>
                          <a:spcPct val="107000"/>
                        </a:lnSpc>
                        <a:spcBef>
                          <a:spcPts val="0"/>
                        </a:spcBef>
                        <a:spcAft>
                          <a:spcPts val="0"/>
                        </a:spcAft>
                      </a:pPr>
                      <a:r>
                        <a:rPr lang="ar-SA" sz="1200">
                          <a:solidFill>
                            <a:schemeClr val="tx1"/>
                          </a:solidFill>
                          <a:effectLst/>
                        </a:rPr>
                        <a:t>الضريبة الأولية حسب تصريح الشركة (00)  (15%)</a:t>
                      </a:r>
                      <a:endParaRPr lang="en-US" sz="120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54855" marR="54855" marT="0" marB="0" anchor="ctr"/>
                </a:tc>
                <a:tc>
                  <a:txBody>
                    <a:bodyPr/>
                    <a:lstStyle/>
                    <a:p>
                      <a:pPr marL="0" marR="0" algn="justLow" rtl="1">
                        <a:lnSpc>
                          <a:spcPct val="107000"/>
                        </a:lnSpc>
                        <a:spcBef>
                          <a:spcPts val="0"/>
                        </a:spcBef>
                        <a:spcAft>
                          <a:spcPts val="0"/>
                        </a:spcAft>
                      </a:pPr>
                      <a:r>
                        <a:rPr lang="ar-SA" sz="1200" dirty="0">
                          <a:solidFill>
                            <a:schemeClr val="tx1"/>
                          </a:solidFill>
                          <a:effectLst/>
                        </a:rPr>
                        <a:t> 61500  شيكل</a:t>
                      </a:r>
                      <a:endParaRPr lang="en-US" sz="1200" dirty="0">
                        <a:solidFill>
                          <a:schemeClr val="tx1"/>
                        </a:solidFill>
                        <a:effectLst/>
                        <a:latin typeface="Times New Roman" panose="02020603050405020304" pitchFamily="18" charset="0"/>
                        <a:ea typeface="SimSun" panose="02010600030101010101" pitchFamily="2" charset="-122"/>
                        <a:cs typeface="Arial" panose="020B0604020202020204" pitchFamily="34" charset="0"/>
                      </a:endParaRPr>
                    </a:p>
                  </a:txBody>
                  <a:tcPr marL="54855" marR="54855" marT="0" marB="0" anchor="ctr"/>
                </a:tc>
                <a:extLst>
                  <a:ext uri="{0D108BD9-81ED-4DB2-BD59-A6C34878D82A}">
                    <a16:rowId xmlns:a16="http://schemas.microsoft.com/office/drawing/2014/main" val="945307321"/>
                  </a:ext>
                </a:extLst>
              </a:tr>
            </a:tbl>
          </a:graphicData>
        </a:graphic>
      </p:graphicFrame>
      <p:sp>
        <p:nvSpPr>
          <p:cNvPr id="3" name="Rectangle 1"/>
          <p:cNvSpPr>
            <a:spLocks noChangeArrowheads="1"/>
          </p:cNvSpPr>
          <p:nvPr/>
        </p:nvSpPr>
        <p:spPr bwMode="auto">
          <a:xfrm>
            <a:off x="496957" y="920216"/>
            <a:ext cx="11225856" cy="1754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pPr>
            <a:r>
              <a:rPr kumimoji="0" lang="en-US" altLang="zh-CN" sz="1200" b="1"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L</a:t>
            </a:r>
            <a:r>
              <a:rPr kumimoji="0" lang="ar-SA" altLang="zh-CN" sz="1200" b="1"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مثال</a:t>
            </a:r>
            <a:r>
              <a:rPr kumimoji="0" lang="ar-SA" altLang="zh-CN" sz="1200" b="1" i="0" u="none" strike="noStrike" cap="none" normalizeH="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 ص 99 :- </a:t>
            </a:r>
            <a:r>
              <a:rPr kumimoji="0" lang="ar-SA" altLang="zh-CN" sz="1200" b="1"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شركة مساهمة عامة قدمت حساباتها الختامية كما يلي:</a:t>
            </a:r>
            <a:endParaRPr kumimoji="0" lang="en-US" altLang="zh-CN" sz="1200" b="0" i="0" u="none" strike="noStrike" cap="none" normalizeH="0" baseline="0" dirty="0" smtClean="0">
              <a:ln>
                <a:noFill/>
              </a:ln>
              <a:solidFill>
                <a:schemeClr val="tx1"/>
              </a:solidFill>
              <a:effectLst/>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altLang="zh-CN" sz="12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    حساب الأرباح والخسائر لشركة النصر المساهمة العامة لسنة 2012</a:t>
            </a:r>
            <a:endParaRPr kumimoji="0" lang="en-US" altLang="zh-CN" sz="1200" b="0" i="0" u="none" strike="noStrike" cap="none" normalizeH="0" baseline="0" dirty="0" smtClean="0">
              <a:ln>
                <a:noFill/>
              </a:ln>
              <a:solidFill>
                <a:schemeClr val="tx1"/>
              </a:solidFill>
              <a:effectLst/>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altLang="zh-CN" sz="12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        بعد تسليم المكلف لإقراره الضريبي يقوم المقدر بدراسة الإقرار والحسابات المرفقة معه ويعطي المكلف موعد لمناقشته، وبدراسة المقدر لحسابات المكلف المرفقة مع إقراراته تبين له ما يلي:- - إن مبلغ 50000 من الرواتب لم يقتطع عنها ضريبة اقتطاعات. - إن مصاريف التأسيس بلغت 1000000 شيكل (وحسب القانون توزع على 5 سنوات بالتساوي).</a:t>
            </a:r>
            <a:endParaRPr kumimoji="0" lang="en-US" altLang="zh-CN" sz="1200" b="0" i="0" u="none" strike="noStrike" cap="none" normalizeH="0" baseline="0" dirty="0" smtClean="0">
              <a:ln>
                <a:noFill/>
              </a:ln>
              <a:solidFill>
                <a:schemeClr val="tx1"/>
              </a:solidFill>
              <a:effectLst/>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altLang="zh-CN" sz="12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 مكافأة نهاية الخدمة دفعت لموظف عمل لدى الشركة مدة 15 سنة وكان آخر راتب له 5000 شيكل.</a:t>
            </a:r>
            <a:endParaRPr kumimoji="0" lang="en-US" altLang="zh-CN" sz="1200" b="0" i="0" u="none" strike="noStrike" cap="none" normalizeH="0" baseline="0" dirty="0" smtClean="0">
              <a:ln>
                <a:noFill/>
              </a:ln>
              <a:solidFill>
                <a:schemeClr val="tx1"/>
              </a:solidFill>
              <a:effectLst/>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altLang="zh-CN" sz="12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 من ضمن الاستهلاكات – قسط استهلاك آلة قيمته 40000 شيكل عمرها الإنتاجي 6 سنوات وتستهلك بنسبة 20% </a:t>
            </a:r>
            <a:endParaRPr kumimoji="0" lang="en-US" altLang="zh-CN" sz="1200" b="0" i="0" u="none" strike="noStrike" cap="none" normalizeH="0" baseline="0" dirty="0" smtClean="0">
              <a:ln>
                <a:noFill/>
              </a:ln>
              <a:solidFill>
                <a:schemeClr val="tx1"/>
              </a:solidFill>
              <a:effectLst/>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altLang="zh-CN" sz="12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 الديون المعدومة حسب القانون.</a:t>
            </a:r>
            <a:endParaRPr kumimoji="0" lang="en-US" altLang="zh-CN" sz="1200" b="0" i="0" u="none" strike="noStrike" cap="none" normalizeH="0" baseline="0" dirty="0" smtClean="0">
              <a:ln>
                <a:noFill/>
              </a:ln>
              <a:solidFill>
                <a:schemeClr val="tx1"/>
              </a:solidFill>
              <a:effectLst/>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altLang="zh-CN" sz="12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 خسارة استبدال الآلات ناتجة عن استبدال آلة قيمتها 200000 شيكل تستهلك بنسبة25%، وتم بيعها بمبلغ 120000 شيكل في نهاية السنة الأولى.</a:t>
            </a:r>
            <a:endParaRPr kumimoji="0" lang="en-US" altLang="zh-CN" sz="1200" b="0" i="0" u="none" strike="noStrike" cap="none" normalizeH="0" baseline="0" dirty="0" smtClean="0">
              <a:ln>
                <a:noFill/>
              </a:ln>
              <a:solidFill>
                <a:schemeClr val="tx1"/>
              </a:solidFill>
              <a:effectLst/>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altLang="zh-CN" sz="12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 تم معالجة بنود تدريب الموظفين ونفقات البحث والتطوير ونفقات تبني المواصفات والمعايير وبدل الضيافة  و </a:t>
            </a:r>
            <a:r>
              <a:rPr kumimoji="0" lang="ar-SA" altLang="zh-CN" sz="1200" b="0" i="0" u="none" strike="noStrike" cap="none" normalizeH="0" baseline="0" dirty="0" err="1"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م.د.م</a:t>
            </a:r>
            <a:r>
              <a:rPr kumimoji="0" lang="ar-SA" altLang="zh-CN" sz="12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 فيها حسب القانون.</a:t>
            </a:r>
            <a:endParaRPr kumimoji="0" lang="ar-SA" altLang="zh-CN" sz="12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247483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179251651"/>
              </p:ext>
            </p:extLst>
          </p:nvPr>
        </p:nvGraphicFramePr>
        <p:xfrm>
          <a:off x="258626" y="457185"/>
          <a:ext cx="11539122" cy="6463847"/>
        </p:xfrm>
        <a:graphic>
          <a:graphicData uri="http://schemas.openxmlformats.org/drawingml/2006/table">
            <a:tbl>
              <a:tblPr rtl="1" firstRow="1" firstCol="1" lastRow="1" lastCol="1" bandRow="1" bandCol="1">
                <a:tableStyleId>{5C22544A-7EE6-4342-B048-85BDC9FD1C3A}</a:tableStyleId>
              </a:tblPr>
              <a:tblGrid>
                <a:gridCol w="2250998">
                  <a:extLst>
                    <a:ext uri="{9D8B030D-6E8A-4147-A177-3AD203B41FA5}">
                      <a16:colId xmlns:a16="http://schemas.microsoft.com/office/drawing/2014/main" val="4242584535"/>
                    </a:ext>
                  </a:extLst>
                </a:gridCol>
                <a:gridCol w="1478267">
                  <a:extLst>
                    <a:ext uri="{9D8B030D-6E8A-4147-A177-3AD203B41FA5}">
                      <a16:colId xmlns:a16="http://schemas.microsoft.com/office/drawing/2014/main" val="2443785463"/>
                    </a:ext>
                  </a:extLst>
                </a:gridCol>
                <a:gridCol w="1459069">
                  <a:extLst>
                    <a:ext uri="{9D8B030D-6E8A-4147-A177-3AD203B41FA5}">
                      <a16:colId xmlns:a16="http://schemas.microsoft.com/office/drawing/2014/main" val="3693646779"/>
                    </a:ext>
                  </a:extLst>
                </a:gridCol>
                <a:gridCol w="142068">
                  <a:extLst>
                    <a:ext uri="{9D8B030D-6E8A-4147-A177-3AD203B41FA5}">
                      <a16:colId xmlns:a16="http://schemas.microsoft.com/office/drawing/2014/main" val="3238604095"/>
                    </a:ext>
                  </a:extLst>
                </a:gridCol>
                <a:gridCol w="6208720">
                  <a:extLst>
                    <a:ext uri="{9D8B030D-6E8A-4147-A177-3AD203B41FA5}">
                      <a16:colId xmlns:a16="http://schemas.microsoft.com/office/drawing/2014/main" val="449769006"/>
                    </a:ext>
                  </a:extLst>
                </a:gridCol>
              </a:tblGrid>
              <a:tr h="185255">
                <a:tc>
                  <a:txBody>
                    <a:bodyPr/>
                    <a:lstStyle/>
                    <a:p>
                      <a:pPr marL="0" marR="0" algn="justLow"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الربح الإجمالي                </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a:txBody>
                    <a:bodyPr/>
                    <a:lstStyle/>
                    <a:p>
                      <a:pPr marL="0" marR="0" algn="r"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2000000 شيكل</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a:txBody>
                    <a:bodyPr/>
                    <a:lstStyle/>
                    <a:p>
                      <a:pPr marL="0" marR="0" algn="r"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2000000 شيكل</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gridSpan="2">
                  <a:txBody>
                    <a:bodyPr/>
                    <a:lstStyle/>
                    <a:p>
                      <a:pPr marL="0" marR="0" algn="justLow"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 </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hMerge="1">
                  <a:txBody>
                    <a:bodyPr/>
                    <a:lstStyle/>
                    <a:p>
                      <a:endParaRPr lang="en-US"/>
                    </a:p>
                  </a:txBody>
                  <a:tcPr/>
                </a:tc>
                <a:extLst>
                  <a:ext uri="{0D108BD9-81ED-4DB2-BD59-A6C34878D82A}">
                    <a16:rowId xmlns:a16="http://schemas.microsoft.com/office/drawing/2014/main" val="4040226442"/>
                  </a:ext>
                </a:extLst>
              </a:tr>
              <a:tr h="185255">
                <a:tc gridSpan="2">
                  <a:txBody>
                    <a:bodyPr/>
                    <a:lstStyle/>
                    <a:p>
                      <a:pPr marL="0" marR="0" algn="r"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 المصاريف المعترف بها</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hMerge="1">
                  <a:txBody>
                    <a:bodyPr/>
                    <a:lstStyle/>
                    <a:p>
                      <a:endParaRPr lang="en-US"/>
                    </a:p>
                  </a:txBody>
                  <a:tcPr/>
                </a:tc>
                <a:tc>
                  <a:txBody>
                    <a:bodyPr/>
                    <a:lstStyle/>
                    <a:p>
                      <a:pPr marL="0" marR="0" algn="justLow"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 </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gridSpan="2">
                  <a:txBody>
                    <a:bodyPr/>
                    <a:lstStyle/>
                    <a:p>
                      <a:pPr marL="0" marR="0" algn="justLow"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 </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hMerge="1">
                  <a:txBody>
                    <a:bodyPr/>
                    <a:lstStyle/>
                    <a:p>
                      <a:endParaRPr lang="en-US"/>
                    </a:p>
                  </a:txBody>
                  <a:tcPr/>
                </a:tc>
                <a:extLst>
                  <a:ext uri="{0D108BD9-81ED-4DB2-BD59-A6C34878D82A}">
                    <a16:rowId xmlns:a16="http://schemas.microsoft.com/office/drawing/2014/main" val="1509230244"/>
                  </a:ext>
                </a:extLst>
              </a:tr>
              <a:tr h="185255">
                <a:tc>
                  <a:txBody>
                    <a:bodyPr/>
                    <a:lstStyle/>
                    <a:p>
                      <a:pPr marL="0" marR="0" algn="justLow"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 م. بيع وتسويق    </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a:txBody>
                    <a:bodyPr/>
                    <a:lstStyle/>
                    <a:p>
                      <a:pPr marL="0" marR="0" algn="justLow"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100000</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a:txBody>
                    <a:bodyPr/>
                    <a:lstStyle/>
                    <a:p>
                      <a:pPr marL="0" marR="0" algn="r"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100000</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gridSpan="2">
                  <a:txBody>
                    <a:bodyPr/>
                    <a:lstStyle/>
                    <a:p>
                      <a:pPr marL="0" marR="0" algn="justLow"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 </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hMerge="1">
                  <a:txBody>
                    <a:bodyPr/>
                    <a:lstStyle/>
                    <a:p>
                      <a:endParaRPr lang="en-US"/>
                    </a:p>
                  </a:txBody>
                  <a:tcPr/>
                </a:tc>
                <a:extLst>
                  <a:ext uri="{0D108BD9-81ED-4DB2-BD59-A6C34878D82A}">
                    <a16:rowId xmlns:a16="http://schemas.microsoft.com/office/drawing/2014/main" val="1540384494"/>
                  </a:ext>
                </a:extLst>
              </a:tr>
              <a:tr h="185255">
                <a:tc>
                  <a:txBody>
                    <a:bodyPr/>
                    <a:lstStyle/>
                    <a:p>
                      <a:pPr marL="0" marR="0" algn="justLow"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 م. إدارية مختلفة   </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a:txBody>
                    <a:bodyPr/>
                    <a:lstStyle/>
                    <a:p>
                      <a:pPr marL="0" marR="0" algn="justLow"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50000</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a:txBody>
                    <a:bodyPr/>
                    <a:lstStyle/>
                    <a:p>
                      <a:pPr marL="0" marR="0" algn="r"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50000 </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gridSpan="2">
                  <a:txBody>
                    <a:bodyPr/>
                    <a:lstStyle/>
                    <a:p>
                      <a:pPr marL="0" marR="0" algn="justLow"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 </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hMerge="1">
                  <a:txBody>
                    <a:bodyPr/>
                    <a:lstStyle/>
                    <a:p>
                      <a:endParaRPr lang="en-US"/>
                    </a:p>
                  </a:txBody>
                  <a:tcPr/>
                </a:tc>
                <a:extLst>
                  <a:ext uri="{0D108BD9-81ED-4DB2-BD59-A6C34878D82A}">
                    <a16:rowId xmlns:a16="http://schemas.microsoft.com/office/drawing/2014/main" val="1286279152"/>
                  </a:ext>
                </a:extLst>
              </a:tr>
              <a:tr h="185255">
                <a:tc>
                  <a:txBody>
                    <a:bodyPr/>
                    <a:lstStyle/>
                    <a:p>
                      <a:pPr marL="0" marR="0" algn="justLow"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 رواتب وأجور      </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a:txBody>
                    <a:bodyPr/>
                    <a:lstStyle/>
                    <a:p>
                      <a:pPr marL="0" marR="0" algn="justLow"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250000</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a:txBody>
                    <a:bodyPr/>
                    <a:lstStyle/>
                    <a:p>
                      <a:pPr marL="0" marR="0" algn="r"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200000 </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gridSpan="2">
                  <a:txBody>
                    <a:bodyPr/>
                    <a:lstStyle/>
                    <a:p>
                      <a:pPr marL="0" marR="0" algn="r"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(تم استبعاد 50000 غير مسدد عنها حسب نص المادة 5/بند 4 من تعليمات رقم 8 لسنة 2012).</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hMerge="1">
                  <a:txBody>
                    <a:bodyPr/>
                    <a:lstStyle/>
                    <a:p>
                      <a:endParaRPr lang="en-US"/>
                    </a:p>
                  </a:txBody>
                  <a:tcPr/>
                </a:tc>
                <a:extLst>
                  <a:ext uri="{0D108BD9-81ED-4DB2-BD59-A6C34878D82A}">
                    <a16:rowId xmlns:a16="http://schemas.microsoft.com/office/drawing/2014/main" val="1241051929"/>
                  </a:ext>
                </a:extLst>
              </a:tr>
              <a:tr h="370507">
                <a:tc>
                  <a:txBody>
                    <a:bodyPr/>
                    <a:lstStyle/>
                    <a:p>
                      <a:pPr marL="0" marR="0" algn="justLow"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 م. تأسيس      </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a:txBody>
                    <a:bodyPr/>
                    <a:lstStyle/>
                    <a:p>
                      <a:pPr marL="0" marR="0" algn="justLow"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300000</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a:txBody>
                    <a:bodyPr/>
                    <a:lstStyle/>
                    <a:p>
                      <a:pPr marL="0" marR="0" algn="r"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200000</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gridSpan="2">
                  <a:txBody>
                    <a:bodyPr/>
                    <a:lstStyle/>
                    <a:p>
                      <a:pPr marL="0" marR="0" algn="r"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م. التأسيس بلغت 1000000 شيكل توزع على 5 سنوات وبالتالي يكون نصيب كل سنة 200000 وليست 300000.</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hMerge="1">
                  <a:txBody>
                    <a:bodyPr/>
                    <a:lstStyle/>
                    <a:p>
                      <a:endParaRPr lang="en-US"/>
                    </a:p>
                  </a:txBody>
                  <a:tcPr/>
                </a:tc>
                <a:extLst>
                  <a:ext uri="{0D108BD9-81ED-4DB2-BD59-A6C34878D82A}">
                    <a16:rowId xmlns:a16="http://schemas.microsoft.com/office/drawing/2014/main" val="3931395149"/>
                  </a:ext>
                </a:extLst>
              </a:tr>
              <a:tr h="185255">
                <a:tc>
                  <a:txBody>
                    <a:bodyPr/>
                    <a:lstStyle/>
                    <a:p>
                      <a:pPr marL="0" marR="0" algn="justLow"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 مساهمة صندوق التقاعد  </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a:txBody>
                    <a:bodyPr/>
                    <a:lstStyle/>
                    <a:p>
                      <a:pPr marL="0" marR="0" algn="justLow" rtl="0">
                        <a:lnSpc>
                          <a:spcPct val="107000"/>
                        </a:lnSpc>
                        <a:spcBef>
                          <a:spcPts val="0"/>
                        </a:spcBef>
                        <a:spcAft>
                          <a:spcPts val="0"/>
                        </a:spcAft>
                      </a:pPr>
                      <a:r>
                        <a:rPr lang="en-US" sz="1200">
                          <a:effectLst/>
                          <a:latin typeface="Arial" panose="020B0604020202020204" pitchFamily="34" charset="0"/>
                          <a:cs typeface="Arial" panose="020B0604020202020204" pitchFamily="34" charset="0"/>
                        </a:rPr>
                        <a:t>20000</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a:txBody>
                    <a:bodyPr/>
                    <a:lstStyle/>
                    <a:p>
                      <a:pPr marL="0" marR="0" algn="r"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20000 </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gridSpan="2">
                  <a:txBody>
                    <a:bodyPr/>
                    <a:lstStyle/>
                    <a:p>
                      <a:pPr marL="0" marR="0" algn="r"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 </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hMerge="1">
                  <a:txBody>
                    <a:bodyPr/>
                    <a:lstStyle/>
                    <a:p>
                      <a:endParaRPr lang="en-US"/>
                    </a:p>
                  </a:txBody>
                  <a:tcPr/>
                </a:tc>
                <a:extLst>
                  <a:ext uri="{0D108BD9-81ED-4DB2-BD59-A6C34878D82A}">
                    <a16:rowId xmlns:a16="http://schemas.microsoft.com/office/drawing/2014/main" val="945284112"/>
                  </a:ext>
                </a:extLst>
              </a:tr>
              <a:tr h="370507">
                <a:tc>
                  <a:txBody>
                    <a:bodyPr/>
                    <a:lstStyle/>
                    <a:p>
                      <a:pPr marL="0" marR="0" algn="justLow"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 مكافأة نهاية الخدمة </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a:txBody>
                    <a:bodyPr/>
                    <a:lstStyle/>
                    <a:p>
                      <a:pPr marL="0" marR="0" algn="justLow" rtl="0">
                        <a:lnSpc>
                          <a:spcPct val="107000"/>
                        </a:lnSpc>
                        <a:spcBef>
                          <a:spcPts val="0"/>
                        </a:spcBef>
                        <a:spcAft>
                          <a:spcPts val="0"/>
                        </a:spcAft>
                      </a:pPr>
                      <a:r>
                        <a:rPr lang="en-US" sz="1200">
                          <a:effectLst/>
                          <a:latin typeface="Arial" panose="020B0604020202020204" pitchFamily="34" charset="0"/>
                          <a:cs typeface="Arial" panose="020B0604020202020204" pitchFamily="34" charset="0"/>
                        </a:rPr>
                        <a:t>100000</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a:txBody>
                    <a:bodyPr/>
                    <a:lstStyle/>
                    <a:p>
                      <a:pPr marL="0" marR="0" algn="r"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75000</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gridSpan="2">
                  <a:txBody>
                    <a:bodyPr/>
                    <a:lstStyle/>
                    <a:p>
                      <a:pPr marL="0" marR="0" algn="r"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(يستحق للموظف راتب شهر عن كل سنة أي أن هذا المصروف يعترف بقيمة 5000 شيكل / سنة × 15 سنة = 75000شيكل وما زاد يخضع للضريبة).</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hMerge="1">
                  <a:txBody>
                    <a:bodyPr/>
                    <a:lstStyle/>
                    <a:p>
                      <a:endParaRPr lang="en-US"/>
                    </a:p>
                  </a:txBody>
                  <a:tcPr/>
                </a:tc>
                <a:extLst>
                  <a:ext uri="{0D108BD9-81ED-4DB2-BD59-A6C34878D82A}">
                    <a16:rowId xmlns:a16="http://schemas.microsoft.com/office/drawing/2014/main" val="515676415"/>
                  </a:ext>
                </a:extLst>
              </a:tr>
              <a:tr h="185255">
                <a:tc>
                  <a:txBody>
                    <a:bodyPr/>
                    <a:lstStyle/>
                    <a:p>
                      <a:pPr marL="0" marR="0" algn="justLow"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 استهلاك معدات    </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a:txBody>
                    <a:bodyPr/>
                    <a:lstStyle/>
                    <a:p>
                      <a:pPr marL="0" marR="0" algn="justLow" rtl="0">
                        <a:lnSpc>
                          <a:spcPct val="107000"/>
                        </a:lnSpc>
                        <a:spcBef>
                          <a:spcPts val="0"/>
                        </a:spcBef>
                        <a:spcAft>
                          <a:spcPts val="0"/>
                        </a:spcAft>
                      </a:pPr>
                      <a:r>
                        <a:rPr lang="en-US" sz="1200">
                          <a:effectLst/>
                          <a:latin typeface="Arial" panose="020B0604020202020204" pitchFamily="34" charset="0"/>
                          <a:cs typeface="Arial" panose="020B0604020202020204" pitchFamily="34" charset="0"/>
                        </a:rPr>
                        <a:t>200000</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a:txBody>
                    <a:bodyPr/>
                    <a:lstStyle/>
                    <a:p>
                      <a:pPr marL="0" marR="0" algn="r"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160000</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gridSpan="2">
                  <a:txBody>
                    <a:bodyPr/>
                    <a:lstStyle/>
                    <a:p>
                      <a:pPr marL="0" marR="0" algn="r"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(تم استبعاد قسط استهلاك آلة بقيمة 40000 شيكل لأنها مستهلكة بنسبة 20% ومدتها  5 سنوات فقط )</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hMerge="1">
                  <a:txBody>
                    <a:bodyPr/>
                    <a:lstStyle/>
                    <a:p>
                      <a:endParaRPr lang="en-US"/>
                    </a:p>
                  </a:txBody>
                  <a:tcPr/>
                </a:tc>
                <a:extLst>
                  <a:ext uri="{0D108BD9-81ED-4DB2-BD59-A6C34878D82A}">
                    <a16:rowId xmlns:a16="http://schemas.microsoft.com/office/drawing/2014/main" val="501152570"/>
                  </a:ext>
                </a:extLst>
              </a:tr>
              <a:tr h="185255">
                <a:tc>
                  <a:txBody>
                    <a:bodyPr/>
                    <a:lstStyle/>
                    <a:p>
                      <a:pPr marL="0" marR="0" algn="justLow"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 ديون معدومة   </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a:txBody>
                    <a:bodyPr/>
                    <a:lstStyle/>
                    <a:p>
                      <a:pPr marL="0" marR="0" algn="justLow" rtl="0">
                        <a:lnSpc>
                          <a:spcPct val="107000"/>
                        </a:lnSpc>
                        <a:spcBef>
                          <a:spcPts val="0"/>
                        </a:spcBef>
                        <a:spcAft>
                          <a:spcPts val="0"/>
                        </a:spcAft>
                      </a:pPr>
                      <a:r>
                        <a:rPr lang="en-US" sz="1200">
                          <a:effectLst/>
                          <a:latin typeface="Arial" panose="020B0604020202020204" pitchFamily="34" charset="0"/>
                          <a:cs typeface="Arial" panose="020B0604020202020204" pitchFamily="34" charset="0"/>
                        </a:rPr>
                        <a:t>100000</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a:txBody>
                    <a:bodyPr/>
                    <a:lstStyle/>
                    <a:p>
                      <a:pPr marL="0" marR="0" algn="r"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gridSpan="2">
                  <a:txBody>
                    <a:bodyPr/>
                    <a:lstStyle/>
                    <a:p>
                      <a:pPr marL="0" marR="0" algn="r"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(تؤجل الى ما بعد احتساب الدخل الصافي المعدل)</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hMerge="1">
                  <a:txBody>
                    <a:bodyPr/>
                    <a:lstStyle/>
                    <a:p>
                      <a:endParaRPr lang="en-US"/>
                    </a:p>
                  </a:txBody>
                  <a:tcPr/>
                </a:tc>
                <a:extLst>
                  <a:ext uri="{0D108BD9-81ED-4DB2-BD59-A6C34878D82A}">
                    <a16:rowId xmlns:a16="http://schemas.microsoft.com/office/drawing/2014/main" val="2170126864"/>
                  </a:ext>
                </a:extLst>
              </a:tr>
              <a:tr h="185255">
                <a:tc>
                  <a:txBody>
                    <a:bodyPr/>
                    <a:lstStyle/>
                    <a:p>
                      <a:pPr marL="0" marR="0" algn="justLow"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-التبرعات</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a:txBody>
                    <a:bodyPr/>
                    <a:lstStyle/>
                    <a:p>
                      <a:pPr marL="0" marR="0" algn="r" rtl="0">
                        <a:lnSpc>
                          <a:spcPct val="107000"/>
                        </a:lnSpc>
                        <a:spcBef>
                          <a:spcPts val="0"/>
                        </a:spcBef>
                        <a:spcAft>
                          <a:spcPts val="0"/>
                        </a:spcAft>
                      </a:pPr>
                      <a:r>
                        <a:rPr lang="en-US" sz="1200">
                          <a:effectLst/>
                          <a:latin typeface="Arial" panose="020B0604020202020204" pitchFamily="34" charset="0"/>
                          <a:cs typeface="Arial" panose="020B0604020202020204" pitchFamily="34" charset="0"/>
                        </a:rPr>
                        <a:t>100000</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a:txBody>
                    <a:bodyPr/>
                    <a:lstStyle/>
                    <a:p>
                      <a:pPr marL="0" marR="0" algn="r"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 </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gridSpan="2">
                  <a:txBody>
                    <a:bodyPr/>
                    <a:lstStyle/>
                    <a:p>
                      <a:pPr marL="0" marR="0" algn="r"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 </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hMerge="1">
                  <a:txBody>
                    <a:bodyPr/>
                    <a:lstStyle/>
                    <a:p>
                      <a:endParaRPr lang="en-US"/>
                    </a:p>
                  </a:txBody>
                  <a:tcPr/>
                </a:tc>
                <a:extLst>
                  <a:ext uri="{0D108BD9-81ED-4DB2-BD59-A6C34878D82A}">
                    <a16:rowId xmlns:a16="http://schemas.microsoft.com/office/drawing/2014/main" val="2954565486"/>
                  </a:ext>
                </a:extLst>
              </a:tr>
              <a:tr h="185255">
                <a:tc>
                  <a:txBody>
                    <a:bodyPr/>
                    <a:lstStyle/>
                    <a:p>
                      <a:pPr marL="0" marR="0" algn="justLow"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 تدريب موظفين</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a:txBody>
                    <a:bodyPr/>
                    <a:lstStyle/>
                    <a:p>
                      <a:pPr marL="0" marR="0" algn="justLow"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100000</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a:txBody>
                    <a:bodyPr/>
                    <a:lstStyle/>
                    <a:p>
                      <a:pPr marL="0" marR="0" algn="r"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 </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gridSpan="2">
                  <a:txBody>
                    <a:bodyPr/>
                    <a:lstStyle/>
                    <a:p>
                      <a:pPr marL="0" marR="0" algn="r"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 </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hMerge="1">
                  <a:txBody>
                    <a:bodyPr/>
                    <a:lstStyle/>
                    <a:p>
                      <a:endParaRPr lang="en-US"/>
                    </a:p>
                  </a:txBody>
                  <a:tcPr/>
                </a:tc>
                <a:extLst>
                  <a:ext uri="{0D108BD9-81ED-4DB2-BD59-A6C34878D82A}">
                    <a16:rowId xmlns:a16="http://schemas.microsoft.com/office/drawing/2014/main" val="2785688575"/>
                  </a:ext>
                </a:extLst>
              </a:tr>
              <a:tr h="555760">
                <a:tc>
                  <a:txBody>
                    <a:bodyPr/>
                    <a:lstStyle/>
                    <a:p>
                      <a:pPr marL="0" marR="0" algn="justLow"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 خسارة استبدال آلة   </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a:txBody>
                    <a:bodyPr/>
                    <a:lstStyle/>
                    <a:p>
                      <a:pPr marL="0" marR="0" algn="justLow" rtl="0">
                        <a:lnSpc>
                          <a:spcPct val="107000"/>
                        </a:lnSpc>
                        <a:spcBef>
                          <a:spcPts val="0"/>
                        </a:spcBef>
                        <a:spcAft>
                          <a:spcPts val="0"/>
                        </a:spcAft>
                      </a:pPr>
                      <a:r>
                        <a:rPr lang="en-US" sz="1200">
                          <a:effectLst/>
                          <a:latin typeface="Arial" panose="020B0604020202020204" pitchFamily="34" charset="0"/>
                          <a:cs typeface="Arial" panose="020B0604020202020204" pitchFamily="34" charset="0"/>
                        </a:rPr>
                        <a:t>80000</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a:txBody>
                    <a:bodyPr/>
                    <a:lstStyle/>
                    <a:p>
                      <a:pPr marL="0" marR="0" algn="r"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30000</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gridSpan="2">
                  <a:txBody>
                    <a:bodyPr/>
                    <a:lstStyle/>
                    <a:p>
                      <a:pPr marL="0" marR="0" algn="r"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(قيمة الآلة 200000 شيكل وتستهلك بنسبة 25% أي بقيمة 50000 شيكل سنوياً وبالتالي قيمة الآلة في نهاية السنة تساوي 150000 شيكل وبيعت بمبلغ 120000 شيكل أي أن الخسارة هي فقط 30000 شيكل والباقي تم استهلاكه.</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hMerge="1">
                  <a:txBody>
                    <a:bodyPr/>
                    <a:lstStyle/>
                    <a:p>
                      <a:endParaRPr lang="en-US"/>
                    </a:p>
                  </a:txBody>
                  <a:tcPr/>
                </a:tc>
                <a:extLst>
                  <a:ext uri="{0D108BD9-81ED-4DB2-BD59-A6C34878D82A}">
                    <a16:rowId xmlns:a16="http://schemas.microsoft.com/office/drawing/2014/main" val="4105638048"/>
                  </a:ext>
                </a:extLst>
              </a:tr>
              <a:tr h="185255">
                <a:tc>
                  <a:txBody>
                    <a:bodyPr/>
                    <a:lstStyle/>
                    <a:p>
                      <a:pPr marL="0" marR="0" algn="justLow"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 م.د.م. فيها</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a:txBody>
                    <a:bodyPr/>
                    <a:lstStyle/>
                    <a:p>
                      <a:pPr marL="0" marR="0" algn="justLow" rtl="0">
                        <a:lnSpc>
                          <a:spcPct val="107000"/>
                        </a:lnSpc>
                        <a:spcBef>
                          <a:spcPts val="0"/>
                        </a:spcBef>
                        <a:spcAft>
                          <a:spcPts val="0"/>
                        </a:spcAft>
                      </a:pPr>
                      <a:r>
                        <a:rPr lang="en-US" sz="1200">
                          <a:effectLst/>
                          <a:latin typeface="Arial" panose="020B0604020202020204" pitchFamily="34" charset="0"/>
                          <a:cs typeface="Arial" panose="020B0604020202020204" pitchFamily="34" charset="0"/>
                        </a:rPr>
                        <a:t>50000</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a:txBody>
                    <a:bodyPr/>
                    <a:lstStyle/>
                    <a:p>
                      <a:pPr marL="0" marR="0" algn="r"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gridSpan="2">
                  <a:txBody>
                    <a:bodyPr/>
                    <a:lstStyle/>
                    <a:p>
                      <a:pPr marL="0" marR="0" algn="r"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(لا يعترف بالمخصصات لهذه الشركة لأنها ليست من ضمن الشركات المالية)</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hMerge="1">
                  <a:txBody>
                    <a:bodyPr/>
                    <a:lstStyle/>
                    <a:p>
                      <a:endParaRPr lang="en-US"/>
                    </a:p>
                  </a:txBody>
                  <a:tcPr/>
                </a:tc>
                <a:extLst>
                  <a:ext uri="{0D108BD9-81ED-4DB2-BD59-A6C34878D82A}">
                    <a16:rowId xmlns:a16="http://schemas.microsoft.com/office/drawing/2014/main" val="1222469363"/>
                  </a:ext>
                </a:extLst>
              </a:tr>
              <a:tr h="185255">
                <a:tc>
                  <a:txBody>
                    <a:bodyPr/>
                    <a:lstStyle/>
                    <a:p>
                      <a:pPr marL="0" marR="0" algn="justLow"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 نفقات بحث وتطوير </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a:txBody>
                    <a:bodyPr/>
                    <a:lstStyle/>
                    <a:p>
                      <a:pPr marL="0" marR="0" algn="justLow" rtl="0">
                        <a:lnSpc>
                          <a:spcPct val="107000"/>
                        </a:lnSpc>
                        <a:spcBef>
                          <a:spcPts val="0"/>
                        </a:spcBef>
                        <a:spcAft>
                          <a:spcPts val="0"/>
                        </a:spcAft>
                      </a:pPr>
                      <a:r>
                        <a:rPr lang="en-US" sz="1200">
                          <a:effectLst/>
                          <a:latin typeface="Arial" panose="020B0604020202020204" pitchFamily="34" charset="0"/>
                          <a:cs typeface="Arial" panose="020B0604020202020204" pitchFamily="34" charset="0"/>
                        </a:rPr>
                        <a:t>50000</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a:txBody>
                    <a:bodyPr/>
                    <a:lstStyle/>
                    <a:p>
                      <a:pPr marL="0" marR="0" algn="r"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40000</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gridSpan="2">
                  <a:txBody>
                    <a:bodyPr/>
                    <a:lstStyle/>
                    <a:p>
                      <a:pPr marL="0" marR="0" algn="justLow"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(تم رد 10000 لأنه يجب أن لا تزيد عن 2% من الدخل الإجمالي </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hMerge="1">
                  <a:txBody>
                    <a:bodyPr/>
                    <a:lstStyle/>
                    <a:p>
                      <a:endParaRPr lang="en-US"/>
                    </a:p>
                  </a:txBody>
                  <a:tcPr/>
                </a:tc>
                <a:extLst>
                  <a:ext uri="{0D108BD9-81ED-4DB2-BD59-A6C34878D82A}">
                    <a16:rowId xmlns:a16="http://schemas.microsoft.com/office/drawing/2014/main" val="3847699140"/>
                  </a:ext>
                </a:extLst>
              </a:tr>
              <a:tr h="185255">
                <a:tc>
                  <a:txBody>
                    <a:bodyPr/>
                    <a:lstStyle/>
                    <a:p>
                      <a:pPr marL="0" marR="0" algn="justLow"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-نفقات المواصفات والمقاييس</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a:txBody>
                    <a:bodyPr/>
                    <a:lstStyle/>
                    <a:p>
                      <a:pPr marL="0" marR="0" algn="justLow" rtl="0">
                        <a:lnSpc>
                          <a:spcPct val="107000"/>
                        </a:lnSpc>
                        <a:spcBef>
                          <a:spcPts val="0"/>
                        </a:spcBef>
                        <a:spcAft>
                          <a:spcPts val="0"/>
                        </a:spcAft>
                      </a:pPr>
                      <a:r>
                        <a:rPr lang="en-US" sz="1200">
                          <a:effectLst/>
                          <a:latin typeface="Arial" panose="020B0604020202020204" pitchFamily="34" charset="0"/>
                          <a:cs typeface="Arial" panose="020B0604020202020204" pitchFamily="34" charset="0"/>
                        </a:rPr>
                        <a:t>50000</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a:txBody>
                    <a:bodyPr/>
                    <a:lstStyle/>
                    <a:p>
                      <a:pPr marL="0" marR="0" algn="r"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40000</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gridSpan="2">
                  <a:txBody>
                    <a:bodyPr/>
                    <a:lstStyle/>
                    <a:p>
                      <a:pPr marL="0" marR="0" algn="justLow"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(يجب أن لا تزيد عن 2% من الدخل الإجمالي </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hMerge="1">
                  <a:txBody>
                    <a:bodyPr/>
                    <a:lstStyle/>
                    <a:p>
                      <a:endParaRPr lang="en-US"/>
                    </a:p>
                  </a:txBody>
                  <a:tcPr/>
                </a:tc>
                <a:extLst>
                  <a:ext uri="{0D108BD9-81ED-4DB2-BD59-A6C34878D82A}">
                    <a16:rowId xmlns:a16="http://schemas.microsoft.com/office/drawing/2014/main" val="1505628053"/>
                  </a:ext>
                </a:extLst>
              </a:tr>
              <a:tr h="185255">
                <a:tc>
                  <a:txBody>
                    <a:bodyPr/>
                    <a:lstStyle/>
                    <a:p>
                      <a:pPr marL="0" marR="0" algn="justLow"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 بدل ضيافة</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a:txBody>
                    <a:bodyPr/>
                    <a:lstStyle/>
                    <a:p>
                      <a:pPr marL="0" marR="0" algn="justLow" rtl="0">
                        <a:lnSpc>
                          <a:spcPct val="107000"/>
                        </a:lnSpc>
                        <a:spcBef>
                          <a:spcPts val="0"/>
                        </a:spcBef>
                        <a:spcAft>
                          <a:spcPts val="0"/>
                        </a:spcAft>
                      </a:pPr>
                      <a:r>
                        <a:rPr lang="en-US" sz="1200">
                          <a:effectLst/>
                          <a:latin typeface="Arial" panose="020B0604020202020204" pitchFamily="34" charset="0"/>
                          <a:cs typeface="Arial" panose="020B0604020202020204" pitchFamily="34" charset="0"/>
                        </a:rPr>
                        <a:t>40000</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a:txBody>
                    <a:bodyPr/>
                    <a:lstStyle/>
                    <a:p>
                      <a:pPr marL="0" marR="0" algn="r"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20000</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gridSpan="2">
                  <a:txBody>
                    <a:bodyPr/>
                    <a:lstStyle/>
                    <a:p>
                      <a:pPr marL="0" marR="0" algn="justLow"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(يجب أن لا تزيد عن 1% من الدخل الإجمالي أو 300000 شيكل أيهما أقل </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hMerge="1">
                  <a:txBody>
                    <a:bodyPr/>
                    <a:lstStyle/>
                    <a:p>
                      <a:endParaRPr lang="en-US"/>
                    </a:p>
                  </a:txBody>
                  <a:tcPr/>
                </a:tc>
                <a:extLst>
                  <a:ext uri="{0D108BD9-81ED-4DB2-BD59-A6C34878D82A}">
                    <a16:rowId xmlns:a16="http://schemas.microsoft.com/office/drawing/2014/main" val="3030272437"/>
                  </a:ext>
                </a:extLst>
              </a:tr>
              <a:tr h="185255">
                <a:tc>
                  <a:txBody>
                    <a:bodyPr/>
                    <a:lstStyle/>
                    <a:p>
                      <a:pPr marL="0" marR="0" algn="justLow"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مجموع المصاريف </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a:txBody>
                    <a:bodyPr/>
                    <a:lstStyle/>
                    <a:p>
                      <a:pPr marL="0" marR="0" algn="justLow" rtl="0">
                        <a:lnSpc>
                          <a:spcPct val="107000"/>
                        </a:lnSpc>
                        <a:spcBef>
                          <a:spcPts val="0"/>
                        </a:spcBef>
                        <a:spcAft>
                          <a:spcPts val="0"/>
                        </a:spcAft>
                      </a:pPr>
                      <a:r>
                        <a:rPr lang="en-US" sz="1200">
                          <a:effectLst/>
                          <a:latin typeface="Arial" panose="020B0604020202020204" pitchFamily="34" charset="0"/>
                          <a:cs typeface="Arial" panose="020B0604020202020204" pitchFamily="34" charset="0"/>
                        </a:rPr>
                        <a:t>1590000</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a:txBody>
                    <a:bodyPr/>
                    <a:lstStyle/>
                    <a:p>
                      <a:pPr marL="0" marR="0" algn="r"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935000</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gridSpan="2">
                  <a:txBody>
                    <a:bodyPr/>
                    <a:lstStyle/>
                    <a:p>
                      <a:pPr marL="0" marR="0" algn="justLow"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 </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hMerge="1">
                  <a:txBody>
                    <a:bodyPr/>
                    <a:lstStyle/>
                    <a:p>
                      <a:endParaRPr lang="en-US"/>
                    </a:p>
                  </a:txBody>
                  <a:tcPr/>
                </a:tc>
                <a:extLst>
                  <a:ext uri="{0D108BD9-81ED-4DB2-BD59-A6C34878D82A}">
                    <a16:rowId xmlns:a16="http://schemas.microsoft.com/office/drawing/2014/main" val="82994469"/>
                  </a:ext>
                </a:extLst>
              </a:tr>
              <a:tr h="185255">
                <a:tc>
                  <a:txBody>
                    <a:bodyPr/>
                    <a:lstStyle/>
                    <a:p>
                      <a:pPr marL="0" marR="0" algn="justLow"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الدخل الصافي (المعلن) المعدل</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a:txBody>
                    <a:bodyPr/>
                    <a:lstStyle/>
                    <a:p>
                      <a:pPr marL="0" marR="0" algn="justLow" rtl="0">
                        <a:lnSpc>
                          <a:spcPct val="107000"/>
                        </a:lnSpc>
                        <a:spcBef>
                          <a:spcPts val="0"/>
                        </a:spcBef>
                        <a:spcAft>
                          <a:spcPts val="0"/>
                        </a:spcAft>
                      </a:pPr>
                      <a:r>
                        <a:rPr lang="en-US" sz="1200">
                          <a:effectLst/>
                          <a:latin typeface="Arial" panose="020B0604020202020204" pitchFamily="34" charset="0"/>
                          <a:cs typeface="Arial" panose="020B0604020202020204" pitchFamily="34" charset="0"/>
                        </a:rPr>
                        <a:t>410000</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a:txBody>
                    <a:bodyPr/>
                    <a:lstStyle/>
                    <a:p>
                      <a:pPr marL="0" marR="0" algn="r"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1065000</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gridSpan="2">
                  <a:txBody>
                    <a:bodyPr/>
                    <a:lstStyle/>
                    <a:p>
                      <a:pPr marL="0" marR="0" algn="justLow"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 </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hMerge="1">
                  <a:txBody>
                    <a:bodyPr/>
                    <a:lstStyle/>
                    <a:p>
                      <a:endParaRPr lang="en-US"/>
                    </a:p>
                  </a:txBody>
                  <a:tcPr/>
                </a:tc>
                <a:extLst>
                  <a:ext uri="{0D108BD9-81ED-4DB2-BD59-A6C34878D82A}">
                    <a16:rowId xmlns:a16="http://schemas.microsoft.com/office/drawing/2014/main" val="508257496"/>
                  </a:ext>
                </a:extLst>
              </a:tr>
              <a:tr h="185255">
                <a:tc>
                  <a:txBody>
                    <a:bodyPr/>
                    <a:lstStyle/>
                    <a:p>
                      <a:pPr marL="0" marR="0" algn="justLow"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الضريبة الأولية (15%)</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a:txBody>
                    <a:bodyPr/>
                    <a:lstStyle/>
                    <a:p>
                      <a:pPr marL="0" marR="0" algn="justLow" rtl="0">
                        <a:lnSpc>
                          <a:spcPct val="107000"/>
                        </a:lnSpc>
                        <a:spcBef>
                          <a:spcPts val="0"/>
                        </a:spcBef>
                        <a:spcAft>
                          <a:spcPts val="0"/>
                        </a:spcAft>
                      </a:pPr>
                      <a:r>
                        <a:rPr lang="en-US" sz="1200">
                          <a:effectLst/>
                          <a:latin typeface="Arial" panose="020B0604020202020204" pitchFamily="34" charset="0"/>
                          <a:cs typeface="Arial" panose="020B0604020202020204" pitchFamily="34" charset="0"/>
                        </a:rPr>
                        <a:t>61500 </a:t>
                      </a:r>
                      <a:r>
                        <a:rPr lang="ar-SA" sz="1200">
                          <a:effectLst/>
                          <a:latin typeface="Arial" panose="020B0604020202020204" pitchFamily="34" charset="0"/>
                          <a:cs typeface="Arial" panose="020B0604020202020204" pitchFamily="34" charset="0"/>
                        </a:rPr>
                        <a:t> شيكل</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a:txBody>
                    <a:bodyPr/>
                    <a:lstStyle/>
                    <a:p>
                      <a:pPr marL="0" marR="0" algn="r"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 </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gridSpan="2">
                  <a:txBody>
                    <a:bodyPr/>
                    <a:lstStyle/>
                    <a:p>
                      <a:pPr marL="0" marR="0" algn="justLow"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 </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hMerge="1">
                  <a:txBody>
                    <a:bodyPr/>
                    <a:lstStyle/>
                    <a:p>
                      <a:endParaRPr lang="en-US"/>
                    </a:p>
                  </a:txBody>
                  <a:tcPr/>
                </a:tc>
                <a:extLst>
                  <a:ext uri="{0D108BD9-81ED-4DB2-BD59-A6C34878D82A}">
                    <a16:rowId xmlns:a16="http://schemas.microsoft.com/office/drawing/2014/main" val="4242245486"/>
                  </a:ext>
                </a:extLst>
              </a:tr>
              <a:tr h="185255">
                <a:tc>
                  <a:txBody>
                    <a:bodyPr/>
                    <a:lstStyle/>
                    <a:p>
                      <a:pPr marL="0" marR="0" algn="justLow"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نفقات التدريب</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a:txBody>
                    <a:bodyPr/>
                    <a:lstStyle/>
                    <a:p>
                      <a:pPr marL="0" marR="0" algn="justLow"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 </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a:txBody>
                    <a:bodyPr/>
                    <a:lstStyle/>
                    <a:p>
                      <a:pPr marL="0" marR="0" algn="r"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21300</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gridSpan="2">
                  <a:txBody>
                    <a:bodyPr/>
                    <a:lstStyle/>
                    <a:p>
                      <a:pPr marL="0" marR="0" algn="justLow"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 يجب أن لا تزيد عن 2% من قيمة الدخل الصافي المعدل)</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hMerge="1">
                  <a:txBody>
                    <a:bodyPr/>
                    <a:lstStyle/>
                    <a:p>
                      <a:endParaRPr lang="en-US"/>
                    </a:p>
                  </a:txBody>
                  <a:tcPr/>
                </a:tc>
                <a:extLst>
                  <a:ext uri="{0D108BD9-81ED-4DB2-BD59-A6C34878D82A}">
                    <a16:rowId xmlns:a16="http://schemas.microsoft.com/office/drawing/2014/main" val="801813237"/>
                  </a:ext>
                </a:extLst>
              </a:tr>
              <a:tr h="185255">
                <a:tc>
                  <a:txBody>
                    <a:bodyPr/>
                    <a:lstStyle/>
                    <a:p>
                      <a:pPr marL="342900" marR="0" lvl="0" indent="-342900" algn="justLow" rtl="1">
                        <a:lnSpc>
                          <a:spcPct val="107000"/>
                        </a:lnSpc>
                        <a:spcBef>
                          <a:spcPts val="0"/>
                        </a:spcBef>
                        <a:spcAft>
                          <a:spcPts val="0"/>
                        </a:spcAft>
                        <a:buFont typeface="Times New Roman" panose="02020603050405020304" pitchFamily="18" charset="0"/>
                        <a:buChar char="-"/>
                        <a:tabLst>
                          <a:tab pos="228600" algn="l"/>
                        </a:tabLst>
                      </a:pPr>
                      <a:r>
                        <a:rPr lang="ar-SA" sz="1200">
                          <a:effectLst/>
                          <a:latin typeface="Arial" panose="020B0604020202020204" pitchFamily="34" charset="0"/>
                          <a:cs typeface="Arial" panose="020B0604020202020204" pitchFamily="34" charset="0"/>
                        </a:rPr>
                        <a:t>ديون معدومة </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a:txBody>
                    <a:bodyPr/>
                    <a:lstStyle/>
                    <a:p>
                      <a:pPr marL="0" marR="0" algn="r"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 </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a:txBody>
                    <a:bodyPr/>
                    <a:lstStyle/>
                    <a:p>
                      <a:pPr marL="0" marR="0" algn="r"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100000</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gridSpan="2">
                  <a:txBody>
                    <a:bodyPr/>
                    <a:lstStyle/>
                    <a:p>
                      <a:pPr marL="0" marR="0" algn="justLow"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يجب أن لا تزيد عن 500000 شيكل او 20% من الدخل الصافي المعدل ايهما اكثر</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hMerge="1">
                  <a:txBody>
                    <a:bodyPr/>
                    <a:lstStyle/>
                    <a:p>
                      <a:endParaRPr lang="en-US"/>
                    </a:p>
                  </a:txBody>
                  <a:tcPr/>
                </a:tc>
                <a:extLst>
                  <a:ext uri="{0D108BD9-81ED-4DB2-BD59-A6C34878D82A}">
                    <a16:rowId xmlns:a16="http://schemas.microsoft.com/office/drawing/2014/main" val="3292075354"/>
                  </a:ext>
                </a:extLst>
              </a:tr>
              <a:tr h="449198">
                <a:tc>
                  <a:txBody>
                    <a:bodyPr/>
                    <a:lstStyle/>
                    <a:p>
                      <a:pPr marL="0" marR="0" algn="justLow"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الدخل الخاضع قبل التبرعات</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a:txBody>
                    <a:bodyPr/>
                    <a:lstStyle/>
                    <a:p>
                      <a:pPr marL="0" marR="0" algn="r"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 </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a:txBody>
                    <a:bodyPr/>
                    <a:lstStyle/>
                    <a:p>
                      <a:pPr marL="0" marR="0" algn="r"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943700</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gridSpan="2">
                  <a:txBody>
                    <a:bodyPr/>
                    <a:lstStyle/>
                    <a:p>
                      <a:pPr marL="0" marR="0" algn="justLow"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 </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hMerge="1">
                  <a:txBody>
                    <a:bodyPr/>
                    <a:lstStyle/>
                    <a:p>
                      <a:endParaRPr lang="en-US"/>
                    </a:p>
                  </a:txBody>
                  <a:tcPr/>
                </a:tc>
                <a:extLst>
                  <a:ext uri="{0D108BD9-81ED-4DB2-BD59-A6C34878D82A}">
                    <a16:rowId xmlns:a16="http://schemas.microsoft.com/office/drawing/2014/main" val="3968648509"/>
                  </a:ext>
                </a:extLst>
              </a:tr>
              <a:tr h="185255">
                <a:tc>
                  <a:txBody>
                    <a:bodyPr/>
                    <a:lstStyle/>
                    <a:p>
                      <a:pPr marL="0" marR="0" algn="justLow"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-التبرعات</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a:txBody>
                    <a:bodyPr/>
                    <a:lstStyle/>
                    <a:p>
                      <a:pPr marL="0" marR="0" algn="r"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 </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a:txBody>
                    <a:bodyPr/>
                    <a:lstStyle/>
                    <a:p>
                      <a:pPr marL="0" marR="0" algn="r"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100000</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gridSpan="2">
                  <a:txBody>
                    <a:bodyPr/>
                    <a:lstStyle/>
                    <a:p>
                      <a:pPr marL="0" marR="0" algn="justLow"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(يجب أن لا تزيد عن 20% من الدخل الخاضع للضريبة وبما أنها أقل فيعترف بها جميعها حسب المادة 11)</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hMerge="1">
                  <a:txBody>
                    <a:bodyPr/>
                    <a:lstStyle/>
                    <a:p>
                      <a:endParaRPr lang="en-US"/>
                    </a:p>
                  </a:txBody>
                  <a:tcPr/>
                </a:tc>
                <a:extLst>
                  <a:ext uri="{0D108BD9-81ED-4DB2-BD59-A6C34878D82A}">
                    <a16:rowId xmlns:a16="http://schemas.microsoft.com/office/drawing/2014/main" val="122785163"/>
                  </a:ext>
                </a:extLst>
              </a:tr>
              <a:tr h="185255">
                <a:tc>
                  <a:txBody>
                    <a:bodyPr/>
                    <a:lstStyle/>
                    <a:p>
                      <a:pPr marL="0" marR="0" algn="justLow"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=الدخل الخاضع</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a:txBody>
                    <a:bodyPr/>
                    <a:lstStyle/>
                    <a:p>
                      <a:pPr marL="0" marR="0" algn="r"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 </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a:txBody>
                    <a:bodyPr/>
                    <a:lstStyle/>
                    <a:p>
                      <a:pPr marL="0" marR="0" algn="r"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843700</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gridSpan="2">
                  <a:txBody>
                    <a:bodyPr/>
                    <a:lstStyle/>
                    <a:p>
                      <a:pPr marL="0" marR="0" algn="justLow"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 </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hMerge="1">
                  <a:txBody>
                    <a:bodyPr/>
                    <a:lstStyle/>
                    <a:p>
                      <a:endParaRPr lang="en-US"/>
                    </a:p>
                  </a:txBody>
                  <a:tcPr/>
                </a:tc>
                <a:extLst>
                  <a:ext uri="{0D108BD9-81ED-4DB2-BD59-A6C34878D82A}">
                    <a16:rowId xmlns:a16="http://schemas.microsoft.com/office/drawing/2014/main" val="3895890467"/>
                  </a:ext>
                </a:extLst>
              </a:tr>
              <a:tr h="185255">
                <a:tc>
                  <a:txBody>
                    <a:bodyPr/>
                    <a:lstStyle/>
                    <a:p>
                      <a:pPr marL="0" marR="0" algn="justLow"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الضريبة المستحقة/ 15%</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a:txBody>
                    <a:bodyPr/>
                    <a:lstStyle/>
                    <a:p>
                      <a:pPr marL="0" marR="0" algn="r"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 </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a:txBody>
                    <a:bodyPr/>
                    <a:lstStyle/>
                    <a:p>
                      <a:pPr marL="0" marR="0" algn="r"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126555</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gridSpan="2">
                  <a:txBody>
                    <a:bodyPr/>
                    <a:lstStyle/>
                    <a:p>
                      <a:pPr marL="0" marR="0" algn="justLow"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 </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hMerge="1">
                  <a:txBody>
                    <a:bodyPr/>
                    <a:lstStyle/>
                    <a:p>
                      <a:endParaRPr lang="en-US"/>
                    </a:p>
                  </a:txBody>
                  <a:tcPr/>
                </a:tc>
                <a:extLst>
                  <a:ext uri="{0D108BD9-81ED-4DB2-BD59-A6C34878D82A}">
                    <a16:rowId xmlns:a16="http://schemas.microsoft.com/office/drawing/2014/main" val="4201163710"/>
                  </a:ext>
                </a:extLst>
              </a:tr>
              <a:tr h="185255">
                <a:tc>
                  <a:txBody>
                    <a:bodyPr/>
                    <a:lstStyle/>
                    <a:p>
                      <a:pPr marL="0" marR="0" algn="justLow"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 تقاص المدفوع (00)</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a:txBody>
                    <a:bodyPr/>
                    <a:lstStyle/>
                    <a:p>
                      <a:pPr marL="0" marR="0" algn="r"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 </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a:txBody>
                    <a:bodyPr/>
                    <a:lstStyle/>
                    <a:p>
                      <a:pPr marL="0" marR="0" algn="r"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61500</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gridSpan="2">
                  <a:txBody>
                    <a:bodyPr/>
                    <a:lstStyle/>
                    <a:p>
                      <a:pPr marL="0" marR="0" algn="justLow"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 </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hMerge="1">
                  <a:txBody>
                    <a:bodyPr/>
                    <a:lstStyle/>
                    <a:p>
                      <a:endParaRPr lang="en-US"/>
                    </a:p>
                  </a:txBody>
                  <a:tcPr/>
                </a:tc>
                <a:extLst>
                  <a:ext uri="{0D108BD9-81ED-4DB2-BD59-A6C34878D82A}">
                    <a16:rowId xmlns:a16="http://schemas.microsoft.com/office/drawing/2014/main" val="3195517789"/>
                  </a:ext>
                </a:extLst>
              </a:tr>
              <a:tr h="185255">
                <a:tc>
                  <a:txBody>
                    <a:bodyPr/>
                    <a:lstStyle/>
                    <a:p>
                      <a:pPr marL="0" marR="0" algn="justLow"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الباقي للدفع</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gridSpan="3">
                  <a:txBody>
                    <a:bodyPr/>
                    <a:lstStyle/>
                    <a:p>
                      <a:pPr marL="0" marR="0" algn="justLow" rtl="1">
                        <a:lnSpc>
                          <a:spcPct val="107000"/>
                        </a:lnSpc>
                        <a:spcBef>
                          <a:spcPts val="0"/>
                        </a:spcBef>
                        <a:spcAft>
                          <a:spcPts val="0"/>
                        </a:spcAft>
                      </a:pPr>
                      <a:r>
                        <a:rPr lang="ar-SA" sz="1200">
                          <a:effectLst/>
                          <a:latin typeface="Arial" panose="020B0604020202020204" pitchFamily="34" charset="0"/>
                          <a:cs typeface="Arial" panose="020B0604020202020204" pitchFamily="34" charset="0"/>
                        </a:rPr>
                        <a:t> </a:t>
                      </a:r>
                      <a:endParaRPr lang="en-US" sz="120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tc hMerge="1">
                  <a:txBody>
                    <a:bodyPr/>
                    <a:lstStyle/>
                    <a:p>
                      <a:endParaRPr lang="en-US"/>
                    </a:p>
                  </a:txBody>
                  <a:tcPr/>
                </a:tc>
                <a:tc hMerge="1">
                  <a:txBody>
                    <a:bodyPr/>
                    <a:lstStyle/>
                    <a:p>
                      <a:endParaRPr lang="en-US"/>
                    </a:p>
                  </a:txBody>
                  <a:tcPr/>
                </a:tc>
                <a:tc>
                  <a:txBody>
                    <a:bodyPr/>
                    <a:lstStyle/>
                    <a:p>
                      <a:pPr marL="0" marR="0" algn="justLow" rtl="1">
                        <a:lnSpc>
                          <a:spcPct val="107000"/>
                        </a:lnSpc>
                        <a:spcBef>
                          <a:spcPts val="0"/>
                        </a:spcBef>
                        <a:spcAft>
                          <a:spcPts val="0"/>
                        </a:spcAft>
                      </a:pPr>
                      <a:r>
                        <a:rPr lang="ar-SA" sz="1200" dirty="0">
                          <a:effectLst/>
                          <a:latin typeface="Arial" panose="020B0604020202020204" pitchFamily="34" charset="0"/>
                          <a:cs typeface="Arial" panose="020B0604020202020204" pitchFamily="34" charset="0"/>
                        </a:rPr>
                        <a:t>65055      شيكل</a:t>
                      </a:r>
                      <a:endParaRPr lang="en-US" sz="1200" dirty="0">
                        <a:effectLst/>
                        <a:latin typeface="Arial" panose="020B0604020202020204" pitchFamily="34" charset="0"/>
                        <a:ea typeface="SimSun" panose="02010600030101010101" pitchFamily="2" charset="-122"/>
                        <a:cs typeface="Arial" panose="020B0604020202020204" pitchFamily="34" charset="0"/>
                      </a:endParaRPr>
                    </a:p>
                  </a:txBody>
                  <a:tcPr marL="46010" marR="46010" marT="0" marB="0"/>
                </a:tc>
                <a:extLst>
                  <a:ext uri="{0D108BD9-81ED-4DB2-BD59-A6C34878D82A}">
                    <a16:rowId xmlns:a16="http://schemas.microsoft.com/office/drawing/2014/main" val="2786929827"/>
                  </a:ext>
                </a:extLst>
              </a:tr>
            </a:tbl>
          </a:graphicData>
        </a:graphic>
      </p:graphicFrame>
    </p:spTree>
    <p:extLst>
      <p:ext uri="{BB962C8B-B14F-4D97-AF65-F5344CB8AC3E}">
        <p14:creationId xmlns:p14="http://schemas.microsoft.com/office/powerpoint/2010/main" val="9686156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965834395"/>
              </p:ext>
            </p:extLst>
          </p:nvPr>
        </p:nvGraphicFramePr>
        <p:xfrm>
          <a:off x="6380252" y="3034337"/>
          <a:ext cx="5181894" cy="3191801"/>
        </p:xfrm>
        <a:graphic>
          <a:graphicData uri="http://schemas.openxmlformats.org/drawingml/2006/table">
            <a:tbl>
              <a:tblPr rtl="1" firstRow="1" firstCol="1" bandRow="1">
                <a:tableStyleId>{5C22544A-7EE6-4342-B048-85BDC9FD1C3A}</a:tableStyleId>
              </a:tblPr>
              <a:tblGrid>
                <a:gridCol w="1444134">
                  <a:extLst>
                    <a:ext uri="{9D8B030D-6E8A-4147-A177-3AD203B41FA5}">
                      <a16:colId xmlns:a16="http://schemas.microsoft.com/office/drawing/2014/main" val="266265433"/>
                    </a:ext>
                  </a:extLst>
                </a:gridCol>
                <a:gridCol w="3737760">
                  <a:extLst>
                    <a:ext uri="{9D8B030D-6E8A-4147-A177-3AD203B41FA5}">
                      <a16:colId xmlns:a16="http://schemas.microsoft.com/office/drawing/2014/main" val="950785306"/>
                    </a:ext>
                  </a:extLst>
                </a:gridCol>
              </a:tblGrid>
              <a:tr h="452214">
                <a:tc>
                  <a:txBody>
                    <a:bodyPr/>
                    <a:lstStyle/>
                    <a:p>
                      <a:pPr marL="0" marR="0" algn="r" rtl="1">
                        <a:spcBef>
                          <a:spcPts val="0"/>
                        </a:spcBef>
                        <a:spcAft>
                          <a:spcPts val="0"/>
                        </a:spcAft>
                      </a:pPr>
                      <a:r>
                        <a:rPr lang="ar-SA" sz="1600" dirty="0">
                          <a:effectLst/>
                        </a:rPr>
                        <a:t>    </a:t>
                      </a:r>
                      <a:r>
                        <a:rPr lang="ar-SA" sz="1600" u="sng" dirty="0">
                          <a:effectLst/>
                        </a:rPr>
                        <a:t>السنة</a:t>
                      </a:r>
                      <a:r>
                        <a:rPr lang="ar-SA" sz="1600" dirty="0">
                          <a:effectLst/>
                        </a:rPr>
                        <a:t>                           </a:t>
                      </a:r>
                      <a:endParaRPr lang="en-US" sz="1600" dirty="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r" rtl="1">
                        <a:spcBef>
                          <a:spcPts val="0"/>
                        </a:spcBef>
                        <a:spcAft>
                          <a:spcPts val="0"/>
                        </a:spcAft>
                      </a:pPr>
                      <a:r>
                        <a:rPr lang="ar-SA" sz="1600" u="sng">
                          <a:effectLst/>
                        </a:rPr>
                        <a:t>الدخل الخاضع المعدل والمتفق عليه</a:t>
                      </a:r>
                      <a:endParaRPr lang="en-US" sz="16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2936026934"/>
                  </a:ext>
                </a:extLst>
              </a:tr>
              <a:tr h="452214">
                <a:tc>
                  <a:txBody>
                    <a:bodyPr/>
                    <a:lstStyle/>
                    <a:p>
                      <a:pPr marL="0" marR="0" algn="r" rtl="1">
                        <a:spcBef>
                          <a:spcPts val="0"/>
                        </a:spcBef>
                        <a:spcAft>
                          <a:spcPts val="0"/>
                        </a:spcAft>
                      </a:pPr>
                      <a:r>
                        <a:rPr lang="ar-SA" sz="1600" dirty="0">
                          <a:effectLst/>
                        </a:rPr>
                        <a:t>2010</a:t>
                      </a:r>
                      <a:endParaRPr lang="en-US" sz="1600" dirty="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r" rtl="0">
                        <a:spcBef>
                          <a:spcPts val="0"/>
                        </a:spcBef>
                        <a:spcAft>
                          <a:spcPts val="0"/>
                        </a:spcAft>
                      </a:pPr>
                      <a:r>
                        <a:rPr lang="en-US" sz="1600" dirty="0" smtClean="0">
                          <a:effectLst/>
                        </a:rPr>
                        <a:t>50000</a:t>
                      </a:r>
                      <a:endParaRPr lang="en-US" sz="1600" dirty="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862246166"/>
                  </a:ext>
                </a:extLst>
              </a:tr>
              <a:tr h="452214">
                <a:tc>
                  <a:txBody>
                    <a:bodyPr/>
                    <a:lstStyle/>
                    <a:p>
                      <a:pPr marL="0" marR="0" algn="r" rtl="1">
                        <a:spcBef>
                          <a:spcPts val="0"/>
                        </a:spcBef>
                        <a:spcAft>
                          <a:spcPts val="0"/>
                        </a:spcAft>
                      </a:pPr>
                      <a:r>
                        <a:rPr lang="ar-SA" sz="1600" dirty="0">
                          <a:effectLst/>
                        </a:rPr>
                        <a:t>2011</a:t>
                      </a:r>
                      <a:endParaRPr lang="en-US" sz="1600" dirty="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r" rtl="0">
                        <a:spcBef>
                          <a:spcPts val="0"/>
                        </a:spcBef>
                        <a:spcAft>
                          <a:spcPts val="0"/>
                        </a:spcAft>
                      </a:pPr>
                      <a:r>
                        <a:rPr lang="en-US" sz="1600">
                          <a:effectLst/>
                        </a:rPr>
                        <a:t>40000</a:t>
                      </a:r>
                      <a:endParaRPr lang="en-US" sz="16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690098058"/>
                  </a:ext>
                </a:extLst>
              </a:tr>
              <a:tr h="452214">
                <a:tc>
                  <a:txBody>
                    <a:bodyPr/>
                    <a:lstStyle/>
                    <a:p>
                      <a:pPr marL="0" marR="0" algn="r" rtl="1">
                        <a:spcBef>
                          <a:spcPts val="0"/>
                        </a:spcBef>
                        <a:spcAft>
                          <a:spcPts val="0"/>
                        </a:spcAft>
                      </a:pPr>
                      <a:r>
                        <a:rPr lang="ar-SA" sz="1600" dirty="0">
                          <a:effectLst/>
                        </a:rPr>
                        <a:t>2012</a:t>
                      </a:r>
                      <a:endParaRPr lang="en-US" sz="1600" dirty="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r" rtl="0">
                        <a:spcBef>
                          <a:spcPts val="0"/>
                        </a:spcBef>
                        <a:spcAft>
                          <a:spcPts val="0"/>
                        </a:spcAft>
                      </a:pPr>
                      <a:r>
                        <a:rPr lang="en-US" sz="1600" dirty="0">
                          <a:effectLst/>
                        </a:rPr>
                        <a:t>50000</a:t>
                      </a:r>
                      <a:endParaRPr lang="en-US" sz="1600" dirty="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069638293"/>
                  </a:ext>
                </a:extLst>
              </a:tr>
              <a:tr h="452214">
                <a:tc>
                  <a:txBody>
                    <a:bodyPr/>
                    <a:lstStyle/>
                    <a:p>
                      <a:pPr marL="0" marR="0" algn="r" rtl="1">
                        <a:spcBef>
                          <a:spcPts val="0"/>
                        </a:spcBef>
                        <a:spcAft>
                          <a:spcPts val="0"/>
                        </a:spcAft>
                      </a:pPr>
                      <a:r>
                        <a:rPr lang="ar-SA" sz="1600" dirty="0">
                          <a:effectLst/>
                        </a:rPr>
                        <a:t>2013</a:t>
                      </a:r>
                      <a:endParaRPr lang="en-US" sz="1600" dirty="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r" rtl="1">
                        <a:spcBef>
                          <a:spcPts val="0"/>
                        </a:spcBef>
                        <a:spcAft>
                          <a:spcPts val="0"/>
                        </a:spcAft>
                      </a:pPr>
                      <a:r>
                        <a:rPr lang="en-US" sz="1600" dirty="0">
                          <a:effectLst/>
                        </a:rPr>
                        <a:t>40000</a:t>
                      </a:r>
                      <a:endParaRPr lang="en-US" sz="1600" dirty="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489463424"/>
                  </a:ext>
                </a:extLst>
              </a:tr>
              <a:tr h="478517">
                <a:tc>
                  <a:txBody>
                    <a:bodyPr/>
                    <a:lstStyle/>
                    <a:p>
                      <a:pPr marL="0" marR="0" algn="r" rtl="1">
                        <a:spcBef>
                          <a:spcPts val="0"/>
                        </a:spcBef>
                        <a:spcAft>
                          <a:spcPts val="0"/>
                        </a:spcAft>
                      </a:pPr>
                      <a:r>
                        <a:rPr lang="ar-SA" sz="1600">
                          <a:effectLst/>
                        </a:rPr>
                        <a:t>2014</a:t>
                      </a:r>
                      <a:endParaRPr lang="en-US" sz="16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r" rtl="0">
                        <a:spcBef>
                          <a:spcPts val="0"/>
                        </a:spcBef>
                        <a:spcAft>
                          <a:spcPts val="0"/>
                        </a:spcAft>
                      </a:pPr>
                      <a:r>
                        <a:rPr lang="en-US" sz="1600" dirty="0">
                          <a:effectLst/>
                        </a:rPr>
                        <a:t>60000</a:t>
                      </a:r>
                      <a:endParaRPr lang="en-US" sz="1600" dirty="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2818239431"/>
                  </a:ext>
                </a:extLst>
              </a:tr>
              <a:tr h="452214">
                <a:tc>
                  <a:txBody>
                    <a:bodyPr/>
                    <a:lstStyle/>
                    <a:p>
                      <a:pPr marL="0" marR="0" algn="r" rtl="1">
                        <a:spcBef>
                          <a:spcPts val="0"/>
                        </a:spcBef>
                        <a:spcAft>
                          <a:spcPts val="0"/>
                        </a:spcAft>
                      </a:pPr>
                      <a:r>
                        <a:rPr lang="en-US" sz="1600">
                          <a:effectLst/>
                        </a:rPr>
                        <a:t>2015</a:t>
                      </a:r>
                      <a:endParaRPr lang="en-US" sz="16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r" rtl="1">
                        <a:spcBef>
                          <a:spcPts val="0"/>
                        </a:spcBef>
                        <a:spcAft>
                          <a:spcPts val="0"/>
                        </a:spcAft>
                      </a:pPr>
                      <a:r>
                        <a:rPr lang="en-US" sz="1600" dirty="0">
                          <a:effectLst/>
                        </a:rPr>
                        <a:t>30000</a:t>
                      </a:r>
                      <a:endParaRPr lang="en-US" sz="1600" dirty="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57989708"/>
                  </a:ext>
                </a:extLst>
              </a:tr>
            </a:tbl>
          </a:graphicData>
        </a:graphic>
      </p:graphicFrame>
      <p:sp>
        <p:nvSpPr>
          <p:cNvPr id="3" name="Rectangle 1"/>
          <p:cNvSpPr>
            <a:spLocks noChangeArrowheads="1"/>
          </p:cNvSpPr>
          <p:nvPr/>
        </p:nvSpPr>
        <p:spPr bwMode="auto">
          <a:xfrm>
            <a:off x="1260698" y="478379"/>
            <a:ext cx="10397447"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50000"/>
              </a:lnSpc>
              <a:spcBef>
                <a:spcPct val="0"/>
              </a:spcBef>
              <a:spcAft>
                <a:spcPct val="0"/>
              </a:spcAft>
              <a:buClrTx/>
              <a:buSzTx/>
              <a:buFontTx/>
              <a:buNone/>
              <a:tabLst/>
            </a:pPr>
            <a:r>
              <a:rPr kumimoji="0" lang="ar-SA" altLang="zh-CN" sz="1600" b="1"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مثال ص 103:- تنزيل وترحيل الخسارة</a:t>
            </a:r>
            <a:endParaRPr kumimoji="0" lang="en-US" altLang="zh-CN" sz="1600" b="0" i="0" u="none" strike="noStrike" cap="none" normalizeH="0" baseline="0" dirty="0" smtClean="0">
              <a:ln>
                <a:noFill/>
              </a:ln>
              <a:solidFill>
                <a:schemeClr val="tx1"/>
              </a:solidFill>
              <a:effectLst/>
            </a:endParaRPr>
          </a:p>
          <a:p>
            <a:pPr marL="0" marR="0" lvl="0" indent="0" algn="justLow" defTabSz="914400" rtl="1" eaLnBrk="0" fontAlgn="base" latinLnBrk="0" hangingPunct="0">
              <a:lnSpc>
                <a:spcPct val="150000"/>
              </a:lnSpc>
              <a:spcBef>
                <a:spcPct val="0"/>
              </a:spcBef>
              <a:spcAft>
                <a:spcPct val="0"/>
              </a:spcAft>
              <a:buClrTx/>
              <a:buSzTx/>
              <a:buFontTx/>
              <a:buNone/>
              <a:tabLst/>
            </a:pPr>
            <a:r>
              <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   قدم أحد المكلفين المعنويين (شركه) حساباته إلى دائرة ضريبة الدخل لسنة 2009  حيث تم الاعتراف بالخسائر المقدمة بقيمة  200000 شيكل، وفي السنوات اللاحقة تم تقديم حساباته الضريبية حيث تم تعديل الدخل الخاضع كما يلي:- </a:t>
            </a:r>
            <a:endParaRPr kumimoji="0" lang="en-US" altLang="zh-CN" sz="1600" b="0" i="0" u="none" strike="noStrike" cap="none" normalizeH="0" baseline="0" dirty="0" smtClean="0">
              <a:ln>
                <a:noFill/>
              </a:ln>
              <a:solidFill>
                <a:schemeClr val="tx1"/>
              </a:solidFill>
              <a:effectLst/>
            </a:endParaRPr>
          </a:p>
          <a:p>
            <a:pPr marL="0" marR="0" lvl="0" indent="0" algn="justLow" defTabSz="914400" rtl="1" eaLnBrk="0" fontAlgn="base" latinLnBrk="0" hangingPunct="0">
              <a:lnSpc>
                <a:spcPct val="150000"/>
              </a:lnSpc>
              <a:spcBef>
                <a:spcPct val="0"/>
              </a:spcBef>
              <a:spcAft>
                <a:spcPct val="0"/>
              </a:spcAft>
              <a:buClrTx/>
              <a:buSzTx/>
              <a:buFontTx/>
              <a:buNone/>
              <a:tabLst/>
            </a:pPr>
            <a:r>
              <a:rPr kumimoji="0" lang="en-US"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 </a:t>
            </a:r>
            <a:endParaRPr kumimoji="0" lang="en-US" altLang="zh-CN" sz="1600" b="0" i="0" u="none" strike="noStrike" cap="none" normalizeH="0" baseline="0" dirty="0" smtClean="0">
              <a:ln>
                <a:noFill/>
              </a:ln>
              <a:solidFill>
                <a:schemeClr val="tx1"/>
              </a:solidFill>
              <a:effectLst/>
            </a:endParaRPr>
          </a:p>
          <a:p>
            <a:pPr marL="0" marR="0" lvl="0" indent="0" algn="justLow" defTabSz="914400" rtl="1" eaLnBrk="0" fontAlgn="base" latinLnBrk="0" hangingPunct="0">
              <a:lnSpc>
                <a:spcPct val="150000"/>
              </a:lnSpc>
              <a:spcBef>
                <a:spcPct val="0"/>
              </a:spcBef>
              <a:spcAft>
                <a:spcPct val="0"/>
              </a:spcAft>
              <a:buClrTx/>
              <a:buSzTx/>
              <a:buFontTx/>
              <a:buNone/>
              <a:tabLst/>
            </a:pPr>
            <a:r>
              <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 </a:t>
            </a:r>
            <a:endParaRPr kumimoji="0" lang="en-US" altLang="zh-CN" sz="1600" b="0" i="0" u="none" strike="noStrike" cap="none" normalizeH="0" baseline="0" dirty="0" smtClean="0">
              <a:ln>
                <a:noFill/>
              </a:ln>
              <a:solidFill>
                <a:schemeClr val="tx1"/>
              </a:solidFill>
              <a:effectLst/>
            </a:endParaRPr>
          </a:p>
          <a:p>
            <a:pPr marL="0" marR="0" lvl="0" indent="0" algn="justLow" defTabSz="914400" rtl="1" eaLnBrk="0" fontAlgn="base" latinLnBrk="0" hangingPunct="0">
              <a:lnSpc>
                <a:spcPct val="150000"/>
              </a:lnSpc>
              <a:spcBef>
                <a:spcPct val="0"/>
              </a:spcBef>
              <a:spcAft>
                <a:spcPct val="0"/>
              </a:spcAft>
              <a:buClrTx/>
              <a:buSzTx/>
              <a:buFontTx/>
              <a:buNone/>
              <a:tabLst/>
            </a:pPr>
            <a:r>
              <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 </a:t>
            </a:r>
            <a:r>
              <a:rPr kumimoji="0" lang="ar-SA" altLang="zh-CN" sz="1600" b="1"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 المطلوب</a:t>
            </a:r>
            <a:r>
              <a:rPr kumimoji="0" lang="ar-SA" altLang="zh-CN" sz="1600" b="0" i="0" u="none" strike="noStrike" cap="none" normalizeH="0" baseline="0" dirty="0" smtClean="0">
                <a:ln>
                  <a:noFill/>
                </a:ln>
                <a:solidFill>
                  <a:schemeClr val="tx1"/>
                </a:solidFill>
                <a:effectLst/>
                <a:latin typeface="Simplified Arabic" panose="02020603050405020304" pitchFamily="18" charset="-78"/>
                <a:ea typeface="SimSun" panose="02010600030101010101" pitchFamily="2" charset="-122"/>
                <a:cs typeface="Simplified Arabic" panose="02020603050405020304" pitchFamily="18" charset="-78"/>
              </a:rPr>
              <a:t>: إجراء تقاص الخسارة لسنة 2015.</a:t>
            </a:r>
            <a:endParaRPr kumimoji="0" lang="ar-SA" altLang="zh-CN"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111734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otalTime>61</TotalTime>
  <Words>2611</Words>
  <Application>Microsoft Office PowerPoint</Application>
  <PresentationFormat>Widescreen</PresentationFormat>
  <Paragraphs>706</Paragraphs>
  <Slides>17</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17</vt:i4>
      </vt:variant>
    </vt:vector>
  </HeadingPairs>
  <TitlesOfParts>
    <vt:vector size="27" baseType="lpstr">
      <vt:lpstr>SimSun</vt:lpstr>
      <vt:lpstr>Arial</vt:lpstr>
      <vt:lpstr>Arial Unicode MS</vt:lpstr>
      <vt:lpstr>Simplified Arabic</vt:lpstr>
      <vt:lpstr>华文仿宋</vt:lpstr>
      <vt:lpstr>Times New Roman</vt:lpstr>
      <vt:lpstr>Tw Cen MT</vt:lpstr>
      <vt:lpstr>Tw Cen MT Condensed</vt:lpstr>
      <vt:lpstr>Wingdings 3</vt:lpstr>
      <vt:lpstr>Integral</vt:lpstr>
      <vt:lpstr>محاسبة الضرائب – اللقاء الثالث الفصل الرابع</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محاسبة الضرائب – اللقاء الثاني الفصل الرابع</dc:title>
  <dc:creator>Harbi H Daraghma</dc:creator>
  <cp:lastModifiedBy>Harbi H Daraghma</cp:lastModifiedBy>
  <cp:revision>8</cp:revision>
  <dcterms:created xsi:type="dcterms:W3CDTF">2021-03-16T18:28:05Z</dcterms:created>
  <dcterms:modified xsi:type="dcterms:W3CDTF">2021-03-16T19:29:11Z</dcterms:modified>
</cp:coreProperties>
</file>