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4" r:id="rId7"/>
    <p:sldId id="261" r:id="rId8"/>
    <p:sldId id="262" r:id="rId9"/>
    <p:sldId id="263" r:id="rId10"/>
    <p:sldId id="265" r:id="rId11"/>
    <p:sldId id="266" r:id="rId12"/>
    <p:sldId id="267" r:id="rId13"/>
    <p:sldId id="268" r:id="rId14"/>
    <p:sldId id="269" r:id="rId15"/>
    <p:sldId id="271"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0A97712-0268-4420-9EB8-9894EA0CC30D}" type="datetimeFigureOut">
              <a:rPr lang="en-US"/>
              <a:pPr>
                <a:defRPr/>
              </a:pPr>
              <a:t>4/27/2018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91513ACA-E5DC-4E84-9A6B-4ABBB8EA6B2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rtl="1">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rtl="1">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D34C781-2A20-4955-A7E9-38A525313EB8}" type="datetime3">
              <a:rPr lang="en-US"/>
              <a:pPr>
                <a:defRPr/>
              </a:pPr>
              <a:t>27 April 2018</a:t>
            </a:fld>
            <a:endParaRPr lang="en-US"/>
          </a:p>
        </p:txBody>
      </p:sp>
      <p:sp>
        <p:nvSpPr>
          <p:cNvPr id="5" name="Footer Placeholder 4"/>
          <p:cNvSpPr>
            <a:spLocks noGrp="1"/>
          </p:cNvSpPr>
          <p:nvPr>
            <p:ph type="ftr" sz="quarter" idx="11"/>
          </p:nvPr>
        </p:nvSpPr>
        <p:spPr/>
        <p:txBody>
          <a:bodyPr/>
          <a:lstStyle>
            <a:lvl1pPr>
              <a:defRPr/>
            </a:lvl1pPr>
          </a:lstStyle>
          <a:p>
            <a:pPr>
              <a:defRPr/>
            </a:pPr>
            <a:r>
              <a:rPr lang="ar-SA"/>
              <a:t> نظرية </a:t>
            </a:r>
            <a:r>
              <a:rPr lang="ar-SA" err="1"/>
              <a:t>كوليرج</a:t>
            </a:r>
            <a:r>
              <a:rPr lang="ar-SA"/>
              <a:t> في النمو الأخلاقي </a:t>
            </a:r>
            <a:endParaRPr lang="en-US"/>
          </a:p>
        </p:txBody>
      </p:sp>
      <p:sp>
        <p:nvSpPr>
          <p:cNvPr id="6" name="Slide Number Placeholder 5"/>
          <p:cNvSpPr>
            <a:spLocks noGrp="1"/>
          </p:cNvSpPr>
          <p:nvPr>
            <p:ph type="sldNum" sz="quarter" idx="12"/>
          </p:nvPr>
        </p:nvSpPr>
        <p:spPr/>
        <p:txBody>
          <a:bodyPr/>
          <a:lstStyle>
            <a:lvl1pPr>
              <a:defRPr/>
            </a:lvl1pPr>
          </a:lstStyle>
          <a:p>
            <a:fld id="{A2036BAB-BB32-420C-A1A5-48BE2F8D1833}"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2E7900-18FB-474A-B543-DEE10CD0416A}" type="datetime3">
              <a:rPr lang="en-US"/>
              <a:pPr>
                <a:defRPr/>
              </a:pPr>
              <a:t>27 April 2018</a:t>
            </a:fld>
            <a:endParaRPr lang="en-US"/>
          </a:p>
        </p:txBody>
      </p:sp>
      <p:sp>
        <p:nvSpPr>
          <p:cNvPr id="5"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6" name="Slide Number Placeholder 5"/>
          <p:cNvSpPr>
            <a:spLocks noGrp="1"/>
          </p:cNvSpPr>
          <p:nvPr>
            <p:ph type="sldNum" sz="quarter" idx="12"/>
          </p:nvPr>
        </p:nvSpPr>
        <p:spPr/>
        <p:txBody>
          <a:bodyPr/>
          <a:lstStyle>
            <a:lvl1pPr>
              <a:defRPr/>
            </a:lvl1pPr>
          </a:lstStyle>
          <a:p>
            <a:fld id="{82DAA875-3BA6-4FE9-BDFF-E4D5BBBF1959}"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267E54-EB36-4D99-86F0-D992B77ABC48}" type="datetime3">
              <a:rPr lang="en-US"/>
              <a:pPr>
                <a:defRPr/>
              </a:pPr>
              <a:t>27 April 2018</a:t>
            </a:fld>
            <a:endParaRPr lang="en-US"/>
          </a:p>
        </p:txBody>
      </p:sp>
      <p:sp>
        <p:nvSpPr>
          <p:cNvPr id="5"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6" name="Slide Number Placeholder 5"/>
          <p:cNvSpPr>
            <a:spLocks noGrp="1"/>
          </p:cNvSpPr>
          <p:nvPr>
            <p:ph type="sldNum" sz="quarter" idx="12"/>
          </p:nvPr>
        </p:nvSpPr>
        <p:spPr/>
        <p:txBody>
          <a:bodyPr/>
          <a:lstStyle>
            <a:lvl1pPr>
              <a:defRPr/>
            </a:lvl1pPr>
          </a:lstStyle>
          <a:p>
            <a:fld id="{1A066107-8246-4816-9735-C969A75F4509}"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rtl="1">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r" rtl="1">
              <a:buNone/>
              <a:defRPr/>
            </a:lvl1pPr>
            <a:lvl2pPr algn="r" rtl="1">
              <a:buNone/>
              <a:defRPr/>
            </a:lvl2pPr>
            <a:lvl3pPr algn="r" rtl="1">
              <a:buNone/>
              <a:defRPr/>
            </a:lvl3pPr>
            <a:lvl4pPr algn="r" rtl="1">
              <a:buNone/>
              <a:defRPr/>
            </a:lvl4pPr>
            <a:lvl5pPr algn="r" rtl="1">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18DE09A-0F0F-4987-801E-372CC191F430}" type="datetime3">
              <a:rPr lang="en-US"/>
              <a:pPr>
                <a:defRPr/>
              </a:pPr>
              <a:t>27 April 2018</a:t>
            </a:fld>
            <a:endParaRPr lang="en-US"/>
          </a:p>
        </p:txBody>
      </p:sp>
      <p:sp>
        <p:nvSpPr>
          <p:cNvPr id="5"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6" name="Slide Number Placeholder 5"/>
          <p:cNvSpPr>
            <a:spLocks noGrp="1"/>
          </p:cNvSpPr>
          <p:nvPr>
            <p:ph type="sldNum" sz="quarter" idx="12"/>
          </p:nvPr>
        </p:nvSpPr>
        <p:spPr/>
        <p:txBody>
          <a:bodyPr/>
          <a:lstStyle>
            <a:lvl1pPr>
              <a:defRPr/>
            </a:lvl1pPr>
          </a:lstStyle>
          <a:p>
            <a:fld id="{ADFB10E6-A6AB-4F34-88CC-3441B5DB2481}"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B3EF05-828B-4F75-AFC6-741B40A1BB28}" type="datetime3">
              <a:rPr lang="en-US"/>
              <a:pPr>
                <a:defRPr/>
              </a:pPr>
              <a:t>27 April 2018</a:t>
            </a:fld>
            <a:endParaRPr lang="en-US"/>
          </a:p>
        </p:txBody>
      </p:sp>
      <p:sp>
        <p:nvSpPr>
          <p:cNvPr id="5"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6" name="Slide Number Placeholder 5"/>
          <p:cNvSpPr>
            <a:spLocks noGrp="1"/>
          </p:cNvSpPr>
          <p:nvPr>
            <p:ph type="sldNum" sz="quarter" idx="12"/>
          </p:nvPr>
        </p:nvSpPr>
        <p:spPr/>
        <p:txBody>
          <a:bodyPr/>
          <a:lstStyle>
            <a:lvl1pPr>
              <a:defRPr/>
            </a:lvl1pPr>
          </a:lstStyle>
          <a:p>
            <a:fld id="{47D3B8F9-5851-4101-B529-45BAABF4D092}"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25CF924-F919-47EA-9D45-918D9E281157}" type="datetime3">
              <a:rPr lang="en-US"/>
              <a:pPr>
                <a:defRPr/>
              </a:pPr>
              <a:t>27 April 2018</a:t>
            </a:fld>
            <a:endParaRPr lang="en-US"/>
          </a:p>
        </p:txBody>
      </p:sp>
      <p:sp>
        <p:nvSpPr>
          <p:cNvPr id="6"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7" name="Slide Number Placeholder 5"/>
          <p:cNvSpPr>
            <a:spLocks noGrp="1"/>
          </p:cNvSpPr>
          <p:nvPr>
            <p:ph type="sldNum" sz="quarter" idx="12"/>
          </p:nvPr>
        </p:nvSpPr>
        <p:spPr/>
        <p:txBody>
          <a:bodyPr/>
          <a:lstStyle>
            <a:lvl1pPr>
              <a:defRPr/>
            </a:lvl1pPr>
          </a:lstStyle>
          <a:p>
            <a:fld id="{B749DCFA-FB33-4B35-97D8-C38F3AD9040F}"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CDD5C65-5C1C-4349-84A6-F5B7C40FA65B}" type="datetime3">
              <a:rPr lang="en-US"/>
              <a:pPr>
                <a:defRPr/>
              </a:pPr>
              <a:t>27 April 2018</a:t>
            </a:fld>
            <a:endParaRPr lang="en-US"/>
          </a:p>
        </p:txBody>
      </p:sp>
      <p:sp>
        <p:nvSpPr>
          <p:cNvPr id="8"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9" name="Slide Number Placeholder 5"/>
          <p:cNvSpPr>
            <a:spLocks noGrp="1"/>
          </p:cNvSpPr>
          <p:nvPr>
            <p:ph type="sldNum" sz="quarter" idx="12"/>
          </p:nvPr>
        </p:nvSpPr>
        <p:spPr/>
        <p:txBody>
          <a:bodyPr/>
          <a:lstStyle>
            <a:lvl1pPr>
              <a:defRPr/>
            </a:lvl1pPr>
          </a:lstStyle>
          <a:p>
            <a:fld id="{BD84EC22-BE86-4B91-9277-E9FC9159AC86}"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DEAA56C-2850-498F-9D4D-57A06583B06F}" type="datetime3">
              <a:rPr lang="en-US"/>
              <a:pPr>
                <a:defRPr/>
              </a:pPr>
              <a:t>27 April 2018</a:t>
            </a:fld>
            <a:endParaRPr lang="en-US"/>
          </a:p>
        </p:txBody>
      </p:sp>
      <p:sp>
        <p:nvSpPr>
          <p:cNvPr id="4"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5" name="Slide Number Placeholder 5"/>
          <p:cNvSpPr>
            <a:spLocks noGrp="1"/>
          </p:cNvSpPr>
          <p:nvPr>
            <p:ph type="sldNum" sz="quarter" idx="12"/>
          </p:nvPr>
        </p:nvSpPr>
        <p:spPr/>
        <p:txBody>
          <a:bodyPr/>
          <a:lstStyle>
            <a:lvl1pPr>
              <a:defRPr/>
            </a:lvl1pPr>
          </a:lstStyle>
          <a:p>
            <a:fld id="{15538AD6-68DA-4A6A-8A98-176DD2EE3CC5}"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C490049-46F2-4542-9C6E-4372F731B6A9}" type="datetime3">
              <a:rPr lang="en-US"/>
              <a:pPr>
                <a:defRPr/>
              </a:pPr>
              <a:t>27 April 2018</a:t>
            </a:fld>
            <a:endParaRPr lang="en-US"/>
          </a:p>
        </p:txBody>
      </p:sp>
      <p:sp>
        <p:nvSpPr>
          <p:cNvPr id="3"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4" name="Slide Number Placeholder 5"/>
          <p:cNvSpPr>
            <a:spLocks noGrp="1"/>
          </p:cNvSpPr>
          <p:nvPr>
            <p:ph type="sldNum" sz="quarter" idx="12"/>
          </p:nvPr>
        </p:nvSpPr>
        <p:spPr/>
        <p:txBody>
          <a:bodyPr/>
          <a:lstStyle>
            <a:lvl1pPr>
              <a:defRPr/>
            </a:lvl1pPr>
          </a:lstStyle>
          <a:p>
            <a:fld id="{78E1AF3C-6423-49D5-B54E-401CE7547AF7}"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2DA7D2-F8FC-4B19-8078-DF3ACEAF5D89}" type="datetime3">
              <a:rPr lang="en-US"/>
              <a:pPr>
                <a:defRPr/>
              </a:pPr>
              <a:t>27 April 2018</a:t>
            </a:fld>
            <a:endParaRPr lang="en-US"/>
          </a:p>
        </p:txBody>
      </p:sp>
      <p:sp>
        <p:nvSpPr>
          <p:cNvPr id="6"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7" name="Slide Number Placeholder 5"/>
          <p:cNvSpPr>
            <a:spLocks noGrp="1"/>
          </p:cNvSpPr>
          <p:nvPr>
            <p:ph type="sldNum" sz="quarter" idx="12"/>
          </p:nvPr>
        </p:nvSpPr>
        <p:spPr/>
        <p:txBody>
          <a:bodyPr/>
          <a:lstStyle>
            <a:lvl1pPr>
              <a:defRPr/>
            </a:lvl1pPr>
          </a:lstStyle>
          <a:p>
            <a:fld id="{8EAD9C0D-C1A0-450A-B74A-6617D3A17A26}"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7947D59-6311-460A-8EF3-E3E3E8568A9B}" type="datetime3">
              <a:rPr lang="en-US"/>
              <a:pPr>
                <a:defRPr/>
              </a:pPr>
              <a:t>27 April 2018</a:t>
            </a:fld>
            <a:endParaRPr lang="en-US"/>
          </a:p>
        </p:txBody>
      </p:sp>
      <p:sp>
        <p:nvSpPr>
          <p:cNvPr id="6" name="Footer Placeholder 4"/>
          <p:cNvSpPr>
            <a:spLocks noGrp="1"/>
          </p:cNvSpPr>
          <p:nvPr>
            <p:ph type="ftr" sz="quarter" idx="11"/>
          </p:nvPr>
        </p:nvSpPr>
        <p:spPr/>
        <p:txBody>
          <a:bodyPr/>
          <a:lstStyle>
            <a:lvl1pPr>
              <a:defRPr/>
            </a:lvl1pPr>
          </a:lstStyle>
          <a:p>
            <a:pPr>
              <a:defRPr/>
            </a:pPr>
            <a:r>
              <a:rPr lang="ar-SA"/>
              <a:t> نظرية كوليرج في النمو الأخلاقي </a:t>
            </a:r>
            <a:endParaRPr lang="en-US"/>
          </a:p>
        </p:txBody>
      </p:sp>
      <p:sp>
        <p:nvSpPr>
          <p:cNvPr id="7" name="Slide Number Placeholder 5"/>
          <p:cNvSpPr>
            <a:spLocks noGrp="1"/>
          </p:cNvSpPr>
          <p:nvPr>
            <p:ph type="sldNum" sz="quarter" idx="12"/>
          </p:nvPr>
        </p:nvSpPr>
        <p:spPr/>
        <p:txBody>
          <a:bodyPr/>
          <a:lstStyle>
            <a:lvl1pPr>
              <a:defRPr/>
            </a:lvl1pPr>
          </a:lstStyle>
          <a:p>
            <a:fld id="{7734C1D4-F64E-4161-B5A4-314DC7FD84AA}"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14596807-C868-4E44-9A9A-D9F1982AEB7E}" type="datetime3">
              <a:rPr lang="en-US"/>
              <a:pPr>
                <a:defRPr/>
              </a:pPr>
              <a:t>27 April 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ar-SA"/>
              <a:t> نظرية كوليرج في النمو الأخلاقي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86F629F2-CD14-496A-9D98-5E4B006A971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pPr eaLnBrk="1" hangingPunct="1"/>
            <a:r>
              <a:rPr lang="ar-SA" altLang="en-US" b="1" smtClean="0"/>
              <a:t>نظرية كولبرج في النمو الاخلاقي </a:t>
            </a:r>
            <a:endParaRPr lang="en-US" altLang="en-US"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anose="020B0604020202020204" pitchFamily="34" charset="0"/>
              <a:buNone/>
              <a:defRPr/>
            </a:pPr>
            <a:r>
              <a:rPr lang="ar-SA" smtClean="0"/>
              <a:t>موريس بقلة</a:t>
            </a:r>
            <a:endParaRPr lang="en-US" smtClean="0"/>
          </a:p>
        </p:txBody>
      </p:sp>
      <p:sp>
        <p:nvSpPr>
          <p:cNvPr id="4" name="Date Placeholder 3"/>
          <p:cNvSpPr>
            <a:spLocks noGrp="1"/>
          </p:cNvSpPr>
          <p:nvPr>
            <p:ph type="dt" sz="quarter" idx="10"/>
          </p:nvPr>
        </p:nvSpPr>
        <p:spPr/>
        <p:txBody>
          <a:bodyPr/>
          <a:lstStyle/>
          <a:p>
            <a:pPr>
              <a:defRPr/>
            </a:pPr>
            <a:fld id="{3FAB5FAD-1288-499A-9F99-25CF3C0992B2}" type="datetime3">
              <a:rPr lang="en-US"/>
              <a:pPr>
                <a:defRPr/>
              </a:pPr>
              <a:t>27 April 2018</a:t>
            </a:fld>
            <a:endParaRPr lang="en-US"/>
          </a:p>
        </p:txBody>
      </p:sp>
      <p:sp>
        <p:nvSpPr>
          <p:cNvPr id="4101" name="Slide Number Placeholder 4"/>
          <p:cNvSpPr>
            <a:spLocks noGrp="1"/>
          </p:cNvSpPr>
          <p:nvPr>
            <p:ph type="sldNum" sz="quarter" idx="12"/>
          </p:nvPr>
        </p:nvSpPr>
        <p:spPr bwMode="auto">
          <a:noFill/>
          <a:ln>
            <a:miter lim="800000"/>
            <a:headEnd/>
            <a:tailEnd/>
          </a:ln>
        </p:spPr>
        <p:txBody>
          <a:bodyPr/>
          <a:lstStyle/>
          <a:p>
            <a:fld id="{857C563C-C52F-4E38-9C4D-13865D1B69BE}" type="slidenum">
              <a:rPr lang="en-US" altLang="en-US"/>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endParaRPr lang="en-US" altLang="en-US" smtClean="0"/>
          </a:p>
        </p:txBody>
      </p:sp>
      <p:sp>
        <p:nvSpPr>
          <p:cNvPr id="13315" name="Content Placeholder 2"/>
          <p:cNvSpPr>
            <a:spLocks noGrp="1"/>
          </p:cNvSpPr>
          <p:nvPr>
            <p:ph idx="1"/>
          </p:nvPr>
        </p:nvSpPr>
        <p:spPr/>
        <p:txBody>
          <a:bodyPr/>
          <a:lstStyle/>
          <a:p>
            <a:pPr eaLnBrk="1" hangingPunct="1"/>
            <a:r>
              <a:rPr lang="ar-SA" altLang="en-US" b="1" smtClean="0">
                <a:solidFill>
                  <a:srgbClr val="FF0000"/>
                </a:solidFill>
              </a:rPr>
              <a:t>المرحلة الرابعة: القيام بالواجب من خلال إتباع القوانين والنظام الاجتماعي.</a:t>
            </a:r>
          </a:p>
          <a:p>
            <a:pPr eaLnBrk="1" hangingPunct="1"/>
            <a:r>
              <a:rPr lang="ar-SA" altLang="en-US" b="1" smtClean="0"/>
              <a:t>يصبح الفرد هنا أكثر اهتماما بالمجتمع  ككل بمعناه الواسع،</a:t>
            </a:r>
          </a:p>
          <a:p>
            <a:pPr eaLnBrk="1" hangingPunct="1"/>
            <a:r>
              <a:rPr lang="ar-SA" altLang="en-US" b="1" smtClean="0"/>
              <a:t>الحس الاجتماعي المشترك.</a:t>
            </a:r>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13317" name="Slide Number Placeholder 4"/>
          <p:cNvSpPr>
            <a:spLocks noGrp="1"/>
          </p:cNvSpPr>
          <p:nvPr>
            <p:ph type="sldNum" sz="quarter" idx="12"/>
          </p:nvPr>
        </p:nvSpPr>
        <p:spPr bwMode="auto">
          <a:noFill/>
          <a:ln>
            <a:miter lim="800000"/>
            <a:headEnd/>
            <a:tailEnd/>
          </a:ln>
        </p:spPr>
        <p:txBody>
          <a:bodyPr/>
          <a:lstStyle/>
          <a:p>
            <a:fld id="{CE0DF761-6240-4067-BECF-F40388E5C473}" type="slidenum">
              <a:rPr lang="en-US" altLang="en-US"/>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endParaRPr lang="en-US" altLang="en-US" smtClean="0"/>
          </a:p>
        </p:txBody>
      </p:sp>
      <p:sp>
        <p:nvSpPr>
          <p:cNvPr id="14339" name="Content Placeholder 2"/>
          <p:cNvSpPr>
            <a:spLocks noGrp="1"/>
          </p:cNvSpPr>
          <p:nvPr>
            <p:ph idx="1"/>
          </p:nvPr>
        </p:nvSpPr>
        <p:spPr/>
        <p:txBody>
          <a:bodyPr/>
          <a:lstStyle/>
          <a:p>
            <a:pPr eaLnBrk="1" hangingPunct="1"/>
            <a:r>
              <a:rPr lang="ar-SA" altLang="en-US" b="1" smtClean="0">
                <a:solidFill>
                  <a:srgbClr val="FF0000"/>
                </a:solidFill>
              </a:rPr>
              <a:t>المرحلة الخامسة : احترام القوانين ضمن حدود</a:t>
            </a:r>
          </a:p>
          <a:p>
            <a:pPr eaLnBrk="1" hangingPunct="1"/>
            <a:r>
              <a:rPr lang="ar-SA" altLang="en-US" b="1" smtClean="0"/>
              <a:t>يصدر الناس أحكامهم باستقلالية أكثر....</a:t>
            </a:r>
            <a:endParaRPr lang="en-US" altLang="en-US" b="1" smtClean="0">
              <a:solidFill>
                <a:srgbClr val="FF0000"/>
              </a:solidFill>
            </a:endParaRPr>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14341" name="Slide Number Placeholder 4"/>
          <p:cNvSpPr>
            <a:spLocks noGrp="1"/>
          </p:cNvSpPr>
          <p:nvPr>
            <p:ph type="sldNum" sz="quarter" idx="12"/>
          </p:nvPr>
        </p:nvSpPr>
        <p:spPr bwMode="auto">
          <a:noFill/>
          <a:ln>
            <a:miter lim="800000"/>
            <a:headEnd/>
            <a:tailEnd/>
          </a:ln>
        </p:spPr>
        <p:txBody>
          <a:bodyPr/>
          <a:lstStyle/>
          <a:p>
            <a:fld id="{1BE9CC05-CFEF-4F20-9C87-FDAE6159AD9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endParaRPr lang="en-US" altLang="en-US" smtClean="0"/>
          </a:p>
        </p:txBody>
      </p:sp>
      <p:sp>
        <p:nvSpPr>
          <p:cNvPr id="15363" name="Content Placeholder 2"/>
          <p:cNvSpPr>
            <a:spLocks noGrp="1"/>
          </p:cNvSpPr>
          <p:nvPr>
            <p:ph idx="1"/>
          </p:nvPr>
        </p:nvSpPr>
        <p:spPr/>
        <p:txBody>
          <a:bodyPr/>
          <a:lstStyle/>
          <a:p>
            <a:pPr eaLnBrk="1" hangingPunct="1"/>
            <a:r>
              <a:rPr lang="ar-SA" altLang="en-US" b="1" smtClean="0">
                <a:solidFill>
                  <a:srgbClr val="FF0000"/>
                </a:solidFill>
              </a:rPr>
              <a:t>المرحلة السادسة: إتباع قوانين أخلاقية عالمية</a:t>
            </a:r>
          </a:p>
          <a:p>
            <a:pPr eaLnBrk="1" hangingPunct="1"/>
            <a:r>
              <a:rPr lang="ar-SA" altLang="en-US" b="1" smtClean="0"/>
              <a:t>يظهر فيها مفاهيم أوسع وأوضح حول المبادئ العامة</a:t>
            </a:r>
            <a:r>
              <a:rPr lang="en-US" altLang="en-US" b="1" smtClean="0"/>
              <a:t> </a:t>
            </a:r>
            <a:r>
              <a:rPr lang="ar-SA" altLang="en-US" b="1" smtClean="0"/>
              <a:t>مثل العدالة وحقوق الإنسان</a:t>
            </a:r>
          </a:p>
          <a:p>
            <a:pPr eaLnBrk="1" hangingPunct="1"/>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15365" name="Slide Number Placeholder 4"/>
          <p:cNvSpPr>
            <a:spLocks noGrp="1"/>
          </p:cNvSpPr>
          <p:nvPr>
            <p:ph type="sldNum" sz="quarter" idx="12"/>
          </p:nvPr>
        </p:nvSpPr>
        <p:spPr bwMode="auto">
          <a:noFill/>
          <a:ln>
            <a:miter lim="800000"/>
            <a:headEnd/>
            <a:tailEnd/>
          </a:ln>
        </p:spPr>
        <p:txBody>
          <a:bodyPr/>
          <a:lstStyle/>
          <a:p>
            <a:fld id="{6CD98487-5B0B-40FC-9634-4834B232DF14}"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en-US" altLang="en-US" smtClean="0"/>
          </a:p>
        </p:txBody>
      </p:sp>
      <p:sp>
        <p:nvSpPr>
          <p:cNvPr id="16387" name="Content Placeholder 2"/>
          <p:cNvSpPr>
            <a:spLocks noGrp="1"/>
          </p:cNvSpPr>
          <p:nvPr>
            <p:ph idx="1"/>
          </p:nvPr>
        </p:nvSpPr>
        <p:spPr/>
        <p:txBody>
          <a:bodyPr/>
          <a:lstStyle/>
          <a:p>
            <a:pPr eaLnBrk="1" hangingPunct="1"/>
            <a:r>
              <a:rPr lang="ar-SA" altLang="en-US" b="1" smtClean="0"/>
              <a:t>أحد القضايا التي يمكن أن تميز المرحلة الخامسة عن السادسة هى </a:t>
            </a:r>
            <a:r>
              <a:rPr lang="ar-SA" altLang="en-US" b="1" smtClean="0">
                <a:solidFill>
                  <a:srgbClr val="FF0000"/>
                </a:solidFill>
              </a:rPr>
              <a:t>العصيان المدني</a:t>
            </a:r>
            <a:r>
              <a:rPr lang="ar-SA" altLang="en-US" b="1" smtClean="0"/>
              <a:t>. أفراد المرحلة الخامسة قد يكونون أكثر ترددا في الانخراط في العصيان المدني بسبب تمسكهم بالعقد الاجتماعي وبتغيير القوانين خلال الأساليب الديمقراطية، فقط عندما تتعرض حقوق الإنسان للانتهاك الصريح يصبح خرق القانون مبررا. </a:t>
            </a:r>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16389" name="Slide Number Placeholder 4"/>
          <p:cNvSpPr>
            <a:spLocks noGrp="1"/>
          </p:cNvSpPr>
          <p:nvPr>
            <p:ph type="sldNum" sz="quarter" idx="12"/>
          </p:nvPr>
        </p:nvSpPr>
        <p:spPr bwMode="auto">
          <a:noFill/>
          <a:ln>
            <a:miter lim="800000"/>
            <a:headEnd/>
            <a:tailEnd/>
          </a:ln>
        </p:spPr>
        <p:txBody>
          <a:bodyPr/>
          <a:lstStyle/>
          <a:p>
            <a:fld id="{81285693-5969-4552-88D0-E9443B11C3B2}"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endParaRPr lang="en-US" altLang="en-US" smtClean="0"/>
          </a:p>
        </p:txBody>
      </p:sp>
      <p:sp>
        <p:nvSpPr>
          <p:cNvPr id="17411" name="Content Placeholder 2"/>
          <p:cNvSpPr>
            <a:spLocks noGrp="1"/>
          </p:cNvSpPr>
          <p:nvPr>
            <p:ph idx="1"/>
          </p:nvPr>
        </p:nvSpPr>
        <p:spPr/>
        <p:txBody>
          <a:bodyPr/>
          <a:lstStyle/>
          <a:p>
            <a:pPr eaLnBrk="1" hangingPunct="1"/>
            <a:r>
              <a:rPr lang="ar-SA" altLang="en-US" b="1" smtClean="0"/>
              <a:t>في المرحلة السادسة على العكس من ذلك فإن التمسك بالعدالة يوفر مبررا أقوى وأوسع للعصيان المدني.</a:t>
            </a:r>
          </a:p>
          <a:p>
            <a:pPr eaLnBrk="1" hangingPunct="1"/>
            <a:r>
              <a:rPr lang="ar-SA" altLang="en-US" b="1" smtClean="0"/>
              <a:t> </a:t>
            </a:r>
            <a:r>
              <a:rPr lang="ar-SA" altLang="en-US" b="1" i="1" u="sng" smtClean="0"/>
              <a:t>لقد أكد "مارتن لوثر كنج" على أن القوانين تكون صادقة طالما أنها نابعة من العدل وأن التمسك بالعدالة يحمل في طياته ضرورة عصيان القوانين غير العادلة</a:t>
            </a:r>
            <a:endParaRPr lang="en-US" altLang="en-US" i="1" u="sng" smtClean="0"/>
          </a:p>
          <a:p>
            <a:pPr eaLnBrk="1" hangingPunct="1"/>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17413" name="Slide Number Placeholder 4"/>
          <p:cNvSpPr>
            <a:spLocks noGrp="1"/>
          </p:cNvSpPr>
          <p:nvPr>
            <p:ph type="sldNum" sz="quarter" idx="12"/>
          </p:nvPr>
        </p:nvSpPr>
        <p:spPr bwMode="auto">
          <a:noFill/>
          <a:ln>
            <a:miter lim="800000"/>
            <a:headEnd/>
            <a:tailEnd/>
          </a:ln>
        </p:spPr>
        <p:txBody>
          <a:bodyPr/>
          <a:lstStyle/>
          <a:p>
            <a:fld id="{100B3432-818D-4937-BA11-3F8A94FA8E68}" type="slidenum">
              <a:rPr lang="en-US" altLang="en-US"/>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304800"/>
            <a:ext cx="8229600" cy="1143000"/>
          </a:xfrm>
        </p:spPr>
        <p:txBody>
          <a:bodyPr/>
          <a:lstStyle/>
          <a:p>
            <a:r>
              <a:rPr lang="ar-SA" altLang="en-US" smtClean="0"/>
              <a:t>ملخص للنظرية</a:t>
            </a:r>
            <a:endParaRPr lang="en-US" altLang="en-US" smtClean="0"/>
          </a:p>
        </p:txBody>
      </p:sp>
      <p:sp>
        <p:nvSpPr>
          <p:cNvPr id="3" name="Date Placeholder 2"/>
          <p:cNvSpPr>
            <a:spLocks noGrp="1"/>
          </p:cNvSpPr>
          <p:nvPr>
            <p:ph type="dt" sz="quarter" idx="10"/>
          </p:nvPr>
        </p:nvSpPr>
        <p:spPr/>
        <p:txBody>
          <a:bodyPr/>
          <a:lstStyle/>
          <a:p>
            <a:pPr>
              <a:defRPr/>
            </a:pPr>
            <a:fld id="{4FF53966-A135-4EEA-A7AA-751FDB4F3457}" type="datetime3">
              <a:rPr lang="en-US" smtClean="0"/>
              <a:pPr>
                <a:defRPr/>
              </a:pPr>
              <a:t>27 April 2018</a:t>
            </a:fld>
            <a:endParaRPr lang="en-US"/>
          </a:p>
        </p:txBody>
      </p:sp>
      <p:sp>
        <p:nvSpPr>
          <p:cNvPr id="18436" name="Slide Number Placeholder 3"/>
          <p:cNvSpPr>
            <a:spLocks noGrp="1"/>
          </p:cNvSpPr>
          <p:nvPr>
            <p:ph type="sldNum" sz="quarter" idx="12"/>
          </p:nvPr>
        </p:nvSpPr>
        <p:spPr bwMode="auto">
          <a:noFill/>
          <a:ln>
            <a:miter lim="800000"/>
            <a:headEnd/>
            <a:tailEnd/>
          </a:ln>
        </p:spPr>
        <p:txBody>
          <a:bodyPr/>
          <a:lstStyle/>
          <a:p>
            <a:fld id="{B51990D9-ECEE-42D7-875F-C8EF26B8F15D}" type="slidenum">
              <a:rPr lang="en-US" altLang="en-US"/>
              <a:pPr/>
              <a:t>15</a:t>
            </a:fld>
            <a:endParaRPr lang="en-US" altLang="en-US"/>
          </a:p>
        </p:txBody>
      </p:sp>
      <p:sp>
        <p:nvSpPr>
          <p:cNvPr id="5" name="Rectangle 4"/>
          <p:cNvSpPr>
            <a:spLocks noChangeArrowheads="1"/>
          </p:cNvSpPr>
          <p:nvPr/>
        </p:nvSpPr>
        <p:spPr bwMode="auto">
          <a:xfrm>
            <a:off x="228600" y="1447800"/>
            <a:ext cx="8458200" cy="5262563"/>
          </a:xfrm>
          <a:prstGeom prst="rect">
            <a:avLst/>
          </a:prstGeom>
          <a:noFill/>
          <a:ln w="9525">
            <a:noFill/>
            <a:miter lim="800000"/>
            <a:headEnd/>
            <a:tailEnd/>
          </a:ln>
        </p:spPr>
        <p:txBody>
          <a:bodyPr>
            <a:spAutoFit/>
          </a:bodyPr>
          <a:lstStyle/>
          <a:p>
            <a:pPr algn="r" rtl="1" eaLnBrk="1" hangingPunct="1"/>
            <a:r>
              <a:rPr lang="ar-SA" altLang="en-US" sz="2400">
                <a:solidFill>
                  <a:srgbClr val="FF0000"/>
                </a:solidFill>
                <a:latin typeface="Simplified Arabic" pitchFamily="18" charset="-78"/>
                <a:cs typeface="Simplified Arabic" pitchFamily="18" charset="-78"/>
              </a:rPr>
              <a:t>المستوى الأول: المصلحة الشخصية</a:t>
            </a:r>
          </a:p>
          <a:p>
            <a:pPr algn="r" rtl="1" eaLnBrk="1" hangingPunct="1"/>
            <a:r>
              <a:rPr lang="ar-SA" altLang="en-US" sz="2400">
                <a:latin typeface="Simplified Arabic" pitchFamily="18" charset="-78"/>
                <a:cs typeface="Simplified Arabic" pitchFamily="18" charset="-78"/>
              </a:rPr>
              <a:t>المرحلة 1 </a:t>
            </a:r>
            <a:r>
              <a:rPr lang="ar-SA" altLang="en-US" sz="2400" b="1"/>
              <a:t>الطاعة وتجنب العقاب</a:t>
            </a:r>
            <a:r>
              <a:rPr lang="ar-SA" altLang="en-US" sz="2400">
                <a:latin typeface="Simplified Arabic" pitchFamily="18" charset="-78"/>
                <a:cs typeface="Simplified Arabic" pitchFamily="18" charset="-78"/>
              </a:rPr>
              <a:t>: «لا أريد أن أفعل هذا، لأنني لا أريد أن أعاقب.»</a:t>
            </a:r>
          </a:p>
          <a:p>
            <a:pPr algn="r" rtl="1" eaLnBrk="1" hangingPunct="1"/>
            <a:r>
              <a:rPr lang="ar-SA" altLang="en-US" sz="2400">
                <a:latin typeface="Simplified Arabic" pitchFamily="18" charset="-78"/>
                <a:cs typeface="Simplified Arabic" pitchFamily="18" charset="-78"/>
              </a:rPr>
              <a:t>المرحلة 2 </a:t>
            </a:r>
            <a:r>
              <a:rPr lang="ar-SA" altLang="en-US" sz="2400" b="1"/>
              <a:t>عقد صفقة عادلة</a:t>
            </a:r>
            <a:r>
              <a:rPr lang="ar-SA" altLang="en-US" sz="2400">
                <a:latin typeface="Simplified Arabic" pitchFamily="18" charset="-78"/>
                <a:cs typeface="Simplified Arabic" pitchFamily="18" charset="-78"/>
              </a:rPr>
              <a:t>: «لا أريد أن أفعل هذا، لأنني أريد المكافأة وهو لم يبادلني الفعل نفسه.»</a:t>
            </a:r>
          </a:p>
          <a:p>
            <a:pPr algn="r" rtl="1" eaLnBrk="1" hangingPunct="1"/>
            <a:r>
              <a:rPr lang="ar-SA" altLang="en-US" sz="2400">
                <a:solidFill>
                  <a:srgbClr val="FF0000"/>
                </a:solidFill>
                <a:latin typeface="Simplified Arabic" pitchFamily="18" charset="-78"/>
                <a:cs typeface="Simplified Arabic" pitchFamily="18" charset="-78"/>
              </a:rPr>
              <a:t>المستوى الثاني : القبول الاجتماعي</a:t>
            </a:r>
          </a:p>
          <a:p>
            <a:pPr algn="r" rtl="1" eaLnBrk="1" hangingPunct="1"/>
            <a:r>
              <a:rPr lang="ar-SA" altLang="en-US" sz="2400">
                <a:latin typeface="Simplified Arabic" pitchFamily="18" charset="-78"/>
                <a:cs typeface="Simplified Arabic" pitchFamily="18" charset="-78"/>
              </a:rPr>
              <a:t>المرحلة 3 </a:t>
            </a:r>
            <a:r>
              <a:rPr lang="ar-SA" altLang="en-US" sz="2400" b="1"/>
              <a:t>مسرة الآخرين واستحسانهم </a:t>
            </a:r>
            <a:r>
              <a:rPr lang="ar-SA" altLang="en-US" sz="2400">
                <a:latin typeface="Simplified Arabic" pitchFamily="18" charset="-78"/>
                <a:cs typeface="Simplified Arabic" pitchFamily="18" charset="-78"/>
              </a:rPr>
              <a:t>العلاقات بين الأشخاص : «لا أريد أن أفعل هذا، لأنني أريد أن يحبني الناس.»</a:t>
            </a:r>
          </a:p>
          <a:p>
            <a:pPr algn="r" rtl="1" eaLnBrk="1" hangingPunct="1"/>
            <a:r>
              <a:rPr lang="ar-SA" altLang="en-US" sz="2400">
                <a:latin typeface="Simplified Arabic" pitchFamily="18" charset="-78"/>
                <a:cs typeface="Simplified Arabic" pitchFamily="18" charset="-78"/>
              </a:rPr>
              <a:t>المرحلة 4 </a:t>
            </a:r>
            <a:r>
              <a:rPr lang="ar-SA" altLang="en-US" sz="2400" b="1"/>
              <a:t>القيام بالواجب و</a:t>
            </a:r>
            <a:r>
              <a:rPr lang="ar-SA" altLang="en-US" sz="2400" b="1">
                <a:latin typeface="Simplified Arabic" pitchFamily="18" charset="-78"/>
                <a:cs typeface="Simplified Arabic" pitchFamily="18" charset="-78"/>
              </a:rPr>
              <a:t>النظام الاجتماعي</a:t>
            </a:r>
            <a:r>
              <a:rPr lang="ar-SA" altLang="en-US" sz="2400">
                <a:latin typeface="Simplified Arabic" pitchFamily="18" charset="-78"/>
                <a:cs typeface="Simplified Arabic" pitchFamily="18" charset="-78"/>
              </a:rPr>
              <a:t>: «لا أريد أن أفعل هذا، لأن ذلك يمكن أن ينتهك القانون.»</a:t>
            </a:r>
          </a:p>
          <a:p>
            <a:pPr algn="r" rtl="1" eaLnBrk="1" hangingPunct="1"/>
            <a:r>
              <a:rPr lang="ar-SA" altLang="en-US" sz="2400">
                <a:solidFill>
                  <a:srgbClr val="FF0000"/>
                </a:solidFill>
                <a:latin typeface="Simplified Arabic" pitchFamily="18" charset="-78"/>
                <a:cs typeface="Simplified Arabic" pitchFamily="18" charset="-78"/>
              </a:rPr>
              <a:t>المستوى الثالث : المثل المجردة</a:t>
            </a:r>
          </a:p>
          <a:p>
            <a:pPr algn="r" rtl="1" eaLnBrk="1" hangingPunct="1"/>
            <a:r>
              <a:rPr lang="ar-SA" altLang="en-US" sz="2400">
                <a:latin typeface="Simplified Arabic" pitchFamily="18" charset="-78"/>
                <a:cs typeface="Simplified Arabic" pitchFamily="18" charset="-78"/>
              </a:rPr>
              <a:t>المرحلة 5 </a:t>
            </a:r>
            <a:r>
              <a:rPr lang="ar-SA" altLang="en-US" sz="2400" b="1"/>
              <a:t>احترام القوانين ضمن الحدود </a:t>
            </a:r>
            <a:r>
              <a:rPr lang="ar-SA" altLang="en-US" sz="2400">
                <a:latin typeface="Simplified Arabic" pitchFamily="18" charset="-78"/>
                <a:cs typeface="Simplified Arabic" pitchFamily="18" charset="-78"/>
              </a:rPr>
              <a:t>العقد الاجتماعي: «لا أريد أن أفعل هذا، لأنني ملتزم بألا أفعله.»</a:t>
            </a:r>
          </a:p>
          <a:p>
            <a:pPr algn="r" rtl="1" eaLnBrk="1" hangingPunct="1"/>
            <a:r>
              <a:rPr lang="ar-SA" altLang="en-US" sz="2400">
                <a:latin typeface="Simplified Arabic" pitchFamily="18" charset="-78"/>
                <a:cs typeface="Simplified Arabic" pitchFamily="18" charset="-78"/>
              </a:rPr>
              <a:t>المرحلة 6 </a:t>
            </a:r>
            <a:r>
              <a:rPr lang="ar-SA" altLang="en-US" sz="2400" b="1"/>
              <a:t>إتباع قوانين أخلاقية عالمية </a:t>
            </a:r>
            <a:r>
              <a:rPr lang="ar-SA" altLang="en-US" sz="2400">
                <a:latin typeface="Simplified Arabic" pitchFamily="18" charset="-78"/>
                <a:cs typeface="Simplified Arabic" pitchFamily="18" charset="-78"/>
              </a:rPr>
              <a:t>الحق الشامل: «لا أريد أن أفعل هذا، لأنه غير صحيح، أيا كان رأي الآخرين.»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2000"/>
                                        <p:tgtEl>
                                          <p:spTgt spid="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2000"/>
                                        <p:tgtEl>
                                          <p:spTgt spid="5">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2000"/>
                                        <p:tgtEl>
                                          <p:spTgt spid="5">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2000"/>
                                        <p:tgtEl>
                                          <p:spTgt spid="5">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2000"/>
                                        <p:tgtEl>
                                          <p:spTgt spid="5">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2000"/>
                                        <p:tgtEl>
                                          <p:spTgt spid="5">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fade">
                                      <p:cBhvr>
                                        <p:cTn id="35" dur="2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ar-SA" altLang="en-US" smtClean="0"/>
              <a:t>مقدمة</a:t>
            </a:r>
            <a:endParaRPr lang="en-US" altLang="en-US" smtClean="0"/>
          </a:p>
        </p:txBody>
      </p:sp>
      <p:sp>
        <p:nvSpPr>
          <p:cNvPr id="5123" name="Content Placeholder 2"/>
          <p:cNvSpPr>
            <a:spLocks noGrp="1"/>
          </p:cNvSpPr>
          <p:nvPr>
            <p:ph idx="1"/>
          </p:nvPr>
        </p:nvSpPr>
        <p:spPr/>
        <p:txBody>
          <a:bodyPr/>
          <a:lstStyle/>
          <a:p>
            <a:pPr eaLnBrk="1" hangingPunct="1"/>
            <a:r>
              <a:rPr lang="ar-SA" altLang="en-US" b="1" smtClean="0"/>
              <a:t>بينما كان "كولبرج يواصل دراساته العليا، تأثر بدراسات</a:t>
            </a:r>
          </a:p>
          <a:p>
            <a:pPr eaLnBrk="1" hangingPunct="1"/>
            <a:r>
              <a:rPr lang="ar-SA" altLang="en-US" b="1" smtClean="0"/>
              <a:t>بياجيه حول النمو الأخلاقي، حيث كان يرى أن "بياجيه" وجه</a:t>
            </a:r>
          </a:p>
          <a:p>
            <a:pPr eaLnBrk="1" hangingPunct="1"/>
            <a:r>
              <a:rPr lang="ar-SA" altLang="en-US" b="1" smtClean="0"/>
              <a:t>نظريته نحو أمور أساسية في فلسفة الأخلاق، كما كان</a:t>
            </a:r>
          </a:p>
          <a:p>
            <a:pPr eaLnBrk="1" hangingPunct="1"/>
            <a:r>
              <a:rPr lang="ar-SA" altLang="en-US" b="1" smtClean="0"/>
              <a:t>يعبّر بصدق عن تفكير الاطفال الحقيقي.</a:t>
            </a:r>
          </a:p>
          <a:p>
            <a:pPr eaLnBrk="1" hangingPunct="1"/>
            <a:r>
              <a:rPr lang="ar-SA" altLang="en-US" b="1" smtClean="0"/>
              <a:t>وفي نفس الوقت فقد بدا له أن عمل "بياجيه" لم يكتمل، حيث</a:t>
            </a:r>
          </a:p>
          <a:p>
            <a:pPr eaLnBrk="1" hangingPunct="1"/>
            <a:r>
              <a:rPr lang="ar-SA" altLang="en-US" b="1" smtClean="0"/>
              <a:t>يمكن وضع النتائج الأساسية لبياجيه حول الحكم الأخلاقي لدى</a:t>
            </a:r>
          </a:p>
          <a:p>
            <a:pPr eaLnBrk="1" hangingPunct="1"/>
            <a:r>
              <a:rPr lang="ar-SA" altLang="en-US" b="1" smtClean="0"/>
              <a:t>الأطفال في نظرية ذات مرحلتين:</a:t>
            </a:r>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5125" name="Slide Number Placeholder 4"/>
          <p:cNvSpPr>
            <a:spLocks noGrp="1"/>
          </p:cNvSpPr>
          <p:nvPr>
            <p:ph type="sldNum" sz="quarter" idx="12"/>
          </p:nvPr>
        </p:nvSpPr>
        <p:spPr bwMode="auto">
          <a:noFill/>
          <a:ln>
            <a:miter lim="800000"/>
            <a:headEnd/>
            <a:tailEnd/>
          </a:ln>
        </p:spPr>
        <p:txBody>
          <a:bodyPr/>
          <a:lstStyle/>
          <a:p>
            <a:fld id="{6623E014-F0C8-4A7E-99CF-DAB4CC4DE5A9}"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endParaRPr lang="en-US" altLang="en-US" smtClean="0"/>
          </a:p>
        </p:txBody>
      </p:sp>
      <p:sp>
        <p:nvSpPr>
          <p:cNvPr id="6147" name="Content Placeholder 2"/>
          <p:cNvSpPr>
            <a:spLocks noGrp="1"/>
          </p:cNvSpPr>
          <p:nvPr>
            <p:ph idx="1"/>
          </p:nvPr>
        </p:nvSpPr>
        <p:spPr/>
        <p:txBody>
          <a:bodyPr/>
          <a:lstStyle/>
          <a:p>
            <a:pPr eaLnBrk="1" hangingPunct="1">
              <a:buFont typeface="Arial" charset="0"/>
              <a:buChar char="•"/>
            </a:pPr>
            <a:r>
              <a:rPr lang="ar-SA" altLang="en-US" b="1" smtClean="0"/>
              <a:t>الأطفال دون سن العاشرة أو الحادية عشر يفكرون في القضايا الأخلاقية في </a:t>
            </a:r>
            <a:r>
              <a:rPr lang="ar-SA" altLang="en-US" b="1" smtClean="0">
                <a:solidFill>
                  <a:srgbClr val="FF0000"/>
                </a:solidFill>
              </a:rPr>
              <a:t>اتجاه واحد</a:t>
            </a:r>
            <a:r>
              <a:rPr lang="ar-SA" altLang="en-US" b="1" smtClean="0"/>
              <a:t>، فهم يعتبرون أن قواعد الأخلاق أشياء </a:t>
            </a:r>
            <a:r>
              <a:rPr lang="ar-SA" altLang="en-US" b="1" smtClean="0">
                <a:solidFill>
                  <a:srgbClr val="FF0000"/>
                </a:solidFill>
              </a:rPr>
              <a:t>ثابتة ومطلقة</a:t>
            </a:r>
            <a:r>
              <a:rPr lang="ar-SA" altLang="en-US" b="1" smtClean="0"/>
              <a:t>، فهي تصلهم من الكبار أو من الله وهم لا يملكون لها تغييراً.</a:t>
            </a:r>
          </a:p>
          <a:p>
            <a:pPr eaLnBrk="1" hangingPunct="1"/>
            <a:r>
              <a:rPr lang="ar-SA" altLang="en-US" b="1" smtClean="0"/>
              <a:t> </a:t>
            </a:r>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6149" name="Slide Number Placeholder 4"/>
          <p:cNvSpPr>
            <a:spLocks noGrp="1"/>
          </p:cNvSpPr>
          <p:nvPr>
            <p:ph type="sldNum" sz="quarter" idx="12"/>
          </p:nvPr>
        </p:nvSpPr>
        <p:spPr bwMode="auto">
          <a:noFill/>
          <a:ln>
            <a:miter lim="800000"/>
            <a:headEnd/>
            <a:tailEnd/>
          </a:ln>
        </p:spPr>
        <p:txBody>
          <a:bodyPr/>
          <a:lstStyle/>
          <a:p>
            <a:fld id="{00830966-BBD7-44B9-A0AB-20296F9A2055}" type="slidenum">
              <a:rPr lang="en-US" altLang="en-US"/>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altLang="en-US" smtClean="0"/>
          </a:p>
        </p:txBody>
      </p:sp>
      <p:sp>
        <p:nvSpPr>
          <p:cNvPr id="7171" name="Content Placeholder 2"/>
          <p:cNvSpPr>
            <a:spLocks noGrp="1"/>
          </p:cNvSpPr>
          <p:nvPr>
            <p:ph idx="1"/>
          </p:nvPr>
        </p:nvSpPr>
        <p:spPr/>
        <p:txBody>
          <a:bodyPr/>
          <a:lstStyle/>
          <a:p>
            <a:pPr eaLnBrk="1" hangingPunct="1"/>
            <a:r>
              <a:rPr lang="ar-SA" altLang="en-US" b="1" smtClean="0"/>
              <a:t>الأطفال الأكبر من 11 يأخذون في اعتبارهم </a:t>
            </a:r>
            <a:r>
              <a:rPr lang="ar-SA" altLang="en-US" b="1" smtClean="0">
                <a:solidFill>
                  <a:srgbClr val="FF0000"/>
                </a:solidFill>
              </a:rPr>
              <a:t>أموراً مختلفة</a:t>
            </a:r>
            <a:r>
              <a:rPr lang="ar-SA" altLang="en-US" b="1" smtClean="0"/>
              <a:t>. فنظرتهم أكثر واقعية ونسبية، إنهم يتفهمون أنه من الممكن أو قد يكون من المسموح به تغيير القواعد لو حظي التغيير بموافقة الجميع.</a:t>
            </a:r>
          </a:p>
          <a:p>
            <a:pPr eaLnBrk="1" hangingPunct="1"/>
            <a:r>
              <a:rPr lang="ar-SA" altLang="en-US" b="1" smtClean="0"/>
              <a:t> </a:t>
            </a:r>
            <a:r>
              <a:rPr lang="ar-SA" altLang="en-US" b="1" smtClean="0">
                <a:solidFill>
                  <a:srgbClr val="FF0000"/>
                </a:solidFill>
              </a:rPr>
              <a:t>القواعد ليست مقدسة ولا مطلقة.</a:t>
            </a:r>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7173" name="Slide Number Placeholder 4"/>
          <p:cNvSpPr>
            <a:spLocks noGrp="1"/>
          </p:cNvSpPr>
          <p:nvPr>
            <p:ph type="sldNum" sz="quarter" idx="12"/>
          </p:nvPr>
        </p:nvSpPr>
        <p:spPr bwMode="auto">
          <a:noFill/>
          <a:ln>
            <a:miter lim="800000"/>
            <a:headEnd/>
            <a:tailEnd/>
          </a:ln>
        </p:spPr>
        <p:txBody>
          <a:bodyPr/>
          <a:lstStyle/>
          <a:p>
            <a:fld id="{32B89C46-8E94-41C2-A0E6-977C23D4E7FD}" type="slidenum">
              <a:rPr lang="en-US" altLang="en-US"/>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US" altLang="en-US" smtClean="0"/>
          </a:p>
        </p:txBody>
      </p:sp>
      <p:sp>
        <p:nvSpPr>
          <p:cNvPr id="8195" name="Content Placeholder 2"/>
          <p:cNvSpPr>
            <a:spLocks noGrp="1"/>
          </p:cNvSpPr>
          <p:nvPr>
            <p:ph idx="1"/>
          </p:nvPr>
        </p:nvSpPr>
        <p:spPr/>
        <p:txBody>
          <a:bodyPr/>
          <a:lstStyle/>
          <a:p>
            <a:pPr eaLnBrk="1" hangingPunct="1"/>
            <a:r>
              <a:rPr lang="ar-SA" altLang="en-US" b="1" smtClean="0"/>
              <a:t>فالأطفال الأصغر يبنون أحكامهم الأخلاقية على </a:t>
            </a:r>
            <a:r>
              <a:rPr lang="ar-SA" altLang="en-US" b="1" smtClean="0">
                <a:solidFill>
                  <a:srgbClr val="FF0000"/>
                </a:solidFill>
              </a:rPr>
              <a:t>النتائج.</a:t>
            </a:r>
          </a:p>
          <a:p>
            <a:pPr eaLnBrk="1" hangingPunct="1"/>
            <a:r>
              <a:rPr lang="ar-SA" altLang="en-US" b="1" smtClean="0"/>
              <a:t> في حين أن الأطفال الأكبر يبنون أحكامهم الأخلاقية على </a:t>
            </a:r>
            <a:r>
              <a:rPr lang="ar-SA" altLang="en-US" b="1" smtClean="0">
                <a:solidFill>
                  <a:srgbClr val="FF0000"/>
                </a:solidFill>
              </a:rPr>
              <a:t>النوايا والأهداف</a:t>
            </a:r>
            <a:r>
              <a:rPr lang="en-US" altLang="en-US" b="1" smtClean="0">
                <a:solidFill>
                  <a:srgbClr val="FF0000"/>
                </a:solidFill>
              </a:rPr>
              <a:t>.</a:t>
            </a:r>
            <a:endParaRPr lang="en-US" altLang="en-US" smtClean="0">
              <a:solidFill>
                <a:srgbClr val="FF0000"/>
              </a:solidFill>
            </a:endParaRPr>
          </a:p>
          <a:p>
            <a:pPr eaLnBrk="1" hangingPunct="1"/>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8197" name="Slide Number Placeholder 4"/>
          <p:cNvSpPr>
            <a:spLocks noGrp="1"/>
          </p:cNvSpPr>
          <p:nvPr>
            <p:ph type="sldNum" sz="quarter" idx="12"/>
          </p:nvPr>
        </p:nvSpPr>
        <p:spPr bwMode="auto">
          <a:noFill/>
          <a:ln>
            <a:miter lim="800000"/>
            <a:headEnd/>
            <a:tailEnd/>
          </a:ln>
        </p:spPr>
        <p:txBody>
          <a:bodyPr/>
          <a:lstStyle/>
          <a:p>
            <a:fld id="{360855F2-CA2B-41EE-B2EE-838E171DF30E}" type="slidenum">
              <a:rPr lang="en-US" altLang="en-US"/>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fld id="{F92BB238-86B2-42B6-BA67-684364A1960B}" type="datetime3">
              <a:rPr lang="en-US"/>
              <a:pPr>
                <a:defRPr/>
              </a:pPr>
              <a:t>27 April 2018</a:t>
            </a:fld>
            <a:endParaRPr lang="en-US"/>
          </a:p>
        </p:txBody>
      </p:sp>
      <p:sp>
        <p:nvSpPr>
          <p:cNvPr id="9219" name="Slide Number Placeholder 2"/>
          <p:cNvSpPr>
            <a:spLocks noGrp="1"/>
          </p:cNvSpPr>
          <p:nvPr>
            <p:ph type="sldNum" sz="quarter" idx="12"/>
          </p:nvPr>
        </p:nvSpPr>
        <p:spPr bwMode="auto">
          <a:noFill/>
          <a:ln>
            <a:miter lim="800000"/>
            <a:headEnd/>
            <a:tailEnd/>
          </a:ln>
        </p:spPr>
        <p:txBody>
          <a:bodyPr/>
          <a:lstStyle/>
          <a:p>
            <a:fld id="{8D361FD7-F247-4AFD-A598-ADD8C508CDA0}" type="slidenum">
              <a:rPr lang="en-US" altLang="en-US"/>
              <a:pPr/>
              <a:t>6</a:t>
            </a:fld>
            <a:endParaRPr lang="en-US" altLang="en-US"/>
          </a:p>
        </p:txBody>
      </p:sp>
      <p:graphicFrame>
        <p:nvGraphicFramePr>
          <p:cNvPr id="4" name="Table 3"/>
          <p:cNvGraphicFramePr>
            <a:graphicFrameLocks noGrp="1"/>
          </p:cNvGraphicFramePr>
          <p:nvPr/>
        </p:nvGraphicFramePr>
        <p:xfrm>
          <a:off x="685800" y="533400"/>
          <a:ext cx="7696200" cy="5659437"/>
        </p:xfrm>
        <a:graphic>
          <a:graphicData uri="http://schemas.openxmlformats.org/drawingml/2006/table">
            <a:tbl>
              <a:tblPr firstRow="1" bandRow="1">
                <a:tableStyleId>{073A0DAA-6AF3-43AB-8588-CEC1D06C72B9}</a:tableStyleId>
              </a:tblPr>
              <a:tblGrid>
                <a:gridCol w="4724400"/>
                <a:gridCol w="1295400"/>
                <a:gridCol w="1676400"/>
              </a:tblGrid>
              <a:tr h="808491">
                <a:tc>
                  <a:txBody>
                    <a:bodyPr/>
                    <a:lstStyle/>
                    <a:p>
                      <a:pPr algn="ctr"/>
                      <a:r>
                        <a:rPr lang="ar-SA" sz="1800" dirty="0" smtClean="0"/>
                        <a:t>المرحلة</a:t>
                      </a:r>
                      <a:endParaRPr lang="en-US" sz="1800" dirty="0"/>
                    </a:p>
                  </a:txBody>
                  <a:tcPr marT="45716" marB="45716"/>
                </a:tc>
                <a:tc>
                  <a:txBody>
                    <a:bodyPr/>
                    <a:lstStyle/>
                    <a:p>
                      <a:pPr algn="ctr"/>
                      <a:r>
                        <a:rPr lang="ar-SA" sz="1800" dirty="0" smtClean="0"/>
                        <a:t>العمر</a:t>
                      </a:r>
                      <a:endParaRPr lang="en-US" sz="1800" dirty="0"/>
                    </a:p>
                  </a:txBody>
                  <a:tcPr marT="45716" marB="45716"/>
                </a:tc>
                <a:tc>
                  <a:txBody>
                    <a:bodyPr/>
                    <a:lstStyle/>
                    <a:p>
                      <a:pPr algn="ctr"/>
                      <a:r>
                        <a:rPr lang="ar-SA" sz="1800" dirty="0" smtClean="0"/>
                        <a:t>المستوى</a:t>
                      </a:r>
                      <a:endParaRPr lang="en-US" sz="1800" dirty="0"/>
                    </a:p>
                  </a:txBody>
                  <a:tcPr marT="45716" marB="45716"/>
                </a:tc>
              </a:tr>
              <a:tr h="808491">
                <a:tc>
                  <a:txBody>
                    <a:bodyPr/>
                    <a:lstStyle/>
                    <a:p>
                      <a:pPr algn="r" rtl="1"/>
                      <a:r>
                        <a:rPr lang="ar-SA" sz="1800" b="1" dirty="0" smtClean="0"/>
                        <a:t>الطاعة وتجنب العقاب</a:t>
                      </a:r>
                      <a:endParaRPr lang="en-US" sz="1800" b="1" dirty="0"/>
                    </a:p>
                  </a:txBody>
                  <a:tcPr marT="45716" marB="45716"/>
                </a:tc>
                <a:tc rowSpan="2">
                  <a:txBody>
                    <a:bodyPr/>
                    <a:lstStyle/>
                    <a:p>
                      <a:pPr algn="ctr" rtl="1"/>
                      <a:r>
                        <a:rPr lang="ar-SA" sz="1800" b="1" dirty="0" smtClean="0"/>
                        <a:t>حتى 10 سنوات</a:t>
                      </a:r>
                      <a:endParaRPr lang="en-US" sz="1800" b="1" dirty="0"/>
                    </a:p>
                  </a:txBody>
                  <a:tcPr marT="45716" marB="45716"/>
                </a:tc>
                <a:tc rowSpan="2">
                  <a:txBody>
                    <a:bodyPr/>
                    <a:lstStyle/>
                    <a:p>
                      <a:pPr algn="ctr" rtl="1"/>
                      <a:r>
                        <a:rPr lang="ar-SA" sz="2400" b="1" dirty="0" smtClean="0"/>
                        <a:t>ما قبل التقليدي</a:t>
                      </a:r>
                      <a:endParaRPr lang="en-US" sz="2400" b="1" dirty="0"/>
                    </a:p>
                  </a:txBody>
                  <a:tcPr marT="45716" marB="45716"/>
                </a:tc>
              </a:tr>
              <a:tr h="808491">
                <a:tc>
                  <a:txBody>
                    <a:bodyPr/>
                    <a:lstStyle/>
                    <a:p>
                      <a:pPr algn="r" rtl="1"/>
                      <a:r>
                        <a:rPr lang="ar-SA" sz="1800" b="1" dirty="0" smtClean="0"/>
                        <a:t>عقد صفقة عادلة</a:t>
                      </a:r>
                      <a:endParaRPr lang="en-US" sz="1800" b="1" dirty="0"/>
                    </a:p>
                  </a:txBody>
                  <a:tcPr marT="45716" marB="45716"/>
                </a:tc>
                <a:tc vMerge="1">
                  <a:txBody>
                    <a:bodyPr/>
                    <a:lstStyle/>
                    <a:p>
                      <a:endParaRPr lang="en-US" dirty="0"/>
                    </a:p>
                  </a:txBody>
                  <a:tcPr/>
                </a:tc>
                <a:tc vMerge="1">
                  <a:txBody>
                    <a:bodyPr/>
                    <a:lstStyle/>
                    <a:p>
                      <a:endParaRPr lang="en-US" dirty="0"/>
                    </a:p>
                  </a:txBody>
                  <a:tcPr/>
                </a:tc>
              </a:tr>
              <a:tr h="808491">
                <a:tc>
                  <a:txBody>
                    <a:bodyPr/>
                    <a:lstStyle/>
                    <a:p>
                      <a:pPr algn="r" rtl="1"/>
                      <a:r>
                        <a:rPr lang="ar-SA" sz="1800" b="1" dirty="0" smtClean="0"/>
                        <a:t>مسرة الآخرين</a:t>
                      </a:r>
                      <a:r>
                        <a:rPr lang="ar-SA" sz="1800" b="1" baseline="0" dirty="0" smtClean="0"/>
                        <a:t> واستحسانهم</a:t>
                      </a:r>
                      <a:endParaRPr lang="en-US" sz="1800" b="1" dirty="0"/>
                    </a:p>
                  </a:txBody>
                  <a:tcPr marT="45716" marB="45716"/>
                </a:tc>
                <a:tc rowSpan="2">
                  <a:txBody>
                    <a:bodyPr/>
                    <a:lstStyle/>
                    <a:p>
                      <a:pPr algn="ctr" rtl="1"/>
                      <a:r>
                        <a:rPr lang="ar-SA" sz="1800" b="1" dirty="0" smtClean="0"/>
                        <a:t>من 10-18 </a:t>
                      </a:r>
                      <a:endParaRPr lang="en-US" sz="1800" b="1" dirty="0"/>
                    </a:p>
                  </a:txBody>
                  <a:tcPr marT="45716" marB="45716"/>
                </a:tc>
                <a:tc rowSpan="2">
                  <a:txBody>
                    <a:bodyPr/>
                    <a:lstStyle/>
                    <a:p>
                      <a:pPr algn="ctr"/>
                      <a:r>
                        <a:rPr lang="ar-SA" sz="2400" b="1" dirty="0" smtClean="0"/>
                        <a:t>التقليدي</a:t>
                      </a:r>
                      <a:endParaRPr lang="en-US" sz="2400" b="1" dirty="0"/>
                    </a:p>
                  </a:txBody>
                  <a:tcPr marT="45716" marB="45716"/>
                </a:tc>
              </a:tr>
              <a:tr h="808491">
                <a:tc>
                  <a:txBody>
                    <a:bodyPr/>
                    <a:lstStyle/>
                    <a:p>
                      <a:pPr algn="r" rtl="1"/>
                      <a:r>
                        <a:rPr lang="ar-SA" sz="1800" b="1" dirty="0" smtClean="0"/>
                        <a:t>القيام بالواجب من خلال إتباع القوانين والنظام الاجتماعي</a:t>
                      </a:r>
                      <a:endParaRPr lang="en-US" sz="1800" b="1" dirty="0"/>
                    </a:p>
                  </a:txBody>
                  <a:tcPr marT="45716" marB="45716"/>
                </a:tc>
                <a:tc vMerge="1">
                  <a:txBody>
                    <a:bodyPr/>
                    <a:lstStyle/>
                    <a:p>
                      <a:endParaRPr lang="en-US" dirty="0"/>
                    </a:p>
                  </a:txBody>
                  <a:tcPr/>
                </a:tc>
                <a:tc vMerge="1">
                  <a:txBody>
                    <a:bodyPr/>
                    <a:lstStyle/>
                    <a:p>
                      <a:endParaRPr lang="en-US" dirty="0"/>
                    </a:p>
                  </a:txBody>
                  <a:tcPr/>
                </a:tc>
              </a:tr>
              <a:tr h="808491">
                <a:tc>
                  <a:txBody>
                    <a:bodyPr/>
                    <a:lstStyle/>
                    <a:p>
                      <a:pPr algn="r" rtl="1"/>
                      <a:r>
                        <a:rPr lang="ar-SA" sz="1800" b="1" dirty="0" smtClean="0"/>
                        <a:t>احترام القوانين ضمن الحدود</a:t>
                      </a:r>
                      <a:endParaRPr lang="en-US" sz="1800" b="1" dirty="0"/>
                    </a:p>
                  </a:txBody>
                  <a:tcPr marT="45716" marB="45716"/>
                </a:tc>
                <a:tc rowSpan="2">
                  <a:txBody>
                    <a:bodyPr/>
                    <a:lstStyle/>
                    <a:p>
                      <a:pPr algn="ctr" rtl="1"/>
                      <a:r>
                        <a:rPr lang="ar-SA" sz="1800" b="1" dirty="0" smtClean="0"/>
                        <a:t>19 سنة وأكثر</a:t>
                      </a:r>
                      <a:endParaRPr lang="en-US" sz="1800" b="1" dirty="0"/>
                    </a:p>
                  </a:txBody>
                  <a:tcPr marT="45716" marB="45716"/>
                </a:tc>
                <a:tc rowSpan="2">
                  <a:txBody>
                    <a:bodyPr/>
                    <a:lstStyle/>
                    <a:p>
                      <a:pPr algn="ctr" rtl="1"/>
                      <a:r>
                        <a:rPr lang="ar-SA" sz="2400" b="1" dirty="0" smtClean="0"/>
                        <a:t>ما بعد التقليدي</a:t>
                      </a:r>
                      <a:endParaRPr lang="en-US" sz="2400" b="1" dirty="0"/>
                    </a:p>
                  </a:txBody>
                  <a:tcPr marT="45716" marB="45716"/>
                </a:tc>
              </a:tr>
              <a:tr h="808491">
                <a:tc>
                  <a:txBody>
                    <a:bodyPr/>
                    <a:lstStyle/>
                    <a:p>
                      <a:pPr algn="r" rtl="1"/>
                      <a:r>
                        <a:rPr lang="ar-SA" sz="1800" b="1" dirty="0" smtClean="0"/>
                        <a:t>إتباع قوانين أخلاقية</a:t>
                      </a:r>
                      <a:r>
                        <a:rPr lang="ar-SA" sz="1800" b="1" baseline="0" dirty="0" smtClean="0"/>
                        <a:t> عالمية (عدالة مساواة حق الحياة...الخ ) </a:t>
                      </a:r>
                      <a:endParaRPr lang="en-US" sz="1800" b="1" dirty="0"/>
                    </a:p>
                  </a:txBody>
                  <a:tcPr marT="45716" marB="45716"/>
                </a:tc>
                <a:tc vMerge="1">
                  <a:txBody>
                    <a:bodyPr/>
                    <a:lstStyle/>
                    <a:p>
                      <a:endParaRPr lang="en-US" dirty="0"/>
                    </a:p>
                  </a:txBody>
                  <a:tcPr/>
                </a:tc>
                <a:tc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ar-SA" b="1" dirty="0" err="1" smtClean="0"/>
              <a:t>كولبرج</a:t>
            </a:r>
            <a:r>
              <a:rPr lang="ar-SA" b="1" dirty="0" smtClean="0"/>
              <a:t/>
            </a:r>
            <a:br>
              <a:rPr lang="ar-SA" b="1" dirty="0" smtClean="0"/>
            </a:br>
            <a:r>
              <a:rPr lang="ar-SA" b="1" dirty="0" smtClean="0"/>
              <a:t>ومراحل النمو الأخلاقي</a:t>
            </a:r>
            <a:endParaRPr lang="en-US" dirty="0" smtClean="0"/>
          </a:p>
        </p:txBody>
      </p:sp>
      <p:sp>
        <p:nvSpPr>
          <p:cNvPr id="10243" name="Content Placeholder 2"/>
          <p:cNvSpPr>
            <a:spLocks noGrp="1"/>
          </p:cNvSpPr>
          <p:nvPr>
            <p:ph idx="1"/>
          </p:nvPr>
        </p:nvSpPr>
        <p:spPr/>
        <p:txBody>
          <a:bodyPr/>
          <a:lstStyle/>
          <a:p>
            <a:pPr eaLnBrk="1" hangingPunct="1"/>
            <a:r>
              <a:rPr lang="ar-SA" altLang="en-US" b="1" smtClean="0">
                <a:solidFill>
                  <a:srgbClr val="FF0000"/>
                </a:solidFill>
              </a:rPr>
              <a:t>المرحلة الأولى: التوجه نحو الطاعة وتجنب العقاب</a:t>
            </a:r>
            <a:endParaRPr lang="en-US" altLang="en-US" smtClean="0">
              <a:solidFill>
                <a:srgbClr val="FF0000"/>
              </a:solidFill>
            </a:endParaRPr>
          </a:p>
          <a:p>
            <a:pPr eaLnBrk="1" hangingPunct="1"/>
            <a:r>
              <a:rPr lang="ar-SA" altLang="en-US" b="1" smtClean="0"/>
              <a:t>فالطفل يفترض أن هناك سلطة قوية تفرض عليه مجموعة ثابتة من القواعد التي يجب أن يطيعها دون نقاش.</a:t>
            </a:r>
          </a:p>
          <a:p>
            <a:pPr eaLnBrk="1" hangingPunct="1"/>
            <a:r>
              <a:rPr lang="ar-SA" altLang="en-US" b="1" smtClean="0"/>
              <a:t> الطفل عادة يستجيب في3ذ إطار النتائج المتضمنة شارحاً أن السرقة عمل سيئ؛ لأنه يتلوها عقاب.</a:t>
            </a:r>
            <a:endParaRPr lang="en-US" altLang="en-US" smtClean="0"/>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10245" name="Slide Number Placeholder 4"/>
          <p:cNvSpPr>
            <a:spLocks noGrp="1"/>
          </p:cNvSpPr>
          <p:nvPr>
            <p:ph type="sldNum" sz="quarter" idx="12"/>
          </p:nvPr>
        </p:nvSpPr>
        <p:spPr bwMode="auto">
          <a:noFill/>
          <a:ln>
            <a:miter lim="800000"/>
            <a:headEnd/>
            <a:tailEnd/>
          </a:ln>
        </p:spPr>
        <p:txBody>
          <a:bodyPr/>
          <a:lstStyle/>
          <a:p>
            <a:fld id="{F83174E4-F4A1-4C16-9050-85A6D5B93B96}" type="slidenum">
              <a:rPr lang="en-US" altLang="en-US"/>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endParaRPr lang="en-US" altLang="en-US" smtClean="0"/>
          </a:p>
        </p:txBody>
      </p:sp>
      <p:sp>
        <p:nvSpPr>
          <p:cNvPr id="11267" name="Content Placeholder 2"/>
          <p:cNvSpPr>
            <a:spLocks noGrp="1"/>
          </p:cNvSpPr>
          <p:nvPr>
            <p:ph idx="1"/>
          </p:nvPr>
        </p:nvSpPr>
        <p:spPr/>
        <p:txBody>
          <a:bodyPr/>
          <a:lstStyle/>
          <a:p>
            <a:pPr eaLnBrk="1" hangingPunct="1"/>
            <a:r>
              <a:rPr lang="ar-SA" altLang="en-US" b="1" smtClean="0">
                <a:solidFill>
                  <a:srgbClr val="FF0000"/>
                </a:solidFill>
              </a:rPr>
              <a:t>المرحلة الثانية: عقد صفقة عادلة</a:t>
            </a:r>
          </a:p>
          <a:p>
            <a:pPr eaLnBrk="1" hangingPunct="1"/>
            <a:r>
              <a:rPr lang="ar-SA" altLang="en-US" b="1" smtClean="0"/>
              <a:t>التبادل العادل، هذه الفلسفة تقوم على المصالح المتبادلة " لو ضربتني على ظهري أضربك على ظهرك</a:t>
            </a:r>
            <a:r>
              <a:rPr lang="en-US" altLang="en-US" b="1" smtClean="0"/>
              <a:t> ".</a:t>
            </a:r>
            <a:endParaRPr lang="en-US" altLang="en-US" b="1" smtClean="0">
              <a:solidFill>
                <a:srgbClr val="FF0000"/>
              </a:solidFill>
            </a:endParaRPr>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11269" name="Slide Number Placeholder 4"/>
          <p:cNvSpPr>
            <a:spLocks noGrp="1"/>
          </p:cNvSpPr>
          <p:nvPr>
            <p:ph type="sldNum" sz="quarter" idx="12"/>
          </p:nvPr>
        </p:nvSpPr>
        <p:spPr bwMode="auto">
          <a:noFill/>
          <a:ln>
            <a:miter lim="800000"/>
            <a:headEnd/>
            <a:tailEnd/>
          </a:ln>
        </p:spPr>
        <p:txBody>
          <a:bodyPr/>
          <a:lstStyle/>
          <a:p>
            <a:fld id="{189B2E65-9519-4171-9DEC-6E72887BA06F}" type="slidenum">
              <a:rPr lang="en-US" altLang="en-US"/>
              <a:pPr/>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endParaRPr lang="en-US" altLang="en-US" smtClean="0"/>
          </a:p>
        </p:txBody>
      </p:sp>
      <p:sp>
        <p:nvSpPr>
          <p:cNvPr id="12291" name="Content Placeholder 2"/>
          <p:cNvSpPr>
            <a:spLocks noGrp="1"/>
          </p:cNvSpPr>
          <p:nvPr>
            <p:ph idx="1"/>
          </p:nvPr>
        </p:nvSpPr>
        <p:spPr/>
        <p:txBody>
          <a:bodyPr/>
          <a:lstStyle/>
          <a:p>
            <a:pPr eaLnBrk="1" hangingPunct="1"/>
            <a:r>
              <a:rPr lang="ar-SA" altLang="en-US" b="1" smtClean="0">
                <a:solidFill>
                  <a:srgbClr val="FF0000"/>
                </a:solidFill>
              </a:rPr>
              <a:t>المرحلة الثالثة: مسرة الآخرين واستحسانهم ( الولد الطيب)</a:t>
            </a:r>
          </a:p>
          <a:p>
            <a:pPr eaLnBrk="1" hangingPunct="1"/>
            <a:r>
              <a:rPr lang="ar-SA" altLang="en-US" b="1" smtClean="0"/>
              <a:t>يرون الأخلاق أكثر من كونها تعامل بسيط، إنهم يعتقدون أن الناس ينبغي أن يعيشوا </a:t>
            </a:r>
            <a:r>
              <a:rPr lang="ar-SA" altLang="en-US" b="1" smtClean="0">
                <a:solidFill>
                  <a:srgbClr val="FF0000"/>
                </a:solidFill>
              </a:rPr>
              <a:t>لتحقيق توقعات الأسرة والمجتمع </a:t>
            </a:r>
            <a:r>
              <a:rPr lang="ar-SA" altLang="en-US" b="1" smtClean="0"/>
              <a:t>وأن يسلكون بشكل صحيح. </a:t>
            </a:r>
          </a:p>
          <a:p>
            <a:pPr eaLnBrk="1" hangingPunct="1"/>
            <a:r>
              <a:rPr lang="ar-SA" altLang="en-US" b="1" smtClean="0"/>
              <a:t>السلوك الصحيح يعني مشاعر متبادلة بين الأشخاص مثل الحب والتعاطف والثقة والاهتمام وغيرها</a:t>
            </a:r>
            <a:r>
              <a:rPr lang="en-US" altLang="en-US" b="1" smtClean="0"/>
              <a:t>.</a:t>
            </a:r>
            <a:endParaRPr lang="en-US" altLang="en-US" smtClean="0"/>
          </a:p>
          <a:p>
            <a:pPr eaLnBrk="1" hangingPunct="1"/>
            <a:endParaRPr lang="ar-SA" altLang="en-US" b="1" smtClean="0">
              <a:solidFill>
                <a:srgbClr val="FF0000"/>
              </a:solidFill>
            </a:endParaRPr>
          </a:p>
          <a:p>
            <a:pPr eaLnBrk="1" hangingPunct="1"/>
            <a:endParaRPr lang="en-US" altLang="en-US" smtClean="0">
              <a:solidFill>
                <a:srgbClr val="FF0000"/>
              </a:solidFill>
            </a:endParaRPr>
          </a:p>
        </p:txBody>
      </p:sp>
      <p:sp>
        <p:nvSpPr>
          <p:cNvPr id="4" name="Date Placeholder 3"/>
          <p:cNvSpPr>
            <a:spLocks noGrp="1"/>
          </p:cNvSpPr>
          <p:nvPr>
            <p:ph type="dt" sz="quarter" idx="10"/>
          </p:nvPr>
        </p:nvSpPr>
        <p:spPr/>
        <p:txBody>
          <a:bodyPr/>
          <a:lstStyle/>
          <a:p>
            <a:pPr>
              <a:defRPr/>
            </a:pPr>
            <a:fld id="{CCD09D34-E199-4A86-9F54-39D8744D3475}" type="datetime3">
              <a:rPr lang="en-US"/>
              <a:pPr>
                <a:defRPr/>
              </a:pPr>
              <a:t>27 April 2018</a:t>
            </a:fld>
            <a:endParaRPr lang="en-US"/>
          </a:p>
        </p:txBody>
      </p:sp>
      <p:sp>
        <p:nvSpPr>
          <p:cNvPr id="12293" name="Slide Number Placeholder 4"/>
          <p:cNvSpPr>
            <a:spLocks noGrp="1"/>
          </p:cNvSpPr>
          <p:nvPr>
            <p:ph type="sldNum" sz="quarter" idx="12"/>
          </p:nvPr>
        </p:nvSpPr>
        <p:spPr bwMode="auto">
          <a:noFill/>
          <a:ln>
            <a:miter lim="800000"/>
            <a:headEnd/>
            <a:tailEnd/>
          </a:ln>
        </p:spPr>
        <p:txBody>
          <a:bodyPr/>
          <a:lstStyle/>
          <a:p>
            <a:fld id="{E58BE300-59E6-419A-B47B-12FB2192F15F}" type="slidenum">
              <a:rPr lang="en-US" altLang="en-US"/>
              <a:pPr/>
              <a:t>9</a:t>
            </a:fld>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9500</TotalTime>
  <Words>676</Words>
  <Application>Microsoft Office PowerPoint</Application>
  <PresentationFormat>On-screen Show (4:3)</PresentationFormat>
  <Paragraphs>90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Simplified Arabic</vt:lpstr>
      <vt:lpstr>Office Theme</vt:lpstr>
      <vt:lpstr>نظرية كولبرج في النمو الاخلاقي </vt:lpstr>
      <vt:lpstr>مقدمة</vt:lpstr>
      <vt:lpstr>Slide 3</vt:lpstr>
      <vt:lpstr>Slide 4</vt:lpstr>
      <vt:lpstr>Slide 5</vt:lpstr>
      <vt:lpstr>Slide 6</vt:lpstr>
      <vt:lpstr>كولبرج ومراحل النمو الأخلاقي</vt:lpstr>
      <vt:lpstr>Slide 8</vt:lpstr>
      <vt:lpstr>Slide 9</vt:lpstr>
      <vt:lpstr>Slide 10</vt:lpstr>
      <vt:lpstr>Slide 11</vt:lpstr>
      <vt:lpstr>Slide 12</vt:lpstr>
      <vt:lpstr>Slide 13</vt:lpstr>
      <vt:lpstr>Slide 14</vt:lpstr>
      <vt:lpstr>ملخص للنظرية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كولبرج في النمو الاخلاقي</dc:title>
  <dc:creator>Maurice Backleh</dc:creator>
  <cp:lastModifiedBy>itech</cp:lastModifiedBy>
  <cp:revision>9</cp:revision>
  <dcterms:created xsi:type="dcterms:W3CDTF">2014-03-25T16:06:52Z</dcterms:created>
  <dcterms:modified xsi:type="dcterms:W3CDTF">2018-04-27T15:23:30Z</dcterms:modified>
</cp:coreProperties>
</file>