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0" r:id="rId9"/>
    <p:sldId id="258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3"/>
  </p:normalViewPr>
  <p:slideViewPr>
    <p:cSldViewPr snapToGrid="0" snapToObjects="1">
      <p:cViewPr varScale="1">
        <p:scale>
          <a:sx n="91" d="100"/>
          <a:sy n="91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9/21/2019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9/21/2019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9/21/2019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9/21/2019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9/21/2019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9/21/2019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9/21/2019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9/21/2019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9/21/2019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9/21/2019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9/21/2019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9/21/2019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537CCC-F2CE-C74D-9162-60921359E4E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Instrumental techniques for the study of swallowing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80A414F-797E-CC40-90D9-EF071269F4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24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BE1BE-21E4-FE45-8E16-253A9370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/>
              <a:t>Vidieofluoroscopy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026B7-0F2E-964E-A825-CD0505FA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Swallow physiology is detected and recorded for further examination in slow motion (pharyngeal swallow transit times = 1 to 2 seconds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 err="1">
                <a:solidFill>
                  <a:srgbClr val="0070C0"/>
                </a:solidFill>
              </a:rPr>
              <a:t>Videofluoroscopy</a:t>
            </a:r>
            <a:r>
              <a:rPr lang="en-US" sz="2400" b="1" dirty="0">
                <a:solidFill>
                  <a:srgbClr val="0070C0"/>
                </a:solidFill>
              </a:rPr>
              <a:t> Disadvantages: </a:t>
            </a:r>
            <a:r>
              <a:rPr lang="en-US" sz="2400" dirty="0"/>
              <a:t>- No measurement of pressures generated during swallowing…(why is it important?)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6254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BE1BE-21E4-FE45-8E16-253A9370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Dose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026B7-0F2E-964E-A825-CD0505FA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SLPs usually assess and modify the oral and the pharyngeal stage </a:t>
            </a:r>
          </a:p>
          <a:p>
            <a:r>
              <a:rPr lang="en-US" dirty="0"/>
              <a:t>• MDs diagnose and treat the esophageal stage </a:t>
            </a:r>
          </a:p>
          <a:p>
            <a:r>
              <a:rPr lang="en-US" dirty="0"/>
              <a:t>• SLPs, in cooperation with radiologists conduct </a:t>
            </a:r>
            <a:r>
              <a:rPr lang="en-US" b="1" dirty="0">
                <a:solidFill>
                  <a:srgbClr val="0070C0"/>
                </a:solidFill>
              </a:rPr>
              <a:t>a Modified Barium Study (MBS): </a:t>
            </a:r>
            <a:r>
              <a:rPr lang="en-US" dirty="0"/>
              <a:t>mixing Barium </a:t>
            </a:r>
            <a:r>
              <a:rPr lang="en-US" dirty="0" err="1"/>
              <a:t>Sulpahte</a:t>
            </a:r>
            <a:r>
              <a:rPr lang="en-US" dirty="0"/>
              <a:t> (contrast material) with the three food consistencies (liquids, puree food, &amp; solid food): 1,2,5, and 10 ml swallows</a:t>
            </a:r>
          </a:p>
        </p:txBody>
      </p:sp>
    </p:spTree>
    <p:extLst>
      <p:ext uri="{BB962C8B-B14F-4D97-AF65-F5344CB8AC3E}">
        <p14:creationId xmlns:p14="http://schemas.microsoft.com/office/powerpoint/2010/main" val="3802608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BE1BE-21E4-FE45-8E16-253A9370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</a:t>
            </a:r>
            <a:r>
              <a:rPr lang="en-US" dirty="0" err="1"/>
              <a:t>slps</a:t>
            </a:r>
            <a:r>
              <a:rPr lang="en-US" dirty="0"/>
              <a:t>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026B7-0F2E-964E-A825-CD0505FA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Postural techniques (e.g. chin tuck, head rotated to the affected side, etc.)</a:t>
            </a:r>
          </a:p>
          <a:p>
            <a:r>
              <a:rPr lang="en-US" dirty="0"/>
              <a:t> 2. Improving Oral Sensory Awareness (sour bolus, larger bolus, thermal-tactile stimulation) </a:t>
            </a:r>
          </a:p>
          <a:p>
            <a:r>
              <a:rPr lang="en-US" dirty="0"/>
              <a:t>3. Swallow Maneuvers : Mendelsohn Maneuver (increasing lx closure duration), effortful swallow, etc.)</a:t>
            </a:r>
          </a:p>
          <a:p>
            <a:r>
              <a:rPr lang="en-US" dirty="0"/>
              <a:t> 4. Food Consistency (Diet Changes): using puree foods for reduced laryngeal closure).</a:t>
            </a:r>
          </a:p>
        </p:txBody>
      </p:sp>
    </p:spTree>
    <p:extLst>
      <p:ext uri="{BB962C8B-B14F-4D97-AF65-F5344CB8AC3E}">
        <p14:creationId xmlns:p14="http://schemas.microsoft.com/office/powerpoint/2010/main" val="11449602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BE1BE-21E4-FE45-8E16-253A9370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Nominating procedure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026B7-0F2E-964E-A825-CD0505FA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Provide NO pictures…but parameters such as pressure or electrical energy generated at specific locations.</a:t>
            </a:r>
          </a:p>
        </p:txBody>
      </p:sp>
    </p:spTree>
    <p:extLst>
      <p:ext uri="{BB962C8B-B14F-4D97-AF65-F5344CB8AC3E}">
        <p14:creationId xmlns:p14="http://schemas.microsoft.com/office/powerpoint/2010/main" val="2591848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BE1BE-21E4-FE45-8E16-253A9370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Electromyography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026B7-0F2E-964E-A825-CD0505FA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</a:rPr>
              <a:t>Electromyography (EMG): </a:t>
            </a:r>
            <a:r>
              <a:rPr lang="en-US" sz="2400" dirty="0"/>
              <a:t>placing two electrodes on the muscle in question to measure electrical activity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it was found that type of bolus affects muscle activity duration</a:t>
            </a:r>
          </a:p>
          <a:p>
            <a:endParaRPr lang="en-US" sz="2400" dirty="0"/>
          </a:p>
          <a:p>
            <a:r>
              <a:rPr lang="en-US" sz="2400" b="1" dirty="0">
                <a:solidFill>
                  <a:srgbClr val="0070C0"/>
                </a:solidFill>
              </a:rPr>
              <a:t>Two types: </a:t>
            </a:r>
          </a:p>
          <a:p>
            <a:pPr lvl="2"/>
            <a:r>
              <a:rPr lang="en-US" sz="2400" dirty="0"/>
              <a:t>Surface electrode EMG (placed on the skin)</a:t>
            </a:r>
          </a:p>
          <a:p>
            <a:pPr lvl="2"/>
            <a:r>
              <a:rPr lang="en-US" sz="2400" dirty="0"/>
              <a:t>Hooked-wire electrode EMGE (needles in muscles, e.g. superior pharyngeal constrictor activity)</a:t>
            </a:r>
          </a:p>
        </p:txBody>
      </p:sp>
    </p:spTree>
    <p:extLst>
      <p:ext uri="{BB962C8B-B14F-4D97-AF65-F5344CB8AC3E}">
        <p14:creationId xmlns:p14="http://schemas.microsoft.com/office/powerpoint/2010/main" val="2001909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BE1BE-21E4-FE45-8E16-253A9370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Electromyography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026B7-0F2E-964E-A825-CD0505FA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</a:rPr>
              <a:t>surface EMG </a:t>
            </a:r>
            <a:r>
              <a:rPr lang="en-US" sz="2400" dirty="0"/>
              <a:t>serves as a</a:t>
            </a:r>
            <a:r>
              <a:rPr lang="en-US" sz="2400" b="1" dirty="0">
                <a:solidFill>
                  <a:srgbClr val="0070C0"/>
                </a:solidFill>
              </a:rPr>
              <a:t> biofeedback </a:t>
            </a:r>
            <a:r>
              <a:rPr lang="en-US" sz="2400" dirty="0"/>
              <a:t>mechanism. </a:t>
            </a:r>
            <a:r>
              <a:rPr lang="en-US" sz="2400" b="1" dirty="0">
                <a:solidFill>
                  <a:srgbClr val="0070C0"/>
                </a:solidFill>
              </a:rPr>
              <a:t>HOW:</a:t>
            </a:r>
          </a:p>
          <a:p>
            <a:r>
              <a:rPr lang="en-US" sz="2400" dirty="0"/>
              <a:t>The patient can monitor the timing and amount of laryngeal elevation during swallowing and Swallow Maneuvers (Mandelson, Effortful swallow etc..) </a:t>
            </a:r>
          </a:p>
          <a:p>
            <a:r>
              <a:rPr lang="en-US" sz="2400" dirty="0"/>
              <a:t>• </a:t>
            </a:r>
            <a:r>
              <a:rPr lang="en-US" sz="2400" b="1" dirty="0">
                <a:solidFill>
                  <a:srgbClr val="0070C0"/>
                </a:solidFill>
              </a:rPr>
              <a:t>Hooked-wire EMG: </a:t>
            </a:r>
            <a:r>
              <a:rPr lang="en-US" sz="2400" dirty="0"/>
              <a:t>compare electrical activity of some muscles during speech and swallowing…</a:t>
            </a:r>
          </a:p>
        </p:txBody>
      </p:sp>
    </p:spTree>
    <p:extLst>
      <p:ext uri="{BB962C8B-B14F-4D97-AF65-F5344CB8AC3E}">
        <p14:creationId xmlns:p14="http://schemas.microsoft.com/office/powerpoint/2010/main" val="3052724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BE1BE-21E4-FE45-8E16-253A9370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Electroglottography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026B7-0F2E-964E-A825-CD0505FA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sz="2400" b="1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70C0"/>
                </a:solidFill>
              </a:rPr>
              <a:t>Electroglottography (EGG): </a:t>
            </a:r>
            <a:r>
              <a:rPr lang="en-US" dirty="0"/>
              <a:t>Tracks laryngeal impedance (VF movement ), laryngeal elevation, biofeedback for patients </a:t>
            </a:r>
          </a:p>
          <a:p>
            <a:endParaRPr lang="en-US" dirty="0"/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1560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BE1BE-21E4-FE45-8E16-253A9370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Cervical Auscultation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026B7-0F2E-964E-A825-CD0505FA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sz="2400" b="1" dirty="0">
                <a:solidFill>
                  <a:srgbClr val="0070C0"/>
                </a:solidFill>
              </a:rPr>
              <a:t>Cervical Auscultation: </a:t>
            </a:r>
            <a:r>
              <a:rPr lang="en-US" sz="2400" dirty="0"/>
              <a:t>listening to and recording sounds of swallowing </a:t>
            </a:r>
          </a:p>
          <a:p>
            <a:r>
              <a:rPr lang="en-US" sz="2400" dirty="0"/>
              <a:t>•The “Click-Clunk” Approach  </a:t>
            </a:r>
          </a:p>
          <a:p>
            <a:r>
              <a:rPr lang="en-US" sz="2400" dirty="0"/>
              <a:t>•Using a microphone, we can listen to the </a:t>
            </a:r>
            <a:r>
              <a:rPr lang="en-US" sz="2400" b="1" dirty="0">
                <a:solidFill>
                  <a:srgbClr val="0070C0"/>
                </a:solidFill>
              </a:rPr>
              <a:t>click</a:t>
            </a:r>
            <a:r>
              <a:rPr lang="en-US" sz="2400" dirty="0"/>
              <a:t> of opening the Eustachian tube (initiating the swallow) and the </a:t>
            </a:r>
            <a:r>
              <a:rPr lang="en-US" sz="2400" b="1" dirty="0">
                <a:solidFill>
                  <a:srgbClr val="0070C0"/>
                </a:solidFill>
              </a:rPr>
              <a:t>clunk </a:t>
            </a:r>
            <a:r>
              <a:rPr lang="en-US" sz="2400" dirty="0"/>
              <a:t>of the esophagus opening (end of pharyngeal swallow) </a:t>
            </a: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034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BE1BE-21E4-FE45-8E16-253A9370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026B7-0F2E-964E-A825-CD0505FA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Choice of a certain technique depends on the patient’s: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 age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 language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 Cognition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/>
              <a:t> medical diagnosis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207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BE1BE-21E4-FE45-8E16-253A9370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swallowing  studies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026B7-0F2E-964E-A825-CD0505FA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Imaging Procedures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err="1"/>
              <a:t>Nonimaging</a:t>
            </a:r>
            <a:r>
              <a:rPr lang="en-US" sz="2400" dirty="0"/>
              <a:t> Procedures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619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BE1BE-21E4-FE45-8E16-253A9370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Imagining procedures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026B7-0F2E-964E-A825-CD0505FA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These include: </a:t>
            </a:r>
          </a:p>
          <a:p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Ultrasound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Scintigraphy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/>
              <a:t>Videoendoscopy</a:t>
            </a:r>
            <a:r>
              <a:rPr lang="en-US" sz="2400" dirty="0"/>
              <a:t> (FEES)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err="1"/>
              <a:t>Vidieofluoroscopy</a:t>
            </a:r>
            <a:r>
              <a:rPr lang="en-US" sz="24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29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BE1BE-21E4-FE45-8E16-253A9370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ultrasound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026B7-0F2E-964E-A825-CD0505FA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It examines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 tongue function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 oral transit time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2400" dirty="0"/>
              <a:t>Motion of the hyoid bone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>
                <a:solidFill>
                  <a:srgbClr val="0070C0"/>
                </a:solidFill>
              </a:rPr>
              <a:t>Disadvantage: </a:t>
            </a:r>
          </a:p>
          <a:p>
            <a:pPr marL="0" indent="0">
              <a:buNone/>
            </a:pPr>
            <a:r>
              <a:rPr lang="en-US" dirty="0"/>
              <a:t>inability to visualize the pharynx, because of the mix of tissue (cartilage, bone and muscle)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Which stage of swallowing does it allow us to study ?</a:t>
            </a:r>
          </a:p>
        </p:txBody>
      </p:sp>
    </p:spTree>
    <p:extLst>
      <p:ext uri="{BB962C8B-B14F-4D97-AF65-F5344CB8AC3E}">
        <p14:creationId xmlns:p14="http://schemas.microsoft.com/office/powerpoint/2010/main" val="1040779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BE1BE-21E4-FE45-8E16-253A9370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Scintigraphy</a:t>
            </a:r>
            <a:br>
              <a:rPr lang="en-US" sz="54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026B7-0F2E-964E-A825-CD0505FAB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05940"/>
            <a:ext cx="9720073" cy="45034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It is a nuclear medicine test. </a:t>
            </a:r>
            <a:r>
              <a:rPr lang="en-US" sz="2400" b="1" dirty="0">
                <a:solidFill>
                  <a:srgbClr val="0070C0"/>
                </a:solidFill>
              </a:rPr>
              <a:t>The patient swallows radioactive materials</a:t>
            </a:r>
            <a:r>
              <a:rPr lang="en-US" sz="2400" dirty="0"/>
              <a:t>, swallows are imaged and recorded using a gamma camera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It examines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Esophagus for existence of Gastroesophageal reflux disease.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Amount of aspiration and residue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</a:rPr>
              <a:t>Disadvantage: </a:t>
            </a:r>
          </a:p>
          <a:p>
            <a:pPr marL="642366" lvl="2" indent="-285750"/>
            <a:r>
              <a:rPr lang="en-US" sz="2400" dirty="0"/>
              <a:t>radioactive material!! </a:t>
            </a:r>
          </a:p>
          <a:p>
            <a:pPr marL="642366" lvl="2" indent="-285750"/>
            <a:r>
              <a:rPr lang="en-US" sz="2400" dirty="0"/>
              <a:t>The physiology of the mouth and pharynx is not visualized </a:t>
            </a:r>
          </a:p>
        </p:txBody>
      </p:sp>
    </p:spTree>
    <p:extLst>
      <p:ext uri="{BB962C8B-B14F-4D97-AF65-F5344CB8AC3E}">
        <p14:creationId xmlns:p14="http://schemas.microsoft.com/office/powerpoint/2010/main" val="2382942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BE1BE-21E4-FE45-8E16-253A9370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Video-endoscopy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026B7-0F2E-964E-A825-CD0505FA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</a:rPr>
              <a:t>Videoendoscopy</a:t>
            </a:r>
            <a:r>
              <a:rPr lang="en-US" sz="2400" b="1" dirty="0">
                <a:solidFill>
                  <a:srgbClr val="0070C0"/>
                </a:solidFill>
              </a:rPr>
              <a:t> (FEES): </a:t>
            </a:r>
            <a:r>
              <a:rPr lang="en-US" sz="2400" dirty="0"/>
              <a:t>Flexible fiberoptic examination of swallowing</a:t>
            </a:r>
          </a:p>
          <a:p>
            <a:r>
              <a:rPr lang="en-US" sz="2400" dirty="0"/>
              <a:t>It examines – </a:t>
            </a:r>
          </a:p>
          <a:p>
            <a:pPr lvl="2"/>
            <a:r>
              <a:rPr lang="en-US" sz="2400" dirty="0"/>
              <a:t>oral cavity and pharynx from above </a:t>
            </a:r>
          </a:p>
          <a:p>
            <a:pPr lvl="2"/>
            <a:r>
              <a:rPr lang="en-US" sz="2400" dirty="0"/>
              <a:t>Larynx pre-post swallowing (Blue Die) </a:t>
            </a:r>
          </a:p>
          <a:p>
            <a:pPr lvl="2"/>
            <a:r>
              <a:rPr lang="en-US" sz="2400" dirty="0"/>
              <a:t>good for testing swallow/breath </a:t>
            </a:r>
            <a:r>
              <a:rPr lang="en-US" sz="2400" dirty="0" err="1"/>
              <a:t>manuevers</a:t>
            </a:r>
            <a:endParaRPr lang="en-US" sz="2400" dirty="0"/>
          </a:p>
          <a:p>
            <a:pPr marL="0" indent="-45720">
              <a:buNone/>
            </a:pPr>
            <a:r>
              <a:rPr lang="en-US" sz="2400" b="1" dirty="0">
                <a:solidFill>
                  <a:srgbClr val="0070C0"/>
                </a:solidFill>
              </a:rPr>
              <a:t>Disadvantages: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inability to visualize the oral stage, the swallow trigger, swallow physiology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400" dirty="0"/>
              <a:t> If Rigid scope is used, it will interfere with normal swallow, </a:t>
            </a:r>
          </a:p>
        </p:txBody>
      </p:sp>
    </p:spTree>
    <p:extLst>
      <p:ext uri="{BB962C8B-B14F-4D97-AF65-F5344CB8AC3E}">
        <p14:creationId xmlns:p14="http://schemas.microsoft.com/office/powerpoint/2010/main" val="90683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BE1BE-21E4-FE45-8E16-253A9370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/>
              <a:t>Vidieofluoroscopy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026B7-0F2E-964E-A825-CD0505FAB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97380"/>
            <a:ext cx="9720073" cy="4411980"/>
          </a:xfrm>
        </p:spPr>
        <p:txBody>
          <a:bodyPr>
            <a:noAutofit/>
          </a:bodyPr>
          <a:lstStyle/>
          <a:p>
            <a:r>
              <a:rPr lang="en-US" sz="2400" b="1" dirty="0" err="1">
                <a:solidFill>
                  <a:srgbClr val="0070C0"/>
                </a:solidFill>
              </a:rPr>
              <a:t>Videofluoroscopy</a:t>
            </a:r>
            <a:r>
              <a:rPr lang="en-US" sz="2400" b="1" dirty="0">
                <a:solidFill>
                  <a:srgbClr val="0070C0"/>
                </a:solidFill>
              </a:rPr>
              <a:t>/ </a:t>
            </a:r>
            <a:r>
              <a:rPr lang="en-US" sz="2400" b="1" dirty="0" err="1">
                <a:solidFill>
                  <a:srgbClr val="0070C0"/>
                </a:solidFill>
              </a:rPr>
              <a:t>Cinefluoroscopy</a:t>
            </a:r>
            <a:r>
              <a:rPr lang="en-US" sz="2400" dirty="0"/>
              <a:t>: radiographic recording of anatomical structures in motion.</a:t>
            </a:r>
          </a:p>
          <a:p>
            <a:r>
              <a:rPr lang="en-US" sz="2400" dirty="0"/>
              <a:t>It Examines: </a:t>
            </a:r>
          </a:p>
          <a:p>
            <a:pPr lvl="2"/>
            <a:r>
              <a:rPr lang="en-US" sz="2400" dirty="0"/>
              <a:t>the transfer of bolus through the oral cavity </a:t>
            </a:r>
          </a:p>
          <a:p>
            <a:pPr lvl="2"/>
            <a:r>
              <a:rPr lang="en-US" sz="2400" dirty="0"/>
              <a:t> Pharynx </a:t>
            </a:r>
          </a:p>
          <a:p>
            <a:pPr lvl="2"/>
            <a:r>
              <a:rPr lang="en-US" sz="2400" dirty="0"/>
              <a:t> Esophagus </a:t>
            </a:r>
          </a:p>
          <a:p>
            <a:pPr lvl="2"/>
            <a:endParaRPr lang="en-US" sz="2400" dirty="0"/>
          </a:p>
          <a:p>
            <a:r>
              <a:rPr lang="en-US" sz="2400" b="1" dirty="0" err="1">
                <a:solidFill>
                  <a:srgbClr val="0070C0"/>
                </a:solidFill>
              </a:rPr>
              <a:t>Cinefluroscopy</a:t>
            </a:r>
            <a:r>
              <a:rPr lang="en-US" sz="2400" b="1" dirty="0">
                <a:solidFill>
                  <a:srgbClr val="0070C0"/>
                </a:solidFill>
              </a:rPr>
              <a:t> Disadvantages:</a:t>
            </a:r>
          </a:p>
          <a:p>
            <a:pPr lvl="2"/>
            <a:r>
              <a:rPr lang="en-US" sz="2400" dirty="0"/>
              <a:t>radiation exposure </a:t>
            </a:r>
          </a:p>
          <a:p>
            <a:pPr lvl="2"/>
            <a:r>
              <a:rPr lang="en-US" sz="2400" dirty="0"/>
              <a:t> Time for film development </a:t>
            </a:r>
          </a:p>
          <a:p>
            <a:pPr lvl="2"/>
            <a:r>
              <a:rPr lang="en-US" sz="2400" dirty="0"/>
              <a:t> Choosing appropriate frame rate (8 frames/sec.?)</a:t>
            </a:r>
          </a:p>
        </p:txBody>
      </p:sp>
    </p:spTree>
    <p:extLst>
      <p:ext uri="{BB962C8B-B14F-4D97-AF65-F5344CB8AC3E}">
        <p14:creationId xmlns:p14="http://schemas.microsoft.com/office/powerpoint/2010/main" val="2086640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8BE1BE-21E4-FE45-8E16-253A93704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err="1"/>
              <a:t>Vidieofluoroscopy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9026B7-0F2E-964E-A825-CD0505FAB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</a:rPr>
              <a:t>Videofluoroscopy</a:t>
            </a:r>
            <a:r>
              <a:rPr lang="en-US" sz="2400" dirty="0"/>
              <a:t> involves less radiation exposure, ability for frame to frame analysis, more information on bolus transit time, detection of motility problems, detection of the amount and etiology of aspiration. </a:t>
            </a:r>
          </a:p>
          <a:p>
            <a:endParaRPr lang="en-US" sz="2400" dirty="0"/>
          </a:p>
          <a:p>
            <a:r>
              <a:rPr lang="en-US" sz="2400" b="1" dirty="0">
                <a:solidFill>
                  <a:srgbClr val="0070C0"/>
                </a:solidFill>
              </a:rPr>
              <a:t>Examines: </a:t>
            </a:r>
            <a:endParaRPr lang="en-US" sz="2400" dirty="0"/>
          </a:p>
          <a:p>
            <a:pPr lvl="2"/>
            <a:r>
              <a:rPr lang="en-US" sz="2400" dirty="0"/>
              <a:t>oral activity during chewing and the oral stage of swallowing </a:t>
            </a:r>
          </a:p>
          <a:p>
            <a:pPr lvl="2"/>
            <a:r>
              <a:rPr lang="en-US" sz="2400" dirty="0"/>
              <a:t>triggering the pharyngeal swallow in relation to the position of the bolus </a:t>
            </a:r>
          </a:p>
          <a:p>
            <a:pPr lvl="2"/>
            <a:r>
              <a:rPr lang="en-US" sz="2400" dirty="0"/>
              <a:t>motor aspects of the pharyngeal swallow; movements of larynx, hyoid, tongue base pharyngeal wall, and cricopharyngeal movements</a:t>
            </a:r>
          </a:p>
        </p:txBody>
      </p:sp>
    </p:spTree>
    <p:extLst>
      <p:ext uri="{BB962C8B-B14F-4D97-AF65-F5344CB8AC3E}">
        <p14:creationId xmlns:p14="http://schemas.microsoft.com/office/powerpoint/2010/main" val="3255217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97</TotalTime>
  <Words>669</Words>
  <Application>Microsoft Office PowerPoint</Application>
  <PresentationFormat>Widescreen</PresentationFormat>
  <Paragraphs>104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Tw Cen MT</vt:lpstr>
      <vt:lpstr>Tw Cen MT Condensed</vt:lpstr>
      <vt:lpstr>Wingdings</vt:lpstr>
      <vt:lpstr>Wingdings 3</vt:lpstr>
      <vt:lpstr>Integral</vt:lpstr>
      <vt:lpstr>Instrumental techniques for the study of swallowing </vt:lpstr>
      <vt:lpstr>PowerPoint Presentation</vt:lpstr>
      <vt:lpstr>Types of swallowing  studies </vt:lpstr>
      <vt:lpstr>Imagining procedures </vt:lpstr>
      <vt:lpstr>ultrasound</vt:lpstr>
      <vt:lpstr>Scintigraphy </vt:lpstr>
      <vt:lpstr>Video-endoscopy </vt:lpstr>
      <vt:lpstr>Vidieofluoroscopy</vt:lpstr>
      <vt:lpstr>Vidieofluoroscopy</vt:lpstr>
      <vt:lpstr>Vidieofluoroscopy</vt:lpstr>
      <vt:lpstr>Who Dose What?</vt:lpstr>
      <vt:lpstr>What can slps do</vt:lpstr>
      <vt:lpstr>Nominating procedure </vt:lpstr>
      <vt:lpstr>Electromyography </vt:lpstr>
      <vt:lpstr>Electromyography </vt:lpstr>
      <vt:lpstr>Electroglottography </vt:lpstr>
      <vt:lpstr>Cervical Auscultation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Instrumental techniques for the study of swallowing </dc:title>
  <dc:creator>juhayna taha</dc:creator>
  <cp:lastModifiedBy>Juhayna B Taha</cp:lastModifiedBy>
  <cp:revision>10</cp:revision>
  <dcterms:created xsi:type="dcterms:W3CDTF">2019-09-20T15:41:38Z</dcterms:created>
  <dcterms:modified xsi:type="dcterms:W3CDTF">2019-09-21T07:58:25Z</dcterms:modified>
</cp:coreProperties>
</file>