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7" r:id="rId3"/>
    <p:sldId id="269" r:id="rId4"/>
    <p:sldId id="279" r:id="rId5"/>
    <p:sldId id="282" r:id="rId6"/>
    <p:sldId id="280" r:id="rId7"/>
    <p:sldId id="281" r:id="rId8"/>
    <p:sldId id="283" r:id="rId9"/>
    <p:sldId id="271" r:id="rId10"/>
    <p:sldId id="291" r:id="rId11"/>
    <p:sldId id="272" r:id="rId12"/>
    <p:sldId id="290" r:id="rId13"/>
    <p:sldId id="286" r:id="rId14"/>
    <p:sldId id="287" r:id="rId15"/>
    <p:sldId id="288" r:id="rId16"/>
    <p:sldId id="289" r:id="rId17"/>
    <p:sldId id="273" r:id="rId18"/>
    <p:sldId id="292" r:id="rId19"/>
    <p:sldId id="293" r:id="rId20"/>
    <p:sldId id="295" r:id="rId21"/>
    <p:sldId id="294" r:id="rId22"/>
    <p:sldId id="297" r:id="rId23"/>
    <p:sldId id="296" r:id="rId24"/>
    <p:sldId id="298" r:id="rId25"/>
    <p:sldId id="274" r:id="rId26"/>
    <p:sldId id="299" r:id="rId27"/>
    <p:sldId id="300" r:id="rId28"/>
    <p:sldId id="301" r:id="rId29"/>
    <p:sldId id="302" r:id="rId30"/>
    <p:sldId id="303" r:id="rId31"/>
    <p:sldId id="275" r:id="rId32"/>
    <p:sldId id="305" r:id="rId33"/>
    <p:sldId id="304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5" r:id="rId43"/>
    <p:sldId id="314" r:id="rId44"/>
    <p:sldId id="316" r:id="rId45"/>
    <p:sldId id="317" r:id="rId46"/>
    <p:sldId id="276" r:id="rId47"/>
    <p:sldId id="318" r:id="rId48"/>
    <p:sldId id="319" r:id="rId49"/>
    <p:sldId id="320" r:id="rId50"/>
    <p:sldId id="321" r:id="rId51"/>
    <p:sldId id="322" r:id="rId52"/>
    <p:sldId id="323" r:id="rId53"/>
    <p:sldId id="278" r:id="rId54"/>
    <p:sldId id="324" r:id="rId55"/>
    <p:sldId id="325" r:id="rId56"/>
    <p:sldId id="326" r:id="rId57"/>
    <p:sldId id="327" r:id="rId58"/>
    <p:sldId id="328" r:id="rId59"/>
    <p:sldId id="277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7FC52B-6EAC-44C3-A3B1-AF3F566CF018}">
          <p14:sldIdLst>
            <p14:sldId id="256"/>
            <p14:sldId id="267"/>
          </p14:sldIdLst>
        </p14:section>
        <p14:section name="The Problem of State" id="{21B38AA1-03D0-47E8-A210-63D88BA819E7}">
          <p14:sldIdLst>
            <p14:sldId id="269"/>
            <p14:sldId id="279"/>
            <p14:sldId id="282"/>
            <p14:sldId id="280"/>
            <p14:sldId id="281"/>
            <p14:sldId id="283"/>
          </p14:sldIdLst>
        </p14:section>
        <p14:section name="Passing Information via Query Strings" id="{7C7B2839-F29E-484B-88A4-6A8676CA4251}">
          <p14:sldIdLst>
            <p14:sldId id="271"/>
            <p14:sldId id="291"/>
          </p14:sldIdLst>
        </p14:section>
        <p14:section name="Passing Information via the URL Path" id="{E6C546AA-AAD4-6A47-A7A2-CC041AD8E6FD}">
          <p14:sldIdLst>
            <p14:sldId id="272"/>
            <p14:sldId id="290"/>
            <p14:sldId id="286"/>
            <p14:sldId id="287"/>
            <p14:sldId id="288"/>
            <p14:sldId id="289"/>
          </p14:sldIdLst>
        </p14:section>
        <p14:section name="Cookies" id="{30B492BB-2E59-B74F-A392-EF1D6D031C62}">
          <p14:sldIdLst>
            <p14:sldId id="273"/>
            <p14:sldId id="292"/>
            <p14:sldId id="293"/>
            <p14:sldId id="295"/>
            <p14:sldId id="294"/>
            <p14:sldId id="297"/>
            <p14:sldId id="296"/>
            <p14:sldId id="298"/>
          </p14:sldIdLst>
        </p14:section>
        <p14:section name="Serialization" id="{8CBFDFBC-D560-C54D-864C-EDDA35B9BDB7}">
          <p14:sldIdLst>
            <p14:sldId id="274"/>
            <p14:sldId id="299"/>
            <p14:sldId id="300"/>
            <p14:sldId id="301"/>
            <p14:sldId id="302"/>
            <p14:sldId id="303"/>
          </p14:sldIdLst>
        </p14:section>
        <p14:section name="Session State" id="{AAC40114-5FB6-A349-9382-4C72880B73C2}">
          <p14:sldIdLst>
            <p14:sldId id="275"/>
            <p14:sldId id="305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5"/>
            <p14:sldId id="314"/>
            <p14:sldId id="316"/>
            <p14:sldId id="317"/>
          </p14:sldIdLst>
        </p14:section>
        <p14:section name="HTML5 Web Storage" id="{C655E649-1122-DA42-9B85-6E23AEBD19D6}">
          <p14:sldIdLst>
            <p14:sldId id="276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Caching" id="{35C9F235-9E7A-FC48-BE1D-42E358019417}">
          <p14:sldIdLst>
            <p14:sldId id="278"/>
            <p14:sldId id="324"/>
            <p14:sldId id="325"/>
            <p14:sldId id="326"/>
            <p14:sldId id="327"/>
            <p14:sldId id="328"/>
          </p14:sldIdLst>
        </p14:section>
        <p14:section name="What You’ve Learned" id="{D1453C29-32EE-E84B-8F2B-E90C5636CCB5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5" autoAdjust="0"/>
    <p:restoredTop sz="99598" autoAdjust="0"/>
  </p:normalViewPr>
  <p:slideViewPr>
    <p:cSldViewPr showGuides="1">
      <p:cViewPr varScale="1">
        <p:scale>
          <a:sx n="74" d="100"/>
          <a:sy n="74" d="100"/>
        </p:scale>
        <p:origin x="1242" y="54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5486400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2516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Textbook</a:t>
            </a:r>
            <a:r>
              <a:rPr lang="en-US" sz="1200" baseline="0" dirty="0" smtClean="0">
                <a:solidFill>
                  <a:schemeClr val="bg1"/>
                </a:solidFill>
                <a:latin typeface="+mj-lt"/>
              </a:rPr>
              <a:t> to be published by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Pearson Ed in early 2014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http://www.funwebdev.com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486400" y="645300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Pearson</a:t>
            </a:r>
          </a:p>
          <a:p>
            <a:pPr algn="r"/>
            <a:r>
              <a: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6581001"/>
            <a:ext cx="268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latin typeface="Rockwell" pitchFamily="18" charset="0"/>
              </a:rPr>
              <a:t> of Web Development</a:t>
            </a:r>
            <a:endParaRPr lang="en-US" sz="12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867400" y="6581001"/>
            <a:ext cx="268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latin typeface="Rockwell" pitchFamily="18" charset="0"/>
              </a:rPr>
              <a:t> of Web Development</a:t>
            </a:r>
            <a:endParaRPr lang="en-US" sz="1200" dirty="0">
              <a:latin typeface="Rockwell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chemeClr val="accent1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0" r:id="rId13"/>
    <p:sldLayoutId id="214748366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315200" cy="2819400"/>
          </a:xfrm>
        </p:spPr>
        <p:txBody>
          <a:bodyPr/>
          <a:lstStyle/>
          <a:p>
            <a:r>
              <a:rPr lang="en-US" dirty="0" smtClean="0"/>
              <a:t>Managing State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9696"/>
            <a:ext cx="54864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13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 in Query Strings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 GET and POST</a:t>
            </a:r>
            <a:endParaRPr lang="en-US" dirty="0"/>
          </a:p>
        </p:txBody>
      </p:sp>
      <p:pic>
        <p:nvPicPr>
          <p:cNvPr id="7" name="Content Placeholder 6" descr="4071513004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4" r="-14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380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Passing Information via </a:t>
            </a:r>
            <a:r>
              <a:rPr lang="en-US" dirty="0" smtClean="0">
                <a:solidFill>
                  <a:srgbClr val="404040"/>
                </a:solidFill>
              </a:rPr>
              <a:t>the </a:t>
            </a:r>
            <a:r>
              <a:rPr lang="en-US" dirty="0" smtClean="0">
                <a:solidFill>
                  <a:srgbClr val="467082"/>
                </a:solidFill>
              </a:rPr>
              <a:t>URL Path</a:t>
            </a:r>
            <a:endParaRPr lang="en-US" dirty="0">
              <a:solidFill>
                <a:srgbClr val="46708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Passing Info via URL Path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Idealized looking link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URLs (i.e., query string parameters) are a </a:t>
            </a:r>
            <a:r>
              <a:rPr lang="en-US" dirty="0" smtClean="0"/>
              <a:t>pretty essential </a:t>
            </a:r>
            <a:r>
              <a:rPr lang="en-US" dirty="0"/>
              <a:t>part of web application development.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we do without them?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answer </a:t>
            </a:r>
            <a:r>
              <a:rPr lang="en-US" dirty="0"/>
              <a:t>is to rewrite the dynamic URL into a static one (and vice versa). This </a:t>
            </a:r>
            <a:r>
              <a:rPr lang="en-US" dirty="0" smtClean="0"/>
              <a:t>process is </a:t>
            </a:r>
            <a:r>
              <a:rPr lang="en-US" dirty="0"/>
              <a:t>commonly called </a:t>
            </a:r>
            <a:r>
              <a:rPr lang="en-US" b="1" dirty="0"/>
              <a:t>URL rewriting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6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URL rewriting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Engine (Fine… and Human) Friendly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try doing our own rewriting. Let us begin with the following URL </a:t>
            </a:r>
            <a:r>
              <a:rPr lang="en-US" dirty="0" smtClean="0"/>
              <a:t>with its </a:t>
            </a:r>
            <a:r>
              <a:rPr lang="en-US" dirty="0"/>
              <a:t>query string information:</a:t>
            </a:r>
          </a:p>
          <a:p>
            <a:r>
              <a:rPr lang="en-US" b="1" dirty="0" err="1"/>
              <a:t>www.somedomain.com</a:t>
            </a:r>
            <a:r>
              <a:rPr lang="en-US" b="1" dirty="0"/>
              <a:t>/</a:t>
            </a:r>
            <a:r>
              <a:rPr lang="en-US" b="1" dirty="0" err="1"/>
              <a:t>DisplayArtist.php?artist</a:t>
            </a:r>
            <a:r>
              <a:rPr lang="en-US" b="1" dirty="0"/>
              <a:t>=16</a:t>
            </a:r>
          </a:p>
          <a:p>
            <a:r>
              <a:rPr lang="en-US" dirty="0"/>
              <a:t>One typical alternate approach would be to rewrite the URL to:</a:t>
            </a:r>
          </a:p>
          <a:p>
            <a:r>
              <a:rPr lang="en-US" b="1" dirty="0" err="1"/>
              <a:t>www.somedomain.com</a:t>
            </a:r>
            <a:r>
              <a:rPr lang="en-US" b="1" dirty="0"/>
              <a:t>/artists/16.php</a:t>
            </a:r>
          </a:p>
          <a:p>
            <a:r>
              <a:rPr lang="en-US" dirty="0"/>
              <a:t>Notice that the query string name and value have been turned into path </a:t>
            </a:r>
            <a:r>
              <a:rPr lang="en-US" dirty="0" smtClean="0"/>
              <a:t>names. One </a:t>
            </a:r>
            <a:r>
              <a:rPr lang="en-US" dirty="0"/>
              <a:t>could improve this to make it more SEO friendly using the following:</a:t>
            </a:r>
          </a:p>
          <a:p>
            <a:r>
              <a:rPr lang="en-US" b="1" dirty="0" err="1"/>
              <a:t>www.somedomain.com</a:t>
            </a:r>
            <a:r>
              <a:rPr lang="en-US" b="1" dirty="0"/>
              <a:t>/artists/Mary-Cassatt</a:t>
            </a:r>
          </a:p>
        </p:txBody>
      </p:sp>
    </p:spTree>
    <p:extLst>
      <p:ext uri="{BB962C8B-B14F-4D97-AF65-F5344CB8AC3E}">
        <p14:creationId xmlns:p14="http://schemas.microsoft.com/office/powerpoint/2010/main" val="92640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URL rewriting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Engine (Fine… and Human) Friendly</a:t>
            </a:r>
            <a:endParaRPr lang="en-US" dirty="0"/>
          </a:p>
        </p:txBody>
      </p:sp>
      <p:pic>
        <p:nvPicPr>
          <p:cNvPr id="6" name="Content Placeholder 5" descr="4071513005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5" r="-6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231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URL rewriting in Apache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mod_rewrite</a:t>
            </a:r>
            <a:r>
              <a:rPr lang="en-US" dirty="0"/>
              <a:t> module uses a rule-based rewriting engine that utilizes </a:t>
            </a:r>
            <a:r>
              <a:rPr lang="en-US" dirty="0" smtClean="0"/>
              <a:t>Perl compatible regular </a:t>
            </a:r>
            <a:r>
              <a:rPr lang="en-US" dirty="0"/>
              <a:t>expressions to change the URLs so that the requested URL </a:t>
            </a:r>
            <a:r>
              <a:rPr lang="en-US" dirty="0" smtClean="0"/>
              <a:t>can be </a:t>
            </a:r>
            <a:r>
              <a:rPr lang="en-US" dirty="0"/>
              <a:t>mapped or redirected to another URL internally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Look in Chapter 19 for details on Apache and URL rewriting.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not yet ready </a:t>
            </a:r>
            <a:r>
              <a:rPr lang="en-US" dirty="0" err="1" smtClean="0"/>
              <a:t>grasshoper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8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URL rewriting in Apache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mod_rewrite</a:t>
            </a:r>
            <a:r>
              <a:rPr lang="en-US" dirty="0"/>
              <a:t> module uses a rule-based rewriting engine that utilizes </a:t>
            </a:r>
            <a:r>
              <a:rPr lang="en-US" dirty="0" smtClean="0"/>
              <a:t>Perl compatible regular </a:t>
            </a:r>
            <a:r>
              <a:rPr lang="en-US" dirty="0"/>
              <a:t>expressions to change the URLs so that the requested URL </a:t>
            </a:r>
            <a:r>
              <a:rPr lang="en-US" dirty="0" smtClean="0"/>
              <a:t>can be </a:t>
            </a:r>
            <a:r>
              <a:rPr lang="en-US" dirty="0"/>
              <a:t>mapped or redirected to another URL internally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Look in Chapter 19 for details on Apache and URL rewriting.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not yet ready </a:t>
            </a:r>
            <a:r>
              <a:rPr lang="en-US" dirty="0" err="1" smtClean="0"/>
              <a:t>grasshoper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4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Cookies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Cookies </a:t>
            </a:r>
            <a:r>
              <a:rPr lang="en-US" dirty="0"/>
              <a:t>are a client-side approach for persisting </a:t>
            </a:r>
            <a:r>
              <a:rPr lang="en-US" dirty="0" smtClean="0"/>
              <a:t>state information.</a:t>
            </a:r>
          </a:p>
          <a:p>
            <a:endParaRPr lang="en-US" dirty="0"/>
          </a:p>
          <a:p>
            <a:r>
              <a:rPr lang="en-US" dirty="0"/>
              <a:t>They are name=value pairs that are saved within one or more </a:t>
            </a:r>
            <a:r>
              <a:rPr lang="en-US" dirty="0" smtClean="0"/>
              <a:t>text </a:t>
            </a:r>
            <a:r>
              <a:rPr lang="pl-PL" dirty="0" err="1" smtClean="0"/>
              <a:t>files</a:t>
            </a:r>
            <a:r>
              <a:rPr lang="pl-PL" dirty="0" smtClean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managed</a:t>
            </a:r>
            <a:r>
              <a:rPr lang="pl-PL" dirty="0"/>
              <a:t> by the </a:t>
            </a:r>
            <a:r>
              <a:rPr lang="pl-PL" dirty="0" err="1"/>
              <a:t>browser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mmmm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0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cookie information is stored and retrieved by the browser, the information </a:t>
            </a:r>
            <a:r>
              <a:rPr lang="en-US" dirty="0" smtClean="0"/>
              <a:t>in a </a:t>
            </a:r>
            <a:r>
              <a:rPr lang="en-US" dirty="0"/>
              <a:t>cookie travels within the HTTP header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ites </a:t>
            </a:r>
            <a:r>
              <a:rPr lang="en-US" dirty="0"/>
              <a:t>that use cookies should not depend on </a:t>
            </a:r>
            <a:r>
              <a:rPr lang="en-US" dirty="0" smtClean="0"/>
              <a:t>their availability </a:t>
            </a:r>
            <a:r>
              <a:rPr lang="en-US" dirty="0"/>
              <a:t>for critical </a:t>
            </a:r>
            <a:r>
              <a:rPr lang="en-US" dirty="0" smtClean="0"/>
              <a:t>features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user can </a:t>
            </a:r>
            <a:r>
              <a:rPr lang="en-US" dirty="0" smtClean="0"/>
              <a:t>delete </a:t>
            </a:r>
            <a:r>
              <a:rPr lang="en-US" dirty="0"/>
              <a:t>cookies or </a:t>
            </a:r>
            <a:r>
              <a:rPr lang="en-US" dirty="0" smtClean="0"/>
              <a:t>tamper </a:t>
            </a:r>
            <a:r>
              <a:rPr lang="en-US" dirty="0"/>
              <a:t>with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07698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The Problem of </a:t>
            </a:r>
            <a:r>
              <a:rPr lang="en-US" sz="2400" dirty="0" smtClean="0">
                <a:solidFill>
                  <a:schemeClr val="accent5"/>
                </a:solidFill>
                <a:latin typeface="Rockwell Condensed" pitchFamily="18" charset="0"/>
              </a:rPr>
              <a:t>State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07698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Passing Information via </a:t>
            </a:r>
            <a:r>
              <a:rPr lang="en-US" sz="2400" dirty="0" smtClean="0">
                <a:solidFill>
                  <a:schemeClr val="accent5"/>
                </a:solidFill>
                <a:latin typeface="Rockwell Condensed" pitchFamily="18" charset="0"/>
              </a:rPr>
              <a:t>Query Strings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3368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52478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Passing Information via the </a:t>
            </a:r>
            <a:r>
              <a:rPr lang="en-US" sz="2400" dirty="0" smtClean="0">
                <a:solidFill>
                  <a:srgbClr val="F3703A"/>
                </a:solidFill>
                <a:latin typeface="Rockwell Condensed" pitchFamily="18" charset="0"/>
              </a:rPr>
              <a:t>URL Path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286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3528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375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1" y="39725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Serialization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733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51816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5344180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HTML5 </a:t>
            </a:r>
            <a:r>
              <a:rPr lang="en-US" sz="2400" dirty="0" smtClean="0">
                <a:solidFill>
                  <a:srgbClr val="F3703A"/>
                </a:solidFill>
                <a:latin typeface="Rockwell Condensed" pitchFamily="18" charset="0"/>
              </a:rPr>
              <a:t>Web Storage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52004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48200" y="23368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1" y="25247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Cookies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2286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48200" y="375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1" y="39725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3703A"/>
                </a:solidFill>
                <a:latin typeface="Rockwell Condensed" pitchFamily="18" charset="0"/>
              </a:rPr>
              <a:t>Session</a:t>
            </a:r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 State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8200" y="3733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48200" y="51816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534418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Caching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52004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  <p:pic>
        <p:nvPicPr>
          <p:cNvPr id="6" name="Content Placeholder 5" descr="4071513006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1" r="-4291"/>
          <a:stretch>
            <a:fillRect/>
          </a:stretch>
        </p:blipFill>
        <p:spPr>
          <a:xfrm>
            <a:off x="609600" y="1295400"/>
            <a:ext cx="7201768" cy="5092322"/>
          </a:xfrm>
        </p:spPr>
      </p:pic>
    </p:spTree>
    <p:extLst>
      <p:ext uri="{BB962C8B-B14F-4D97-AF65-F5344CB8AC3E}">
        <p14:creationId xmlns:p14="http://schemas.microsoft.com/office/powerpoint/2010/main" val="368910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kinds of Cookie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b="1" dirty="0"/>
              <a:t>session cookie </a:t>
            </a:r>
            <a:r>
              <a:rPr lang="en-US" dirty="0"/>
              <a:t>has no expiry stated and thus will be deleted at the end </a:t>
            </a:r>
            <a:r>
              <a:rPr lang="en-US" dirty="0" smtClean="0"/>
              <a:t>of the </a:t>
            </a:r>
            <a:r>
              <a:rPr lang="en-US" dirty="0"/>
              <a:t>user browsing session.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Persistent </a:t>
            </a:r>
            <a:r>
              <a:rPr lang="en-US" b="1" dirty="0"/>
              <a:t>cookies </a:t>
            </a:r>
            <a:r>
              <a:rPr lang="en-US" dirty="0"/>
              <a:t>have an expiry date specified;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Chocolate and peanut butter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1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Writing a cookie</a:t>
            </a:r>
            <a:endParaRPr lang="en-US" dirty="0"/>
          </a:p>
        </p:txBody>
      </p:sp>
      <p:pic>
        <p:nvPicPr>
          <p:cNvPr id="6" name="Content Placeholder 5" descr="Screen Shot 2014-02-15 at 9.58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215" b="-49215"/>
          <a:stretch>
            <a:fillRect/>
          </a:stretch>
        </p:blipFill>
        <p:spPr>
          <a:xfrm>
            <a:off x="914400" y="1066800"/>
            <a:ext cx="64008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914400" y="5486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</a:t>
            </a:r>
            <a:r>
              <a:rPr lang="en-US" dirty="0" smtClean="0"/>
              <a:t>important to </a:t>
            </a:r>
            <a:r>
              <a:rPr lang="en-US" dirty="0"/>
              <a:t>note that cookies must be written before any other page output.</a:t>
            </a:r>
          </a:p>
        </p:txBody>
      </p:sp>
    </p:spTree>
    <p:extLst>
      <p:ext uri="{BB962C8B-B14F-4D97-AF65-F5344CB8AC3E}">
        <p14:creationId xmlns:p14="http://schemas.microsoft.com/office/powerpoint/2010/main" val="50755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Reading a cookie</a:t>
            </a:r>
            <a:endParaRPr lang="en-US" dirty="0"/>
          </a:p>
        </p:txBody>
      </p:sp>
      <p:pic>
        <p:nvPicPr>
          <p:cNvPr id="8" name="Content Placeholder 7" descr="Screen Shot 2014-02-15 at 9.59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26" b="-51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598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usages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being used to track authenticated users and shopping carts, cookies can implement: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“Remember me” persistent cookie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Store user preferences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Track a user’s browsing behavior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6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Serialization</a:t>
            </a:r>
            <a:endParaRPr lang="en-US" dirty="0">
              <a:solidFill>
                <a:srgbClr val="46708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5 </a:t>
            </a:r>
            <a:r>
              <a:rPr lang="en-US" dirty="0" smtClean="0"/>
              <a:t>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Serialization </a:t>
            </a:r>
            <a:r>
              <a:rPr lang="en-US" dirty="0"/>
              <a:t>is the process of taking a complicated object and reducing it </a:t>
            </a:r>
            <a:r>
              <a:rPr lang="en-US" dirty="0" smtClean="0"/>
              <a:t>a string representation for </a:t>
            </a:r>
            <a:r>
              <a:rPr lang="en-US" dirty="0"/>
              <a:t>either storage or transmission</a:t>
            </a:r>
            <a:r>
              <a:rPr lang="en-US" dirty="0" smtClean="0"/>
              <a:t>.</a:t>
            </a:r>
          </a:p>
          <a:p>
            <a:r>
              <a:rPr lang="en-US" dirty="0"/>
              <a:t>In PHP objects can easily be reduced down to a </a:t>
            </a:r>
            <a:r>
              <a:rPr lang="en-US" dirty="0" smtClean="0"/>
              <a:t>string </a:t>
            </a:r>
            <a:r>
              <a:rPr lang="en-US" dirty="0"/>
              <a:t>using the </a:t>
            </a:r>
            <a:r>
              <a:rPr lang="en-US" b="1" dirty="0"/>
              <a:t>serialize(</a:t>
            </a:r>
            <a:r>
              <a:rPr lang="en-US" b="1" dirty="0" smtClean="0"/>
              <a:t>)  </a:t>
            </a:r>
            <a:r>
              <a:rPr lang="en-US" dirty="0" smtClean="0"/>
              <a:t>function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string can be reconstituted back into </a:t>
            </a:r>
            <a:r>
              <a:rPr lang="en-US" dirty="0" smtClean="0"/>
              <a:t>an object </a:t>
            </a:r>
            <a:r>
              <a:rPr lang="en-US" dirty="0"/>
              <a:t>using the </a:t>
            </a:r>
            <a:r>
              <a:rPr lang="en-US" b="1" dirty="0" err="1"/>
              <a:t>unserialize</a:t>
            </a:r>
            <a:r>
              <a:rPr lang="en-US" b="1" dirty="0"/>
              <a:t>()</a:t>
            </a:r>
            <a:r>
              <a:rPr lang="en-US" dirty="0"/>
              <a:t> method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 to 0s and 1s</a:t>
            </a:r>
            <a:endParaRPr lang="en-US" dirty="0"/>
          </a:p>
        </p:txBody>
      </p:sp>
      <p:pic>
        <p:nvPicPr>
          <p:cNvPr id="5" name="Picture 4" descr="Screen Shot 2014-02-15 at 10.0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48200"/>
            <a:ext cx="7467600" cy="17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Serialization and deserialization</a:t>
            </a:r>
            <a:endParaRPr lang="en-US" dirty="0"/>
          </a:p>
        </p:txBody>
      </p:sp>
      <p:pic>
        <p:nvPicPr>
          <p:cNvPr id="7" name="Content Placeholder 6" descr="4071513007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47" b="-12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30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our Artist class</a:t>
            </a:r>
            <a:endParaRPr lang="en-US" dirty="0"/>
          </a:p>
        </p:txBody>
      </p:sp>
      <p:pic>
        <p:nvPicPr>
          <p:cNvPr id="5" name="Content Placeholder 4" descr="Screen Shot 2014-02-15 at 10.04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3" r="-18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73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our Artist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output of calling serialize($</a:t>
            </a:r>
            <a:r>
              <a:rPr lang="en-US" dirty="0" err="1"/>
              <a:t>picasso</a:t>
            </a:r>
            <a:r>
              <a:rPr lang="en-US" dirty="0"/>
              <a:t>) is</a:t>
            </a:r>
            <a:r>
              <a:rPr lang="en-US" dirty="0" smtClean="0"/>
              <a:t>:</a:t>
            </a:r>
          </a:p>
          <a:p>
            <a:pPr lvl="2"/>
            <a:r>
              <a:rPr lang="en-US" sz="1200" dirty="0" smtClean="0"/>
              <a:t>C:6:"Artist":764:{a:7:{s:8:"earliest";s:13:"Oct 25, 1881";s:5:"firstName";s:5:"Pablo";s:4:"lastName";s:7:"Picasso";s:5:"birthDate";s:13:"Oct 25, 1881";s:5:"deathDate";s:11:"Apl 8, 1973";s:5:"birthCity”;s:6:"Malaga";s:5:"works"; a:3:{i:0;C:8:"Painting":134:{a:2:{s:4:"size”;a:2:{i:0;d:7.7999999999999998;i:1;d:3.5;}s:7:"artData";s:54:"a:2:</a:t>
            </a:r>
            <a:r>
              <a:rPr lang="ro-RO" sz="1200" dirty="0" smtClean="0"/>
              <a:t>{s:4:"date";s:4:"1937";s:4:"name";s:8:"Guernica";}";}}i:1;C:9:"Sculpture”</a:t>
            </a:r>
            <a:r>
              <a:rPr lang="en-US" sz="1200" dirty="0" smtClean="0"/>
              <a:t>:186:{a:2:{s:6:"weight";s:8:"162 tons";s:13:"paintingData"; s:133:"a:2:{s:4:"size";a:1:{i:0;d:15.119999999999999;}s:7:"artData";s:53:”a:2:{s:4:"date";s:4:"1967";s:4:"name";s:7:"Chicago";}";}";}}i:2;C:5:"Movie":175:{a:2:{s:5:"media";s:8:"file.avi";s:13:"paintingData";s:113:"a:2:{s:4:"size";a:2:{i:0;i:32;i:1;i:48;}s:7:"artData";s:50:"a:2:{s:4:"date";s:4:"1968";s:4:"name";s:4:"test";}";}";}}}}}</a:t>
            </a:r>
          </a:p>
          <a:p>
            <a:pPr lvl="2"/>
            <a:endParaRPr lang="en-US" sz="1200" dirty="0" smtClean="0"/>
          </a:p>
          <a:p>
            <a:r>
              <a:rPr lang="en-US" sz="1600" dirty="0"/>
              <a:t>If the data above is </a:t>
            </a:r>
            <a:r>
              <a:rPr lang="en-US" sz="1600" dirty="0" smtClean="0"/>
              <a:t>assigned to </a:t>
            </a:r>
            <a:r>
              <a:rPr lang="en-US" sz="1600" dirty="0"/>
              <a:t>$data, then the following line will instantiate a new object identical to </a:t>
            </a:r>
            <a:r>
              <a:rPr lang="en-US" sz="1600" dirty="0" smtClean="0"/>
              <a:t>the original</a:t>
            </a:r>
            <a:r>
              <a:rPr lang="en-US" sz="1600" dirty="0"/>
              <a:t>:</a:t>
            </a:r>
          </a:p>
          <a:p>
            <a:pPr lvl="2"/>
            <a:r>
              <a:rPr lang="en-US" sz="1600" b="1" dirty="0" smtClean="0"/>
              <a:t>$</a:t>
            </a:r>
            <a:r>
              <a:rPr lang="en-US" sz="1600" b="1" dirty="0" err="1" smtClean="0"/>
              <a:t>picassoClone</a:t>
            </a:r>
            <a:r>
              <a:rPr lang="en-US" sz="1600" b="1" dirty="0" smtClean="0"/>
              <a:t> = </a:t>
            </a:r>
            <a:r>
              <a:rPr lang="en-US" sz="1600" b="1" dirty="0" err="1" smtClean="0"/>
              <a:t>unserialize</a:t>
            </a:r>
            <a:r>
              <a:rPr lang="en-US" sz="1600" b="1" dirty="0" smtClean="0"/>
              <a:t>($data);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9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Of </a:t>
            </a:r>
            <a:r>
              <a:rPr lang="en-US" dirty="0" smtClean="0">
                <a:solidFill>
                  <a:schemeClr val="tx2"/>
                </a:solidFill>
              </a:rPr>
              <a:t>State </a:t>
            </a:r>
            <a:r>
              <a:rPr lang="en-US" dirty="0" smtClean="0"/>
              <a:t>In Web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Serialization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 our state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each request from the user requires objects to be reconstituted, using </a:t>
            </a:r>
            <a:r>
              <a:rPr lang="en-US" dirty="0" smtClean="0"/>
              <a:t>serialization to </a:t>
            </a:r>
            <a:r>
              <a:rPr lang="en-US" dirty="0"/>
              <a:t>store and retrieve objects can be a rapid way to maintain state </a:t>
            </a:r>
            <a:r>
              <a:rPr lang="en-US" dirty="0" smtClean="0"/>
              <a:t>between requests.</a:t>
            </a:r>
          </a:p>
          <a:p>
            <a:endParaRPr lang="en-US" sz="1600" b="1" dirty="0"/>
          </a:p>
          <a:p>
            <a:r>
              <a:rPr lang="en-US" dirty="0"/>
              <a:t>At the end of a request you store the state in a serialized form, and then the next request would begin by </a:t>
            </a:r>
            <a:r>
              <a:rPr lang="en-US" dirty="0" err="1"/>
              <a:t>deserializing</a:t>
            </a:r>
            <a:r>
              <a:rPr lang="en-US" dirty="0"/>
              <a:t> it to reestablish the previous state.</a:t>
            </a:r>
          </a:p>
        </p:txBody>
      </p:sp>
    </p:spTree>
    <p:extLst>
      <p:ext uri="{BB962C8B-B14F-4D97-AF65-F5344CB8AC3E}">
        <p14:creationId xmlns:p14="http://schemas.microsoft.com/office/powerpoint/2010/main" val="26712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67082"/>
                </a:solidFill>
              </a:rPr>
              <a:t>Session</a:t>
            </a:r>
            <a:r>
              <a:rPr lang="en-US" dirty="0" smtClean="0">
                <a:solidFill>
                  <a:srgbClr val="404040"/>
                </a:solidFill>
              </a:rPr>
              <a:t> State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</a:t>
            </a:r>
            <a:endParaRPr lang="en-US" dirty="0"/>
          </a:p>
        </p:txBody>
      </p:sp>
      <p:pic>
        <p:nvPicPr>
          <p:cNvPr id="6" name="Content Placeholder 5" descr="4071513008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9" r="-4809"/>
          <a:stretch>
            <a:fillRect/>
          </a:stretch>
        </p:blipFill>
        <p:spPr>
          <a:xfrm>
            <a:off x="659902" y="914400"/>
            <a:ext cx="7645898" cy="5406364"/>
          </a:xfrm>
        </p:spPr>
      </p:pic>
    </p:spTree>
    <p:extLst>
      <p:ext uri="{BB962C8B-B14F-4D97-AF65-F5344CB8AC3E}">
        <p14:creationId xmlns:p14="http://schemas.microsoft.com/office/powerpoint/2010/main" val="24711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modern web development environments provide some type of session </a:t>
            </a:r>
            <a:r>
              <a:rPr lang="en-US" dirty="0" smtClean="0"/>
              <a:t>state mechanism.</a:t>
            </a:r>
          </a:p>
          <a:p>
            <a:r>
              <a:rPr lang="en-US" b="1" dirty="0" smtClean="0"/>
              <a:t>Session </a:t>
            </a:r>
            <a:r>
              <a:rPr lang="en-US" b="1" dirty="0"/>
              <a:t>state </a:t>
            </a:r>
            <a:r>
              <a:rPr lang="en-US" dirty="0"/>
              <a:t>is a server-based state mechanism that lets web </a:t>
            </a:r>
            <a:r>
              <a:rPr lang="en-US" dirty="0" smtClean="0"/>
              <a:t>applications store </a:t>
            </a:r>
            <a:r>
              <a:rPr lang="en-US" dirty="0"/>
              <a:t>and retrieve objects of any type for each unique user session</a:t>
            </a:r>
            <a:r>
              <a:rPr lang="en-US" dirty="0" smtClean="0"/>
              <a:t>.</a:t>
            </a:r>
          </a:p>
          <a:p>
            <a:r>
              <a:rPr lang="en-US" dirty="0"/>
              <a:t>Session state is ideal for storing more complex </a:t>
            </a:r>
            <a:r>
              <a:rPr lang="en-US" dirty="0" smtClean="0"/>
              <a:t>objects </a:t>
            </a:r>
            <a:r>
              <a:rPr lang="en-US" dirty="0"/>
              <a:t>or data structures that are associated with a user session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 PHP, session state is available to the </a:t>
            </a:r>
            <a:r>
              <a:rPr lang="en-US" dirty="0" smtClean="0"/>
              <a:t>via the $</a:t>
            </a:r>
            <a:r>
              <a:rPr lang="en-US" dirty="0"/>
              <a:t>_SESSION </a:t>
            </a:r>
            <a:r>
              <a:rPr lang="en-US" dirty="0" smtClean="0"/>
              <a:t>variable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Must use </a:t>
            </a:r>
            <a:r>
              <a:rPr lang="en-US" dirty="0" err="1" smtClean="0"/>
              <a:t>session_start</a:t>
            </a:r>
            <a:r>
              <a:rPr lang="en-US" dirty="0" smtClean="0"/>
              <a:t>() to enable sessions.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Accessing State</a:t>
            </a:r>
            <a:endParaRPr lang="en-US" dirty="0"/>
          </a:p>
        </p:txBody>
      </p:sp>
      <p:pic>
        <p:nvPicPr>
          <p:cNvPr id="6" name="Content Placeholder 5" descr="Screen Shot 2014-02-15 at 10.11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27" b="-3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48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Checking Session </a:t>
            </a:r>
            <a:r>
              <a:rPr lang="en-US" dirty="0" err="1" smtClean="0"/>
              <a:t>existance</a:t>
            </a:r>
            <a:endParaRPr lang="en-US" dirty="0"/>
          </a:p>
        </p:txBody>
      </p:sp>
      <p:pic>
        <p:nvPicPr>
          <p:cNvPr id="5" name="Content Placeholder 4" descr="Screen Shot 2014-02-15 at 10.12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06" b="-22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7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Checking Session existence</a:t>
            </a:r>
            <a:endParaRPr lang="en-US" dirty="0"/>
          </a:p>
        </p:txBody>
      </p:sp>
      <p:pic>
        <p:nvPicPr>
          <p:cNvPr id="5" name="Content Placeholder 4" descr="Screen Shot 2014-02-15 at 10.12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06" b="-22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59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state session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magic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3352800" cy="2667000"/>
          </a:xfrm>
        </p:spPr>
        <p:txBody>
          <a:bodyPr>
            <a:normAutofit/>
          </a:bodyPr>
          <a:lstStyle/>
          <a:p>
            <a:r>
              <a:rPr lang="en-US" dirty="0"/>
              <a:t>Sessions in PHP </a:t>
            </a:r>
            <a:r>
              <a:rPr lang="en-US" dirty="0" smtClean="0"/>
              <a:t>are identified </a:t>
            </a:r>
            <a:r>
              <a:rPr lang="en-US" dirty="0"/>
              <a:t>with a unique 32-byte </a:t>
            </a:r>
            <a:r>
              <a:rPr lang="en-US" dirty="0" smtClean="0"/>
              <a:t>session </a:t>
            </a:r>
            <a:r>
              <a:rPr lang="en-US" dirty="0"/>
              <a:t>ID. </a:t>
            </a:r>
            <a:endParaRPr lang="en-US" dirty="0" smtClean="0"/>
          </a:p>
          <a:p>
            <a:r>
              <a:rPr lang="en-US" dirty="0" smtClean="0"/>
              <a:t>This is transmitted </a:t>
            </a:r>
            <a:r>
              <a:rPr lang="en-US" dirty="0"/>
              <a:t>back and forth between the user and the server via a </a:t>
            </a:r>
            <a:r>
              <a:rPr lang="en-US" dirty="0" smtClean="0"/>
              <a:t>session cookie</a:t>
            </a:r>
            <a:endParaRPr lang="en-US" dirty="0"/>
          </a:p>
        </p:txBody>
      </p:sp>
      <p:pic>
        <p:nvPicPr>
          <p:cNvPr id="6" name="Picture 5" descr="4071513009.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67" y="1447800"/>
            <a:ext cx="6414633" cy="48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state session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magic right?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For a brand new session, PHP assigns an initially </a:t>
            </a:r>
            <a:r>
              <a:rPr lang="en-US" dirty="0" smtClean="0"/>
              <a:t>empty dictionary</a:t>
            </a:r>
            <a:r>
              <a:rPr lang="en-US" dirty="0"/>
              <a:t>-style collection that can be used to hold any state values for this session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When the request processing is finished, the session state is saved to some type </a:t>
            </a:r>
            <a:r>
              <a:rPr lang="en-US" dirty="0" smtClean="0"/>
              <a:t>of state </a:t>
            </a:r>
            <a:r>
              <a:rPr lang="en-US" dirty="0"/>
              <a:t>storage mechanism, called a session state </a:t>
            </a:r>
            <a:r>
              <a:rPr lang="en-US" dirty="0" smtClean="0"/>
              <a:t>provider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a new request is received for an already existing session, the </a:t>
            </a:r>
            <a:r>
              <a:rPr lang="en-US" dirty="0" smtClean="0"/>
              <a:t>session’s dictionary </a:t>
            </a:r>
            <a:r>
              <a:rPr lang="en-US" dirty="0"/>
              <a:t>collection is filled with the previously saved session data from the </a:t>
            </a:r>
            <a:r>
              <a:rPr lang="en-US" dirty="0" smtClean="0"/>
              <a:t>session state </a:t>
            </a:r>
            <a:r>
              <a:rPr lang="en-US" dirty="0"/>
              <a:t>provider.</a:t>
            </a:r>
          </a:p>
        </p:txBody>
      </p:sp>
    </p:spTree>
    <p:extLst>
      <p:ext uri="{BB962C8B-B14F-4D97-AF65-F5344CB8AC3E}">
        <p14:creationId xmlns:p14="http://schemas.microsoft.com/office/powerpoint/2010/main" val="34427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possible to configure many aspects of sessions including where </a:t>
            </a:r>
            <a:r>
              <a:rPr lang="en-US" dirty="0" smtClean="0"/>
              <a:t>the session </a:t>
            </a:r>
            <a:r>
              <a:rPr lang="en-US" dirty="0"/>
              <a:t>files are saved</a:t>
            </a:r>
            <a:r>
              <a:rPr lang="en-US" dirty="0" smtClean="0"/>
              <a:t>.</a:t>
            </a:r>
          </a:p>
          <a:p>
            <a:r>
              <a:rPr lang="en-US" dirty="0"/>
              <a:t>The decision to save sessions to files rather than in memory (like ASP.NET</a:t>
            </a:r>
            <a:r>
              <a:rPr lang="en-US" dirty="0" smtClean="0"/>
              <a:t>) addresses </a:t>
            </a:r>
            <a:r>
              <a:rPr lang="en-US" dirty="0"/>
              <a:t>the issue of memory usage that can occur on shared hosts as well </a:t>
            </a:r>
            <a:r>
              <a:rPr lang="en-US" dirty="0" smtClean="0"/>
              <a:t>as persistence </a:t>
            </a:r>
            <a:r>
              <a:rPr lang="en-US" dirty="0"/>
              <a:t>between restarts</a:t>
            </a:r>
            <a:r>
              <a:rPr lang="en-US" dirty="0" smtClean="0"/>
              <a:t>.</a:t>
            </a:r>
          </a:p>
          <a:p>
            <a:r>
              <a:rPr lang="en-US" dirty="0"/>
              <a:t>Inexpensive web hosts may sometimes stuff </a:t>
            </a:r>
            <a:r>
              <a:rPr lang="en-US" dirty="0" smtClean="0"/>
              <a:t>hundreds or </a:t>
            </a:r>
            <a:r>
              <a:rPr lang="en-US" dirty="0"/>
              <a:t>even thousands of sites on each machine</a:t>
            </a:r>
            <a:r>
              <a:rPr lang="en-US" dirty="0" smtClean="0"/>
              <a:t>.</a:t>
            </a:r>
          </a:p>
          <a:p>
            <a:r>
              <a:rPr lang="en-US" dirty="0"/>
              <a:t>S</a:t>
            </a:r>
            <a:r>
              <a:rPr lang="en-US" dirty="0" smtClean="0"/>
              <a:t>erver </a:t>
            </a:r>
            <a:r>
              <a:rPr lang="en-US" dirty="0"/>
              <a:t>memory may be storing not only </a:t>
            </a:r>
            <a:r>
              <a:rPr lang="en-US" dirty="0" smtClean="0"/>
              <a:t>session information</a:t>
            </a:r>
            <a:r>
              <a:rPr lang="en-US" dirty="0"/>
              <a:t>, but pages being executed, and caching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72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 Web Applications</a:t>
            </a:r>
            <a:endParaRPr lang="en-US" dirty="0"/>
          </a:p>
        </p:txBody>
      </p:sp>
      <p:pic>
        <p:nvPicPr>
          <p:cNvPr id="5" name="Content Placeholder 4" descr="4071513001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17" r="-18617"/>
          <a:stretch>
            <a:fillRect/>
          </a:stretch>
        </p:blipFill>
        <p:spPr>
          <a:xfrm>
            <a:off x="609600" y="1143000"/>
            <a:ext cx="7569698" cy="535248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like a desktop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74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and Server Memory</a:t>
            </a:r>
            <a:endParaRPr lang="en-US" dirty="0"/>
          </a:p>
        </p:txBody>
      </p:sp>
      <p:pic>
        <p:nvPicPr>
          <p:cNvPr id="6" name="Content Placeholder 5" descr="4071513010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r="-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3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Volume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Higher-volume web applications often run in an environment in which </a:t>
            </a:r>
            <a:r>
              <a:rPr lang="en-US" dirty="0" smtClean="0"/>
              <a:t>multiple web </a:t>
            </a:r>
            <a:r>
              <a:rPr lang="en-US" dirty="0"/>
              <a:t>servers (also called a web farm) are servicing requests</a:t>
            </a:r>
            <a:r>
              <a:rPr lang="en-US" dirty="0" smtClean="0"/>
              <a:t>.</a:t>
            </a:r>
          </a:p>
          <a:p>
            <a:r>
              <a:rPr lang="en-US" dirty="0"/>
              <a:t>In such a situation the in-process session state will not work, since </a:t>
            </a:r>
            <a:r>
              <a:rPr lang="en-US" dirty="0" smtClean="0"/>
              <a:t>one server </a:t>
            </a:r>
            <a:r>
              <a:rPr lang="en-US" dirty="0"/>
              <a:t>may service one request for a particular session, and then a </a:t>
            </a:r>
            <a:r>
              <a:rPr lang="en-US" dirty="0" smtClean="0"/>
              <a:t>completely different </a:t>
            </a:r>
            <a:r>
              <a:rPr lang="en-US" dirty="0"/>
              <a:t>server may service the next request for that session</a:t>
            </a:r>
          </a:p>
        </p:txBody>
      </p:sp>
    </p:spTree>
    <p:extLst>
      <p:ext uri="{BB962C8B-B14F-4D97-AF65-F5344CB8AC3E}">
        <p14:creationId xmlns:p14="http://schemas.microsoft.com/office/powerpoint/2010/main" val="31701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Farm Sessions: Visualizing the problem</a:t>
            </a:r>
            <a:endParaRPr lang="en-US" dirty="0"/>
          </a:p>
        </p:txBody>
      </p:sp>
      <p:pic>
        <p:nvPicPr>
          <p:cNvPr id="6" name="Content Placeholder 5" descr="4071513011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39" b="-19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3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Visualizing the problem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effectively two </a:t>
            </a:r>
            <a:r>
              <a:rPr lang="en-US" dirty="0"/>
              <a:t>categories of solution to this problem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Configure the load balancer to be “session aware” and relate all </a:t>
            </a:r>
            <a:r>
              <a:rPr lang="en-US" dirty="0" smtClean="0"/>
              <a:t>requests using </a:t>
            </a:r>
            <a:r>
              <a:rPr lang="en-US" dirty="0"/>
              <a:t>a session to the same server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 shared location to store sessions, either in a database, </a:t>
            </a:r>
            <a:r>
              <a:rPr lang="en-US" dirty="0" err="1" smtClean="0"/>
              <a:t>memcache</a:t>
            </a:r>
            <a:r>
              <a:rPr lang="en-US" dirty="0" smtClean="0"/>
              <a:t>, </a:t>
            </a:r>
            <a:r>
              <a:rPr lang="en-US" dirty="0"/>
              <a:t>or some other shared session state mechanism</a:t>
            </a:r>
          </a:p>
        </p:txBody>
      </p:sp>
    </p:spTree>
    <p:extLst>
      <p:ext uri="{BB962C8B-B14F-4D97-AF65-F5344CB8AC3E}">
        <p14:creationId xmlns:p14="http://schemas.microsoft.com/office/powerpoint/2010/main" val="37272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Shared location with </a:t>
            </a:r>
            <a:r>
              <a:rPr lang="en-US" dirty="0" err="1" smtClean="0"/>
              <a:t>memcache</a:t>
            </a:r>
            <a:endParaRPr lang="en-US" dirty="0"/>
          </a:p>
        </p:txBody>
      </p:sp>
      <p:pic>
        <p:nvPicPr>
          <p:cNvPr id="5" name="Content Placeholder 4" descr="4071513012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08" b="-4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Shared location configuration in </a:t>
            </a:r>
            <a:r>
              <a:rPr lang="en-US" dirty="0" err="1" smtClean="0"/>
              <a:t>php.ini</a:t>
            </a:r>
            <a:r>
              <a:rPr lang="en-US" dirty="0" smtClean="0"/>
              <a:t> (on each webserver)</a:t>
            </a:r>
            <a:endParaRPr lang="en-US" dirty="0"/>
          </a:p>
        </p:txBody>
      </p:sp>
      <p:pic>
        <p:nvPicPr>
          <p:cNvPr id="6" name="Content Placeholder 5" descr="Screen Shot 2014-02-15 at 10.20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573" b="-122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91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HTML5 </a:t>
            </a:r>
            <a:r>
              <a:rPr lang="en-US" dirty="0" smtClean="0">
                <a:solidFill>
                  <a:srgbClr val="467082"/>
                </a:solidFill>
              </a:rPr>
              <a:t>Web Storage</a:t>
            </a:r>
            <a:endParaRPr lang="en-US" dirty="0">
              <a:solidFill>
                <a:srgbClr val="46708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solidFill>
                  <a:schemeClr val="accent1"/>
                </a:solidFill>
              </a:rPr>
              <a:t>7 </a:t>
            </a:r>
            <a:r>
              <a:rPr lang="en-US" dirty="0" smtClean="0"/>
              <a:t>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 storage </a:t>
            </a:r>
            <a:r>
              <a:rPr lang="en-US" dirty="0"/>
              <a:t>is a new JavaScript-only API introduced in HTML5.4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meant to </a:t>
            </a:r>
            <a:r>
              <a:rPr lang="en-US" dirty="0" smtClean="0"/>
              <a:t>be a </a:t>
            </a:r>
            <a:r>
              <a:rPr lang="en-US" dirty="0"/>
              <a:t>replacement (or perhaps </a:t>
            </a:r>
            <a:r>
              <a:rPr lang="en-US" dirty="0" smtClean="0"/>
              <a:t>supplement</a:t>
            </a:r>
            <a:r>
              <a:rPr lang="en-US" dirty="0"/>
              <a:t>) to cookies, in that web storage </a:t>
            </a:r>
            <a:r>
              <a:rPr lang="en-US" dirty="0" smtClean="0"/>
              <a:t>is managed by </a:t>
            </a:r>
            <a:r>
              <a:rPr lang="en-US" dirty="0"/>
              <a:t>the browser; </a:t>
            </a:r>
            <a:endParaRPr lang="en-US" dirty="0" smtClean="0"/>
          </a:p>
          <a:p>
            <a:r>
              <a:rPr lang="en-US" dirty="0" smtClean="0"/>
              <a:t>unlike </a:t>
            </a:r>
            <a:r>
              <a:rPr lang="en-US" dirty="0"/>
              <a:t>cookies, web storage data is not transported to and from </a:t>
            </a:r>
            <a:r>
              <a:rPr lang="en-US" dirty="0" smtClean="0"/>
              <a:t>the server </a:t>
            </a:r>
            <a:r>
              <a:rPr lang="en-US" dirty="0"/>
              <a:t>with every request and response.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web storage is not limited to </a:t>
            </a:r>
            <a:r>
              <a:rPr lang="en-US" dirty="0" smtClean="0"/>
              <a:t>the 4K </a:t>
            </a:r>
            <a:r>
              <a:rPr lang="en-US" dirty="0"/>
              <a:t>size barrier of cookies;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HTML5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there were two types of cookies, there are two types of global web </a:t>
            </a:r>
            <a:r>
              <a:rPr lang="en-US" dirty="0" smtClean="0"/>
              <a:t>storage: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err="1"/>
              <a:t>localStorage</a:t>
            </a:r>
            <a:r>
              <a:rPr lang="en-US" dirty="0"/>
              <a:t> object is </a:t>
            </a:r>
            <a:r>
              <a:rPr lang="en-US" dirty="0" smtClean="0"/>
              <a:t>for saving </a:t>
            </a:r>
            <a:r>
              <a:rPr lang="en-US" dirty="0"/>
              <a:t>information that will persist between browser sessions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err="1" smtClean="0"/>
              <a:t>sessionStorage</a:t>
            </a:r>
            <a:r>
              <a:rPr lang="en-US" dirty="0" smtClean="0"/>
              <a:t> object </a:t>
            </a:r>
            <a:r>
              <a:rPr lang="en-US" dirty="0"/>
              <a:t>is for information that will be lost once the browser session is finished.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Web Storage</a:t>
            </a:r>
            <a:endParaRPr lang="en-US" dirty="0"/>
          </a:p>
        </p:txBody>
      </p:sp>
      <p:pic>
        <p:nvPicPr>
          <p:cNvPr id="5" name="Content Placeholder 4" descr="Screen Shot 2014-02-15 at 10.23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71" b="-567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code for writing information to web storage</a:t>
            </a:r>
          </a:p>
        </p:txBody>
      </p:sp>
    </p:spTree>
    <p:extLst>
      <p:ext uri="{BB962C8B-B14F-4D97-AF65-F5344CB8AC3E}">
        <p14:creationId xmlns:p14="http://schemas.microsoft.com/office/powerpoint/2010/main" val="40787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 Web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like a desktop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the unified single </a:t>
            </a:r>
            <a:r>
              <a:rPr lang="en-US" dirty="0" smtClean="0"/>
              <a:t>process that </a:t>
            </a:r>
            <a:r>
              <a:rPr lang="en-US" dirty="0"/>
              <a:t>is the typical desktop application, a web application consists of a series </a:t>
            </a:r>
            <a:r>
              <a:rPr lang="en-US" dirty="0" smtClean="0"/>
              <a:t>of disconnected </a:t>
            </a:r>
            <a:r>
              <a:rPr lang="en-US" dirty="0"/>
              <a:t>HTTP requests to a web server where each request for a server page </a:t>
            </a:r>
            <a:r>
              <a:rPr lang="en-US" dirty="0" smtClean="0"/>
              <a:t>is essentially </a:t>
            </a:r>
            <a:r>
              <a:rPr lang="en-US" dirty="0"/>
              <a:t>a request to run a separate </a:t>
            </a:r>
            <a:r>
              <a:rPr lang="en-US" dirty="0" smtClean="0"/>
              <a:t>program.</a:t>
            </a:r>
          </a:p>
          <a:p>
            <a:r>
              <a:rPr lang="en-US" dirty="0"/>
              <a:t>The HTTP protocol does not</a:t>
            </a:r>
            <a:r>
              <a:rPr lang="en-US" dirty="0" smtClean="0"/>
              <a:t>, without </a:t>
            </a:r>
            <a:r>
              <a:rPr lang="en-US" dirty="0"/>
              <a:t>programming intervention, distinguish two requests by one source </a:t>
            </a:r>
            <a:r>
              <a:rPr lang="en-US" dirty="0" smtClean="0"/>
              <a:t>from two </a:t>
            </a:r>
            <a:r>
              <a:rPr lang="en-US" dirty="0"/>
              <a:t>requests from two different sources</a:t>
            </a:r>
          </a:p>
        </p:txBody>
      </p:sp>
    </p:spTree>
    <p:extLst>
      <p:ext uri="{BB962C8B-B14F-4D97-AF65-F5344CB8AC3E}">
        <p14:creationId xmlns:p14="http://schemas.microsoft.com/office/powerpoint/2010/main" val="4066605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Web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code for </a:t>
            </a:r>
            <a:r>
              <a:rPr lang="en-US" dirty="0" smtClean="0"/>
              <a:t>reading information from web </a:t>
            </a:r>
            <a:r>
              <a:rPr lang="en-US" dirty="0"/>
              <a:t>storage</a:t>
            </a:r>
          </a:p>
        </p:txBody>
      </p:sp>
      <p:pic>
        <p:nvPicPr>
          <p:cNvPr id="6" name="Content Placeholder 5" descr="Screen Shot 2014-02-15 at 10.24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65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Web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would you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better way to think about web storage is not as a cookie replacement but </a:t>
            </a:r>
            <a:r>
              <a:rPr lang="en-US" dirty="0" smtClean="0"/>
              <a:t>as a </a:t>
            </a:r>
            <a:r>
              <a:rPr lang="en-US" dirty="0"/>
              <a:t>local cache for relatively static items available to </a:t>
            </a:r>
            <a:r>
              <a:rPr lang="en-US" dirty="0" smtClean="0"/>
              <a:t>JavaScript</a:t>
            </a:r>
          </a:p>
          <a:p>
            <a:r>
              <a:rPr lang="en-US" dirty="0"/>
              <a:t>One practical use </a:t>
            </a:r>
            <a:r>
              <a:rPr lang="en-US" dirty="0" smtClean="0"/>
              <a:t>of web </a:t>
            </a:r>
            <a:r>
              <a:rPr lang="en-US" dirty="0"/>
              <a:t>storage is to store static content downloaded asynchronously such as XML </a:t>
            </a:r>
            <a:r>
              <a:rPr lang="en-US" dirty="0" smtClean="0"/>
              <a:t>or JSON </a:t>
            </a:r>
            <a:r>
              <a:rPr lang="en-US" dirty="0"/>
              <a:t>from a web service in web storage, thus reducing server load for </a:t>
            </a:r>
            <a:r>
              <a:rPr lang="en-US" dirty="0" smtClean="0"/>
              <a:t>subsequent requests </a:t>
            </a:r>
            <a:r>
              <a:rPr lang="en-US" dirty="0"/>
              <a:t>by the session.</a:t>
            </a:r>
          </a:p>
        </p:txBody>
      </p:sp>
    </p:spTree>
    <p:extLst>
      <p:ext uri="{BB962C8B-B14F-4D97-AF65-F5344CB8AC3E}">
        <p14:creationId xmlns:p14="http://schemas.microsoft.com/office/powerpoint/2010/main" val="31842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Web Storage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would you do it?</a:t>
            </a:r>
            <a:endParaRPr lang="en-US" dirty="0"/>
          </a:p>
        </p:txBody>
      </p:sp>
      <p:pic>
        <p:nvPicPr>
          <p:cNvPr id="6" name="Content Placeholder 5" descr="4071513013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69" r="-35569"/>
          <a:stretch>
            <a:fillRect/>
          </a:stretch>
        </p:blipFill>
        <p:spPr>
          <a:xfrm>
            <a:off x="381000" y="1269073"/>
            <a:ext cx="7257495" cy="5131727"/>
          </a:xfrm>
        </p:spPr>
      </p:pic>
    </p:spTree>
    <p:extLst>
      <p:ext uri="{BB962C8B-B14F-4D97-AF65-F5344CB8AC3E}">
        <p14:creationId xmlns:p14="http://schemas.microsoft.com/office/powerpoint/2010/main" val="10717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Caching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>
                <a:solidFill>
                  <a:schemeClr val="accent1"/>
                </a:solidFill>
              </a:rPr>
              <a:t>8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very </a:t>
            </a:r>
            <a:r>
              <a:rPr lang="en-US" dirty="0"/>
              <a:t>time a PHP page is requested, it must be fetched</a:t>
            </a:r>
            <a:r>
              <a:rPr lang="en-US" dirty="0" smtClean="0"/>
              <a:t>, parsed</a:t>
            </a:r>
            <a:r>
              <a:rPr lang="en-US" dirty="0"/>
              <a:t>, and executed by the PHP </a:t>
            </a:r>
            <a:r>
              <a:rPr lang="en-US" dirty="0" smtClean="0"/>
              <a:t>engine. </a:t>
            </a:r>
            <a:r>
              <a:rPr lang="en-US" dirty="0"/>
              <a:t>For the typical PHP page, this might also involve </a:t>
            </a:r>
            <a:r>
              <a:rPr lang="en-US" dirty="0" smtClean="0"/>
              <a:t>numerous database </a:t>
            </a:r>
            <a:r>
              <a:rPr lang="en-US" dirty="0"/>
              <a:t>queries and processing to build.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this page is being served thousands </a:t>
            </a:r>
            <a:r>
              <a:rPr lang="en-US" dirty="0" smtClean="0"/>
              <a:t>of times </a:t>
            </a:r>
            <a:r>
              <a:rPr lang="en-US" dirty="0"/>
              <a:t>per second, the dynamic generation of that page may become unsustainable</a:t>
            </a:r>
            <a:r>
              <a:rPr lang="en-US" dirty="0" smtClean="0"/>
              <a:t>.</a:t>
            </a:r>
          </a:p>
          <a:p>
            <a:r>
              <a:rPr lang="en-US" dirty="0"/>
              <a:t>One way to address this problem is to </a:t>
            </a:r>
            <a:r>
              <a:rPr lang="en-US" b="1" dirty="0"/>
              <a:t>cache </a:t>
            </a:r>
            <a:r>
              <a:rPr lang="en-US" dirty="0"/>
              <a:t>the generated markup in </a:t>
            </a:r>
            <a:r>
              <a:rPr lang="en-US" dirty="0" smtClean="0"/>
              <a:t>server memory </a:t>
            </a:r>
            <a:r>
              <a:rPr lang="en-US" dirty="0"/>
              <a:t>so that subsequent requests can be served from memory rather than </a:t>
            </a:r>
            <a:r>
              <a:rPr lang="en-US" dirty="0" smtClean="0"/>
              <a:t>from the </a:t>
            </a:r>
            <a:r>
              <a:rPr lang="en-US" dirty="0"/>
              <a:t>execution of the page.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it good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Output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type of caching, the contents of the rendered PHP page (or just parts of it) </a:t>
            </a:r>
            <a:r>
              <a:rPr lang="en-US" dirty="0" smtClean="0"/>
              <a:t>are written </a:t>
            </a:r>
            <a:r>
              <a:rPr lang="en-US" dirty="0"/>
              <a:t>to disk for fast retrieval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Cache the whole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Output Caching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Cache the whole page</a:t>
            </a:r>
            <a:endParaRPr lang="en-US" dirty="0"/>
          </a:p>
        </p:txBody>
      </p:sp>
      <p:pic>
        <p:nvPicPr>
          <p:cNvPr id="6" name="Content Placeholder 5" descr="4071513014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7" r="-6047"/>
          <a:stretch>
            <a:fillRect/>
          </a:stretch>
        </p:blipFill>
        <p:spPr>
          <a:xfrm>
            <a:off x="381000" y="1269073"/>
            <a:ext cx="7162800" cy="5064769"/>
          </a:xfrm>
        </p:spPr>
      </p:pic>
    </p:spTree>
    <p:extLst>
      <p:ext uri="{BB962C8B-B14F-4D97-AF65-F5344CB8AC3E}">
        <p14:creationId xmlns:p14="http://schemas.microsoft.com/office/powerpoint/2010/main" val="4629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Data Caching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Can’t always cache the whole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sites customize the content on each page for each user, so full </a:t>
            </a:r>
            <a:r>
              <a:rPr lang="en-US" dirty="0" smtClean="0"/>
              <a:t>or partial </a:t>
            </a:r>
            <a:r>
              <a:rPr lang="en-US" dirty="0"/>
              <a:t>page caching may not always be </a:t>
            </a:r>
            <a:r>
              <a:rPr lang="en-US" dirty="0" smtClean="0"/>
              <a:t>possible.</a:t>
            </a:r>
          </a:p>
          <a:p>
            <a:r>
              <a:rPr lang="en-US" dirty="0"/>
              <a:t>An alternate strategy is to use </a:t>
            </a:r>
            <a:r>
              <a:rPr lang="en-US" b="1" dirty="0"/>
              <a:t>application data caching </a:t>
            </a:r>
            <a:r>
              <a:rPr lang="en-US" dirty="0"/>
              <a:t>in which a page </a:t>
            </a:r>
            <a:r>
              <a:rPr lang="en-US" dirty="0" smtClean="0"/>
              <a:t>will programmatically </a:t>
            </a:r>
            <a:r>
              <a:rPr lang="en-US" dirty="0"/>
              <a:t>place commonly used collections of data </a:t>
            </a:r>
            <a:r>
              <a:rPr lang="en-US" dirty="0" smtClean="0"/>
              <a:t>into </a:t>
            </a:r>
            <a:r>
              <a:rPr lang="en-US" dirty="0"/>
              <a:t>cache memory, and then other pages </a:t>
            </a:r>
            <a:r>
              <a:rPr lang="en-US" dirty="0" smtClean="0"/>
              <a:t>that also </a:t>
            </a:r>
            <a:r>
              <a:rPr lang="en-US" dirty="0"/>
              <a:t>need that same data can use the cache version rather than re-retrieve it from </a:t>
            </a:r>
            <a:r>
              <a:rPr lang="en-US" dirty="0" smtClean="0"/>
              <a:t>its original </a:t>
            </a:r>
            <a:r>
              <a:rPr lang="en-US" dirty="0"/>
              <a:t>location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Data Caching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Can’t always cache the whole page</a:t>
            </a:r>
            <a:endParaRPr lang="en-US" dirty="0"/>
          </a:p>
        </p:txBody>
      </p:sp>
      <p:pic>
        <p:nvPicPr>
          <p:cNvPr id="6" name="Content Placeholder 5" descr="Screen Shot 2014-02-15 at 10.30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27" r="-13627"/>
          <a:stretch>
            <a:fillRect/>
          </a:stretch>
        </p:blipFill>
        <p:spPr>
          <a:xfrm>
            <a:off x="418232" y="1295400"/>
            <a:ext cx="7277968" cy="5146203"/>
          </a:xfrm>
        </p:spPr>
      </p:pic>
    </p:spTree>
    <p:extLst>
      <p:ext uri="{BB962C8B-B14F-4D97-AF65-F5344CB8AC3E}">
        <p14:creationId xmlns:p14="http://schemas.microsoft.com/office/powerpoint/2010/main" val="3554380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You’ve Learned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07698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The Problem of </a:t>
            </a:r>
            <a:r>
              <a:rPr lang="en-US" sz="2400" dirty="0" smtClean="0">
                <a:solidFill>
                  <a:schemeClr val="accent5"/>
                </a:solidFill>
                <a:latin typeface="Rockwell Condensed" pitchFamily="18" charset="0"/>
              </a:rPr>
              <a:t>State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07698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Passing Information via </a:t>
            </a:r>
            <a:r>
              <a:rPr lang="en-US" sz="2400" dirty="0" smtClean="0">
                <a:solidFill>
                  <a:schemeClr val="accent5"/>
                </a:solidFill>
                <a:latin typeface="Rockwell Condensed" pitchFamily="18" charset="0"/>
              </a:rPr>
              <a:t>Query Strings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3368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52478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Passing Information via the </a:t>
            </a:r>
            <a:r>
              <a:rPr lang="en-US" sz="2400" dirty="0" smtClean="0">
                <a:solidFill>
                  <a:srgbClr val="F3703A"/>
                </a:solidFill>
                <a:latin typeface="Rockwell Condensed" pitchFamily="18" charset="0"/>
              </a:rPr>
              <a:t>URL Path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286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3528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375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1" y="39725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Serialization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733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00" y="51816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5344180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HTML5 </a:t>
            </a:r>
            <a:r>
              <a:rPr lang="en-US" sz="2400" dirty="0" smtClean="0">
                <a:solidFill>
                  <a:srgbClr val="F3703A"/>
                </a:solidFill>
                <a:latin typeface="Rockwell Condensed" pitchFamily="18" charset="0"/>
              </a:rPr>
              <a:t>Web Storage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52004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48200" y="23368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1" y="25247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Cookies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2286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48200" y="375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1" y="397258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Rockwell Condensed" pitchFamily="18" charset="0"/>
              </a:rPr>
              <a:t>Session</a:t>
            </a:r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 State</a:t>
            </a:r>
            <a:endParaRPr lang="en-US" sz="2400" dirty="0">
              <a:solidFill>
                <a:schemeClr val="accent5"/>
              </a:solidFill>
              <a:latin typeface="Rockwell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8200" y="3733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48200" y="51816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534418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Rockwell Condensed" pitchFamily="18" charset="0"/>
              </a:rPr>
              <a:t>Caching</a:t>
            </a:r>
            <a:endParaRPr lang="en-US" sz="2400" dirty="0">
              <a:solidFill>
                <a:srgbClr val="F3703A"/>
              </a:solidFill>
              <a:latin typeface="Rockwell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52004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8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 Web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the issue?</a:t>
            </a:r>
            <a:endParaRPr lang="en-US" dirty="0"/>
          </a:p>
        </p:txBody>
      </p:sp>
      <p:pic>
        <p:nvPicPr>
          <p:cNvPr id="6" name="Content Placeholder 5" descr="4071513002.ep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17" r="-71317"/>
          <a:stretch>
            <a:fillRect/>
          </a:stretch>
        </p:blipFill>
        <p:spPr>
          <a:xfrm>
            <a:off x="76200" y="914400"/>
            <a:ext cx="7848600" cy="5549694"/>
          </a:xfrm>
        </p:spPr>
      </p:pic>
    </p:spTree>
    <p:extLst>
      <p:ext uri="{BB962C8B-B14F-4D97-AF65-F5344CB8AC3E}">
        <p14:creationId xmlns:p14="http://schemas.microsoft.com/office/powerpoint/2010/main" val="62801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 Web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the desired outcome</a:t>
            </a:r>
            <a:endParaRPr lang="en-US" dirty="0"/>
          </a:p>
        </p:txBody>
      </p:sp>
      <p:pic>
        <p:nvPicPr>
          <p:cNvPr id="5" name="Content Placeholder 4" descr="4071513003.e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4" r="-3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49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 Web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we reach our desired outcome?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mechanisms </a:t>
            </a:r>
            <a:r>
              <a:rPr lang="en-US" dirty="0" smtClean="0"/>
              <a:t>are available </a:t>
            </a:r>
            <a:r>
              <a:rPr lang="en-US" dirty="0"/>
              <a:t>within HTTP to pass information to the server in our requests</a:t>
            </a:r>
            <a:r>
              <a:rPr lang="en-US" dirty="0" smtClean="0"/>
              <a:t>?</a:t>
            </a:r>
          </a:p>
          <a:p>
            <a:r>
              <a:rPr lang="en-US" dirty="0"/>
              <a:t>In HTTP</a:t>
            </a:r>
            <a:r>
              <a:rPr lang="en-US" dirty="0" smtClean="0"/>
              <a:t>, we </a:t>
            </a:r>
            <a:r>
              <a:rPr lang="en-US" dirty="0"/>
              <a:t>can pass information using: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Query </a:t>
            </a:r>
            <a:r>
              <a:rPr lang="en-US" dirty="0"/>
              <a:t>strings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Cookies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4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Passing Information via </a:t>
            </a:r>
            <a:r>
              <a:rPr lang="en-US" dirty="0" smtClean="0">
                <a:solidFill>
                  <a:schemeClr val="tx2"/>
                </a:solidFill>
              </a:rPr>
              <a:t>Query Strings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 smtClean="0"/>
              <a:t> of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Book Palette">
      <a:dk1>
        <a:srgbClr val="404040"/>
      </a:dk1>
      <a:lt1>
        <a:srgbClr val="F3F3E7"/>
      </a:lt1>
      <a:dk2>
        <a:srgbClr val="467082"/>
      </a:dk2>
      <a:lt2>
        <a:srgbClr val="FFFFFF"/>
      </a:lt2>
      <a:accent1>
        <a:srgbClr val="009FDA"/>
      </a:accent1>
      <a:accent2>
        <a:srgbClr val="CE2933"/>
      </a:accent2>
      <a:accent3>
        <a:srgbClr val="E6B120"/>
      </a:accent3>
      <a:accent4>
        <a:srgbClr val="467082"/>
      </a:accent4>
      <a:accent5>
        <a:srgbClr val="F3703A"/>
      </a:accent5>
      <a:accent6>
        <a:srgbClr val="00A651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Chapter01-PresentationDistilled</Template>
  <TotalTime>3185</TotalTime>
  <Words>2067</Words>
  <Application>Microsoft Office PowerPoint</Application>
  <PresentationFormat>On-screen Show (4:3)</PresentationFormat>
  <Paragraphs>226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Rockwell</vt:lpstr>
      <vt:lpstr>Rockwell Condensed</vt:lpstr>
      <vt:lpstr>Rockwell Extra Bold</vt:lpstr>
      <vt:lpstr>Wingdings</vt:lpstr>
      <vt:lpstr>Presentation</vt:lpstr>
      <vt:lpstr>Managing State</vt:lpstr>
      <vt:lpstr>Objectives</vt:lpstr>
      <vt:lpstr>The Problem Of State In Web Applications</vt:lpstr>
      <vt:lpstr>State in Web Applications</vt:lpstr>
      <vt:lpstr>State in Web Applications</vt:lpstr>
      <vt:lpstr>State in Web Applications</vt:lpstr>
      <vt:lpstr>State in Web Applications</vt:lpstr>
      <vt:lpstr>State in Web Applications</vt:lpstr>
      <vt:lpstr>Passing Information via Query Strings</vt:lpstr>
      <vt:lpstr>Info in Query Strings</vt:lpstr>
      <vt:lpstr>Passing Information via the URL Path</vt:lpstr>
      <vt:lpstr>Passing Info via URL Path</vt:lpstr>
      <vt:lpstr>URL rewriting</vt:lpstr>
      <vt:lpstr>URL rewriting</vt:lpstr>
      <vt:lpstr>URL rewriting in Apache</vt:lpstr>
      <vt:lpstr>URL rewriting in Apache</vt:lpstr>
      <vt:lpstr>Cookies</vt:lpstr>
      <vt:lpstr>Cookies</vt:lpstr>
      <vt:lpstr>Cookies</vt:lpstr>
      <vt:lpstr>Cookies</vt:lpstr>
      <vt:lpstr>Cookies</vt:lpstr>
      <vt:lpstr>Using Cookies</vt:lpstr>
      <vt:lpstr>Using Cookies</vt:lpstr>
      <vt:lpstr>Using Cookies</vt:lpstr>
      <vt:lpstr>Serialization</vt:lpstr>
      <vt:lpstr>Serialization</vt:lpstr>
      <vt:lpstr>Serialization</vt:lpstr>
      <vt:lpstr>Serialization</vt:lpstr>
      <vt:lpstr>Serialization</vt:lpstr>
      <vt:lpstr>Application of Serialization</vt:lpstr>
      <vt:lpstr>Session State</vt:lpstr>
      <vt:lpstr>Session State</vt:lpstr>
      <vt:lpstr>Session State</vt:lpstr>
      <vt:lpstr>Session State</vt:lpstr>
      <vt:lpstr>Session State</vt:lpstr>
      <vt:lpstr>Session State</vt:lpstr>
      <vt:lpstr>How does state session work?</vt:lpstr>
      <vt:lpstr>How does state session work?</vt:lpstr>
      <vt:lpstr>Session Storage</vt:lpstr>
      <vt:lpstr>Session Storage</vt:lpstr>
      <vt:lpstr>Session Storage</vt:lpstr>
      <vt:lpstr>Session Storage</vt:lpstr>
      <vt:lpstr>Session Storage</vt:lpstr>
      <vt:lpstr>Session Storage</vt:lpstr>
      <vt:lpstr>Session Storage</vt:lpstr>
      <vt:lpstr>HTML5 Web Storage</vt:lpstr>
      <vt:lpstr>Web Storage</vt:lpstr>
      <vt:lpstr>Web Storage</vt:lpstr>
      <vt:lpstr>Using Web Storage</vt:lpstr>
      <vt:lpstr>Using Web Storage</vt:lpstr>
      <vt:lpstr>Using Web Storage</vt:lpstr>
      <vt:lpstr>Using Web Storage</vt:lpstr>
      <vt:lpstr>Caching</vt:lpstr>
      <vt:lpstr>Caching</vt:lpstr>
      <vt:lpstr>Page Output Caching</vt:lpstr>
      <vt:lpstr>Page Output Caching</vt:lpstr>
      <vt:lpstr>Application Data Caching</vt:lpstr>
      <vt:lpstr>Application Data Caching</vt:lpstr>
      <vt:lpstr>What You’ve Learned</vt:lpstr>
    </vt:vector>
  </TitlesOfParts>
  <Company>Mount Royal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Hoar</dc:creator>
  <cp:lastModifiedBy>Laith Marzouka</cp:lastModifiedBy>
  <cp:revision>863</cp:revision>
  <dcterms:created xsi:type="dcterms:W3CDTF">2012-11-14T17:20:48Z</dcterms:created>
  <dcterms:modified xsi:type="dcterms:W3CDTF">2019-04-12T12:45:28Z</dcterms:modified>
</cp:coreProperties>
</file>