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8"/>
  </p:notesMasterIdLst>
  <p:sldIdLst>
    <p:sldId id="258" r:id="rId2"/>
    <p:sldId id="259" r:id="rId3"/>
    <p:sldId id="295" r:id="rId4"/>
    <p:sldId id="261" r:id="rId5"/>
    <p:sldId id="262" r:id="rId6"/>
    <p:sldId id="265" r:id="rId7"/>
    <p:sldId id="266" r:id="rId8"/>
    <p:sldId id="267" r:id="rId9"/>
    <p:sldId id="296" r:id="rId10"/>
    <p:sldId id="270" r:id="rId11"/>
    <p:sldId id="273" r:id="rId12"/>
    <p:sldId id="274" r:id="rId13"/>
    <p:sldId id="275" r:id="rId14"/>
    <p:sldId id="278" r:id="rId15"/>
    <p:sldId id="279" r:id="rId16"/>
    <p:sldId id="280" r:id="rId17"/>
    <p:sldId id="283" r:id="rId18"/>
    <p:sldId id="284" r:id="rId19"/>
    <p:sldId id="285" r:id="rId20"/>
    <p:sldId id="286" r:id="rId21"/>
    <p:sldId id="287" r:id="rId22"/>
    <p:sldId id="288" r:id="rId23"/>
    <p:sldId id="289" r:id="rId24"/>
    <p:sldId id="290" r:id="rId25"/>
    <p:sldId id="293" r:id="rId26"/>
    <p:sldId id="294" r:id="rId2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380"/>
    <p:restoredTop sz="94660"/>
  </p:normalViewPr>
  <p:slideViewPr>
    <p:cSldViewPr>
      <p:cViewPr varScale="1">
        <p:scale>
          <a:sx n="117" d="100"/>
          <a:sy n="117" d="100"/>
        </p:scale>
        <p:origin x="-146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E14B6D-A372-4558-A0F6-DA394BEBA52E}" type="datetimeFigureOut">
              <a:rPr lang="en-US" smtClean="0"/>
              <a:pPr/>
              <a:t>6/24/2019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73025F-2263-4F74-8D1E-4247A8DE10CC}" type="slidenum">
              <a:rPr lang="en-US" smtClean="0"/>
              <a:pPr/>
              <a:t>‹#›</a:t>
            </a:fld>
            <a:endParaRPr lang="en-US"/>
          </a:p>
        </p:txBody>
      </p:sp>
    </p:spTree>
    <p:extLst>
      <p:ext uri="{BB962C8B-B14F-4D97-AF65-F5344CB8AC3E}">
        <p14:creationId xmlns:p14="http://schemas.microsoft.com/office/powerpoint/2010/main" val="18206224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defTabSz="931863"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defTabSz="931863"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defTabSz="931863"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defTabSz="931863"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algn="ctr" defTabSz="9318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ctr" defTabSz="9318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ctr" defTabSz="9318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ctr" defTabSz="9318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2D189164-D0E7-4CE2-A0F5-8054A4AD1AB3}" type="slidenum">
              <a:rPr lang="en-US" altLang="en-US" sz="1200">
                <a:latin typeface="Times New Roman" panose="02020603050405020304" pitchFamily="18" charset="0"/>
              </a:rPr>
              <a:pPr/>
              <a:t>4</a:t>
            </a:fld>
            <a:endParaRPr lang="en-US" altLang="en-US" sz="1200">
              <a:latin typeface="Times New Roman" panose="02020603050405020304" pitchFamily="18" charset="0"/>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41617813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defTabSz="931863"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defTabSz="931863"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defTabSz="931863"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defTabSz="931863"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algn="ctr" defTabSz="9318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ctr" defTabSz="9318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ctr" defTabSz="9318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ctr" defTabSz="9318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2B5BCA6B-9ED4-4644-956E-8BFAB3D5D080}" type="slidenum">
              <a:rPr lang="en-US" altLang="en-US" sz="1200">
                <a:latin typeface="Times New Roman" panose="02020603050405020304" pitchFamily="18" charset="0"/>
              </a:rPr>
              <a:pPr/>
              <a:t>22</a:t>
            </a:fld>
            <a:endParaRPr lang="en-US" altLang="en-US" sz="1200">
              <a:latin typeface="Times New Roman" panose="02020603050405020304" pitchFamily="18" charset="0"/>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6150201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anose="020B0600070205080204" pitchFamily="34" charset="-128"/>
            </a:endParaRPr>
          </a:p>
        </p:txBody>
      </p:sp>
      <p:sp>
        <p:nvSpPr>
          <p:cNvPr id="583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defTabSz="931863"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defTabSz="931863"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defTabSz="931863"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defTabSz="931863"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algn="ctr" defTabSz="9318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ctr" defTabSz="9318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ctr" defTabSz="9318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ctr" defTabSz="9318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DBAB4C2B-90D4-4469-841E-B9817F637080}" type="slidenum">
              <a:rPr lang="en-US" altLang="en-US" sz="1200">
                <a:latin typeface="Times New Roman" panose="02020603050405020304" pitchFamily="18" charset="0"/>
              </a:rPr>
              <a:pPr/>
              <a:t>23</a:t>
            </a:fld>
            <a:endParaRPr lang="en-US" altLang="en-US" sz="1200">
              <a:latin typeface="Times New Roman" panose="02020603050405020304" pitchFamily="18" charset="0"/>
            </a:endParaRPr>
          </a:p>
        </p:txBody>
      </p:sp>
    </p:spTree>
    <p:extLst>
      <p:ext uri="{BB962C8B-B14F-4D97-AF65-F5344CB8AC3E}">
        <p14:creationId xmlns:p14="http://schemas.microsoft.com/office/powerpoint/2010/main" val="4468585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anose="020B0600070205080204" pitchFamily="34" charset="-128"/>
            </a:endParaRPr>
          </a:p>
        </p:txBody>
      </p:sp>
      <p:sp>
        <p:nvSpPr>
          <p:cNvPr id="593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defTabSz="931863"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defTabSz="931863"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defTabSz="931863"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defTabSz="931863"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algn="ctr" defTabSz="9318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ctr" defTabSz="9318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ctr" defTabSz="9318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ctr" defTabSz="9318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71AB6FC3-E706-4D30-888B-FEC56C0F4294}" type="slidenum">
              <a:rPr lang="en-US" altLang="en-US" sz="1200">
                <a:latin typeface="Times New Roman" panose="02020603050405020304" pitchFamily="18" charset="0"/>
              </a:rPr>
              <a:pPr/>
              <a:t>24</a:t>
            </a:fld>
            <a:endParaRPr lang="en-US" altLang="en-US" sz="1200">
              <a:latin typeface="Times New Roman" panose="02020603050405020304" pitchFamily="18" charset="0"/>
            </a:endParaRPr>
          </a:p>
        </p:txBody>
      </p:sp>
    </p:spTree>
    <p:extLst>
      <p:ext uri="{BB962C8B-B14F-4D97-AF65-F5344CB8AC3E}">
        <p14:creationId xmlns:p14="http://schemas.microsoft.com/office/powerpoint/2010/main" val="30385188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anose="020B0600070205080204" pitchFamily="34" charset="-128"/>
            </a:endParaRPr>
          </a:p>
        </p:txBody>
      </p:sp>
      <p:sp>
        <p:nvSpPr>
          <p:cNvPr id="624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defTabSz="931863"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defTabSz="931863"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defTabSz="931863"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defTabSz="931863"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algn="ctr" defTabSz="9318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ctr" defTabSz="9318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ctr" defTabSz="9318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ctr" defTabSz="9318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55997B74-5A38-424A-85A5-CEF2C73B6509}" type="slidenum">
              <a:rPr lang="en-US" altLang="en-US" sz="1200">
                <a:latin typeface="Times New Roman" panose="02020603050405020304" pitchFamily="18" charset="0"/>
              </a:rPr>
              <a:pPr/>
              <a:t>25</a:t>
            </a:fld>
            <a:endParaRPr lang="en-US" altLang="en-US" sz="1200">
              <a:latin typeface="Times New Roman" panose="02020603050405020304" pitchFamily="18" charset="0"/>
            </a:endParaRPr>
          </a:p>
        </p:txBody>
      </p:sp>
    </p:spTree>
    <p:extLst>
      <p:ext uri="{BB962C8B-B14F-4D97-AF65-F5344CB8AC3E}">
        <p14:creationId xmlns:p14="http://schemas.microsoft.com/office/powerpoint/2010/main" val="25725814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anose="020B0600070205080204" pitchFamily="34" charset="-128"/>
            </a:endParaRPr>
          </a:p>
        </p:txBody>
      </p:sp>
      <p:sp>
        <p:nvSpPr>
          <p:cNvPr id="634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defTabSz="931863"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defTabSz="931863"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defTabSz="931863"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defTabSz="931863"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algn="ctr" defTabSz="9318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ctr" defTabSz="9318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ctr" defTabSz="9318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ctr" defTabSz="9318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B0859646-6403-4A10-9B75-D640EF91C669}" type="slidenum">
              <a:rPr lang="en-US" altLang="en-US" sz="1200">
                <a:latin typeface="Times New Roman" panose="02020603050405020304" pitchFamily="18" charset="0"/>
              </a:rPr>
              <a:pPr/>
              <a:t>26</a:t>
            </a:fld>
            <a:endParaRPr lang="en-US" altLang="en-US" sz="1200">
              <a:latin typeface="Times New Roman" panose="02020603050405020304" pitchFamily="18" charset="0"/>
            </a:endParaRPr>
          </a:p>
        </p:txBody>
      </p:sp>
    </p:spTree>
    <p:extLst>
      <p:ext uri="{BB962C8B-B14F-4D97-AF65-F5344CB8AC3E}">
        <p14:creationId xmlns:p14="http://schemas.microsoft.com/office/powerpoint/2010/main" val="839320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defTabSz="931863"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defTabSz="931863"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defTabSz="931863"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defTabSz="931863"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algn="ctr" defTabSz="9318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ctr" defTabSz="9318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ctr" defTabSz="9318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ctr" defTabSz="9318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E9E40CC1-6DCF-4F9F-AD42-8E3E05C1C147}" type="slidenum">
              <a:rPr lang="en-US" altLang="en-US" sz="1200">
                <a:latin typeface="Times New Roman" panose="02020603050405020304" pitchFamily="18" charset="0"/>
              </a:rPr>
              <a:pPr/>
              <a:t>5</a:t>
            </a:fld>
            <a:endParaRPr lang="en-US" altLang="en-US" sz="1200">
              <a:latin typeface="Times New Roman" panose="02020603050405020304" pitchFamily="18"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8072235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defTabSz="931863"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defTabSz="931863"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defTabSz="931863"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defTabSz="931863"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algn="ctr" defTabSz="9318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ctr" defTabSz="9318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ctr" defTabSz="9318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ctr" defTabSz="9318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367DD726-2116-4398-A4A6-C7C0F536430F}" type="slidenum">
              <a:rPr lang="en-US" altLang="en-US" sz="1200">
                <a:latin typeface="Times New Roman" panose="02020603050405020304" pitchFamily="18" charset="0"/>
              </a:rPr>
              <a:pPr/>
              <a:t>7</a:t>
            </a:fld>
            <a:endParaRPr lang="en-US" altLang="en-US" sz="1200">
              <a:latin typeface="Times New Roman" panose="02020603050405020304" pitchFamily="18" charset="0"/>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42008822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defTabSz="931863"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defTabSz="931863"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defTabSz="931863"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defTabSz="931863"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algn="ctr" defTabSz="9318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ctr" defTabSz="9318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ctr" defTabSz="9318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ctr" defTabSz="9318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9EBEC72B-F129-4BB4-9BDE-5E728C76D963}" type="slidenum">
              <a:rPr lang="en-US" altLang="en-US" sz="1200">
                <a:latin typeface="Times New Roman" panose="02020603050405020304" pitchFamily="18" charset="0"/>
              </a:rPr>
              <a:pPr/>
              <a:t>8</a:t>
            </a:fld>
            <a:endParaRPr lang="en-US" altLang="en-US" sz="1200">
              <a:latin typeface="Times New Roman" panose="02020603050405020304" pitchFamily="18"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1654370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defTabSz="931863"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defTabSz="931863"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defTabSz="931863"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defTabSz="931863"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algn="ctr" defTabSz="9318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ctr" defTabSz="9318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ctr" defTabSz="9318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ctr" defTabSz="9318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755ADDC7-444C-45B3-870C-B788D17ADE2D}" type="slidenum">
              <a:rPr lang="en-US" altLang="en-US" sz="1200">
                <a:latin typeface="Times New Roman" panose="02020603050405020304" pitchFamily="18" charset="0"/>
              </a:rPr>
              <a:pPr/>
              <a:t>10</a:t>
            </a:fld>
            <a:endParaRPr lang="en-US" altLang="en-US" sz="1200">
              <a:latin typeface="Times New Roman" panose="02020603050405020304" pitchFamily="18" charset="0"/>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10443728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defTabSz="931863"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defTabSz="931863"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defTabSz="931863"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defTabSz="931863"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algn="ctr" defTabSz="9318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ctr" defTabSz="9318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ctr" defTabSz="9318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ctr" defTabSz="9318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7F46B033-9AD6-4C6F-876F-3A0BB6B55389}" type="slidenum">
              <a:rPr lang="en-US" altLang="en-US" sz="1200">
                <a:latin typeface="Times New Roman" panose="02020603050405020304" pitchFamily="18" charset="0"/>
              </a:rPr>
              <a:pPr/>
              <a:t>11</a:t>
            </a:fld>
            <a:endParaRPr lang="en-US" altLang="en-US" sz="1200">
              <a:latin typeface="Times New Roman" panose="02020603050405020304" pitchFamily="18" charset="0"/>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0033232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anose="020B0600070205080204" pitchFamily="34" charset="-128"/>
            </a:endParaRPr>
          </a:p>
        </p:txBody>
      </p:sp>
      <p:sp>
        <p:nvSpPr>
          <p:cNvPr id="51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defTabSz="931863"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defTabSz="931863"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defTabSz="931863"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defTabSz="931863"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algn="ctr" defTabSz="9318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ctr" defTabSz="9318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ctr" defTabSz="9318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ctr" defTabSz="9318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045992DC-E6B5-4FE0-8CD8-6D3C33C32856}" type="slidenum">
              <a:rPr lang="en-US" altLang="en-US" sz="1200">
                <a:latin typeface="Times New Roman" panose="02020603050405020304" pitchFamily="18" charset="0"/>
              </a:rPr>
              <a:pPr/>
              <a:t>12</a:t>
            </a:fld>
            <a:endParaRPr lang="en-US" altLang="en-US" sz="1200">
              <a:latin typeface="Times New Roman" panose="02020603050405020304" pitchFamily="18" charset="0"/>
            </a:endParaRPr>
          </a:p>
        </p:txBody>
      </p:sp>
    </p:spTree>
    <p:extLst>
      <p:ext uri="{BB962C8B-B14F-4D97-AF65-F5344CB8AC3E}">
        <p14:creationId xmlns:p14="http://schemas.microsoft.com/office/powerpoint/2010/main" val="28570393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anose="020B0600070205080204" pitchFamily="34" charset="-128"/>
            </a:endParaRPr>
          </a:p>
        </p:txBody>
      </p:sp>
      <p:sp>
        <p:nvSpPr>
          <p:cNvPr id="522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defTabSz="931863"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defTabSz="931863"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defTabSz="931863"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defTabSz="931863"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algn="ctr" defTabSz="9318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ctr" defTabSz="9318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ctr" defTabSz="9318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ctr" defTabSz="9318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9299AD99-FD33-4BC8-B7A5-5BBDEB60016F}" type="slidenum">
              <a:rPr lang="en-US" altLang="en-US" sz="1200">
                <a:latin typeface="Times New Roman" panose="02020603050405020304" pitchFamily="18" charset="0"/>
              </a:rPr>
              <a:pPr/>
              <a:t>13</a:t>
            </a:fld>
            <a:endParaRPr lang="en-US" altLang="en-US" sz="1200">
              <a:latin typeface="Times New Roman" panose="02020603050405020304" pitchFamily="18" charset="0"/>
            </a:endParaRPr>
          </a:p>
        </p:txBody>
      </p:sp>
    </p:spTree>
    <p:extLst>
      <p:ext uri="{BB962C8B-B14F-4D97-AF65-F5344CB8AC3E}">
        <p14:creationId xmlns:p14="http://schemas.microsoft.com/office/powerpoint/2010/main" val="4946136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defTabSz="931863"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defTabSz="931863"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defTabSz="931863"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defTabSz="931863"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algn="ctr" defTabSz="9318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ctr" defTabSz="9318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ctr" defTabSz="9318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ctr" defTabSz="9318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3C2B35DB-CBFE-48F0-9BD1-6A1EC16B2FD8}" type="slidenum">
              <a:rPr lang="en-US" altLang="en-US" sz="1200">
                <a:latin typeface="Times New Roman" panose="02020603050405020304" pitchFamily="18" charset="0"/>
              </a:rPr>
              <a:pPr/>
              <a:t>17</a:t>
            </a:fld>
            <a:endParaRPr lang="en-US" altLang="en-US" sz="1200">
              <a:latin typeface="Times New Roman" panose="02020603050405020304" pitchFamily="18" charset="0"/>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991877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21/10/1440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21/10/1440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21/10/1440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21/10/1440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21/10/1440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21/10/1440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21/10/1440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21/10/1440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21/10/1440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21/10/1440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21/10/1440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21/10/1440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38400"/>
            <a:ext cx="8229600" cy="1143000"/>
          </a:xfrm>
        </p:spPr>
        <p:txBody>
          <a:bodyPr>
            <a:normAutofit/>
          </a:bodyPr>
          <a:lstStyle/>
          <a:p>
            <a:r>
              <a:rPr lang="pt-BR" dirty="0" smtClean="0"/>
              <a:t>Respiratory </a:t>
            </a:r>
            <a:r>
              <a:rPr lang="en-US" dirty="0" smtClean="0"/>
              <a:t>Tract Infections</a:t>
            </a:r>
            <a:endParaRPr lang="ar-SA" dirty="0"/>
          </a:p>
        </p:txBody>
      </p:sp>
    </p:spTree>
    <p:extLst>
      <p:ext uri="{BB962C8B-B14F-4D97-AF65-F5344CB8AC3E}">
        <p14:creationId xmlns:p14="http://schemas.microsoft.com/office/powerpoint/2010/main" val="37207204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Grp="1" noChangeArrowheads="1"/>
          </p:cNvSpPr>
          <p:nvPr>
            <p:ph type="title"/>
          </p:nvPr>
        </p:nvSpPr>
        <p:spPr>
          <a:xfrm>
            <a:off x="357188" y="409575"/>
            <a:ext cx="8524875" cy="427038"/>
          </a:xfrm>
        </p:spPr>
        <p:txBody>
          <a:bodyPr>
            <a:normAutofit fontScale="90000"/>
          </a:bodyPr>
          <a:lstStyle/>
          <a:p>
            <a:pPr eaLnBrk="1" hangingPunct="1">
              <a:lnSpc>
                <a:spcPct val="100000"/>
              </a:lnSpc>
              <a:defRPr/>
            </a:pPr>
            <a:r>
              <a:rPr lang="en-US" dirty="0" smtClean="0">
                <a:ea typeface="+mj-ea"/>
              </a:rPr>
              <a:t>Discussion</a:t>
            </a:r>
          </a:p>
        </p:txBody>
      </p:sp>
      <p:sp>
        <p:nvSpPr>
          <p:cNvPr id="16387" name="Rectangle 3"/>
          <p:cNvSpPr>
            <a:spLocks noGrp="1" noChangeArrowheads="1"/>
          </p:cNvSpPr>
          <p:nvPr>
            <p:ph type="body" idx="1"/>
          </p:nvPr>
        </p:nvSpPr>
        <p:spPr>
          <a:xfrm>
            <a:off x="360363" y="1400175"/>
            <a:ext cx="8212137" cy="2825750"/>
          </a:xfrm>
        </p:spPr>
        <p:txBody>
          <a:bodyPr>
            <a:normAutofit lnSpcReduction="10000"/>
          </a:bodyPr>
          <a:lstStyle/>
          <a:p>
            <a:pPr algn="l" rtl="0" eaLnBrk="1" hangingPunct="1">
              <a:buFontTx/>
              <a:buNone/>
            </a:pPr>
            <a:r>
              <a:rPr lang="en-US" altLang="en-US" dirty="0" smtClean="0">
                <a:ea typeface="ＭＳ Ｐゴシック" panose="020B0600070205080204" pitchFamily="34" charset="-128"/>
              </a:rPr>
              <a:t>Someone in your class has a positive TB test.</a:t>
            </a:r>
          </a:p>
          <a:p>
            <a:pPr algn="l" rtl="0" eaLnBrk="1" hangingPunct="1">
              <a:buFontTx/>
              <a:buNone/>
            </a:pPr>
            <a:endParaRPr lang="en-US" altLang="en-US" dirty="0" smtClean="0">
              <a:ea typeface="ＭＳ Ｐゴシック" panose="020B0600070205080204" pitchFamily="34" charset="-128"/>
            </a:endParaRPr>
          </a:p>
          <a:p>
            <a:pPr algn="l" rtl="0" eaLnBrk="1" hangingPunct="1">
              <a:buFontTx/>
              <a:buNone/>
            </a:pPr>
            <a:r>
              <a:rPr lang="en-US" altLang="en-US" dirty="0" smtClean="0">
                <a:ea typeface="ＭＳ Ｐゴシック" panose="020B0600070205080204" pitchFamily="34" charset="-128"/>
              </a:rPr>
              <a:t>Question: </a:t>
            </a:r>
          </a:p>
          <a:p>
            <a:pPr algn="l" rtl="0" eaLnBrk="1" hangingPunct="1"/>
            <a:r>
              <a:rPr lang="en-US" altLang="en-US" dirty="0" smtClean="0">
                <a:ea typeface="ＭＳ Ｐゴシック" panose="020B0600070205080204" pitchFamily="34" charset="-128"/>
              </a:rPr>
              <a:t>What does this mean?</a:t>
            </a:r>
          </a:p>
          <a:p>
            <a:pPr algn="l" rtl="0" eaLnBrk="1" hangingPunct="1"/>
            <a:r>
              <a:rPr lang="en-US" altLang="en-US" dirty="0" smtClean="0">
                <a:ea typeface="ＭＳ Ｐゴシック" panose="020B0600070205080204" pitchFamily="34" charset="-128"/>
              </a:rPr>
              <a:t>Are you at risk of infection?</a:t>
            </a:r>
          </a:p>
          <a:p>
            <a:pPr algn="l" rtl="0" eaLnBrk="1" hangingPunct="1"/>
            <a:endParaRPr lang="en-US" altLang="en-US" dirty="0" smtClean="0">
              <a:ea typeface="ＭＳ Ｐゴシック" panose="020B0600070205080204" pitchFamily="34" charset="-128"/>
            </a:endParaRPr>
          </a:p>
        </p:txBody>
      </p:sp>
    </p:spTree>
    <p:extLst>
      <p:ext uri="{BB962C8B-B14F-4D97-AF65-F5344CB8AC3E}">
        <p14:creationId xmlns:p14="http://schemas.microsoft.com/office/powerpoint/2010/main" val="10380871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1026"/>
          <p:cNvSpPr>
            <a:spLocks noGrp="1" noChangeArrowheads="1"/>
          </p:cNvSpPr>
          <p:nvPr>
            <p:ph type="title"/>
          </p:nvPr>
        </p:nvSpPr>
        <p:spPr>
          <a:xfrm>
            <a:off x="293688" y="363538"/>
            <a:ext cx="8524875" cy="384175"/>
          </a:xfrm>
        </p:spPr>
        <p:txBody>
          <a:bodyPr>
            <a:normAutofit fontScale="90000"/>
          </a:bodyPr>
          <a:lstStyle/>
          <a:p>
            <a:pPr eaLnBrk="1" hangingPunct="1">
              <a:defRPr/>
            </a:pPr>
            <a:r>
              <a:rPr lang="en-US" dirty="0" smtClean="0">
                <a:ea typeface="+mj-ea"/>
              </a:rPr>
              <a:t>Secondary TB</a:t>
            </a:r>
          </a:p>
        </p:txBody>
      </p:sp>
      <p:sp>
        <p:nvSpPr>
          <p:cNvPr id="19459" name="Rectangle 1027"/>
          <p:cNvSpPr>
            <a:spLocks noGrp="1" noChangeArrowheads="1"/>
          </p:cNvSpPr>
          <p:nvPr>
            <p:ph type="body" idx="1"/>
          </p:nvPr>
        </p:nvSpPr>
        <p:spPr>
          <a:xfrm>
            <a:off x="334963" y="1357313"/>
            <a:ext cx="8167687" cy="4073525"/>
          </a:xfrm>
        </p:spPr>
        <p:txBody>
          <a:bodyPr>
            <a:normAutofit fontScale="92500" lnSpcReduction="20000"/>
          </a:bodyPr>
          <a:lstStyle/>
          <a:p>
            <a:pPr algn="l" rtl="0" eaLnBrk="1" hangingPunct="1"/>
            <a:r>
              <a:rPr lang="en-US" altLang="en-US" dirty="0" smtClean="0">
                <a:ea typeface="ＭＳ Ｐゴシック" panose="020B0600070205080204" pitchFamily="34" charset="-128"/>
                <a:cs typeface="Times New Roman" panose="02020603050405020304" pitchFamily="18" charset="0"/>
              </a:rPr>
              <a:t>Reinfection from inhaled droplet </a:t>
            </a:r>
            <a:r>
              <a:rPr lang="en-US" altLang="en-US" dirty="0" smtClean="0">
                <a:ea typeface="ＭＳ Ｐゴシック" panose="020B0600070205080204" pitchFamily="34" charset="-128"/>
                <a:cs typeface="Times New Roman" panose="02020603050405020304" pitchFamily="18" charset="0"/>
              </a:rPr>
              <a:t>nuclei. </a:t>
            </a:r>
            <a:endParaRPr lang="en-US" altLang="en-US" dirty="0" smtClean="0">
              <a:ea typeface="ＭＳ Ｐゴシック" panose="020B0600070205080204" pitchFamily="34" charset="-128"/>
              <a:cs typeface="Times New Roman" panose="02020603050405020304" pitchFamily="18" charset="0"/>
            </a:endParaRPr>
          </a:p>
          <a:p>
            <a:pPr algn="l" rtl="0" eaLnBrk="1" hangingPunct="1"/>
            <a:r>
              <a:rPr lang="en-US" altLang="en-US" dirty="0" smtClean="0">
                <a:ea typeface="ＭＳ Ｐゴシック" panose="020B0600070205080204" pitchFamily="34" charset="-128"/>
                <a:cs typeface="Times New Roman" panose="02020603050405020304" pitchFamily="18" charset="0"/>
              </a:rPr>
              <a:t>Reactivation of a previously healed primary </a:t>
            </a:r>
            <a:r>
              <a:rPr lang="en-US" altLang="en-US" dirty="0" smtClean="0">
                <a:ea typeface="ＭＳ Ｐゴシック" panose="020B0600070205080204" pitchFamily="34" charset="-128"/>
                <a:cs typeface="Times New Roman" panose="02020603050405020304" pitchFamily="18" charset="0"/>
              </a:rPr>
              <a:t>lesion.</a:t>
            </a:r>
            <a:r>
              <a:rPr lang="en-US" altLang="en-US" dirty="0" smtClean="0">
                <a:ea typeface="ＭＳ Ｐゴシック" panose="020B0600070205080204" pitchFamily="34" charset="-128"/>
              </a:rPr>
              <a:t> </a:t>
            </a:r>
            <a:endParaRPr lang="en-US" altLang="en-US" dirty="0" smtClean="0">
              <a:ea typeface="ＭＳ Ｐゴシック" panose="020B0600070205080204" pitchFamily="34" charset="-128"/>
            </a:endParaRPr>
          </a:p>
          <a:p>
            <a:pPr algn="l" rtl="0" eaLnBrk="1" hangingPunct="1"/>
            <a:r>
              <a:rPr lang="en-US" altLang="en-US" dirty="0" smtClean="0">
                <a:ea typeface="ＭＳ Ｐゴシック" panose="020B0600070205080204" pitchFamily="34" charset="-128"/>
              </a:rPr>
              <a:t>Immediate cell-mediated response walls off infection in </a:t>
            </a:r>
            <a:r>
              <a:rPr lang="en-US" altLang="en-US" dirty="0" smtClean="0">
                <a:ea typeface="ＭＳ Ｐゴシック" panose="020B0600070205080204" pitchFamily="34" charset="-128"/>
              </a:rPr>
              <a:t>airways.</a:t>
            </a:r>
            <a:endParaRPr lang="en-US" altLang="en-US" dirty="0" smtClean="0">
              <a:ea typeface="ＭＳ Ｐゴシック" panose="020B0600070205080204" pitchFamily="34" charset="-128"/>
            </a:endParaRPr>
          </a:p>
          <a:p>
            <a:pPr algn="l" rtl="0" eaLnBrk="1" hangingPunct="1"/>
            <a:r>
              <a:rPr lang="en-US" altLang="en-US" dirty="0" smtClean="0">
                <a:ea typeface="ＭＳ Ｐゴシック" panose="020B0600070205080204" pitchFamily="34" charset="-128"/>
              </a:rPr>
              <a:t>Bacteria damage tissues in the airways, creating </a:t>
            </a:r>
            <a:r>
              <a:rPr lang="en-US" altLang="en-US" dirty="0" smtClean="0">
                <a:ea typeface="ＭＳ Ｐゴシック" panose="020B0600070205080204" pitchFamily="34" charset="-128"/>
              </a:rPr>
              <a:t>cavities.</a:t>
            </a:r>
            <a:endParaRPr lang="en-US" altLang="en-US" dirty="0" smtClean="0">
              <a:ea typeface="ＭＳ Ｐゴシック" panose="020B0600070205080204" pitchFamily="34" charset="-128"/>
            </a:endParaRPr>
          </a:p>
          <a:p>
            <a:pPr algn="l" rtl="0" eaLnBrk="1" hangingPunct="1"/>
            <a:r>
              <a:rPr lang="en-US" altLang="en-US" dirty="0" smtClean="0">
                <a:ea typeface="ＭＳ Ｐゴシック" panose="020B0600070205080204" pitchFamily="34" charset="-128"/>
              </a:rPr>
              <a:t>Signs of chronic pneumonia: gradual destruction of lung </a:t>
            </a:r>
            <a:r>
              <a:rPr lang="en-US" altLang="en-US" dirty="0" smtClean="0">
                <a:ea typeface="ＭＳ Ｐゴシック" panose="020B0600070205080204" pitchFamily="34" charset="-128"/>
              </a:rPr>
              <a:t>tissue.</a:t>
            </a:r>
            <a:endParaRPr lang="en-US" altLang="en-US" dirty="0" smtClean="0">
              <a:ea typeface="ＭＳ Ｐゴシック" panose="020B0600070205080204" pitchFamily="34" charset="-128"/>
            </a:endParaRPr>
          </a:p>
        </p:txBody>
      </p:sp>
    </p:spTree>
    <p:extLst>
      <p:ext uri="{BB962C8B-B14F-4D97-AF65-F5344CB8AC3E}">
        <p14:creationId xmlns:p14="http://schemas.microsoft.com/office/powerpoint/2010/main" val="36486362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Rectangle 2"/>
          <p:cNvSpPr>
            <a:spLocks noGrp="1" noChangeArrowheads="1"/>
          </p:cNvSpPr>
          <p:nvPr>
            <p:ph type="title"/>
          </p:nvPr>
        </p:nvSpPr>
        <p:spPr>
          <a:xfrm>
            <a:off x="290513" y="411163"/>
            <a:ext cx="8524875" cy="384175"/>
          </a:xfrm>
        </p:spPr>
        <p:txBody>
          <a:bodyPr>
            <a:normAutofit fontScale="90000"/>
          </a:bodyPr>
          <a:lstStyle/>
          <a:p>
            <a:pPr eaLnBrk="1" hangingPunct="1">
              <a:defRPr/>
            </a:pPr>
            <a:r>
              <a:rPr lang="en-US" dirty="0" smtClean="0">
                <a:ea typeface="+mj-ea"/>
              </a:rPr>
              <a:t>Question </a:t>
            </a:r>
          </a:p>
        </p:txBody>
      </p:sp>
      <p:sp>
        <p:nvSpPr>
          <p:cNvPr id="20483" name="Rectangle 3"/>
          <p:cNvSpPr>
            <a:spLocks noGrp="1" noChangeArrowheads="1"/>
          </p:cNvSpPr>
          <p:nvPr>
            <p:ph type="body" idx="1"/>
          </p:nvPr>
        </p:nvSpPr>
        <p:spPr>
          <a:xfrm>
            <a:off x="330200" y="1497013"/>
            <a:ext cx="8613775" cy="3686175"/>
          </a:xfrm>
        </p:spPr>
        <p:txBody>
          <a:bodyPr/>
          <a:lstStyle/>
          <a:p>
            <a:pPr marL="419100" indent="-419100" algn="l" rtl="0" eaLnBrk="1" hangingPunct="1">
              <a:buFontTx/>
              <a:buNone/>
            </a:pPr>
            <a:r>
              <a:rPr lang="en-US" altLang="en-US" dirty="0" smtClean="0">
                <a:ea typeface="ＭＳ Ｐゴシック" panose="020B0600070205080204" pitchFamily="34" charset="-128"/>
              </a:rPr>
              <a:t>Which type of TB may be reactivated if the patient becomes immunocompromised?</a:t>
            </a:r>
          </a:p>
          <a:p>
            <a:pPr marL="1038225" lvl="1" indent="-457200" algn="l" rtl="0" eaLnBrk="1" hangingPunct="1">
              <a:buFont typeface="Verdana" panose="020B0604030504040204" pitchFamily="34" charset="0"/>
              <a:buAutoNum type="alphaUcPeriod"/>
            </a:pPr>
            <a:r>
              <a:rPr lang="en-US" altLang="en-US" dirty="0" smtClean="0">
                <a:ea typeface="ＭＳ Ｐゴシック" panose="020B0600070205080204" pitchFamily="34" charset="-128"/>
              </a:rPr>
              <a:t>Primary</a:t>
            </a:r>
          </a:p>
          <a:p>
            <a:pPr marL="1038225" lvl="1" indent="-457200" algn="l" rtl="0" eaLnBrk="1" hangingPunct="1">
              <a:buFont typeface="Verdana" panose="020B0604030504040204" pitchFamily="34" charset="0"/>
              <a:buAutoNum type="alphaUcPeriod"/>
            </a:pPr>
            <a:r>
              <a:rPr lang="en-US" altLang="en-US" dirty="0" smtClean="0">
                <a:ea typeface="ＭＳ Ｐゴシック" panose="020B0600070205080204" pitchFamily="34" charset="-128"/>
              </a:rPr>
              <a:t>Latent</a:t>
            </a:r>
          </a:p>
          <a:p>
            <a:pPr marL="1038225" lvl="1" indent="-457200" algn="l" rtl="0" eaLnBrk="1" hangingPunct="1">
              <a:buFont typeface="Verdana" panose="020B0604030504040204" pitchFamily="34" charset="0"/>
              <a:buAutoNum type="alphaUcPeriod"/>
            </a:pPr>
            <a:r>
              <a:rPr lang="en-US" altLang="en-US" dirty="0" err="1" smtClean="0">
                <a:ea typeface="ＭＳ Ｐゴシック" panose="020B0600070205080204" pitchFamily="34" charset="-128"/>
              </a:rPr>
              <a:t>Miliary</a:t>
            </a:r>
            <a:endParaRPr lang="en-US" altLang="en-US" dirty="0" smtClean="0">
              <a:ea typeface="ＭＳ Ｐゴシック" panose="020B0600070205080204" pitchFamily="34" charset="-128"/>
            </a:endParaRPr>
          </a:p>
          <a:p>
            <a:pPr marL="1038225" lvl="1" indent="-457200" algn="l" rtl="0" eaLnBrk="1" hangingPunct="1">
              <a:buFont typeface="Verdana" panose="020B0604030504040204" pitchFamily="34" charset="0"/>
              <a:buAutoNum type="alphaUcPeriod"/>
            </a:pPr>
            <a:r>
              <a:rPr lang="en-US" altLang="en-US" dirty="0" smtClean="0">
                <a:ea typeface="ＭＳ Ｐゴシック" panose="020B0600070205080204" pitchFamily="34" charset="-128"/>
              </a:rPr>
              <a:t>Secondary</a:t>
            </a:r>
          </a:p>
          <a:p>
            <a:pPr marL="419100" indent="-419100" algn="l" rtl="0" eaLnBrk="1" hangingPunct="1"/>
            <a:endParaRPr lang="en-US" altLang="en-US" dirty="0" smtClean="0">
              <a:ea typeface="ＭＳ Ｐゴシック" panose="020B0600070205080204" pitchFamily="34" charset="-128"/>
            </a:endParaRPr>
          </a:p>
        </p:txBody>
      </p:sp>
    </p:spTree>
    <p:extLst>
      <p:ext uri="{BB962C8B-B14F-4D97-AF65-F5344CB8AC3E}">
        <p14:creationId xmlns:p14="http://schemas.microsoft.com/office/powerpoint/2010/main" val="70038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2"/>
          <p:cNvSpPr>
            <a:spLocks noGrp="1" noChangeArrowheads="1"/>
          </p:cNvSpPr>
          <p:nvPr>
            <p:ph type="title"/>
          </p:nvPr>
        </p:nvSpPr>
        <p:spPr>
          <a:xfrm>
            <a:off x="387350" y="422275"/>
            <a:ext cx="8524875" cy="384175"/>
          </a:xfrm>
        </p:spPr>
        <p:txBody>
          <a:bodyPr>
            <a:normAutofit fontScale="90000"/>
          </a:bodyPr>
          <a:lstStyle/>
          <a:p>
            <a:pPr eaLnBrk="1" hangingPunct="1">
              <a:defRPr/>
            </a:pPr>
            <a:r>
              <a:rPr lang="en-US" dirty="0" smtClean="0">
                <a:ea typeface="+mj-ea"/>
              </a:rPr>
              <a:t>Answer </a:t>
            </a:r>
          </a:p>
        </p:txBody>
      </p:sp>
      <p:sp>
        <p:nvSpPr>
          <p:cNvPr id="21507" name="Rectangle 3"/>
          <p:cNvSpPr>
            <a:spLocks noGrp="1" noChangeArrowheads="1"/>
          </p:cNvSpPr>
          <p:nvPr>
            <p:ph type="body" idx="1"/>
          </p:nvPr>
        </p:nvSpPr>
        <p:spPr>
          <a:xfrm>
            <a:off x="319088" y="1377950"/>
            <a:ext cx="8613775" cy="3686175"/>
          </a:xfrm>
        </p:spPr>
        <p:txBody>
          <a:bodyPr>
            <a:normAutofit fontScale="92500"/>
          </a:bodyPr>
          <a:lstStyle/>
          <a:p>
            <a:pPr marL="419100" indent="-419100" algn="l" rtl="0" eaLnBrk="1" hangingPunct="1">
              <a:buFontTx/>
              <a:buNone/>
            </a:pPr>
            <a:r>
              <a:rPr lang="en-US" altLang="en-US" dirty="0" smtClean="0">
                <a:ea typeface="ＭＳ Ｐゴシック" panose="020B0600070205080204" pitchFamily="34" charset="-128"/>
              </a:rPr>
              <a:t>D. Secondary</a:t>
            </a:r>
          </a:p>
          <a:p>
            <a:pPr marL="419100" indent="-419100" algn="l" rtl="0" eaLnBrk="1" hangingPunct="1"/>
            <a:endParaRPr lang="en-US" altLang="en-US" dirty="0" smtClean="0">
              <a:ea typeface="ＭＳ Ｐゴシック" panose="020B0600070205080204" pitchFamily="34" charset="-128"/>
            </a:endParaRPr>
          </a:p>
          <a:p>
            <a:pPr marL="419100" indent="-419100" algn="l" rtl="0" eaLnBrk="1" hangingPunct="1">
              <a:buFontTx/>
              <a:buNone/>
            </a:pPr>
            <a:r>
              <a:rPr lang="en-US" altLang="en-US" dirty="0" smtClean="0">
                <a:ea typeface="ＭＳ Ｐゴシック" panose="020B0600070205080204" pitchFamily="34" charset="-128"/>
              </a:rPr>
              <a:t>Rationale: Secondary TB, often referred to as reactivation or reinfection TB, may occur if patients are </a:t>
            </a:r>
            <a:r>
              <a:rPr lang="en-US" altLang="en-US" dirty="0" err="1" smtClean="0">
                <a:ea typeface="ＭＳ Ｐゴシック" panose="020B0600070205080204" pitchFamily="34" charset="-128"/>
              </a:rPr>
              <a:t>reexposed</a:t>
            </a:r>
            <a:r>
              <a:rPr lang="en-US" altLang="en-US" dirty="0" smtClean="0">
                <a:ea typeface="ＭＳ Ｐゴシック" panose="020B0600070205080204" pitchFamily="34" charset="-128"/>
              </a:rPr>
              <a:t> to TB bacilli (after a primary infection) or if they become immunocompromised (they are unable to contain the infection).</a:t>
            </a:r>
          </a:p>
        </p:txBody>
      </p:sp>
    </p:spTree>
    <p:extLst>
      <p:ext uri="{BB962C8B-B14F-4D97-AF65-F5344CB8AC3E}">
        <p14:creationId xmlns:p14="http://schemas.microsoft.com/office/powerpoint/2010/main" val="20048085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Lung Cancer</a:t>
            </a:r>
            <a:endParaRPr lang="ar-SA" dirty="0"/>
          </a:p>
        </p:txBody>
      </p:sp>
      <p:sp>
        <p:nvSpPr>
          <p:cNvPr id="3" name="Content Placeholder 2"/>
          <p:cNvSpPr>
            <a:spLocks noGrp="1"/>
          </p:cNvSpPr>
          <p:nvPr>
            <p:ph idx="1"/>
          </p:nvPr>
        </p:nvSpPr>
        <p:spPr/>
        <p:txBody>
          <a:bodyPr>
            <a:normAutofit lnSpcReduction="10000"/>
          </a:bodyPr>
          <a:lstStyle/>
          <a:p>
            <a:pPr algn="l" rtl="0"/>
            <a:r>
              <a:rPr lang="en-US" dirty="0" smtClean="0"/>
              <a:t>Cancer of the lung is a leading cause of death worldwide, with cigarette smoking being implicated in the majority of cases. </a:t>
            </a:r>
          </a:p>
          <a:p>
            <a:pPr algn="l" rtl="0"/>
            <a:r>
              <a:rPr lang="en-US" dirty="0" smtClean="0"/>
              <a:t>Environmental hazards, such as exposure to asbestos, increase the risk for development of lung cancer. Because the disease develops insidiously, it often is far advanced before it is diagnosed, a fact that explains the poor 5-year survival rate.</a:t>
            </a:r>
            <a:endParaRPr lang="ar-SA" dirty="0"/>
          </a:p>
        </p:txBody>
      </p:sp>
    </p:spTree>
    <p:extLst>
      <p:ext uri="{BB962C8B-B14F-4D97-AF65-F5344CB8AC3E}">
        <p14:creationId xmlns:p14="http://schemas.microsoft.com/office/powerpoint/2010/main" val="8281409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Lung Cancer</a:t>
            </a:r>
            <a:endParaRPr lang="ar-SA" dirty="0"/>
          </a:p>
        </p:txBody>
      </p:sp>
      <p:sp>
        <p:nvSpPr>
          <p:cNvPr id="3" name="Content Placeholder 2"/>
          <p:cNvSpPr>
            <a:spLocks noGrp="1"/>
          </p:cNvSpPr>
          <p:nvPr>
            <p:ph idx="1"/>
          </p:nvPr>
        </p:nvSpPr>
        <p:spPr/>
        <p:txBody>
          <a:bodyPr>
            <a:normAutofit/>
          </a:bodyPr>
          <a:lstStyle/>
          <a:p>
            <a:pPr algn="l" rtl="0"/>
            <a:r>
              <a:rPr lang="en-US" dirty="0" smtClean="0"/>
              <a:t>For purposes of staging and treatment, lung cancer is divided into </a:t>
            </a:r>
            <a:r>
              <a:rPr lang="en-US" dirty="0" err="1" smtClean="0"/>
              <a:t>nonsmall</a:t>
            </a:r>
            <a:r>
              <a:rPr lang="en-US" dirty="0" smtClean="0"/>
              <a:t> cell and small cell carcinoma. </a:t>
            </a:r>
            <a:endParaRPr lang="en-US" dirty="0" smtClean="0"/>
          </a:p>
          <a:p>
            <a:pPr algn="l" rtl="0"/>
            <a:r>
              <a:rPr lang="en-US" dirty="0" smtClean="0"/>
              <a:t>The </a:t>
            </a:r>
            <a:r>
              <a:rPr lang="en-US" dirty="0" smtClean="0"/>
              <a:t>main reason for this is that almost all small cell lung cancers have metastasized at the time of diagnosis and are not amenable to surgical resection.</a:t>
            </a:r>
            <a:endParaRPr lang="ar-SA" dirty="0"/>
          </a:p>
        </p:txBody>
      </p:sp>
    </p:spTree>
    <p:extLst>
      <p:ext uri="{BB962C8B-B14F-4D97-AF65-F5344CB8AC3E}">
        <p14:creationId xmlns:p14="http://schemas.microsoft.com/office/powerpoint/2010/main" val="6739429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Lung Cancer</a:t>
            </a:r>
            <a:endParaRPr lang="ar-SA" dirty="0"/>
          </a:p>
        </p:txBody>
      </p:sp>
      <p:sp>
        <p:nvSpPr>
          <p:cNvPr id="3" name="Content Placeholder 2"/>
          <p:cNvSpPr>
            <a:spLocks noGrp="1"/>
          </p:cNvSpPr>
          <p:nvPr>
            <p:ph idx="1"/>
          </p:nvPr>
        </p:nvSpPr>
        <p:spPr/>
        <p:txBody>
          <a:bodyPr>
            <a:normAutofit fontScale="92500" lnSpcReduction="10000"/>
          </a:bodyPr>
          <a:lstStyle/>
          <a:p>
            <a:pPr algn="l" rtl="0"/>
            <a:r>
              <a:rPr lang="en-US" dirty="0" smtClean="0"/>
              <a:t>The manifestations of lung cancer can be attributed to the involvement of the lung and adjacent structures, the effects of local spread and metastasis, and paraneoplastic syndromes involving endocrine, neurologic, and hematologic disorders. </a:t>
            </a:r>
          </a:p>
          <a:p>
            <a:pPr algn="l" rtl="0"/>
            <a:r>
              <a:rPr lang="en-US" dirty="0" smtClean="0"/>
              <a:t>As with other cancers, lung cancer causes nonspecific symptoms such as anorexia and weight loss. Treatment methods for lung cancer include surgery, irradiation, and chemotherapy.</a:t>
            </a:r>
            <a:endParaRPr lang="ar-SA" dirty="0"/>
          </a:p>
        </p:txBody>
      </p:sp>
    </p:spTree>
    <p:extLst>
      <p:ext uri="{BB962C8B-B14F-4D97-AF65-F5344CB8AC3E}">
        <p14:creationId xmlns:p14="http://schemas.microsoft.com/office/powerpoint/2010/main" val="30027087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a:xfrm>
            <a:off x="284163" y="385763"/>
            <a:ext cx="8524875" cy="384175"/>
          </a:xfrm>
        </p:spPr>
        <p:txBody>
          <a:bodyPr>
            <a:normAutofit fontScale="90000"/>
          </a:bodyPr>
          <a:lstStyle/>
          <a:p>
            <a:pPr eaLnBrk="1" hangingPunct="1">
              <a:defRPr/>
            </a:pPr>
            <a:r>
              <a:rPr lang="en-US" dirty="0" smtClean="0">
                <a:ea typeface="+mj-ea"/>
              </a:rPr>
              <a:t>Manifestations of Lung Cancer</a:t>
            </a:r>
          </a:p>
        </p:txBody>
      </p:sp>
      <p:sp>
        <p:nvSpPr>
          <p:cNvPr id="25603" name="Rectangle 3"/>
          <p:cNvSpPr>
            <a:spLocks noGrp="1" noChangeArrowheads="1"/>
          </p:cNvSpPr>
          <p:nvPr>
            <p:ph type="body" idx="1"/>
          </p:nvPr>
        </p:nvSpPr>
        <p:spPr>
          <a:xfrm>
            <a:off x="288925" y="1382713"/>
            <a:ext cx="8640763" cy="3260725"/>
          </a:xfrm>
        </p:spPr>
        <p:txBody>
          <a:bodyPr>
            <a:normAutofit fontScale="85000" lnSpcReduction="20000"/>
          </a:bodyPr>
          <a:lstStyle/>
          <a:p>
            <a:pPr algn="l" rtl="0" eaLnBrk="1" hangingPunct="1"/>
            <a:r>
              <a:rPr lang="en-US" altLang="en-US" dirty="0" smtClean="0">
                <a:solidFill>
                  <a:srgbClr val="000000"/>
                </a:solidFill>
                <a:ea typeface="ＭＳ Ｐゴシック" panose="020B0600070205080204" pitchFamily="34" charset="-128"/>
                <a:cs typeface="Times New Roman" panose="02020603050405020304" pitchFamily="18" charset="0"/>
              </a:rPr>
              <a:t>Changes in organ function (organ damage, inflammation, and failure</a:t>
            </a:r>
            <a:r>
              <a:rPr lang="en-US" altLang="en-US" dirty="0" smtClean="0">
                <a:solidFill>
                  <a:srgbClr val="000000"/>
                </a:solidFill>
                <a:ea typeface="ＭＳ Ｐゴシック" panose="020B0600070205080204" pitchFamily="34" charset="-128"/>
                <a:cs typeface="Times New Roman" panose="02020603050405020304" pitchFamily="18" charset="0"/>
              </a:rPr>
              <a:t>).</a:t>
            </a:r>
            <a:endParaRPr lang="en-US" altLang="en-US" dirty="0" smtClean="0">
              <a:ea typeface="ＭＳ Ｐゴシック" panose="020B0600070205080204" pitchFamily="34" charset="-128"/>
              <a:cs typeface="Times New Roman" panose="02020603050405020304" pitchFamily="18" charset="0"/>
            </a:endParaRPr>
          </a:p>
          <a:p>
            <a:pPr algn="l" rtl="0" eaLnBrk="1" hangingPunct="1"/>
            <a:r>
              <a:rPr lang="en-US" altLang="en-US" dirty="0" smtClean="0">
                <a:ea typeface="ＭＳ Ｐゴシック" panose="020B0600070205080204" pitchFamily="34" charset="-128"/>
                <a:cs typeface="Times New Roman" panose="02020603050405020304" pitchFamily="18" charset="0"/>
              </a:rPr>
              <a:t>Local effects of tumors (e.g., compression of nerves or veins, gastrointestinal obstruction</a:t>
            </a:r>
            <a:r>
              <a:rPr lang="en-US" altLang="en-US" dirty="0" smtClean="0">
                <a:ea typeface="ＭＳ Ｐゴシック" panose="020B0600070205080204" pitchFamily="34" charset="-128"/>
                <a:cs typeface="Times New Roman" panose="02020603050405020304" pitchFamily="18" charset="0"/>
              </a:rPr>
              <a:t>).</a:t>
            </a:r>
            <a:endParaRPr lang="en-US" altLang="en-US" dirty="0" smtClean="0">
              <a:ea typeface="ＭＳ Ｐゴシック" panose="020B0600070205080204" pitchFamily="34" charset="-128"/>
              <a:cs typeface="Times New Roman" panose="02020603050405020304" pitchFamily="18" charset="0"/>
            </a:endParaRPr>
          </a:p>
          <a:p>
            <a:pPr algn="l" rtl="0" eaLnBrk="1" hangingPunct="1"/>
            <a:r>
              <a:rPr lang="en-US" altLang="en-US" dirty="0" smtClean="0">
                <a:solidFill>
                  <a:srgbClr val="000000"/>
                </a:solidFill>
                <a:ea typeface="ＭＳ Ｐゴシック" panose="020B0600070205080204" pitchFamily="34" charset="-128"/>
                <a:cs typeface="Times New Roman" panose="02020603050405020304" pitchFamily="18" charset="0"/>
              </a:rPr>
              <a:t>Ectopic hormones secreted by tumor cells (paraneoplastic disorders</a:t>
            </a:r>
            <a:r>
              <a:rPr lang="en-US" altLang="en-US" dirty="0" smtClean="0">
                <a:solidFill>
                  <a:srgbClr val="000000"/>
                </a:solidFill>
                <a:ea typeface="ＭＳ Ｐゴシック" panose="020B0600070205080204" pitchFamily="34" charset="-128"/>
                <a:cs typeface="Times New Roman" panose="02020603050405020304" pitchFamily="18" charset="0"/>
              </a:rPr>
              <a:t>).</a:t>
            </a:r>
            <a:endParaRPr lang="en-US" altLang="en-US" dirty="0" smtClean="0">
              <a:ea typeface="ＭＳ Ｐゴシック" panose="020B0600070205080204" pitchFamily="34" charset="-128"/>
              <a:cs typeface="Times New Roman" panose="02020603050405020304" pitchFamily="18" charset="0"/>
            </a:endParaRPr>
          </a:p>
          <a:p>
            <a:pPr algn="l" rtl="0" eaLnBrk="1" hangingPunct="1"/>
            <a:r>
              <a:rPr lang="en-US" altLang="en-US" dirty="0" smtClean="0">
                <a:solidFill>
                  <a:srgbClr val="000000"/>
                </a:solidFill>
                <a:ea typeface="ＭＳ Ｐゴシック" panose="020B0600070205080204" pitchFamily="34" charset="-128"/>
                <a:cs typeface="Times New Roman" panose="02020603050405020304" pitchFamily="18" charset="0"/>
              </a:rPr>
              <a:t>Nonspecific signs of tissue breakdown (e.g., protein wasting, bone breakdown</a:t>
            </a:r>
            <a:r>
              <a:rPr lang="en-US" altLang="en-US" dirty="0" smtClean="0">
                <a:solidFill>
                  <a:srgbClr val="000000"/>
                </a:solidFill>
                <a:ea typeface="ＭＳ Ｐゴシック" panose="020B0600070205080204" pitchFamily="34" charset="-128"/>
                <a:cs typeface="Times New Roman" panose="02020603050405020304" pitchFamily="18" charset="0"/>
              </a:rPr>
              <a:t>).</a:t>
            </a:r>
            <a:endParaRPr lang="en-US" altLang="en-US" dirty="0" smtClean="0">
              <a:ea typeface="ＭＳ Ｐゴシック" panose="020B0600070205080204" pitchFamily="34" charset="-128"/>
              <a:cs typeface="Times New Roman" panose="02020603050405020304" pitchFamily="18" charset="0"/>
            </a:endParaRPr>
          </a:p>
          <a:p>
            <a:pPr algn="l" rtl="0" eaLnBrk="1" hangingPunct="1"/>
            <a:endParaRPr lang="en-US" altLang="en-US" dirty="0" smtClean="0">
              <a:ea typeface="ＭＳ Ｐゴシック" panose="020B0600070205080204" pitchFamily="34" charset="-128"/>
            </a:endParaRPr>
          </a:p>
        </p:txBody>
      </p:sp>
    </p:spTree>
    <p:extLst>
      <p:ext uri="{BB962C8B-B14F-4D97-AF65-F5344CB8AC3E}">
        <p14:creationId xmlns:p14="http://schemas.microsoft.com/office/powerpoint/2010/main" val="1379974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Respiratory distress syndrome</a:t>
            </a:r>
            <a:endParaRPr lang="ar-SA" dirty="0"/>
          </a:p>
        </p:txBody>
      </p:sp>
      <p:sp>
        <p:nvSpPr>
          <p:cNvPr id="3" name="Content Placeholder 2"/>
          <p:cNvSpPr>
            <a:spLocks noGrp="1"/>
          </p:cNvSpPr>
          <p:nvPr>
            <p:ph idx="1"/>
          </p:nvPr>
        </p:nvSpPr>
        <p:spPr/>
        <p:txBody>
          <a:bodyPr/>
          <a:lstStyle/>
          <a:p>
            <a:pPr algn="l" rtl="0"/>
            <a:r>
              <a:rPr lang="en-US" dirty="0" smtClean="0"/>
              <a:t>Respiratory distress syndrome is one of the most common causes of respiratory disease in premature infants. </a:t>
            </a:r>
            <a:endParaRPr lang="en-US" dirty="0" smtClean="0"/>
          </a:p>
          <a:p>
            <a:pPr algn="l" rtl="0"/>
            <a:r>
              <a:rPr lang="en-US" dirty="0" smtClean="0"/>
              <a:t>In </a:t>
            </a:r>
            <a:r>
              <a:rPr lang="en-US" dirty="0" smtClean="0"/>
              <a:t>these infants, pulmonary immaturity, together with surfactant deficiency, </a:t>
            </a:r>
            <a:r>
              <a:rPr lang="it-IT" dirty="0" smtClean="0"/>
              <a:t>lead to alveolar collapse.</a:t>
            </a:r>
            <a:endParaRPr lang="ar-SA" dirty="0"/>
          </a:p>
        </p:txBody>
      </p:sp>
    </p:spTree>
    <p:extLst>
      <p:ext uri="{BB962C8B-B14F-4D97-AF65-F5344CB8AC3E}">
        <p14:creationId xmlns:p14="http://schemas.microsoft.com/office/powerpoint/2010/main" val="6798842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Respiratory distress syndrome</a:t>
            </a:r>
            <a:endParaRPr lang="ar-SA" dirty="0"/>
          </a:p>
        </p:txBody>
      </p:sp>
      <p:sp>
        <p:nvSpPr>
          <p:cNvPr id="3" name="Content Placeholder 2"/>
          <p:cNvSpPr>
            <a:spLocks noGrp="1"/>
          </p:cNvSpPr>
          <p:nvPr>
            <p:ph idx="1"/>
          </p:nvPr>
        </p:nvSpPr>
        <p:spPr/>
        <p:txBody>
          <a:bodyPr>
            <a:normAutofit fontScale="92500"/>
          </a:bodyPr>
          <a:lstStyle/>
          <a:p>
            <a:pPr algn="l" rtl="0"/>
            <a:r>
              <a:rPr lang="en-US" dirty="0" smtClean="0"/>
              <a:t>Normally, both an infant’s chest wall and lungs are compliant, allowing for small changes in inspiratory pressure to inflate the lung. </a:t>
            </a:r>
          </a:p>
          <a:p>
            <a:pPr algn="l" rtl="0"/>
            <a:r>
              <a:rPr lang="en-US" dirty="0" smtClean="0"/>
              <a:t>In respiratory </a:t>
            </a:r>
            <a:r>
              <a:rPr lang="en-US" dirty="0" smtClean="0"/>
              <a:t>disorders that decrease lung compliance, the diaphragm must generate more negative pressure; as a result, the compliant chest wall structures are sucked inward, producing abnormal inward movements of the chest wall during inspiration called retractions.</a:t>
            </a:r>
            <a:endParaRPr lang="ar-SA" dirty="0"/>
          </a:p>
        </p:txBody>
      </p:sp>
    </p:spTree>
    <p:extLst>
      <p:ext uri="{BB962C8B-B14F-4D97-AF65-F5344CB8AC3E}">
        <p14:creationId xmlns:p14="http://schemas.microsoft.com/office/powerpoint/2010/main" val="207859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Cold &amp; Viral Influenza</a:t>
            </a:r>
            <a:endParaRPr lang="ar-SA" dirty="0"/>
          </a:p>
        </p:txBody>
      </p:sp>
      <p:sp>
        <p:nvSpPr>
          <p:cNvPr id="3" name="Content Placeholder 2"/>
          <p:cNvSpPr>
            <a:spLocks noGrp="1"/>
          </p:cNvSpPr>
          <p:nvPr>
            <p:ph idx="1"/>
          </p:nvPr>
        </p:nvSpPr>
        <p:spPr>
          <a:xfrm>
            <a:off x="457200" y="1600200"/>
            <a:ext cx="8229600" cy="4876800"/>
          </a:xfrm>
        </p:spPr>
        <p:txBody>
          <a:bodyPr>
            <a:normAutofit/>
          </a:bodyPr>
          <a:lstStyle/>
          <a:p>
            <a:pPr algn="l" rtl="0"/>
            <a:r>
              <a:rPr lang="en-US" dirty="0" smtClean="0"/>
              <a:t>Viruses are the most frequent cause of respiratory tract infections, including the common cold and infection with the influenza </a:t>
            </a:r>
            <a:r>
              <a:rPr lang="en-US" dirty="0" smtClean="0"/>
              <a:t>virus. </a:t>
            </a:r>
            <a:endParaRPr lang="en-US" dirty="0" smtClean="0"/>
          </a:p>
          <a:p>
            <a:pPr algn="l" rtl="0"/>
            <a:r>
              <a:rPr lang="en-US" dirty="0" smtClean="0"/>
              <a:t>The common cold occurs more frequently than any other respiratory infection. The fingers are the usual source of transmission, and the most common portals of entry are the nasal mucosa and the conjunctiva of the eye. </a:t>
            </a:r>
          </a:p>
        </p:txBody>
      </p:sp>
    </p:spTree>
    <p:extLst>
      <p:ext uri="{BB962C8B-B14F-4D97-AF65-F5344CB8AC3E}">
        <p14:creationId xmlns:p14="http://schemas.microsoft.com/office/powerpoint/2010/main" val="9926277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Respiratory distress syndrome</a:t>
            </a:r>
            <a:endParaRPr lang="ar-SA" dirty="0"/>
          </a:p>
        </p:txBody>
      </p:sp>
      <p:sp>
        <p:nvSpPr>
          <p:cNvPr id="3" name="Content Placeholder 2"/>
          <p:cNvSpPr>
            <a:spLocks noGrp="1"/>
          </p:cNvSpPr>
          <p:nvPr>
            <p:ph idx="1"/>
          </p:nvPr>
        </p:nvSpPr>
        <p:spPr/>
        <p:txBody>
          <a:bodyPr>
            <a:normAutofit fontScale="92500" lnSpcReduction="10000"/>
          </a:bodyPr>
          <a:lstStyle/>
          <a:p>
            <a:pPr algn="l" rtl="0"/>
            <a:r>
              <a:rPr lang="en-US" dirty="0" smtClean="0"/>
              <a:t>Children with restrictive lung disorders, such as pulmonary edema or respiratory distress syndrome, breathe at faster rates, and their respiratory excursions are shallow. </a:t>
            </a:r>
          </a:p>
          <a:p>
            <a:pPr algn="l" rtl="0"/>
            <a:r>
              <a:rPr lang="en-US" dirty="0" smtClean="0"/>
              <a:t>Grunting is an audible noise emitted during expiration. An expiratory grunt is common as the child tries to raise the end-expiratory pressure to maintain airway patency and prolong the period of oxygen and carbon dioxide exchange across the alveolar–capillary membrane.</a:t>
            </a:r>
            <a:endParaRPr lang="ar-SA" dirty="0"/>
          </a:p>
        </p:txBody>
      </p:sp>
    </p:spTree>
    <p:extLst>
      <p:ext uri="{BB962C8B-B14F-4D97-AF65-F5344CB8AC3E}">
        <p14:creationId xmlns:p14="http://schemas.microsoft.com/office/powerpoint/2010/main" val="34929861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Respiratory distress syndrome</a:t>
            </a:r>
            <a:endParaRPr lang="ar-SA" dirty="0"/>
          </a:p>
        </p:txBody>
      </p:sp>
      <p:sp>
        <p:nvSpPr>
          <p:cNvPr id="3" name="Content Placeholder 2"/>
          <p:cNvSpPr>
            <a:spLocks noGrp="1"/>
          </p:cNvSpPr>
          <p:nvPr>
            <p:ph idx="1"/>
          </p:nvPr>
        </p:nvSpPr>
        <p:spPr/>
        <p:txBody>
          <a:bodyPr>
            <a:normAutofit fontScale="92500" lnSpcReduction="20000"/>
          </a:bodyPr>
          <a:lstStyle/>
          <a:p>
            <a:pPr algn="l" rtl="0"/>
            <a:r>
              <a:rPr lang="en-US" dirty="0" smtClean="0"/>
              <a:t>Because of the small size of the airway of infants and children, respiratory tract infections in these groups often are more serious. Infections that may cause only a sore throat and hoarseness in the adult may produce serious obstruction in the child. </a:t>
            </a:r>
          </a:p>
          <a:p>
            <a:pPr algn="l" rtl="0"/>
            <a:r>
              <a:rPr lang="en-US" dirty="0" smtClean="0"/>
              <a:t>Among the respiratory tract infections that affect small children are croup, bronchiolitis , and epiglottitis, a life-threatening </a:t>
            </a:r>
            <a:r>
              <a:rPr lang="en-US" dirty="0" err="1" smtClean="0"/>
              <a:t>supraglottic</a:t>
            </a:r>
            <a:r>
              <a:rPr lang="en-US" dirty="0" smtClean="0"/>
              <a:t> infection that may cause airway obstruction and asphyxia.</a:t>
            </a:r>
            <a:endParaRPr lang="ar-SA" dirty="0"/>
          </a:p>
        </p:txBody>
      </p:sp>
    </p:spTree>
    <p:extLst>
      <p:ext uri="{BB962C8B-B14F-4D97-AF65-F5344CB8AC3E}">
        <p14:creationId xmlns:p14="http://schemas.microsoft.com/office/powerpoint/2010/main" val="37780655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ChangeArrowheads="1"/>
          </p:cNvSpPr>
          <p:nvPr>
            <p:ph type="title"/>
          </p:nvPr>
        </p:nvSpPr>
        <p:spPr>
          <a:xfrm>
            <a:off x="352425" y="415925"/>
            <a:ext cx="8524875" cy="388938"/>
          </a:xfrm>
        </p:spPr>
        <p:txBody>
          <a:bodyPr>
            <a:normAutofit fontScale="90000"/>
          </a:bodyPr>
          <a:lstStyle/>
          <a:p>
            <a:pPr eaLnBrk="1" hangingPunct="1">
              <a:defRPr/>
            </a:pPr>
            <a:r>
              <a:rPr lang="en-US" dirty="0" smtClean="0">
                <a:ea typeface="+mj-ea"/>
              </a:rPr>
              <a:t>Respiratory Distress Syndrome</a:t>
            </a:r>
          </a:p>
        </p:txBody>
      </p:sp>
      <p:sp>
        <p:nvSpPr>
          <p:cNvPr id="26627" name="Rectangle 3"/>
          <p:cNvSpPr>
            <a:spLocks noGrp="1" noChangeArrowheads="1"/>
          </p:cNvSpPr>
          <p:nvPr>
            <p:ph sz="half" idx="1"/>
          </p:nvPr>
        </p:nvSpPr>
        <p:spPr>
          <a:xfrm>
            <a:off x="319088" y="1477963"/>
            <a:ext cx="4230687" cy="4151312"/>
          </a:xfrm>
        </p:spPr>
        <p:txBody>
          <a:bodyPr/>
          <a:lstStyle/>
          <a:p>
            <a:pPr algn="l" rtl="0" eaLnBrk="1" hangingPunct="1"/>
            <a:r>
              <a:rPr lang="en-US" altLang="en-US" sz="2200" dirty="0" smtClean="0">
                <a:ea typeface="ＭＳ Ｐゴシック" panose="020B0600070205080204" pitchFamily="34" charset="-128"/>
              </a:rPr>
              <a:t>Lack of surfactant; infants are not strong enough to inflate their alveoli.</a:t>
            </a:r>
          </a:p>
          <a:p>
            <a:pPr algn="l" rtl="0" eaLnBrk="1" hangingPunct="1"/>
            <a:r>
              <a:rPr lang="en-US" altLang="en-US" sz="2200" dirty="0" smtClean="0">
                <a:ea typeface="ＭＳ Ｐゴシック" panose="020B0600070205080204" pitchFamily="34" charset="-128"/>
              </a:rPr>
              <a:t>Protein-rich fluid leaks into the alveoli and further blocks oxygen uptake.</a:t>
            </a:r>
          </a:p>
          <a:p>
            <a:pPr algn="l" rtl="0" eaLnBrk="1" hangingPunct="1"/>
            <a:r>
              <a:rPr lang="en-US" altLang="en-US" sz="2200" dirty="0" smtClean="0">
                <a:ea typeface="ＭＳ Ｐゴシック" panose="020B0600070205080204" pitchFamily="34" charset="-128"/>
              </a:rPr>
              <a:t>Treatment with mechanical ventilation may cause bronchopulmonary dysplasia and chronic respiratory insufficiency.</a:t>
            </a:r>
          </a:p>
        </p:txBody>
      </p:sp>
      <p:pic>
        <p:nvPicPr>
          <p:cNvPr id="26628" name="Picture 5" descr="57243_c22_f12"/>
          <p:cNvPicPr>
            <a:picLocks noGrp="1" noChangeAspect="1" noChangeArrowheads="1"/>
          </p:cNvPicPr>
          <p:nvPr>
            <p:ph sz="half" idx="4294967295"/>
          </p:nvPr>
        </p:nvPicPr>
        <p:blipFill>
          <a:blip r:embed="rId3">
            <a:extLst>
              <a:ext uri="{28A0092B-C50C-407E-A947-70E740481C1C}">
                <a14:useLocalDpi xmlns:a14="http://schemas.microsoft.com/office/drawing/2010/main" val="0"/>
              </a:ext>
            </a:extLst>
          </a:blip>
          <a:srcRect/>
          <a:stretch>
            <a:fillRect/>
          </a:stretch>
        </p:blipFill>
        <p:spPr>
          <a:xfrm>
            <a:off x="4778895" y="1268760"/>
            <a:ext cx="3969569" cy="5238685"/>
          </a:xfrm>
        </p:spPr>
      </p:pic>
    </p:spTree>
    <p:extLst>
      <p:ext uri="{BB962C8B-B14F-4D97-AF65-F5344CB8AC3E}">
        <p14:creationId xmlns:p14="http://schemas.microsoft.com/office/powerpoint/2010/main" val="409643246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Rectangle 2"/>
          <p:cNvSpPr>
            <a:spLocks noGrp="1" noChangeArrowheads="1"/>
          </p:cNvSpPr>
          <p:nvPr>
            <p:ph type="title"/>
          </p:nvPr>
        </p:nvSpPr>
        <p:spPr>
          <a:xfrm>
            <a:off x="344488" y="422275"/>
            <a:ext cx="8524875" cy="384175"/>
          </a:xfrm>
        </p:spPr>
        <p:txBody>
          <a:bodyPr>
            <a:normAutofit fontScale="90000"/>
          </a:bodyPr>
          <a:lstStyle/>
          <a:p>
            <a:pPr eaLnBrk="1" hangingPunct="1">
              <a:defRPr/>
            </a:pPr>
            <a:r>
              <a:rPr lang="en-US" dirty="0" smtClean="0">
                <a:ea typeface="+mj-ea"/>
              </a:rPr>
              <a:t>Question </a:t>
            </a:r>
          </a:p>
        </p:txBody>
      </p:sp>
      <p:sp>
        <p:nvSpPr>
          <p:cNvPr id="27651" name="Rectangle 3"/>
          <p:cNvSpPr>
            <a:spLocks noGrp="1" noChangeArrowheads="1"/>
          </p:cNvSpPr>
          <p:nvPr>
            <p:ph type="body" idx="1"/>
          </p:nvPr>
        </p:nvSpPr>
        <p:spPr>
          <a:xfrm>
            <a:off x="361950" y="1346200"/>
            <a:ext cx="8613775" cy="3686175"/>
          </a:xfrm>
        </p:spPr>
        <p:txBody>
          <a:bodyPr/>
          <a:lstStyle/>
          <a:p>
            <a:pPr algn="l" rtl="0" eaLnBrk="1" hangingPunct="1">
              <a:buFontTx/>
              <a:buNone/>
            </a:pPr>
            <a:r>
              <a:rPr lang="en-US" altLang="en-US" dirty="0" smtClean="0">
                <a:ea typeface="ＭＳ Ｐゴシック" panose="020B0600070205080204" pitchFamily="34" charset="-128"/>
              </a:rPr>
              <a:t>True or false?</a:t>
            </a:r>
          </a:p>
          <a:p>
            <a:pPr algn="l" rtl="0" eaLnBrk="1" hangingPunct="1"/>
            <a:endParaRPr lang="en-US" altLang="en-US" dirty="0" smtClean="0">
              <a:ea typeface="ＭＳ Ｐゴシック" panose="020B0600070205080204" pitchFamily="34" charset="-128"/>
            </a:endParaRPr>
          </a:p>
          <a:p>
            <a:pPr algn="l" rtl="0" eaLnBrk="1" hangingPunct="1">
              <a:buFontTx/>
              <a:buNone/>
            </a:pPr>
            <a:r>
              <a:rPr lang="en-US" altLang="en-US" dirty="0" smtClean="0">
                <a:ea typeface="ＭＳ Ｐゴシック" panose="020B0600070205080204" pitchFamily="34" charset="-128"/>
              </a:rPr>
              <a:t>Premature infants are at greater risk of developing respiratory distress syndrome (RDS) than term infants.</a:t>
            </a:r>
          </a:p>
        </p:txBody>
      </p:sp>
    </p:spTree>
    <p:extLst>
      <p:ext uri="{BB962C8B-B14F-4D97-AF65-F5344CB8AC3E}">
        <p14:creationId xmlns:p14="http://schemas.microsoft.com/office/powerpoint/2010/main" val="12151125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Rectangle 2"/>
          <p:cNvSpPr>
            <a:spLocks noGrp="1" noChangeArrowheads="1"/>
          </p:cNvSpPr>
          <p:nvPr>
            <p:ph type="title"/>
          </p:nvPr>
        </p:nvSpPr>
        <p:spPr>
          <a:xfrm>
            <a:off x="333375" y="400050"/>
            <a:ext cx="8524875" cy="384175"/>
          </a:xfrm>
        </p:spPr>
        <p:txBody>
          <a:bodyPr>
            <a:normAutofit fontScale="90000"/>
          </a:bodyPr>
          <a:lstStyle/>
          <a:p>
            <a:pPr eaLnBrk="1" hangingPunct="1">
              <a:defRPr/>
            </a:pPr>
            <a:r>
              <a:rPr lang="en-US" dirty="0" smtClean="0">
                <a:ea typeface="+mj-ea"/>
              </a:rPr>
              <a:t>Answer </a:t>
            </a:r>
          </a:p>
        </p:txBody>
      </p:sp>
      <p:sp>
        <p:nvSpPr>
          <p:cNvPr id="28675" name="Rectangle 3"/>
          <p:cNvSpPr>
            <a:spLocks noGrp="1" noChangeArrowheads="1"/>
          </p:cNvSpPr>
          <p:nvPr>
            <p:ph type="body" idx="1"/>
          </p:nvPr>
        </p:nvSpPr>
        <p:spPr>
          <a:xfrm>
            <a:off x="298450" y="1454150"/>
            <a:ext cx="8613775" cy="3686175"/>
          </a:xfrm>
        </p:spPr>
        <p:txBody>
          <a:bodyPr>
            <a:normAutofit fontScale="92500" lnSpcReduction="20000"/>
          </a:bodyPr>
          <a:lstStyle/>
          <a:p>
            <a:pPr algn="l" rtl="0" eaLnBrk="1" hangingPunct="1">
              <a:buFontTx/>
              <a:buNone/>
            </a:pPr>
            <a:r>
              <a:rPr lang="en-US" altLang="en-US" dirty="0" smtClean="0">
                <a:ea typeface="ＭＳ Ｐゴシック" panose="020B0600070205080204" pitchFamily="34" charset="-128"/>
              </a:rPr>
              <a:t>True </a:t>
            </a:r>
          </a:p>
          <a:p>
            <a:pPr algn="l" rtl="0" eaLnBrk="1" hangingPunct="1"/>
            <a:endParaRPr lang="en-US" altLang="en-US" dirty="0" smtClean="0">
              <a:ea typeface="ＭＳ Ｐゴシック" panose="020B0600070205080204" pitchFamily="34" charset="-128"/>
            </a:endParaRPr>
          </a:p>
          <a:p>
            <a:pPr algn="l" rtl="0" eaLnBrk="1" hangingPunct="1">
              <a:buFontTx/>
              <a:buNone/>
            </a:pPr>
            <a:r>
              <a:rPr lang="en-US" altLang="en-US" dirty="0" smtClean="0">
                <a:ea typeface="ＭＳ Ｐゴシック" panose="020B0600070205080204" pitchFamily="34" charset="-128"/>
              </a:rPr>
              <a:t>Rationale: RDS occurs due to a lack of surfactant in the alveoli (the surfactant is produced by alveolar cells and keeps them inflated). Surfactant is typically produced from week 28 (gestational age) through term (40 to 42 weeks). The more premature the infant/neonate, the greater the likelihood that there will be insufficient surfactant to sustain ventilation.</a:t>
            </a:r>
          </a:p>
        </p:txBody>
      </p:sp>
    </p:spTree>
    <p:extLst>
      <p:ext uri="{BB962C8B-B14F-4D97-AF65-F5344CB8AC3E}">
        <p14:creationId xmlns:p14="http://schemas.microsoft.com/office/powerpoint/2010/main" val="14545947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Rectangle 2"/>
          <p:cNvSpPr>
            <a:spLocks noGrp="1" noChangeArrowheads="1"/>
          </p:cNvSpPr>
          <p:nvPr>
            <p:ph type="title"/>
          </p:nvPr>
        </p:nvSpPr>
        <p:spPr>
          <a:xfrm>
            <a:off x="344488" y="388938"/>
            <a:ext cx="8524875" cy="384175"/>
          </a:xfrm>
        </p:spPr>
        <p:txBody>
          <a:bodyPr>
            <a:normAutofit fontScale="90000"/>
          </a:bodyPr>
          <a:lstStyle/>
          <a:p>
            <a:pPr eaLnBrk="1" hangingPunct="1">
              <a:defRPr/>
            </a:pPr>
            <a:r>
              <a:rPr lang="en-US" dirty="0" smtClean="0">
                <a:ea typeface="+mj-ea"/>
              </a:rPr>
              <a:t>Question </a:t>
            </a:r>
          </a:p>
        </p:txBody>
      </p:sp>
      <p:sp>
        <p:nvSpPr>
          <p:cNvPr id="31747" name="Rectangle 3"/>
          <p:cNvSpPr>
            <a:spLocks noGrp="1" noChangeArrowheads="1"/>
          </p:cNvSpPr>
          <p:nvPr>
            <p:ph type="body" idx="1"/>
          </p:nvPr>
        </p:nvSpPr>
        <p:spPr>
          <a:xfrm>
            <a:off x="341313" y="1335088"/>
            <a:ext cx="8613775" cy="3686175"/>
          </a:xfrm>
        </p:spPr>
        <p:txBody>
          <a:bodyPr/>
          <a:lstStyle/>
          <a:p>
            <a:pPr algn="l" rtl="0" eaLnBrk="1" hangingPunct="1">
              <a:buFontTx/>
              <a:buNone/>
            </a:pPr>
            <a:r>
              <a:rPr lang="en-US" altLang="en-US" dirty="0" smtClean="0">
                <a:ea typeface="ＭＳ Ｐゴシック" panose="020B0600070205080204" pitchFamily="34" charset="-128"/>
              </a:rPr>
              <a:t>True or false?</a:t>
            </a:r>
          </a:p>
          <a:p>
            <a:pPr algn="l" rtl="0" eaLnBrk="1" hangingPunct="1"/>
            <a:endParaRPr lang="en-US" altLang="en-US" dirty="0" smtClean="0">
              <a:ea typeface="ＭＳ Ｐゴシック" panose="020B0600070205080204" pitchFamily="34" charset="-128"/>
            </a:endParaRPr>
          </a:p>
          <a:p>
            <a:pPr algn="l" rtl="0" eaLnBrk="1" hangingPunct="1">
              <a:buFontTx/>
              <a:buNone/>
            </a:pPr>
            <a:r>
              <a:rPr lang="en-US" altLang="en-US" dirty="0" smtClean="0">
                <a:ea typeface="ＭＳ Ｐゴシック" panose="020B0600070205080204" pitchFamily="34" charset="-128"/>
              </a:rPr>
              <a:t>Epiglottitis causes stridor.</a:t>
            </a:r>
          </a:p>
        </p:txBody>
      </p:sp>
    </p:spTree>
    <p:extLst>
      <p:ext uri="{BB962C8B-B14F-4D97-AF65-F5344CB8AC3E}">
        <p14:creationId xmlns:p14="http://schemas.microsoft.com/office/powerpoint/2010/main" val="106677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Rectangle 2"/>
          <p:cNvSpPr>
            <a:spLocks noGrp="1" noChangeArrowheads="1"/>
          </p:cNvSpPr>
          <p:nvPr>
            <p:ph type="title"/>
          </p:nvPr>
        </p:nvSpPr>
        <p:spPr>
          <a:xfrm>
            <a:off x="344488" y="411163"/>
            <a:ext cx="8524875" cy="384175"/>
          </a:xfrm>
        </p:spPr>
        <p:txBody>
          <a:bodyPr>
            <a:normAutofit fontScale="90000"/>
          </a:bodyPr>
          <a:lstStyle/>
          <a:p>
            <a:pPr eaLnBrk="1" hangingPunct="1">
              <a:defRPr/>
            </a:pPr>
            <a:r>
              <a:rPr lang="en-US" dirty="0" smtClean="0">
                <a:ea typeface="+mj-ea"/>
              </a:rPr>
              <a:t>Answer </a:t>
            </a:r>
          </a:p>
        </p:txBody>
      </p:sp>
      <p:sp>
        <p:nvSpPr>
          <p:cNvPr id="32771" name="Rectangle 3"/>
          <p:cNvSpPr>
            <a:spLocks noGrp="1" noChangeArrowheads="1"/>
          </p:cNvSpPr>
          <p:nvPr>
            <p:ph type="body" idx="1"/>
          </p:nvPr>
        </p:nvSpPr>
        <p:spPr>
          <a:xfrm>
            <a:off x="307975" y="1409700"/>
            <a:ext cx="8613775" cy="3686175"/>
          </a:xfrm>
        </p:spPr>
        <p:txBody>
          <a:bodyPr>
            <a:normAutofit fontScale="92500" lnSpcReduction="10000"/>
          </a:bodyPr>
          <a:lstStyle/>
          <a:p>
            <a:pPr algn="l" rtl="0" eaLnBrk="1" hangingPunct="1">
              <a:buFontTx/>
              <a:buNone/>
            </a:pPr>
            <a:r>
              <a:rPr lang="en-US" altLang="en-US" dirty="0" smtClean="0">
                <a:ea typeface="ＭＳ Ｐゴシック" panose="020B0600070205080204" pitchFamily="34" charset="-128"/>
              </a:rPr>
              <a:t>True</a:t>
            </a:r>
          </a:p>
          <a:p>
            <a:pPr algn="l" rtl="0" eaLnBrk="1" hangingPunct="1"/>
            <a:endParaRPr lang="en-US" altLang="en-US" dirty="0" smtClean="0">
              <a:ea typeface="ＭＳ Ｐゴシック" panose="020B0600070205080204" pitchFamily="34" charset="-128"/>
            </a:endParaRPr>
          </a:p>
          <a:p>
            <a:pPr algn="l" rtl="0" eaLnBrk="1" hangingPunct="1">
              <a:buFontTx/>
              <a:buNone/>
            </a:pPr>
            <a:r>
              <a:rPr lang="en-US" altLang="en-US" dirty="0" smtClean="0">
                <a:ea typeface="ＭＳ Ｐゴシック" panose="020B0600070205080204" pitchFamily="34" charset="-128"/>
              </a:rPr>
              <a:t>Rationale: Epiglottitis affects the upper airway (inflammation causes the lumen of the upper airway to become more narrow). When the child inspires, it is difficult to pass air through the narrowed airway. This causes noisy inspiration/stridor.</a:t>
            </a:r>
          </a:p>
        </p:txBody>
      </p:sp>
    </p:spTree>
    <p:extLst>
      <p:ext uri="{BB962C8B-B14F-4D97-AF65-F5344CB8AC3E}">
        <p14:creationId xmlns:p14="http://schemas.microsoft.com/office/powerpoint/2010/main" val="3305433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Common Cold &amp; Viral Influenza</a:t>
            </a:r>
            <a:endParaRPr lang="ar-SA" dirty="0"/>
          </a:p>
        </p:txBody>
      </p:sp>
      <p:sp>
        <p:nvSpPr>
          <p:cNvPr id="3" name="Content Placeholder 2"/>
          <p:cNvSpPr>
            <a:spLocks noGrp="1"/>
          </p:cNvSpPr>
          <p:nvPr>
            <p:ph idx="1"/>
          </p:nvPr>
        </p:nvSpPr>
        <p:spPr/>
        <p:txBody>
          <a:bodyPr/>
          <a:lstStyle/>
          <a:p>
            <a:pPr algn="l" rtl="0"/>
            <a:r>
              <a:rPr lang="en-US" dirty="0" smtClean="0"/>
              <a:t>The influenza virus causes three syndromes: an uncomplicated </a:t>
            </a:r>
            <a:r>
              <a:rPr lang="en-US" dirty="0" err="1" smtClean="0"/>
              <a:t>rhinotracheitis</a:t>
            </a:r>
            <a:r>
              <a:rPr lang="en-US" dirty="0" smtClean="0"/>
              <a:t>, a respiratory viral infection followed by a bacterial infection, and viral pneumonia. </a:t>
            </a:r>
            <a:endParaRPr lang="en-US" dirty="0" smtClean="0"/>
          </a:p>
          <a:p>
            <a:pPr algn="l" rtl="0"/>
            <a:r>
              <a:rPr lang="en-US" dirty="0" smtClean="0"/>
              <a:t>The </a:t>
            </a:r>
            <a:r>
              <a:rPr lang="en-US" dirty="0" smtClean="0"/>
              <a:t>contagiousness of influenza results from the ability of the virus to mutate and form subtypes against which the population is unprotected.</a:t>
            </a:r>
            <a:endParaRPr lang="ar-SA" dirty="0" smtClean="0"/>
          </a:p>
          <a:p>
            <a:pPr algn="l" rtl="0"/>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Grp="1" noChangeArrowheads="1"/>
          </p:cNvSpPr>
          <p:nvPr>
            <p:ph type="title"/>
          </p:nvPr>
        </p:nvSpPr>
        <p:spPr>
          <a:xfrm>
            <a:off x="455613" y="412750"/>
            <a:ext cx="5119687" cy="388938"/>
          </a:xfrm>
        </p:spPr>
        <p:txBody>
          <a:bodyPr>
            <a:normAutofit fontScale="90000"/>
          </a:bodyPr>
          <a:lstStyle/>
          <a:p>
            <a:pPr eaLnBrk="1" hangingPunct="1">
              <a:defRPr/>
            </a:pPr>
            <a:r>
              <a:rPr lang="en-US" dirty="0" smtClean="0">
                <a:ea typeface="+mj-ea"/>
              </a:rPr>
              <a:t>Rhinosinusitis (Sinusitis)</a:t>
            </a:r>
          </a:p>
        </p:txBody>
      </p:sp>
      <p:sp>
        <p:nvSpPr>
          <p:cNvPr id="6147" name="Rectangle 3"/>
          <p:cNvSpPr>
            <a:spLocks noGrp="1" noChangeArrowheads="1"/>
          </p:cNvSpPr>
          <p:nvPr>
            <p:ph sz="half" idx="1"/>
          </p:nvPr>
        </p:nvSpPr>
        <p:spPr>
          <a:xfrm>
            <a:off x="298450" y="1354138"/>
            <a:ext cx="4230688" cy="4467225"/>
          </a:xfrm>
        </p:spPr>
        <p:txBody>
          <a:bodyPr/>
          <a:lstStyle/>
          <a:p>
            <a:pPr algn="l" rtl="0" eaLnBrk="1" hangingPunct="1"/>
            <a:r>
              <a:rPr lang="en-US" altLang="en-US" sz="2200" dirty="0" smtClean="0">
                <a:ea typeface="ＭＳ Ｐゴシック" panose="020B0600070205080204" pitchFamily="34" charset="-128"/>
              </a:rPr>
              <a:t>Infection or allergy obstructs sinus </a:t>
            </a:r>
            <a:r>
              <a:rPr lang="en-US" altLang="en-US" sz="2200" dirty="0" smtClean="0">
                <a:ea typeface="ＭＳ Ｐゴシック" panose="020B0600070205080204" pitchFamily="34" charset="-128"/>
              </a:rPr>
              <a:t>drainage.</a:t>
            </a:r>
            <a:endParaRPr lang="en-US" altLang="en-US" sz="2200" dirty="0" smtClean="0">
              <a:ea typeface="ＭＳ Ｐゴシック" panose="020B0600070205080204" pitchFamily="34" charset="-128"/>
            </a:endParaRPr>
          </a:p>
          <a:p>
            <a:pPr algn="l" rtl="0" eaLnBrk="1" hangingPunct="1"/>
            <a:r>
              <a:rPr lang="en-US" altLang="en-US" sz="2200" dirty="0" smtClean="0">
                <a:ea typeface="ＭＳ Ｐゴシック" panose="020B0600070205080204" pitchFamily="34" charset="-128"/>
                <a:cs typeface="Times New Roman" panose="02020603050405020304" pitchFamily="18" charset="0"/>
              </a:rPr>
              <a:t>Acute: facial pain, headache, purulent nasal discharge, decreased sense of smell, </a:t>
            </a:r>
            <a:r>
              <a:rPr lang="en-US" altLang="en-US" sz="2200" dirty="0" smtClean="0">
                <a:ea typeface="ＭＳ Ｐゴシック" panose="020B0600070205080204" pitchFamily="34" charset="-128"/>
                <a:cs typeface="Times New Roman" panose="02020603050405020304" pitchFamily="18" charset="0"/>
              </a:rPr>
              <a:t>fever.</a:t>
            </a:r>
            <a:r>
              <a:rPr lang="en-US" altLang="en-US" sz="2200" dirty="0" smtClean="0">
                <a:ea typeface="ＭＳ Ｐゴシック" panose="020B0600070205080204" pitchFamily="34" charset="-128"/>
              </a:rPr>
              <a:t> </a:t>
            </a:r>
            <a:endParaRPr lang="en-US" altLang="en-US" sz="2200" dirty="0" smtClean="0">
              <a:ea typeface="ＭＳ Ｐゴシック" panose="020B0600070205080204" pitchFamily="34" charset="-128"/>
            </a:endParaRPr>
          </a:p>
          <a:p>
            <a:pPr algn="l" rtl="0" eaLnBrk="1" hangingPunct="1"/>
            <a:r>
              <a:rPr lang="en-US" altLang="en-US" sz="2200" dirty="0" smtClean="0">
                <a:ea typeface="ＭＳ Ｐゴシック" panose="020B0600070205080204" pitchFamily="34" charset="-128"/>
              </a:rPr>
              <a:t>Chronic: </a:t>
            </a:r>
            <a:r>
              <a:rPr lang="en-US" altLang="en-US" sz="2200" dirty="0" smtClean="0">
                <a:ea typeface="ＭＳ Ｐゴシック" panose="020B0600070205080204" pitchFamily="34" charset="-128"/>
                <a:cs typeface="Times New Roman" panose="02020603050405020304" pitchFamily="18" charset="0"/>
              </a:rPr>
              <a:t>nasal obstruction, fullness in the ears, postnasal drip, hoarseness, chronic cough, loss of taste and smell, unpleasant breath, </a:t>
            </a:r>
            <a:r>
              <a:rPr lang="en-US" altLang="en-US" sz="2200" dirty="0" smtClean="0">
                <a:ea typeface="ＭＳ Ｐゴシック" panose="020B0600070205080204" pitchFamily="34" charset="-128"/>
                <a:cs typeface="Times New Roman" panose="02020603050405020304" pitchFamily="18" charset="0"/>
              </a:rPr>
              <a:t>headache.</a:t>
            </a:r>
            <a:endParaRPr lang="en-US" altLang="en-US" sz="2200" dirty="0" smtClean="0">
              <a:ea typeface="ＭＳ Ｐゴシック" panose="020B0600070205080204" pitchFamily="34" charset="-128"/>
            </a:endParaRPr>
          </a:p>
        </p:txBody>
      </p:sp>
      <p:pic>
        <p:nvPicPr>
          <p:cNvPr id="6148" name="Picture 5" descr="57243_c22_f01"/>
          <p:cNvPicPr>
            <a:picLocks noGrp="1" noChangeAspect="1" noChangeArrowheads="1"/>
          </p:cNvPicPr>
          <p:nvPr>
            <p:ph sz="half" idx="4294967295"/>
          </p:nvPr>
        </p:nvPicPr>
        <p:blipFill>
          <a:blip r:embed="rId3">
            <a:extLst>
              <a:ext uri="{28A0092B-C50C-407E-A947-70E740481C1C}">
                <a14:useLocalDpi xmlns:a14="http://schemas.microsoft.com/office/drawing/2010/main" val="0"/>
              </a:ext>
            </a:extLst>
          </a:blip>
          <a:srcRect/>
          <a:stretch>
            <a:fillRect/>
          </a:stretch>
        </p:blipFill>
        <p:spPr>
          <a:xfrm>
            <a:off x="5076056" y="1122363"/>
            <a:ext cx="3842519" cy="5083175"/>
          </a:xfrm>
        </p:spPr>
      </p:pic>
    </p:spTree>
    <p:extLst>
      <p:ext uri="{BB962C8B-B14F-4D97-AF65-F5344CB8AC3E}">
        <p14:creationId xmlns:p14="http://schemas.microsoft.com/office/powerpoint/2010/main" val="14100406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ChangeArrowheads="1"/>
          </p:cNvSpPr>
          <p:nvPr>
            <p:ph type="title"/>
          </p:nvPr>
        </p:nvSpPr>
        <p:spPr>
          <a:xfrm>
            <a:off x="385763" y="365125"/>
            <a:ext cx="8524875" cy="384175"/>
          </a:xfrm>
        </p:spPr>
        <p:txBody>
          <a:bodyPr>
            <a:normAutofit fontScale="90000"/>
          </a:bodyPr>
          <a:lstStyle/>
          <a:p>
            <a:pPr eaLnBrk="1" hangingPunct="1">
              <a:defRPr/>
            </a:pPr>
            <a:r>
              <a:rPr lang="en-US" dirty="0" smtClean="0">
                <a:ea typeface="+mj-ea"/>
              </a:rPr>
              <a:t>Influenza</a:t>
            </a:r>
          </a:p>
        </p:txBody>
      </p:sp>
      <p:sp>
        <p:nvSpPr>
          <p:cNvPr id="7171" name="Rectangle 3"/>
          <p:cNvSpPr>
            <a:spLocks noGrp="1" noChangeArrowheads="1"/>
          </p:cNvSpPr>
          <p:nvPr>
            <p:ph type="body" idx="1"/>
          </p:nvPr>
        </p:nvSpPr>
        <p:spPr>
          <a:xfrm>
            <a:off x="320675" y="1363663"/>
            <a:ext cx="8356600" cy="4584700"/>
          </a:xfrm>
        </p:spPr>
        <p:txBody>
          <a:bodyPr>
            <a:normAutofit fontScale="92500" lnSpcReduction="10000"/>
          </a:bodyPr>
          <a:lstStyle/>
          <a:p>
            <a:pPr algn="l" rtl="0" eaLnBrk="1" hangingPunct="1"/>
            <a:r>
              <a:rPr lang="en-US" altLang="en-US" dirty="0" smtClean="0">
                <a:ea typeface="ＭＳ Ｐゴシック" panose="020B0600070205080204" pitchFamily="34" charset="-128"/>
                <a:cs typeface="Times New Roman" panose="02020603050405020304" pitchFamily="18" charset="0"/>
              </a:rPr>
              <a:t>In the United States, approximately 36,000 persons die each year of influenza-related illness</a:t>
            </a:r>
            <a:r>
              <a:rPr lang="en-US" altLang="en-US" dirty="0" smtClean="0">
                <a:ea typeface="ＭＳ Ｐゴシック" panose="020B0600070205080204" pitchFamily="34" charset="-128"/>
              </a:rPr>
              <a:t>.</a:t>
            </a:r>
          </a:p>
          <a:p>
            <a:pPr algn="l" rtl="0" eaLnBrk="1" hangingPunct="1"/>
            <a:r>
              <a:rPr lang="en-US" altLang="en-US" dirty="0" smtClean="0">
                <a:ea typeface="ＭＳ Ｐゴシック" panose="020B0600070205080204" pitchFamily="34" charset="-128"/>
                <a:cs typeface="Times New Roman" panose="02020603050405020304" pitchFamily="18" charset="0"/>
              </a:rPr>
              <a:t>Transmission is by aerosol or direct contact.</a:t>
            </a:r>
            <a:r>
              <a:rPr lang="en-US" altLang="en-US" dirty="0" smtClean="0">
                <a:ea typeface="ＭＳ Ｐゴシック" panose="020B0600070205080204" pitchFamily="34" charset="-128"/>
              </a:rPr>
              <a:t> </a:t>
            </a:r>
          </a:p>
          <a:p>
            <a:pPr algn="l" rtl="0" eaLnBrk="1" hangingPunct="1"/>
            <a:r>
              <a:rPr lang="en-US" altLang="en-US" dirty="0" smtClean="0">
                <a:ea typeface="ＭＳ Ｐゴシック" panose="020B0600070205080204" pitchFamily="34" charset="-128"/>
                <a:cs typeface="Times New Roman" panose="02020603050405020304" pitchFamily="18" charset="0"/>
              </a:rPr>
              <a:t>Upper respiratory infection (</a:t>
            </a:r>
            <a:r>
              <a:rPr lang="en-US" altLang="en-US" dirty="0" err="1" smtClean="0">
                <a:ea typeface="ＭＳ Ｐゴシック" panose="020B0600070205080204" pitchFamily="34" charset="-128"/>
                <a:cs typeface="Times New Roman" panose="02020603050405020304" pitchFamily="18" charset="0"/>
              </a:rPr>
              <a:t>rhinotracheitis</a:t>
            </a:r>
            <a:r>
              <a:rPr lang="en-US" altLang="en-US" dirty="0" smtClean="0">
                <a:ea typeface="ＭＳ Ｐゴシック" panose="020B0600070205080204" pitchFamily="34" charset="-128"/>
                <a:cs typeface="Times New Roman" panose="02020603050405020304" pitchFamily="18" charset="0"/>
              </a:rPr>
              <a:t>):</a:t>
            </a:r>
          </a:p>
          <a:p>
            <a:pPr lvl="1" algn="l" rtl="0" eaLnBrk="1" hangingPunct="1"/>
            <a:r>
              <a:rPr lang="en-US" altLang="en-US" dirty="0" smtClean="0">
                <a:ea typeface="ＭＳ Ｐゴシック" panose="020B0600070205080204" pitchFamily="34" charset="-128"/>
                <a:cs typeface="Times New Roman" panose="02020603050405020304" pitchFamily="18" charset="0"/>
              </a:rPr>
              <a:t>Like a common cold with profound </a:t>
            </a:r>
            <a:r>
              <a:rPr lang="en-US" altLang="en-US" dirty="0" smtClean="0">
                <a:ea typeface="ＭＳ Ｐゴシック" panose="020B0600070205080204" pitchFamily="34" charset="-128"/>
                <a:cs typeface="Times New Roman" panose="02020603050405020304" pitchFamily="18" charset="0"/>
              </a:rPr>
              <a:t>malaise.</a:t>
            </a:r>
            <a:endParaRPr lang="en-US" altLang="en-US" dirty="0" smtClean="0">
              <a:ea typeface="ＭＳ Ｐゴシック" panose="020B0600070205080204" pitchFamily="34" charset="-128"/>
              <a:cs typeface="Times New Roman" panose="02020603050405020304" pitchFamily="18" charset="0"/>
            </a:endParaRPr>
          </a:p>
          <a:p>
            <a:pPr algn="l" rtl="0" eaLnBrk="1" hangingPunct="1"/>
            <a:r>
              <a:rPr lang="en-US" altLang="en-US" dirty="0" smtClean="0">
                <a:ea typeface="ＭＳ Ｐゴシック" panose="020B0600070205080204" pitchFamily="34" charset="-128"/>
                <a:cs typeface="Times New Roman" panose="02020603050405020304" pitchFamily="18" charset="0"/>
              </a:rPr>
              <a:t>Viral pneumonia:</a:t>
            </a:r>
          </a:p>
          <a:p>
            <a:pPr lvl="1" algn="l" rtl="0" eaLnBrk="1" hangingPunct="1"/>
            <a:r>
              <a:rPr lang="en-US" altLang="en-US" dirty="0" smtClean="0">
                <a:ea typeface="ＭＳ Ｐゴシック" panose="020B0600070205080204" pitchFamily="34" charset="-128"/>
                <a:cs typeface="Times New Roman" panose="02020603050405020304" pitchFamily="18" charset="0"/>
              </a:rPr>
              <a:t>Fever, tachypnea, tachycardia, cyanosis, </a:t>
            </a:r>
            <a:r>
              <a:rPr lang="en-US" altLang="en-US" dirty="0" smtClean="0">
                <a:ea typeface="ＭＳ Ｐゴシック" panose="020B0600070205080204" pitchFamily="34" charset="-128"/>
                <a:cs typeface="Times New Roman" panose="02020603050405020304" pitchFamily="18" charset="0"/>
              </a:rPr>
              <a:t>hypotension. </a:t>
            </a:r>
            <a:endParaRPr lang="en-US" altLang="en-US" dirty="0" smtClean="0">
              <a:ea typeface="ＭＳ Ｐゴシック" panose="020B0600070205080204" pitchFamily="34" charset="-128"/>
              <a:cs typeface="Times New Roman" panose="02020603050405020304" pitchFamily="18" charset="0"/>
            </a:endParaRPr>
          </a:p>
          <a:p>
            <a:pPr algn="l" rtl="0" eaLnBrk="1" hangingPunct="1"/>
            <a:r>
              <a:rPr lang="en-US" altLang="en-US" dirty="0" smtClean="0">
                <a:ea typeface="ＭＳ Ｐゴシック" panose="020B0600070205080204" pitchFamily="34" charset="-128"/>
                <a:cs typeface="Times New Roman" panose="02020603050405020304" pitchFamily="18" charset="0"/>
              </a:rPr>
              <a:t>Respiratory viral infection followed by a bacterial infection.</a:t>
            </a:r>
            <a:r>
              <a:rPr lang="en-US" altLang="en-US" dirty="0" smtClean="0">
                <a:ea typeface="ＭＳ Ｐゴシック" panose="020B0600070205080204" pitchFamily="34" charset="-128"/>
              </a:rPr>
              <a:t> </a:t>
            </a:r>
          </a:p>
        </p:txBody>
      </p:sp>
    </p:spTree>
    <p:extLst>
      <p:ext uri="{BB962C8B-B14F-4D97-AF65-F5344CB8AC3E}">
        <p14:creationId xmlns:p14="http://schemas.microsoft.com/office/powerpoint/2010/main" val="16459715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Penumonia</a:t>
            </a:r>
            <a:r>
              <a:rPr lang="en-US" dirty="0" smtClean="0"/>
              <a:t> </a:t>
            </a:r>
            <a:endParaRPr lang="ar-SA" dirty="0"/>
          </a:p>
        </p:txBody>
      </p:sp>
      <p:sp>
        <p:nvSpPr>
          <p:cNvPr id="3" name="Content Placeholder 2"/>
          <p:cNvSpPr>
            <a:spLocks noGrp="1"/>
          </p:cNvSpPr>
          <p:nvPr>
            <p:ph idx="1"/>
          </p:nvPr>
        </p:nvSpPr>
        <p:spPr/>
        <p:txBody>
          <a:bodyPr>
            <a:normAutofit fontScale="92500" lnSpcReduction="10000"/>
          </a:bodyPr>
          <a:lstStyle/>
          <a:p>
            <a:pPr algn="l" rtl="0"/>
            <a:r>
              <a:rPr lang="en-US" dirty="0" smtClean="0"/>
              <a:t>Pneumonias are respiratory disorders involving inflammation of the lung structures, such as the alveoli and bronchioles. They are caused by infectious agents such as bacteria and </a:t>
            </a:r>
            <a:r>
              <a:rPr lang="en-US" dirty="0" smtClean="0"/>
              <a:t>viruses. </a:t>
            </a:r>
            <a:endParaRPr lang="en-US" dirty="0" smtClean="0"/>
          </a:p>
          <a:p>
            <a:pPr algn="l" rtl="0"/>
            <a:r>
              <a:rPr lang="en-US" dirty="0" smtClean="0"/>
              <a:t>They are commonly classified according to the type of organism causing the infection (typical or atypical), location of the infection (lobar pneumonia or bronchopneumonia), and setting in which it occurs (community or hospital acquired).</a:t>
            </a:r>
            <a:endParaRPr lang="ar-SA" dirty="0"/>
          </a:p>
        </p:txBody>
      </p:sp>
    </p:spTree>
    <p:extLst>
      <p:ext uri="{BB962C8B-B14F-4D97-AF65-F5344CB8AC3E}">
        <p14:creationId xmlns:p14="http://schemas.microsoft.com/office/powerpoint/2010/main" val="42594775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01613" y="168275"/>
            <a:ext cx="8524875" cy="854075"/>
          </a:xfrm>
        </p:spPr>
        <p:txBody>
          <a:bodyPr>
            <a:normAutofit fontScale="90000"/>
          </a:bodyPr>
          <a:lstStyle/>
          <a:p>
            <a:pPr eaLnBrk="1" hangingPunct="1">
              <a:lnSpc>
                <a:spcPct val="100000"/>
              </a:lnSpc>
            </a:pPr>
            <a:r>
              <a:rPr lang="en-US" altLang="en-US" smtClean="0">
                <a:ea typeface="ＭＳ Ｐゴシック" panose="020B0600070205080204" pitchFamily="34" charset="-128"/>
                <a:cs typeface="Times New Roman" panose="02020603050405020304" pitchFamily="18" charset="0"/>
              </a:rPr>
              <a:t>Pneumonia—Inflammation of Alveoli and Bronchioles</a:t>
            </a:r>
          </a:p>
        </p:txBody>
      </p:sp>
      <p:sp>
        <p:nvSpPr>
          <p:cNvPr id="11267" name="Rectangle 3"/>
          <p:cNvSpPr>
            <a:spLocks noGrp="1" noChangeArrowheads="1"/>
          </p:cNvSpPr>
          <p:nvPr>
            <p:ph type="body" idx="1"/>
          </p:nvPr>
        </p:nvSpPr>
        <p:spPr>
          <a:xfrm>
            <a:off x="273050" y="1347788"/>
            <a:ext cx="8339138" cy="3776662"/>
          </a:xfrm>
        </p:spPr>
        <p:txBody>
          <a:bodyPr>
            <a:normAutofit lnSpcReduction="10000"/>
          </a:bodyPr>
          <a:lstStyle/>
          <a:p>
            <a:pPr algn="l" rtl="0" eaLnBrk="1" hangingPunct="1"/>
            <a:r>
              <a:rPr lang="en-US" altLang="en-US" dirty="0" smtClean="0">
                <a:ea typeface="ＭＳ Ｐゴシック" panose="020B0600070205080204" pitchFamily="34" charset="-128"/>
                <a:cs typeface="Times New Roman" panose="02020603050405020304" pitchFamily="18" charset="0"/>
              </a:rPr>
              <a:t>Typical: bacteria in the alveoli</a:t>
            </a:r>
          </a:p>
          <a:p>
            <a:pPr lvl="1" algn="l" rtl="0" eaLnBrk="1" hangingPunct="1"/>
            <a:r>
              <a:rPr lang="en-US" altLang="en-US" dirty="0" smtClean="0">
                <a:ea typeface="ＭＳ Ｐゴシック" panose="020B0600070205080204" pitchFamily="34" charset="-128"/>
                <a:cs typeface="Times New Roman" panose="02020603050405020304" pitchFamily="18" charset="0"/>
              </a:rPr>
              <a:t>Lobar: affects an entire lobe of the </a:t>
            </a:r>
            <a:r>
              <a:rPr lang="en-US" altLang="en-US" dirty="0" smtClean="0">
                <a:ea typeface="ＭＳ Ｐゴシック" panose="020B0600070205080204" pitchFamily="34" charset="-128"/>
                <a:cs typeface="Times New Roman" panose="02020603050405020304" pitchFamily="18" charset="0"/>
              </a:rPr>
              <a:t>lung.</a:t>
            </a:r>
            <a:endParaRPr lang="en-US" altLang="en-US" dirty="0" smtClean="0">
              <a:ea typeface="ＭＳ Ｐゴシック" panose="020B0600070205080204" pitchFamily="34" charset="-128"/>
              <a:cs typeface="Times New Roman" panose="02020603050405020304" pitchFamily="18" charset="0"/>
            </a:endParaRPr>
          </a:p>
          <a:p>
            <a:pPr lvl="1" algn="l" rtl="0" eaLnBrk="1" hangingPunct="1"/>
            <a:r>
              <a:rPr lang="en-US" altLang="en-US" dirty="0" smtClean="0">
                <a:ea typeface="ＭＳ Ｐゴシック" panose="020B0600070205080204" pitchFamily="34" charset="-128"/>
                <a:cs typeface="Times New Roman" panose="02020603050405020304" pitchFamily="18" charset="0"/>
              </a:rPr>
              <a:t>Bronchopneumonia: patchy distribution over more than one </a:t>
            </a:r>
            <a:r>
              <a:rPr lang="en-US" altLang="en-US" dirty="0" smtClean="0">
                <a:ea typeface="ＭＳ Ｐゴシック" panose="020B0600070205080204" pitchFamily="34" charset="-128"/>
                <a:cs typeface="Times New Roman" panose="02020603050405020304" pitchFamily="18" charset="0"/>
              </a:rPr>
              <a:t>lobe.</a:t>
            </a:r>
            <a:endParaRPr lang="en-US" altLang="en-US" dirty="0" smtClean="0">
              <a:ea typeface="ＭＳ Ｐゴシック" panose="020B0600070205080204" pitchFamily="34" charset="-128"/>
              <a:cs typeface="Times New Roman" panose="02020603050405020304" pitchFamily="18" charset="0"/>
            </a:endParaRPr>
          </a:p>
          <a:p>
            <a:pPr lvl="1" algn="l" rtl="0" eaLnBrk="1" hangingPunct="1"/>
            <a:endParaRPr lang="en-US" altLang="en-US" dirty="0" smtClean="0">
              <a:ea typeface="ＭＳ Ｐゴシック" panose="020B0600070205080204" pitchFamily="34" charset="-128"/>
              <a:cs typeface="Times New Roman" panose="02020603050405020304" pitchFamily="18" charset="0"/>
            </a:endParaRPr>
          </a:p>
          <a:p>
            <a:pPr algn="l" rtl="0" eaLnBrk="1" hangingPunct="1"/>
            <a:r>
              <a:rPr lang="en-US" altLang="en-US" dirty="0" smtClean="0">
                <a:ea typeface="ＭＳ Ｐゴシック" panose="020B0600070205080204" pitchFamily="34" charset="-128"/>
                <a:cs typeface="Times New Roman" panose="02020603050405020304" pitchFamily="18" charset="0"/>
              </a:rPr>
              <a:t>Atypical</a:t>
            </a:r>
          </a:p>
          <a:p>
            <a:pPr lvl="1" algn="l" rtl="0" eaLnBrk="1" hangingPunct="1"/>
            <a:r>
              <a:rPr lang="en-US" altLang="en-US" dirty="0" smtClean="0">
                <a:ea typeface="ＭＳ Ｐゴシック" panose="020B0600070205080204" pitchFamily="34" charset="-128"/>
                <a:cs typeface="Times New Roman" panose="02020603050405020304" pitchFamily="18" charset="0"/>
              </a:rPr>
              <a:t>Viral and mycoplasma infections of the alveolar septum or </a:t>
            </a:r>
            <a:r>
              <a:rPr lang="en-US" altLang="en-US" dirty="0" err="1" smtClean="0">
                <a:ea typeface="ＭＳ Ｐゴシック" panose="020B0600070205080204" pitchFamily="34" charset="-128"/>
                <a:cs typeface="Times New Roman" panose="02020603050405020304" pitchFamily="18" charset="0"/>
              </a:rPr>
              <a:t>interstitium</a:t>
            </a:r>
            <a:r>
              <a:rPr lang="en-US" altLang="en-US" dirty="0" smtClean="0">
                <a:ea typeface="ＭＳ Ｐゴシック" panose="020B0600070205080204" pitchFamily="34" charset="-128"/>
                <a:cs typeface="Times New Roman" panose="02020603050405020304" pitchFamily="18" charset="0"/>
              </a:rPr>
              <a:t>.</a:t>
            </a:r>
            <a:endParaRPr lang="en-US" altLang="en-US" dirty="0" smtClean="0">
              <a:ea typeface="ＭＳ Ｐゴシック" panose="020B0600070205080204" pitchFamily="34" charset="-128"/>
            </a:endParaRPr>
          </a:p>
        </p:txBody>
      </p:sp>
    </p:spTree>
    <p:extLst>
      <p:ext uri="{BB962C8B-B14F-4D97-AF65-F5344CB8AC3E}">
        <p14:creationId xmlns:p14="http://schemas.microsoft.com/office/powerpoint/2010/main" val="3984175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title"/>
          </p:nvPr>
        </p:nvSpPr>
        <p:spPr>
          <a:xfrm>
            <a:off x="273050" y="411163"/>
            <a:ext cx="8524875" cy="384175"/>
          </a:xfrm>
        </p:spPr>
        <p:txBody>
          <a:bodyPr>
            <a:normAutofit fontScale="90000"/>
          </a:bodyPr>
          <a:lstStyle/>
          <a:p>
            <a:pPr eaLnBrk="1" hangingPunct="1">
              <a:defRPr/>
            </a:pPr>
            <a:r>
              <a:rPr lang="en-US" dirty="0" smtClean="0">
                <a:ea typeface="+mj-ea"/>
              </a:rPr>
              <a:t>Tuberculosis</a:t>
            </a:r>
          </a:p>
        </p:txBody>
      </p:sp>
      <p:sp>
        <p:nvSpPr>
          <p:cNvPr id="13315" name="Rectangle 3"/>
          <p:cNvSpPr>
            <a:spLocks noGrp="1" noChangeArrowheads="1"/>
          </p:cNvSpPr>
          <p:nvPr>
            <p:ph type="body" idx="1"/>
          </p:nvPr>
        </p:nvSpPr>
        <p:spPr>
          <a:xfrm>
            <a:off x="279400" y="1393825"/>
            <a:ext cx="8239125" cy="4279900"/>
          </a:xfrm>
        </p:spPr>
        <p:txBody>
          <a:bodyPr>
            <a:normAutofit fontScale="85000" lnSpcReduction="20000"/>
          </a:bodyPr>
          <a:lstStyle/>
          <a:p>
            <a:pPr algn="l" rtl="0" eaLnBrk="1" hangingPunct="1">
              <a:spcBef>
                <a:spcPct val="45000"/>
              </a:spcBef>
            </a:pPr>
            <a:r>
              <a:rPr lang="en-US" altLang="en-US" dirty="0" smtClean="0">
                <a:ea typeface="ＭＳ Ｐゴシック" panose="020B0600070205080204" pitchFamily="34" charset="-128"/>
                <a:cs typeface="Times New Roman" panose="02020603050405020304" pitchFamily="18" charset="0"/>
              </a:rPr>
              <a:t>World’</a:t>
            </a:r>
            <a:r>
              <a:rPr lang="en-US" altLang="ja-JP" dirty="0" smtClean="0">
                <a:ea typeface="ＭＳ Ｐゴシック" panose="020B0600070205080204" pitchFamily="34" charset="-128"/>
                <a:cs typeface="Times New Roman" panose="02020603050405020304" pitchFamily="18" charset="0"/>
              </a:rPr>
              <a:t>s foremost cause of death from a single infectious </a:t>
            </a:r>
            <a:r>
              <a:rPr lang="en-US" altLang="ja-JP" dirty="0" smtClean="0">
                <a:ea typeface="ＭＳ Ｐゴシック" panose="020B0600070205080204" pitchFamily="34" charset="-128"/>
                <a:cs typeface="Times New Roman" panose="02020603050405020304" pitchFamily="18" charset="0"/>
              </a:rPr>
              <a:t>agent</a:t>
            </a:r>
            <a:r>
              <a:rPr lang="en-US" altLang="ja-JP" dirty="0">
                <a:ea typeface="ＭＳ Ｐゴシック" panose="020B0600070205080204" pitchFamily="34" charset="-128"/>
              </a:rPr>
              <a:t>.</a:t>
            </a:r>
            <a:endParaRPr lang="en-US" altLang="ja-JP" dirty="0" smtClean="0">
              <a:ea typeface="ＭＳ Ｐゴシック" panose="020B0600070205080204" pitchFamily="34" charset="-128"/>
            </a:endParaRPr>
          </a:p>
          <a:p>
            <a:pPr algn="l" rtl="0" eaLnBrk="1" hangingPunct="1">
              <a:spcBef>
                <a:spcPct val="45000"/>
              </a:spcBef>
            </a:pPr>
            <a:r>
              <a:rPr lang="en-US" altLang="en-US" dirty="0" smtClean="0">
                <a:ea typeface="ＭＳ Ｐゴシック" panose="020B0600070205080204" pitchFamily="34" charset="-128"/>
                <a:cs typeface="Times New Roman" panose="02020603050405020304" pitchFamily="18" charset="0"/>
              </a:rPr>
              <a:t>Causes 26% of avoidable deaths in developing </a:t>
            </a:r>
            <a:r>
              <a:rPr lang="en-US" altLang="en-US" dirty="0" smtClean="0">
                <a:ea typeface="ＭＳ Ｐゴシック" panose="020B0600070205080204" pitchFamily="34" charset="-128"/>
                <a:cs typeface="Times New Roman" panose="02020603050405020304" pitchFamily="18" charset="0"/>
              </a:rPr>
              <a:t>countries</a:t>
            </a:r>
            <a:r>
              <a:rPr lang="en-US" altLang="en-US" dirty="0">
                <a:ea typeface="ＭＳ Ｐゴシック" panose="020B0600070205080204" pitchFamily="34" charset="-128"/>
              </a:rPr>
              <a:t>.</a:t>
            </a:r>
            <a:endParaRPr lang="en-US" altLang="en-US" dirty="0" smtClean="0">
              <a:ea typeface="ＭＳ Ｐゴシック" panose="020B0600070205080204" pitchFamily="34" charset="-128"/>
            </a:endParaRPr>
          </a:p>
          <a:p>
            <a:pPr algn="l" rtl="0" eaLnBrk="1" hangingPunct="1">
              <a:spcBef>
                <a:spcPct val="45000"/>
              </a:spcBef>
            </a:pPr>
            <a:r>
              <a:rPr lang="en-US" altLang="en-US" dirty="0" smtClean="0">
                <a:ea typeface="ＭＳ Ｐゴシック" panose="020B0600070205080204" pitchFamily="34" charset="-128"/>
              </a:rPr>
              <a:t>Drug-resistant </a:t>
            </a:r>
            <a:r>
              <a:rPr lang="en-US" altLang="en-US" dirty="0" smtClean="0">
                <a:ea typeface="ＭＳ Ｐゴシック" panose="020B0600070205080204" pitchFamily="34" charset="-128"/>
              </a:rPr>
              <a:t>forms. </a:t>
            </a:r>
            <a:endParaRPr lang="en-US" altLang="en-US" dirty="0" smtClean="0">
              <a:ea typeface="ＭＳ Ｐゴシック" panose="020B0600070205080204" pitchFamily="34" charset="-128"/>
            </a:endParaRPr>
          </a:p>
          <a:p>
            <a:pPr algn="l" rtl="0" eaLnBrk="1" hangingPunct="1">
              <a:spcBef>
                <a:spcPct val="45000"/>
              </a:spcBef>
            </a:pPr>
            <a:r>
              <a:rPr lang="en-US" altLang="en-US" i="1" dirty="0" smtClean="0">
                <a:ea typeface="ＭＳ Ｐゴシック" panose="020B0600070205080204" pitchFamily="34" charset="-128"/>
              </a:rPr>
              <a:t>Mycobacterium </a:t>
            </a:r>
            <a:r>
              <a:rPr lang="en-US" altLang="en-US" i="1" dirty="0" smtClean="0">
                <a:ea typeface="ＭＳ Ｐゴシック" panose="020B0600070205080204" pitchFamily="34" charset="-128"/>
              </a:rPr>
              <a:t>tuberculosis:</a:t>
            </a:r>
            <a:endParaRPr lang="en-US" altLang="en-US" i="1" dirty="0" smtClean="0">
              <a:ea typeface="ＭＳ Ｐゴシック" panose="020B0600070205080204" pitchFamily="34" charset="-128"/>
            </a:endParaRPr>
          </a:p>
          <a:p>
            <a:pPr lvl="1" algn="l" rtl="0" eaLnBrk="1" hangingPunct="1">
              <a:spcBef>
                <a:spcPct val="45000"/>
              </a:spcBef>
            </a:pPr>
            <a:r>
              <a:rPr lang="en-US" altLang="en-US" dirty="0" smtClean="0">
                <a:ea typeface="ＭＳ Ｐゴシック" panose="020B0600070205080204" pitchFamily="34" charset="-128"/>
              </a:rPr>
              <a:t>Aerobic.</a:t>
            </a:r>
            <a:endParaRPr lang="en-US" altLang="en-US" dirty="0" smtClean="0">
              <a:ea typeface="ＭＳ Ｐゴシック" panose="020B0600070205080204" pitchFamily="34" charset="-128"/>
            </a:endParaRPr>
          </a:p>
          <a:p>
            <a:pPr lvl="1" algn="l" rtl="0" eaLnBrk="1" hangingPunct="1">
              <a:spcBef>
                <a:spcPct val="45000"/>
              </a:spcBef>
            </a:pPr>
            <a:r>
              <a:rPr lang="en-US" altLang="en-US" dirty="0" smtClean="0">
                <a:ea typeface="ＭＳ Ｐゴシック" panose="020B0600070205080204" pitchFamily="34" charset="-128"/>
              </a:rPr>
              <a:t>Protective waxy </a:t>
            </a:r>
            <a:r>
              <a:rPr lang="en-US" altLang="en-US" dirty="0" smtClean="0">
                <a:ea typeface="ＭＳ Ｐゴシック" panose="020B0600070205080204" pitchFamily="34" charset="-128"/>
              </a:rPr>
              <a:t>capsule.</a:t>
            </a:r>
            <a:endParaRPr lang="en-US" altLang="en-US" dirty="0" smtClean="0">
              <a:ea typeface="ＭＳ Ｐゴシック" panose="020B0600070205080204" pitchFamily="34" charset="-128"/>
            </a:endParaRPr>
          </a:p>
          <a:p>
            <a:pPr lvl="1" algn="l" rtl="0" eaLnBrk="1" hangingPunct="1">
              <a:spcBef>
                <a:spcPct val="45000"/>
              </a:spcBef>
            </a:pPr>
            <a:r>
              <a:rPr lang="en-US" altLang="en-US" dirty="0" smtClean="0">
                <a:ea typeface="ＭＳ Ｐゴシック" panose="020B0600070205080204" pitchFamily="34" charset="-128"/>
              </a:rPr>
              <a:t>Can stay alive in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suspended animation</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for </a:t>
            </a:r>
            <a:r>
              <a:rPr lang="en-US" altLang="ja-JP" dirty="0" smtClean="0">
                <a:ea typeface="ＭＳ Ｐゴシック" panose="020B0600070205080204" pitchFamily="34" charset="-128"/>
              </a:rPr>
              <a:t>years.</a:t>
            </a:r>
            <a:endParaRPr lang="en-US" altLang="en-US" dirty="0" smtClean="0">
              <a:ea typeface="ＭＳ Ｐゴシック" panose="020B0600070205080204" pitchFamily="34" charset="-128"/>
            </a:endParaRPr>
          </a:p>
        </p:txBody>
      </p:sp>
    </p:spTree>
    <p:extLst>
      <p:ext uri="{BB962C8B-B14F-4D97-AF65-F5344CB8AC3E}">
        <p14:creationId xmlns:p14="http://schemas.microsoft.com/office/powerpoint/2010/main" val="25353480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Initial TB Infection</a:t>
            </a:r>
          </a:p>
        </p:txBody>
      </p:sp>
      <p:sp>
        <p:nvSpPr>
          <p:cNvPr id="3" name="Content Placeholder 2"/>
          <p:cNvSpPr>
            <a:spLocks noGrp="1"/>
          </p:cNvSpPr>
          <p:nvPr>
            <p:ph idx="1"/>
          </p:nvPr>
        </p:nvSpPr>
        <p:spPr/>
        <p:txBody>
          <a:bodyPr/>
          <a:lstStyle/>
          <a:p>
            <a:pPr algn="l" rtl="0">
              <a:spcBef>
                <a:spcPct val="35000"/>
              </a:spcBef>
            </a:pPr>
            <a:r>
              <a:rPr lang="en-US" altLang="en-US" dirty="0">
                <a:ea typeface="ＭＳ Ｐゴシック" panose="020B0600070205080204" pitchFamily="34" charset="-128"/>
              </a:rPr>
              <a:t>Macrophages begin a cell-mediated immune </a:t>
            </a:r>
            <a:r>
              <a:rPr lang="en-US" altLang="en-US" dirty="0" smtClean="0">
                <a:ea typeface="ＭＳ Ｐゴシック" panose="020B0600070205080204" pitchFamily="34" charset="-128"/>
              </a:rPr>
              <a:t>response.</a:t>
            </a:r>
            <a:endParaRPr lang="en-US" altLang="en-US" dirty="0">
              <a:ea typeface="ＭＳ Ｐゴシック" panose="020B0600070205080204" pitchFamily="34" charset="-128"/>
            </a:endParaRPr>
          </a:p>
          <a:p>
            <a:pPr algn="l" rtl="0">
              <a:spcBef>
                <a:spcPct val="35000"/>
              </a:spcBef>
            </a:pPr>
            <a:r>
              <a:rPr lang="en-US" altLang="en-US" dirty="0">
                <a:ea typeface="ＭＳ Ｐゴシック" panose="020B0600070205080204" pitchFamily="34" charset="-128"/>
              </a:rPr>
              <a:t>Takes 3 to 6 weeks to develop positive TB </a:t>
            </a:r>
            <a:r>
              <a:rPr lang="en-US" altLang="en-US" dirty="0" smtClean="0">
                <a:ea typeface="ＭＳ Ｐゴシック" panose="020B0600070205080204" pitchFamily="34" charset="-128"/>
              </a:rPr>
              <a:t>test.</a:t>
            </a:r>
            <a:endParaRPr lang="en-US" altLang="en-US" dirty="0">
              <a:ea typeface="ＭＳ Ｐゴシック" panose="020B0600070205080204" pitchFamily="34" charset="-128"/>
            </a:endParaRPr>
          </a:p>
          <a:p>
            <a:pPr algn="l" rtl="0">
              <a:spcBef>
                <a:spcPct val="40000"/>
              </a:spcBef>
            </a:pPr>
            <a:r>
              <a:rPr lang="en-US" altLang="en-US" dirty="0">
                <a:ea typeface="ＭＳ Ｐゴシック" panose="020B0600070205080204" pitchFamily="34" charset="-128"/>
              </a:rPr>
              <a:t>Results in a granulomatous </a:t>
            </a:r>
            <a:r>
              <a:rPr lang="en-US" altLang="en-US" dirty="0" smtClean="0">
                <a:ea typeface="ＭＳ Ｐゴシック" panose="020B0600070205080204" pitchFamily="34" charset="-128"/>
              </a:rPr>
              <a:t>lesion. </a:t>
            </a:r>
            <a:endParaRPr lang="en-US" altLang="en-US" dirty="0">
              <a:ea typeface="ＭＳ Ｐゴシック" panose="020B0600070205080204" pitchFamily="34" charset="-128"/>
            </a:endParaRPr>
          </a:p>
          <a:p>
            <a:endParaRPr lang="en-US" dirty="0"/>
          </a:p>
        </p:txBody>
      </p:sp>
    </p:spTree>
    <p:extLst>
      <p:ext uri="{BB962C8B-B14F-4D97-AF65-F5344CB8AC3E}">
        <p14:creationId xmlns:p14="http://schemas.microsoft.com/office/powerpoint/2010/main" val="1048366577"/>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TotalTime>
  <Words>1261</Words>
  <Application>Microsoft Office PowerPoint</Application>
  <PresentationFormat>On-screen Show (4:3)</PresentationFormat>
  <Paragraphs>123</Paragraphs>
  <Slides>26</Slides>
  <Notes>14</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سمة Office</vt:lpstr>
      <vt:lpstr>Respiratory Tract Infections</vt:lpstr>
      <vt:lpstr>Common Cold &amp; Viral Influenza</vt:lpstr>
      <vt:lpstr>Common Cold &amp; Viral Influenza</vt:lpstr>
      <vt:lpstr>Rhinosinusitis (Sinusitis)</vt:lpstr>
      <vt:lpstr>Influenza</vt:lpstr>
      <vt:lpstr>Penumonia </vt:lpstr>
      <vt:lpstr>Pneumonia—Inflammation of Alveoli and Bronchioles</vt:lpstr>
      <vt:lpstr>Tuberculosis</vt:lpstr>
      <vt:lpstr>Initial TB Infection</vt:lpstr>
      <vt:lpstr>Discussion</vt:lpstr>
      <vt:lpstr>Secondary TB</vt:lpstr>
      <vt:lpstr>Question </vt:lpstr>
      <vt:lpstr>Answer </vt:lpstr>
      <vt:lpstr>Lung Cancer</vt:lpstr>
      <vt:lpstr>Lung Cancer</vt:lpstr>
      <vt:lpstr>Lung Cancer</vt:lpstr>
      <vt:lpstr>Manifestations of Lung Cancer</vt:lpstr>
      <vt:lpstr>Respiratory distress syndrome</vt:lpstr>
      <vt:lpstr>Respiratory distress syndrome</vt:lpstr>
      <vt:lpstr>Respiratory distress syndrome</vt:lpstr>
      <vt:lpstr>Respiratory distress syndrome</vt:lpstr>
      <vt:lpstr>Respiratory Distress Syndrome</vt:lpstr>
      <vt:lpstr>Question </vt:lpstr>
      <vt:lpstr>Answer </vt:lpstr>
      <vt:lpstr>Question </vt:lpstr>
      <vt:lpstr>Answer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Respiratory Tract Infections, Neoplasms, and Childhood Disorders</dc:title>
  <dc:creator>Mutaz M Dredei</dc:creator>
  <cp:lastModifiedBy>Windows User</cp:lastModifiedBy>
  <cp:revision>18</cp:revision>
  <dcterms:created xsi:type="dcterms:W3CDTF">2016-10-06T07:56:29Z</dcterms:created>
  <dcterms:modified xsi:type="dcterms:W3CDTF">2019-06-24T14:22:21Z</dcterms:modified>
</cp:coreProperties>
</file>