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67" name="Google Shape;67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68" name="Google Shape;68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69" name="Google Shape;69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83" name="Google Shape;83;p1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hart" type="chart">
  <p:cSld name="CHAR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/>
          <p:nvPr>
            <p:ph idx="2" type="chart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9" name="Google Shape;49;p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50" name="Google Shape;50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56" name="Google Shape;56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57" name="Google Shape;57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2F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ctrTitle"/>
          </p:nvPr>
        </p:nvSpPr>
        <p:spPr>
          <a:xfrm>
            <a:off x="685800" y="21336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Epidemiology and prevention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3"/>
          <p:cNvSpPr txBox="1"/>
          <p:nvPr>
            <p:ph idx="1" type="body"/>
          </p:nvPr>
        </p:nvSpPr>
        <p:spPr>
          <a:xfrm>
            <a:off x="304800" y="21336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Disadvanteges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Small benefit to individuals.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Poor motivation of subject.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Poor motivation of physician.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Benefit-to-risk ratio may be low.</a:t>
            </a:r>
            <a:endParaRPr/>
          </a:p>
        </p:txBody>
      </p:sp>
      <p:sp>
        <p:nvSpPr>
          <p:cNvPr id="174" name="Google Shape;174;p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Advantages and disadvantages of population-strategy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4"/>
          <p:cNvSpPr txBox="1"/>
          <p:nvPr/>
        </p:nvSpPr>
        <p:spPr>
          <a:xfrm>
            <a:off x="533400" y="2514600"/>
            <a:ext cx="815340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 large number of people exposed to a small risk may generate many more cases than a small group or number exposed to a higher risk.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(Rose)</a:t>
            </a:r>
            <a:endParaRPr/>
          </a:p>
        </p:txBody>
      </p:sp>
      <p:sp>
        <p:nvSpPr>
          <p:cNvPr id="180" name="Google Shape;180;p24"/>
          <p:cNvSpPr txBox="1"/>
          <p:nvPr>
            <p:ph type="title"/>
          </p:nvPr>
        </p:nvSpPr>
        <p:spPr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Population strategy vs. High risk strategy- </a:t>
            </a:r>
            <a:r>
              <a:rPr b="1" i="1" lang="en-US" sz="4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prevention paradox</a:t>
            </a:r>
            <a:endParaRPr/>
          </a:p>
        </p:txBody>
      </p:sp>
      <p:sp>
        <p:nvSpPr>
          <p:cNvPr id="181" name="Google Shape;181;p24"/>
          <p:cNvSpPr txBox="1"/>
          <p:nvPr/>
        </p:nvSpPr>
        <p:spPr>
          <a:xfrm>
            <a:off x="457200" y="4038600"/>
            <a:ext cx="8158162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A preventive measure that brings large benefits to the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community offers little to each participating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individual.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(Rose)</a:t>
            </a:r>
            <a:endParaRPr/>
          </a:p>
        </p:txBody>
      </p:sp>
      <p:sp>
        <p:nvSpPr>
          <p:cNvPr id="182" name="Google Shape;182;p24"/>
          <p:cNvSpPr txBox="1"/>
          <p:nvPr/>
        </p:nvSpPr>
        <p:spPr>
          <a:xfrm>
            <a:off x="2819400" y="586740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Prevention paradox</a:t>
            </a:r>
            <a:endParaRPr/>
          </a:p>
        </p:txBody>
      </p:sp>
      <p:cxnSp>
        <p:nvCxnSpPr>
          <p:cNvPr id="183" name="Google Shape;183;p24"/>
          <p:cNvCxnSpPr/>
          <p:nvPr/>
        </p:nvCxnSpPr>
        <p:spPr>
          <a:xfrm>
            <a:off x="4114800" y="5029200"/>
            <a:ext cx="0" cy="91440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5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Secondary prevention</a:t>
            </a:r>
            <a:endParaRPr/>
          </a:p>
        </p:txBody>
      </p:sp>
      <p:sp>
        <p:nvSpPr>
          <p:cNvPr id="189" name="Google Shape;189;p25"/>
          <p:cNvSpPr txBox="1"/>
          <p:nvPr/>
        </p:nvSpPr>
        <p:spPr>
          <a:xfrm>
            <a:off x="228600" y="1295400"/>
            <a:ext cx="861060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Aims to cure patients and reduce the more serious consequences of disease through early diagnosis and treatment.</a:t>
            </a:r>
            <a:endParaRPr/>
          </a:p>
        </p:txBody>
      </p:sp>
      <p:sp>
        <p:nvSpPr>
          <p:cNvPr id="190" name="Google Shape;190;p25"/>
          <p:cNvSpPr txBox="1"/>
          <p:nvPr/>
        </p:nvSpPr>
        <p:spPr>
          <a:xfrm>
            <a:off x="381000" y="2667000"/>
            <a:ext cx="845820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Can be applied only to diseases in which the natural history includes an early period when it is easily identified and treated.</a:t>
            </a:r>
            <a:endParaRPr/>
          </a:p>
        </p:txBody>
      </p:sp>
      <p:sp>
        <p:nvSpPr>
          <p:cNvPr id="191" name="Google Shape;191;p25"/>
          <p:cNvSpPr txBox="1"/>
          <p:nvPr/>
        </p:nvSpPr>
        <p:spPr>
          <a:xfrm>
            <a:off x="304800" y="4419600"/>
            <a:ext cx="8610600" cy="19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 requirements for useful secondary prevention programs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1. A safe and accurate method of detection of diseases ( prefereably at a preclinical stage).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2. Effective methods of intervention.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Secondary prevention</a:t>
            </a:r>
            <a:endParaRPr/>
          </a:p>
        </p:txBody>
      </p:sp>
      <p:sp>
        <p:nvSpPr>
          <p:cNvPr id="197" name="Google Shape;197;p26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Examples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Screening for cervical cancer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Screening for phenylketonuria in newborn children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Blood pressure measurements and treatment of hypertension in middle aged and elderly people.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Chest x-rays for diagnosis of Tb.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Screening</a:t>
            </a:r>
            <a:endParaRPr/>
          </a:p>
        </p:txBody>
      </p:sp>
      <p:sp>
        <p:nvSpPr>
          <p:cNvPr id="203" name="Google Shape;203;p27"/>
          <p:cNvSpPr txBox="1"/>
          <p:nvPr/>
        </p:nvSpPr>
        <p:spPr>
          <a:xfrm>
            <a:off x="304800" y="1905000"/>
            <a:ext cx="8458200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the process by which unrecognized diseases or defects are identified by tests that can be applied rapidly on a large scale.</a:t>
            </a:r>
            <a:endParaRPr/>
          </a:p>
        </p:txBody>
      </p:sp>
      <p:sp>
        <p:nvSpPr>
          <p:cNvPr id="204" name="Google Shape;204;p27"/>
          <p:cNvSpPr txBox="1"/>
          <p:nvPr/>
        </p:nvSpPr>
        <p:spPr>
          <a:xfrm>
            <a:off x="609600" y="4114800"/>
            <a:ext cx="7799387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It sorts out healthy people from those who may have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the disease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Screening</a:t>
            </a:r>
            <a:endParaRPr/>
          </a:p>
        </p:txBody>
      </p:sp>
      <p:sp>
        <p:nvSpPr>
          <p:cNvPr id="210" name="Google Shape;210;p28"/>
          <p:cNvSpPr txBox="1"/>
          <p:nvPr/>
        </p:nvSpPr>
        <p:spPr>
          <a:xfrm>
            <a:off x="457200" y="1905000"/>
            <a:ext cx="8382000" cy="4473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There are different types of screening: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Mass screening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involves the screening of a whole population.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Char char="•"/>
            </a:pPr>
            <a:r>
              <a:rPr b="1" i="1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Multiple or multiphasic screening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involves the use of a variety of screening tests on the same occasion.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Targeted screening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of groups with specific exposures, often used in environmental and occupational health.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Case-finding or opportunistic screening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is restricted to patients who consult a health practitioner for some other purpose.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9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Screening</a:t>
            </a:r>
            <a:endParaRPr/>
          </a:p>
        </p:txBody>
      </p:sp>
      <p:sp>
        <p:nvSpPr>
          <p:cNvPr id="216" name="Google Shape;216;p29"/>
          <p:cNvSpPr txBox="1"/>
          <p:nvPr/>
        </p:nvSpPr>
        <p:spPr>
          <a:xfrm>
            <a:off x="0" y="1143000"/>
            <a:ext cx="8763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There are certain criteria that should be met before a screening program is done.</a:t>
            </a:r>
            <a:endParaRPr/>
          </a:p>
        </p:txBody>
      </p:sp>
      <p:sp>
        <p:nvSpPr>
          <p:cNvPr id="217" name="Google Shape;217;p29"/>
          <p:cNvSpPr txBox="1"/>
          <p:nvPr/>
        </p:nvSpPr>
        <p:spPr>
          <a:xfrm>
            <a:off x="0" y="2362200"/>
            <a:ext cx="937260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Disease:</a:t>
            </a: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serious, high prevalence of preclinical stage, natural history understood, long period between first signs  and overt disease.</a:t>
            </a:r>
            <a:endParaRPr/>
          </a:p>
        </p:txBody>
      </p:sp>
      <p:sp>
        <p:nvSpPr>
          <p:cNvPr id="218" name="Google Shape;218;p29"/>
          <p:cNvSpPr txBox="1"/>
          <p:nvPr/>
        </p:nvSpPr>
        <p:spPr>
          <a:xfrm>
            <a:off x="0" y="3962400"/>
            <a:ext cx="9144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Diagnostic test:</a:t>
            </a: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sensitive and specific, simple and cheap, safe and acceptable, reliable.</a:t>
            </a:r>
            <a:endParaRPr/>
          </a:p>
        </p:txBody>
      </p:sp>
      <p:sp>
        <p:nvSpPr>
          <p:cNvPr id="219" name="Google Shape;219;p29"/>
          <p:cNvSpPr txBox="1"/>
          <p:nvPr/>
        </p:nvSpPr>
        <p:spPr>
          <a:xfrm>
            <a:off x="0" y="5486400"/>
            <a:ext cx="9144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Diagnosis and treatment:</a:t>
            </a: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facilities are adequate, effective, acceptable and safe treatment available.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0"/>
          <p:cNvSpPr txBox="1"/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Screening</a:t>
            </a:r>
            <a:endParaRPr/>
          </a:p>
        </p:txBody>
      </p:sp>
      <p:sp>
        <p:nvSpPr>
          <p:cNvPr id="225" name="Google Shape;225;p30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test should be reliable: i.e the test provides consistent results!</a:t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test should be valid: if it correctly categorizes people into groups with and without disease-as measured by its sensitivity and specificity.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1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3600"/>
              <a:buFont typeface="Arial"/>
              <a:buNone/>
            </a:pPr>
            <a:r>
              <a:rPr b="1" i="1" lang="en-US" sz="36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Sensitivity and Specificity</a:t>
            </a:r>
            <a:endParaRPr/>
          </a:p>
        </p:txBody>
      </p:sp>
      <p:sp>
        <p:nvSpPr>
          <p:cNvPr id="231" name="Google Shape;231;p31"/>
          <p:cNvSpPr txBox="1"/>
          <p:nvPr/>
        </p:nvSpPr>
        <p:spPr>
          <a:xfrm>
            <a:off x="4191000" y="1143000"/>
            <a:ext cx="2743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Disease status</a:t>
            </a:r>
            <a:endParaRPr/>
          </a:p>
        </p:txBody>
      </p:sp>
      <p:sp>
        <p:nvSpPr>
          <p:cNvPr id="232" name="Google Shape;232;p31"/>
          <p:cNvSpPr txBox="1"/>
          <p:nvPr/>
        </p:nvSpPr>
        <p:spPr>
          <a:xfrm>
            <a:off x="0" y="2971800"/>
            <a:ext cx="1752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Screening test</a:t>
            </a:r>
            <a:endParaRPr/>
          </a:p>
        </p:txBody>
      </p:sp>
      <p:sp>
        <p:nvSpPr>
          <p:cNvPr id="233" name="Google Shape;233;p31"/>
          <p:cNvSpPr txBox="1"/>
          <p:nvPr/>
        </p:nvSpPr>
        <p:spPr>
          <a:xfrm>
            <a:off x="2971800" y="1828800"/>
            <a:ext cx="6172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        Present             Absent             Total   </a:t>
            </a:r>
            <a:endParaRPr/>
          </a:p>
        </p:txBody>
      </p:sp>
      <p:cxnSp>
        <p:nvCxnSpPr>
          <p:cNvPr id="234" name="Google Shape;234;p31"/>
          <p:cNvCxnSpPr/>
          <p:nvPr/>
        </p:nvCxnSpPr>
        <p:spPr>
          <a:xfrm>
            <a:off x="7315200" y="1981200"/>
            <a:ext cx="0" cy="27432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35" name="Google Shape;235;p31"/>
          <p:cNvCxnSpPr/>
          <p:nvPr/>
        </p:nvCxnSpPr>
        <p:spPr>
          <a:xfrm>
            <a:off x="3657600" y="1905000"/>
            <a:ext cx="0" cy="26670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36" name="Google Shape;236;p31"/>
          <p:cNvCxnSpPr/>
          <p:nvPr/>
        </p:nvCxnSpPr>
        <p:spPr>
          <a:xfrm>
            <a:off x="2667000" y="2514600"/>
            <a:ext cx="6477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37" name="Google Shape;237;p31"/>
          <p:cNvSpPr txBox="1"/>
          <p:nvPr/>
        </p:nvSpPr>
        <p:spPr>
          <a:xfrm>
            <a:off x="2651125" y="2706687"/>
            <a:ext cx="768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+VE</a:t>
            </a:r>
            <a:endParaRPr/>
          </a:p>
        </p:txBody>
      </p:sp>
      <p:sp>
        <p:nvSpPr>
          <p:cNvPr id="238" name="Google Shape;238;p31"/>
          <p:cNvSpPr txBox="1"/>
          <p:nvPr/>
        </p:nvSpPr>
        <p:spPr>
          <a:xfrm>
            <a:off x="2743200" y="3505200"/>
            <a:ext cx="692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-VE</a:t>
            </a:r>
            <a:endParaRPr/>
          </a:p>
        </p:txBody>
      </p:sp>
      <p:sp>
        <p:nvSpPr>
          <p:cNvPr id="239" name="Google Shape;239;p31"/>
          <p:cNvSpPr txBox="1"/>
          <p:nvPr/>
        </p:nvSpPr>
        <p:spPr>
          <a:xfrm>
            <a:off x="3733800" y="2743200"/>
            <a:ext cx="541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                           b           a+b</a:t>
            </a:r>
            <a:endParaRPr/>
          </a:p>
        </p:txBody>
      </p:sp>
      <p:sp>
        <p:nvSpPr>
          <p:cNvPr id="240" name="Google Shape;240;p31"/>
          <p:cNvSpPr txBox="1"/>
          <p:nvPr/>
        </p:nvSpPr>
        <p:spPr>
          <a:xfrm>
            <a:off x="3733800" y="3581400"/>
            <a:ext cx="541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                             d           c+d</a:t>
            </a:r>
            <a:endParaRPr/>
          </a:p>
        </p:txBody>
      </p:sp>
      <p:cxnSp>
        <p:nvCxnSpPr>
          <p:cNvPr id="241" name="Google Shape;241;p31"/>
          <p:cNvCxnSpPr/>
          <p:nvPr/>
        </p:nvCxnSpPr>
        <p:spPr>
          <a:xfrm>
            <a:off x="2895600" y="4114800"/>
            <a:ext cx="62484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42" name="Google Shape;242;p31"/>
          <p:cNvSpPr txBox="1"/>
          <p:nvPr/>
        </p:nvSpPr>
        <p:spPr>
          <a:xfrm>
            <a:off x="2803525" y="4078287"/>
            <a:ext cx="8270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total</a:t>
            </a:r>
            <a:endParaRPr/>
          </a:p>
        </p:txBody>
      </p:sp>
      <p:sp>
        <p:nvSpPr>
          <p:cNvPr id="243" name="Google Shape;243;p31"/>
          <p:cNvSpPr txBox="1"/>
          <p:nvPr/>
        </p:nvSpPr>
        <p:spPr>
          <a:xfrm>
            <a:off x="3870325" y="4154487"/>
            <a:ext cx="52736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a+c                    b+d        a+b+c+d</a:t>
            </a:r>
            <a:endParaRPr/>
          </a:p>
        </p:txBody>
      </p:sp>
      <p:sp>
        <p:nvSpPr>
          <p:cNvPr id="244" name="Google Shape;244;p31"/>
          <p:cNvSpPr txBox="1"/>
          <p:nvPr/>
        </p:nvSpPr>
        <p:spPr>
          <a:xfrm>
            <a:off x="1066800" y="5029200"/>
            <a:ext cx="7696200" cy="1004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= no. of true positives,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= no. of false positives,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= no. of false negatives,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= no. of true negatives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2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3600"/>
              <a:buFont typeface="Arial"/>
              <a:buNone/>
            </a:pPr>
            <a:r>
              <a:rPr b="1" i="1" lang="en-US" sz="36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Sensitivity and Specificity</a:t>
            </a:r>
            <a:endParaRPr/>
          </a:p>
        </p:txBody>
      </p:sp>
      <p:sp>
        <p:nvSpPr>
          <p:cNvPr id="250" name="Google Shape;250;p32"/>
          <p:cNvSpPr txBox="1"/>
          <p:nvPr/>
        </p:nvSpPr>
        <p:spPr>
          <a:xfrm>
            <a:off x="4191000" y="1143000"/>
            <a:ext cx="2743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Disease status</a:t>
            </a:r>
            <a:endParaRPr/>
          </a:p>
        </p:txBody>
      </p:sp>
      <p:sp>
        <p:nvSpPr>
          <p:cNvPr id="251" name="Google Shape;251;p32"/>
          <p:cNvSpPr txBox="1"/>
          <p:nvPr/>
        </p:nvSpPr>
        <p:spPr>
          <a:xfrm>
            <a:off x="0" y="2971800"/>
            <a:ext cx="1752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Screening test</a:t>
            </a:r>
            <a:endParaRPr/>
          </a:p>
        </p:txBody>
      </p:sp>
      <p:sp>
        <p:nvSpPr>
          <p:cNvPr id="252" name="Google Shape;252;p32"/>
          <p:cNvSpPr txBox="1"/>
          <p:nvPr/>
        </p:nvSpPr>
        <p:spPr>
          <a:xfrm>
            <a:off x="2971800" y="1828800"/>
            <a:ext cx="6172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        Present             Absent             Total   </a:t>
            </a:r>
            <a:endParaRPr/>
          </a:p>
        </p:txBody>
      </p:sp>
      <p:cxnSp>
        <p:nvCxnSpPr>
          <p:cNvPr id="253" name="Google Shape;253;p32"/>
          <p:cNvCxnSpPr/>
          <p:nvPr/>
        </p:nvCxnSpPr>
        <p:spPr>
          <a:xfrm>
            <a:off x="7315200" y="1981200"/>
            <a:ext cx="0" cy="27432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54" name="Google Shape;254;p32"/>
          <p:cNvCxnSpPr/>
          <p:nvPr/>
        </p:nvCxnSpPr>
        <p:spPr>
          <a:xfrm>
            <a:off x="3657600" y="1905000"/>
            <a:ext cx="0" cy="26670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55" name="Google Shape;255;p32"/>
          <p:cNvCxnSpPr/>
          <p:nvPr/>
        </p:nvCxnSpPr>
        <p:spPr>
          <a:xfrm>
            <a:off x="2667000" y="2514600"/>
            <a:ext cx="6477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56" name="Google Shape;256;p32"/>
          <p:cNvSpPr txBox="1"/>
          <p:nvPr/>
        </p:nvSpPr>
        <p:spPr>
          <a:xfrm>
            <a:off x="2651125" y="2706687"/>
            <a:ext cx="768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+VE</a:t>
            </a:r>
            <a:endParaRPr/>
          </a:p>
        </p:txBody>
      </p:sp>
      <p:sp>
        <p:nvSpPr>
          <p:cNvPr id="257" name="Google Shape;257;p32"/>
          <p:cNvSpPr txBox="1"/>
          <p:nvPr/>
        </p:nvSpPr>
        <p:spPr>
          <a:xfrm>
            <a:off x="2743200" y="3505200"/>
            <a:ext cx="692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-VE</a:t>
            </a:r>
            <a:endParaRPr/>
          </a:p>
        </p:txBody>
      </p:sp>
      <p:sp>
        <p:nvSpPr>
          <p:cNvPr id="258" name="Google Shape;258;p32"/>
          <p:cNvSpPr txBox="1"/>
          <p:nvPr/>
        </p:nvSpPr>
        <p:spPr>
          <a:xfrm>
            <a:off x="3733800" y="2743200"/>
            <a:ext cx="541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                           b           a+b</a:t>
            </a:r>
            <a:endParaRPr/>
          </a:p>
        </p:txBody>
      </p:sp>
      <p:sp>
        <p:nvSpPr>
          <p:cNvPr id="259" name="Google Shape;259;p32"/>
          <p:cNvSpPr txBox="1"/>
          <p:nvPr/>
        </p:nvSpPr>
        <p:spPr>
          <a:xfrm>
            <a:off x="3733800" y="3581400"/>
            <a:ext cx="541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                             d           c+d</a:t>
            </a:r>
            <a:endParaRPr/>
          </a:p>
        </p:txBody>
      </p:sp>
      <p:cxnSp>
        <p:nvCxnSpPr>
          <p:cNvPr id="260" name="Google Shape;260;p32"/>
          <p:cNvCxnSpPr/>
          <p:nvPr/>
        </p:nvCxnSpPr>
        <p:spPr>
          <a:xfrm>
            <a:off x="2895600" y="4114800"/>
            <a:ext cx="62484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61" name="Google Shape;261;p32"/>
          <p:cNvSpPr txBox="1"/>
          <p:nvPr/>
        </p:nvSpPr>
        <p:spPr>
          <a:xfrm>
            <a:off x="2803525" y="4078287"/>
            <a:ext cx="8270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total</a:t>
            </a:r>
            <a:endParaRPr/>
          </a:p>
        </p:txBody>
      </p:sp>
      <p:sp>
        <p:nvSpPr>
          <p:cNvPr id="262" name="Google Shape;262;p32"/>
          <p:cNvSpPr txBox="1"/>
          <p:nvPr/>
        </p:nvSpPr>
        <p:spPr>
          <a:xfrm>
            <a:off x="3870325" y="4154487"/>
            <a:ext cx="52736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a+c                    b+d        a+b+c+d</a:t>
            </a:r>
            <a:endParaRPr/>
          </a:p>
        </p:txBody>
      </p:sp>
      <p:sp>
        <p:nvSpPr>
          <p:cNvPr id="263" name="Google Shape;263;p32"/>
          <p:cNvSpPr txBox="1"/>
          <p:nvPr/>
        </p:nvSpPr>
        <p:spPr>
          <a:xfrm>
            <a:off x="228600" y="5181600"/>
            <a:ext cx="8610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sensitivity = probability of a positive test in people with the disease. a/ (a+c)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Epidemiology and prevention</a:t>
            </a:r>
            <a:endParaRPr/>
          </a:p>
        </p:txBody>
      </p:sp>
      <p:sp>
        <p:nvSpPr>
          <p:cNvPr id="96" name="Google Shape;96;p15"/>
          <p:cNvSpPr txBox="1"/>
          <p:nvPr/>
        </p:nvSpPr>
        <p:spPr>
          <a:xfrm>
            <a:off x="0" y="1676400"/>
            <a:ext cx="9144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Epidemiology plays a central role in disease prevention by identifying causes of disease!</a:t>
            </a:r>
            <a:endParaRPr/>
          </a:p>
        </p:txBody>
      </p:sp>
      <p:sp>
        <p:nvSpPr>
          <p:cNvPr id="97" name="Google Shape;97;p15"/>
          <p:cNvSpPr txBox="1"/>
          <p:nvPr/>
        </p:nvSpPr>
        <p:spPr>
          <a:xfrm>
            <a:off x="0" y="2819400"/>
            <a:ext cx="9144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e.g. Decline in mortality from CVD was due to prevention of disease by decreasing known risk factors!</a:t>
            </a:r>
            <a:endParaRPr/>
          </a:p>
        </p:txBody>
      </p:sp>
      <p:sp>
        <p:nvSpPr>
          <p:cNvPr id="98" name="Google Shape;98;p15"/>
          <p:cNvSpPr txBox="1"/>
          <p:nvPr/>
        </p:nvSpPr>
        <p:spPr>
          <a:xfrm>
            <a:off x="0" y="3962400"/>
            <a:ext cx="579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Why is prevention important?</a:t>
            </a:r>
            <a:endParaRPr/>
          </a:p>
        </p:txBody>
      </p:sp>
      <p:sp>
        <p:nvSpPr>
          <p:cNvPr id="99" name="Google Shape;99;p15"/>
          <p:cNvSpPr txBox="1"/>
          <p:nvPr/>
        </p:nvSpPr>
        <p:spPr>
          <a:xfrm>
            <a:off x="304800" y="4724400"/>
            <a:ext cx="7848600" cy="1004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Limitations of modern medicine in curing diseases.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High cost of medical care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3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3600"/>
              <a:buFont typeface="Arial"/>
              <a:buNone/>
            </a:pPr>
            <a:r>
              <a:rPr b="1" i="1" lang="en-US" sz="36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Sensitivity and Specificity</a:t>
            </a:r>
            <a:endParaRPr/>
          </a:p>
        </p:txBody>
      </p:sp>
      <p:sp>
        <p:nvSpPr>
          <p:cNvPr id="269" name="Google Shape;269;p33"/>
          <p:cNvSpPr txBox="1"/>
          <p:nvPr/>
        </p:nvSpPr>
        <p:spPr>
          <a:xfrm>
            <a:off x="4191000" y="1143000"/>
            <a:ext cx="2743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Disease status</a:t>
            </a:r>
            <a:endParaRPr/>
          </a:p>
        </p:txBody>
      </p:sp>
      <p:sp>
        <p:nvSpPr>
          <p:cNvPr id="270" name="Google Shape;270;p33"/>
          <p:cNvSpPr txBox="1"/>
          <p:nvPr/>
        </p:nvSpPr>
        <p:spPr>
          <a:xfrm>
            <a:off x="0" y="2971800"/>
            <a:ext cx="1752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Screening test</a:t>
            </a:r>
            <a:endParaRPr/>
          </a:p>
        </p:txBody>
      </p:sp>
      <p:sp>
        <p:nvSpPr>
          <p:cNvPr id="271" name="Google Shape;271;p33"/>
          <p:cNvSpPr txBox="1"/>
          <p:nvPr/>
        </p:nvSpPr>
        <p:spPr>
          <a:xfrm>
            <a:off x="2971800" y="1828800"/>
            <a:ext cx="6172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        Present             Absent             Total   </a:t>
            </a:r>
            <a:endParaRPr/>
          </a:p>
        </p:txBody>
      </p:sp>
      <p:cxnSp>
        <p:nvCxnSpPr>
          <p:cNvPr id="272" name="Google Shape;272;p33"/>
          <p:cNvCxnSpPr/>
          <p:nvPr/>
        </p:nvCxnSpPr>
        <p:spPr>
          <a:xfrm>
            <a:off x="7315200" y="1981200"/>
            <a:ext cx="0" cy="27432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73" name="Google Shape;273;p33"/>
          <p:cNvCxnSpPr/>
          <p:nvPr/>
        </p:nvCxnSpPr>
        <p:spPr>
          <a:xfrm>
            <a:off x="3657600" y="1905000"/>
            <a:ext cx="0" cy="26670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74" name="Google Shape;274;p33"/>
          <p:cNvCxnSpPr/>
          <p:nvPr/>
        </p:nvCxnSpPr>
        <p:spPr>
          <a:xfrm>
            <a:off x="2667000" y="2514600"/>
            <a:ext cx="6477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75" name="Google Shape;275;p33"/>
          <p:cNvSpPr txBox="1"/>
          <p:nvPr/>
        </p:nvSpPr>
        <p:spPr>
          <a:xfrm>
            <a:off x="2651125" y="2706687"/>
            <a:ext cx="768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+VE</a:t>
            </a:r>
            <a:endParaRPr/>
          </a:p>
        </p:txBody>
      </p:sp>
      <p:sp>
        <p:nvSpPr>
          <p:cNvPr id="276" name="Google Shape;276;p33"/>
          <p:cNvSpPr txBox="1"/>
          <p:nvPr/>
        </p:nvSpPr>
        <p:spPr>
          <a:xfrm>
            <a:off x="2743200" y="3505200"/>
            <a:ext cx="692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-VE</a:t>
            </a:r>
            <a:endParaRPr/>
          </a:p>
        </p:txBody>
      </p:sp>
      <p:sp>
        <p:nvSpPr>
          <p:cNvPr id="277" name="Google Shape;277;p33"/>
          <p:cNvSpPr txBox="1"/>
          <p:nvPr/>
        </p:nvSpPr>
        <p:spPr>
          <a:xfrm>
            <a:off x="3733800" y="2743200"/>
            <a:ext cx="541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                           b           a+b</a:t>
            </a:r>
            <a:endParaRPr/>
          </a:p>
        </p:txBody>
      </p:sp>
      <p:sp>
        <p:nvSpPr>
          <p:cNvPr id="278" name="Google Shape;278;p33"/>
          <p:cNvSpPr txBox="1"/>
          <p:nvPr/>
        </p:nvSpPr>
        <p:spPr>
          <a:xfrm>
            <a:off x="3733800" y="3581400"/>
            <a:ext cx="541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                             d           c+d</a:t>
            </a:r>
            <a:endParaRPr/>
          </a:p>
        </p:txBody>
      </p:sp>
      <p:cxnSp>
        <p:nvCxnSpPr>
          <p:cNvPr id="279" name="Google Shape;279;p33"/>
          <p:cNvCxnSpPr/>
          <p:nvPr/>
        </p:nvCxnSpPr>
        <p:spPr>
          <a:xfrm>
            <a:off x="2895600" y="4114800"/>
            <a:ext cx="62484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80" name="Google Shape;280;p33"/>
          <p:cNvSpPr txBox="1"/>
          <p:nvPr/>
        </p:nvSpPr>
        <p:spPr>
          <a:xfrm>
            <a:off x="2803525" y="4078287"/>
            <a:ext cx="8270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total</a:t>
            </a:r>
            <a:endParaRPr/>
          </a:p>
        </p:txBody>
      </p:sp>
      <p:sp>
        <p:nvSpPr>
          <p:cNvPr id="281" name="Google Shape;281;p33"/>
          <p:cNvSpPr txBox="1"/>
          <p:nvPr/>
        </p:nvSpPr>
        <p:spPr>
          <a:xfrm>
            <a:off x="3870325" y="4154487"/>
            <a:ext cx="52736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a+c                    b+d        a+b+c+d</a:t>
            </a:r>
            <a:endParaRPr/>
          </a:p>
        </p:txBody>
      </p:sp>
      <p:sp>
        <p:nvSpPr>
          <p:cNvPr id="282" name="Google Shape;282;p33"/>
          <p:cNvSpPr txBox="1"/>
          <p:nvPr/>
        </p:nvSpPr>
        <p:spPr>
          <a:xfrm>
            <a:off x="1066800" y="5029200"/>
            <a:ext cx="76962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Specificity= probability of a negative test in people without the disease. d/ (b+d)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4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3600"/>
              <a:buFont typeface="Arial"/>
              <a:buNone/>
            </a:pPr>
            <a:r>
              <a:rPr b="1" i="1" lang="en-US" sz="36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Sensitivity and Specificity</a:t>
            </a:r>
            <a:endParaRPr/>
          </a:p>
        </p:txBody>
      </p:sp>
      <p:sp>
        <p:nvSpPr>
          <p:cNvPr id="288" name="Google Shape;288;p34"/>
          <p:cNvSpPr txBox="1"/>
          <p:nvPr/>
        </p:nvSpPr>
        <p:spPr>
          <a:xfrm>
            <a:off x="4191000" y="1143000"/>
            <a:ext cx="2743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Disease status</a:t>
            </a:r>
            <a:endParaRPr/>
          </a:p>
        </p:txBody>
      </p:sp>
      <p:sp>
        <p:nvSpPr>
          <p:cNvPr id="289" name="Google Shape;289;p34"/>
          <p:cNvSpPr txBox="1"/>
          <p:nvPr/>
        </p:nvSpPr>
        <p:spPr>
          <a:xfrm>
            <a:off x="0" y="2971800"/>
            <a:ext cx="1752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Screening test</a:t>
            </a:r>
            <a:endParaRPr/>
          </a:p>
        </p:txBody>
      </p:sp>
      <p:sp>
        <p:nvSpPr>
          <p:cNvPr id="290" name="Google Shape;290;p34"/>
          <p:cNvSpPr txBox="1"/>
          <p:nvPr/>
        </p:nvSpPr>
        <p:spPr>
          <a:xfrm>
            <a:off x="2971800" y="1828800"/>
            <a:ext cx="6172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        Present             Absent             Total   </a:t>
            </a:r>
            <a:endParaRPr/>
          </a:p>
        </p:txBody>
      </p:sp>
      <p:cxnSp>
        <p:nvCxnSpPr>
          <p:cNvPr id="291" name="Google Shape;291;p34"/>
          <p:cNvCxnSpPr/>
          <p:nvPr/>
        </p:nvCxnSpPr>
        <p:spPr>
          <a:xfrm>
            <a:off x="7315200" y="1981200"/>
            <a:ext cx="0" cy="27432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92" name="Google Shape;292;p34"/>
          <p:cNvCxnSpPr/>
          <p:nvPr/>
        </p:nvCxnSpPr>
        <p:spPr>
          <a:xfrm>
            <a:off x="3657600" y="1905000"/>
            <a:ext cx="0" cy="26670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93" name="Google Shape;293;p34"/>
          <p:cNvCxnSpPr/>
          <p:nvPr/>
        </p:nvCxnSpPr>
        <p:spPr>
          <a:xfrm>
            <a:off x="2667000" y="2514600"/>
            <a:ext cx="6477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94" name="Google Shape;294;p34"/>
          <p:cNvSpPr txBox="1"/>
          <p:nvPr/>
        </p:nvSpPr>
        <p:spPr>
          <a:xfrm>
            <a:off x="2651125" y="2706687"/>
            <a:ext cx="768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+VE</a:t>
            </a:r>
            <a:endParaRPr/>
          </a:p>
        </p:txBody>
      </p:sp>
      <p:sp>
        <p:nvSpPr>
          <p:cNvPr id="295" name="Google Shape;295;p34"/>
          <p:cNvSpPr txBox="1"/>
          <p:nvPr/>
        </p:nvSpPr>
        <p:spPr>
          <a:xfrm>
            <a:off x="2743200" y="3505200"/>
            <a:ext cx="692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-VE</a:t>
            </a:r>
            <a:endParaRPr/>
          </a:p>
        </p:txBody>
      </p:sp>
      <p:sp>
        <p:nvSpPr>
          <p:cNvPr id="296" name="Google Shape;296;p34"/>
          <p:cNvSpPr txBox="1"/>
          <p:nvPr/>
        </p:nvSpPr>
        <p:spPr>
          <a:xfrm>
            <a:off x="3733800" y="2743200"/>
            <a:ext cx="541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                           b           a+b</a:t>
            </a:r>
            <a:endParaRPr/>
          </a:p>
        </p:txBody>
      </p:sp>
      <p:sp>
        <p:nvSpPr>
          <p:cNvPr id="297" name="Google Shape;297;p34"/>
          <p:cNvSpPr txBox="1"/>
          <p:nvPr/>
        </p:nvSpPr>
        <p:spPr>
          <a:xfrm>
            <a:off x="3733800" y="3581400"/>
            <a:ext cx="541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                             d           c+d</a:t>
            </a:r>
            <a:endParaRPr/>
          </a:p>
        </p:txBody>
      </p:sp>
      <p:cxnSp>
        <p:nvCxnSpPr>
          <p:cNvPr id="298" name="Google Shape;298;p34"/>
          <p:cNvCxnSpPr/>
          <p:nvPr/>
        </p:nvCxnSpPr>
        <p:spPr>
          <a:xfrm>
            <a:off x="2895600" y="4114800"/>
            <a:ext cx="62484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99" name="Google Shape;299;p34"/>
          <p:cNvSpPr txBox="1"/>
          <p:nvPr/>
        </p:nvSpPr>
        <p:spPr>
          <a:xfrm>
            <a:off x="2803525" y="4078287"/>
            <a:ext cx="8270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total</a:t>
            </a:r>
            <a:endParaRPr/>
          </a:p>
        </p:txBody>
      </p:sp>
      <p:sp>
        <p:nvSpPr>
          <p:cNvPr id="300" name="Google Shape;300;p34"/>
          <p:cNvSpPr txBox="1"/>
          <p:nvPr/>
        </p:nvSpPr>
        <p:spPr>
          <a:xfrm>
            <a:off x="3870325" y="4154487"/>
            <a:ext cx="52736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a+c                    b+d        a+b+c+d</a:t>
            </a:r>
            <a:endParaRPr/>
          </a:p>
        </p:txBody>
      </p:sp>
      <p:sp>
        <p:nvSpPr>
          <p:cNvPr id="301" name="Google Shape;301;p34"/>
          <p:cNvSpPr txBox="1"/>
          <p:nvPr/>
        </p:nvSpPr>
        <p:spPr>
          <a:xfrm>
            <a:off x="1066800" y="5029200"/>
            <a:ext cx="76962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Positive predictive value= probability of the person having the disease when the test is positive. a/a+b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5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3600"/>
              <a:buFont typeface="Arial"/>
              <a:buNone/>
            </a:pPr>
            <a:r>
              <a:rPr b="1" i="1" lang="en-US" sz="36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Sensitivity and Specificity</a:t>
            </a:r>
            <a:endParaRPr/>
          </a:p>
        </p:txBody>
      </p:sp>
      <p:sp>
        <p:nvSpPr>
          <p:cNvPr id="307" name="Google Shape;307;p35"/>
          <p:cNvSpPr txBox="1"/>
          <p:nvPr/>
        </p:nvSpPr>
        <p:spPr>
          <a:xfrm>
            <a:off x="4191000" y="1143000"/>
            <a:ext cx="2743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Disease status</a:t>
            </a:r>
            <a:endParaRPr/>
          </a:p>
        </p:txBody>
      </p:sp>
      <p:sp>
        <p:nvSpPr>
          <p:cNvPr id="308" name="Google Shape;308;p35"/>
          <p:cNvSpPr txBox="1"/>
          <p:nvPr/>
        </p:nvSpPr>
        <p:spPr>
          <a:xfrm>
            <a:off x="0" y="2971800"/>
            <a:ext cx="1752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Screening test</a:t>
            </a:r>
            <a:endParaRPr/>
          </a:p>
        </p:txBody>
      </p:sp>
      <p:sp>
        <p:nvSpPr>
          <p:cNvPr id="309" name="Google Shape;309;p35"/>
          <p:cNvSpPr txBox="1"/>
          <p:nvPr/>
        </p:nvSpPr>
        <p:spPr>
          <a:xfrm>
            <a:off x="2971800" y="1828800"/>
            <a:ext cx="6172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        Present             Absent             Total   </a:t>
            </a:r>
            <a:endParaRPr/>
          </a:p>
        </p:txBody>
      </p:sp>
      <p:cxnSp>
        <p:nvCxnSpPr>
          <p:cNvPr id="310" name="Google Shape;310;p35"/>
          <p:cNvCxnSpPr/>
          <p:nvPr/>
        </p:nvCxnSpPr>
        <p:spPr>
          <a:xfrm>
            <a:off x="7315200" y="1981200"/>
            <a:ext cx="0" cy="27432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11" name="Google Shape;311;p35"/>
          <p:cNvCxnSpPr/>
          <p:nvPr/>
        </p:nvCxnSpPr>
        <p:spPr>
          <a:xfrm>
            <a:off x="3657600" y="1905000"/>
            <a:ext cx="0" cy="26670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12" name="Google Shape;312;p35"/>
          <p:cNvCxnSpPr/>
          <p:nvPr/>
        </p:nvCxnSpPr>
        <p:spPr>
          <a:xfrm>
            <a:off x="2667000" y="2514600"/>
            <a:ext cx="6477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13" name="Google Shape;313;p35"/>
          <p:cNvSpPr txBox="1"/>
          <p:nvPr/>
        </p:nvSpPr>
        <p:spPr>
          <a:xfrm>
            <a:off x="2651125" y="2706687"/>
            <a:ext cx="768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+VE</a:t>
            </a:r>
            <a:endParaRPr/>
          </a:p>
        </p:txBody>
      </p:sp>
      <p:sp>
        <p:nvSpPr>
          <p:cNvPr id="314" name="Google Shape;314;p35"/>
          <p:cNvSpPr txBox="1"/>
          <p:nvPr/>
        </p:nvSpPr>
        <p:spPr>
          <a:xfrm>
            <a:off x="2743200" y="3505200"/>
            <a:ext cx="692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-VE</a:t>
            </a:r>
            <a:endParaRPr/>
          </a:p>
        </p:txBody>
      </p:sp>
      <p:sp>
        <p:nvSpPr>
          <p:cNvPr id="315" name="Google Shape;315;p35"/>
          <p:cNvSpPr txBox="1"/>
          <p:nvPr/>
        </p:nvSpPr>
        <p:spPr>
          <a:xfrm>
            <a:off x="3733800" y="2743200"/>
            <a:ext cx="541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                           b           a+b</a:t>
            </a:r>
            <a:endParaRPr/>
          </a:p>
        </p:txBody>
      </p:sp>
      <p:sp>
        <p:nvSpPr>
          <p:cNvPr id="316" name="Google Shape;316;p35"/>
          <p:cNvSpPr txBox="1"/>
          <p:nvPr/>
        </p:nvSpPr>
        <p:spPr>
          <a:xfrm>
            <a:off x="3733800" y="3581400"/>
            <a:ext cx="541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                             d           c+d</a:t>
            </a:r>
            <a:endParaRPr/>
          </a:p>
        </p:txBody>
      </p:sp>
      <p:cxnSp>
        <p:nvCxnSpPr>
          <p:cNvPr id="317" name="Google Shape;317;p35"/>
          <p:cNvCxnSpPr/>
          <p:nvPr/>
        </p:nvCxnSpPr>
        <p:spPr>
          <a:xfrm>
            <a:off x="2895600" y="4114800"/>
            <a:ext cx="62484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18" name="Google Shape;318;p35"/>
          <p:cNvSpPr txBox="1"/>
          <p:nvPr/>
        </p:nvSpPr>
        <p:spPr>
          <a:xfrm>
            <a:off x="2803525" y="4078287"/>
            <a:ext cx="8270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total</a:t>
            </a:r>
            <a:endParaRPr/>
          </a:p>
        </p:txBody>
      </p:sp>
      <p:sp>
        <p:nvSpPr>
          <p:cNvPr id="319" name="Google Shape;319;p35"/>
          <p:cNvSpPr txBox="1"/>
          <p:nvPr/>
        </p:nvSpPr>
        <p:spPr>
          <a:xfrm>
            <a:off x="3870325" y="4154487"/>
            <a:ext cx="52736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a+c                    b+d        a+b+c+d</a:t>
            </a:r>
            <a:endParaRPr/>
          </a:p>
        </p:txBody>
      </p:sp>
      <p:sp>
        <p:nvSpPr>
          <p:cNvPr id="320" name="Google Shape;320;p35"/>
          <p:cNvSpPr txBox="1"/>
          <p:nvPr/>
        </p:nvSpPr>
        <p:spPr>
          <a:xfrm>
            <a:off x="1066800" y="5029200"/>
            <a:ext cx="769620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Negative predictive value= probability of the person not having the disease when the test is negative. d/(c+d)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6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Example</a:t>
            </a:r>
            <a:endParaRPr/>
          </a:p>
        </p:txBody>
      </p:sp>
      <p:sp>
        <p:nvSpPr>
          <p:cNvPr id="326" name="Google Shape;326;p36"/>
          <p:cNvSpPr txBox="1"/>
          <p:nvPr/>
        </p:nvSpPr>
        <p:spPr>
          <a:xfrm>
            <a:off x="4191000" y="1143000"/>
            <a:ext cx="2743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Disease status</a:t>
            </a:r>
            <a:endParaRPr/>
          </a:p>
        </p:txBody>
      </p:sp>
      <p:sp>
        <p:nvSpPr>
          <p:cNvPr id="327" name="Google Shape;327;p36"/>
          <p:cNvSpPr txBox="1"/>
          <p:nvPr/>
        </p:nvSpPr>
        <p:spPr>
          <a:xfrm>
            <a:off x="0" y="2971800"/>
            <a:ext cx="1752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Screening test</a:t>
            </a:r>
            <a:endParaRPr/>
          </a:p>
        </p:txBody>
      </p:sp>
      <p:sp>
        <p:nvSpPr>
          <p:cNvPr id="328" name="Google Shape;328;p36"/>
          <p:cNvSpPr txBox="1"/>
          <p:nvPr/>
        </p:nvSpPr>
        <p:spPr>
          <a:xfrm>
            <a:off x="2971800" y="1828800"/>
            <a:ext cx="6172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        Present             Absent             Total   </a:t>
            </a:r>
            <a:endParaRPr/>
          </a:p>
        </p:txBody>
      </p:sp>
      <p:cxnSp>
        <p:nvCxnSpPr>
          <p:cNvPr id="329" name="Google Shape;329;p36"/>
          <p:cNvCxnSpPr/>
          <p:nvPr/>
        </p:nvCxnSpPr>
        <p:spPr>
          <a:xfrm>
            <a:off x="7315200" y="1981200"/>
            <a:ext cx="0" cy="27432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30" name="Google Shape;330;p36"/>
          <p:cNvCxnSpPr/>
          <p:nvPr/>
        </p:nvCxnSpPr>
        <p:spPr>
          <a:xfrm>
            <a:off x="3657600" y="1905000"/>
            <a:ext cx="0" cy="26670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31" name="Google Shape;331;p36"/>
          <p:cNvCxnSpPr/>
          <p:nvPr/>
        </p:nvCxnSpPr>
        <p:spPr>
          <a:xfrm>
            <a:off x="2667000" y="2514600"/>
            <a:ext cx="6477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32" name="Google Shape;332;p36"/>
          <p:cNvSpPr txBox="1"/>
          <p:nvPr/>
        </p:nvSpPr>
        <p:spPr>
          <a:xfrm>
            <a:off x="2651125" y="2706687"/>
            <a:ext cx="768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+VE</a:t>
            </a:r>
            <a:endParaRPr/>
          </a:p>
        </p:txBody>
      </p:sp>
      <p:sp>
        <p:nvSpPr>
          <p:cNvPr id="333" name="Google Shape;333;p36"/>
          <p:cNvSpPr txBox="1"/>
          <p:nvPr/>
        </p:nvSpPr>
        <p:spPr>
          <a:xfrm>
            <a:off x="2743200" y="3505200"/>
            <a:ext cx="692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-VE</a:t>
            </a:r>
            <a:endParaRPr/>
          </a:p>
        </p:txBody>
      </p:sp>
      <p:sp>
        <p:nvSpPr>
          <p:cNvPr id="334" name="Google Shape;334;p36"/>
          <p:cNvSpPr txBox="1"/>
          <p:nvPr/>
        </p:nvSpPr>
        <p:spPr>
          <a:xfrm>
            <a:off x="3733800" y="2743200"/>
            <a:ext cx="541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50                         50               100                                </a:t>
            </a:r>
            <a:endParaRPr/>
          </a:p>
        </p:txBody>
      </p:sp>
      <p:sp>
        <p:nvSpPr>
          <p:cNvPr id="335" name="Google Shape;335;p36"/>
          <p:cNvSpPr txBox="1"/>
          <p:nvPr/>
        </p:nvSpPr>
        <p:spPr>
          <a:xfrm>
            <a:off x="3733800" y="3581400"/>
            <a:ext cx="541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50                          1850        1900</a:t>
            </a:r>
            <a:endParaRPr/>
          </a:p>
        </p:txBody>
      </p:sp>
      <p:cxnSp>
        <p:nvCxnSpPr>
          <p:cNvPr id="336" name="Google Shape;336;p36"/>
          <p:cNvCxnSpPr/>
          <p:nvPr/>
        </p:nvCxnSpPr>
        <p:spPr>
          <a:xfrm>
            <a:off x="2895600" y="4114800"/>
            <a:ext cx="62484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37" name="Google Shape;337;p36"/>
          <p:cNvSpPr txBox="1"/>
          <p:nvPr/>
        </p:nvSpPr>
        <p:spPr>
          <a:xfrm>
            <a:off x="2803525" y="4078287"/>
            <a:ext cx="8270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total</a:t>
            </a:r>
            <a:endParaRPr/>
          </a:p>
        </p:txBody>
      </p:sp>
      <p:sp>
        <p:nvSpPr>
          <p:cNvPr id="338" name="Google Shape;338;p36"/>
          <p:cNvSpPr txBox="1"/>
          <p:nvPr/>
        </p:nvSpPr>
        <p:spPr>
          <a:xfrm>
            <a:off x="3870325" y="4154487"/>
            <a:ext cx="52736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100                      1900         2000 </a:t>
            </a:r>
            <a:endParaRPr/>
          </a:p>
        </p:txBody>
      </p:sp>
      <p:sp>
        <p:nvSpPr>
          <p:cNvPr id="339" name="Google Shape;339;p36"/>
          <p:cNvSpPr txBox="1"/>
          <p:nvPr/>
        </p:nvSpPr>
        <p:spPr>
          <a:xfrm>
            <a:off x="0" y="5029200"/>
            <a:ext cx="8077200" cy="1004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Sensitivity: 50/100= 50%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Specificity: 1850/1900= 97.4%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7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Example</a:t>
            </a:r>
            <a:endParaRPr/>
          </a:p>
        </p:txBody>
      </p:sp>
      <p:sp>
        <p:nvSpPr>
          <p:cNvPr id="345" name="Google Shape;345;p37"/>
          <p:cNvSpPr txBox="1"/>
          <p:nvPr/>
        </p:nvSpPr>
        <p:spPr>
          <a:xfrm>
            <a:off x="4191000" y="1143000"/>
            <a:ext cx="2743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Disease status</a:t>
            </a:r>
            <a:endParaRPr/>
          </a:p>
        </p:txBody>
      </p:sp>
      <p:sp>
        <p:nvSpPr>
          <p:cNvPr id="346" name="Google Shape;346;p37"/>
          <p:cNvSpPr txBox="1"/>
          <p:nvPr/>
        </p:nvSpPr>
        <p:spPr>
          <a:xfrm>
            <a:off x="0" y="2971800"/>
            <a:ext cx="1752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Screening test</a:t>
            </a:r>
            <a:endParaRPr/>
          </a:p>
        </p:txBody>
      </p:sp>
      <p:sp>
        <p:nvSpPr>
          <p:cNvPr id="347" name="Google Shape;347;p37"/>
          <p:cNvSpPr txBox="1"/>
          <p:nvPr/>
        </p:nvSpPr>
        <p:spPr>
          <a:xfrm>
            <a:off x="2971800" y="1828800"/>
            <a:ext cx="6172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         Present             Absent             Total   </a:t>
            </a:r>
            <a:endParaRPr/>
          </a:p>
        </p:txBody>
      </p:sp>
      <p:cxnSp>
        <p:nvCxnSpPr>
          <p:cNvPr id="348" name="Google Shape;348;p37"/>
          <p:cNvCxnSpPr/>
          <p:nvPr/>
        </p:nvCxnSpPr>
        <p:spPr>
          <a:xfrm>
            <a:off x="7315200" y="1981200"/>
            <a:ext cx="0" cy="27432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49" name="Google Shape;349;p37"/>
          <p:cNvCxnSpPr/>
          <p:nvPr/>
        </p:nvCxnSpPr>
        <p:spPr>
          <a:xfrm>
            <a:off x="3657600" y="1905000"/>
            <a:ext cx="0" cy="26670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50" name="Google Shape;350;p37"/>
          <p:cNvCxnSpPr/>
          <p:nvPr/>
        </p:nvCxnSpPr>
        <p:spPr>
          <a:xfrm>
            <a:off x="2667000" y="2514600"/>
            <a:ext cx="6477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51" name="Google Shape;351;p37"/>
          <p:cNvSpPr txBox="1"/>
          <p:nvPr/>
        </p:nvSpPr>
        <p:spPr>
          <a:xfrm>
            <a:off x="2651125" y="2706687"/>
            <a:ext cx="7683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+VE</a:t>
            </a:r>
            <a:endParaRPr/>
          </a:p>
        </p:txBody>
      </p:sp>
      <p:sp>
        <p:nvSpPr>
          <p:cNvPr id="352" name="Google Shape;352;p37"/>
          <p:cNvSpPr txBox="1"/>
          <p:nvPr/>
        </p:nvSpPr>
        <p:spPr>
          <a:xfrm>
            <a:off x="2743200" y="3505200"/>
            <a:ext cx="692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-VE</a:t>
            </a:r>
            <a:endParaRPr/>
          </a:p>
        </p:txBody>
      </p:sp>
      <p:sp>
        <p:nvSpPr>
          <p:cNvPr id="353" name="Google Shape;353;p37"/>
          <p:cNvSpPr txBox="1"/>
          <p:nvPr/>
        </p:nvSpPr>
        <p:spPr>
          <a:xfrm>
            <a:off x="3733800" y="2743200"/>
            <a:ext cx="541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50                         50               100                                </a:t>
            </a:r>
            <a:endParaRPr/>
          </a:p>
        </p:txBody>
      </p:sp>
      <p:sp>
        <p:nvSpPr>
          <p:cNvPr id="354" name="Google Shape;354;p37"/>
          <p:cNvSpPr txBox="1"/>
          <p:nvPr/>
        </p:nvSpPr>
        <p:spPr>
          <a:xfrm>
            <a:off x="3733800" y="3581400"/>
            <a:ext cx="5410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50                          1850        1900</a:t>
            </a:r>
            <a:endParaRPr/>
          </a:p>
        </p:txBody>
      </p:sp>
      <p:cxnSp>
        <p:nvCxnSpPr>
          <p:cNvPr id="355" name="Google Shape;355;p37"/>
          <p:cNvCxnSpPr/>
          <p:nvPr/>
        </p:nvCxnSpPr>
        <p:spPr>
          <a:xfrm>
            <a:off x="2895600" y="4114800"/>
            <a:ext cx="62484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56" name="Google Shape;356;p37"/>
          <p:cNvSpPr txBox="1"/>
          <p:nvPr/>
        </p:nvSpPr>
        <p:spPr>
          <a:xfrm>
            <a:off x="2803525" y="4078287"/>
            <a:ext cx="8270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total</a:t>
            </a:r>
            <a:endParaRPr/>
          </a:p>
        </p:txBody>
      </p:sp>
      <p:sp>
        <p:nvSpPr>
          <p:cNvPr id="357" name="Google Shape;357;p37"/>
          <p:cNvSpPr txBox="1"/>
          <p:nvPr/>
        </p:nvSpPr>
        <p:spPr>
          <a:xfrm>
            <a:off x="3870325" y="4154487"/>
            <a:ext cx="52736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100                      1900         2000 </a:t>
            </a:r>
            <a:endParaRPr/>
          </a:p>
        </p:txBody>
      </p:sp>
      <p:sp>
        <p:nvSpPr>
          <p:cNvPr id="358" name="Google Shape;358;p37"/>
          <p:cNvSpPr txBox="1"/>
          <p:nvPr/>
        </p:nvSpPr>
        <p:spPr>
          <a:xfrm>
            <a:off x="0" y="5029200"/>
            <a:ext cx="8077200" cy="1004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Positive predictive value: 50/100= 50%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Negative predictive value: 1850/1900= 97.4%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3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Sensitivity and Specificity</a:t>
            </a:r>
            <a:endParaRPr/>
          </a:p>
        </p:txBody>
      </p:sp>
      <p:sp>
        <p:nvSpPr>
          <p:cNvPr id="364" name="Google Shape;364;p3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Screening test- both highly sensetive and highly specific??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if     sensitivity- then increase in the number of false positives.- i.e decreasing specificity.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reducing the strictness of the criteria for a  positive test increases sensitivity but decreases specificity.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increasing the strictness  does the opposite!</a:t>
            </a:r>
            <a:endParaRPr/>
          </a:p>
        </p:txBody>
      </p:sp>
      <p:cxnSp>
        <p:nvCxnSpPr>
          <p:cNvPr id="365" name="Google Shape;365;p38"/>
          <p:cNvCxnSpPr/>
          <p:nvPr/>
        </p:nvCxnSpPr>
        <p:spPr>
          <a:xfrm rot="10800000">
            <a:off x="1371600" y="2590800"/>
            <a:ext cx="0" cy="304800"/>
          </a:xfrm>
          <a:prstGeom prst="straightConnector1">
            <a:avLst/>
          </a:prstGeom>
          <a:noFill/>
          <a:ln cap="flat" cmpd="sng" w="76200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39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Decision  depends on the consequences of identifying false negatives and false positives.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e.g.- for a serious condition in newborns better to have high sensitivity and to accept the increased cost of a high number of false positives (reduce specificity).</a:t>
            </a:r>
            <a:endParaRPr/>
          </a:p>
        </p:txBody>
      </p:sp>
      <p:sp>
        <p:nvSpPr>
          <p:cNvPr id="371" name="Google Shape;371;p3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Sensitivity and Specificity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4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Predictive value</a:t>
            </a:r>
            <a:endParaRPr/>
          </a:p>
        </p:txBody>
      </p:sp>
      <p:sp>
        <p:nvSpPr>
          <p:cNvPr id="377" name="Google Shape;377;p40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determined by sensitivity, specificity and also by the prevalence of the preclinical disease.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41"/>
          <p:cNvSpPr txBox="1"/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Tertiary prevention</a:t>
            </a:r>
            <a:endParaRPr/>
          </a:p>
        </p:txBody>
      </p:sp>
      <p:sp>
        <p:nvSpPr>
          <p:cNvPr id="383" name="Google Shape;383;p41"/>
          <p:cNvSpPr txBox="1"/>
          <p:nvPr/>
        </p:nvSpPr>
        <p:spPr>
          <a:xfrm>
            <a:off x="304800" y="1600200"/>
            <a:ext cx="85344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Aimed at reducing the progress or complications of established disease.</a:t>
            </a:r>
            <a:endParaRPr/>
          </a:p>
        </p:txBody>
      </p:sp>
      <p:sp>
        <p:nvSpPr>
          <p:cNvPr id="384" name="Google Shape;384;p41"/>
          <p:cNvSpPr txBox="1"/>
          <p:nvPr/>
        </p:nvSpPr>
        <p:spPr>
          <a:xfrm>
            <a:off x="228600" y="28956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Mainly to reduce disabilities.. Minimize suffering!</a:t>
            </a:r>
            <a:endParaRPr/>
          </a:p>
        </p:txBody>
      </p:sp>
      <p:sp>
        <p:nvSpPr>
          <p:cNvPr id="385" name="Google Shape;385;p41"/>
          <p:cNvSpPr txBox="1"/>
          <p:nvPr/>
        </p:nvSpPr>
        <p:spPr>
          <a:xfrm>
            <a:off x="381000" y="3962400"/>
            <a:ext cx="8305800" cy="1370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Examples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Rehabilitation of patients with strokes, injuries, poliomyelitis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4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Conclusions</a:t>
            </a:r>
            <a:endParaRPr/>
          </a:p>
        </p:txBody>
      </p:sp>
      <p:sp>
        <p:nvSpPr>
          <p:cNvPr id="391" name="Google Shape;391;p4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Epidemiology identifies risk factors for disease and so it is important for prevention.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There are 4 levels of prevention, primary prevention is the most effective populationwise.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There are 2 main strategies for primary prevention: population and high risk strategy.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Screening is a good tool to identify an unrecognized disease and so prevent its progression.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Levels of prevention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 levels of prevention: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9900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Primordial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9900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Primary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9900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Secondary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9900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Tertiary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i="0" sz="3200" u="none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>
            <a:off x="2895600" y="2286000"/>
            <a:ext cx="762000" cy="10668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6"/>
          <p:cNvSpPr txBox="1"/>
          <p:nvPr/>
        </p:nvSpPr>
        <p:spPr>
          <a:xfrm>
            <a:off x="4038600" y="2438400"/>
            <a:ext cx="45720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Contributes the most to health and wellbeing of the whole population!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Primordial prevention</a:t>
            </a:r>
            <a:endParaRPr/>
          </a:p>
        </p:txBody>
      </p:sp>
      <p:sp>
        <p:nvSpPr>
          <p:cNvPr id="113" name="Google Shape;113;p17"/>
          <p:cNvSpPr txBox="1"/>
          <p:nvPr/>
        </p:nvSpPr>
        <p:spPr>
          <a:xfrm>
            <a:off x="609600" y="990600"/>
            <a:ext cx="8001000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Aim is to avoid the emergence and establishment of the social, economic and cultural patterns of living that are known to contribute to an elevated risk of disease.</a:t>
            </a:r>
            <a:endParaRPr/>
          </a:p>
        </p:txBody>
      </p:sp>
      <p:sp>
        <p:nvSpPr>
          <p:cNvPr id="114" name="Google Shape;114;p17"/>
          <p:cNvSpPr txBox="1"/>
          <p:nvPr/>
        </p:nvSpPr>
        <p:spPr>
          <a:xfrm>
            <a:off x="685800" y="3429000"/>
            <a:ext cx="2514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Examples</a:t>
            </a:r>
            <a:endParaRPr/>
          </a:p>
        </p:txBody>
      </p:sp>
      <p:sp>
        <p:nvSpPr>
          <p:cNvPr id="115" name="Google Shape;115;p17"/>
          <p:cNvSpPr txBox="1"/>
          <p:nvPr/>
        </p:nvSpPr>
        <p:spPr>
          <a:xfrm>
            <a:off x="685800" y="39624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-High risk behaviour- CVD- smoking</a:t>
            </a:r>
            <a:endParaRPr/>
          </a:p>
        </p:txBody>
      </p:sp>
      <p:sp>
        <p:nvSpPr>
          <p:cNvPr id="116" name="Google Shape;116;p17"/>
          <p:cNvSpPr txBox="1"/>
          <p:nvPr/>
        </p:nvSpPr>
        <p:spPr>
          <a:xfrm>
            <a:off x="609600" y="4495800"/>
            <a:ext cx="85344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Global effects of air pollution (green house effect, ozone depletion)</a:t>
            </a:r>
            <a:endParaRPr/>
          </a:p>
        </p:txBody>
      </p:sp>
      <p:sp>
        <p:nvSpPr>
          <p:cNvPr id="117" name="Google Shape;117;p17"/>
          <p:cNvSpPr txBox="1"/>
          <p:nvPr/>
        </p:nvSpPr>
        <p:spPr>
          <a:xfrm>
            <a:off x="593725" y="5449887"/>
            <a:ext cx="64817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Urban smog ( lung disease, heart disease)</a:t>
            </a:r>
            <a:endParaRPr/>
          </a:p>
        </p:txBody>
      </p:sp>
      <p:sp>
        <p:nvSpPr>
          <p:cNvPr id="118" name="Google Shape;118;p17"/>
          <p:cNvSpPr txBox="1"/>
          <p:nvPr/>
        </p:nvSpPr>
        <p:spPr>
          <a:xfrm>
            <a:off x="685800" y="2895600"/>
            <a:ext cx="7315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Has to do with policies and regulations!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Primary prevention</a:t>
            </a:r>
            <a:endParaRPr/>
          </a:p>
        </p:txBody>
      </p:sp>
      <p:sp>
        <p:nvSpPr>
          <p:cNvPr id="124" name="Google Shape;124;p18"/>
          <p:cNvSpPr txBox="1"/>
          <p:nvPr/>
        </p:nvSpPr>
        <p:spPr>
          <a:xfrm>
            <a:off x="533400" y="1600200"/>
            <a:ext cx="8001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Aim is to limit the incidence of disease by controling causes and risk factors.</a:t>
            </a:r>
            <a:endParaRPr/>
          </a:p>
        </p:txBody>
      </p:sp>
      <p:sp>
        <p:nvSpPr>
          <p:cNvPr id="125" name="Google Shape;125;p18"/>
          <p:cNvSpPr txBox="1"/>
          <p:nvPr/>
        </p:nvSpPr>
        <p:spPr>
          <a:xfrm>
            <a:off x="609600" y="4114800"/>
            <a:ext cx="3124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examples</a:t>
            </a:r>
            <a:endParaRPr/>
          </a:p>
        </p:txBody>
      </p:sp>
      <p:sp>
        <p:nvSpPr>
          <p:cNvPr id="126" name="Google Shape;126;p18"/>
          <p:cNvSpPr txBox="1"/>
          <p:nvPr/>
        </p:nvSpPr>
        <p:spPr>
          <a:xfrm>
            <a:off x="533400" y="2743200"/>
            <a:ext cx="7848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Primary prevention depends on widespread changes that reduce the average risk in the whole population.</a:t>
            </a:r>
            <a:endParaRPr/>
          </a:p>
        </p:txBody>
      </p:sp>
      <p:sp>
        <p:nvSpPr>
          <p:cNvPr id="127" name="Google Shape;127;p18"/>
          <p:cNvSpPr txBox="1"/>
          <p:nvPr/>
        </p:nvSpPr>
        <p:spPr>
          <a:xfrm>
            <a:off x="685800" y="4648200"/>
            <a:ext cx="7620000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Use of condoms- prevention of HIV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educational programs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Immunizations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Population strategy vs. High risk strategy</a:t>
            </a:r>
            <a:endParaRPr/>
          </a:p>
        </p:txBody>
      </p:sp>
      <p:cxnSp>
        <p:nvCxnSpPr>
          <p:cNvPr id="133" name="Google Shape;133;p19"/>
          <p:cNvCxnSpPr/>
          <p:nvPr/>
        </p:nvCxnSpPr>
        <p:spPr>
          <a:xfrm>
            <a:off x="298450" y="3952875"/>
            <a:ext cx="4191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34" name="Google Shape;134;p19"/>
          <p:cNvSpPr/>
          <p:nvPr/>
        </p:nvSpPr>
        <p:spPr>
          <a:xfrm>
            <a:off x="685800" y="2438400"/>
            <a:ext cx="4241800" cy="1392237"/>
          </a:xfrm>
          <a:custGeom>
            <a:rect b="b" l="l" r="r" t="t"/>
            <a:pathLst>
              <a:path extrusionOk="0" h="863" w="2851">
                <a:moveTo>
                  <a:pt x="0" y="863"/>
                </a:moveTo>
                <a:cubicBezTo>
                  <a:pt x="113" y="857"/>
                  <a:pt x="242" y="862"/>
                  <a:pt x="342" y="795"/>
                </a:cubicBezTo>
                <a:cubicBezTo>
                  <a:pt x="406" y="752"/>
                  <a:pt x="443" y="683"/>
                  <a:pt x="518" y="658"/>
                </a:cubicBezTo>
                <a:cubicBezTo>
                  <a:pt x="528" y="645"/>
                  <a:pt x="535" y="630"/>
                  <a:pt x="547" y="619"/>
                </a:cubicBezTo>
                <a:cubicBezTo>
                  <a:pt x="565" y="603"/>
                  <a:pt x="606" y="580"/>
                  <a:pt x="606" y="580"/>
                </a:cubicBezTo>
                <a:cubicBezTo>
                  <a:pt x="654" y="505"/>
                  <a:pt x="698" y="396"/>
                  <a:pt x="791" y="375"/>
                </a:cubicBezTo>
                <a:cubicBezTo>
                  <a:pt x="829" y="336"/>
                  <a:pt x="870" y="305"/>
                  <a:pt x="908" y="267"/>
                </a:cubicBezTo>
                <a:cubicBezTo>
                  <a:pt x="937" y="238"/>
                  <a:pt x="958" y="198"/>
                  <a:pt x="986" y="170"/>
                </a:cubicBezTo>
                <a:cubicBezTo>
                  <a:pt x="1041" y="115"/>
                  <a:pt x="1097" y="105"/>
                  <a:pt x="1162" y="62"/>
                </a:cubicBezTo>
                <a:cubicBezTo>
                  <a:pt x="1233" y="15"/>
                  <a:pt x="1200" y="33"/>
                  <a:pt x="1260" y="4"/>
                </a:cubicBezTo>
                <a:cubicBezTo>
                  <a:pt x="1337" y="10"/>
                  <a:pt x="1383" y="0"/>
                  <a:pt x="1445" y="33"/>
                </a:cubicBezTo>
                <a:cubicBezTo>
                  <a:pt x="1466" y="44"/>
                  <a:pt x="1504" y="72"/>
                  <a:pt x="1504" y="72"/>
                </a:cubicBezTo>
                <a:cubicBezTo>
                  <a:pt x="1556" y="142"/>
                  <a:pt x="1627" y="195"/>
                  <a:pt x="1689" y="258"/>
                </a:cubicBezTo>
                <a:cubicBezTo>
                  <a:pt x="1723" y="293"/>
                  <a:pt x="1698" y="278"/>
                  <a:pt x="1719" y="316"/>
                </a:cubicBezTo>
                <a:cubicBezTo>
                  <a:pt x="1730" y="337"/>
                  <a:pt x="1745" y="355"/>
                  <a:pt x="1758" y="375"/>
                </a:cubicBezTo>
                <a:cubicBezTo>
                  <a:pt x="1771" y="394"/>
                  <a:pt x="1816" y="414"/>
                  <a:pt x="1816" y="414"/>
                </a:cubicBezTo>
                <a:cubicBezTo>
                  <a:pt x="1819" y="424"/>
                  <a:pt x="1819" y="436"/>
                  <a:pt x="1826" y="443"/>
                </a:cubicBezTo>
                <a:cubicBezTo>
                  <a:pt x="1843" y="460"/>
                  <a:pt x="1885" y="482"/>
                  <a:pt x="1885" y="482"/>
                </a:cubicBezTo>
                <a:cubicBezTo>
                  <a:pt x="1909" y="558"/>
                  <a:pt x="1873" y="470"/>
                  <a:pt x="1924" y="521"/>
                </a:cubicBezTo>
                <a:cubicBezTo>
                  <a:pt x="1931" y="528"/>
                  <a:pt x="1926" y="543"/>
                  <a:pt x="1933" y="550"/>
                </a:cubicBezTo>
                <a:cubicBezTo>
                  <a:pt x="1946" y="563"/>
                  <a:pt x="2021" y="608"/>
                  <a:pt x="2041" y="619"/>
                </a:cubicBezTo>
                <a:cubicBezTo>
                  <a:pt x="2054" y="626"/>
                  <a:pt x="2067" y="633"/>
                  <a:pt x="2080" y="638"/>
                </a:cubicBezTo>
                <a:cubicBezTo>
                  <a:pt x="2099" y="646"/>
                  <a:pt x="2138" y="658"/>
                  <a:pt x="2138" y="658"/>
                </a:cubicBezTo>
                <a:cubicBezTo>
                  <a:pt x="2233" y="750"/>
                  <a:pt x="2140" y="673"/>
                  <a:pt x="2431" y="697"/>
                </a:cubicBezTo>
                <a:cubicBezTo>
                  <a:pt x="2527" y="705"/>
                  <a:pt x="2604" y="762"/>
                  <a:pt x="2695" y="785"/>
                </a:cubicBezTo>
                <a:cubicBezTo>
                  <a:pt x="2844" y="775"/>
                  <a:pt x="2792" y="775"/>
                  <a:pt x="2851" y="775"/>
                </a:cubicBezTo>
              </a:path>
            </a:pathLst>
          </a:custGeom>
          <a:noFill/>
          <a:ln cap="flat" cmpd="sng" w="57150">
            <a:solidFill>
              <a:srgbClr val="FFC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9"/>
          <p:cNvSpPr/>
          <p:nvPr/>
        </p:nvSpPr>
        <p:spPr>
          <a:xfrm>
            <a:off x="685800" y="2438400"/>
            <a:ext cx="4241800" cy="1392237"/>
          </a:xfrm>
          <a:custGeom>
            <a:rect b="b" l="l" r="r" t="t"/>
            <a:pathLst>
              <a:path extrusionOk="0" h="863" w="2851">
                <a:moveTo>
                  <a:pt x="0" y="863"/>
                </a:moveTo>
                <a:cubicBezTo>
                  <a:pt x="113" y="857"/>
                  <a:pt x="242" y="862"/>
                  <a:pt x="342" y="795"/>
                </a:cubicBezTo>
                <a:cubicBezTo>
                  <a:pt x="406" y="752"/>
                  <a:pt x="443" y="683"/>
                  <a:pt x="518" y="658"/>
                </a:cubicBezTo>
                <a:cubicBezTo>
                  <a:pt x="528" y="645"/>
                  <a:pt x="535" y="630"/>
                  <a:pt x="547" y="619"/>
                </a:cubicBezTo>
                <a:cubicBezTo>
                  <a:pt x="565" y="603"/>
                  <a:pt x="606" y="580"/>
                  <a:pt x="606" y="580"/>
                </a:cubicBezTo>
                <a:cubicBezTo>
                  <a:pt x="654" y="505"/>
                  <a:pt x="698" y="396"/>
                  <a:pt x="791" y="375"/>
                </a:cubicBezTo>
                <a:cubicBezTo>
                  <a:pt x="829" y="336"/>
                  <a:pt x="870" y="305"/>
                  <a:pt x="908" y="267"/>
                </a:cubicBezTo>
                <a:cubicBezTo>
                  <a:pt x="937" y="238"/>
                  <a:pt x="958" y="198"/>
                  <a:pt x="986" y="170"/>
                </a:cubicBezTo>
                <a:cubicBezTo>
                  <a:pt x="1041" y="115"/>
                  <a:pt x="1097" y="105"/>
                  <a:pt x="1162" y="62"/>
                </a:cubicBezTo>
                <a:cubicBezTo>
                  <a:pt x="1233" y="15"/>
                  <a:pt x="1200" y="33"/>
                  <a:pt x="1260" y="4"/>
                </a:cubicBezTo>
                <a:cubicBezTo>
                  <a:pt x="1337" y="10"/>
                  <a:pt x="1383" y="0"/>
                  <a:pt x="1445" y="33"/>
                </a:cubicBezTo>
                <a:cubicBezTo>
                  <a:pt x="1466" y="44"/>
                  <a:pt x="1504" y="72"/>
                  <a:pt x="1504" y="72"/>
                </a:cubicBezTo>
                <a:cubicBezTo>
                  <a:pt x="1556" y="142"/>
                  <a:pt x="1627" y="195"/>
                  <a:pt x="1689" y="258"/>
                </a:cubicBezTo>
                <a:cubicBezTo>
                  <a:pt x="1723" y="293"/>
                  <a:pt x="1698" y="278"/>
                  <a:pt x="1719" y="316"/>
                </a:cubicBezTo>
                <a:cubicBezTo>
                  <a:pt x="1730" y="337"/>
                  <a:pt x="1745" y="355"/>
                  <a:pt x="1758" y="375"/>
                </a:cubicBezTo>
                <a:cubicBezTo>
                  <a:pt x="1771" y="394"/>
                  <a:pt x="1816" y="414"/>
                  <a:pt x="1816" y="414"/>
                </a:cubicBezTo>
                <a:cubicBezTo>
                  <a:pt x="1819" y="424"/>
                  <a:pt x="1819" y="436"/>
                  <a:pt x="1826" y="443"/>
                </a:cubicBezTo>
                <a:cubicBezTo>
                  <a:pt x="1843" y="460"/>
                  <a:pt x="1885" y="482"/>
                  <a:pt x="1885" y="482"/>
                </a:cubicBezTo>
                <a:cubicBezTo>
                  <a:pt x="1909" y="558"/>
                  <a:pt x="1873" y="470"/>
                  <a:pt x="1924" y="521"/>
                </a:cubicBezTo>
                <a:cubicBezTo>
                  <a:pt x="1931" y="528"/>
                  <a:pt x="1926" y="543"/>
                  <a:pt x="1933" y="550"/>
                </a:cubicBezTo>
                <a:cubicBezTo>
                  <a:pt x="1946" y="563"/>
                  <a:pt x="2021" y="608"/>
                  <a:pt x="2041" y="619"/>
                </a:cubicBezTo>
                <a:cubicBezTo>
                  <a:pt x="2054" y="626"/>
                  <a:pt x="2067" y="633"/>
                  <a:pt x="2080" y="638"/>
                </a:cubicBezTo>
                <a:cubicBezTo>
                  <a:pt x="2099" y="646"/>
                  <a:pt x="2138" y="658"/>
                  <a:pt x="2138" y="658"/>
                </a:cubicBezTo>
                <a:cubicBezTo>
                  <a:pt x="2233" y="750"/>
                  <a:pt x="2140" y="673"/>
                  <a:pt x="2431" y="697"/>
                </a:cubicBezTo>
                <a:cubicBezTo>
                  <a:pt x="2527" y="705"/>
                  <a:pt x="2604" y="762"/>
                  <a:pt x="2695" y="785"/>
                </a:cubicBezTo>
                <a:cubicBezTo>
                  <a:pt x="2844" y="775"/>
                  <a:pt x="2792" y="775"/>
                  <a:pt x="2851" y="775"/>
                </a:cubicBezTo>
              </a:path>
            </a:pathLst>
          </a:custGeom>
          <a:noFill/>
          <a:ln cap="flat" cmpd="sng" w="571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9"/>
          <p:cNvSpPr/>
          <p:nvPr/>
        </p:nvSpPr>
        <p:spPr>
          <a:xfrm>
            <a:off x="3810000" y="4343400"/>
            <a:ext cx="4241800" cy="1392237"/>
          </a:xfrm>
          <a:custGeom>
            <a:rect b="b" l="l" r="r" t="t"/>
            <a:pathLst>
              <a:path extrusionOk="0" h="863" w="2851">
                <a:moveTo>
                  <a:pt x="0" y="863"/>
                </a:moveTo>
                <a:cubicBezTo>
                  <a:pt x="113" y="857"/>
                  <a:pt x="242" y="862"/>
                  <a:pt x="342" y="795"/>
                </a:cubicBezTo>
                <a:cubicBezTo>
                  <a:pt x="406" y="752"/>
                  <a:pt x="443" y="683"/>
                  <a:pt x="518" y="658"/>
                </a:cubicBezTo>
                <a:cubicBezTo>
                  <a:pt x="528" y="645"/>
                  <a:pt x="535" y="630"/>
                  <a:pt x="547" y="619"/>
                </a:cubicBezTo>
                <a:cubicBezTo>
                  <a:pt x="565" y="603"/>
                  <a:pt x="606" y="580"/>
                  <a:pt x="606" y="580"/>
                </a:cubicBezTo>
                <a:cubicBezTo>
                  <a:pt x="654" y="505"/>
                  <a:pt x="698" y="396"/>
                  <a:pt x="791" y="375"/>
                </a:cubicBezTo>
                <a:cubicBezTo>
                  <a:pt x="829" y="336"/>
                  <a:pt x="870" y="305"/>
                  <a:pt x="908" y="267"/>
                </a:cubicBezTo>
                <a:cubicBezTo>
                  <a:pt x="937" y="238"/>
                  <a:pt x="958" y="198"/>
                  <a:pt x="986" y="170"/>
                </a:cubicBezTo>
                <a:cubicBezTo>
                  <a:pt x="1041" y="115"/>
                  <a:pt x="1097" y="105"/>
                  <a:pt x="1162" y="62"/>
                </a:cubicBezTo>
                <a:cubicBezTo>
                  <a:pt x="1233" y="15"/>
                  <a:pt x="1200" y="33"/>
                  <a:pt x="1260" y="4"/>
                </a:cubicBezTo>
                <a:cubicBezTo>
                  <a:pt x="1337" y="10"/>
                  <a:pt x="1383" y="0"/>
                  <a:pt x="1445" y="33"/>
                </a:cubicBezTo>
                <a:cubicBezTo>
                  <a:pt x="1466" y="44"/>
                  <a:pt x="1504" y="72"/>
                  <a:pt x="1504" y="72"/>
                </a:cubicBezTo>
                <a:cubicBezTo>
                  <a:pt x="1556" y="142"/>
                  <a:pt x="1627" y="195"/>
                  <a:pt x="1689" y="258"/>
                </a:cubicBezTo>
                <a:cubicBezTo>
                  <a:pt x="1723" y="293"/>
                  <a:pt x="1698" y="278"/>
                  <a:pt x="1719" y="316"/>
                </a:cubicBezTo>
                <a:cubicBezTo>
                  <a:pt x="1730" y="337"/>
                  <a:pt x="1745" y="355"/>
                  <a:pt x="1758" y="375"/>
                </a:cubicBezTo>
                <a:cubicBezTo>
                  <a:pt x="1771" y="394"/>
                  <a:pt x="1816" y="414"/>
                  <a:pt x="1816" y="414"/>
                </a:cubicBezTo>
                <a:cubicBezTo>
                  <a:pt x="1819" y="424"/>
                  <a:pt x="1819" y="436"/>
                  <a:pt x="1826" y="443"/>
                </a:cubicBezTo>
                <a:cubicBezTo>
                  <a:pt x="1843" y="460"/>
                  <a:pt x="1885" y="482"/>
                  <a:pt x="1885" y="482"/>
                </a:cubicBezTo>
                <a:cubicBezTo>
                  <a:pt x="1909" y="558"/>
                  <a:pt x="1873" y="470"/>
                  <a:pt x="1924" y="521"/>
                </a:cubicBezTo>
                <a:cubicBezTo>
                  <a:pt x="1931" y="528"/>
                  <a:pt x="1926" y="543"/>
                  <a:pt x="1933" y="550"/>
                </a:cubicBezTo>
                <a:cubicBezTo>
                  <a:pt x="1946" y="563"/>
                  <a:pt x="2021" y="608"/>
                  <a:pt x="2041" y="619"/>
                </a:cubicBezTo>
                <a:cubicBezTo>
                  <a:pt x="2054" y="626"/>
                  <a:pt x="2067" y="633"/>
                  <a:pt x="2080" y="638"/>
                </a:cubicBezTo>
                <a:cubicBezTo>
                  <a:pt x="2099" y="646"/>
                  <a:pt x="2138" y="658"/>
                  <a:pt x="2138" y="658"/>
                </a:cubicBezTo>
                <a:cubicBezTo>
                  <a:pt x="2233" y="750"/>
                  <a:pt x="2140" y="673"/>
                  <a:pt x="2431" y="697"/>
                </a:cubicBezTo>
                <a:cubicBezTo>
                  <a:pt x="2527" y="705"/>
                  <a:pt x="2604" y="762"/>
                  <a:pt x="2695" y="785"/>
                </a:cubicBezTo>
                <a:cubicBezTo>
                  <a:pt x="2844" y="775"/>
                  <a:pt x="2792" y="775"/>
                  <a:pt x="2851" y="775"/>
                </a:cubicBezTo>
              </a:path>
            </a:pathLst>
          </a:custGeom>
          <a:noFill/>
          <a:ln cap="flat" cmpd="sng" w="571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7" name="Google Shape;137;p19"/>
          <p:cNvCxnSpPr/>
          <p:nvPr/>
        </p:nvCxnSpPr>
        <p:spPr>
          <a:xfrm>
            <a:off x="3886200" y="5867400"/>
            <a:ext cx="4191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38" name="Google Shape;138;p19"/>
          <p:cNvCxnSpPr/>
          <p:nvPr/>
        </p:nvCxnSpPr>
        <p:spPr>
          <a:xfrm>
            <a:off x="7010400" y="5257800"/>
            <a:ext cx="0" cy="8382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39" name="Google Shape;139;p19"/>
          <p:cNvCxnSpPr/>
          <p:nvPr/>
        </p:nvCxnSpPr>
        <p:spPr>
          <a:xfrm flipH="1">
            <a:off x="6934200" y="5562600"/>
            <a:ext cx="228600" cy="2286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40" name="Google Shape;140;p19"/>
          <p:cNvCxnSpPr/>
          <p:nvPr/>
        </p:nvCxnSpPr>
        <p:spPr>
          <a:xfrm flipH="1">
            <a:off x="7086600" y="5562600"/>
            <a:ext cx="228600" cy="2286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41" name="Google Shape;141;p19"/>
          <p:cNvCxnSpPr/>
          <p:nvPr/>
        </p:nvCxnSpPr>
        <p:spPr>
          <a:xfrm flipH="1">
            <a:off x="7315200" y="5638800"/>
            <a:ext cx="228600" cy="2286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42" name="Google Shape;142;p19"/>
          <p:cNvCxnSpPr/>
          <p:nvPr/>
        </p:nvCxnSpPr>
        <p:spPr>
          <a:xfrm flipH="1">
            <a:off x="7543800" y="5638800"/>
            <a:ext cx="228600" cy="2286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43" name="Google Shape;143;p19"/>
          <p:cNvCxnSpPr/>
          <p:nvPr/>
        </p:nvCxnSpPr>
        <p:spPr>
          <a:xfrm flipH="1">
            <a:off x="7239000" y="5562600"/>
            <a:ext cx="228600" cy="2286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44" name="Google Shape;144;p19"/>
          <p:cNvCxnSpPr/>
          <p:nvPr/>
        </p:nvCxnSpPr>
        <p:spPr>
          <a:xfrm flipH="1">
            <a:off x="7772400" y="5638800"/>
            <a:ext cx="228600" cy="2286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45" name="Google Shape;145;p19"/>
          <p:cNvCxnSpPr/>
          <p:nvPr/>
        </p:nvCxnSpPr>
        <p:spPr>
          <a:xfrm flipH="1">
            <a:off x="6858000" y="5638800"/>
            <a:ext cx="228600" cy="2286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46" name="Google Shape;146;p19"/>
          <p:cNvCxnSpPr/>
          <p:nvPr/>
        </p:nvCxnSpPr>
        <p:spPr>
          <a:xfrm flipH="1">
            <a:off x="7010400" y="5638800"/>
            <a:ext cx="228600" cy="2286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47" name="Google Shape;147;p19"/>
          <p:cNvSpPr txBox="1"/>
          <p:nvPr/>
        </p:nvSpPr>
        <p:spPr>
          <a:xfrm>
            <a:off x="762000" y="4191000"/>
            <a:ext cx="31242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Population strategy</a:t>
            </a:r>
            <a:endParaRPr/>
          </a:p>
        </p:txBody>
      </p:sp>
      <p:sp>
        <p:nvSpPr>
          <p:cNvPr id="148" name="Google Shape;148;p19"/>
          <p:cNvSpPr txBox="1"/>
          <p:nvPr/>
        </p:nvSpPr>
        <p:spPr>
          <a:xfrm>
            <a:off x="4343400" y="6096000"/>
            <a:ext cx="31242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High risk strategy</a:t>
            </a:r>
            <a:endParaRPr/>
          </a:p>
        </p:txBody>
      </p:sp>
      <p:cxnSp>
        <p:nvCxnSpPr>
          <p:cNvPr id="149" name="Google Shape;149;p19"/>
          <p:cNvCxnSpPr/>
          <p:nvPr/>
        </p:nvCxnSpPr>
        <p:spPr>
          <a:xfrm rot="10800000">
            <a:off x="1752600" y="1981200"/>
            <a:ext cx="20574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50" name="Google Shape;150;p19"/>
          <p:cNvCxnSpPr/>
          <p:nvPr/>
        </p:nvCxnSpPr>
        <p:spPr>
          <a:xfrm rot="10800000">
            <a:off x="7010400" y="6096000"/>
            <a:ext cx="5334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Advantages and disadvantages of high-risk strategy</a:t>
            </a:r>
            <a:endParaRPr/>
          </a:p>
        </p:txBody>
      </p:sp>
      <p:sp>
        <p:nvSpPr>
          <p:cNvPr id="156" name="Google Shape;156;p20"/>
          <p:cNvSpPr txBox="1"/>
          <p:nvPr>
            <p:ph idx="1" type="body"/>
          </p:nvPr>
        </p:nvSpPr>
        <p:spPr>
          <a:xfrm>
            <a:off x="381000" y="21336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Advantages-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Appropriate to individuals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Subject motivation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Physician motivation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Favourable benefit-to-risk ratio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Disadvanteges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Difficulties identifying high-risk individuals.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Temporary effect.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Limited effect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Behaviourally inappropriate.</a:t>
            </a:r>
            <a:endParaRPr/>
          </a:p>
        </p:txBody>
      </p:sp>
      <p:sp>
        <p:nvSpPr>
          <p:cNvPr id="162" name="Google Shape;162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Advantages and disadvantages of high-risk strategy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Advantages and disadvantages of population-strategy</a:t>
            </a:r>
            <a:endParaRPr/>
          </a:p>
        </p:txBody>
      </p:sp>
      <p:sp>
        <p:nvSpPr>
          <p:cNvPr id="168" name="Google Shape;168;p2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Advantages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Radical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Large potential for whole population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1" i="0" lang="en-US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Behaviorally appropriate.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