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b="1" kern="0" spc="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Oper</a:t>
            </a:r>
            <a:r>
              <a:rPr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ations in MongoDB</a:t>
            </a:r>
            <a:r>
              <a:rPr b="1" kern="0" spc="9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Queries</a:t>
            </a:r>
            <a:br>
              <a:rPr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</a:b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Creating Indexes i</a:t>
            </a:r>
            <a:r>
              <a:rPr b="1"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n Atlas</a:t>
            </a:r>
            <a:br>
              <a:rPr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22225" indent="0" algn="l" rtl="0" eaLnBrk="0">
              <a:lnSpc>
                <a:spcPct val="79000"/>
              </a:lnSpc>
              <a:spcBef>
                <a:spcPts val="365"/>
              </a:spcBef>
              <a:buNone/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1.   Navigate to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Indexes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fr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om the </a:t>
            </a:r>
            <a:r>
              <a:rPr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Collections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tab.</a:t>
            </a:r>
            <a:endParaRPr kern="0" spc="-1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22225" indent="0" algn="l" rtl="0" eaLnBrk="0">
              <a:lnSpc>
                <a:spcPct val="79000"/>
              </a:lnSpc>
              <a:spcBef>
                <a:spcPts val="365"/>
              </a:spcBef>
              <a:buNone/>
            </a:pPr>
            <a:endParaRPr kern="0" spc="-1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22225" indent="0" algn="l" rtl="0" eaLnBrk="0">
              <a:lnSpc>
                <a:spcPct val="79000"/>
              </a:lnSpc>
              <a:spcBef>
                <a:spcPts val="365"/>
              </a:spcBef>
              <a:buNone/>
            </a:pP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2.  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Click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Create</a:t>
            </a:r>
            <a:r>
              <a:rPr b="1"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Index</a:t>
            </a:r>
            <a:r>
              <a:rPr b="1"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and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select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the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field</a:t>
            </a:r>
            <a:r>
              <a:rPr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category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.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                                                               This will speed up queries fil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tering by</a:t>
            </a:r>
            <a:r>
              <a:rPr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category.</a:t>
            </a:r>
            <a:endParaRPr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Atlas Search 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marL="0" indent="0" algn="l" rtl="0" eaLnBrk="0">
              <a:lnSpc>
                <a:spcPct val="106000"/>
              </a:lnSpc>
              <a:buNone/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79000"/>
              </a:lnSpc>
              <a:spcBef>
                <a:spcPts val="365"/>
              </a:spcBef>
              <a:buNone/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If</a:t>
            </a:r>
            <a:r>
              <a:rPr kern="0" spc="-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you enable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Atlas</a:t>
            </a:r>
            <a:r>
              <a:rPr b="1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Se</a:t>
            </a:r>
            <a:r>
              <a:rPr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arch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:</a:t>
            </a:r>
            <a:endParaRPr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indent="0" algn="l" rtl="0" eaLnBrk="0">
              <a:lnSpc>
                <a:spcPct val="106000"/>
              </a:lnSpc>
              <a:buNone/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2225" indent="0" algn="l" rtl="0" eaLnBrk="0">
              <a:lnSpc>
                <a:spcPct val="79000"/>
              </a:lnSpc>
              <a:spcBef>
                <a:spcPts val="370"/>
              </a:spcBef>
              <a:buNone/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1.   Create a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Search</a:t>
            </a:r>
            <a:r>
              <a:rPr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Ind</a:t>
            </a:r>
            <a:r>
              <a:rPr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ex</a:t>
            </a:r>
            <a:r>
              <a:rPr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on</a:t>
            </a:r>
            <a:r>
              <a:rPr kern="0" spc="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the</a:t>
            </a:r>
            <a:r>
              <a:rPr kern="0" spc="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field</a:t>
            </a:r>
            <a:r>
              <a:rPr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name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.</a:t>
            </a:r>
            <a:endParaRPr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7620" indent="0" algn="l" rtl="0" eaLnBrk="0">
              <a:lnSpc>
                <a:spcPct val="79000"/>
              </a:lnSpc>
              <a:spcBef>
                <a:spcPts val="280"/>
              </a:spcBef>
              <a:buNone/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2.   Run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 text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search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query:</a:t>
            </a:r>
            <a:endParaRPr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indent="0" algn="l" rtl="0" eaLnBrk="0">
              <a:lnSpc>
                <a:spcPct val="108000"/>
              </a:lnSpc>
              <a:buNone/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57810" indent="0" algn="l" rtl="0" eaLnBrk="0">
              <a:lnSpc>
                <a:spcPct val="84000"/>
              </a:lnSpc>
              <a:spcBef>
                <a:spcPts val="220"/>
              </a:spcBef>
              <a:buNone/>
            </a:pP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18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text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search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Laptop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b="1" kern="0" spc="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Oper</a:t>
            </a:r>
            <a:r>
              <a:rPr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ations in MongoDB</a:t>
            </a:r>
            <a:r>
              <a:rPr b="1" kern="0" spc="9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Queries</a:t>
            </a:r>
            <a:br>
              <a:rPr dirty="0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</a:b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3110" y="850265"/>
            <a:ext cx="10515600" cy="5563235"/>
          </a:xfrm>
        </p:spPr>
        <p:txBody>
          <a:bodyPr>
            <a:noAutofit/>
          </a:bodyPr>
          <a:p>
            <a:pPr marL="22225" indent="0" algn="l" rtl="0" eaLnBrk="0">
              <a:lnSpc>
                <a:spcPct val="77000"/>
              </a:lnSpc>
              <a:spcBef>
                <a:spcPts val="370"/>
              </a:spcBef>
              <a:buNone/>
            </a:pPr>
            <a:r>
              <a:rPr sz="24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Navigat</a:t>
            </a:r>
            <a:r>
              <a:rPr sz="24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 to Data Explorer</a:t>
            </a:r>
            <a:endParaRPr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470535" indent="0" algn="l" rtl="0" eaLnBrk="0">
              <a:lnSpc>
                <a:spcPct val="79000"/>
              </a:lnSpc>
              <a:spcBef>
                <a:spcPts val="245"/>
              </a:spcBef>
              <a:buNone/>
            </a:pP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o 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 your Atlas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Cluster,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click</a:t>
            </a: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Browse</a:t>
            </a:r>
            <a:r>
              <a:rPr sz="2400" b="1"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</a:t>
            </a:r>
            <a:r>
              <a:rPr sz="24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ollections</a:t>
            </a: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.</a:t>
            </a:r>
            <a:endParaRPr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470535" indent="0" algn="l" rtl="0" eaLnBrk="0">
              <a:lnSpc>
                <a:spcPct val="79000"/>
              </a:lnSpc>
              <a:spcBef>
                <a:spcPts val="245"/>
              </a:spcBef>
              <a:buNone/>
            </a:pP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o</a:t>
            </a:r>
            <a:r>
              <a:rPr sz="2400" kern="0" spc="7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Select</a:t>
            </a:r>
            <a:r>
              <a:rPr sz="2400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your</a:t>
            </a:r>
            <a:r>
              <a:rPr sz="2400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database</a:t>
            </a:r>
            <a:r>
              <a:rPr sz="2400" kern="0" spc="1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(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shopDB</a:t>
            </a:r>
            <a:r>
              <a:rPr sz="2400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)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and</a:t>
            </a:r>
            <a:r>
              <a:rPr sz="2400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collection</a:t>
            </a:r>
            <a:r>
              <a:rPr sz="2400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(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products</a:t>
            </a:r>
            <a:r>
              <a:rPr sz="2400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).</a:t>
            </a:r>
            <a:endParaRPr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7620" indent="0" algn="l" rtl="0" eaLnBrk="0">
              <a:lnSpc>
                <a:spcPct val="77000"/>
              </a:lnSpc>
              <a:spcBef>
                <a:spcPts val="305"/>
              </a:spcBef>
              <a:buNone/>
            </a:pPr>
            <a:endParaRPr sz="2400" b="1" kern="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7620" indent="0" algn="l" rtl="0" eaLnBrk="0">
              <a:lnSpc>
                <a:spcPct val="77000"/>
              </a:lnSpc>
              <a:spcBef>
                <a:spcPts val="305"/>
              </a:spcBef>
              <a:buNone/>
            </a:pPr>
            <a:r>
              <a:rPr sz="24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Insert Initial</a:t>
            </a:r>
            <a:r>
              <a:rPr sz="24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Data</a:t>
            </a:r>
            <a:endParaRPr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236855" indent="0" algn="l" rtl="0" eaLnBrk="0">
              <a:lnSpc>
                <a:spcPct val="79000"/>
              </a:lnSpc>
              <a:spcBef>
                <a:spcPts val="240"/>
              </a:spcBef>
              <a:buNone/>
            </a:pP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 the </a:t>
            </a:r>
            <a:r>
              <a:rPr sz="24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Data Explorer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, click </a:t>
            </a:r>
            <a:r>
              <a:rPr sz="24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Insert Document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</a:t>
            </a: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nd add</a:t>
            </a:r>
            <a:r>
              <a:rPr sz="2400"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the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following:</a:t>
            </a:r>
            <a:endParaRPr sz="24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44475" indent="0" algn="l" rtl="0" eaLnBrk="0">
              <a:lnSpc>
                <a:spcPct val="81000"/>
              </a:lnSpc>
              <a:spcBef>
                <a:spcPts val="270"/>
              </a:spcBef>
              <a:buNone/>
            </a:pPr>
            <a:endParaRPr sz="2400" kern="0" spc="30" dirty="0">
              <a:solidFill>
                <a:srgbClr val="000000">
                  <a:alpha val="100000"/>
                </a:srgbClr>
              </a:solidFill>
              <a:latin typeface="Courier New" panose="02070309020205020404"/>
              <a:ea typeface="Courier New" panose="02070309020205020404"/>
              <a:cs typeface="Courier New" panose="02070309020205020404"/>
              <a:sym typeface="+mn-ea"/>
            </a:endParaRPr>
          </a:p>
          <a:p>
            <a:pPr marL="244475" indent="0" algn="l" rtl="0" eaLnBrk="0">
              <a:lnSpc>
                <a:spcPct val="81000"/>
              </a:lnSpc>
              <a:spcBef>
                <a:spcPts val="270"/>
              </a:spcBef>
              <a:buNone/>
            </a:pP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json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40665" indent="0" algn="l" rtl="0" eaLnBrk="0">
              <a:lnSpc>
                <a:spcPct val="79000"/>
              </a:lnSpc>
              <a:spcBef>
                <a:spcPts val="285"/>
              </a:spcBef>
              <a:buNone/>
            </a:pP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Copy</a:t>
            </a:r>
            <a:r>
              <a:rPr sz="2400" kern="0" spc="2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code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57810" indent="0" algn="l" rtl="0" eaLnBrk="0">
              <a:lnSpc>
                <a:spcPct val="78000"/>
              </a:lnSpc>
              <a:spcBef>
                <a:spcPts val="280"/>
              </a:spcBef>
              <a:buNone/>
            </a:pP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401955" indent="0" algn="l" rtl="0" eaLnBrk="0">
              <a:lnSpc>
                <a:spcPct val="78000"/>
              </a:lnSpc>
              <a:spcBef>
                <a:spcPts val="305"/>
              </a:spcBef>
              <a:buNone/>
            </a:pP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name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spc="-3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400" kern="0" spc="2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Laptop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",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401955" indent="0" algn="l" rtl="0" eaLnBrk="0">
              <a:lnSpc>
                <a:spcPct val="81000"/>
              </a:lnSpc>
              <a:spcBef>
                <a:spcPts val="255"/>
              </a:spcBef>
              <a:buNone/>
            </a:pP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"category"</a:t>
            </a:r>
            <a:r>
              <a:rPr sz="2400" kern="0" spc="-2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400" kern="0" spc="2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"electronics",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401955" indent="0" algn="l" rtl="0" eaLnBrk="0">
              <a:lnSpc>
                <a:spcPct val="81000"/>
              </a:lnSpc>
              <a:spcBef>
                <a:spcPts val="255"/>
              </a:spcBef>
              <a:buNone/>
            </a:pP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price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spc="-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400" kern="0" spc="18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1200,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401955" indent="0" algn="l" rtl="0" eaLnBrk="0">
              <a:lnSpc>
                <a:spcPct val="79000"/>
              </a:lnSpc>
              <a:spcBef>
                <a:spcPts val="270"/>
              </a:spcBef>
              <a:buNone/>
            </a:pPr>
            <a:r>
              <a:rPr sz="2400" kern="0" spc="1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inStock</a:t>
            </a:r>
            <a:r>
              <a:rPr sz="2400" kern="0" spc="1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spc="-3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1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400" kern="0" spc="1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true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57810" indent="0" algn="l" rtl="0" eaLnBrk="0">
              <a:lnSpc>
                <a:spcPct val="78000"/>
              </a:lnSpc>
              <a:spcBef>
                <a:spcPts val="295"/>
              </a:spcBef>
              <a:buNone/>
            </a:pP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algn="l" rtl="0" eaLnBrk="0">
              <a:lnSpc>
                <a:spcPct val="115000"/>
              </a:lnSpc>
            </a:pPr>
            <a:endParaRPr lang="en-US"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3110" y="850265"/>
            <a:ext cx="10515600" cy="4351338"/>
          </a:xfrm>
        </p:spPr>
        <p:txBody>
          <a:bodyPr>
            <a:noAutofit/>
          </a:bodyPr>
          <a:p>
            <a:pPr marL="234315" indent="0" algn="l" rtl="0" eaLnBrk="0">
              <a:lnSpc>
                <a:spcPct val="79000"/>
              </a:lnSpc>
              <a:spcBef>
                <a:spcPts val="365"/>
              </a:spcBef>
              <a:buNone/>
            </a:pP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Add a few more items to make</a:t>
            </a: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the</a:t>
            </a: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demo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interesting:</a:t>
            </a:r>
            <a:endParaRPr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indent="0" algn="l" rtl="0" eaLnBrk="0">
              <a:lnSpc>
                <a:spcPct val="108000"/>
              </a:lnSpc>
              <a:buNone/>
            </a:pPr>
            <a:endParaRPr sz="24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44475" indent="0" algn="l" rtl="0" eaLnBrk="0">
              <a:lnSpc>
                <a:spcPct val="81000"/>
              </a:lnSpc>
              <a:spcBef>
                <a:spcPts val="270"/>
              </a:spcBef>
              <a:buNone/>
            </a:pP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json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40665" indent="0" algn="l" rtl="0" eaLnBrk="0">
              <a:lnSpc>
                <a:spcPct val="79000"/>
              </a:lnSpc>
              <a:spcBef>
                <a:spcPts val="275"/>
              </a:spcBef>
              <a:buNone/>
            </a:pP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Copy</a:t>
            </a:r>
            <a:r>
              <a:rPr sz="2400" kern="0" spc="2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code</a:t>
            </a:r>
            <a:endParaRPr sz="2400" kern="0" spc="30" dirty="0">
              <a:solidFill>
                <a:srgbClr val="000000">
                  <a:alpha val="100000"/>
                </a:srgbClr>
              </a:solidFill>
              <a:latin typeface="Courier New" panose="02070309020205020404"/>
              <a:ea typeface="Courier New" panose="02070309020205020404"/>
              <a:cs typeface="Courier New" panose="02070309020205020404"/>
              <a:sym typeface="+mn-ea"/>
            </a:endParaRPr>
          </a:p>
          <a:p>
            <a:pPr marL="240665" indent="0" algn="l" rtl="0" eaLnBrk="0">
              <a:lnSpc>
                <a:spcPct val="79000"/>
              </a:lnSpc>
              <a:spcBef>
                <a:spcPts val="275"/>
              </a:spcBef>
              <a:buNone/>
            </a:pP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57810" indent="0" algn="l" rtl="0" eaLnBrk="0">
              <a:lnSpc>
                <a:spcPct val="81000"/>
              </a:lnSpc>
              <a:spcBef>
                <a:spcPts val="265"/>
              </a:spcBef>
              <a:buNone/>
            </a:pP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sz="24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name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spc="-3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400" kern="0" spc="2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Phone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",</a:t>
            </a:r>
            <a:r>
              <a:rPr sz="24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category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4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electronics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",</a:t>
            </a:r>
            <a:r>
              <a:rPr sz="24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price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 </a:t>
            </a:r>
            <a:r>
              <a:rPr sz="2400" kern="0" spc="8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800,</a:t>
            </a:r>
            <a:r>
              <a:rPr sz="24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8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inStock</a:t>
            </a:r>
            <a:r>
              <a:rPr sz="2400" kern="0" spc="8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8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true</a:t>
            </a:r>
            <a:r>
              <a:rPr sz="2400"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57810" indent="0" algn="l" rtl="0" eaLnBrk="0">
              <a:lnSpc>
                <a:spcPct val="81000"/>
              </a:lnSpc>
              <a:spcBef>
                <a:spcPts val="270"/>
              </a:spcBef>
              <a:buNone/>
            </a:pPr>
            <a:endParaRPr sz="2400" kern="0" spc="80" dirty="0">
              <a:solidFill>
                <a:srgbClr val="000000">
                  <a:alpha val="100000"/>
                </a:srgbClr>
              </a:solidFill>
              <a:latin typeface="Courier New" panose="02070309020205020404"/>
              <a:ea typeface="Courier New" panose="02070309020205020404"/>
              <a:cs typeface="Courier New" panose="02070309020205020404"/>
              <a:sym typeface="+mn-ea"/>
            </a:endParaRPr>
          </a:p>
          <a:p>
            <a:pPr marL="257810" indent="0" algn="l" rtl="0" eaLnBrk="0">
              <a:lnSpc>
                <a:spcPct val="81000"/>
              </a:lnSpc>
              <a:spcBef>
                <a:spcPts val="270"/>
              </a:spcBef>
              <a:buNone/>
            </a:pPr>
            <a:endParaRPr lang="en-US"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Basic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Query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: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Find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All</a:t>
            </a:r>
            <a:r>
              <a:rPr b="1" kern="0" spc="9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Documents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marL="0" indent="0" algn="l" rtl="0" eaLnBrk="0">
              <a:lnSpc>
                <a:spcPct val="106000"/>
              </a:lnSpc>
              <a:buNone/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79000"/>
              </a:lnSpc>
              <a:spcBef>
                <a:spcPts val="365"/>
              </a:spcBef>
              <a:buNone/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 the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products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collection, c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lick the</a:t>
            </a:r>
            <a:r>
              <a:rPr kern="0" spc="9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"Filter"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box and</a:t>
            </a:r>
            <a:r>
              <a:rPr kern="0" spc="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enter:</a:t>
            </a:r>
            <a:endParaRPr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indent="0" algn="l" rtl="0" eaLnBrk="0">
              <a:lnSpc>
                <a:spcPct val="108000"/>
              </a:lnSpc>
              <a:buNone/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81000"/>
              </a:lnSpc>
              <a:spcBef>
                <a:spcPts val="270"/>
              </a:spcBef>
              <a:buNone/>
            </a:pPr>
            <a:r>
              <a:rPr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json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79000"/>
              </a:lnSpc>
              <a:spcBef>
                <a:spcPts val="275"/>
              </a:spcBef>
              <a:buNone/>
            </a:pPr>
            <a:r>
              <a:rPr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Copy</a:t>
            </a:r>
            <a:r>
              <a:rPr kern="0" spc="2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code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78000"/>
              </a:lnSpc>
              <a:spcBef>
                <a:spcPts val="280"/>
              </a:spcBef>
              <a:buNone/>
            </a:pP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{}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115000"/>
              </a:lnSpc>
              <a:buNone/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100000"/>
              </a:lnSpc>
              <a:buNone/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79000"/>
              </a:lnSpc>
              <a:spcBef>
                <a:spcPts val="5"/>
              </a:spcBef>
              <a:buNone/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This returns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all documents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n the</a:t>
            </a:r>
            <a:r>
              <a:rPr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collection.</a:t>
            </a:r>
            <a:endParaRPr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Query</a:t>
            </a:r>
            <a:r>
              <a:rPr b="1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with</a:t>
            </a:r>
            <a:r>
              <a:rPr b="1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Filters</a:t>
            </a:r>
            <a:r>
              <a:rPr b="1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: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Find</a:t>
            </a:r>
            <a:r>
              <a:rPr b="1"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Electronics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Only</a:t>
            </a:r>
            <a:br>
              <a:rPr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marL="12065" algn="l" rtl="0" eaLnBrk="0">
              <a:lnSpc>
                <a:spcPct val="79000"/>
              </a:lnSpc>
              <a:spcBef>
                <a:spcPts val="275"/>
              </a:spcBef>
            </a:pPr>
            <a:endParaRPr kern="0" spc="30" dirty="0">
              <a:solidFill>
                <a:srgbClr val="000000">
                  <a:alpha val="100000"/>
                </a:srgbClr>
              </a:solidFill>
              <a:latin typeface="Courier New" panose="02070309020205020404"/>
              <a:ea typeface="Courier New" panose="02070309020205020404"/>
              <a:cs typeface="Courier New" panose="02070309020205020404"/>
              <a:sym typeface="+mn-ea"/>
            </a:endParaRPr>
          </a:p>
          <a:p>
            <a:pPr marL="12065" algn="l" rtl="0" eaLnBrk="0">
              <a:lnSpc>
                <a:spcPct val="79000"/>
              </a:lnSpc>
              <a:spcBef>
                <a:spcPts val="275"/>
              </a:spcBef>
            </a:pPr>
            <a:endParaRPr kern="0" spc="30" dirty="0">
              <a:solidFill>
                <a:srgbClr val="000000">
                  <a:alpha val="100000"/>
                </a:srgbClr>
              </a:solidFill>
              <a:latin typeface="Courier New" panose="02070309020205020404"/>
              <a:ea typeface="Courier New" panose="02070309020205020404"/>
              <a:cs typeface="Courier New" panose="02070309020205020404"/>
              <a:sym typeface="+mn-ea"/>
            </a:endParaRPr>
          </a:p>
          <a:p>
            <a:pPr marL="12065" algn="l" rtl="0" eaLnBrk="0">
              <a:lnSpc>
                <a:spcPct val="79000"/>
              </a:lnSpc>
              <a:spcBef>
                <a:spcPts val="275"/>
              </a:spcBef>
            </a:pPr>
            <a:endParaRPr kern="0" spc="30" dirty="0">
              <a:solidFill>
                <a:srgbClr val="000000">
                  <a:alpha val="100000"/>
                </a:srgbClr>
              </a:solidFill>
              <a:latin typeface="Courier New" panose="02070309020205020404"/>
              <a:ea typeface="Courier New" panose="02070309020205020404"/>
              <a:cs typeface="Courier New" panose="02070309020205020404"/>
              <a:sym typeface="+mn-ea"/>
            </a:endParaRPr>
          </a:p>
          <a:p>
            <a:pPr marL="0" indent="0" algn="l" rtl="0" eaLnBrk="0">
              <a:lnSpc>
                <a:spcPct val="79000"/>
              </a:lnSpc>
              <a:spcBef>
                <a:spcPts val="275"/>
              </a:spcBef>
              <a:buNone/>
            </a:pPr>
            <a:r>
              <a:rPr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y</a:t>
            </a:r>
            <a:r>
              <a:rPr kern="0" spc="2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code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81000"/>
              </a:lnSpc>
              <a:spcBef>
                <a:spcPts val="265"/>
              </a:spcBef>
              <a:buNone/>
            </a:pPr>
            <a:r>
              <a:rPr kern="0" spc="1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2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1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cate</a:t>
            </a:r>
            <a:r>
              <a:rPr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Cop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gory</a:t>
            </a:r>
            <a:r>
              <a:rPr kern="0" spc="1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1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1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electronics</a:t>
            </a:r>
            <a:r>
              <a:rPr kern="0" spc="1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1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algn="l" rtl="0" eaLnBrk="0">
              <a:lnSpc>
                <a:spcPct val="114000"/>
              </a:lnSpc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160000"/>
              </a:lnSpc>
              <a:buNone/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This</a:t>
            </a:r>
            <a:r>
              <a:rPr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returns</a:t>
            </a:r>
            <a:r>
              <a:rPr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all</a:t>
            </a:r>
            <a:r>
              <a:rPr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produ</a:t>
            </a:r>
            <a:r>
              <a:rPr lang="en-US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cts with category electronics</a:t>
            </a: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8255" algn="l" rtl="0" eaLnBrk="0">
              <a:lnSpc>
                <a:spcPct val="80000"/>
              </a:lnSpc>
            </a:pP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Use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Comparison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Operators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: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Find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Products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Above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$500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l" rtl="0" eaLnBrk="0">
              <a:lnSpc>
                <a:spcPct val="80000"/>
              </a:lnSpc>
              <a:buNone/>
            </a:pPr>
            <a:endParaRPr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algn="l" rtl="0" eaLnBrk="0">
              <a:lnSpc>
                <a:spcPct val="107000"/>
              </a:lnSpc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84000"/>
              </a:lnSpc>
              <a:spcBef>
                <a:spcPts val="220"/>
              </a:spcBef>
              <a:buNone/>
            </a:pP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"price"</a:t>
            </a:r>
            <a:r>
              <a:rPr kern="0" spc="-3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2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"$gt"</a:t>
            </a:r>
            <a:r>
              <a:rPr kern="0" spc="-3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1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500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algn="l" rtl="0" eaLnBrk="0">
              <a:lnSpc>
                <a:spcPct val="114000"/>
              </a:lnSpc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8890" algn="l" rtl="0" eaLnBrk="0">
              <a:lnSpc>
                <a:spcPct val="79000"/>
              </a:lnSpc>
              <a:spcBef>
                <a:spcPts val="0"/>
              </a:spcBef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This filters products with a pri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ce greater than</a:t>
            </a:r>
            <a:r>
              <a:rPr kern="0" spc="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500.</a:t>
            </a:r>
            <a:endParaRPr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Use</a:t>
            </a:r>
            <a:r>
              <a:rPr b="1" kern="0" spc="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Logical</a:t>
            </a:r>
            <a:r>
              <a:rPr b="1" kern="0" spc="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Operators</a:t>
            </a:r>
            <a:r>
              <a:rPr b="1" kern="0" spc="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: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Find</a:t>
            </a:r>
            <a:r>
              <a:rPr b="1" kern="0" spc="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Electronics</a:t>
            </a:r>
            <a:r>
              <a:rPr b="1" kern="0" spc="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OR</a:t>
            </a:r>
            <a:r>
              <a:rPr b="1" kern="0" spc="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</a:t>
            </a:r>
            <a:r>
              <a:rPr b="1" kern="0" spc="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-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Stock</a:t>
            </a:r>
            <a:r>
              <a:rPr b="1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Products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l" rtl="0" eaLnBrk="0">
              <a:lnSpc>
                <a:spcPct val="78000"/>
              </a:lnSpc>
              <a:spcBef>
                <a:spcPts val="290"/>
              </a:spcBef>
              <a:buNone/>
            </a:pP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83000"/>
              </a:lnSpc>
              <a:spcBef>
                <a:spcPts val="230"/>
              </a:spcBef>
              <a:buNone/>
            </a:pP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or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-28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3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[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105410" indent="0" algn="l" rtl="0" eaLnBrk="0">
              <a:lnSpc>
                <a:spcPct val="81000"/>
              </a:lnSpc>
              <a:spcBef>
                <a:spcPts val="260"/>
              </a:spcBef>
              <a:buNone/>
            </a:pPr>
            <a:r>
              <a:rPr kern="0" spc="1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1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category</a:t>
            </a:r>
            <a:r>
              <a:rPr kern="0" spc="1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1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1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electronics</a:t>
            </a:r>
            <a:r>
              <a:rPr kern="0" spc="1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1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},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105410" indent="0" algn="l" rtl="0" eaLnBrk="0">
              <a:lnSpc>
                <a:spcPct val="80000"/>
              </a:lnSpc>
              <a:spcBef>
                <a:spcPts val="270"/>
              </a:spcBef>
              <a:buNone/>
            </a:pPr>
            <a:r>
              <a:rPr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inStock</a:t>
            </a:r>
            <a:r>
              <a:rPr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1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true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78000"/>
              </a:lnSpc>
              <a:spcBef>
                <a:spcPts val="285"/>
              </a:spcBef>
              <a:buNone/>
            </a:pP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]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78000"/>
              </a:lnSpc>
              <a:spcBef>
                <a:spcPts val="285"/>
              </a:spcBef>
              <a:buNone/>
            </a:pP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Filter and Update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l" rtl="0" eaLnBrk="0">
              <a:lnSpc>
                <a:spcPct val="78000"/>
              </a:lnSpc>
              <a:spcBef>
                <a:spcPts val="290"/>
              </a:spcBef>
              <a:buNone/>
            </a:pP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81000"/>
              </a:lnSpc>
              <a:spcBef>
                <a:spcPts val="260"/>
              </a:spcBef>
              <a:buNone/>
            </a:pP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filter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name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-3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2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Laptop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},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84000"/>
              </a:lnSpc>
              <a:spcBef>
                <a:spcPts val="220"/>
              </a:spcBef>
              <a:buNone/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"update"</a:t>
            </a:r>
            <a:r>
              <a:rPr kern="0" spc="-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"$set"</a:t>
            </a:r>
            <a:r>
              <a:rPr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"price"</a:t>
            </a:r>
            <a:r>
              <a:rPr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17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1100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116000"/>
              </a:lnSpc>
              <a:buNone/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78000"/>
              </a:lnSpc>
              <a:spcBef>
                <a:spcPts val="0"/>
              </a:spcBef>
              <a:buNone/>
            </a:pP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3110" y="850265"/>
            <a:ext cx="10515600" cy="5563235"/>
          </a:xfrm>
        </p:spPr>
        <p:txBody>
          <a:bodyPr>
            <a:noAutofit/>
          </a:bodyPr>
          <a:p>
            <a:pPr marL="22225" indent="0" algn="l" rtl="0" eaLnBrk="0">
              <a:lnSpc>
                <a:spcPct val="77000"/>
              </a:lnSpc>
              <a:spcBef>
                <a:spcPts val="370"/>
              </a:spcBef>
              <a:buNone/>
            </a:pPr>
            <a:r>
              <a:rPr sz="24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Navigat</a:t>
            </a:r>
            <a:r>
              <a:rPr sz="24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 to Data Explorer</a:t>
            </a:r>
            <a:endParaRPr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470535" indent="0" algn="l" rtl="0" eaLnBrk="0">
              <a:lnSpc>
                <a:spcPct val="79000"/>
              </a:lnSpc>
              <a:spcBef>
                <a:spcPts val="245"/>
              </a:spcBef>
              <a:buNone/>
            </a:pP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o 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 your Atlas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Cluster,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click</a:t>
            </a: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Browse</a:t>
            </a:r>
            <a:r>
              <a:rPr sz="2400" b="1"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</a:t>
            </a:r>
            <a:r>
              <a:rPr sz="24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ollections</a:t>
            </a: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.</a:t>
            </a:r>
            <a:endParaRPr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470535" indent="0" algn="l" rtl="0" eaLnBrk="0">
              <a:lnSpc>
                <a:spcPct val="79000"/>
              </a:lnSpc>
              <a:spcBef>
                <a:spcPts val="245"/>
              </a:spcBef>
              <a:buNone/>
            </a:pP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o</a:t>
            </a:r>
            <a:r>
              <a:rPr sz="2400" kern="0" spc="7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Select</a:t>
            </a:r>
            <a:r>
              <a:rPr sz="2400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your</a:t>
            </a:r>
            <a:r>
              <a:rPr sz="2400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database</a:t>
            </a:r>
            <a:r>
              <a:rPr sz="2400" kern="0" spc="1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(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shopDB</a:t>
            </a:r>
            <a:r>
              <a:rPr sz="2400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)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and</a:t>
            </a:r>
            <a:r>
              <a:rPr sz="2400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collection</a:t>
            </a:r>
            <a:r>
              <a:rPr sz="2400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(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products</a:t>
            </a:r>
            <a:r>
              <a:rPr sz="2400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).</a:t>
            </a:r>
            <a:endParaRPr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7620" indent="0" algn="l" rtl="0" eaLnBrk="0">
              <a:lnSpc>
                <a:spcPct val="77000"/>
              </a:lnSpc>
              <a:spcBef>
                <a:spcPts val="305"/>
              </a:spcBef>
              <a:buNone/>
            </a:pPr>
            <a:endParaRPr sz="2400" b="1" kern="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7620" indent="0" algn="l" rtl="0" eaLnBrk="0">
              <a:lnSpc>
                <a:spcPct val="77000"/>
              </a:lnSpc>
              <a:spcBef>
                <a:spcPts val="305"/>
              </a:spcBef>
              <a:buNone/>
            </a:pPr>
            <a:r>
              <a:rPr sz="24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Insert Initial</a:t>
            </a:r>
            <a:r>
              <a:rPr sz="24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Data</a:t>
            </a:r>
            <a:endParaRPr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236855" indent="0" algn="l" rtl="0" eaLnBrk="0">
              <a:lnSpc>
                <a:spcPct val="79000"/>
              </a:lnSpc>
              <a:spcBef>
                <a:spcPts val="240"/>
              </a:spcBef>
              <a:buNone/>
            </a:pP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 the </a:t>
            </a:r>
            <a:r>
              <a:rPr sz="24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Data Explorer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, click </a:t>
            </a:r>
            <a:r>
              <a:rPr sz="24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Insert Document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</a:t>
            </a: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nd add</a:t>
            </a:r>
            <a:r>
              <a:rPr sz="2400"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the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following:</a:t>
            </a:r>
            <a:endParaRPr sz="24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44475" indent="0" algn="l" rtl="0" eaLnBrk="0">
              <a:lnSpc>
                <a:spcPct val="81000"/>
              </a:lnSpc>
              <a:spcBef>
                <a:spcPts val="270"/>
              </a:spcBef>
              <a:buNone/>
            </a:pPr>
            <a:endParaRPr sz="2400" kern="0" spc="30" dirty="0">
              <a:solidFill>
                <a:srgbClr val="000000">
                  <a:alpha val="100000"/>
                </a:srgbClr>
              </a:solidFill>
              <a:latin typeface="Courier New" panose="02070309020205020404"/>
              <a:ea typeface="Courier New" panose="02070309020205020404"/>
              <a:cs typeface="Courier New" panose="02070309020205020404"/>
              <a:sym typeface="+mn-ea"/>
            </a:endParaRPr>
          </a:p>
          <a:p>
            <a:pPr marL="244475" indent="0" algn="l" rtl="0" eaLnBrk="0">
              <a:lnSpc>
                <a:spcPct val="81000"/>
              </a:lnSpc>
              <a:spcBef>
                <a:spcPts val="270"/>
              </a:spcBef>
              <a:buNone/>
            </a:pP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json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40665" indent="0" algn="l" rtl="0" eaLnBrk="0">
              <a:lnSpc>
                <a:spcPct val="79000"/>
              </a:lnSpc>
              <a:spcBef>
                <a:spcPts val="285"/>
              </a:spcBef>
              <a:buNone/>
            </a:pP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Copy</a:t>
            </a:r>
            <a:r>
              <a:rPr sz="2400" kern="0" spc="2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code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57810" indent="0" algn="l" rtl="0" eaLnBrk="0">
              <a:lnSpc>
                <a:spcPct val="78000"/>
              </a:lnSpc>
              <a:spcBef>
                <a:spcPts val="280"/>
              </a:spcBef>
              <a:buNone/>
            </a:pP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401955" indent="0" algn="l" rtl="0" eaLnBrk="0">
              <a:lnSpc>
                <a:spcPct val="78000"/>
              </a:lnSpc>
              <a:spcBef>
                <a:spcPts val="305"/>
              </a:spcBef>
              <a:buNone/>
            </a:pP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name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spc="-3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400" kern="0" spc="2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Laptop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",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401955" indent="0" algn="l" rtl="0" eaLnBrk="0">
              <a:lnSpc>
                <a:spcPct val="81000"/>
              </a:lnSpc>
              <a:spcBef>
                <a:spcPts val="255"/>
              </a:spcBef>
              <a:buNone/>
            </a:pP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"category"</a:t>
            </a:r>
            <a:r>
              <a:rPr sz="2400" kern="0" spc="-2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400" kern="0" spc="2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"electronics",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401955" indent="0" algn="l" rtl="0" eaLnBrk="0">
              <a:lnSpc>
                <a:spcPct val="81000"/>
              </a:lnSpc>
              <a:spcBef>
                <a:spcPts val="255"/>
              </a:spcBef>
              <a:buNone/>
            </a:pP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price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spc="-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400" kern="0" spc="18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1200,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401955" indent="0" algn="l" rtl="0" eaLnBrk="0">
              <a:lnSpc>
                <a:spcPct val="79000"/>
              </a:lnSpc>
              <a:spcBef>
                <a:spcPts val="270"/>
              </a:spcBef>
              <a:buNone/>
            </a:pPr>
            <a:r>
              <a:rPr sz="2400" kern="0" spc="1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inStock</a:t>
            </a:r>
            <a:r>
              <a:rPr sz="2400" kern="0" spc="1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spc="-3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1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400" kern="0" spc="1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true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57810" indent="0" algn="l" rtl="0" eaLnBrk="0">
              <a:lnSpc>
                <a:spcPct val="78000"/>
              </a:lnSpc>
              <a:spcBef>
                <a:spcPts val="295"/>
              </a:spcBef>
              <a:buNone/>
            </a:pP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algn="l" rtl="0" eaLnBrk="0">
              <a:lnSpc>
                <a:spcPct val="115000"/>
              </a:lnSpc>
            </a:pPr>
            <a:endParaRPr lang="en-US"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Aggregation</a:t>
            </a:r>
            <a:r>
              <a:rPr b="1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Example</a:t>
            </a:r>
            <a:r>
              <a:rPr b="1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</a:t>
            </a:r>
            <a:r>
              <a:rPr b="1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Atlas</a:t>
            </a:r>
            <a:r>
              <a:rPr b="1"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UI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5885"/>
            <a:ext cx="10515600" cy="4811395"/>
          </a:xfrm>
        </p:spPr>
        <p:txBody>
          <a:bodyPr>
            <a:noAutofit/>
          </a:bodyPr>
          <a:p>
            <a:pPr marL="0" indent="0" algn="l" rtl="0" eaLnBrk="0">
              <a:lnSpc>
                <a:spcPct val="79000"/>
              </a:lnSpc>
              <a:spcBef>
                <a:spcPts val="365"/>
              </a:spcBef>
              <a:buNone/>
            </a:pPr>
            <a:r>
              <a:rPr lang="en-US" sz="20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lick </a:t>
            </a:r>
            <a:r>
              <a:rPr sz="20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Aggregation 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(next to Filter). Build the following</a:t>
            </a: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aggregation query:</a:t>
            </a:r>
            <a:endParaRPr sz="2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2225" indent="0" algn="l" rtl="0" eaLnBrk="0">
              <a:lnSpc>
                <a:spcPct val="77000"/>
              </a:lnSpc>
              <a:spcBef>
                <a:spcPts val="370"/>
              </a:spcBef>
              <a:buNone/>
            </a:pP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1.</a:t>
            </a:r>
            <a:r>
              <a:rPr sz="2000" kern="0" spc="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  </a:t>
            </a:r>
            <a:r>
              <a:rPr sz="2000" b="1" kern="0" spc="-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Stage</a:t>
            </a:r>
            <a:r>
              <a:rPr sz="2000" b="1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000" b="1" kern="0" spc="-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1: Matc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57810" indent="0" algn="l" rtl="0" eaLnBrk="0">
              <a:lnSpc>
                <a:spcPct val="84000"/>
              </a:lnSpc>
              <a:spcBef>
                <a:spcPts val="235"/>
              </a:spcBef>
              <a:buNone/>
            </a:pP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sz="2000" kern="0" spc="2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match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000"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sz="20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category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0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electronics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r>
              <a:rPr sz="2000"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117000"/>
              </a:lnSpc>
              <a:buNone/>
            </a:pPr>
            <a:endParaRPr sz="2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7620" indent="0" algn="l" rtl="0" eaLnBrk="0">
              <a:lnSpc>
                <a:spcPct val="77000"/>
              </a:lnSpc>
              <a:spcBef>
                <a:spcPts val="360"/>
              </a:spcBef>
              <a:buNone/>
            </a:pP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2.   </a:t>
            </a:r>
            <a:r>
              <a:rPr sz="20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Stage 2: Group by Categor</a:t>
            </a: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y</a:t>
            </a:r>
            <a:r>
              <a:rPr sz="2000" b="1"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and</a:t>
            </a:r>
            <a:r>
              <a:rPr sz="2000"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Calculate Average</a:t>
            </a:r>
            <a:r>
              <a:rPr sz="2000" b="1" kern="0" spc="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Price</a:t>
            </a:r>
            <a:endParaRPr sz="20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indent="0" algn="l" rtl="0" eaLnBrk="0">
              <a:lnSpc>
                <a:spcPct val="108000"/>
              </a:lnSpc>
              <a:buNone/>
            </a:pPr>
            <a:endParaRPr sz="2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44475" indent="0" algn="l" rtl="0" eaLnBrk="0">
              <a:lnSpc>
                <a:spcPct val="81000"/>
              </a:lnSpc>
              <a:spcBef>
                <a:spcPts val="270"/>
              </a:spcBef>
              <a:buNone/>
            </a:pPr>
            <a:r>
              <a:rPr sz="20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json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40665" indent="0" algn="l" rtl="0" eaLnBrk="0">
              <a:lnSpc>
                <a:spcPct val="79000"/>
              </a:lnSpc>
              <a:spcBef>
                <a:spcPts val="275"/>
              </a:spcBef>
              <a:buNone/>
            </a:pPr>
            <a:r>
              <a:rPr sz="20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Copy</a:t>
            </a:r>
            <a:r>
              <a:rPr sz="2000" kern="0" spc="2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code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57810" indent="0" algn="l" rtl="0" eaLnBrk="0">
              <a:lnSpc>
                <a:spcPct val="78000"/>
              </a:lnSpc>
              <a:spcBef>
                <a:spcPts val="280"/>
              </a:spcBef>
              <a:buNone/>
            </a:pP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401955" indent="0" algn="l" rtl="0" eaLnBrk="0">
              <a:lnSpc>
                <a:spcPct val="84000"/>
              </a:lnSpc>
              <a:spcBef>
                <a:spcPts val="240"/>
              </a:spcBef>
              <a:buNone/>
            </a:pPr>
            <a:r>
              <a:rPr sz="20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group</a:t>
            </a:r>
            <a:r>
              <a:rPr sz="20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-3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000"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554355" indent="0" algn="l" rtl="0" eaLnBrk="0">
              <a:lnSpc>
                <a:spcPct val="84000"/>
              </a:lnSpc>
              <a:spcBef>
                <a:spcPts val="220"/>
              </a:spcBef>
              <a:buNone/>
            </a:pPr>
            <a:r>
              <a:rPr sz="2000" kern="0" spc="7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17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id</a:t>
            </a:r>
            <a:r>
              <a:rPr sz="2000" kern="0" spc="7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-3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7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000" kern="0" spc="2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7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category</a:t>
            </a:r>
            <a:r>
              <a:rPr sz="2000" kern="0" spc="7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",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614045" indent="0" algn="l" rtl="0" eaLnBrk="0">
              <a:lnSpc>
                <a:spcPts val="5"/>
              </a:lnSpc>
              <a:spcBef>
                <a:spcPts val="0"/>
              </a:spcBef>
              <a:buNone/>
            </a:pPr>
            <a:r>
              <a:rPr sz="2000"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_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554355" indent="0" algn="l" rtl="0" eaLnBrk="0">
              <a:lnSpc>
                <a:spcPct val="84000"/>
              </a:lnSpc>
              <a:spcBef>
                <a:spcPts val="225"/>
              </a:spcBef>
              <a:buNone/>
            </a:pP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averagePrice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-2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000"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sz="20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avg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0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price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410210" indent="0" algn="l" rtl="0" eaLnBrk="0">
              <a:lnSpc>
                <a:spcPct val="78000"/>
              </a:lnSpc>
              <a:spcBef>
                <a:spcPts val="280"/>
              </a:spcBef>
              <a:buNone/>
            </a:pP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57810" indent="0" algn="l" rtl="0" eaLnBrk="0">
              <a:lnSpc>
                <a:spcPct val="78000"/>
              </a:lnSpc>
              <a:spcBef>
                <a:spcPts val="285"/>
              </a:spcBef>
              <a:buNone/>
            </a:pP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115000"/>
              </a:lnSpc>
              <a:buNone/>
            </a:pPr>
            <a:endParaRPr sz="2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100000"/>
              </a:lnSpc>
              <a:buNone/>
            </a:pPr>
            <a:endParaRPr sz="2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79000"/>
              </a:lnSpc>
              <a:spcBef>
                <a:spcPts val="5"/>
              </a:spcBef>
              <a:buNone/>
            </a:pP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Click </a:t>
            </a:r>
            <a:r>
              <a:rPr sz="20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Run Pipeline 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to view</a:t>
            </a: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the result.</a:t>
            </a:r>
            <a:endParaRPr sz="20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Creating Indexes i</a:t>
            </a:r>
            <a:r>
              <a:rPr b="1"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n Atlas</a:t>
            </a:r>
            <a:br>
              <a:rPr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22225" indent="0" algn="l" rtl="0" eaLnBrk="0">
              <a:lnSpc>
                <a:spcPct val="79000"/>
              </a:lnSpc>
              <a:spcBef>
                <a:spcPts val="365"/>
              </a:spcBef>
              <a:buNone/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1.   Navigate to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Indexes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fr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om the </a:t>
            </a:r>
            <a:r>
              <a:rPr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Collections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tab.</a:t>
            </a:r>
            <a:endParaRPr kern="0" spc="-1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22225" indent="0" algn="l" rtl="0" eaLnBrk="0">
              <a:lnSpc>
                <a:spcPct val="79000"/>
              </a:lnSpc>
              <a:spcBef>
                <a:spcPts val="365"/>
              </a:spcBef>
              <a:buNone/>
            </a:pPr>
            <a:endParaRPr kern="0" spc="-1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22225" indent="0" algn="l" rtl="0" eaLnBrk="0">
              <a:lnSpc>
                <a:spcPct val="79000"/>
              </a:lnSpc>
              <a:spcBef>
                <a:spcPts val="365"/>
              </a:spcBef>
              <a:buNone/>
            </a:pP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2.  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Click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Create</a:t>
            </a:r>
            <a:r>
              <a:rPr b="1"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Index</a:t>
            </a:r>
            <a:r>
              <a:rPr b="1"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and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select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the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field</a:t>
            </a:r>
            <a:r>
              <a:rPr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category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.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                                                               This will speed up queries fil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tering by</a:t>
            </a:r>
            <a:r>
              <a:rPr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category.</a:t>
            </a:r>
            <a:endParaRPr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Atlas Search 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marL="0" indent="0" algn="l" rtl="0" eaLnBrk="0">
              <a:lnSpc>
                <a:spcPct val="106000"/>
              </a:lnSpc>
              <a:buNone/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79000"/>
              </a:lnSpc>
              <a:spcBef>
                <a:spcPts val="365"/>
              </a:spcBef>
              <a:buNone/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If</a:t>
            </a:r>
            <a:r>
              <a:rPr kern="0" spc="-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you enable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Atlas</a:t>
            </a:r>
            <a:r>
              <a:rPr b="1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Se</a:t>
            </a:r>
            <a:r>
              <a:rPr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arch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:</a:t>
            </a:r>
            <a:endParaRPr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indent="0" algn="l" rtl="0" eaLnBrk="0">
              <a:lnSpc>
                <a:spcPct val="106000"/>
              </a:lnSpc>
              <a:buNone/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2225" indent="0" algn="l" rtl="0" eaLnBrk="0">
              <a:lnSpc>
                <a:spcPct val="79000"/>
              </a:lnSpc>
              <a:spcBef>
                <a:spcPts val="370"/>
              </a:spcBef>
              <a:buNone/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1.   Create a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Search</a:t>
            </a:r>
            <a:r>
              <a:rPr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Ind</a:t>
            </a:r>
            <a:r>
              <a:rPr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ex</a:t>
            </a:r>
            <a:r>
              <a:rPr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on</a:t>
            </a:r>
            <a:r>
              <a:rPr kern="0" spc="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the</a:t>
            </a:r>
            <a:r>
              <a:rPr kern="0" spc="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field</a:t>
            </a:r>
            <a:r>
              <a:rPr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name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.</a:t>
            </a:r>
            <a:endParaRPr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7620" indent="0" algn="l" rtl="0" eaLnBrk="0">
              <a:lnSpc>
                <a:spcPct val="79000"/>
              </a:lnSpc>
              <a:spcBef>
                <a:spcPts val="280"/>
              </a:spcBef>
              <a:buNone/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2.   Run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 text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search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query:</a:t>
            </a:r>
            <a:endParaRPr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indent="0" algn="l" rtl="0" eaLnBrk="0">
              <a:lnSpc>
                <a:spcPct val="108000"/>
              </a:lnSpc>
              <a:buNone/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57810" indent="0" algn="l" rtl="0" eaLnBrk="0">
              <a:lnSpc>
                <a:spcPct val="84000"/>
              </a:lnSpc>
              <a:spcBef>
                <a:spcPts val="220"/>
              </a:spcBef>
              <a:buNone/>
            </a:pP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18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text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search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Laptop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Advanced MongoDB Queries in Atlas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 Hands-on Guide for MongoDB Atlas Users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r>
              <a:t>1. Multiple Conditions and Ranges</a:t>
            </a:r>
          </a:p>
          <a:p>
            <a:r>
              <a:t>2. Array Queries</a:t>
            </a:r>
          </a:p>
          <a:p>
            <a:r>
              <a:t>3. Aggregation Pipelines</a:t>
            </a:r>
          </a:p>
          <a:p>
            <a:r>
              <a:t>4. Text Search</a:t>
            </a:r>
          </a:p>
          <a:p>
            <a:r>
              <a:t>5. Nested Documents Queries</a:t>
            </a:r>
          </a:p>
          <a:p>
            <a:r>
              <a:t>6. Geospatial Queries</a:t>
            </a:r>
          </a:p>
          <a:p>
            <a:r>
              <a:t>7. Joins with $lookup</a:t>
            </a:r>
          </a:p>
          <a:p>
            <a:r>
              <a:t>8. Faceted Search</a:t>
            </a:r>
          </a:p>
          <a:p>
            <a:r>
              <a:t>9. Conditional Updates</a:t>
            </a:r>
          </a:p>
          <a:p>
            <a:r>
              <a:t>10. Monitoring and Optimizing Queries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2573655" y="1085215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 Multiple Conditions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t>Query: Products with price between 100 and 1000</a:t>
            </a:r>
          </a:p>
          <a:p/>
          <a:p>
            <a:r>
              <a:t>Filter Query:</a:t>
            </a:r>
          </a:p>
          <a:p>
            <a:r>
              <a:t>{</a:t>
            </a:r>
          </a:p>
          <a:p>
            <a:r>
              <a:t>  "price": { "$gte": 100, "$lte": 1000 }</a:t>
            </a:r>
          </a:p>
          <a:p>
            <a:r>
              <a:t>}</a:t>
            </a:r>
          </a:p>
          <a:p/>
          <a:p>
            <a:r>
              <a:t>Usage: Find products within a price range.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Array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Find products with specific array elements:</a:t>
            </a:r>
          </a:p>
          <a:p>
            <a:r>
              <a:t>{ "features": "SSD" }</a:t>
            </a:r>
          </a:p>
          <a:p/>
          <a:p>
            <a:r>
              <a:t>Find products with all specified features:</a:t>
            </a:r>
          </a:p>
          <a:p>
            <a:r>
              <a:t>{ "features": { "$all": ["SSD", "Touchscreen"] } }</a:t>
            </a:r>
          </a:p>
          <a:p/>
          <a:p>
            <a:r>
              <a:t>Usage: Filter based on product attributes.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Aggregation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0000"/>
          </a:bodyPr>
          <a:lstStyle/>
          <a:p>
            <a:r>
              <a:t>Query: Top 3 categories by average price</a:t>
            </a:r>
          </a:p>
          <a:p/>
          <a:p>
            <a:r>
              <a:t>Pipeline:</a:t>
            </a:r>
          </a:p>
          <a:p>
            <a:r>
              <a:t>[</a:t>
            </a:r>
          </a:p>
          <a:p>
            <a:r>
              <a:t>  { "$group": { "_id": "$category", "avgPrice": { "$avg": "$price" } } },</a:t>
            </a:r>
          </a:p>
          <a:p>
            <a:r>
              <a:t>  { "$sort": { "avgPrice": -1 } },</a:t>
            </a:r>
          </a:p>
          <a:p>
            <a:r>
              <a:t>  { "$limit": 3 }</a:t>
            </a:r>
          </a:p>
          <a:p>
            <a:r>
              <a:t>]</a:t>
            </a:r>
          </a:p>
          <a:p/>
          <a:p>
            <a:r>
              <a:t>Usage: Identify high-value categories.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Text Search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Search for products matching 'Laptop':</a:t>
            </a:r>
          </a:p>
          <a:p/>
          <a:p>
            <a:r>
              <a:t>{ "$text": { "$search": "Laptop" } }</a:t>
            </a:r>
          </a:p>
          <a:p/>
          <a:p>
            <a:r>
              <a:t>Usage: Enable search functionality across documents.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Geospatial Query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0000"/>
          </a:bodyPr>
          <a:lstStyle/>
          <a:p>
            <a:r>
              <a:t>Find stores within a 5 km radius:</a:t>
            </a:r>
          </a:p>
          <a:p/>
          <a:p>
            <a:r>
              <a:t>{</a:t>
            </a:r>
          </a:p>
          <a:p>
            <a:r>
              <a:t>  "location": {</a:t>
            </a:r>
          </a:p>
          <a:p>
            <a:r>
              <a:t>    "$near": {</a:t>
            </a:r>
          </a:p>
          <a:p>
            <a:r>
              <a:t>      "$geometry": { "type": "Point", "coordinates": [40.730610, -73.935242] },</a:t>
            </a:r>
          </a:p>
          <a:p>
            <a:r>
              <a:t>      "$maxDistance": 5000</a:t>
            </a:r>
          </a:p>
          <a:p>
            <a:r>
              <a:t>    }</a:t>
            </a:r>
          </a:p>
          <a:p>
            <a:r>
              <a:t>  }</a:t>
            </a:r>
          </a:p>
          <a:p>
            <a:r>
              <a:t>}</a:t>
            </a:r>
          </a:p>
          <a:p/>
          <a:p>
            <a:r>
              <a:t>Usage: Location-based filtering for stores or events.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3110" y="850265"/>
            <a:ext cx="10515600" cy="4351338"/>
          </a:xfrm>
        </p:spPr>
        <p:txBody>
          <a:bodyPr>
            <a:noAutofit/>
          </a:bodyPr>
          <a:p>
            <a:pPr marL="234315" indent="0" algn="l" rtl="0" eaLnBrk="0">
              <a:lnSpc>
                <a:spcPct val="79000"/>
              </a:lnSpc>
              <a:spcBef>
                <a:spcPts val="365"/>
              </a:spcBef>
              <a:buNone/>
            </a:pP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Add a few more items to make</a:t>
            </a: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the</a:t>
            </a: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demo</a:t>
            </a:r>
            <a:r>
              <a:rPr sz="2400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4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interesting:</a:t>
            </a:r>
            <a:endParaRPr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indent="0" algn="l" rtl="0" eaLnBrk="0">
              <a:lnSpc>
                <a:spcPct val="108000"/>
              </a:lnSpc>
              <a:buNone/>
            </a:pPr>
            <a:endParaRPr sz="24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44475" indent="0" algn="l" rtl="0" eaLnBrk="0">
              <a:lnSpc>
                <a:spcPct val="81000"/>
              </a:lnSpc>
              <a:spcBef>
                <a:spcPts val="270"/>
              </a:spcBef>
              <a:buNone/>
            </a:pP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json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40665" indent="0" algn="l" rtl="0" eaLnBrk="0">
              <a:lnSpc>
                <a:spcPct val="79000"/>
              </a:lnSpc>
              <a:spcBef>
                <a:spcPts val="275"/>
              </a:spcBef>
              <a:buNone/>
            </a:pP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Copy</a:t>
            </a:r>
            <a:r>
              <a:rPr sz="2400" kern="0" spc="2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code</a:t>
            </a:r>
            <a:endParaRPr sz="2400" kern="0" spc="30" dirty="0">
              <a:solidFill>
                <a:srgbClr val="000000">
                  <a:alpha val="100000"/>
                </a:srgbClr>
              </a:solidFill>
              <a:latin typeface="Courier New" panose="02070309020205020404"/>
              <a:ea typeface="Courier New" panose="02070309020205020404"/>
              <a:cs typeface="Courier New" panose="02070309020205020404"/>
              <a:sym typeface="+mn-ea"/>
            </a:endParaRPr>
          </a:p>
          <a:p>
            <a:pPr marL="240665" indent="0" algn="l" rtl="0" eaLnBrk="0">
              <a:lnSpc>
                <a:spcPct val="79000"/>
              </a:lnSpc>
              <a:spcBef>
                <a:spcPts val="275"/>
              </a:spcBef>
              <a:buNone/>
            </a:pP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57810" indent="0" algn="l" rtl="0" eaLnBrk="0">
              <a:lnSpc>
                <a:spcPct val="81000"/>
              </a:lnSpc>
              <a:spcBef>
                <a:spcPts val="265"/>
              </a:spcBef>
              <a:buNone/>
            </a:pP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sz="24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name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spc="-3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400" kern="0" spc="2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Phone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",</a:t>
            </a:r>
            <a:r>
              <a:rPr sz="24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category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4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electronics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",</a:t>
            </a:r>
            <a:r>
              <a:rPr sz="24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price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 </a:t>
            </a:r>
            <a:r>
              <a:rPr sz="2400" kern="0" spc="8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800,</a:t>
            </a:r>
            <a:r>
              <a:rPr sz="24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8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inStock</a:t>
            </a:r>
            <a:r>
              <a:rPr sz="2400" kern="0" spc="8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400"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8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true</a:t>
            </a:r>
            <a:r>
              <a:rPr sz="2400"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4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sz="24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57810" indent="0" algn="l" rtl="0" eaLnBrk="0">
              <a:lnSpc>
                <a:spcPct val="81000"/>
              </a:lnSpc>
              <a:spcBef>
                <a:spcPts val="270"/>
              </a:spcBef>
              <a:buNone/>
            </a:pPr>
            <a:endParaRPr sz="2400" kern="0" spc="80" dirty="0">
              <a:solidFill>
                <a:srgbClr val="000000">
                  <a:alpha val="100000"/>
                </a:srgbClr>
              </a:solidFill>
              <a:latin typeface="Courier New" panose="02070309020205020404"/>
              <a:ea typeface="Courier New" panose="02070309020205020404"/>
              <a:cs typeface="Courier New" panose="02070309020205020404"/>
              <a:sym typeface="+mn-ea"/>
            </a:endParaRPr>
          </a:p>
          <a:p>
            <a:pPr marL="257810" indent="0" algn="l" rtl="0" eaLnBrk="0">
              <a:lnSpc>
                <a:spcPct val="81000"/>
              </a:lnSpc>
              <a:spcBef>
                <a:spcPts val="270"/>
              </a:spcBef>
              <a:buNone/>
            </a:pPr>
            <a:endParaRPr lang="en-US" sz="24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6. Joins with $lookup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0000"/>
          </a:bodyPr>
          <a:lstStyle/>
          <a:p>
            <a:r>
              <a:t>Join orders with customer data:</a:t>
            </a:r>
          </a:p>
          <a:p/>
          <a:p>
            <a:r>
              <a:t>{</a:t>
            </a:r>
          </a:p>
          <a:p>
            <a:r>
              <a:t>  "$lookup": {</a:t>
            </a:r>
          </a:p>
          <a:p>
            <a:r>
              <a:t>    "from": "customers",</a:t>
            </a:r>
          </a:p>
          <a:p>
            <a:r>
              <a:t>    "localField": "customerId",</a:t>
            </a:r>
          </a:p>
          <a:p>
            <a:r>
              <a:t>    "foreignField": "_id",</a:t>
            </a:r>
          </a:p>
          <a:p>
            <a:r>
              <a:t>    "as": "customerInfo"</a:t>
            </a:r>
          </a:p>
          <a:p>
            <a:r>
              <a:t>  }</a:t>
            </a:r>
          </a:p>
          <a:p>
            <a:r>
              <a:t>}</a:t>
            </a:r>
          </a:p>
          <a:p/>
          <a:p>
            <a:r>
              <a:t>Usage: Enrich orders with customer details.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7. Conditional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t>Apply discounts if price &gt;= 1000:</a:t>
            </a:r>
          </a:p>
          <a:p/>
          <a:p>
            <a:r>
              <a:t>[</a:t>
            </a:r>
          </a:p>
          <a:p>
            <a:r>
              <a:t>  { "$set": { "price": { "$cond": { "if": { "$gte": ["$price", 1000] },</a:t>
            </a:r>
          </a:p>
          <a:p>
            <a:r>
              <a:t>    "then": { "$multiply": ["$price", 0.9] }, "else": "$price" } } } }</a:t>
            </a:r>
          </a:p>
          <a:p>
            <a:r>
              <a:t>]</a:t>
            </a:r>
          </a:p>
          <a:p/>
          <a:p>
            <a:r>
              <a:t>Usage: Automate conditional updates.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8. Faceted Search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7455"/>
            <a:ext cx="10515600" cy="49498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300"/>
              <a:t>s</a:t>
            </a:r>
            <a:r>
              <a:rPr sz="2300"/>
              <a:t>earch with price ranges:</a:t>
            </a:r>
            <a:endParaRPr sz="2300"/>
          </a:p>
          <a:p>
            <a:pPr marL="0" indent="0">
              <a:buNone/>
            </a:pPr>
            <a:r>
              <a:rPr sz="2300"/>
              <a:t>[</a:t>
            </a:r>
            <a:endParaRPr sz="2300"/>
          </a:p>
          <a:p>
            <a:pPr marL="0" indent="0">
              <a:buNone/>
            </a:pPr>
            <a:r>
              <a:rPr sz="2300"/>
              <a:t>  { "$facet": {</a:t>
            </a:r>
            <a:endParaRPr sz="2300"/>
          </a:p>
          <a:p>
            <a:pPr marL="0" indent="0">
              <a:buNone/>
            </a:pPr>
            <a:r>
              <a:rPr sz="2300"/>
              <a:t>    "categories": [ { "$group": { "_id": "$category", "count": { "$sum": 1 } } } ],</a:t>
            </a:r>
            <a:endParaRPr sz="2300"/>
          </a:p>
          <a:p>
            <a:pPr marL="0" indent="0">
              <a:buNone/>
            </a:pPr>
            <a:r>
              <a:rPr sz="2300"/>
              <a:t>    "priceRanges": [</a:t>
            </a:r>
            <a:endParaRPr sz="2300"/>
          </a:p>
          <a:p>
            <a:pPr marL="0" indent="0">
              <a:buNone/>
            </a:pPr>
            <a:r>
              <a:rPr sz="2300"/>
              <a:t>      { "$bucket": {</a:t>
            </a:r>
            <a:endParaRPr sz="2300"/>
          </a:p>
          <a:p>
            <a:pPr marL="0" indent="0">
              <a:buNone/>
            </a:pPr>
            <a:r>
              <a:rPr sz="2300"/>
              <a:t>        "groupBy": "$price",</a:t>
            </a:r>
            <a:endParaRPr sz="2300"/>
          </a:p>
          <a:p>
            <a:pPr marL="0" indent="0">
              <a:buNone/>
            </a:pPr>
            <a:r>
              <a:rPr sz="2300"/>
              <a:t>        "boundaries": [0, 100, 500, 1000, 5000],</a:t>
            </a:r>
            <a:endParaRPr sz="2300"/>
          </a:p>
          <a:p>
            <a:pPr marL="0" indent="0">
              <a:buNone/>
            </a:pPr>
            <a:r>
              <a:rPr sz="2300"/>
              <a:t>        "default": "Other",</a:t>
            </a:r>
            <a:endParaRPr sz="2300"/>
          </a:p>
          <a:p>
            <a:pPr marL="0" indent="0">
              <a:buNone/>
            </a:pPr>
            <a:r>
              <a:rPr sz="2300"/>
              <a:t>        "output": { "count": { "$sum": 1 } }</a:t>
            </a:r>
            <a:endParaRPr sz="2300"/>
          </a:p>
          <a:p>
            <a:pPr marL="0" indent="0">
              <a:buNone/>
            </a:pPr>
            <a:r>
              <a:rPr sz="2300"/>
              <a:t>      } }]} }]</a:t>
            </a:r>
            <a:endParaRPr sz="2300"/>
          </a:p>
          <a:p>
            <a:pPr marL="0" indent="0">
              <a:buNone/>
            </a:pPr>
            <a:r>
              <a:rPr sz="2300"/>
              <a:t>Usage: Analyze products across categories and price bins.</a:t>
            </a:r>
            <a:endParaRPr sz="23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Basic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Query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: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Find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All</a:t>
            </a:r>
            <a:r>
              <a:rPr b="1" kern="0" spc="9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Documents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marL="0" indent="0" algn="l" rtl="0" eaLnBrk="0">
              <a:lnSpc>
                <a:spcPct val="106000"/>
              </a:lnSpc>
              <a:buNone/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79000"/>
              </a:lnSpc>
              <a:spcBef>
                <a:spcPts val="365"/>
              </a:spcBef>
              <a:buNone/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 the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products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collection, c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lick the</a:t>
            </a:r>
            <a:r>
              <a:rPr kern="0" spc="9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"Filter"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box and</a:t>
            </a:r>
            <a:r>
              <a:rPr kern="0" spc="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enter:</a:t>
            </a:r>
            <a:endParaRPr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indent="0" algn="l" rtl="0" eaLnBrk="0">
              <a:lnSpc>
                <a:spcPct val="108000"/>
              </a:lnSpc>
              <a:buNone/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81000"/>
              </a:lnSpc>
              <a:spcBef>
                <a:spcPts val="270"/>
              </a:spcBef>
              <a:buNone/>
            </a:pPr>
            <a:r>
              <a:rPr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json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79000"/>
              </a:lnSpc>
              <a:spcBef>
                <a:spcPts val="275"/>
              </a:spcBef>
              <a:buNone/>
            </a:pPr>
            <a:r>
              <a:rPr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Copy</a:t>
            </a:r>
            <a:r>
              <a:rPr kern="0" spc="2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code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78000"/>
              </a:lnSpc>
              <a:spcBef>
                <a:spcPts val="280"/>
              </a:spcBef>
              <a:buNone/>
            </a:pPr>
            <a:r>
              <a:rPr kern="0" spc="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{}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115000"/>
              </a:lnSpc>
              <a:buNone/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100000"/>
              </a:lnSpc>
              <a:buNone/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79000"/>
              </a:lnSpc>
              <a:spcBef>
                <a:spcPts val="5"/>
              </a:spcBef>
              <a:buNone/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This returns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all documents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n the</a:t>
            </a:r>
            <a:r>
              <a:rPr kern="0"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collection.</a:t>
            </a:r>
            <a:endParaRPr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Query</a:t>
            </a:r>
            <a:r>
              <a:rPr b="1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with</a:t>
            </a:r>
            <a:r>
              <a:rPr b="1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Filters</a:t>
            </a:r>
            <a:r>
              <a:rPr b="1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: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Find</a:t>
            </a:r>
            <a:r>
              <a:rPr b="1"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Electronics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Only</a:t>
            </a:r>
            <a:br>
              <a:rPr dirty="0"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marL="12065" algn="l" rtl="0" eaLnBrk="0">
              <a:lnSpc>
                <a:spcPct val="79000"/>
              </a:lnSpc>
              <a:spcBef>
                <a:spcPts val="275"/>
              </a:spcBef>
            </a:pPr>
            <a:endParaRPr kern="0" spc="30" dirty="0">
              <a:solidFill>
                <a:srgbClr val="000000">
                  <a:alpha val="100000"/>
                </a:srgbClr>
              </a:solidFill>
              <a:latin typeface="Courier New" panose="02070309020205020404"/>
              <a:ea typeface="Courier New" panose="02070309020205020404"/>
              <a:cs typeface="Courier New" panose="02070309020205020404"/>
              <a:sym typeface="+mn-ea"/>
            </a:endParaRPr>
          </a:p>
          <a:p>
            <a:pPr marL="12065" algn="l" rtl="0" eaLnBrk="0">
              <a:lnSpc>
                <a:spcPct val="79000"/>
              </a:lnSpc>
              <a:spcBef>
                <a:spcPts val="275"/>
              </a:spcBef>
            </a:pPr>
            <a:endParaRPr kern="0" spc="30" dirty="0">
              <a:solidFill>
                <a:srgbClr val="000000">
                  <a:alpha val="100000"/>
                </a:srgbClr>
              </a:solidFill>
              <a:latin typeface="Courier New" panose="02070309020205020404"/>
              <a:ea typeface="Courier New" panose="02070309020205020404"/>
              <a:cs typeface="Courier New" panose="02070309020205020404"/>
              <a:sym typeface="+mn-ea"/>
            </a:endParaRPr>
          </a:p>
          <a:p>
            <a:pPr marL="12065" algn="l" rtl="0" eaLnBrk="0">
              <a:lnSpc>
                <a:spcPct val="79000"/>
              </a:lnSpc>
              <a:spcBef>
                <a:spcPts val="275"/>
              </a:spcBef>
            </a:pPr>
            <a:endParaRPr kern="0" spc="30" dirty="0">
              <a:solidFill>
                <a:srgbClr val="000000">
                  <a:alpha val="100000"/>
                </a:srgbClr>
              </a:solidFill>
              <a:latin typeface="Courier New" panose="02070309020205020404"/>
              <a:ea typeface="Courier New" panose="02070309020205020404"/>
              <a:cs typeface="Courier New" panose="02070309020205020404"/>
              <a:sym typeface="+mn-ea"/>
            </a:endParaRPr>
          </a:p>
          <a:p>
            <a:pPr marL="0" indent="0" algn="l" rtl="0" eaLnBrk="0">
              <a:lnSpc>
                <a:spcPct val="79000"/>
              </a:lnSpc>
              <a:spcBef>
                <a:spcPts val="275"/>
              </a:spcBef>
              <a:buNone/>
            </a:pPr>
            <a:r>
              <a:rPr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y</a:t>
            </a:r>
            <a:r>
              <a:rPr kern="0" spc="2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code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81000"/>
              </a:lnSpc>
              <a:spcBef>
                <a:spcPts val="265"/>
              </a:spcBef>
              <a:buNone/>
            </a:pPr>
            <a:r>
              <a:rPr kern="0" spc="1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2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1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cate</a:t>
            </a:r>
            <a:r>
              <a:rPr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Cop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gory</a:t>
            </a:r>
            <a:r>
              <a:rPr kern="0" spc="1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1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1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electronics</a:t>
            </a:r>
            <a:r>
              <a:rPr kern="0" spc="1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1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algn="l" rtl="0" eaLnBrk="0">
              <a:lnSpc>
                <a:spcPct val="114000"/>
              </a:lnSpc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160000"/>
              </a:lnSpc>
              <a:buNone/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This</a:t>
            </a:r>
            <a:r>
              <a:rPr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returns</a:t>
            </a:r>
            <a:r>
              <a:rPr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all</a:t>
            </a:r>
            <a:r>
              <a:rPr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produ</a:t>
            </a:r>
            <a:r>
              <a:rPr lang="en-US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cts with category electronics</a:t>
            </a: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8255" algn="l" rtl="0" eaLnBrk="0">
              <a:lnSpc>
                <a:spcPct val="80000"/>
              </a:lnSpc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Use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Comparison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Operators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: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Find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Products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Above</a:t>
            </a:r>
            <a:r>
              <a:rPr b="1" kern="0" spc="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$500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l" rtl="0" eaLnBrk="0">
              <a:lnSpc>
                <a:spcPct val="80000"/>
              </a:lnSpc>
              <a:buNone/>
            </a:pPr>
            <a:endParaRPr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algn="l" rtl="0" eaLnBrk="0">
              <a:lnSpc>
                <a:spcPct val="107000"/>
              </a:lnSpc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84000"/>
              </a:lnSpc>
              <a:spcBef>
                <a:spcPts val="220"/>
              </a:spcBef>
              <a:buNone/>
            </a:pP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"price"</a:t>
            </a:r>
            <a:r>
              <a:rPr kern="0" spc="-3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2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"$gt"</a:t>
            </a:r>
            <a:r>
              <a:rPr kern="0" spc="-3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1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500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algn="l" rtl="0" eaLnBrk="0">
              <a:lnSpc>
                <a:spcPct val="114000"/>
              </a:lnSpc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2000"/>
              </a:lnSpc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8890" algn="l" rtl="0" eaLnBrk="0">
              <a:lnSpc>
                <a:spcPct val="79000"/>
              </a:lnSpc>
              <a:spcBef>
                <a:spcPts val="0"/>
              </a:spcBef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This filters products with a pri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ce greater than</a:t>
            </a:r>
            <a:r>
              <a:rPr kern="0" spc="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500.</a:t>
            </a:r>
            <a:endParaRPr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Use</a:t>
            </a:r>
            <a:r>
              <a:rPr b="1" kern="0" spc="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Logical</a:t>
            </a:r>
            <a:r>
              <a:rPr b="1" kern="0" spc="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Operators</a:t>
            </a:r>
            <a:r>
              <a:rPr b="1" kern="0" spc="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: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Find</a:t>
            </a:r>
            <a:r>
              <a:rPr b="1" kern="0" spc="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Electronics</a:t>
            </a:r>
            <a:r>
              <a:rPr b="1" kern="0" spc="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OR</a:t>
            </a:r>
            <a:r>
              <a:rPr b="1" kern="0" spc="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</a:t>
            </a:r>
            <a:r>
              <a:rPr b="1" kern="0" spc="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-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Stock</a:t>
            </a:r>
            <a:r>
              <a:rPr b="1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Products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l" rtl="0" eaLnBrk="0">
              <a:lnSpc>
                <a:spcPct val="78000"/>
              </a:lnSpc>
              <a:spcBef>
                <a:spcPts val="290"/>
              </a:spcBef>
              <a:buNone/>
            </a:pP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83000"/>
              </a:lnSpc>
              <a:spcBef>
                <a:spcPts val="230"/>
              </a:spcBef>
              <a:buNone/>
            </a:pP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or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-28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3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[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105410" indent="0" algn="l" rtl="0" eaLnBrk="0">
              <a:lnSpc>
                <a:spcPct val="81000"/>
              </a:lnSpc>
              <a:spcBef>
                <a:spcPts val="260"/>
              </a:spcBef>
              <a:buNone/>
            </a:pPr>
            <a:r>
              <a:rPr kern="0" spc="1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1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category</a:t>
            </a:r>
            <a:r>
              <a:rPr kern="0" spc="1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1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1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electronics</a:t>
            </a:r>
            <a:r>
              <a:rPr kern="0" spc="1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1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},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105410" indent="0" algn="l" rtl="0" eaLnBrk="0">
              <a:lnSpc>
                <a:spcPct val="80000"/>
              </a:lnSpc>
              <a:spcBef>
                <a:spcPts val="270"/>
              </a:spcBef>
              <a:buNone/>
            </a:pPr>
            <a:r>
              <a:rPr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inStock</a:t>
            </a:r>
            <a:r>
              <a:rPr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1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true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78000"/>
              </a:lnSpc>
              <a:spcBef>
                <a:spcPts val="285"/>
              </a:spcBef>
              <a:buNone/>
            </a:pP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]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78000"/>
              </a:lnSpc>
              <a:spcBef>
                <a:spcPts val="285"/>
              </a:spcBef>
              <a:buNone/>
            </a:pP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Filter and Update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457200" lvl="1" indent="0" algn="l" rtl="0" eaLnBrk="0">
              <a:lnSpc>
                <a:spcPct val="78000"/>
              </a:lnSpc>
              <a:spcBef>
                <a:spcPts val="290"/>
              </a:spcBef>
              <a:buNone/>
            </a:pP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457200" lvl="1" indent="0" algn="l" rtl="0" eaLnBrk="0">
              <a:lnSpc>
                <a:spcPct val="81000"/>
              </a:lnSpc>
              <a:spcBef>
                <a:spcPts val="260"/>
              </a:spcBef>
              <a:buNone/>
            </a:pP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filter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name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-3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2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Laptop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},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457200" lvl="1" indent="0" algn="l" rtl="0" eaLnBrk="0">
              <a:lnSpc>
                <a:spcPct val="84000"/>
              </a:lnSpc>
              <a:spcBef>
                <a:spcPts val="220"/>
              </a:spcBef>
              <a:buNone/>
            </a:pP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"update"</a:t>
            </a:r>
            <a:r>
              <a:rPr kern="0" spc="-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"$set"</a:t>
            </a:r>
            <a:r>
              <a:rPr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"price"</a:t>
            </a:r>
            <a:r>
              <a:rPr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kern="0" spc="17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1100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r>
              <a:rPr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457200" lvl="1" indent="0" algn="l" rtl="0" eaLnBrk="0">
              <a:lnSpc>
                <a:spcPct val="116000"/>
              </a:lnSpc>
              <a:buNone/>
            </a:pPr>
            <a:endParaRPr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457200" lvl="1" indent="0" algn="l" rtl="0" eaLnBrk="0">
              <a:lnSpc>
                <a:spcPct val="78000"/>
              </a:lnSpc>
              <a:spcBef>
                <a:spcPts val="0"/>
              </a:spcBef>
              <a:buNone/>
            </a:pPr>
            <a:r>
              <a:rPr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Aggregation</a:t>
            </a:r>
            <a:r>
              <a:rPr b="1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Example</a:t>
            </a:r>
            <a:r>
              <a:rPr b="1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in</a:t>
            </a:r>
            <a:r>
              <a:rPr b="1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Atlas</a:t>
            </a:r>
            <a:r>
              <a:rPr b="1"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UI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5885"/>
            <a:ext cx="10515600" cy="4811395"/>
          </a:xfrm>
        </p:spPr>
        <p:txBody>
          <a:bodyPr>
            <a:noAutofit/>
          </a:bodyPr>
          <a:p>
            <a:pPr marL="0" indent="0" algn="l" rtl="0" eaLnBrk="0">
              <a:lnSpc>
                <a:spcPct val="79000"/>
              </a:lnSpc>
              <a:spcBef>
                <a:spcPts val="365"/>
              </a:spcBef>
              <a:buNone/>
            </a:pPr>
            <a:r>
              <a:rPr lang="en-US" sz="20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lick </a:t>
            </a:r>
            <a:r>
              <a:rPr sz="20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Aggregation 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(next to Filter). Build the following</a:t>
            </a: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aggregation query:</a:t>
            </a:r>
            <a:endParaRPr sz="2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2225" indent="0" algn="l" rtl="0" eaLnBrk="0">
              <a:lnSpc>
                <a:spcPct val="77000"/>
              </a:lnSpc>
              <a:spcBef>
                <a:spcPts val="370"/>
              </a:spcBef>
              <a:buNone/>
            </a:pPr>
            <a:r>
              <a:rPr sz="2000" kern="0" spc="-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1.</a:t>
            </a:r>
            <a:r>
              <a:rPr sz="2000" kern="0" spc="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  </a:t>
            </a:r>
            <a:r>
              <a:rPr sz="2000" b="1" kern="0" spc="-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Stage</a:t>
            </a:r>
            <a:r>
              <a:rPr sz="2000" b="1" kern="0" spc="1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000" b="1" kern="0" spc="-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1: Matc</a:t>
            </a:r>
            <a:r>
              <a:rPr lang="en-US" sz="2000" b="1" kern="0" spc="-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h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57810" indent="0" algn="l" rtl="0" eaLnBrk="0">
              <a:lnSpc>
                <a:spcPct val="84000"/>
              </a:lnSpc>
              <a:spcBef>
                <a:spcPts val="235"/>
              </a:spcBef>
              <a:buNone/>
            </a:pP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sz="2000" kern="0" spc="2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match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000"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sz="20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category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0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electronics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r>
              <a:rPr sz="2000"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5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117000"/>
              </a:lnSpc>
              <a:buNone/>
            </a:pPr>
            <a:endParaRPr sz="2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7620" indent="0" algn="l" rtl="0" eaLnBrk="0">
              <a:lnSpc>
                <a:spcPct val="77000"/>
              </a:lnSpc>
              <a:spcBef>
                <a:spcPts val="360"/>
              </a:spcBef>
              <a:buNone/>
            </a:pP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2.   </a:t>
            </a:r>
            <a:r>
              <a:rPr sz="20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Stage 2: Group by Categor</a:t>
            </a: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y</a:t>
            </a:r>
            <a:r>
              <a:rPr sz="2000" b="1" kern="0" spc="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and</a:t>
            </a:r>
            <a:r>
              <a:rPr sz="2000"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Calculate Average</a:t>
            </a:r>
            <a:r>
              <a:rPr sz="2000" b="1" kern="0" spc="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Price</a:t>
            </a:r>
            <a:endParaRPr sz="20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indent="0" algn="l" rtl="0" eaLnBrk="0">
              <a:lnSpc>
                <a:spcPct val="108000"/>
              </a:lnSpc>
              <a:buNone/>
            </a:pPr>
            <a:endParaRPr sz="2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44475" indent="0" algn="l" rtl="0" eaLnBrk="0">
              <a:lnSpc>
                <a:spcPct val="81000"/>
              </a:lnSpc>
              <a:spcBef>
                <a:spcPts val="270"/>
              </a:spcBef>
              <a:buNone/>
            </a:pPr>
            <a:r>
              <a:rPr sz="20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json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40665" indent="0" algn="l" rtl="0" eaLnBrk="0">
              <a:lnSpc>
                <a:spcPct val="79000"/>
              </a:lnSpc>
              <a:spcBef>
                <a:spcPts val="275"/>
              </a:spcBef>
              <a:buNone/>
            </a:pPr>
            <a:r>
              <a:rPr sz="20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Copy</a:t>
            </a:r>
            <a:r>
              <a:rPr sz="2000" kern="0" spc="2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code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57810" indent="0" algn="l" rtl="0" eaLnBrk="0">
              <a:lnSpc>
                <a:spcPct val="78000"/>
              </a:lnSpc>
              <a:spcBef>
                <a:spcPts val="280"/>
              </a:spcBef>
              <a:buNone/>
            </a:pP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401955" indent="0" algn="l" rtl="0" eaLnBrk="0">
              <a:lnSpc>
                <a:spcPct val="84000"/>
              </a:lnSpc>
              <a:spcBef>
                <a:spcPts val="240"/>
              </a:spcBef>
              <a:buNone/>
            </a:pPr>
            <a:r>
              <a:rPr sz="20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group</a:t>
            </a:r>
            <a:r>
              <a:rPr sz="20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-3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000"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3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554355" indent="0" algn="l" rtl="0" eaLnBrk="0">
              <a:lnSpc>
                <a:spcPct val="84000"/>
              </a:lnSpc>
              <a:spcBef>
                <a:spcPts val="220"/>
              </a:spcBef>
              <a:buNone/>
            </a:pPr>
            <a:r>
              <a:rPr sz="2000" kern="0" spc="7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17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id</a:t>
            </a:r>
            <a:r>
              <a:rPr sz="2000" kern="0" spc="7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-32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7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000" kern="0" spc="20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7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category</a:t>
            </a:r>
            <a:r>
              <a:rPr sz="2000" kern="0" spc="7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",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614045" indent="0" algn="l" rtl="0" eaLnBrk="0">
              <a:lnSpc>
                <a:spcPts val="5"/>
              </a:lnSpc>
              <a:spcBef>
                <a:spcPts val="0"/>
              </a:spcBef>
              <a:buNone/>
            </a:pPr>
            <a:r>
              <a:rPr sz="2000" kern="0" spc="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_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554355" indent="0" algn="l" rtl="0" eaLnBrk="0">
              <a:lnSpc>
                <a:spcPct val="84000"/>
              </a:lnSpc>
              <a:spcBef>
                <a:spcPts val="225"/>
              </a:spcBef>
              <a:buNone/>
            </a:pP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averagePrice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-24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000"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{</a:t>
            </a:r>
            <a:r>
              <a:rPr sz="20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avg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-3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:</a:t>
            </a:r>
            <a:r>
              <a:rPr sz="2000" kern="0" spc="19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"$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price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"</a:t>
            </a:r>
            <a:r>
              <a:rPr sz="2000" kern="0" spc="2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 </a:t>
            </a:r>
            <a:r>
              <a:rPr sz="2000" kern="0" spc="6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410210" indent="0" algn="l" rtl="0" eaLnBrk="0">
              <a:lnSpc>
                <a:spcPct val="78000"/>
              </a:lnSpc>
              <a:spcBef>
                <a:spcPts val="280"/>
              </a:spcBef>
              <a:buNone/>
            </a:pP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257810" indent="0" algn="l" rtl="0" eaLnBrk="0">
              <a:lnSpc>
                <a:spcPct val="78000"/>
              </a:lnSpc>
              <a:spcBef>
                <a:spcPts val="285"/>
              </a:spcBef>
              <a:buNone/>
            </a:pP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Courier New" panose="02070309020205020404"/>
                <a:ea typeface="Courier New" panose="02070309020205020404"/>
                <a:cs typeface="Courier New" panose="02070309020205020404"/>
                <a:sym typeface="+mn-ea"/>
              </a:rPr>
              <a:t>}</a:t>
            </a:r>
            <a:endParaRPr sz="2000" dirty="0">
              <a:latin typeface="Courier New" panose="02070309020205020404"/>
              <a:ea typeface="Courier New" panose="02070309020205020404"/>
              <a:cs typeface="Courier New" panose="02070309020205020404"/>
            </a:endParaRPr>
          </a:p>
          <a:p>
            <a:pPr marL="0" indent="0" algn="l" rtl="0" eaLnBrk="0">
              <a:lnSpc>
                <a:spcPct val="115000"/>
              </a:lnSpc>
              <a:buNone/>
            </a:pPr>
            <a:endParaRPr sz="2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100000"/>
              </a:lnSpc>
              <a:buNone/>
            </a:pPr>
            <a:endParaRPr sz="2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79000"/>
              </a:lnSpc>
              <a:spcBef>
                <a:spcPts val="5"/>
              </a:spcBef>
              <a:buNone/>
            </a:pP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Click </a:t>
            </a:r>
            <a:r>
              <a:rPr sz="20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Run Pipeline </a:t>
            </a:r>
            <a:r>
              <a:rPr sz="2000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to view</a:t>
            </a:r>
            <a:r>
              <a:rPr sz="2000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the result.</a:t>
            </a:r>
            <a:endParaRPr sz="20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5950</Words>
  <Application>WPS Presentation</Application>
  <PresentationFormat>Widescreen</PresentationFormat>
  <Paragraphs>349</Paragraphs>
  <Slides>32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43" baseType="lpstr">
      <vt:lpstr>Arial</vt:lpstr>
      <vt:lpstr>SimSun</vt:lpstr>
      <vt:lpstr>Wingdings</vt:lpstr>
      <vt:lpstr>Times New Roman</vt:lpstr>
      <vt:lpstr>Courier New</vt:lpstr>
      <vt:lpstr>Arial</vt:lpstr>
      <vt:lpstr>Calibri Light</vt:lpstr>
      <vt:lpstr>Calibri</vt:lpstr>
      <vt:lpstr>Microsoft YaHei</vt:lpstr>
      <vt:lpstr>Arial Unicode MS</vt:lpstr>
      <vt:lpstr>Office Theme</vt:lpstr>
      <vt:lpstr>Operations in MongoDB Queries </vt:lpstr>
      <vt:lpstr>PowerPoint 演示文稿</vt:lpstr>
      <vt:lpstr>PowerPoint 演示文稿</vt:lpstr>
      <vt:lpstr>Basic Query: Find All Documents</vt:lpstr>
      <vt:lpstr>Query with Filters: Find Electronics Only </vt:lpstr>
      <vt:lpstr>Use Comparison Operators: Find Products Above $500</vt:lpstr>
      <vt:lpstr>Use Logical Operators: Find Electronics OR In-Stock Products</vt:lpstr>
      <vt:lpstr>Filter and Update</vt:lpstr>
      <vt:lpstr>Aggregation Example in Atlas UI</vt:lpstr>
      <vt:lpstr>Creating Indexes in Atlas </vt:lpstr>
      <vt:lpstr>Atlas Search Example</vt:lpstr>
      <vt:lpstr>Operations in MongoDB Queries </vt:lpstr>
      <vt:lpstr>PowerPoint 演示文稿</vt:lpstr>
      <vt:lpstr>PowerPoint 演示文稿</vt:lpstr>
      <vt:lpstr>Basic Query: Find All Documents</vt:lpstr>
      <vt:lpstr>Query with Filters: Find Electronics Only </vt:lpstr>
      <vt:lpstr>Use Comparison Operators: Find Products Above $500</vt:lpstr>
      <vt:lpstr>Use Logical Operators: Find Electronics OR In-Stock Products</vt:lpstr>
      <vt:lpstr>Filter and Update</vt:lpstr>
      <vt:lpstr>Aggregation Example in Atlas UI</vt:lpstr>
      <vt:lpstr>Creating Indexes in Atlas </vt:lpstr>
      <vt:lpstr>Atlas Search Example</vt:lpstr>
      <vt:lpstr>Advanced MongoDB Queries in Atlas</vt:lpstr>
      <vt:lpstr>Overview</vt:lpstr>
      <vt:lpstr>1. Multiple Conditions Example</vt:lpstr>
      <vt:lpstr>2. Array Queries</vt:lpstr>
      <vt:lpstr>3. Aggregation Example</vt:lpstr>
      <vt:lpstr>4. Text Search Example</vt:lpstr>
      <vt:lpstr>5. Geospatial Query Example</vt:lpstr>
      <vt:lpstr>6. Joins with $lookup</vt:lpstr>
      <vt:lpstr>7. Conditional Updates</vt:lpstr>
      <vt:lpstr>8. Faceted Search 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in MongoDB Queries </dc:title>
  <dc:creator>user</dc:creator>
  <cp:lastModifiedBy>WPS_1636786479</cp:lastModifiedBy>
  <cp:revision>7</cp:revision>
  <dcterms:created xsi:type="dcterms:W3CDTF">2024-10-30T19:02:00Z</dcterms:created>
  <dcterms:modified xsi:type="dcterms:W3CDTF">2024-10-31T03:27:35Z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5C58FD163DD84812950BBB0D6418ED43_11</vt:lpwstr>
  </property>
  <property fmtid="{D5CDD505-2E9C-101B-9397-08002B2CF9AE}" pid="3" name="KSOProductBuildVer">
    <vt:lpwstr>1033-12.2.0.18607</vt:lpwstr>
  </property>
</Properties>
</file>