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361A4B2-D78C-4721-8DF8-E8E6F4B1FC9C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83ED415-8EFC-414E-8CA4-D87D12B39C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61A4B2-D78C-4721-8DF8-E8E6F4B1FC9C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ED415-8EFC-414E-8CA4-D87D12B39C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361A4B2-D78C-4721-8DF8-E8E6F4B1FC9C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83ED415-8EFC-414E-8CA4-D87D12B39C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61A4B2-D78C-4721-8DF8-E8E6F4B1FC9C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ED415-8EFC-414E-8CA4-D87D12B39C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361A4B2-D78C-4721-8DF8-E8E6F4B1FC9C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83ED415-8EFC-414E-8CA4-D87D12B39C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61A4B2-D78C-4721-8DF8-E8E6F4B1FC9C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ED415-8EFC-414E-8CA4-D87D12B39C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61A4B2-D78C-4721-8DF8-E8E6F4B1FC9C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ED415-8EFC-414E-8CA4-D87D12B39C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61A4B2-D78C-4721-8DF8-E8E6F4B1FC9C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ED415-8EFC-414E-8CA4-D87D12B39C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361A4B2-D78C-4721-8DF8-E8E6F4B1FC9C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ED415-8EFC-414E-8CA4-D87D12B39C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61A4B2-D78C-4721-8DF8-E8E6F4B1FC9C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ED415-8EFC-414E-8CA4-D87D12B39C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61A4B2-D78C-4721-8DF8-E8E6F4B1FC9C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ED415-8EFC-414E-8CA4-D87D12B39C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361A4B2-D78C-4721-8DF8-E8E6F4B1FC9C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83ED415-8EFC-414E-8CA4-D87D12B39CF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smtClean="0"/>
              <a:t>الفصل الاول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SA" sz="4000" dirty="0" smtClean="0"/>
              <a:t>المنشات المالية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المجموعة الثانية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SA" dirty="0" smtClean="0"/>
          </a:p>
          <a:p>
            <a:pPr algn="r" rtl="1"/>
            <a:endParaRPr lang="ar-SA" dirty="0" smtClean="0"/>
          </a:p>
          <a:p>
            <a:pPr algn="r" rtl="1"/>
            <a:endParaRPr lang="ar-SA" dirty="0" smtClean="0"/>
          </a:p>
          <a:p>
            <a:pPr algn="ctr" rtl="1"/>
            <a:r>
              <a:rPr lang="ar-SA" dirty="0" smtClean="0">
                <a:solidFill>
                  <a:schemeClr val="accent4">
                    <a:lumMod val="75000"/>
                  </a:schemeClr>
                </a:solidFill>
              </a:rPr>
              <a:t>مؤسسات الادخار التعاقدي:تعمل على تقديم </a:t>
            </a:r>
          </a:p>
          <a:p>
            <a:pPr algn="ctr" rtl="1"/>
            <a:endParaRPr lang="ar-SA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ctr" rtl="1">
              <a:buNone/>
            </a:pPr>
            <a:endParaRPr lang="ar-SA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ctr" rtl="1">
              <a:buNone/>
            </a:pPr>
            <a:r>
              <a:rPr lang="ar-SA" dirty="0" smtClean="0">
                <a:solidFill>
                  <a:schemeClr val="accent4">
                    <a:lumMod val="75000"/>
                  </a:schemeClr>
                </a:solidFill>
              </a:rPr>
              <a:t>ضمانات ضد المخاطر مقابل دفع أقساط دورية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endParaRPr lang="ar-SA" dirty="0" smtClean="0"/>
          </a:p>
          <a:p>
            <a:pPr algn="r" rtl="1">
              <a:buFont typeface="Wingdings" pitchFamily="2" charset="2"/>
              <a:buChar char="Ø"/>
            </a:pPr>
            <a:endParaRPr lang="ar-SA" dirty="0" smtClean="0"/>
          </a:p>
          <a:p>
            <a:pPr algn="r" rtl="1">
              <a:buFont typeface="Wingdings" pitchFamily="2" charset="2"/>
              <a:buChar char="Ø"/>
            </a:pPr>
            <a:endParaRPr lang="ar-SA" dirty="0" smtClean="0"/>
          </a:p>
          <a:p>
            <a:pPr algn="r" rtl="1">
              <a:buFont typeface="Wingdings" pitchFamily="2" charset="2"/>
              <a:buChar char="Ø"/>
            </a:pPr>
            <a:r>
              <a:rPr lang="ar-SA" dirty="0" smtClean="0"/>
              <a:t>التامين على الحياة : 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الخسارة الناتجة عن انقطاع الدخل بسبب الوفاة أو 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الاصابة (عجز كلي أ جزئي)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endParaRPr lang="ar-SA" dirty="0" smtClean="0"/>
          </a:p>
          <a:p>
            <a:pPr algn="r" rtl="1">
              <a:buFont typeface="Wingdings" pitchFamily="2" charset="2"/>
              <a:buChar char="Ø"/>
            </a:pPr>
            <a:endParaRPr lang="ar-SA" dirty="0" smtClean="0"/>
          </a:p>
          <a:p>
            <a:pPr algn="r" rtl="1">
              <a:buFont typeface="Wingdings" pitchFamily="2" charset="2"/>
              <a:buChar char="Ø"/>
            </a:pPr>
            <a:endParaRPr lang="ar-SA" dirty="0" smtClean="0"/>
          </a:p>
          <a:p>
            <a:pPr algn="r" rtl="1">
              <a:buFont typeface="Wingdings" pitchFamily="2" charset="2"/>
              <a:buChar char="Ø"/>
            </a:pPr>
            <a:r>
              <a:rPr lang="ar-SA" dirty="0" smtClean="0"/>
              <a:t>التامينات العامة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على الحوادث،الممتلكات،الكوارث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endParaRPr lang="ar-SA" dirty="0" smtClean="0"/>
          </a:p>
          <a:p>
            <a:pPr algn="r" rtl="1">
              <a:buFont typeface="Wingdings" pitchFamily="2" charset="2"/>
              <a:buChar char="Ø"/>
            </a:pPr>
            <a:endParaRPr lang="ar-SA" dirty="0" smtClean="0"/>
          </a:p>
          <a:p>
            <a:pPr algn="r" rtl="1">
              <a:buFont typeface="Wingdings" pitchFamily="2" charset="2"/>
              <a:buChar char="Ø"/>
            </a:pPr>
            <a:endParaRPr lang="ar-SA" dirty="0" smtClean="0"/>
          </a:p>
          <a:p>
            <a:pPr algn="r" rtl="1">
              <a:buFont typeface="Wingdings" pitchFamily="2" charset="2"/>
              <a:buChar char="Ø"/>
            </a:pPr>
            <a:r>
              <a:rPr lang="ar-SA" dirty="0" smtClean="0"/>
              <a:t>التامينات الاسلامية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أو التامينات التكافلية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endParaRPr lang="ar-SA" dirty="0" smtClean="0"/>
          </a:p>
          <a:p>
            <a:pPr algn="r" rtl="1">
              <a:buFont typeface="Wingdings" pitchFamily="2" charset="2"/>
              <a:buChar char="Ø"/>
            </a:pPr>
            <a:endParaRPr lang="ar-SA" dirty="0" smtClean="0"/>
          </a:p>
          <a:p>
            <a:pPr algn="r" rtl="1">
              <a:buFont typeface="Wingdings" pitchFamily="2" charset="2"/>
              <a:buChar char="Ø"/>
            </a:pPr>
            <a:endParaRPr lang="ar-SA" dirty="0" smtClean="0"/>
          </a:p>
          <a:p>
            <a:pPr algn="r" rtl="1">
              <a:buFont typeface="Wingdings" pitchFamily="2" charset="2"/>
              <a:buChar char="Ø"/>
            </a:pPr>
            <a:r>
              <a:rPr lang="ar-SA" dirty="0" smtClean="0"/>
              <a:t>صناديق التقاعد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وتقوم على فكرة اقتطاع جزء من الرواتب مقابل الحصول على راتب شهري عند التقاعد</a:t>
            </a:r>
          </a:p>
          <a:p>
            <a:pPr algn="r" rtl="1">
              <a:buNone/>
            </a:pPr>
            <a:endParaRPr lang="ar-S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المجموعة الثالثة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SA" dirty="0" smtClean="0"/>
          </a:p>
          <a:p>
            <a:pPr algn="r" rtl="1"/>
            <a:endParaRPr lang="ar-SA" dirty="0" smtClean="0"/>
          </a:p>
          <a:p>
            <a:pPr algn="r" rtl="1"/>
            <a:endParaRPr lang="ar-SA" dirty="0" smtClean="0"/>
          </a:p>
          <a:p>
            <a:pPr algn="ctr" rtl="1"/>
            <a:r>
              <a:rPr lang="ar-SA" dirty="0" smtClean="0">
                <a:solidFill>
                  <a:schemeClr val="accent4">
                    <a:lumMod val="75000"/>
                  </a:schemeClr>
                </a:solidFill>
              </a:rPr>
              <a:t>مؤسسات مالية وسيطة أخرى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>
              <a:buFont typeface="Wingdings" pitchFamily="2" charset="2"/>
              <a:buChar char="Ø"/>
            </a:pPr>
            <a:r>
              <a:rPr lang="ar-SA" dirty="0" smtClean="0"/>
              <a:t>صناديق الاستثمار :</a:t>
            </a:r>
          </a:p>
          <a:p>
            <a:pPr algn="r" rtl="1">
              <a:buNone/>
            </a:pPr>
            <a:r>
              <a:rPr lang="ar-SA" dirty="0" smtClean="0"/>
              <a:t>_ وهي شركات او دوائر تبيع حصص محددة للعملاء بمبالغ كبيرة نسبيا في محافظ متنوعة لتقليل المخاطر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_تقوم باستثمار هذه المبالغ باوراق او سندات مالية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_يمكن الدخول او الخروج في اي وقت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_يتقاضى المشاركون حصة من الربح ويتحملوا مخاطر الخسارة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itchFamily="2" charset="2"/>
              <a:buChar char="Ø"/>
            </a:pPr>
            <a:r>
              <a:rPr lang="ar-SA" dirty="0" smtClean="0"/>
              <a:t>شركات السمسرة: وهي لبيع وشراء الاسهم </a:t>
            </a:r>
          </a:p>
          <a:p>
            <a:pPr algn="r" rtl="1">
              <a:buFont typeface="Wingdings" pitchFamily="2" charset="2"/>
              <a:buChar char="Ø"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المالية لصالح محفظتها ولصالح العملاء.</a:t>
            </a:r>
          </a:p>
          <a:p>
            <a:pPr algn="r" rtl="1">
              <a:buFont typeface="Wingdings" pitchFamily="2" charset="2"/>
              <a:buChar char="Ø"/>
            </a:pPr>
            <a:endParaRPr lang="ar-SA" dirty="0" smtClean="0"/>
          </a:p>
          <a:p>
            <a:pPr algn="r" rtl="1">
              <a:buFont typeface="Wingdings" pitchFamily="2" charset="2"/>
              <a:buChar char="Ø"/>
            </a:pPr>
            <a:r>
              <a:rPr lang="ar-SA" dirty="0" smtClean="0"/>
              <a:t>منشات الصرافة وتبديل العملات.</a:t>
            </a:r>
          </a:p>
          <a:p>
            <a:pPr algn="r" rtl="1">
              <a:buFont typeface="Wingdings" pitchFamily="2" charset="2"/>
              <a:buChar char="Ø"/>
            </a:pPr>
            <a:endParaRPr lang="ar-SA" dirty="0" smtClean="0"/>
          </a:p>
          <a:p>
            <a:pPr algn="r" rtl="1">
              <a:buFont typeface="Wingdings" pitchFamily="2" charset="2"/>
              <a:buChar char="Ø"/>
            </a:pPr>
            <a:r>
              <a:rPr lang="ar-SA" dirty="0" smtClean="0"/>
              <a:t>شركات التمويل: تعمل على تمويل الاستئجار والمشاريع الصغيرة والبيع بالاجل والشراء بالتقسيط،ومصدر تميويلها هي قروض طويلة الاجل</a:t>
            </a:r>
          </a:p>
          <a:p>
            <a:pPr algn="r" rtl="1">
              <a:buFont typeface="Wingdings" pitchFamily="2" charset="2"/>
              <a:buChar char="Ø"/>
            </a:pPr>
            <a:endParaRPr lang="ar-SA" dirty="0" smtClean="0"/>
          </a:p>
          <a:p>
            <a:pPr algn="r" rtl="1">
              <a:buFont typeface="Wingdings" pitchFamily="2" charset="2"/>
              <a:buChar char="Ø"/>
            </a:pPr>
            <a:endParaRPr lang="ar-SA" dirty="0" smtClean="0"/>
          </a:p>
          <a:p>
            <a:pPr algn="r" rtl="1">
              <a:buFont typeface="Wingdings" pitchFamily="2" charset="2"/>
              <a:buChar char="Ø"/>
            </a:pPr>
            <a:endParaRPr lang="ar-SA" dirty="0" smtClean="0"/>
          </a:p>
          <a:p>
            <a:pPr algn="r" rtl="1">
              <a:buFont typeface="Wingdings" pitchFamily="2" charset="2"/>
              <a:buChar char="Ø"/>
            </a:pPr>
            <a:endParaRPr lang="ar-SA" dirty="0" smtClean="0"/>
          </a:p>
          <a:p>
            <a:pPr algn="r" rtl="1">
              <a:buFont typeface="Wingdings" pitchFamily="2" charset="2"/>
              <a:buChar char="Ø"/>
            </a:pPr>
            <a:endParaRPr lang="ar-SA" dirty="0" smtClean="0"/>
          </a:p>
          <a:p>
            <a:pPr algn="r" rtl="1">
              <a:buFont typeface="Wingdings" pitchFamily="2" charset="2"/>
              <a:buChar char="Ø"/>
            </a:pPr>
            <a:endParaRPr lang="ar-SA" dirty="0" smtClean="0"/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endParaRPr lang="ar-S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المجموعة الرابعة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SA" dirty="0" smtClean="0"/>
          </a:p>
          <a:p>
            <a:pPr algn="r" rtl="1"/>
            <a:endParaRPr lang="ar-SA" dirty="0" smtClean="0"/>
          </a:p>
          <a:p>
            <a:pPr algn="r" rtl="1"/>
            <a:endParaRPr lang="ar-SA" dirty="0" smtClean="0"/>
          </a:p>
          <a:p>
            <a:pPr algn="ctr" rtl="1"/>
            <a:r>
              <a:rPr lang="ar-SA" dirty="0" smtClean="0">
                <a:solidFill>
                  <a:schemeClr val="accent4">
                    <a:lumMod val="75000"/>
                  </a:schemeClr>
                </a:solidFill>
              </a:rPr>
              <a:t>البنك المركزي:بنك البنوك،البنك الاتحادي،بنك الحكومة ويشرف على معظم المؤسسات المالية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>
              <a:buNone/>
            </a:pPr>
            <a:r>
              <a:rPr lang="ar-SA" dirty="0" smtClean="0"/>
              <a:t>وظائف البنك المركزي:</a:t>
            </a:r>
          </a:p>
          <a:p>
            <a:pPr algn="r" rtl="1">
              <a:buNone/>
            </a:pPr>
            <a:r>
              <a:rPr lang="ar-SA" dirty="0" smtClean="0"/>
              <a:t>_اصدار العملات الوطنية وتنظيمها وتحديد سعر الصرف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_الاحتفاظ بممتلكات الدولة من اوراق ومعادن ثمينة.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_الاشراف على جميع البنوك المحلية والاجنبية( التدخل بالخدمات-سعر الفائدة-تحديد نسبة السيولة والاحتفاظ بجزء من ودائعها-تعديل راس المال)</a:t>
            </a:r>
          </a:p>
          <a:p>
            <a:pPr algn="r" rtl="1">
              <a:buNone/>
            </a:pPr>
            <a:r>
              <a:rPr lang="ar-SA" dirty="0" smtClean="0"/>
              <a:t>_اصدار التراخيص للبنوك الاشراف على دمج وتصفية البنوك(اجباري او اختياري)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 smtClean="0"/>
              <a:t>تعريف المنشات المالية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sz="4400" dirty="0" smtClean="0"/>
              <a:t>هي التي تعمل على تقديم الخدمات المالية من خلال شراء الاموال وبيعها في ظروف اخرى لتحقيق هامش ربح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r>
              <a:rPr lang="ar-SA" dirty="0" smtClean="0"/>
              <a:t>_ التنسيق بين البنوك من اعطاء قروض وتوفير غرقة المقاصة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_ الاستثمار محليا وعالميا.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_يحتفظ بحسابات الوزارات والمصالح الحكومية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_صرف بعض بنود موازن الدولة مثل الرواتب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_ اصدار الاحصاءات المالية والدورية.</a:t>
            </a:r>
            <a:endParaRPr lang="en-US" dirty="0" smtClean="0"/>
          </a:p>
          <a:p>
            <a:pPr algn="r" rt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اهم اصول البنك المركزي:</a:t>
            </a:r>
          </a:p>
          <a:p>
            <a:pPr algn="r" rtl="1"/>
            <a:endParaRPr lang="ar-SA" dirty="0" smtClean="0"/>
          </a:p>
          <a:p>
            <a:pPr algn="r" rtl="1">
              <a:buNone/>
            </a:pPr>
            <a:r>
              <a:rPr lang="ar-SA" dirty="0" smtClean="0"/>
              <a:t>_النقود والذهب مقدرة حسب سعر السوق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_حسابات لدى البنوك الاخرى سواء كانت محلية او اجنبية</a:t>
            </a:r>
          </a:p>
          <a:p>
            <a:pPr algn="r" rtl="1">
              <a:buNone/>
            </a:pPr>
            <a:r>
              <a:rPr lang="ar-SA" dirty="0" smtClean="0"/>
              <a:t>_حقوق السحب الخاصة(حسابات لدى صندوق النقد الدولي)</a:t>
            </a:r>
          </a:p>
          <a:p>
            <a:pPr algn="r" rtl="1">
              <a:buNone/>
            </a:pPr>
            <a:r>
              <a:rPr lang="ar-SA" dirty="0" smtClean="0"/>
              <a:t>_قروض ممنوحة لبنوك او مؤسسات</a:t>
            </a:r>
          </a:p>
          <a:p>
            <a:pPr algn="r" rtl="1"/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اهم امطلوبات البنك المركزي:</a:t>
            </a:r>
          </a:p>
          <a:p>
            <a:pPr algn="r" rtl="1"/>
            <a:endParaRPr lang="ar-SA" dirty="0" smtClean="0"/>
          </a:p>
          <a:p>
            <a:pPr algn="r" rtl="1">
              <a:buNone/>
            </a:pPr>
            <a:r>
              <a:rPr lang="ar-SA" dirty="0" smtClean="0"/>
              <a:t>_الودائع والحسابات لبنوك ومؤسسات اخرى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_قروض 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_التزامات مقابل حقوق السحب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3600" dirty="0" smtClean="0">
                <a:solidFill>
                  <a:srgbClr val="C00000"/>
                </a:solidFill>
              </a:rPr>
              <a:t>اهم المنشات المالية في الوطن العربي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r">
              <a:buNone/>
            </a:pPr>
            <a:r>
              <a:rPr lang="ar-SA" dirty="0" smtClean="0"/>
              <a:t>1_ البنوك التجارية والاسلامية</a:t>
            </a:r>
          </a:p>
          <a:p>
            <a:pPr marL="514350" indent="-514350" algn="r">
              <a:buNone/>
            </a:pPr>
            <a:endParaRPr lang="ar-SA" dirty="0" smtClean="0"/>
          </a:p>
          <a:p>
            <a:pPr marL="514350" indent="-514350" algn="r">
              <a:buNone/>
            </a:pPr>
            <a:r>
              <a:rPr lang="ar-SA" dirty="0" smtClean="0"/>
              <a:t>2_البنوك التنموية</a:t>
            </a:r>
          </a:p>
          <a:p>
            <a:pPr marL="514350" indent="-514350" algn="r">
              <a:buNone/>
            </a:pPr>
            <a:endParaRPr lang="ar-SA" dirty="0" smtClean="0"/>
          </a:p>
          <a:p>
            <a:pPr marL="514350" indent="-514350" algn="r">
              <a:buNone/>
            </a:pPr>
            <a:r>
              <a:rPr lang="ar-SA" dirty="0" smtClean="0"/>
              <a:t>3_التامين ضد الحوادث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3600" dirty="0" smtClean="0">
                <a:solidFill>
                  <a:srgbClr val="C00000"/>
                </a:solidFill>
              </a:rPr>
              <a:t>اهم المنشات المالية في العالم الغربي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r">
              <a:buNone/>
            </a:pPr>
            <a:r>
              <a:rPr lang="ar-SA" dirty="0" smtClean="0"/>
              <a:t>1_البنوك التجارية</a:t>
            </a:r>
          </a:p>
          <a:p>
            <a:pPr marL="514350" indent="-514350" algn="r">
              <a:buNone/>
            </a:pPr>
            <a:endParaRPr lang="ar-SA" dirty="0" smtClean="0"/>
          </a:p>
          <a:p>
            <a:pPr marL="514350" indent="-514350" algn="r">
              <a:buNone/>
            </a:pPr>
            <a:endParaRPr lang="ar-SA" dirty="0" smtClean="0"/>
          </a:p>
          <a:p>
            <a:pPr marL="514350" indent="-514350" algn="r">
              <a:buNone/>
            </a:pPr>
            <a:r>
              <a:rPr lang="ar-SA" dirty="0" smtClean="0"/>
              <a:t>2_ التامين على الحياة</a:t>
            </a:r>
          </a:p>
          <a:p>
            <a:pPr marL="514350" indent="-514350" algn="r">
              <a:buNone/>
            </a:pPr>
            <a:endParaRPr lang="ar-SA" dirty="0" smtClean="0"/>
          </a:p>
          <a:p>
            <a:pPr marL="514350" indent="-514350" algn="r">
              <a:buNone/>
            </a:pPr>
            <a:r>
              <a:rPr lang="ar-SA" smtClean="0"/>
              <a:t>3_ صناديق التوفير ومؤسسات الادخار</a:t>
            </a:r>
            <a:endParaRPr lang="ar-SA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1">
              <a:buNone/>
            </a:pPr>
            <a:endParaRPr lang="ar-SA" dirty="0" smtClean="0">
              <a:solidFill>
                <a:srgbClr val="FF0000"/>
              </a:solidFill>
            </a:endParaRPr>
          </a:p>
          <a:p>
            <a:pPr algn="ctr" rtl="1">
              <a:buNone/>
            </a:pPr>
            <a:endParaRPr lang="ar-SA" dirty="0" smtClean="0">
              <a:solidFill>
                <a:srgbClr val="FF0000"/>
              </a:solidFill>
            </a:endParaRPr>
          </a:p>
          <a:p>
            <a:pPr algn="ctr" rtl="1">
              <a:buNone/>
            </a:pPr>
            <a:endParaRPr lang="ar-SA" dirty="0" smtClean="0">
              <a:solidFill>
                <a:srgbClr val="FF0000"/>
              </a:solidFill>
            </a:endParaRPr>
          </a:p>
          <a:p>
            <a:pPr algn="ctr" rtl="1">
              <a:buNone/>
            </a:pPr>
            <a:r>
              <a:rPr lang="ar-SA" b="1" i="1" u="sng" dirty="0" smtClean="0">
                <a:solidFill>
                  <a:srgbClr val="FF0000"/>
                </a:solidFill>
              </a:rPr>
              <a:t>انواع المنشات المالية</a:t>
            </a:r>
          </a:p>
          <a:p>
            <a:pPr algn="ctr" rtl="1">
              <a:buNone/>
            </a:pPr>
            <a:endParaRPr lang="ar-SA" dirty="0" smtClean="0">
              <a:solidFill>
                <a:srgbClr val="FF0000"/>
              </a:solidFill>
            </a:endParaRPr>
          </a:p>
          <a:p>
            <a:pPr algn="ctr" rtl="1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209800" y="2209800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المجموعة الاولى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SA" dirty="0" smtClean="0"/>
          </a:p>
          <a:p>
            <a:pPr algn="r" rtl="1"/>
            <a:endParaRPr lang="ar-SA" dirty="0" smtClean="0"/>
          </a:p>
          <a:p>
            <a:pPr algn="r" rtl="1"/>
            <a:endParaRPr lang="ar-SA" dirty="0" smtClean="0"/>
          </a:p>
          <a:p>
            <a:pPr algn="ctr" rtl="1"/>
            <a:r>
              <a:rPr lang="ar-SA" dirty="0" smtClean="0">
                <a:solidFill>
                  <a:schemeClr val="accent4">
                    <a:lumMod val="75000"/>
                  </a:schemeClr>
                </a:solidFill>
              </a:rPr>
              <a:t>البنوك ومؤسسات الادخار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itchFamily="2" charset="2"/>
              <a:buChar char="Ø"/>
            </a:pPr>
            <a:r>
              <a:rPr lang="ar-SA" dirty="0" smtClean="0"/>
              <a:t>البنوك التجارية: اهم أنواع المنشأت المالية وأقدمها</a:t>
            </a:r>
          </a:p>
          <a:p>
            <a:pPr algn="r" rtl="1">
              <a:buFont typeface="Wingdings" pitchFamily="2" charset="2"/>
              <a:buChar char="Ø"/>
            </a:pPr>
            <a:endParaRPr lang="ar-SA" dirty="0" smtClean="0"/>
          </a:p>
          <a:p>
            <a:pPr algn="r" rtl="1">
              <a:buFont typeface="Wingdings" pitchFamily="2" charset="2"/>
              <a:buChar char="Ø"/>
            </a:pPr>
            <a:endParaRPr lang="ar-SA" dirty="0" smtClean="0"/>
          </a:p>
          <a:p>
            <a:pPr algn="r" rtl="1">
              <a:buFont typeface="Wingdings" pitchFamily="2" charset="2"/>
              <a:buChar char="Ø"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 وتعمل على الحصول على ايداعات واعادة اقراضها</a:t>
            </a:r>
          </a:p>
          <a:p>
            <a:pPr algn="r" rtl="1">
              <a:buNone/>
            </a:pPr>
            <a:r>
              <a:rPr lang="ar-SA" dirty="0" smtClean="0"/>
              <a:t>أواستثمارها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وتسمى منشات الودائع</a:t>
            </a:r>
          </a:p>
          <a:p>
            <a:pPr algn="r" rtl="1">
              <a:buNone/>
            </a:pPr>
            <a:endParaRPr lang="en-US" dirty="0"/>
          </a:p>
        </p:txBody>
      </p:sp>
      <p:sp>
        <p:nvSpPr>
          <p:cNvPr id="4" name="Left Arrow 3"/>
          <p:cNvSpPr/>
          <p:nvPr/>
        </p:nvSpPr>
        <p:spPr>
          <a:xfrm>
            <a:off x="7696200" y="381000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itchFamily="2" charset="2"/>
              <a:buChar char="Ø"/>
            </a:pPr>
            <a:r>
              <a:rPr lang="ar-SA" dirty="0" smtClean="0"/>
              <a:t>البنوك الاسلامية : وتعمل على تقديم خدمات البنك</a:t>
            </a:r>
          </a:p>
          <a:p>
            <a:pPr algn="r" rtl="1">
              <a:buFont typeface="Wingdings" pitchFamily="2" charset="2"/>
              <a:buChar char="Ø"/>
            </a:pPr>
            <a:endParaRPr lang="ar-SA" dirty="0" smtClean="0"/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 التجاري باستثناء التعامل مع الفوائد.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itchFamily="2" charset="2"/>
              <a:buChar char="Ø"/>
            </a:pPr>
            <a:r>
              <a:rPr lang="ar-SA" dirty="0" smtClean="0"/>
              <a:t>مؤسسات الادخار: وتقوم بالحصول على ايداعات 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واعادة استثمارها ولا تعطي قروض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itchFamily="2" charset="2"/>
              <a:buChar char="Ø"/>
            </a:pPr>
            <a:r>
              <a:rPr lang="ar-SA" dirty="0" smtClean="0"/>
              <a:t> بنوك متخصصة في مجال معين : مثل بنوك </a:t>
            </a:r>
          </a:p>
          <a:p>
            <a:pPr algn="r" rtl="1">
              <a:buFont typeface="Wingdings" pitchFamily="2" charset="2"/>
              <a:buChar char="Ø"/>
            </a:pPr>
            <a:endParaRPr lang="ar-SA" dirty="0" smtClean="0"/>
          </a:p>
          <a:p>
            <a:pPr algn="r" rtl="1">
              <a:buFont typeface="Wingdings" pitchFamily="2" charset="2"/>
              <a:buChar char="Ø"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الاسكان ،بنوك زراعية ،بنوك استثمارية.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r" rtl="1">
              <a:buFont typeface="Wingdings" pitchFamily="2" charset="2"/>
              <a:buChar char="Ø"/>
            </a:pPr>
            <a:r>
              <a:rPr lang="ar-SA" dirty="0" smtClean="0"/>
              <a:t>بنوك التنمية:  </a:t>
            </a:r>
          </a:p>
          <a:p>
            <a:pPr marL="514350" indent="-514350" algn="r" rtl="1">
              <a:buNone/>
            </a:pPr>
            <a:r>
              <a:rPr lang="ar-SA" dirty="0" smtClean="0"/>
              <a:t> مثل صندوق النقد الدولي، البنك الدولي </a:t>
            </a:r>
          </a:p>
          <a:p>
            <a:pPr marL="514350" indent="-514350" algn="r" rtl="1">
              <a:buNone/>
            </a:pPr>
            <a:r>
              <a:rPr lang="ar-SA" dirty="0" smtClean="0"/>
              <a:t>وتعمل على:</a:t>
            </a:r>
          </a:p>
          <a:p>
            <a:pPr marL="514350" indent="-514350" algn="r" rtl="1">
              <a:buFont typeface="+mj-lt"/>
              <a:buAutoNum type="arabicParenR"/>
            </a:pPr>
            <a:r>
              <a:rPr lang="ar-SA" dirty="0" smtClean="0"/>
              <a:t>دعم المشاريع بفوائد منخفضة وشروط ميسرة</a:t>
            </a:r>
          </a:p>
          <a:p>
            <a:pPr marL="514350" indent="-514350" algn="r" rtl="1">
              <a:buFont typeface="+mj-lt"/>
              <a:buAutoNum type="arabicParenR"/>
            </a:pPr>
            <a:r>
              <a:rPr lang="ar-SA" dirty="0" smtClean="0"/>
              <a:t>تعزيز التعاون النقدي بين الدول ودعم السياسات النقدية</a:t>
            </a:r>
          </a:p>
          <a:p>
            <a:pPr marL="514350" indent="-514350" algn="r" rtl="1">
              <a:buNone/>
            </a:pPr>
            <a:r>
              <a:rPr lang="ar-SA" dirty="0" smtClean="0"/>
              <a:t>وقد تكون عالمية(البنك الدولي)،اقليمية (بنك التنمية الاسلامي) الذي يدعم التجارة بن الدول الاسلامية ،او محلية (بنك التنمية الاسلامي)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310</TotalTime>
  <Words>486</Words>
  <Application>Microsoft Office PowerPoint</Application>
  <PresentationFormat>On-screen Show (4:3)</PresentationFormat>
  <Paragraphs>148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Opulent</vt:lpstr>
      <vt:lpstr>الفصل الاول</vt:lpstr>
      <vt:lpstr>تعريف المنشات المالية</vt:lpstr>
      <vt:lpstr>Slide 3</vt:lpstr>
      <vt:lpstr>المجموعة الاولى</vt:lpstr>
      <vt:lpstr>Slide 5</vt:lpstr>
      <vt:lpstr>Slide 6</vt:lpstr>
      <vt:lpstr>Slide 7</vt:lpstr>
      <vt:lpstr>Slide 8</vt:lpstr>
      <vt:lpstr>Slide 9</vt:lpstr>
      <vt:lpstr>المجموعة الثانية</vt:lpstr>
      <vt:lpstr>Slide 11</vt:lpstr>
      <vt:lpstr>Slide 12</vt:lpstr>
      <vt:lpstr>Slide 13</vt:lpstr>
      <vt:lpstr>Slide 14</vt:lpstr>
      <vt:lpstr>المجموعة الثالثة</vt:lpstr>
      <vt:lpstr>Slide 16</vt:lpstr>
      <vt:lpstr>Slide 17</vt:lpstr>
      <vt:lpstr>المجموعة الرابعة</vt:lpstr>
      <vt:lpstr>Slide 19</vt:lpstr>
      <vt:lpstr>Slide 20</vt:lpstr>
      <vt:lpstr>Slide 21</vt:lpstr>
      <vt:lpstr>Slide 22</vt:lpstr>
      <vt:lpstr>اهم المنشات المالية في الوطن العربي</vt:lpstr>
      <vt:lpstr>اهم المنشات المالية في العالم الغربي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الفصل الاول</dc:title>
  <dc:creator>hp</dc:creator>
  <cp:lastModifiedBy>hp</cp:lastModifiedBy>
  <cp:revision>31</cp:revision>
  <dcterms:created xsi:type="dcterms:W3CDTF">2012-01-25T19:35:50Z</dcterms:created>
  <dcterms:modified xsi:type="dcterms:W3CDTF">2012-02-01T20:21:57Z</dcterms:modified>
</cp:coreProperties>
</file>