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3" r:id="rId9"/>
    <p:sldId id="264" r:id="rId10"/>
    <p:sldId id="265" r:id="rId11"/>
    <p:sldId id="285" r:id="rId12"/>
    <p:sldId id="291" r:id="rId13"/>
    <p:sldId id="292" r:id="rId14"/>
    <p:sldId id="268" r:id="rId15"/>
    <p:sldId id="286" r:id="rId16"/>
    <p:sldId id="269" r:id="rId17"/>
    <p:sldId id="289" r:id="rId18"/>
    <p:sldId id="290" r:id="rId19"/>
    <p:sldId id="284" r:id="rId20"/>
    <p:sldId id="271" r:id="rId21"/>
    <p:sldId id="270" r:id="rId22"/>
    <p:sldId id="272" r:id="rId23"/>
    <p:sldId id="273" r:id="rId24"/>
    <p:sldId id="274" r:id="rId25"/>
    <p:sldId id="275" r:id="rId26"/>
    <p:sldId id="293" r:id="rId27"/>
    <p:sldId id="278" r:id="rId28"/>
    <p:sldId id="279" r:id="rId29"/>
    <p:sldId id="294" r:id="rId30"/>
    <p:sldId id="276" r:id="rId31"/>
    <p:sldId id="277" r:id="rId32"/>
    <p:sldId id="283" r:id="rId33"/>
    <p:sldId id="280" r:id="rId34"/>
    <p:sldId id="281" r:id="rId35"/>
    <p:sldId id="282"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156"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A40523-5F8B-4311-AAB9-59CC5B97F2A3}"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38F1637F-6054-458F-B7E2-EF562F94F9EA}">
      <dgm:prSet phldrT="[Text]" phldr="1"/>
      <dgm:spPr/>
      <dgm:t>
        <a:bodyPr/>
        <a:lstStyle/>
        <a:p>
          <a:endParaRPr lang="en-US" dirty="0"/>
        </a:p>
      </dgm:t>
    </dgm:pt>
    <dgm:pt modelId="{0DAC7A6E-B2A5-4000-B356-1E156634AD08}" type="parTrans" cxnId="{BFAB96D1-C7F6-436A-8F03-DF1B7A1C98DD}">
      <dgm:prSet/>
      <dgm:spPr/>
      <dgm:t>
        <a:bodyPr/>
        <a:lstStyle/>
        <a:p>
          <a:endParaRPr lang="en-US"/>
        </a:p>
      </dgm:t>
    </dgm:pt>
    <dgm:pt modelId="{6DF02ED5-839C-4939-9FBC-191651E81455}" type="sibTrans" cxnId="{BFAB96D1-C7F6-436A-8F03-DF1B7A1C98DD}">
      <dgm:prSet/>
      <dgm:spPr/>
      <dgm:t>
        <a:bodyPr/>
        <a:lstStyle/>
        <a:p>
          <a:endParaRPr lang="en-US"/>
        </a:p>
      </dgm:t>
    </dgm:pt>
    <dgm:pt modelId="{E92F2E95-13E5-407C-9CCE-80A9923AF380}">
      <dgm:prSet phldrT="[Text]"/>
      <dgm:spPr/>
      <dgm:t>
        <a:bodyPr/>
        <a:lstStyle/>
        <a:p>
          <a:r>
            <a:rPr lang="en-US" dirty="0" smtClean="0"/>
            <a:t>Market Capitalism</a:t>
          </a:r>
          <a:endParaRPr lang="en-US" dirty="0"/>
        </a:p>
      </dgm:t>
    </dgm:pt>
    <dgm:pt modelId="{AB428296-34A4-4C65-B7CD-B40872FAFBD9}" type="parTrans" cxnId="{52C0D05D-16D1-4004-8D2E-6177AF5499AB}">
      <dgm:prSet/>
      <dgm:spPr/>
      <dgm:t>
        <a:bodyPr/>
        <a:lstStyle/>
        <a:p>
          <a:endParaRPr lang="en-US"/>
        </a:p>
      </dgm:t>
    </dgm:pt>
    <dgm:pt modelId="{067F80A3-B7F9-4D26-9F8E-229857E870AD}" type="sibTrans" cxnId="{52C0D05D-16D1-4004-8D2E-6177AF5499AB}">
      <dgm:prSet/>
      <dgm:spPr/>
      <dgm:t>
        <a:bodyPr/>
        <a:lstStyle/>
        <a:p>
          <a:endParaRPr lang="en-US"/>
        </a:p>
      </dgm:t>
    </dgm:pt>
    <dgm:pt modelId="{5BD31FDA-C205-49E2-9D67-35B31BD175E5}">
      <dgm:prSet phldrT="[Text]"/>
      <dgm:spPr/>
      <dgm:t>
        <a:bodyPr/>
        <a:lstStyle/>
        <a:p>
          <a:r>
            <a:rPr lang="en-US" dirty="0" smtClean="0"/>
            <a:t>Centrally Planned Capitalism</a:t>
          </a:r>
          <a:endParaRPr lang="en-US" dirty="0"/>
        </a:p>
      </dgm:t>
    </dgm:pt>
    <dgm:pt modelId="{EA73C0E6-D7B6-4C32-9DA3-EF7B68E14DEE}" type="parTrans" cxnId="{A86A5F7D-CA3C-4CA2-AB2C-638FFA2C3807}">
      <dgm:prSet/>
      <dgm:spPr/>
      <dgm:t>
        <a:bodyPr/>
        <a:lstStyle/>
        <a:p>
          <a:endParaRPr lang="en-US"/>
        </a:p>
      </dgm:t>
    </dgm:pt>
    <dgm:pt modelId="{93238797-68FE-407F-A6AB-A6C78C1B991A}" type="sibTrans" cxnId="{A86A5F7D-CA3C-4CA2-AB2C-638FFA2C3807}">
      <dgm:prSet/>
      <dgm:spPr/>
      <dgm:t>
        <a:bodyPr/>
        <a:lstStyle/>
        <a:p>
          <a:endParaRPr lang="en-US"/>
        </a:p>
      </dgm:t>
    </dgm:pt>
    <dgm:pt modelId="{100797BA-1D92-4AAA-B629-972E9514B348}">
      <dgm:prSet phldrT="[Text]"/>
      <dgm:spPr/>
      <dgm:t>
        <a:bodyPr/>
        <a:lstStyle/>
        <a:p>
          <a:r>
            <a:rPr lang="en-US" dirty="0" smtClean="0"/>
            <a:t>Market  Socialism</a:t>
          </a:r>
          <a:endParaRPr lang="en-US" dirty="0"/>
        </a:p>
      </dgm:t>
    </dgm:pt>
    <dgm:pt modelId="{85909873-3A2A-4919-A5FB-F21B1199AD4F}" type="parTrans" cxnId="{2F54B645-3E3B-439F-9745-1F3815559A0A}">
      <dgm:prSet/>
      <dgm:spPr/>
      <dgm:t>
        <a:bodyPr/>
        <a:lstStyle/>
        <a:p>
          <a:endParaRPr lang="en-US"/>
        </a:p>
      </dgm:t>
    </dgm:pt>
    <dgm:pt modelId="{337F33C0-5177-4733-8B06-CB777FBF41EB}" type="sibTrans" cxnId="{2F54B645-3E3B-439F-9745-1F3815559A0A}">
      <dgm:prSet/>
      <dgm:spPr/>
      <dgm:t>
        <a:bodyPr/>
        <a:lstStyle/>
        <a:p>
          <a:endParaRPr lang="en-US"/>
        </a:p>
      </dgm:t>
    </dgm:pt>
    <dgm:pt modelId="{D37DED79-6DD0-4869-97B5-57AF4757E32B}">
      <dgm:prSet phldrT="[Text]"/>
      <dgm:spPr/>
      <dgm:t>
        <a:bodyPr/>
        <a:lstStyle/>
        <a:p>
          <a:r>
            <a:rPr lang="en-US" dirty="0" smtClean="0"/>
            <a:t>Centrally Planned Socialism</a:t>
          </a:r>
          <a:endParaRPr lang="en-US" dirty="0"/>
        </a:p>
      </dgm:t>
    </dgm:pt>
    <dgm:pt modelId="{AB39BC86-5C47-46A4-BCE2-6087128C3BE1}" type="parTrans" cxnId="{2AF7C213-E4F2-4E3D-BB8F-BDD9F7B0E116}">
      <dgm:prSet/>
      <dgm:spPr/>
      <dgm:t>
        <a:bodyPr/>
        <a:lstStyle/>
        <a:p>
          <a:endParaRPr lang="en-US"/>
        </a:p>
      </dgm:t>
    </dgm:pt>
    <dgm:pt modelId="{B03D2177-71CF-404A-90F8-044A59803627}" type="sibTrans" cxnId="{2AF7C213-E4F2-4E3D-BB8F-BDD9F7B0E116}">
      <dgm:prSet/>
      <dgm:spPr/>
      <dgm:t>
        <a:bodyPr/>
        <a:lstStyle/>
        <a:p>
          <a:endParaRPr lang="en-US"/>
        </a:p>
      </dgm:t>
    </dgm:pt>
    <dgm:pt modelId="{F1075616-B647-423B-BC58-6989BD79CC91}" type="pres">
      <dgm:prSet presAssocID="{C9A40523-5F8B-4311-AAB9-59CC5B97F2A3}" presName="diagram" presStyleCnt="0">
        <dgm:presLayoutVars>
          <dgm:chMax val="1"/>
          <dgm:dir/>
          <dgm:animLvl val="ctr"/>
          <dgm:resizeHandles val="exact"/>
        </dgm:presLayoutVars>
      </dgm:prSet>
      <dgm:spPr/>
      <dgm:t>
        <a:bodyPr/>
        <a:lstStyle/>
        <a:p>
          <a:endParaRPr lang="en-US"/>
        </a:p>
      </dgm:t>
    </dgm:pt>
    <dgm:pt modelId="{A1816A3B-D642-426E-955F-85311BF96924}" type="pres">
      <dgm:prSet presAssocID="{C9A40523-5F8B-4311-AAB9-59CC5B97F2A3}" presName="matrix" presStyleCnt="0"/>
      <dgm:spPr/>
    </dgm:pt>
    <dgm:pt modelId="{7609D686-480D-414D-B308-C6D5DD609EE1}" type="pres">
      <dgm:prSet presAssocID="{C9A40523-5F8B-4311-AAB9-59CC5B97F2A3}" presName="tile1" presStyleLbl="node1" presStyleIdx="0" presStyleCnt="4" custLinFactNeighborX="0" custLinFactNeighborY="-4546"/>
      <dgm:spPr/>
      <dgm:t>
        <a:bodyPr/>
        <a:lstStyle/>
        <a:p>
          <a:endParaRPr lang="en-US"/>
        </a:p>
      </dgm:t>
    </dgm:pt>
    <dgm:pt modelId="{08FD1734-97BE-46CE-B9E8-ABA1EC2E7FF4}" type="pres">
      <dgm:prSet presAssocID="{C9A40523-5F8B-4311-AAB9-59CC5B97F2A3}" presName="tile1text" presStyleLbl="node1" presStyleIdx="0" presStyleCnt="4">
        <dgm:presLayoutVars>
          <dgm:chMax val="0"/>
          <dgm:chPref val="0"/>
          <dgm:bulletEnabled val="1"/>
        </dgm:presLayoutVars>
      </dgm:prSet>
      <dgm:spPr/>
      <dgm:t>
        <a:bodyPr/>
        <a:lstStyle/>
        <a:p>
          <a:endParaRPr lang="en-US"/>
        </a:p>
      </dgm:t>
    </dgm:pt>
    <dgm:pt modelId="{9EA5CFCF-21E3-46C5-A108-2A8598ED8D96}" type="pres">
      <dgm:prSet presAssocID="{C9A40523-5F8B-4311-AAB9-59CC5B97F2A3}" presName="tile2" presStyleLbl="node1" presStyleIdx="1" presStyleCnt="4"/>
      <dgm:spPr/>
      <dgm:t>
        <a:bodyPr/>
        <a:lstStyle/>
        <a:p>
          <a:endParaRPr lang="en-US"/>
        </a:p>
      </dgm:t>
    </dgm:pt>
    <dgm:pt modelId="{4E222035-C47C-4DCF-9A92-F6E8927DB0E8}" type="pres">
      <dgm:prSet presAssocID="{C9A40523-5F8B-4311-AAB9-59CC5B97F2A3}" presName="tile2text" presStyleLbl="node1" presStyleIdx="1" presStyleCnt="4">
        <dgm:presLayoutVars>
          <dgm:chMax val="0"/>
          <dgm:chPref val="0"/>
          <dgm:bulletEnabled val="1"/>
        </dgm:presLayoutVars>
      </dgm:prSet>
      <dgm:spPr/>
      <dgm:t>
        <a:bodyPr/>
        <a:lstStyle/>
        <a:p>
          <a:endParaRPr lang="en-US"/>
        </a:p>
      </dgm:t>
    </dgm:pt>
    <dgm:pt modelId="{CC95F6D6-B0E9-4F77-8D96-4DD056364BEF}" type="pres">
      <dgm:prSet presAssocID="{C9A40523-5F8B-4311-AAB9-59CC5B97F2A3}" presName="tile3" presStyleLbl="node1" presStyleIdx="2" presStyleCnt="4"/>
      <dgm:spPr/>
      <dgm:t>
        <a:bodyPr/>
        <a:lstStyle/>
        <a:p>
          <a:endParaRPr lang="en-US"/>
        </a:p>
      </dgm:t>
    </dgm:pt>
    <dgm:pt modelId="{EA35ED8C-1F52-4859-9983-AE2B6482EA12}" type="pres">
      <dgm:prSet presAssocID="{C9A40523-5F8B-4311-AAB9-59CC5B97F2A3}" presName="tile3text" presStyleLbl="node1" presStyleIdx="2" presStyleCnt="4">
        <dgm:presLayoutVars>
          <dgm:chMax val="0"/>
          <dgm:chPref val="0"/>
          <dgm:bulletEnabled val="1"/>
        </dgm:presLayoutVars>
      </dgm:prSet>
      <dgm:spPr/>
      <dgm:t>
        <a:bodyPr/>
        <a:lstStyle/>
        <a:p>
          <a:endParaRPr lang="en-US"/>
        </a:p>
      </dgm:t>
    </dgm:pt>
    <dgm:pt modelId="{3EF6562D-A9C7-4A69-9DD4-08D8251376DE}" type="pres">
      <dgm:prSet presAssocID="{C9A40523-5F8B-4311-AAB9-59CC5B97F2A3}" presName="tile4" presStyleLbl="node1" presStyleIdx="3" presStyleCnt="4"/>
      <dgm:spPr/>
      <dgm:t>
        <a:bodyPr/>
        <a:lstStyle/>
        <a:p>
          <a:endParaRPr lang="en-US"/>
        </a:p>
      </dgm:t>
    </dgm:pt>
    <dgm:pt modelId="{304A9D2E-6BBA-484E-A39E-9C500ECEF1CA}" type="pres">
      <dgm:prSet presAssocID="{C9A40523-5F8B-4311-AAB9-59CC5B97F2A3}" presName="tile4text" presStyleLbl="node1" presStyleIdx="3" presStyleCnt="4">
        <dgm:presLayoutVars>
          <dgm:chMax val="0"/>
          <dgm:chPref val="0"/>
          <dgm:bulletEnabled val="1"/>
        </dgm:presLayoutVars>
      </dgm:prSet>
      <dgm:spPr/>
      <dgm:t>
        <a:bodyPr/>
        <a:lstStyle/>
        <a:p>
          <a:endParaRPr lang="en-US"/>
        </a:p>
      </dgm:t>
    </dgm:pt>
    <dgm:pt modelId="{16AE2914-8DDF-48C3-83ED-18A5861B28E1}" type="pres">
      <dgm:prSet presAssocID="{C9A40523-5F8B-4311-AAB9-59CC5B97F2A3}" presName="centerTile" presStyleLbl="fgShp" presStyleIdx="0" presStyleCnt="1" custFlipVert="1" custFlipHor="1" custScaleX="22078" custScaleY="45455" custLinFactX="56061" custLinFactNeighborX="100000" custLinFactNeighborY="-31818">
        <dgm:presLayoutVars>
          <dgm:chMax val="0"/>
          <dgm:chPref val="0"/>
        </dgm:presLayoutVars>
      </dgm:prSet>
      <dgm:spPr/>
      <dgm:t>
        <a:bodyPr/>
        <a:lstStyle/>
        <a:p>
          <a:endParaRPr lang="en-US"/>
        </a:p>
      </dgm:t>
    </dgm:pt>
  </dgm:ptLst>
  <dgm:cxnLst>
    <dgm:cxn modelId="{A86A5F7D-CA3C-4CA2-AB2C-638FFA2C3807}" srcId="{38F1637F-6054-458F-B7E2-EF562F94F9EA}" destId="{5BD31FDA-C205-49E2-9D67-35B31BD175E5}" srcOrd="1" destOrd="0" parTransId="{EA73C0E6-D7B6-4C32-9DA3-EF7B68E14DEE}" sibTransId="{93238797-68FE-407F-A6AB-A6C78C1B991A}"/>
    <dgm:cxn modelId="{52C0D05D-16D1-4004-8D2E-6177AF5499AB}" srcId="{38F1637F-6054-458F-B7E2-EF562F94F9EA}" destId="{E92F2E95-13E5-407C-9CCE-80A9923AF380}" srcOrd="0" destOrd="0" parTransId="{AB428296-34A4-4C65-B7CD-B40872FAFBD9}" sibTransId="{067F80A3-B7F9-4D26-9F8E-229857E870AD}"/>
    <dgm:cxn modelId="{2F54B645-3E3B-439F-9745-1F3815559A0A}" srcId="{38F1637F-6054-458F-B7E2-EF562F94F9EA}" destId="{100797BA-1D92-4AAA-B629-972E9514B348}" srcOrd="2" destOrd="0" parTransId="{85909873-3A2A-4919-A5FB-F21B1199AD4F}" sibTransId="{337F33C0-5177-4733-8B06-CB777FBF41EB}"/>
    <dgm:cxn modelId="{BFAB96D1-C7F6-436A-8F03-DF1B7A1C98DD}" srcId="{C9A40523-5F8B-4311-AAB9-59CC5B97F2A3}" destId="{38F1637F-6054-458F-B7E2-EF562F94F9EA}" srcOrd="0" destOrd="0" parTransId="{0DAC7A6E-B2A5-4000-B356-1E156634AD08}" sibTransId="{6DF02ED5-839C-4939-9FBC-191651E81455}"/>
    <dgm:cxn modelId="{861016F9-E3C3-40E7-8778-361A5F96A0BB}" type="presOf" srcId="{C9A40523-5F8B-4311-AAB9-59CC5B97F2A3}" destId="{F1075616-B647-423B-BC58-6989BD79CC91}" srcOrd="0" destOrd="0" presId="urn:microsoft.com/office/officeart/2005/8/layout/matrix1"/>
    <dgm:cxn modelId="{20B9664E-171C-4EB3-91C2-54070B3C67BD}" type="presOf" srcId="{D37DED79-6DD0-4869-97B5-57AF4757E32B}" destId="{304A9D2E-6BBA-484E-A39E-9C500ECEF1CA}" srcOrd="1" destOrd="0" presId="urn:microsoft.com/office/officeart/2005/8/layout/matrix1"/>
    <dgm:cxn modelId="{EBCF8730-39D3-4DE3-9B69-586A8E423502}" type="presOf" srcId="{D37DED79-6DD0-4869-97B5-57AF4757E32B}" destId="{3EF6562D-A9C7-4A69-9DD4-08D8251376DE}" srcOrd="0" destOrd="0" presId="urn:microsoft.com/office/officeart/2005/8/layout/matrix1"/>
    <dgm:cxn modelId="{A92709C9-DD1D-4DAD-B32B-26A5D337D120}" type="presOf" srcId="{5BD31FDA-C205-49E2-9D67-35B31BD175E5}" destId="{9EA5CFCF-21E3-46C5-A108-2A8598ED8D96}" srcOrd="0" destOrd="0" presId="urn:microsoft.com/office/officeart/2005/8/layout/matrix1"/>
    <dgm:cxn modelId="{6248318E-2642-4E65-A0F4-12FB1BAEC562}" type="presOf" srcId="{100797BA-1D92-4AAA-B629-972E9514B348}" destId="{EA35ED8C-1F52-4859-9983-AE2B6482EA12}" srcOrd="1" destOrd="0" presId="urn:microsoft.com/office/officeart/2005/8/layout/matrix1"/>
    <dgm:cxn modelId="{34F703E7-72BB-48E9-B656-3101C52680C0}" type="presOf" srcId="{E92F2E95-13E5-407C-9CCE-80A9923AF380}" destId="{7609D686-480D-414D-B308-C6D5DD609EE1}" srcOrd="0" destOrd="0" presId="urn:microsoft.com/office/officeart/2005/8/layout/matrix1"/>
    <dgm:cxn modelId="{5B5E3EC6-8B43-49C3-9138-C431CD439E6E}" type="presOf" srcId="{100797BA-1D92-4AAA-B629-972E9514B348}" destId="{CC95F6D6-B0E9-4F77-8D96-4DD056364BEF}" srcOrd="0" destOrd="0" presId="urn:microsoft.com/office/officeart/2005/8/layout/matrix1"/>
    <dgm:cxn modelId="{2AF7C213-E4F2-4E3D-BB8F-BDD9F7B0E116}" srcId="{38F1637F-6054-458F-B7E2-EF562F94F9EA}" destId="{D37DED79-6DD0-4869-97B5-57AF4757E32B}" srcOrd="3" destOrd="0" parTransId="{AB39BC86-5C47-46A4-BCE2-6087128C3BE1}" sibTransId="{B03D2177-71CF-404A-90F8-044A59803627}"/>
    <dgm:cxn modelId="{D4E76539-4D8F-43B7-BB2A-102F9B0737E1}" type="presOf" srcId="{E92F2E95-13E5-407C-9CCE-80A9923AF380}" destId="{08FD1734-97BE-46CE-B9E8-ABA1EC2E7FF4}" srcOrd="1" destOrd="0" presId="urn:microsoft.com/office/officeart/2005/8/layout/matrix1"/>
    <dgm:cxn modelId="{F96DE5F8-7CA3-447C-A8F1-8B681451FA92}" type="presOf" srcId="{38F1637F-6054-458F-B7E2-EF562F94F9EA}" destId="{16AE2914-8DDF-48C3-83ED-18A5861B28E1}" srcOrd="0" destOrd="0" presId="urn:microsoft.com/office/officeart/2005/8/layout/matrix1"/>
    <dgm:cxn modelId="{BB3726E8-4933-498A-88C8-79263E31AABF}" type="presOf" srcId="{5BD31FDA-C205-49E2-9D67-35B31BD175E5}" destId="{4E222035-C47C-4DCF-9A92-F6E8927DB0E8}" srcOrd="1" destOrd="0" presId="urn:microsoft.com/office/officeart/2005/8/layout/matrix1"/>
    <dgm:cxn modelId="{FD48323A-1849-4C29-B17B-113A1D903709}" type="presParOf" srcId="{F1075616-B647-423B-BC58-6989BD79CC91}" destId="{A1816A3B-D642-426E-955F-85311BF96924}" srcOrd="0" destOrd="0" presId="urn:microsoft.com/office/officeart/2005/8/layout/matrix1"/>
    <dgm:cxn modelId="{76D75D77-7971-4A74-ABED-8DD76718B8D6}" type="presParOf" srcId="{A1816A3B-D642-426E-955F-85311BF96924}" destId="{7609D686-480D-414D-B308-C6D5DD609EE1}" srcOrd="0" destOrd="0" presId="urn:microsoft.com/office/officeart/2005/8/layout/matrix1"/>
    <dgm:cxn modelId="{EACEC1E9-E678-40FB-98EF-C2A765721C41}" type="presParOf" srcId="{A1816A3B-D642-426E-955F-85311BF96924}" destId="{08FD1734-97BE-46CE-B9E8-ABA1EC2E7FF4}" srcOrd="1" destOrd="0" presId="urn:microsoft.com/office/officeart/2005/8/layout/matrix1"/>
    <dgm:cxn modelId="{EE0E0CFF-4D7E-4B5D-84CD-7DA0D489B3C0}" type="presParOf" srcId="{A1816A3B-D642-426E-955F-85311BF96924}" destId="{9EA5CFCF-21E3-46C5-A108-2A8598ED8D96}" srcOrd="2" destOrd="0" presId="urn:microsoft.com/office/officeart/2005/8/layout/matrix1"/>
    <dgm:cxn modelId="{29EC5A93-2890-44D5-B352-137398C0EF25}" type="presParOf" srcId="{A1816A3B-D642-426E-955F-85311BF96924}" destId="{4E222035-C47C-4DCF-9A92-F6E8927DB0E8}" srcOrd="3" destOrd="0" presId="urn:microsoft.com/office/officeart/2005/8/layout/matrix1"/>
    <dgm:cxn modelId="{CD5385F9-E9E2-45FC-A5A7-7FB1F87051FD}" type="presParOf" srcId="{A1816A3B-D642-426E-955F-85311BF96924}" destId="{CC95F6D6-B0E9-4F77-8D96-4DD056364BEF}" srcOrd="4" destOrd="0" presId="urn:microsoft.com/office/officeart/2005/8/layout/matrix1"/>
    <dgm:cxn modelId="{B773C7D4-D667-48F5-B371-8B3585BF809E}" type="presParOf" srcId="{A1816A3B-D642-426E-955F-85311BF96924}" destId="{EA35ED8C-1F52-4859-9983-AE2B6482EA12}" srcOrd="5" destOrd="0" presId="urn:microsoft.com/office/officeart/2005/8/layout/matrix1"/>
    <dgm:cxn modelId="{E2C86188-5224-4071-BBD3-E51DDAA5157C}" type="presParOf" srcId="{A1816A3B-D642-426E-955F-85311BF96924}" destId="{3EF6562D-A9C7-4A69-9DD4-08D8251376DE}" srcOrd="6" destOrd="0" presId="urn:microsoft.com/office/officeart/2005/8/layout/matrix1"/>
    <dgm:cxn modelId="{1DEEED3B-2298-4294-973B-53212AD53C31}" type="presParOf" srcId="{A1816A3B-D642-426E-955F-85311BF96924}" destId="{304A9D2E-6BBA-484E-A39E-9C500ECEF1CA}" srcOrd="7" destOrd="0" presId="urn:microsoft.com/office/officeart/2005/8/layout/matrix1"/>
    <dgm:cxn modelId="{8557F7C2-1CDE-4348-8D39-1B5E6EB9BD50}" type="presParOf" srcId="{F1075616-B647-423B-BC58-6989BD79CC91}" destId="{16AE2914-8DDF-48C3-83ED-18A5861B28E1}"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09D686-480D-414D-B308-C6D5DD609EE1}">
      <dsp:nvSpPr>
        <dsp:cNvPr id="0" name=""/>
        <dsp:cNvSpPr/>
      </dsp:nvSpPr>
      <dsp:spPr>
        <a:xfrm rot="16200000">
          <a:off x="628649" y="-628649"/>
          <a:ext cx="1600200" cy="28575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n-US" sz="2700" kern="1200" dirty="0" smtClean="0"/>
            <a:t>Market Capitalism</a:t>
          </a:r>
          <a:endParaRPr lang="en-US" sz="2700" kern="1200" dirty="0"/>
        </a:p>
      </dsp:txBody>
      <dsp:txXfrm rot="5400000">
        <a:off x="-1" y="1"/>
        <a:ext cx="2857500" cy="1200150"/>
      </dsp:txXfrm>
    </dsp:sp>
    <dsp:sp modelId="{9EA5CFCF-21E3-46C5-A108-2A8598ED8D96}">
      <dsp:nvSpPr>
        <dsp:cNvPr id="0" name=""/>
        <dsp:cNvSpPr/>
      </dsp:nvSpPr>
      <dsp:spPr>
        <a:xfrm>
          <a:off x="2857500" y="0"/>
          <a:ext cx="2857500" cy="16002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n-US" sz="2700" kern="1200" dirty="0" smtClean="0"/>
            <a:t>Centrally Planned Capitalism</a:t>
          </a:r>
          <a:endParaRPr lang="en-US" sz="2700" kern="1200" dirty="0"/>
        </a:p>
      </dsp:txBody>
      <dsp:txXfrm>
        <a:off x="2857500" y="0"/>
        <a:ext cx="2857500" cy="1200150"/>
      </dsp:txXfrm>
    </dsp:sp>
    <dsp:sp modelId="{CC95F6D6-B0E9-4F77-8D96-4DD056364BEF}">
      <dsp:nvSpPr>
        <dsp:cNvPr id="0" name=""/>
        <dsp:cNvSpPr/>
      </dsp:nvSpPr>
      <dsp:spPr>
        <a:xfrm rot="10800000">
          <a:off x="0" y="1600200"/>
          <a:ext cx="2857500" cy="16002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n-US" sz="2700" kern="1200" dirty="0" smtClean="0"/>
            <a:t>Market  Socialism</a:t>
          </a:r>
          <a:endParaRPr lang="en-US" sz="2700" kern="1200" dirty="0"/>
        </a:p>
      </dsp:txBody>
      <dsp:txXfrm rot="10800000">
        <a:off x="0" y="2000250"/>
        <a:ext cx="2857500" cy="1200150"/>
      </dsp:txXfrm>
    </dsp:sp>
    <dsp:sp modelId="{3EF6562D-A9C7-4A69-9DD4-08D8251376DE}">
      <dsp:nvSpPr>
        <dsp:cNvPr id="0" name=""/>
        <dsp:cNvSpPr/>
      </dsp:nvSpPr>
      <dsp:spPr>
        <a:xfrm rot="5400000">
          <a:off x="3486150" y="971550"/>
          <a:ext cx="1600200" cy="28575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n-US" sz="2700" kern="1200" dirty="0" smtClean="0"/>
            <a:t>Centrally Planned Socialism</a:t>
          </a:r>
          <a:endParaRPr lang="en-US" sz="2700" kern="1200" dirty="0"/>
        </a:p>
      </dsp:txBody>
      <dsp:txXfrm rot="-5400000">
        <a:off x="2857500" y="2000250"/>
        <a:ext cx="2857500" cy="1200150"/>
      </dsp:txXfrm>
    </dsp:sp>
    <dsp:sp modelId="{16AE2914-8DDF-48C3-83ED-18A5861B28E1}">
      <dsp:nvSpPr>
        <dsp:cNvPr id="0" name=""/>
        <dsp:cNvSpPr/>
      </dsp:nvSpPr>
      <dsp:spPr>
        <a:xfrm flipH="1" flipV="1">
          <a:off x="5336472" y="1163781"/>
          <a:ext cx="378527" cy="363685"/>
        </a:xfrm>
        <a:prstGeom prst="roundRect">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endParaRPr lang="en-US" sz="900" kern="1200" dirty="0"/>
        </a:p>
      </dsp:txBody>
      <dsp:txXfrm rot="10800000">
        <a:off x="5354226" y="1181535"/>
        <a:ext cx="343019" cy="328177"/>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D50FE5-C5C9-4788-A691-C58F33A4F545}" type="datetimeFigureOut">
              <a:rPr lang="en-US" smtClean="0"/>
              <a:t>10/2/2018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77C307-4963-486A-A69C-6B6F069C16B4}" type="slidenum">
              <a:rPr lang="en-US" smtClean="0"/>
              <a:t>‹#›</a:t>
            </a:fld>
            <a:endParaRPr lang="en-US"/>
          </a:p>
        </p:txBody>
      </p:sp>
    </p:spTree>
    <p:extLst>
      <p:ext uri="{BB962C8B-B14F-4D97-AF65-F5344CB8AC3E}">
        <p14:creationId xmlns:p14="http://schemas.microsoft.com/office/powerpoint/2010/main" val="2019063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D50FE5-C5C9-4788-A691-C58F33A4F545}" type="datetimeFigureOut">
              <a:rPr lang="en-US" smtClean="0"/>
              <a:t>10/2/2018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77C307-4963-486A-A69C-6B6F069C16B4}" type="slidenum">
              <a:rPr lang="en-US" smtClean="0"/>
              <a:t>‹#›</a:t>
            </a:fld>
            <a:endParaRPr lang="en-US"/>
          </a:p>
        </p:txBody>
      </p:sp>
    </p:spTree>
    <p:extLst>
      <p:ext uri="{BB962C8B-B14F-4D97-AF65-F5344CB8AC3E}">
        <p14:creationId xmlns:p14="http://schemas.microsoft.com/office/powerpoint/2010/main" val="1309057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D50FE5-C5C9-4788-A691-C58F33A4F545}" type="datetimeFigureOut">
              <a:rPr lang="en-US" smtClean="0"/>
              <a:t>10/2/2018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77C307-4963-486A-A69C-6B6F069C16B4}" type="slidenum">
              <a:rPr lang="en-US" smtClean="0"/>
              <a:t>‹#›</a:t>
            </a:fld>
            <a:endParaRPr lang="en-US"/>
          </a:p>
        </p:txBody>
      </p:sp>
    </p:spTree>
    <p:extLst>
      <p:ext uri="{BB962C8B-B14F-4D97-AF65-F5344CB8AC3E}">
        <p14:creationId xmlns:p14="http://schemas.microsoft.com/office/powerpoint/2010/main" val="1315928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D50FE5-C5C9-4788-A691-C58F33A4F545}" type="datetimeFigureOut">
              <a:rPr lang="en-US" smtClean="0"/>
              <a:t>10/2/2018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77C307-4963-486A-A69C-6B6F069C16B4}" type="slidenum">
              <a:rPr lang="en-US" smtClean="0"/>
              <a:t>‹#›</a:t>
            </a:fld>
            <a:endParaRPr lang="en-US"/>
          </a:p>
        </p:txBody>
      </p:sp>
    </p:spTree>
    <p:extLst>
      <p:ext uri="{BB962C8B-B14F-4D97-AF65-F5344CB8AC3E}">
        <p14:creationId xmlns:p14="http://schemas.microsoft.com/office/powerpoint/2010/main" val="1459631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D50FE5-C5C9-4788-A691-C58F33A4F545}" type="datetimeFigureOut">
              <a:rPr lang="en-US" smtClean="0"/>
              <a:t>10/2/2018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77C307-4963-486A-A69C-6B6F069C16B4}" type="slidenum">
              <a:rPr lang="en-US" smtClean="0"/>
              <a:t>‹#›</a:t>
            </a:fld>
            <a:endParaRPr lang="en-US"/>
          </a:p>
        </p:txBody>
      </p:sp>
    </p:spTree>
    <p:extLst>
      <p:ext uri="{BB962C8B-B14F-4D97-AF65-F5344CB8AC3E}">
        <p14:creationId xmlns:p14="http://schemas.microsoft.com/office/powerpoint/2010/main" val="1397415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D50FE5-C5C9-4788-A691-C58F33A4F545}" type="datetimeFigureOut">
              <a:rPr lang="en-US" smtClean="0"/>
              <a:t>10/2/2018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77C307-4963-486A-A69C-6B6F069C16B4}" type="slidenum">
              <a:rPr lang="en-US" smtClean="0"/>
              <a:t>‹#›</a:t>
            </a:fld>
            <a:endParaRPr lang="en-US"/>
          </a:p>
        </p:txBody>
      </p:sp>
    </p:spTree>
    <p:extLst>
      <p:ext uri="{BB962C8B-B14F-4D97-AF65-F5344CB8AC3E}">
        <p14:creationId xmlns:p14="http://schemas.microsoft.com/office/powerpoint/2010/main" val="592554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D50FE5-C5C9-4788-A691-C58F33A4F545}" type="datetimeFigureOut">
              <a:rPr lang="en-US" smtClean="0"/>
              <a:t>10/2/2018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77C307-4963-486A-A69C-6B6F069C16B4}" type="slidenum">
              <a:rPr lang="en-US" smtClean="0"/>
              <a:t>‹#›</a:t>
            </a:fld>
            <a:endParaRPr lang="en-US"/>
          </a:p>
        </p:txBody>
      </p:sp>
    </p:spTree>
    <p:extLst>
      <p:ext uri="{BB962C8B-B14F-4D97-AF65-F5344CB8AC3E}">
        <p14:creationId xmlns:p14="http://schemas.microsoft.com/office/powerpoint/2010/main" val="2216763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D50FE5-C5C9-4788-A691-C58F33A4F545}" type="datetimeFigureOut">
              <a:rPr lang="en-US" smtClean="0"/>
              <a:t>10/2/2018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77C307-4963-486A-A69C-6B6F069C16B4}" type="slidenum">
              <a:rPr lang="en-US" smtClean="0"/>
              <a:t>‹#›</a:t>
            </a:fld>
            <a:endParaRPr lang="en-US"/>
          </a:p>
        </p:txBody>
      </p:sp>
    </p:spTree>
    <p:extLst>
      <p:ext uri="{BB962C8B-B14F-4D97-AF65-F5344CB8AC3E}">
        <p14:creationId xmlns:p14="http://schemas.microsoft.com/office/powerpoint/2010/main" val="3137349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D50FE5-C5C9-4788-A691-C58F33A4F545}" type="datetimeFigureOut">
              <a:rPr lang="en-US" smtClean="0"/>
              <a:t>10/2/2018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77C307-4963-486A-A69C-6B6F069C16B4}" type="slidenum">
              <a:rPr lang="en-US" smtClean="0"/>
              <a:t>‹#›</a:t>
            </a:fld>
            <a:endParaRPr lang="en-US"/>
          </a:p>
        </p:txBody>
      </p:sp>
    </p:spTree>
    <p:extLst>
      <p:ext uri="{BB962C8B-B14F-4D97-AF65-F5344CB8AC3E}">
        <p14:creationId xmlns:p14="http://schemas.microsoft.com/office/powerpoint/2010/main" val="2930454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D50FE5-C5C9-4788-A691-C58F33A4F545}" type="datetimeFigureOut">
              <a:rPr lang="en-US" smtClean="0"/>
              <a:t>10/2/2018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77C307-4963-486A-A69C-6B6F069C16B4}" type="slidenum">
              <a:rPr lang="en-US" smtClean="0"/>
              <a:t>‹#›</a:t>
            </a:fld>
            <a:endParaRPr lang="en-US"/>
          </a:p>
        </p:txBody>
      </p:sp>
    </p:spTree>
    <p:extLst>
      <p:ext uri="{BB962C8B-B14F-4D97-AF65-F5344CB8AC3E}">
        <p14:creationId xmlns:p14="http://schemas.microsoft.com/office/powerpoint/2010/main" val="1218500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D50FE5-C5C9-4788-A691-C58F33A4F545}" type="datetimeFigureOut">
              <a:rPr lang="en-US" smtClean="0"/>
              <a:t>10/2/2018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77C307-4963-486A-A69C-6B6F069C16B4}" type="slidenum">
              <a:rPr lang="en-US" smtClean="0"/>
              <a:t>‹#›</a:t>
            </a:fld>
            <a:endParaRPr lang="en-US"/>
          </a:p>
        </p:txBody>
      </p:sp>
    </p:spTree>
    <p:extLst>
      <p:ext uri="{BB962C8B-B14F-4D97-AF65-F5344CB8AC3E}">
        <p14:creationId xmlns:p14="http://schemas.microsoft.com/office/powerpoint/2010/main" val="2461260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D50FE5-C5C9-4788-A691-C58F33A4F545}" type="datetimeFigureOut">
              <a:rPr lang="en-US" smtClean="0"/>
              <a:t>10/2/2018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77C307-4963-486A-A69C-6B6F069C16B4}" type="slidenum">
              <a:rPr lang="en-US" smtClean="0"/>
              <a:t>‹#›</a:t>
            </a:fld>
            <a:endParaRPr lang="en-US"/>
          </a:p>
        </p:txBody>
      </p:sp>
    </p:spTree>
    <p:extLst>
      <p:ext uri="{BB962C8B-B14F-4D97-AF65-F5344CB8AC3E}">
        <p14:creationId xmlns:p14="http://schemas.microsoft.com/office/powerpoint/2010/main" val="14366260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Global Economic Environment</a:t>
            </a:r>
            <a:endParaRPr lang="en-US" dirty="0"/>
          </a:p>
        </p:txBody>
      </p:sp>
      <p:sp>
        <p:nvSpPr>
          <p:cNvPr id="3" name="Subtitle 2"/>
          <p:cNvSpPr>
            <a:spLocks noGrp="1"/>
          </p:cNvSpPr>
          <p:nvPr>
            <p:ph type="subTitle" idx="1"/>
          </p:nvPr>
        </p:nvSpPr>
        <p:spPr/>
        <p:txBody>
          <a:bodyPr/>
          <a:lstStyle/>
          <a:p>
            <a:r>
              <a:rPr lang="en-US" dirty="0" smtClean="0"/>
              <a:t>Chapter Two</a:t>
            </a:r>
            <a:endParaRPr lang="en-US" dirty="0"/>
          </a:p>
        </p:txBody>
      </p:sp>
    </p:spTree>
    <p:extLst>
      <p:ext uri="{BB962C8B-B14F-4D97-AF65-F5344CB8AC3E}">
        <p14:creationId xmlns:p14="http://schemas.microsoft.com/office/powerpoint/2010/main" val="293824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Capitalism</a:t>
            </a:r>
            <a:endParaRPr lang="en-US" dirty="0"/>
          </a:p>
        </p:txBody>
      </p:sp>
      <p:sp>
        <p:nvSpPr>
          <p:cNvPr id="3" name="Content Placeholder 2"/>
          <p:cNvSpPr>
            <a:spLocks noGrp="1"/>
          </p:cNvSpPr>
          <p:nvPr>
            <p:ph idx="1"/>
          </p:nvPr>
        </p:nvSpPr>
        <p:spPr>
          <a:xfrm>
            <a:off x="457200" y="1600200"/>
            <a:ext cx="8382000" cy="5105400"/>
          </a:xfrm>
        </p:spPr>
        <p:txBody>
          <a:bodyPr>
            <a:normAutofit fontScale="47500" lnSpcReduction="20000"/>
          </a:bodyPr>
          <a:lstStyle/>
          <a:p>
            <a:r>
              <a:rPr lang="en-US" sz="5100" b="1" dirty="0" smtClean="0"/>
              <a:t>Market Capitalism/Economy </a:t>
            </a:r>
            <a:r>
              <a:rPr lang="en-US" sz="5100" dirty="0" smtClean="0"/>
              <a:t>is a</a:t>
            </a:r>
            <a:r>
              <a:rPr lang="en-US" sz="5100" b="1" dirty="0" smtClean="0"/>
              <a:t> </a:t>
            </a:r>
            <a:r>
              <a:rPr lang="en-US" sz="5100" dirty="0" smtClean="0"/>
              <a:t>system in which individuals and firms allocate resources, and production resources are privately owned. It </a:t>
            </a:r>
            <a:r>
              <a:rPr lang="en-US" sz="5100" dirty="0"/>
              <a:t>is an economic system whereby individuals, rather than the government, make most decisions. </a:t>
            </a:r>
            <a:endParaRPr lang="en-US" sz="5100" dirty="0" smtClean="0"/>
          </a:p>
          <a:p>
            <a:endParaRPr lang="en-US" sz="5100" dirty="0"/>
          </a:p>
          <a:p>
            <a:r>
              <a:rPr lang="en-US" sz="5100" dirty="0" smtClean="0"/>
              <a:t>Market </a:t>
            </a:r>
            <a:r>
              <a:rPr lang="en-US" sz="5100" dirty="0"/>
              <a:t>economy champions the doctrine of </a:t>
            </a:r>
            <a:r>
              <a:rPr lang="en-US" sz="5100" b="1" dirty="0"/>
              <a:t>capitalism</a:t>
            </a:r>
            <a:r>
              <a:rPr lang="en-US" sz="5100" dirty="0"/>
              <a:t> and </a:t>
            </a:r>
            <a:r>
              <a:rPr lang="en-US" sz="5100" b="1" dirty="0"/>
              <a:t>laissez-faire</a:t>
            </a:r>
            <a:r>
              <a:rPr lang="en-US" sz="5100" dirty="0"/>
              <a:t>. Resource allocation follows from consumers exercising their freedom of choice and producers responding accordingly. </a:t>
            </a:r>
            <a:r>
              <a:rPr lang="en-US" sz="5100" dirty="0" smtClean="0"/>
              <a:t/>
            </a:r>
            <a:br>
              <a:rPr lang="en-US" sz="5100" dirty="0" smtClean="0"/>
            </a:br>
            <a:endParaRPr lang="en-US" sz="5100" dirty="0"/>
          </a:p>
          <a:p>
            <a:r>
              <a:rPr lang="en-US" sz="5100" dirty="0"/>
              <a:t>Market economy grants people economic freedom to decide where to work, what to do, how to spend and save money. </a:t>
            </a:r>
          </a:p>
        </p:txBody>
      </p:sp>
    </p:spTree>
    <p:extLst>
      <p:ext uri="{BB962C8B-B14F-4D97-AF65-F5344CB8AC3E}">
        <p14:creationId xmlns:p14="http://schemas.microsoft.com/office/powerpoint/2010/main" val="4471603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Market Capitalism</a:t>
            </a:r>
            <a:endParaRPr lang="en-US" dirty="0"/>
          </a:p>
        </p:txBody>
      </p:sp>
      <p:sp>
        <p:nvSpPr>
          <p:cNvPr id="3" name="Content Placeholder 2"/>
          <p:cNvSpPr>
            <a:spLocks noGrp="1"/>
          </p:cNvSpPr>
          <p:nvPr>
            <p:ph idx="1"/>
          </p:nvPr>
        </p:nvSpPr>
        <p:spPr>
          <a:xfrm>
            <a:off x="457200" y="1066800"/>
            <a:ext cx="8229600" cy="5486400"/>
          </a:xfrm>
        </p:spPr>
        <p:txBody>
          <a:bodyPr>
            <a:normAutofit fontScale="85000" lnSpcReduction="10000"/>
          </a:bodyPr>
          <a:lstStyle/>
          <a:p>
            <a:r>
              <a:rPr lang="en-US" dirty="0" smtClean="0"/>
              <a:t>Market </a:t>
            </a:r>
            <a:r>
              <a:rPr lang="en-US" dirty="0"/>
              <a:t>economy opposes governmental interference in economic affairs beyond the minimum necessary for maintenance of peace, safety, and property rights. </a:t>
            </a:r>
          </a:p>
          <a:p>
            <a:r>
              <a:rPr lang="en-US" dirty="0"/>
              <a:t>Consumers and producers determine the price, quantity, supply and demand through their interactions together. </a:t>
            </a:r>
          </a:p>
          <a:p>
            <a:r>
              <a:rPr lang="en-US" dirty="0"/>
              <a:t>Less is more: market economy requires some governmental </a:t>
            </a:r>
            <a:r>
              <a:rPr lang="en-US" dirty="0" smtClean="0"/>
              <a:t>involvement</a:t>
            </a:r>
            <a:r>
              <a:rPr lang="en-US" dirty="0"/>
              <a:t> </a:t>
            </a:r>
            <a:r>
              <a:rPr lang="en-US" dirty="0" smtClean="0"/>
              <a:t>(role of state).</a:t>
            </a:r>
            <a:endParaRPr lang="en-US" dirty="0"/>
          </a:p>
          <a:p>
            <a:pPr lvl="1"/>
            <a:r>
              <a:rPr lang="en-US" dirty="0"/>
              <a:t>Regulatory protections (minimum wage, product safety, environmental standards</a:t>
            </a:r>
            <a:r>
              <a:rPr lang="en-US" dirty="0" smtClean="0"/>
              <a:t>)</a:t>
            </a:r>
          </a:p>
          <a:p>
            <a:pPr lvl="1"/>
            <a:r>
              <a:rPr lang="en-US" dirty="0" smtClean="0"/>
              <a:t>Promote </a:t>
            </a:r>
            <a:r>
              <a:rPr lang="en-US" dirty="0"/>
              <a:t>competition among firms,</a:t>
            </a:r>
          </a:p>
          <a:p>
            <a:pPr lvl="1"/>
            <a:r>
              <a:rPr lang="en-US" dirty="0" smtClean="0"/>
              <a:t>Ensure customer protection,</a:t>
            </a:r>
            <a:endParaRPr lang="en-US" dirty="0"/>
          </a:p>
          <a:p>
            <a:pPr lvl="1"/>
            <a:r>
              <a:rPr lang="en-US" dirty="0"/>
              <a:t>Public good (traffic lights, national defense, flood control)</a:t>
            </a:r>
          </a:p>
          <a:p>
            <a:endParaRPr lang="en-US" dirty="0"/>
          </a:p>
        </p:txBody>
      </p:sp>
    </p:spTree>
    <p:extLst>
      <p:ext uri="{BB962C8B-B14F-4D97-AF65-F5344CB8AC3E}">
        <p14:creationId xmlns:p14="http://schemas.microsoft.com/office/powerpoint/2010/main" val="39498865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Freedom</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b="1" dirty="0"/>
              <a:t>Economic freedom </a:t>
            </a:r>
            <a:r>
              <a:rPr lang="en-US" dirty="0"/>
              <a:t>is “the absolute right of property ownership, fully realized freedoms of movement for labor, capital, and goods, and an absolute absence of constraints of economic liberty beyond the extent necessary for citizens to protect and maintain liberty itself”</a:t>
            </a:r>
          </a:p>
          <a:p>
            <a:pPr lvl="1"/>
            <a:r>
              <a:rPr lang="en-US" dirty="0"/>
              <a:t>What investment can be made?</a:t>
            </a:r>
          </a:p>
          <a:p>
            <a:pPr lvl="1"/>
            <a:r>
              <a:rPr lang="en-US" dirty="0"/>
              <a:t>How resources are allocated?</a:t>
            </a:r>
          </a:p>
          <a:p>
            <a:pPr lvl="1"/>
            <a:r>
              <a:rPr lang="en-US" dirty="0"/>
              <a:t>Property rights claims?</a:t>
            </a:r>
          </a:p>
          <a:p>
            <a:pPr lvl="1"/>
            <a:r>
              <a:rPr lang="en-US" dirty="0"/>
              <a:t>What and how competition works?</a:t>
            </a:r>
          </a:p>
          <a:p>
            <a:pPr lvl="1"/>
            <a:r>
              <a:rPr lang="en-US" dirty="0"/>
              <a:t>Whom to hire and fire?</a:t>
            </a:r>
          </a:p>
          <a:p>
            <a:pPr lvl="1"/>
            <a:r>
              <a:rPr lang="en-US" dirty="0"/>
              <a:t>What forms of operations to engage in?</a:t>
            </a:r>
          </a:p>
          <a:p>
            <a:endParaRPr lang="en-US" dirty="0"/>
          </a:p>
        </p:txBody>
      </p:sp>
    </p:spTree>
    <p:extLst>
      <p:ext uri="{BB962C8B-B14F-4D97-AF65-F5344CB8AC3E}">
        <p14:creationId xmlns:p14="http://schemas.microsoft.com/office/powerpoint/2010/main" val="2804696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Freedom Today</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1000" y="1295400"/>
            <a:ext cx="8458200" cy="5105400"/>
          </a:xfrm>
        </p:spPr>
      </p:pic>
    </p:spTree>
    <p:extLst>
      <p:ext uri="{BB962C8B-B14F-4D97-AF65-F5344CB8AC3E}">
        <p14:creationId xmlns:p14="http://schemas.microsoft.com/office/powerpoint/2010/main" val="26503458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Centrally Planned Socialism</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n-US" b="1" dirty="0" smtClean="0"/>
              <a:t>Centrally planned socialism </a:t>
            </a:r>
            <a:r>
              <a:rPr lang="en-US" dirty="0" smtClean="0"/>
              <a:t>is a system where the state has broad powers over the public. The state makes top-down decisions about goods and services to be available.</a:t>
            </a:r>
          </a:p>
          <a:p>
            <a:r>
              <a:rPr lang="en-US" dirty="0" smtClean="0"/>
              <a:t>Government ownership of entire industries</a:t>
            </a:r>
          </a:p>
          <a:p>
            <a:r>
              <a:rPr lang="en-US" dirty="0" smtClean="0"/>
              <a:t>Because demand typically exceeds supply the marketing mix elements are not used. Little importance is placed on advertising and differentiation. </a:t>
            </a:r>
          </a:p>
          <a:p>
            <a:r>
              <a:rPr lang="en-US" dirty="0" smtClean="0"/>
              <a:t>China, Soviet Union and India moving towards market allocation and private ownership. </a:t>
            </a:r>
            <a:endParaRPr lang="en-US" dirty="0"/>
          </a:p>
        </p:txBody>
      </p:sp>
    </p:spTree>
    <p:extLst>
      <p:ext uri="{BB962C8B-B14F-4D97-AF65-F5344CB8AC3E}">
        <p14:creationId xmlns:p14="http://schemas.microsoft.com/office/powerpoint/2010/main" val="1792926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Centrally Planned Socialism</a:t>
            </a:r>
          </a:p>
        </p:txBody>
      </p:sp>
      <p:sp>
        <p:nvSpPr>
          <p:cNvPr id="3" name="Content Placeholder 2"/>
          <p:cNvSpPr>
            <a:spLocks noGrp="1"/>
          </p:cNvSpPr>
          <p:nvPr>
            <p:ph idx="1"/>
          </p:nvPr>
        </p:nvSpPr>
        <p:spPr/>
        <p:txBody>
          <a:bodyPr>
            <a:normAutofit fontScale="92500" lnSpcReduction="20000"/>
          </a:bodyPr>
          <a:lstStyle/>
          <a:p>
            <a:r>
              <a:rPr lang="en-US" b="1" dirty="0" smtClean="0"/>
              <a:t>Centrally Planned Socialism Economy </a:t>
            </a:r>
            <a:r>
              <a:rPr lang="en-US" dirty="0"/>
              <a:t>champions state ownership of resources and control of all economic activity (communism). </a:t>
            </a:r>
          </a:p>
          <a:p>
            <a:r>
              <a:rPr lang="en-US" dirty="0"/>
              <a:t>In command economy the government owns and controls resources, deciding what products to make, in what quantity, at what price, and in what way. </a:t>
            </a:r>
          </a:p>
          <a:p>
            <a:r>
              <a:rPr lang="en-US" dirty="0"/>
              <a:t>Government officials determine the price of goods and services. </a:t>
            </a:r>
          </a:p>
          <a:p>
            <a:r>
              <a:rPr lang="en-US" dirty="0"/>
              <a:t>Product quality is unreliable. And products usually in short supply </a:t>
            </a:r>
          </a:p>
          <a:p>
            <a:endParaRPr lang="en-US" dirty="0"/>
          </a:p>
        </p:txBody>
      </p:sp>
    </p:spTree>
    <p:extLst>
      <p:ext uri="{BB962C8B-B14F-4D97-AF65-F5344CB8AC3E}">
        <p14:creationId xmlns:p14="http://schemas.microsoft.com/office/powerpoint/2010/main" val="5006503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Centrally Planned Capitalism and Market Socialism</a:t>
            </a:r>
            <a:endParaRPr lang="en-US" dirty="0"/>
          </a:p>
        </p:txBody>
      </p:sp>
      <p:sp>
        <p:nvSpPr>
          <p:cNvPr id="3" name="Content Placeholder 2"/>
          <p:cNvSpPr>
            <a:spLocks noGrp="1"/>
          </p:cNvSpPr>
          <p:nvPr>
            <p:ph idx="1"/>
          </p:nvPr>
        </p:nvSpPr>
        <p:spPr/>
        <p:txBody>
          <a:bodyPr/>
          <a:lstStyle/>
          <a:p>
            <a:r>
              <a:rPr lang="en-US" b="1" dirty="0" smtClean="0"/>
              <a:t>Centrally planned capitalism </a:t>
            </a:r>
            <a:r>
              <a:rPr lang="en-US" dirty="0" smtClean="0"/>
              <a:t>is a system in which command resource allocation is utilized extensively in an overall environment of private resource ownership. </a:t>
            </a:r>
          </a:p>
          <a:p>
            <a:r>
              <a:rPr lang="en-US" b="1" dirty="0" smtClean="0"/>
              <a:t>Market socialism </a:t>
            </a:r>
            <a:r>
              <a:rPr lang="en-US" dirty="0" smtClean="0"/>
              <a:t>is a system in which market allocation policies are permitted within an overall environment of state ownership.</a:t>
            </a:r>
          </a:p>
          <a:p>
            <a:r>
              <a:rPr lang="en-US" dirty="0" smtClean="0"/>
              <a:t>Does any system exist in “pure” form?</a:t>
            </a:r>
            <a:endParaRPr lang="en-US" dirty="0"/>
          </a:p>
        </p:txBody>
      </p:sp>
    </p:spTree>
    <p:extLst>
      <p:ext uri="{BB962C8B-B14F-4D97-AF65-F5344CB8AC3E}">
        <p14:creationId xmlns:p14="http://schemas.microsoft.com/office/powerpoint/2010/main" val="10379748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Economic Systems</a:t>
            </a:r>
          </a:p>
        </p:txBody>
      </p:sp>
      <p:sp>
        <p:nvSpPr>
          <p:cNvPr id="3" name="Content Placeholder 2"/>
          <p:cNvSpPr>
            <a:spLocks noGrp="1"/>
          </p:cNvSpPr>
          <p:nvPr>
            <p:ph idx="1"/>
          </p:nvPr>
        </p:nvSpPr>
        <p:spPr/>
        <p:txBody>
          <a:bodyPr>
            <a:normAutofit fontScale="92500" lnSpcReduction="10000"/>
          </a:bodyPr>
          <a:lstStyle/>
          <a:p>
            <a:r>
              <a:rPr lang="en-US" b="1" dirty="0" smtClean="0"/>
              <a:t>A Mixed Economy </a:t>
            </a:r>
            <a:r>
              <a:rPr lang="en-US" dirty="0" smtClean="0"/>
              <a:t>falls between the market and command types. </a:t>
            </a:r>
          </a:p>
          <a:p>
            <a:r>
              <a:rPr lang="en-US" dirty="0" smtClean="0"/>
              <a:t>In mixed economies economic decisions are market-driven and ownership is largely private, but the government intervenes in allocating resources. </a:t>
            </a:r>
          </a:p>
          <a:p>
            <a:r>
              <a:rPr lang="en-US" dirty="0" smtClean="0"/>
              <a:t>The government share ownership of some resources, centralizes certain planning functions and regulates the market. But interaction of supply and demand are left to market. </a:t>
            </a:r>
            <a:endParaRPr lang="en-US" dirty="0"/>
          </a:p>
        </p:txBody>
      </p:sp>
    </p:spTree>
    <p:extLst>
      <p:ext uri="{BB962C8B-B14F-4D97-AF65-F5344CB8AC3E}">
        <p14:creationId xmlns:p14="http://schemas.microsoft.com/office/powerpoint/2010/main" val="478276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Economic Systems</a:t>
            </a:r>
          </a:p>
        </p:txBody>
      </p:sp>
      <p:sp>
        <p:nvSpPr>
          <p:cNvPr id="3" name="Content Placeholder 2"/>
          <p:cNvSpPr>
            <a:spLocks noGrp="1"/>
          </p:cNvSpPr>
          <p:nvPr>
            <p:ph idx="1"/>
          </p:nvPr>
        </p:nvSpPr>
        <p:spPr/>
        <p:txBody>
          <a:bodyPr/>
          <a:lstStyle/>
          <a:p>
            <a:r>
              <a:rPr lang="en-US" dirty="0" smtClean="0"/>
              <a:t>Mixed economies champion socialism.</a:t>
            </a:r>
            <a:endParaRPr lang="en-US" dirty="0"/>
          </a:p>
          <a:p>
            <a:r>
              <a:rPr lang="en-US" b="1" dirty="0" smtClean="0"/>
              <a:t>Socialism</a:t>
            </a:r>
            <a:r>
              <a:rPr lang="en-US" dirty="0" smtClean="0"/>
              <a:t> advocates regulating economic activity with an eye towards social equality and fair distribution of wealth. </a:t>
            </a:r>
          </a:p>
          <a:p>
            <a:r>
              <a:rPr lang="en-US" dirty="0" smtClean="0"/>
              <a:t>Examples of a mixed economy include Sweden, Denmark, South Africa, Japan, Austria, Germany, Brazil, France.</a:t>
            </a:r>
            <a:endParaRPr lang="en-US" dirty="0"/>
          </a:p>
        </p:txBody>
      </p:sp>
    </p:spTree>
    <p:extLst>
      <p:ext uri="{BB962C8B-B14F-4D97-AF65-F5344CB8AC3E}">
        <p14:creationId xmlns:p14="http://schemas.microsoft.com/office/powerpoint/2010/main" val="33815512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19"/>
            <a:ext cx="8229600" cy="813881"/>
          </a:xfrm>
        </p:spPr>
        <p:txBody>
          <a:bodyPr/>
          <a:lstStyle/>
          <a:p>
            <a:r>
              <a:rPr lang="en-US" dirty="0" smtClean="0"/>
              <a:t>Economic System</a:t>
            </a:r>
            <a:endParaRPr lang="en-US" dirty="0"/>
          </a:p>
        </p:txBody>
      </p:sp>
      <p:sp>
        <p:nvSpPr>
          <p:cNvPr id="3" name="Content Placeholder 2"/>
          <p:cNvSpPr>
            <a:spLocks noGrp="1"/>
          </p:cNvSpPr>
          <p:nvPr>
            <p:ph idx="1"/>
          </p:nvPr>
        </p:nvSpPr>
        <p:spPr>
          <a:xfrm>
            <a:off x="116732" y="1143000"/>
            <a:ext cx="8991600" cy="5562600"/>
          </a:xfrm>
        </p:spPr>
        <p:txBody>
          <a:bodyPr>
            <a:normAutofit fontScale="85000" lnSpcReduction="10000"/>
          </a:bodyPr>
          <a:lstStyle/>
          <a:p>
            <a:r>
              <a:rPr lang="en-US" dirty="0" smtClean="0"/>
              <a:t>Thanks to globalization however, economic systems are harder to categorize within the confines of a four-cell matrix.</a:t>
            </a:r>
          </a:p>
          <a:p>
            <a:r>
              <a:rPr lang="en-US" b="1" dirty="0" smtClean="0"/>
              <a:t>Type of the economy: </a:t>
            </a:r>
            <a:r>
              <a:rPr lang="en-US" dirty="0" smtClean="0"/>
              <a:t>advanced, emerging, developing. </a:t>
            </a:r>
          </a:p>
          <a:p>
            <a:r>
              <a:rPr lang="en-US" b="1" dirty="0" smtClean="0"/>
              <a:t>Type of the government: </a:t>
            </a:r>
            <a:r>
              <a:rPr lang="en-US" dirty="0" smtClean="0"/>
              <a:t>monarchy, dictatorship, dominant by other state, democracy.</a:t>
            </a:r>
          </a:p>
          <a:p>
            <a:r>
              <a:rPr lang="en-US" b="1" dirty="0" smtClean="0"/>
              <a:t>Trade and capital flows: </a:t>
            </a:r>
            <a:r>
              <a:rPr lang="en-US" dirty="0" smtClean="0"/>
              <a:t>free trade, part of trading bloc.</a:t>
            </a:r>
          </a:p>
          <a:p>
            <a:r>
              <a:rPr lang="en-US" b="1" dirty="0" smtClean="0"/>
              <a:t>The commanding heights: </a:t>
            </a:r>
            <a:r>
              <a:rPr lang="en-US" dirty="0" smtClean="0"/>
              <a:t>transportation &amp; communication and energy sectors.</a:t>
            </a:r>
          </a:p>
          <a:p>
            <a:r>
              <a:rPr lang="en-US" b="1" dirty="0" smtClean="0"/>
              <a:t>Services provided by the state: </a:t>
            </a:r>
            <a:r>
              <a:rPr lang="en-US" dirty="0" smtClean="0"/>
              <a:t>pension, healthcare, education, privatization.</a:t>
            </a:r>
          </a:p>
          <a:p>
            <a:r>
              <a:rPr lang="en-US" b="1" dirty="0" smtClean="0"/>
              <a:t>Institutions: </a:t>
            </a:r>
            <a:r>
              <a:rPr lang="en-US" dirty="0" smtClean="0"/>
              <a:t>transparency, corruption, strong courts.</a:t>
            </a:r>
          </a:p>
          <a:p>
            <a:r>
              <a:rPr lang="en-US" b="1" dirty="0" smtClean="0"/>
              <a:t>Markets: </a:t>
            </a:r>
            <a:r>
              <a:rPr lang="en-US" dirty="0" smtClean="0"/>
              <a:t>monopoly, cartels, cooperation among businesses.</a:t>
            </a:r>
            <a:endParaRPr lang="en-US" dirty="0"/>
          </a:p>
        </p:txBody>
      </p:sp>
    </p:spTree>
    <p:extLst>
      <p:ext uri="{BB962C8B-B14F-4D97-AF65-F5344CB8AC3E}">
        <p14:creationId xmlns:p14="http://schemas.microsoft.com/office/powerpoint/2010/main" val="31220575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Objectives</a:t>
            </a:r>
            <a:endParaRPr lang="en-US" dirty="0"/>
          </a:p>
        </p:txBody>
      </p:sp>
      <p:sp>
        <p:nvSpPr>
          <p:cNvPr id="3" name="Content Placeholder 2"/>
          <p:cNvSpPr>
            <a:spLocks noGrp="1"/>
          </p:cNvSpPr>
          <p:nvPr>
            <p:ph idx="1"/>
          </p:nvPr>
        </p:nvSpPr>
        <p:spPr/>
        <p:txBody>
          <a:bodyPr/>
          <a:lstStyle/>
          <a:p>
            <a:r>
              <a:rPr lang="en-GB" dirty="0" smtClean="0"/>
              <a:t>Identify the most significant characteristics of the world economic environment;</a:t>
            </a:r>
          </a:p>
          <a:p>
            <a:r>
              <a:rPr lang="en-GB" dirty="0" smtClean="0"/>
              <a:t>Overview on World Economy;</a:t>
            </a:r>
          </a:p>
          <a:p>
            <a:r>
              <a:rPr lang="en-GB" dirty="0" smtClean="0"/>
              <a:t>Identify economic system types;</a:t>
            </a:r>
          </a:p>
          <a:p>
            <a:r>
              <a:rPr lang="en-GB" dirty="0" smtClean="0"/>
              <a:t>Identify stages of market development;</a:t>
            </a:r>
          </a:p>
          <a:p>
            <a:r>
              <a:rPr lang="en-GB" dirty="0" smtClean="0"/>
              <a:t>Explain foreign exchange and balance of payments.</a:t>
            </a:r>
            <a:endParaRPr lang="en-US" dirty="0"/>
          </a:p>
        </p:txBody>
      </p:sp>
    </p:spTree>
    <p:extLst>
      <p:ext uri="{BB962C8B-B14F-4D97-AF65-F5344CB8AC3E}">
        <p14:creationId xmlns:p14="http://schemas.microsoft.com/office/powerpoint/2010/main" val="23718974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fontScale="90000"/>
          </a:bodyPr>
          <a:lstStyle/>
          <a:p>
            <a:pPr algn="l"/>
            <a:r>
              <a:rPr lang="en-US" dirty="0" smtClean="0"/>
              <a:t>Widely practiced</a:t>
            </a:r>
            <a:br>
              <a:rPr lang="en-US" dirty="0" smtClean="0"/>
            </a:br>
            <a:r>
              <a:rPr lang="en-US" dirty="0" smtClean="0"/>
              <a:t>Western Market Systems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89849275"/>
              </p:ext>
            </p:extLst>
          </p:nvPr>
        </p:nvGraphicFramePr>
        <p:xfrm>
          <a:off x="457200" y="1600200"/>
          <a:ext cx="8229600" cy="4648200"/>
        </p:xfrm>
        <a:graphic>
          <a:graphicData uri="http://schemas.openxmlformats.org/drawingml/2006/table">
            <a:tbl>
              <a:tblPr firstRow="1" bandRow="1">
                <a:tableStyleId>{5940675A-B579-460E-94D1-54222C63F5DA}</a:tableStyleId>
              </a:tblPr>
              <a:tblGrid>
                <a:gridCol w="2743200"/>
                <a:gridCol w="3657600"/>
                <a:gridCol w="1828800"/>
              </a:tblGrid>
              <a:tr h="533400">
                <a:tc>
                  <a:txBody>
                    <a:bodyPr/>
                    <a:lstStyle/>
                    <a:p>
                      <a:r>
                        <a:rPr lang="en-US" b="1" dirty="0" smtClean="0"/>
                        <a:t>Type of System</a:t>
                      </a:r>
                      <a:endParaRPr lang="en-US" b="1" dirty="0"/>
                    </a:p>
                  </a:txBody>
                  <a:tcPr/>
                </a:tc>
                <a:tc>
                  <a:txBody>
                    <a:bodyPr/>
                    <a:lstStyle/>
                    <a:p>
                      <a:r>
                        <a:rPr lang="en-US" b="1" dirty="0" smtClean="0"/>
                        <a:t>Key Characteristics</a:t>
                      </a:r>
                      <a:endParaRPr lang="en-US" b="1" dirty="0"/>
                    </a:p>
                  </a:txBody>
                  <a:tcPr/>
                </a:tc>
                <a:tc>
                  <a:txBody>
                    <a:bodyPr/>
                    <a:lstStyle/>
                    <a:p>
                      <a:r>
                        <a:rPr lang="en-US" b="1" dirty="0" smtClean="0"/>
                        <a:t>Countries</a:t>
                      </a:r>
                      <a:endParaRPr lang="en-US" b="1" dirty="0"/>
                    </a:p>
                  </a:txBody>
                  <a:tcPr/>
                </a:tc>
              </a:tr>
              <a:tr h="1066800">
                <a:tc>
                  <a:txBody>
                    <a:bodyPr/>
                    <a:lstStyle/>
                    <a:p>
                      <a:r>
                        <a:rPr lang="en-US" dirty="0" smtClean="0"/>
                        <a:t>Anglo-Saxon model</a:t>
                      </a:r>
                      <a:endParaRPr lang="en-US" dirty="0"/>
                    </a:p>
                  </a:txBody>
                  <a:tcPr/>
                </a:tc>
                <a:tc>
                  <a:txBody>
                    <a:bodyPr/>
                    <a:lstStyle/>
                    <a:p>
                      <a:r>
                        <a:rPr lang="en-US" dirty="0" smtClean="0"/>
                        <a:t>Private ownership, free enterprise economy,</a:t>
                      </a:r>
                      <a:r>
                        <a:rPr lang="en-US" baseline="0" dirty="0" smtClean="0"/>
                        <a:t> capitalism, minimal social safety net; flexible industrial relations and employment policies.</a:t>
                      </a:r>
                      <a:endParaRPr lang="en-US" dirty="0"/>
                    </a:p>
                  </a:txBody>
                  <a:tcPr/>
                </a:tc>
                <a:tc>
                  <a:txBody>
                    <a:bodyPr/>
                    <a:lstStyle/>
                    <a:p>
                      <a:r>
                        <a:rPr lang="en-US" dirty="0" smtClean="0"/>
                        <a:t>US, Canada, Great</a:t>
                      </a:r>
                      <a:r>
                        <a:rPr lang="en-US" baseline="0" dirty="0" smtClean="0"/>
                        <a:t> Britain</a:t>
                      </a:r>
                      <a:endParaRPr lang="en-US" dirty="0"/>
                    </a:p>
                  </a:txBody>
                  <a:tcPr/>
                </a:tc>
              </a:tr>
              <a:tr h="1066800">
                <a:tc>
                  <a:txBody>
                    <a:bodyPr/>
                    <a:lstStyle/>
                    <a:p>
                      <a:r>
                        <a:rPr lang="en-US" dirty="0" smtClean="0"/>
                        <a:t>Social Market economy model</a:t>
                      </a:r>
                      <a:endParaRPr lang="en-US" dirty="0"/>
                    </a:p>
                  </a:txBody>
                  <a:tcPr/>
                </a:tc>
                <a:tc>
                  <a:txBody>
                    <a:bodyPr/>
                    <a:lstStyle/>
                    <a:p>
                      <a:r>
                        <a:rPr lang="en-US" dirty="0" smtClean="0"/>
                        <a:t>Private ownership, “social partners” orientation that includes employer groups, unions , and banks,</a:t>
                      </a:r>
                      <a:r>
                        <a:rPr lang="en-US" baseline="0" dirty="0" smtClean="0"/>
                        <a:t> unions and corporations are involved in government and vice versa; inflexible employment policies.</a:t>
                      </a:r>
                      <a:endParaRPr lang="en-US" dirty="0"/>
                    </a:p>
                  </a:txBody>
                  <a:tcPr/>
                </a:tc>
                <a:tc>
                  <a:txBody>
                    <a:bodyPr/>
                    <a:lstStyle/>
                    <a:p>
                      <a:r>
                        <a:rPr lang="en-US" dirty="0" smtClean="0"/>
                        <a:t>Germany,  France, Italy</a:t>
                      </a:r>
                      <a:endParaRPr lang="en-US" dirty="0"/>
                    </a:p>
                  </a:txBody>
                  <a:tcPr/>
                </a:tc>
              </a:tr>
              <a:tr h="1066800">
                <a:tc>
                  <a:txBody>
                    <a:bodyPr/>
                    <a:lstStyle/>
                    <a:p>
                      <a:r>
                        <a:rPr lang="en-US" dirty="0" smtClean="0"/>
                        <a:t>Nordic model</a:t>
                      </a:r>
                      <a:endParaRPr lang="en-US" dirty="0"/>
                    </a:p>
                  </a:txBody>
                  <a:tcPr/>
                </a:tc>
                <a:tc>
                  <a:txBody>
                    <a:bodyPr/>
                    <a:lstStyle/>
                    <a:p>
                      <a:r>
                        <a:rPr lang="en-US" dirty="0" smtClean="0"/>
                        <a:t>Mix of state and private ownership</a:t>
                      </a:r>
                      <a:r>
                        <a:rPr lang="en-US" baseline="0" dirty="0" smtClean="0"/>
                        <a:t> , higher taxes, some market regulations, generous social safety net.</a:t>
                      </a:r>
                      <a:endParaRPr lang="en-US" dirty="0"/>
                    </a:p>
                  </a:txBody>
                  <a:tcPr/>
                </a:tc>
                <a:tc>
                  <a:txBody>
                    <a:bodyPr/>
                    <a:lstStyle/>
                    <a:p>
                      <a:r>
                        <a:rPr lang="en-US" dirty="0" smtClean="0"/>
                        <a:t>Sweden, Norway</a:t>
                      </a:r>
                      <a:endParaRPr lang="en-US" dirty="0"/>
                    </a:p>
                  </a:txBody>
                  <a:tcPr/>
                </a:tc>
              </a:tr>
            </a:tbl>
          </a:graphicData>
        </a:graphic>
      </p:graphicFrame>
    </p:spTree>
    <p:extLst>
      <p:ext uri="{BB962C8B-B14F-4D97-AF65-F5344CB8AC3E}">
        <p14:creationId xmlns:p14="http://schemas.microsoft.com/office/powerpoint/2010/main" val="8669901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Stages of Market Development</a:t>
            </a:r>
            <a:endParaRPr lang="en-US" dirty="0"/>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r>
              <a:rPr lang="en-US" dirty="0" smtClean="0"/>
              <a:t>The WB set four classifications that uses per capita </a:t>
            </a:r>
            <a:r>
              <a:rPr lang="en-US" b="1" dirty="0" smtClean="0"/>
              <a:t>gross national income (GNI) </a:t>
            </a:r>
            <a:r>
              <a:rPr lang="en-US" dirty="0" smtClean="0"/>
              <a:t>as a base, </a:t>
            </a:r>
            <a:br>
              <a:rPr lang="en-US" dirty="0" smtClean="0"/>
            </a:br>
            <a:endParaRPr lang="en-US" dirty="0" smtClean="0"/>
          </a:p>
          <a:p>
            <a:r>
              <a:rPr lang="en-US" b="1" dirty="0" smtClean="0"/>
              <a:t>GNI per </a:t>
            </a:r>
            <a:r>
              <a:rPr lang="en-US" b="1" dirty="0"/>
              <a:t>capita</a:t>
            </a:r>
            <a:r>
              <a:rPr lang="en-US" dirty="0"/>
              <a:t> is the dollar value of a country's final </a:t>
            </a:r>
            <a:r>
              <a:rPr lang="en-US" b="1" dirty="0"/>
              <a:t>income</a:t>
            </a:r>
            <a:r>
              <a:rPr lang="en-US" dirty="0"/>
              <a:t> in a year, divided by its population. It reflects the average </a:t>
            </a:r>
            <a:r>
              <a:rPr lang="en-US" b="1" dirty="0"/>
              <a:t>income</a:t>
            </a:r>
            <a:r>
              <a:rPr lang="en-US" dirty="0"/>
              <a:t> of a country's citizens</a:t>
            </a:r>
            <a:r>
              <a:rPr lang="en-US" dirty="0" smtClean="0"/>
              <a:t>.</a:t>
            </a:r>
          </a:p>
          <a:p>
            <a:endParaRPr lang="en-US" dirty="0" smtClean="0"/>
          </a:p>
          <a:p>
            <a:r>
              <a:rPr lang="en-US" dirty="0" smtClean="0"/>
              <a:t>These stages provide useful basis for global market segmentation and target marketing.</a:t>
            </a:r>
            <a:br>
              <a:rPr lang="en-US" dirty="0" smtClean="0"/>
            </a:br>
            <a:endParaRPr lang="en-US" dirty="0" smtClean="0"/>
          </a:p>
          <a:p>
            <a:pPr marL="514350" indent="-514350">
              <a:buFont typeface="+mj-lt"/>
              <a:buAutoNum type="arabicPeriod"/>
            </a:pPr>
            <a:r>
              <a:rPr lang="en-US" dirty="0" smtClean="0"/>
              <a:t>Low-Income Countries</a:t>
            </a:r>
          </a:p>
          <a:p>
            <a:pPr marL="514350" indent="-514350">
              <a:buFont typeface="+mj-lt"/>
              <a:buAutoNum type="arabicPeriod"/>
            </a:pPr>
            <a:r>
              <a:rPr lang="en-US" dirty="0" smtClean="0"/>
              <a:t>Lower-Middle-Income Countries</a:t>
            </a:r>
          </a:p>
          <a:p>
            <a:pPr marL="514350" indent="-514350">
              <a:buFont typeface="+mj-lt"/>
              <a:buAutoNum type="arabicPeriod"/>
            </a:pPr>
            <a:r>
              <a:rPr lang="en-US" dirty="0" smtClean="0"/>
              <a:t>Upper-Middle-Income Countries</a:t>
            </a:r>
          </a:p>
          <a:p>
            <a:pPr marL="514350" indent="-514350">
              <a:buFont typeface="+mj-lt"/>
              <a:buAutoNum type="arabicPeriod"/>
            </a:pPr>
            <a:r>
              <a:rPr lang="en-US" dirty="0" smtClean="0"/>
              <a:t>High-Income Countries</a:t>
            </a:r>
            <a:endParaRPr lang="en-US" dirty="0"/>
          </a:p>
        </p:txBody>
      </p:sp>
    </p:spTree>
    <p:extLst>
      <p:ext uri="{BB962C8B-B14F-4D97-AF65-F5344CB8AC3E}">
        <p14:creationId xmlns:p14="http://schemas.microsoft.com/office/powerpoint/2010/main" val="39379541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Low-Income Countries</a:t>
            </a:r>
            <a:endParaRPr lang="en-US" dirty="0"/>
          </a:p>
        </p:txBody>
      </p:sp>
      <p:sp>
        <p:nvSpPr>
          <p:cNvPr id="3" name="Content Placeholder 2"/>
          <p:cNvSpPr>
            <a:spLocks noGrp="1"/>
          </p:cNvSpPr>
          <p:nvPr>
            <p:ph idx="1"/>
          </p:nvPr>
        </p:nvSpPr>
        <p:spPr>
          <a:xfrm>
            <a:off x="457200" y="1600200"/>
            <a:ext cx="8229600" cy="5029200"/>
          </a:xfrm>
        </p:spPr>
        <p:txBody>
          <a:bodyPr>
            <a:normAutofit fontScale="62500" lnSpcReduction="20000"/>
          </a:bodyPr>
          <a:lstStyle/>
          <a:p>
            <a:r>
              <a:rPr lang="en-US" dirty="0" smtClean="0"/>
              <a:t>GNI per capita of $1,045 or less. Also known as </a:t>
            </a:r>
            <a:r>
              <a:rPr lang="en-US" b="1" dirty="0" smtClean="0"/>
              <a:t>LDC</a:t>
            </a:r>
            <a:r>
              <a:rPr lang="en-US" dirty="0" smtClean="0"/>
              <a:t/>
            </a:r>
            <a:br>
              <a:rPr lang="en-US" dirty="0" smtClean="0"/>
            </a:br>
            <a:endParaRPr lang="en-US" dirty="0" smtClean="0"/>
          </a:p>
          <a:p>
            <a:r>
              <a:rPr lang="en-US" b="1" dirty="0" smtClean="0"/>
              <a:t>General characteristics:</a:t>
            </a:r>
          </a:p>
          <a:p>
            <a:pPr marL="514350" indent="-514350">
              <a:buFont typeface="+mj-lt"/>
              <a:buAutoNum type="arabicPeriod"/>
            </a:pPr>
            <a:r>
              <a:rPr lang="en-US" dirty="0" smtClean="0"/>
              <a:t>Limited industrialization- high agriculture</a:t>
            </a:r>
          </a:p>
          <a:p>
            <a:pPr marL="514350" indent="-514350">
              <a:buFont typeface="+mj-lt"/>
              <a:buAutoNum type="arabicPeriod"/>
            </a:pPr>
            <a:r>
              <a:rPr lang="en-US" dirty="0" smtClean="0"/>
              <a:t>High birth rates, short life expectancy</a:t>
            </a:r>
          </a:p>
          <a:p>
            <a:pPr marL="514350" indent="-514350">
              <a:buFont typeface="+mj-lt"/>
              <a:buAutoNum type="arabicPeriod"/>
            </a:pPr>
            <a:r>
              <a:rPr lang="en-US" dirty="0" smtClean="0"/>
              <a:t>Low literacy rates</a:t>
            </a:r>
          </a:p>
          <a:p>
            <a:pPr marL="514350" indent="-514350">
              <a:buFont typeface="+mj-lt"/>
              <a:buAutoNum type="arabicPeriod"/>
            </a:pPr>
            <a:r>
              <a:rPr lang="en-US" dirty="0" smtClean="0"/>
              <a:t>Heavy reliance of foreign aid </a:t>
            </a:r>
          </a:p>
          <a:p>
            <a:pPr marL="514350" indent="-514350">
              <a:buFont typeface="+mj-lt"/>
              <a:buAutoNum type="arabicPeriod"/>
            </a:pPr>
            <a:r>
              <a:rPr lang="en-US" dirty="0" smtClean="0"/>
              <a:t>Political instability &amp; unrest</a:t>
            </a:r>
          </a:p>
          <a:p>
            <a:pPr marL="514350" indent="-514350">
              <a:buFont typeface="+mj-lt"/>
              <a:buAutoNum type="arabicPeriod"/>
            </a:pPr>
            <a:r>
              <a:rPr lang="en-US" dirty="0" smtClean="0"/>
              <a:t>Concentration in Africa </a:t>
            </a:r>
            <a:br>
              <a:rPr lang="en-US" dirty="0" smtClean="0"/>
            </a:br>
            <a:endParaRPr lang="en-US" dirty="0" smtClean="0"/>
          </a:p>
          <a:p>
            <a:r>
              <a:rPr lang="en-US" dirty="0" smtClean="0"/>
              <a:t>13% of world’s population</a:t>
            </a:r>
          </a:p>
          <a:p>
            <a:r>
              <a:rPr lang="en-US" dirty="0" smtClean="0"/>
              <a:t>Limited opportunities for investment and operations.</a:t>
            </a:r>
          </a:p>
          <a:p>
            <a:r>
              <a:rPr lang="en-US" dirty="0" smtClean="0"/>
              <a:t>Some are no-growth economies with high percentage of the population living under national poverty line.</a:t>
            </a:r>
          </a:p>
          <a:p>
            <a:r>
              <a:rPr lang="en-US" dirty="0" smtClean="0"/>
              <a:t>Have serious economic, social and political problems. </a:t>
            </a:r>
          </a:p>
          <a:p>
            <a:r>
              <a:rPr lang="en-US" dirty="0" smtClean="0"/>
              <a:t>Case: Bangladesh $780</a:t>
            </a:r>
            <a:endParaRPr lang="en-US" dirty="0"/>
          </a:p>
        </p:txBody>
      </p:sp>
    </p:spTree>
    <p:extLst>
      <p:ext uri="{BB962C8B-B14F-4D97-AF65-F5344CB8AC3E}">
        <p14:creationId xmlns:p14="http://schemas.microsoft.com/office/powerpoint/2010/main" val="17313022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Lower-Middle-Income Countries</a:t>
            </a:r>
            <a:endParaRPr lang="en-US" dirty="0"/>
          </a:p>
        </p:txBody>
      </p:sp>
      <p:sp>
        <p:nvSpPr>
          <p:cNvPr id="3" name="Content Placeholder 2"/>
          <p:cNvSpPr>
            <a:spLocks noGrp="1"/>
          </p:cNvSpPr>
          <p:nvPr>
            <p:ph idx="1"/>
          </p:nvPr>
        </p:nvSpPr>
        <p:spPr/>
        <p:txBody>
          <a:bodyPr>
            <a:normAutofit fontScale="92500"/>
          </a:bodyPr>
          <a:lstStyle/>
          <a:p>
            <a:r>
              <a:rPr lang="en-US" dirty="0" smtClean="0"/>
              <a:t>GNI per capita between $1,046 and $4,035</a:t>
            </a:r>
          </a:p>
          <a:p>
            <a:r>
              <a:rPr lang="en-US" b="1" dirty="0" smtClean="0"/>
              <a:t>General characteristics:</a:t>
            </a:r>
          </a:p>
          <a:p>
            <a:pPr marL="514350" indent="-514350">
              <a:buFont typeface="+mj-lt"/>
              <a:buAutoNum type="arabicPeriod"/>
            </a:pPr>
            <a:r>
              <a:rPr lang="en-US" dirty="0" smtClean="0"/>
              <a:t>Consumer markets are expanding rapidly.</a:t>
            </a:r>
          </a:p>
          <a:p>
            <a:pPr marL="514350" indent="-514350">
              <a:buFont typeface="+mj-lt"/>
              <a:buAutoNum type="arabicPeriod"/>
            </a:pPr>
            <a:r>
              <a:rPr lang="en-US" dirty="0" smtClean="0"/>
              <a:t>Relatively cheap and motivated labor</a:t>
            </a:r>
          </a:p>
          <a:p>
            <a:pPr marL="514350" indent="-514350">
              <a:buFont typeface="+mj-lt"/>
              <a:buAutoNum type="arabicPeriod"/>
            </a:pPr>
            <a:r>
              <a:rPr lang="en-US" dirty="0" smtClean="0"/>
              <a:t>Light industries (garment, footwear, toys)</a:t>
            </a:r>
          </a:p>
          <a:p>
            <a:r>
              <a:rPr lang="en-US" dirty="0" smtClean="0"/>
              <a:t>Case: Indonesia, Thailand, and India</a:t>
            </a:r>
          </a:p>
          <a:p>
            <a:r>
              <a:rPr lang="en-US" dirty="0" smtClean="0"/>
              <a:t>Economic reforms (reducing tariffs, eliminating import restrictions, easing restriction on FDI)</a:t>
            </a:r>
            <a:endParaRPr lang="en-US" dirty="0"/>
          </a:p>
        </p:txBody>
      </p:sp>
    </p:spTree>
    <p:extLst>
      <p:ext uri="{BB962C8B-B14F-4D97-AF65-F5344CB8AC3E}">
        <p14:creationId xmlns:p14="http://schemas.microsoft.com/office/powerpoint/2010/main" val="19887799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Upper-Middle-Income Countries</a:t>
            </a:r>
            <a:endParaRPr lang="en-US" dirty="0"/>
          </a:p>
        </p:txBody>
      </p:sp>
      <p:sp>
        <p:nvSpPr>
          <p:cNvPr id="3" name="Content Placeholder 2"/>
          <p:cNvSpPr>
            <a:spLocks noGrp="1"/>
          </p:cNvSpPr>
          <p:nvPr>
            <p:ph idx="1"/>
          </p:nvPr>
        </p:nvSpPr>
        <p:spPr>
          <a:xfrm>
            <a:off x="457200" y="1447800"/>
            <a:ext cx="8229600" cy="5257800"/>
          </a:xfrm>
        </p:spPr>
        <p:txBody>
          <a:bodyPr>
            <a:normAutofit fontScale="85000" lnSpcReduction="10000"/>
          </a:bodyPr>
          <a:lstStyle/>
          <a:p>
            <a:r>
              <a:rPr lang="en-US" dirty="0" smtClean="0"/>
              <a:t>GNI per capita between $4,036 and $12,475</a:t>
            </a:r>
          </a:p>
          <a:p>
            <a:r>
              <a:rPr lang="en-US" dirty="0" smtClean="0"/>
              <a:t>Known as “industrializing” or “developing” </a:t>
            </a:r>
            <a:br>
              <a:rPr lang="en-US" dirty="0" smtClean="0"/>
            </a:br>
            <a:endParaRPr lang="en-US" dirty="0" smtClean="0"/>
          </a:p>
          <a:p>
            <a:r>
              <a:rPr lang="en-US" b="1" dirty="0" smtClean="0"/>
              <a:t>General Characteristics:</a:t>
            </a:r>
          </a:p>
          <a:p>
            <a:pPr marL="514350" indent="-514350">
              <a:buFont typeface="+mj-lt"/>
              <a:buAutoNum type="arabicPeriod"/>
            </a:pPr>
            <a:r>
              <a:rPr lang="en-US" dirty="0" smtClean="0"/>
              <a:t>Percentage of population engaged in agriculture drops (people move to industrial sectors).</a:t>
            </a:r>
          </a:p>
          <a:p>
            <a:pPr marL="514350" indent="-514350">
              <a:buFont typeface="+mj-lt"/>
              <a:buAutoNum type="arabicPeriod"/>
            </a:pPr>
            <a:r>
              <a:rPr lang="en-US" dirty="0" smtClean="0"/>
              <a:t>High literacy rates and strong education system</a:t>
            </a:r>
          </a:p>
          <a:p>
            <a:pPr marL="514350" indent="-514350">
              <a:buFont typeface="+mj-lt"/>
              <a:buAutoNum type="arabicPeriod"/>
            </a:pPr>
            <a:r>
              <a:rPr lang="en-US" dirty="0" smtClean="0"/>
              <a:t>Increase in wages, therefore increase in spending</a:t>
            </a:r>
          </a:p>
          <a:p>
            <a:pPr marL="514350" indent="-514350">
              <a:buFont typeface="+mj-lt"/>
              <a:buAutoNum type="arabicPeriod"/>
            </a:pPr>
            <a:r>
              <a:rPr lang="en-US" dirty="0" smtClean="0"/>
              <a:t>Degree of urbanization/ infrastructure increases.</a:t>
            </a:r>
          </a:p>
          <a:p>
            <a:pPr marL="514350" indent="-514350">
              <a:buFont typeface="+mj-lt"/>
              <a:buAutoNum type="arabicPeriod"/>
            </a:pPr>
            <a:r>
              <a:rPr lang="en-US" dirty="0" smtClean="0"/>
              <a:t>Competitive companies</a:t>
            </a:r>
            <a:br>
              <a:rPr lang="en-US" dirty="0" smtClean="0"/>
            </a:br>
            <a:endParaRPr lang="en-US" dirty="0" smtClean="0"/>
          </a:p>
          <a:p>
            <a:r>
              <a:rPr lang="en-US" dirty="0" smtClean="0"/>
              <a:t>Case: Russia, Brazil, China, Mexico, Malaysia</a:t>
            </a:r>
          </a:p>
          <a:p>
            <a:endParaRPr lang="en-US" dirty="0"/>
          </a:p>
        </p:txBody>
      </p:sp>
    </p:spTree>
    <p:extLst>
      <p:ext uri="{BB962C8B-B14F-4D97-AF65-F5344CB8AC3E}">
        <p14:creationId xmlns:p14="http://schemas.microsoft.com/office/powerpoint/2010/main" val="29877003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High-Income Countries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GNI per capita of $12,476 or higher.</a:t>
            </a:r>
          </a:p>
          <a:p>
            <a:r>
              <a:rPr lang="en-US" dirty="0" smtClean="0"/>
              <a:t>Referred to as “developed”, “industrialized”, “advanced”.</a:t>
            </a:r>
          </a:p>
          <a:p>
            <a:r>
              <a:rPr lang="en-US" dirty="0" smtClean="0"/>
              <a:t>Except of few oil rich countries, these countries reach their status through a process of sustainable economic growth.</a:t>
            </a:r>
            <a:br>
              <a:rPr lang="en-US" dirty="0" smtClean="0"/>
            </a:br>
            <a:endParaRPr lang="en-US" dirty="0" smtClean="0"/>
          </a:p>
          <a:p>
            <a:r>
              <a:rPr lang="en-US" b="1" dirty="0" smtClean="0"/>
              <a:t>General characteristics:</a:t>
            </a:r>
          </a:p>
          <a:p>
            <a:pPr marL="514350" indent="-514350">
              <a:buFont typeface="+mj-lt"/>
              <a:buAutoNum type="arabicPeriod"/>
            </a:pPr>
            <a:r>
              <a:rPr lang="en-US" dirty="0" smtClean="0"/>
              <a:t>Highly developed industry sectors;</a:t>
            </a:r>
          </a:p>
          <a:p>
            <a:pPr marL="514350" indent="-514350">
              <a:buFont typeface="+mj-lt"/>
              <a:buAutoNum type="arabicPeriod"/>
            </a:pPr>
            <a:r>
              <a:rPr lang="en-US" dirty="0" smtClean="0"/>
              <a:t>Orientation towards innovation &amp; the future</a:t>
            </a:r>
          </a:p>
          <a:p>
            <a:pPr marL="514350" indent="-514350">
              <a:buFont typeface="+mj-lt"/>
              <a:buAutoNum type="arabicPeriod"/>
            </a:pPr>
            <a:r>
              <a:rPr lang="en-US" dirty="0" smtClean="0"/>
              <a:t>Intellectual technology</a:t>
            </a:r>
          </a:p>
          <a:p>
            <a:pPr marL="514350" indent="-514350">
              <a:buFont typeface="+mj-lt"/>
              <a:buAutoNum type="arabicPeriod"/>
            </a:pPr>
            <a:r>
              <a:rPr lang="en-US" dirty="0" smtClean="0"/>
              <a:t>Improved social system </a:t>
            </a:r>
          </a:p>
          <a:p>
            <a:pPr marL="0" indent="0">
              <a:buNone/>
            </a:pPr>
            <a:endParaRPr lang="en-US" dirty="0"/>
          </a:p>
          <a:p>
            <a:pPr marL="0" indent="0">
              <a:buNone/>
            </a:pPr>
            <a:r>
              <a:rPr lang="en-US" b="1" dirty="0" smtClean="0"/>
              <a:t>The triad: </a:t>
            </a:r>
            <a:r>
              <a:rPr lang="en-US" dirty="0" smtClean="0"/>
              <a:t>Japan, Western Europe &amp; US (75% of world income)</a:t>
            </a:r>
            <a:endParaRPr lang="en-US" dirty="0"/>
          </a:p>
        </p:txBody>
      </p:sp>
    </p:spTree>
    <p:extLst>
      <p:ext uri="{BB962C8B-B14F-4D97-AF65-F5344CB8AC3E}">
        <p14:creationId xmlns:p14="http://schemas.microsoft.com/office/powerpoint/2010/main" val="35513154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426"/>
            <a:ext cx="8229600" cy="881974"/>
          </a:xfrm>
        </p:spPr>
        <p:txBody>
          <a:bodyPr/>
          <a:lstStyle/>
          <a:p>
            <a:r>
              <a:rPr lang="en-US" dirty="0" smtClean="0"/>
              <a:t>High-Income Countries</a:t>
            </a:r>
            <a:endParaRPr lang="en-US" dirty="0"/>
          </a:p>
        </p:txBody>
      </p:sp>
      <p:sp>
        <p:nvSpPr>
          <p:cNvPr id="3" name="Content Placeholder 2"/>
          <p:cNvSpPr>
            <a:spLocks noGrp="1"/>
          </p:cNvSpPr>
          <p:nvPr>
            <p:ph idx="1"/>
          </p:nvPr>
        </p:nvSpPr>
        <p:spPr>
          <a:xfrm>
            <a:off x="457200" y="990600"/>
            <a:ext cx="8229600" cy="5638800"/>
          </a:xfrm>
        </p:spPr>
        <p:txBody>
          <a:bodyPr>
            <a:normAutofit fontScale="77500" lnSpcReduction="20000"/>
          </a:bodyPr>
          <a:lstStyle/>
          <a:p>
            <a:r>
              <a:rPr lang="en-US" b="1" dirty="0" smtClean="0"/>
              <a:t>Group of Seven (G-7)</a:t>
            </a:r>
          </a:p>
          <a:p>
            <a:pPr lvl="1"/>
            <a:r>
              <a:rPr lang="en-US" dirty="0" smtClean="0"/>
              <a:t>USA, Japan, Germany, France, Britain, Canada, Italy</a:t>
            </a:r>
          </a:p>
          <a:p>
            <a:r>
              <a:rPr lang="en-US" b="1" dirty="0" smtClean="0"/>
              <a:t>Group of Eight (G-8)</a:t>
            </a:r>
          </a:p>
          <a:p>
            <a:pPr lvl="1"/>
            <a:r>
              <a:rPr lang="en-US" dirty="0" smtClean="0"/>
              <a:t>(G-7) &amp; Russia 1998</a:t>
            </a:r>
          </a:p>
          <a:p>
            <a:r>
              <a:rPr lang="en-US" b="1" dirty="0" smtClean="0"/>
              <a:t>Group of Twenty (G-20)</a:t>
            </a:r>
          </a:p>
          <a:p>
            <a:pPr lvl="1"/>
            <a:r>
              <a:rPr lang="en-US" dirty="0" smtClean="0"/>
              <a:t>19 countries &amp; the EU including developing nations such as Brazil, India, Indonesia, Turkey 1999</a:t>
            </a:r>
          </a:p>
          <a:p>
            <a:pPr lvl="1"/>
            <a:r>
              <a:rPr lang="en-US" dirty="0"/>
              <a:t>Steer the global economy;</a:t>
            </a:r>
          </a:p>
          <a:p>
            <a:pPr lvl="1"/>
            <a:r>
              <a:rPr lang="en-US" dirty="0"/>
              <a:t>Ensure monetary stability;</a:t>
            </a:r>
          </a:p>
          <a:p>
            <a:pPr lvl="1"/>
            <a:r>
              <a:rPr lang="en-US" dirty="0"/>
              <a:t>Coordinate policies;</a:t>
            </a:r>
          </a:p>
          <a:p>
            <a:r>
              <a:rPr lang="en-US" b="1" dirty="0" smtClean="0"/>
              <a:t>Organization for Economic Cooperation and Development (OECD) 34 nations.</a:t>
            </a:r>
          </a:p>
          <a:p>
            <a:pPr lvl="1"/>
            <a:r>
              <a:rPr lang="en-US" dirty="0" smtClean="0"/>
              <a:t>Market-allocation economic system</a:t>
            </a:r>
          </a:p>
          <a:p>
            <a:pPr lvl="1"/>
            <a:r>
              <a:rPr lang="en-US" dirty="0" smtClean="0"/>
              <a:t>Pluralistic democracy</a:t>
            </a:r>
          </a:p>
          <a:p>
            <a:pPr lvl="1"/>
            <a:r>
              <a:rPr lang="en-US" dirty="0" smtClean="0"/>
              <a:t>Achieve highest economic growth</a:t>
            </a:r>
          </a:p>
          <a:p>
            <a:pPr lvl="1"/>
            <a:r>
              <a:rPr lang="en-US" dirty="0" smtClean="0"/>
              <a:t>Improve the economic and social well-being of their population</a:t>
            </a:r>
          </a:p>
          <a:p>
            <a:endParaRPr lang="en-US" dirty="0"/>
          </a:p>
        </p:txBody>
      </p:sp>
    </p:spTree>
    <p:extLst>
      <p:ext uri="{BB962C8B-B14F-4D97-AF65-F5344CB8AC3E}">
        <p14:creationId xmlns:p14="http://schemas.microsoft.com/office/powerpoint/2010/main" val="23656945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fontScale="90000"/>
          </a:bodyPr>
          <a:lstStyle/>
          <a:p>
            <a:r>
              <a:rPr lang="en-US" dirty="0" smtClean="0"/>
              <a:t>Marketing Opportunities in LDCs &amp; Developing Counties</a:t>
            </a:r>
            <a:endParaRPr lang="en-US" dirty="0"/>
          </a:p>
        </p:txBody>
      </p:sp>
      <p:sp>
        <p:nvSpPr>
          <p:cNvPr id="3" name="Content Placeholder 2"/>
          <p:cNvSpPr>
            <a:spLocks noGrp="1"/>
          </p:cNvSpPr>
          <p:nvPr>
            <p:ph idx="1"/>
          </p:nvPr>
        </p:nvSpPr>
        <p:spPr>
          <a:xfrm>
            <a:off x="457200" y="1295400"/>
            <a:ext cx="8229600" cy="5334000"/>
          </a:xfrm>
        </p:spPr>
        <p:txBody>
          <a:bodyPr>
            <a:normAutofit fontScale="70000" lnSpcReduction="20000"/>
          </a:bodyPr>
          <a:lstStyle/>
          <a:p>
            <a:r>
              <a:rPr lang="en-US" b="1" dirty="0" smtClean="0"/>
              <a:t>Mistaken assumption #1: </a:t>
            </a:r>
            <a:r>
              <a:rPr lang="en-US" dirty="0" smtClean="0"/>
              <a:t>the poor have no money. </a:t>
            </a:r>
          </a:p>
          <a:p>
            <a:pPr lvl="1"/>
            <a:r>
              <a:rPr lang="en-US" dirty="0" smtClean="0"/>
              <a:t>Substantial aggregate buying power,</a:t>
            </a:r>
          </a:p>
          <a:p>
            <a:pPr lvl="1"/>
            <a:r>
              <a:rPr lang="en-US" dirty="0" smtClean="0"/>
              <a:t>Attractive markets,</a:t>
            </a:r>
          </a:p>
          <a:p>
            <a:pPr lvl="1"/>
            <a:r>
              <a:rPr lang="en-US" dirty="0" smtClean="0"/>
              <a:t>Products suited to local needs and incomes,</a:t>
            </a:r>
          </a:p>
          <a:p>
            <a:endParaRPr lang="en-US" dirty="0" smtClean="0"/>
          </a:p>
          <a:p>
            <a:r>
              <a:rPr lang="en-US" b="1" dirty="0" smtClean="0"/>
              <a:t>Mistaken assumption #2: </a:t>
            </a:r>
            <a:r>
              <a:rPr lang="en-US" dirty="0" smtClean="0"/>
              <a:t>the poor are too concerned with fulfilling basic needs to “waste” money on nonessential goods. </a:t>
            </a:r>
          </a:p>
          <a:p>
            <a:pPr lvl="1"/>
            <a:r>
              <a:rPr lang="en-US" dirty="0" smtClean="0"/>
              <a:t>“luxury” items,</a:t>
            </a:r>
          </a:p>
          <a:p>
            <a:pPr lvl="1"/>
            <a:r>
              <a:rPr lang="en-US" dirty="0" smtClean="0"/>
              <a:t>Economic development,</a:t>
            </a:r>
          </a:p>
          <a:p>
            <a:pPr marL="0" indent="0">
              <a:buNone/>
            </a:pPr>
            <a:endParaRPr lang="en-US" dirty="0" smtClean="0"/>
          </a:p>
          <a:p>
            <a:r>
              <a:rPr lang="en-US" b="1" dirty="0" smtClean="0"/>
              <a:t>Mistaken assumption #3: </a:t>
            </a:r>
            <a:r>
              <a:rPr lang="en-US" dirty="0" smtClean="0"/>
              <a:t>the goods sold in developing markets are so inexpensive that there is no room for a new market entrant to make a profit.</a:t>
            </a:r>
          </a:p>
          <a:p>
            <a:pPr lvl="1"/>
            <a:r>
              <a:rPr lang="en-US" dirty="0" smtClean="0"/>
              <a:t>Focus on local needs,</a:t>
            </a:r>
          </a:p>
          <a:p>
            <a:pPr lvl="1"/>
            <a:r>
              <a:rPr lang="en-US" dirty="0" smtClean="0"/>
              <a:t>Efficient competitor, </a:t>
            </a:r>
          </a:p>
          <a:p>
            <a:pPr lvl="1"/>
            <a:r>
              <a:rPr lang="en-US" dirty="0" err="1" smtClean="0"/>
              <a:t>Nestle’s</a:t>
            </a:r>
            <a:r>
              <a:rPr lang="en-US" dirty="0" smtClean="0"/>
              <a:t> Pure Life </a:t>
            </a:r>
            <a:r>
              <a:rPr lang="en-US" dirty="0" smtClean="0"/>
              <a:t>example,</a:t>
            </a:r>
          </a:p>
          <a:p>
            <a:pPr lvl="1"/>
            <a:r>
              <a:rPr lang="en-US" dirty="0" smtClean="0"/>
              <a:t>Governmental support</a:t>
            </a:r>
            <a:endParaRPr lang="en-US" dirty="0"/>
          </a:p>
        </p:txBody>
      </p:sp>
    </p:spTree>
    <p:extLst>
      <p:ext uri="{BB962C8B-B14F-4D97-AF65-F5344CB8AC3E}">
        <p14:creationId xmlns:p14="http://schemas.microsoft.com/office/powerpoint/2010/main" val="35529779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Marketing Opportunities in LDCs &amp; Developing Counties</a:t>
            </a:r>
          </a:p>
        </p:txBody>
      </p:sp>
      <p:sp>
        <p:nvSpPr>
          <p:cNvPr id="3" name="Content Placeholder 2"/>
          <p:cNvSpPr>
            <a:spLocks noGrp="1"/>
          </p:cNvSpPr>
          <p:nvPr>
            <p:ph idx="1"/>
          </p:nvPr>
        </p:nvSpPr>
        <p:spPr/>
        <p:txBody>
          <a:bodyPr>
            <a:normAutofit fontScale="85000" lnSpcReduction="20000"/>
          </a:bodyPr>
          <a:lstStyle/>
          <a:p>
            <a:r>
              <a:rPr lang="en-US" b="1" dirty="0" smtClean="0"/>
              <a:t>Mistaken assumption #4: </a:t>
            </a:r>
            <a:r>
              <a:rPr lang="en-US" dirty="0" smtClean="0"/>
              <a:t>people in the bottom of the pyramid markets cannot use advanced technology. </a:t>
            </a:r>
            <a:endParaRPr lang="en-US" dirty="0" smtClean="0"/>
          </a:p>
          <a:p>
            <a:pPr lvl="1"/>
            <a:r>
              <a:rPr lang="en-US" dirty="0" smtClean="0"/>
              <a:t>People in rural areas can and quickly do learn technological applications,</a:t>
            </a:r>
          </a:p>
          <a:p>
            <a:pPr lvl="1"/>
            <a:r>
              <a:rPr lang="en-US" dirty="0" smtClean="0"/>
              <a:t>Joining the Internet economy,</a:t>
            </a:r>
          </a:p>
          <a:p>
            <a:pPr marL="457200" lvl="1" indent="0">
              <a:buNone/>
            </a:pPr>
            <a:endParaRPr lang="en-US" dirty="0" smtClean="0"/>
          </a:p>
          <a:p>
            <a:r>
              <a:rPr lang="en-US" b="1" dirty="0" smtClean="0"/>
              <a:t>Mistaken assumption #5: </a:t>
            </a:r>
            <a:r>
              <a:rPr lang="en-US" dirty="0" smtClean="0"/>
              <a:t>global companies that target BOP markets will be criticized for exploiting the poor</a:t>
            </a:r>
            <a:r>
              <a:rPr lang="en-US" dirty="0" smtClean="0"/>
              <a:t>.</a:t>
            </a:r>
          </a:p>
          <a:p>
            <a:pPr lvl="1"/>
            <a:r>
              <a:rPr lang="en-US" dirty="0" smtClean="0"/>
              <a:t>Ethics in global marketing,</a:t>
            </a:r>
          </a:p>
          <a:p>
            <a:pPr lvl="1"/>
            <a:r>
              <a:rPr lang="en-US" dirty="0" smtClean="0"/>
              <a:t>Creating economic opportunities, </a:t>
            </a:r>
          </a:p>
          <a:p>
            <a:pPr lvl="1"/>
            <a:r>
              <a:rPr lang="en-US" dirty="0" smtClean="0"/>
              <a:t>Environmental responsibility, </a:t>
            </a:r>
          </a:p>
          <a:p>
            <a:pPr lvl="1"/>
            <a:r>
              <a:rPr lang="en-US" dirty="0" smtClean="0"/>
              <a:t>Technology transfer</a:t>
            </a:r>
          </a:p>
          <a:p>
            <a:endParaRPr lang="en-US" dirty="0"/>
          </a:p>
        </p:txBody>
      </p:sp>
    </p:spTree>
    <p:extLst>
      <p:ext uri="{BB962C8B-B14F-4D97-AF65-F5344CB8AC3E}">
        <p14:creationId xmlns:p14="http://schemas.microsoft.com/office/powerpoint/2010/main" val="42120093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Marketing Implications of the Stages of Development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stages of economic development can serve as a guide to marketers evaluating </a:t>
            </a:r>
            <a:r>
              <a:rPr lang="en-US" b="1" dirty="0" smtClean="0"/>
              <a:t>product saturation levels</a:t>
            </a:r>
            <a:r>
              <a:rPr lang="en-US" dirty="0" smtClean="0"/>
              <a:t>, or the percentage of potential buyers or households than own a particular product. </a:t>
            </a:r>
          </a:p>
          <a:p>
            <a:r>
              <a:rPr lang="en-US" b="1" dirty="0" smtClean="0"/>
              <a:t>Product/Market Saturation </a:t>
            </a:r>
            <a:r>
              <a:rPr lang="en-US" dirty="0"/>
              <a:t> </a:t>
            </a:r>
            <a:r>
              <a:rPr lang="en-US" dirty="0" smtClean="0"/>
              <a:t>is the point </a:t>
            </a:r>
            <a:r>
              <a:rPr lang="en-US" dirty="0"/>
              <a:t>at which a market is no longer generating new demand for a </a:t>
            </a:r>
            <a:r>
              <a:rPr lang="en-US" dirty="0" smtClean="0"/>
              <a:t>firm's products</a:t>
            </a:r>
            <a:r>
              <a:rPr lang="en-US" dirty="0"/>
              <a:t>, due to </a:t>
            </a:r>
            <a:r>
              <a:rPr lang="en-US" dirty="0"/>
              <a:t>consumer purchasing </a:t>
            </a:r>
            <a:r>
              <a:rPr lang="en-US" dirty="0" smtClean="0"/>
              <a:t>power, competition</a:t>
            </a:r>
            <a:r>
              <a:rPr lang="en-US" dirty="0"/>
              <a:t>, decreased need</a:t>
            </a:r>
            <a:r>
              <a:rPr lang="en-US" dirty="0" smtClean="0"/>
              <a:t>, prices</a:t>
            </a:r>
            <a:r>
              <a:rPr lang="en-US" dirty="0"/>
              <a:t>, and technology.</a:t>
            </a:r>
            <a:endParaRPr lang="en-US" dirty="0"/>
          </a:p>
        </p:txBody>
      </p:sp>
    </p:spTree>
    <p:extLst>
      <p:ext uri="{BB962C8B-B14F-4D97-AF65-F5344CB8AC3E}">
        <p14:creationId xmlns:p14="http://schemas.microsoft.com/office/powerpoint/2010/main" val="1232147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Battle of Ideas</a:t>
            </a:r>
            <a:endParaRPr lang="en-US" dirty="0"/>
          </a:p>
        </p:txBody>
      </p:sp>
      <p:sp>
        <p:nvSpPr>
          <p:cNvPr id="3" name="Content Placeholder 2"/>
          <p:cNvSpPr>
            <a:spLocks noGrp="1"/>
          </p:cNvSpPr>
          <p:nvPr>
            <p:ph idx="1"/>
          </p:nvPr>
        </p:nvSpPr>
        <p:spPr>
          <a:xfrm>
            <a:off x="457200" y="1600200"/>
            <a:ext cx="8534400" cy="4876800"/>
          </a:xfrm>
        </p:spPr>
        <p:txBody>
          <a:bodyPr>
            <a:normAutofit/>
          </a:bodyPr>
          <a:lstStyle/>
          <a:p>
            <a:r>
              <a:rPr lang="en-GB" dirty="0" smtClean="0"/>
              <a:t>WW I &amp; The Bolshevik Revolution (1917)</a:t>
            </a:r>
            <a:br>
              <a:rPr lang="en-GB" dirty="0" smtClean="0"/>
            </a:br>
            <a:r>
              <a:rPr lang="en-GB" dirty="0" smtClean="0"/>
              <a:t>Centrally planned economy (East)</a:t>
            </a:r>
            <a:r>
              <a:rPr lang="en-US" dirty="0"/>
              <a:t/>
            </a:r>
            <a:br>
              <a:rPr lang="en-US" dirty="0"/>
            </a:br>
            <a:r>
              <a:rPr lang="en-US" dirty="0" smtClean="0"/>
              <a:t>Free market capitalism (West)</a:t>
            </a:r>
          </a:p>
          <a:p>
            <a:r>
              <a:rPr lang="en-GB" dirty="0" smtClean="0"/>
              <a:t>Stock Market Collapse &amp; Great Depression 30s</a:t>
            </a:r>
            <a:br>
              <a:rPr lang="en-GB" dirty="0" smtClean="0"/>
            </a:br>
            <a:r>
              <a:rPr lang="en-GB" dirty="0" smtClean="0"/>
              <a:t>laissez-faire (right vs wrong)</a:t>
            </a:r>
          </a:p>
          <a:p>
            <a:r>
              <a:rPr lang="en-GB" dirty="0" smtClean="0"/>
              <a:t>WW II unemployment  gave way to full employment          Economic Growth Accelerate</a:t>
            </a:r>
          </a:p>
          <a:p>
            <a:r>
              <a:rPr lang="en-GB" dirty="0" smtClean="0"/>
              <a:t>Cold War Era: STAGFLATION</a:t>
            </a:r>
            <a:br>
              <a:rPr lang="en-GB" dirty="0" smtClean="0"/>
            </a:br>
            <a:r>
              <a:rPr lang="en-GB" dirty="0" smtClean="0"/>
              <a:t>		high inflation high unemployment </a:t>
            </a:r>
          </a:p>
        </p:txBody>
      </p:sp>
      <p:cxnSp>
        <p:nvCxnSpPr>
          <p:cNvPr id="5" name="Straight Arrow Connector 4"/>
          <p:cNvCxnSpPr/>
          <p:nvPr/>
        </p:nvCxnSpPr>
        <p:spPr>
          <a:xfrm>
            <a:off x="3162300" y="5029200"/>
            <a:ext cx="6477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04044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Balance of Payment	</a:t>
            </a:r>
            <a:endParaRPr lang="en-US" dirty="0"/>
          </a:p>
        </p:txBody>
      </p:sp>
      <p:sp>
        <p:nvSpPr>
          <p:cNvPr id="3" name="Content Placeholder 2"/>
          <p:cNvSpPr>
            <a:spLocks noGrp="1"/>
          </p:cNvSpPr>
          <p:nvPr>
            <p:ph idx="1"/>
          </p:nvPr>
        </p:nvSpPr>
        <p:spPr>
          <a:xfrm>
            <a:off x="228600" y="1600200"/>
            <a:ext cx="8686800" cy="4525963"/>
          </a:xfrm>
        </p:spPr>
        <p:txBody>
          <a:bodyPr>
            <a:normAutofit fontScale="92500" lnSpcReduction="20000"/>
          </a:bodyPr>
          <a:lstStyle/>
          <a:p>
            <a:r>
              <a:rPr lang="en-US" dirty="0" smtClean="0"/>
              <a:t>BOP is a record of all economic transactions between the residents of a country and the rest of the world. </a:t>
            </a:r>
          </a:p>
          <a:p>
            <a:r>
              <a:rPr lang="en-US" dirty="0" smtClean="0"/>
              <a:t>BOP is divided into </a:t>
            </a:r>
            <a:r>
              <a:rPr lang="en-US" b="1" dirty="0" smtClean="0"/>
              <a:t>current</a:t>
            </a:r>
            <a:r>
              <a:rPr lang="en-US" dirty="0" smtClean="0"/>
              <a:t> and </a:t>
            </a:r>
            <a:r>
              <a:rPr lang="en-US" b="1" dirty="0" smtClean="0"/>
              <a:t>capital </a:t>
            </a:r>
            <a:r>
              <a:rPr lang="en-US" dirty="0" smtClean="0"/>
              <a:t>accounts.</a:t>
            </a:r>
          </a:p>
          <a:p>
            <a:r>
              <a:rPr lang="en-US" dirty="0" smtClean="0"/>
              <a:t>The </a:t>
            </a:r>
            <a:r>
              <a:rPr lang="en-US" b="1" dirty="0" smtClean="0"/>
              <a:t>current account </a:t>
            </a:r>
            <a:r>
              <a:rPr lang="en-US" dirty="0" smtClean="0"/>
              <a:t>include merchandise trade and services trade and humanitarian aid. Negative current account = trade deficit.</a:t>
            </a:r>
            <a:br>
              <a:rPr lang="en-US" dirty="0" smtClean="0"/>
            </a:br>
            <a:r>
              <a:rPr lang="en-US" dirty="0" smtClean="0"/>
              <a:t>Positive current account= trade surplus.</a:t>
            </a:r>
          </a:p>
          <a:p>
            <a:r>
              <a:rPr lang="en-US" dirty="0" smtClean="0"/>
              <a:t>The </a:t>
            </a:r>
            <a:r>
              <a:rPr lang="en-US" b="1" dirty="0" smtClean="0"/>
              <a:t>capital account </a:t>
            </a:r>
            <a:r>
              <a:rPr lang="en-US" dirty="0" smtClean="0"/>
              <a:t>is a record of all </a:t>
            </a:r>
            <a:r>
              <a:rPr lang="en-US" dirty="0" smtClean="0"/>
              <a:t>long-term </a:t>
            </a:r>
            <a:r>
              <a:rPr lang="en-US" dirty="0" smtClean="0"/>
              <a:t>direct investment and portfolio investment among other investments.</a:t>
            </a:r>
            <a:endParaRPr lang="en-US" dirty="0"/>
          </a:p>
        </p:txBody>
      </p:sp>
    </p:spTree>
    <p:extLst>
      <p:ext uri="{BB962C8B-B14F-4D97-AF65-F5344CB8AC3E}">
        <p14:creationId xmlns:p14="http://schemas.microsoft.com/office/powerpoint/2010/main" val="33376428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Foreign Exchange Rate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Conduct business in other countries with different currencies. (risks and decisions)</a:t>
            </a:r>
          </a:p>
          <a:p>
            <a:endParaRPr lang="en-US" dirty="0" smtClean="0"/>
          </a:p>
          <a:p>
            <a:r>
              <a:rPr lang="en-US" dirty="0" smtClean="0"/>
              <a:t>Buyer and seller = supply and demand</a:t>
            </a:r>
          </a:p>
          <a:p>
            <a:pPr marL="0" indent="0">
              <a:buNone/>
            </a:pPr>
            <a:endParaRPr lang="en-US" dirty="0" smtClean="0"/>
          </a:p>
          <a:p>
            <a:r>
              <a:rPr lang="en-US" dirty="0" smtClean="0"/>
              <a:t>Players: central banks, settlement accounts, and currency speculators.</a:t>
            </a:r>
          </a:p>
          <a:p>
            <a:endParaRPr lang="en-US" dirty="0" smtClean="0"/>
          </a:p>
          <a:p>
            <a:r>
              <a:rPr lang="en-US" dirty="0" smtClean="0"/>
              <a:t>Devaluation vs. Revaluation</a:t>
            </a:r>
          </a:p>
          <a:p>
            <a:endParaRPr lang="en-US" dirty="0" smtClean="0"/>
          </a:p>
        </p:txBody>
      </p:sp>
    </p:spTree>
    <p:extLst>
      <p:ext uri="{BB962C8B-B14F-4D97-AF65-F5344CB8AC3E}">
        <p14:creationId xmlns:p14="http://schemas.microsoft.com/office/powerpoint/2010/main" val="17706166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Exchange risks &amp; gains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00863230"/>
              </p:ext>
            </p:extLst>
          </p:nvPr>
        </p:nvGraphicFramePr>
        <p:xfrm>
          <a:off x="457200" y="1600200"/>
          <a:ext cx="8229600" cy="4648200"/>
        </p:xfrm>
        <a:graphic>
          <a:graphicData uri="http://schemas.openxmlformats.org/drawingml/2006/table">
            <a:tbl>
              <a:tblPr firstRow="1" bandRow="1">
                <a:tableStyleId>{5C22544A-7EE6-4342-B048-85BDC9FD1C3A}</a:tableStyleId>
              </a:tblPr>
              <a:tblGrid>
                <a:gridCol w="2743200"/>
                <a:gridCol w="2743200"/>
                <a:gridCol w="2743200"/>
              </a:tblGrid>
              <a:tr h="774700">
                <a:tc gridSpan="3">
                  <a:txBody>
                    <a:bodyPr/>
                    <a:lstStyle/>
                    <a:p>
                      <a:pPr algn="ctr"/>
                      <a:r>
                        <a:rPr lang="en-US" dirty="0" smtClean="0"/>
                        <a:t>$ 1,000,000</a:t>
                      </a:r>
                      <a:r>
                        <a:rPr lang="en-US" baseline="0" dirty="0" smtClean="0"/>
                        <a:t> contract</a:t>
                      </a:r>
                      <a:endParaRPr lang="en-US" dirty="0"/>
                    </a:p>
                  </a:txBody>
                  <a:tcPr/>
                </a:tc>
                <a:tc hMerge="1">
                  <a:txBody>
                    <a:bodyPr/>
                    <a:lstStyle/>
                    <a:p>
                      <a:pPr algn="ctr"/>
                      <a:endParaRPr lang="en-US" dirty="0"/>
                    </a:p>
                  </a:txBody>
                  <a:tcPr/>
                </a:tc>
                <a:tc hMerge="1">
                  <a:txBody>
                    <a:bodyPr/>
                    <a:lstStyle/>
                    <a:p>
                      <a:endParaRPr lang="en-US" dirty="0"/>
                    </a:p>
                  </a:txBody>
                  <a:tcPr/>
                </a:tc>
              </a:tr>
              <a:tr h="774700">
                <a:tc>
                  <a:txBody>
                    <a:bodyPr/>
                    <a:lstStyle/>
                    <a:p>
                      <a:r>
                        <a:rPr lang="en-US" dirty="0" smtClean="0"/>
                        <a:t>FOREIGN CONTRACT EXCHANGE RATES</a:t>
                      </a:r>
                      <a:endParaRPr lang="en-US" dirty="0"/>
                    </a:p>
                  </a:txBody>
                  <a:tcPr/>
                </a:tc>
                <a:tc>
                  <a:txBody>
                    <a:bodyPr/>
                    <a:lstStyle/>
                    <a:p>
                      <a:r>
                        <a:rPr lang="en-US" dirty="0" smtClean="0"/>
                        <a:t>U.S SELLER RECEIVES</a:t>
                      </a:r>
                      <a:endParaRPr lang="en-US" dirty="0"/>
                    </a:p>
                  </a:txBody>
                  <a:tcPr/>
                </a:tc>
                <a:tc>
                  <a:txBody>
                    <a:bodyPr/>
                    <a:lstStyle/>
                    <a:p>
                      <a:r>
                        <a:rPr lang="en-US" dirty="0" smtClean="0"/>
                        <a:t>EUROPEAN BUYER PAYS</a:t>
                      </a:r>
                      <a:endParaRPr lang="en-US" dirty="0"/>
                    </a:p>
                  </a:txBody>
                  <a:tcPr/>
                </a:tc>
              </a:tr>
              <a:tr h="774700">
                <a:tc>
                  <a:txBody>
                    <a:bodyPr/>
                    <a:lstStyle/>
                    <a:p>
                      <a:r>
                        <a:rPr lang="en-US" dirty="0" smtClean="0"/>
                        <a:t>UER</a:t>
                      </a:r>
                      <a:r>
                        <a:rPr lang="en-US" baseline="0" dirty="0" smtClean="0"/>
                        <a:t> 1.25 = $1</a:t>
                      </a:r>
                      <a:endParaRPr lang="en-US" dirty="0"/>
                    </a:p>
                  </a:txBody>
                  <a:tcPr/>
                </a:tc>
                <a:tc>
                  <a:txBody>
                    <a:bodyPr/>
                    <a:lstStyle/>
                    <a:p>
                      <a:r>
                        <a:rPr lang="en-US" dirty="0" smtClean="0"/>
                        <a:t>1,000,000</a:t>
                      </a:r>
                      <a:endParaRPr lang="en-US" dirty="0"/>
                    </a:p>
                  </a:txBody>
                  <a:tcPr/>
                </a:tc>
                <a:tc>
                  <a:txBody>
                    <a:bodyPr/>
                    <a:lstStyle/>
                    <a:p>
                      <a:r>
                        <a:rPr lang="en-US" dirty="0" smtClean="0"/>
                        <a:t>EUR 1,250,000</a:t>
                      </a:r>
                      <a:endParaRPr lang="en-US" dirty="0"/>
                    </a:p>
                  </a:txBody>
                  <a:tcPr/>
                </a:tc>
              </a:tr>
              <a:tr h="774700">
                <a:tc>
                  <a:txBody>
                    <a:bodyPr/>
                    <a:lstStyle/>
                    <a:p>
                      <a:r>
                        <a:rPr lang="en-US" dirty="0" smtClean="0"/>
                        <a:t>EUR 1.10 =$1</a:t>
                      </a:r>
                      <a:endParaRPr lang="en-US" dirty="0"/>
                    </a:p>
                  </a:txBody>
                  <a:tcPr/>
                </a:tc>
                <a:tc>
                  <a:txBody>
                    <a:bodyPr/>
                    <a:lstStyle/>
                    <a:p>
                      <a:r>
                        <a:rPr lang="en-US" dirty="0" smtClean="0"/>
                        <a:t>1,000,000</a:t>
                      </a:r>
                      <a:endParaRPr lang="en-US" dirty="0"/>
                    </a:p>
                  </a:txBody>
                  <a:tcPr/>
                </a:tc>
                <a:tc>
                  <a:txBody>
                    <a:bodyPr/>
                    <a:lstStyle/>
                    <a:p>
                      <a:r>
                        <a:rPr lang="en-US" dirty="0" smtClean="0"/>
                        <a:t>EUR 1,100,000</a:t>
                      </a:r>
                      <a:endParaRPr lang="en-US" dirty="0"/>
                    </a:p>
                  </a:txBody>
                  <a:tcPr/>
                </a:tc>
              </a:tr>
              <a:tr h="774700">
                <a:tc>
                  <a:txBody>
                    <a:bodyPr/>
                    <a:lstStyle/>
                    <a:p>
                      <a:r>
                        <a:rPr lang="en-US" dirty="0" smtClean="0"/>
                        <a:t>EUR 1</a:t>
                      </a:r>
                      <a:r>
                        <a:rPr lang="en-US" baseline="0" dirty="0" smtClean="0"/>
                        <a:t> = $1</a:t>
                      </a:r>
                      <a:endParaRPr lang="en-US" dirty="0"/>
                    </a:p>
                  </a:txBody>
                  <a:tcPr/>
                </a:tc>
                <a:tc>
                  <a:txBody>
                    <a:bodyPr/>
                    <a:lstStyle/>
                    <a:p>
                      <a:r>
                        <a:rPr lang="en-US" dirty="0" smtClean="0"/>
                        <a:t>1,000,000</a:t>
                      </a:r>
                      <a:endParaRPr lang="en-US" dirty="0"/>
                    </a:p>
                  </a:txBody>
                  <a:tcPr/>
                </a:tc>
                <a:tc>
                  <a:txBody>
                    <a:bodyPr/>
                    <a:lstStyle/>
                    <a:p>
                      <a:r>
                        <a:rPr lang="en-US" dirty="0" smtClean="0"/>
                        <a:t>EUR 1,000,000</a:t>
                      </a:r>
                      <a:endParaRPr lang="en-US" dirty="0"/>
                    </a:p>
                  </a:txBody>
                  <a:tcPr/>
                </a:tc>
              </a:tr>
              <a:tr h="774700">
                <a:tc>
                  <a:txBody>
                    <a:bodyPr/>
                    <a:lstStyle/>
                    <a:p>
                      <a:r>
                        <a:rPr lang="en-US" dirty="0" smtClean="0"/>
                        <a:t>EUR 0.85 = $1</a:t>
                      </a:r>
                      <a:endParaRPr lang="en-US" dirty="0"/>
                    </a:p>
                  </a:txBody>
                  <a:tcPr/>
                </a:tc>
                <a:tc>
                  <a:txBody>
                    <a:bodyPr/>
                    <a:lstStyle/>
                    <a:p>
                      <a:r>
                        <a:rPr lang="en-US" dirty="0" smtClean="0"/>
                        <a:t>1,000,000</a:t>
                      </a:r>
                      <a:endParaRPr lang="en-US" dirty="0"/>
                    </a:p>
                  </a:txBody>
                  <a:tcPr/>
                </a:tc>
                <a:tc>
                  <a:txBody>
                    <a:bodyPr/>
                    <a:lstStyle/>
                    <a:p>
                      <a:r>
                        <a:rPr lang="en-US" dirty="0" smtClean="0"/>
                        <a:t>EUR 850,000</a:t>
                      </a:r>
                      <a:endParaRPr lang="en-US" dirty="0"/>
                    </a:p>
                  </a:txBody>
                  <a:tcPr/>
                </a:tc>
              </a:tr>
            </a:tbl>
          </a:graphicData>
        </a:graphic>
      </p:graphicFrame>
    </p:spTree>
    <p:extLst>
      <p:ext uri="{BB962C8B-B14F-4D97-AF65-F5344CB8AC3E}">
        <p14:creationId xmlns:p14="http://schemas.microsoft.com/office/powerpoint/2010/main" val="19967799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exchange rates</a:t>
            </a:r>
            <a:endParaRPr lang="en-US" dirty="0"/>
          </a:p>
        </p:txBody>
      </p:sp>
      <p:sp>
        <p:nvSpPr>
          <p:cNvPr id="3" name="Content Placeholder 2"/>
          <p:cNvSpPr>
            <a:spLocks noGrp="1"/>
          </p:cNvSpPr>
          <p:nvPr>
            <p:ph idx="1"/>
          </p:nvPr>
        </p:nvSpPr>
        <p:spPr>
          <a:xfrm>
            <a:off x="457200" y="1600200"/>
            <a:ext cx="8229600" cy="4724400"/>
          </a:xfrm>
        </p:spPr>
        <p:txBody>
          <a:bodyPr>
            <a:normAutofit fontScale="92500"/>
          </a:bodyPr>
          <a:lstStyle/>
          <a:p>
            <a:r>
              <a:rPr lang="en-US" dirty="0" smtClean="0"/>
              <a:t>Increase/ decrease price ??</a:t>
            </a:r>
          </a:p>
          <a:p>
            <a:r>
              <a:rPr lang="en-US" dirty="0" smtClean="0"/>
              <a:t>Other options include:</a:t>
            </a:r>
          </a:p>
          <a:p>
            <a:r>
              <a:rPr lang="en-US" b="1" dirty="0" smtClean="0"/>
              <a:t>Hedging-</a:t>
            </a:r>
            <a:r>
              <a:rPr lang="en-US" dirty="0" smtClean="0"/>
              <a:t> think about it as insurance!</a:t>
            </a:r>
          </a:p>
          <a:p>
            <a:r>
              <a:rPr lang="en-US" b="1" dirty="0" smtClean="0"/>
              <a:t>Forward market: </a:t>
            </a:r>
            <a:r>
              <a:rPr lang="en-US" dirty="0" smtClean="0"/>
              <a:t>a mechanism for buying and selling </a:t>
            </a:r>
            <a:r>
              <a:rPr lang="en-US" dirty="0" smtClean="0"/>
              <a:t>currencies/ </a:t>
            </a:r>
            <a:r>
              <a:rPr lang="en-US" dirty="0" err="1" smtClean="0"/>
              <a:t>merchendise</a:t>
            </a:r>
            <a:r>
              <a:rPr lang="en-US" dirty="0" smtClean="0"/>
              <a:t> </a:t>
            </a:r>
            <a:r>
              <a:rPr lang="en-US" dirty="0" smtClean="0"/>
              <a:t>at a present price for future delivery.</a:t>
            </a:r>
          </a:p>
          <a:p>
            <a:r>
              <a:rPr lang="en-US" b="1" dirty="0" smtClean="0"/>
              <a:t>Put Option </a:t>
            </a:r>
            <a:r>
              <a:rPr lang="en-US" dirty="0" smtClean="0"/>
              <a:t>and </a:t>
            </a:r>
            <a:r>
              <a:rPr lang="en-US" b="1" dirty="0" smtClean="0"/>
              <a:t>Call Option </a:t>
            </a:r>
            <a:endParaRPr lang="en-US" b="1" dirty="0" smtClean="0"/>
          </a:p>
          <a:p>
            <a:pPr lvl="1"/>
            <a:r>
              <a:rPr lang="en-US" dirty="0" smtClean="0"/>
              <a:t>The right to sell a specific number of foreign currency units at a fixed price up to the option expiry date. </a:t>
            </a:r>
            <a:endParaRPr lang="en-US" dirty="0"/>
          </a:p>
        </p:txBody>
      </p:sp>
    </p:spTree>
    <p:extLst>
      <p:ext uri="{BB962C8B-B14F-4D97-AF65-F5344CB8AC3E}">
        <p14:creationId xmlns:p14="http://schemas.microsoft.com/office/powerpoint/2010/main" val="10239677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on BOP &amp; Ex-rates</a:t>
            </a:r>
            <a:endParaRPr lang="en-US" dirty="0"/>
          </a:p>
        </p:txBody>
      </p:sp>
      <p:sp>
        <p:nvSpPr>
          <p:cNvPr id="3" name="Content Placeholder 2"/>
          <p:cNvSpPr>
            <a:spLocks noGrp="1"/>
          </p:cNvSpPr>
          <p:nvPr>
            <p:ph idx="1"/>
          </p:nvPr>
        </p:nvSpPr>
        <p:spPr>
          <a:xfrm>
            <a:off x="457200" y="1600200"/>
            <a:ext cx="8229600" cy="5105400"/>
          </a:xfrm>
        </p:spPr>
        <p:txBody>
          <a:bodyPr>
            <a:noAutofit/>
          </a:bodyPr>
          <a:lstStyle/>
          <a:p>
            <a:r>
              <a:rPr lang="en-US" sz="2000" dirty="0"/>
              <a:t>H</a:t>
            </a:r>
            <a:r>
              <a:rPr lang="en-US" sz="2000" dirty="0" smtClean="0"/>
              <a:t>elps governments </a:t>
            </a:r>
            <a:r>
              <a:rPr lang="en-US" sz="2000" dirty="0"/>
              <a:t>in taking decisions on monetary and fiscal policies on the one hand, and on external trade and payments issues on the </a:t>
            </a:r>
            <a:r>
              <a:rPr lang="en-US" sz="2000" dirty="0" smtClean="0"/>
              <a:t>other;</a:t>
            </a:r>
            <a:br>
              <a:rPr lang="en-US" sz="2000" dirty="0" smtClean="0"/>
            </a:br>
            <a:endParaRPr lang="en-US" sz="2000" dirty="0" smtClean="0"/>
          </a:p>
          <a:p>
            <a:r>
              <a:rPr lang="en-US" sz="2000" dirty="0"/>
              <a:t>shows the extent of dependence of the country’s economic development on the financial assistance by the developed </a:t>
            </a:r>
            <a:r>
              <a:rPr lang="en-US" sz="2000" dirty="0" smtClean="0"/>
              <a:t>countries;</a:t>
            </a:r>
            <a:br>
              <a:rPr lang="en-US" sz="2000" dirty="0" smtClean="0"/>
            </a:br>
            <a:endParaRPr lang="en-US" sz="2000" dirty="0" smtClean="0"/>
          </a:p>
          <a:p>
            <a:r>
              <a:rPr lang="en-US" sz="2000" dirty="0"/>
              <a:t>serving as an indicator of changing international economic position of a country. The balance of payments is the economic barometer which can be used to appraise a nation’s short-term international economic prospects, to evaluate the degree of its international solvency, and to determine the appropriateness of the exchange rate of country’s currency</a:t>
            </a:r>
            <a:r>
              <a:rPr lang="en-US" sz="2000" dirty="0" smtClean="0"/>
              <a:t>.</a:t>
            </a:r>
            <a:br>
              <a:rPr lang="en-US" sz="2000" dirty="0" smtClean="0"/>
            </a:br>
            <a:r>
              <a:rPr lang="en-US" sz="2000" dirty="0" smtClean="0"/>
              <a:t> </a:t>
            </a:r>
          </a:p>
          <a:p>
            <a:r>
              <a:rPr lang="en-US" sz="2000" dirty="0" smtClean="0"/>
              <a:t>However</a:t>
            </a:r>
            <a:r>
              <a:rPr lang="en-US" sz="2000" dirty="0"/>
              <a:t>, a country’s favorable balance of payments cannot be taken as an indicator of economic prosperity nor the adverse and even the unfavorable balance of payments is not a reflection of bankruptcy.</a:t>
            </a:r>
          </a:p>
        </p:txBody>
      </p:sp>
    </p:spTree>
    <p:extLst>
      <p:ext uri="{BB962C8B-B14F-4D97-AF65-F5344CB8AC3E}">
        <p14:creationId xmlns:p14="http://schemas.microsoft.com/office/powerpoint/2010/main" val="18882958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CONT.</a:t>
            </a:r>
            <a:endParaRPr lang="en-US" dirty="0"/>
          </a:p>
        </p:txBody>
      </p:sp>
      <p:sp>
        <p:nvSpPr>
          <p:cNvPr id="3" name="Content Placeholder 2"/>
          <p:cNvSpPr>
            <a:spLocks noGrp="1"/>
          </p:cNvSpPr>
          <p:nvPr>
            <p:ph idx="1"/>
          </p:nvPr>
        </p:nvSpPr>
        <p:spPr>
          <a:xfrm>
            <a:off x="457200" y="1219200"/>
            <a:ext cx="8229600" cy="5486400"/>
          </a:xfrm>
        </p:spPr>
        <p:txBody>
          <a:bodyPr>
            <a:normAutofit fontScale="77500" lnSpcReduction="20000"/>
          </a:bodyPr>
          <a:lstStyle/>
          <a:p>
            <a:r>
              <a:rPr lang="en-US" dirty="0"/>
              <a:t>A balance of payments deficit </a:t>
            </a:r>
            <a:r>
              <a:rPr lang="en-US" dirty="0" smtClean="0"/>
              <a:t>for example is not </a:t>
            </a:r>
            <a:r>
              <a:rPr lang="en-US" dirty="0"/>
              <a:t>the proof of competitive weakness of a nation in foreign markets. However, the longer the balance of payments deficit continues, the more it would imply some fundamental problems in that economy</a:t>
            </a:r>
            <a:r>
              <a:rPr lang="en-US" dirty="0" smtClean="0"/>
              <a:t>.</a:t>
            </a:r>
          </a:p>
          <a:p>
            <a:endParaRPr lang="en-US" dirty="0" smtClean="0"/>
          </a:p>
          <a:p>
            <a:r>
              <a:rPr lang="en-US" dirty="0"/>
              <a:t>Similarly, a favorable balance of payments should not always make a country </a:t>
            </a:r>
            <a:r>
              <a:rPr lang="en-US" dirty="0" smtClean="0"/>
              <a:t>satisfied. </a:t>
            </a:r>
            <a:r>
              <a:rPr lang="en-US" dirty="0"/>
              <a:t>A poor country may have a favorable balance of payments due to large inflow of foreign loans and equity capital. A developed country may have adverse balance of payments due to massive assistance given to developing countries</a:t>
            </a:r>
            <a:r>
              <a:rPr lang="en-US" dirty="0" smtClean="0"/>
              <a:t>.</a:t>
            </a:r>
          </a:p>
          <a:p>
            <a:endParaRPr lang="en-US" dirty="0" smtClean="0"/>
          </a:p>
          <a:p>
            <a:r>
              <a:rPr lang="en-US" dirty="0"/>
              <a:t>T</a:t>
            </a:r>
            <a:r>
              <a:rPr lang="en-US" dirty="0" smtClean="0"/>
              <a:t>he </a:t>
            </a:r>
            <a:r>
              <a:rPr lang="en-US" dirty="0"/>
              <a:t>significance of balance of payments lies in the fact that it provides vital information to understand a country’s economic dealings with other countries.</a:t>
            </a:r>
          </a:p>
        </p:txBody>
      </p:sp>
    </p:spTree>
    <p:extLst>
      <p:ext uri="{BB962C8B-B14F-4D97-AF65-F5344CB8AC3E}">
        <p14:creationId xmlns:p14="http://schemas.microsoft.com/office/powerpoint/2010/main" val="35328109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Battle of Ideas </a:t>
            </a:r>
            <a:endParaRPr lang="en-US" dirty="0"/>
          </a:p>
        </p:txBody>
      </p:sp>
      <p:sp>
        <p:nvSpPr>
          <p:cNvPr id="3" name="Content Placeholder 2"/>
          <p:cNvSpPr>
            <a:spLocks noGrp="1"/>
          </p:cNvSpPr>
          <p:nvPr>
            <p:ph idx="1"/>
          </p:nvPr>
        </p:nvSpPr>
        <p:spPr/>
        <p:txBody>
          <a:bodyPr/>
          <a:lstStyle/>
          <a:p>
            <a:r>
              <a:rPr lang="en-GB" dirty="0" smtClean="0"/>
              <a:t>1980s Reduction in role of government </a:t>
            </a:r>
            <a:br>
              <a:rPr lang="en-GB" dirty="0" smtClean="0"/>
            </a:br>
            <a:r>
              <a:rPr lang="en-GB" dirty="0" smtClean="0"/>
              <a:t>UK, USA, West</a:t>
            </a:r>
            <a:endParaRPr lang="en-US" dirty="0"/>
          </a:p>
          <a:p>
            <a:r>
              <a:rPr lang="en-US" dirty="0" smtClean="0"/>
              <a:t>21</a:t>
            </a:r>
            <a:r>
              <a:rPr lang="en-US" baseline="30000" dirty="0" smtClean="0"/>
              <a:t>st</a:t>
            </a:r>
            <a:r>
              <a:rPr lang="en-US" dirty="0" smtClean="0"/>
              <a:t> Century: Free market Ideology;</a:t>
            </a:r>
          </a:p>
          <a:p>
            <a:r>
              <a:rPr lang="en-GB" dirty="0" smtClean="0"/>
              <a:t>2008 Economic Crises </a:t>
            </a:r>
            <a:br>
              <a:rPr lang="en-GB" dirty="0" smtClean="0"/>
            </a:br>
            <a:r>
              <a:rPr lang="en-GB" dirty="0" smtClean="0"/>
              <a:t>housing &amp; real estate market collapsed, credit, job growth slows.</a:t>
            </a:r>
            <a:br>
              <a:rPr lang="en-GB" dirty="0" smtClean="0"/>
            </a:br>
            <a:r>
              <a:rPr lang="en-GB" dirty="0" smtClean="0"/>
              <a:t>Greece, Italy, Ireland, Spain. </a:t>
            </a:r>
          </a:p>
        </p:txBody>
      </p:sp>
    </p:spTree>
    <p:extLst>
      <p:ext uri="{BB962C8B-B14F-4D97-AF65-F5344CB8AC3E}">
        <p14:creationId xmlns:p14="http://schemas.microsoft.com/office/powerpoint/2010/main" val="3220436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World Economy</a:t>
            </a:r>
            <a:br>
              <a:rPr lang="en-GB" dirty="0" smtClean="0"/>
            </a:br>
            <a:r>
              <a:rPr lang="en-GB" dirty="0" smtClean="0"/>
              <a:t>An Overview</a:t>
            </a:r>
            <a:endParaRPr lang="en-US" dirty="0"/>
          </a:p>
        </p:txBody>
      </p:sp>
      <p:sp>
        <p:nvSpPr>
          <p:cNvPr id="3" name="Content Placeholder 2"/>
          <p:cNvSpPr>
            <a:spLocks noGrp="1"/>
          </p:cNvSpPr>
          <p:nvPr>
            <p:ph idx="1"/>
          </p:nvPr>
        </p:nvSpPr>
        <p:spPr/>
        <p:txBody>
          <a:bodyPr>
            <a:normAutofit lnSpcReduction="10000"/>
          </a:bodyPr>
          <a:lstStyle/>
          <a:p>
            <a:r>
              <a:rPr lang="en-GB" dirty="0" smtClean="0"/>
              <a:t>After WW II the most fundamental change is the emergence of the global markets;</a:t>
            </a:r>
          </a:p>
          <a:p>
            <a:r>
              <a:rPr lang="en-GB" dirty="0" smtClean="0"/>
              <a:t>To respond to these opportunities, global competitors have absorbed local competition.</a:t>
            </a:r>
            <a:endParaRPr lang="en-GB" dirty="0"/>
          </a:p>
          <a:p>
            <a:r>
              <a:rPr lang="en-GB" dirty="0" smtClean="0"/>
              <a:t>Economic integration increased significantly; 20</a:t>
            </a:r>
            <a:r>
              <a:rPr lang="en-GB" baseline="30000" dirty="0" smtClean="0"/>
              <a:t>th</a:t>
            </a:r>
            <a:r>
              <a:rPr lang="en-GB" dirty="0" smtClean="0"/>
              <a:t> C. Integration 10% </a:t>
            </a:r>
            <a:br>
              <a:rPr lang="en-GB" dirty="0" smtClean="0"/>
            </a:br>
            <a:r>
              <a:rPr lang="en-GB" dirty="0" smtClean="0"/>
              <a:t>21</a:t>
            </a:r>
            <a:r>
              <a:rPr lang="en-GB" baseline="30000" dirty="0" smtClean="0"/>
              <a:t>st</a:t>
            </a:r>
            <a:r>
              <a:rPr lang="en-GB" dirty="0" smtClean="0"/>
              <a:t> C. Integration 50% (NAFTA + EU)</a:t>
            </a:r>
          </a:p>
          <a:p>
            <a:r>
              <a:rPr lang="en-GB" dirty="0" smtClean="0"/>
              <a:t>Example: Automobile- local cars made by local companies for local markets.</a:t>
            </a:r>
            <a:endParaRPr lang="en-US" dirty="0"/>
          </a:p>
        </p:txBody>
      </p:sp>
    </p:spTree>
    <p:extLst>
      <p:ext uri="{BB962C8B-B14F-4D97-AF65-F5344CB8AC3E}">
        <p14:creationId xmlns:p14="http://schemas.microsoft.com/office/powerpoint/2010/main" val="33769907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World Economy</a:t>
            </a:r>
            <a:br>
              <a:rPr lang="en-GB" dirty="0" smtClean="0"/>
            </a:br>
            <a:r>
              <a:rPr lang="en-GB" dirty="0" smtClean="0"/>
              <a:t>An Overview</a:t>
            </a:r>
            <a:endParaRPr lang="en-US" dirty="0"/>
          </a:p>
        </p:txBody>
      </p:sp>
      <p:sp>
        <p:nvSpPr>
          <p:cNvPr id="3" name="Content Placeholder 2"/>
          <p:cNvSpPr>
            <a:spLocks noGrp="1"/>
          </p:cNvSpPr>
          <p:nvPr>
            <p:ph idx="1"/>
          </p:nvPr>
        </p:nvSpPr>
        <p:spPr/>
        <p:txBody>
          <a:bodyPr>
            <a:normAutofit lnSpcReduction="10000"/>
          </a:bodyPr>
          <a:lstStyle/>
          <a:p>
            <a:r>
              <a:rPr lang="en-US" dirty="0" smtClean="0"/>
              <a:t>The past 2 decades, the world economic environment has become increasingly dynamic, with dramatic change, far outreach.</a:t>
            </a:r>
          </a:p>
          <a:p>
            <a:r>
              <a:rPr lang="en-US" dirty="0" smtClean="0"/>
              <a:t>BRICS-IT</a:t>
            </a:r>
            <a:br>
              <a:rPr lang="en-US" dirty="0" smtClean="0"/>
            </a:br>
            <a:r>
              <a:rPr lang="en-US" dirty="0" smtClean="0"/>
              <a:t>(Brazil, Russia, India, China, South Korea/ South Africa – Indonesia, Turkey)</a:t>
            </a:r>
          </a:p>
          <a:p>
            <a:r>
              <a:rPr lang="en-US" dirty="0" smtClean="0"/>
              <a:t>To achieve success, executives and marketers must take into account the following 5 new realities:</a:t>
            </a:r>
            <a:endParaRPr lang="en-US" dirty="0"/>
          </a:p>
        </p:txBody>
      </p:sp>
    </p:spTree>
    <p:extLst>
      <p:ext uri="{BB962C8B-B14F-4D97-AF65-F5344CB8AC3E}">
        <p14:creationId xmlns:p14="http://schemas.microsoft.com/office/powerpoint/2010/main" val="21723358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World Economy</a:t>
            </a:r>
            <a:br>
              <a:rPr lang="en-GB" dirty="0" smtClean="0"/>
            </a:br>
            <a:r>
              <a:rPr lang="en-GB" dirty="0" smtClean="0"/>
              <a:t>An Overview</a:t>
            </a:r>
            <a:endParaRPr lang="en-US" dirty="0"/>
          </a:p>
        </p:txBody>
      </p:sp>
      <p:sp>
        <p:nvSpPr>
          <p:cNvPr id="3" name="Content Placeholder 2"/>
          <p:cNvSpPr>
            <a:spLocks noGrp="1"/>
          </p:cNvSpPr>
          <p:nvPr>
            <p:ph idx="1"/>
          </p:nvPr>
        </p:nvSpPr>
        <p:spPr/>
        <p:txBody>
          <a:bodyPr>
            <a:normAutofit fontScale="92500"/>
          </a:bodyPr>
          <a:lstStyle/>
          <a:p>
            <a:pPr marL="514350" indent="-514350">
              <a:buFont typeface="+mj-lt"/>
              <a:buAutoNum type="arabicPeriod"/>
            </a:pPr>
            <a:r>
              <a:rPr lang="en-US" b="1" dirty="0" smtClean="0"/>
              <a:t>Capital movement replaced trade as the driving force of the world economy.</a:t>
            </a:r>
            <a:r>
              <a:rPr lang="en-US" dirty="0" smtClean="0"/>
              <a:t/>
            </a:r>
            <a:br>
              <a:rPr lang="en-US" dirty="0" smtClean="0"/>
            </a:br>
            <a:r>
              <a:rPr lang="en-US" dirty="0" smtClean="0"/>
              <a:t>(Global capital movements far exceed the dollar volume of global trade).</a:t>
            </a:r>
          </a:p>
          <a:p>
            <a:pPr marL="514350" indent="-514350">
              <a:buFont typeface="+mj-lt"/>
              <a:buAutoNum type="arabicPeriod"/>
            </a:pPr>
            <a:r>
              <a:rPr lang="en-US" b="1" dirty="0" smtClean="0"/>
              <a:t>Production has become “uncoupled” from employment.</a:t>
            </a:r>
            <a:r>
              <a:rPr lang="en-US" dirty="0" smtClean="0"/>
              <a:t/>
            </a:r>
            <a:br>
              <a:rPr lang="en-US" dirty="0" smtClean="0"/>
            </a:br>
            <a:r>
              <a:rPr lang="en-US" dirty="0" smtClean="0"/>
              <a:t>(relationship btw. Productivity &amp;employment)</a:t>
            </a:r>
            <a:br>
              <a:rPr lang="en-US" dirty="0" smtClean="0"/>
            </a:br>
            <a:r>
              <a:rPr lang="en-US" dirty="0" smtClean="0"/>
              <a:t>jobs were eliminated while production increased dramatically.</a:t>
            </a:r>
            <a:endParaRPr lang="en-US" dirty="0"/>
          </a:p>
        </p:txBody>
      </p:sp>
    </p:spTree>
    <p:extLst>
      <p:ext uri="{BB962C8B-B14F-4D97-AF65-F5344CB8AC3E}">
        <p14:creationId xmlns:p14="http://schemas.microsoft.com/office/powerpoint/2010/main" val="9942498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World Economy</a:t>
            </a:r>
            <a:br>
              <a:rPr lang="en-GB" dirty="0" smtClean="0"/>
            </a:br>
            <a:r>
              <a:rPr lang="en-GB" dirty="0" smtClean="0"/>
              <a:t>An Overview</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pPr marL="0" indent="0">
              <a:buNone/>
            </a:pPr>
            <a:r>
              <a:rPr lang="en-US" b="1" dirty="0" smtClean="0"/>
              <a:t>3. World economy vs. individual country.</a:t>
            </a:r>
          </a:p>
          <a:p>
            <a:pPr marL="0" indent="0">
              <a:buNone/>
            </a:pPr>
            <a:r>
              <a:rPr lang="en-US" dirty="0" smtClean="0"/>
              <a:t>The emergence of world economy as the dominant economic unit. Focus on international markets. Germany &amp; Japan.</a:t>
            </a:r>
          </a:p>
          <a:p>
            <a:pPr marL="0" indent="0">
              <a:buNone/>
            </a:pPr>
            <a:r>
              <a:rPr lang="en-US" b="1" dirty="0" smtClean="0"/>
              <a:t>4.The struggle btw capitalism &amp;socialism that began in 1917 is over.</a:t>
            </a:r>
          </a:p>
          <a:p>
            <a:pPr marL="0" indent="0">
              <a:buNone/>
            </a:pPr>
            <a:r>
              <a:rPr lang="en-US" dirty="0" smtClean="0"/>
              <a:t>Democratic reforms</a:t>
            </a:r>
          </a:p>
          <a:p>
            <a:pPr marL="0" indent="0">
              <a:buNone/>
            </a:pPr>
            <a:r>
              <a:rPr lang="en-US" b="1" dirty="0" smtClean="0"/>
              <a:t>5. Growth of e-commerce and technology</a:t>
            </a:r>
          </a:p>
          <a:p>
            <a:pPr marL="0" indent="0">
              <a:buNone/>
            </a:pPr>
            <a:r>
              <a:rPr lang="en-US" dirty="0" smtClean="0"/>
              <a:t>Barriers of time and space have vanished Amazon.com, eBay, Facebook, Google, </a:t>
            </a:r>
            <a:r>
              <a:rPr lang="en-US" dirty="0" err="1" smtClean="0"/>
              <a:t>Youtube</a:t>
            </a:r>
            <a:r>
              <a:rPr lang="en-US" dirty="0" smtClean="0"/>
              <a:t>.</a:t>
            </a:r>
          </a:p>
        </p:txBody>
      </p:sp>
    </p:spTree>
    <p:extLst>
      <p:ext uri="{BB962C8B-B14F-4D97-AF65-F5344CB8AC3E}">
        <p14:creationId xmlns:p14="http://schemas.microsoft.com/office/powerpoint/2010/main" val="17570438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Systems</a:t>
            </a:r>
            <a:endParaRPr lang="en-US" dirty="0"/>
          </a:p>
        </p:txBody>
      </p:sp>
      <p:sp>
        <p:nvSpPr>
          <p:cNvPr id="5" name="Content Placeholder 4"/>
          <p:cNvSpPr>
            <a:spLocks noGrp="1"/>
          </p:cNvSpPr>
          <p:nvPr>
            <p:ph idx="1"/>
          </p:nvPr>
        </p:nvSpPr>
        <p:spPr/>
        <p:txBody>
          <a:bodyPr/>
          <a:lstStyle/>
          <a:p>
            <a:pPr marL="0" indent="0">
              <a:buNone/>
            </a:pPr>
            <a:r>
              <a:rPr lang="en-US" b="1" dirty="0" smtClean="0"/>
              <a:t>                                              Resource Allocation</a:t>
            </a:r>
            <a:br>
              <a:rPr lang="en-US" b="1" dirty="0" smtClean="0"/>
            </a:br>
            <a:r>
              <a:rPr lang="en-US" b="1" dirty="0" smtClean="0"/>
              <a:t>                                             </a:t>
            </a:r>
            <a:r>
              <a:rPr lang="en-US" sz="1600" b="1" dirty="0" smtClean="0"/>
              <a:t>Market                                   Command</a:t>
            </a:r>
          </a:p>
          <a:p>
            <a:pPr marL="0" indent="0">
              <a:buNone/>
            </a:pPr>
            <a:endParaRPr lang="en-US" dirty="0"/>
          </a:p>
          <a:p>
            <a:pPr marL="0" indent="0">
              <a:buNone/>
            </a:pPr>
            <a:r>
              <a:rPr lang="en-US" sz="1600" b="1" dirty="0" smtClean="0"/>
              <a:t>                                              Private</a:t>
            </a:r>
          </a:p>
          <a:p>
            <a:pPr marL="0" indent="0">
              <a:buNone/>
            </a:pPr>
            <a:r>
              <a:rPr lang="en-US" b="1" dirty="0" smtClean="0"/>
              <a:t>Resource </a:t>
            </a:r>
            <a:br>
              <a:rPr lang="en-US" b="1" dirty="0" smtClean="0"/>
            </a:br>
            <a:r>
              <a:rPr lang="en-US" b="1" dirty="0" smtClean="0"/>
              <a:t>Ownership</a:t>
            </a:r>
            <a:br>
              <a:rPr lang="en-US" b="1" dirty="0" smtClean="0"/>
            </a:br>
            <a:endParaRPr lang="en-US" b="1" dirty="0" smtClean="0"/>
          </a:p>
          <a:p>
            <a:pPr marL="0" indent="0">
              <a:buNone/>
            </a:pPr>
            <a:r>
              <a:rPr lang="en-US" sz="1600" b="1" dirty="0" smtClean="0"/>
              <a:t>                                              State</a:t>
            </a:r>
            <a:endParaRPr lang="en-US" sz="1600" b="1" dirty="0"/>
          </a:p>
        </p:txBody>
      </p:sp>
      <p:graphicFrame>
        <p:nvGraphicFramePr>
          <p:cNvPr id="6" name="Content Placeholder 3"/>
          <p:cNvGraphicFramePr>
            <a:graphicFrameLocks/>
          </p:cNvGraphicFramePr>
          <p:nvPr>
            <p:extLst>
              <p:ext uri="{D42A27DB-BD31-4B8C-83A1-F6EECF244321}">
                <p14:modId xmlns:p14="http://schemas.microsoft.com/office/powerpoint/2010/main" val="1941079827"/>
              </p:ext>
            </p:extLst>
          </p:nvPr>
        </p:nvGraphicFramePr>
        <p:xfrm>
          <a:off x="3352800" y="2819400"/>
          <a:ext cx="571500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08760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16473</TotalTime>
  <Words>1841</Words>
  <Application>Microsoft Office PowerPoint</Application>
  <PresentationFormat>On-screen Show (4:3)</PresentationFormat>
  <Paragraphs>255</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The Global Economic Environment</vt:lpstr>
      <vt:lpstr>Learning Objectives</vt:lpstr>
      <vt:lpstr>Battle of Ideas</vt:lpstr>
      <vt:lpstr>Battle of Ideas </vt:lpstr>
      <vt:lpstr>The World Economy An Overview</vt:lpstr>
      <vt:lpstr>The World Economy An Overview</vt:lpstr>
      <vt:lpstr>The World Economy An Overview</vt:lpstr>
      <vt:lpstr>The World Economy An Overview</vt:lpstr>
      <vt:lpstr>Economic Systems</vt:lpstr>
      <vt:lpstr>Market Capitalism</vt:lpstr>
      <vt:lpstr>Market Capitalism</vt:lpstr>
      <vt:lpstr>Economic Freedom</vt:lpstr>
      <vt:lpstr>Economic Freedom Today</vt:lpstr>
      <vt:lpstr>Centrally Planned Socialism</vt:lpstr>
      <vt:lpstr>Centrally Planned Socialism</vt:lpstr>
      <vt:lpstr>Centrally Planned Capitalism and Market Socialism</vt:lpstr>
      <vt:lpstr>Types of Economic Systems</vt:lpstr>
      <vt:lpstr>Types of Economic Systems</vt:lpstr>
      <vt:lpstr>Economic System</vt:lpstr>
      <vt:lpstr>Widely practiced Western Market Systems</vt:lpstr>
      <vt:lpstr>Stages of Market Development</vt:lpstr>
      <vt:lpstr>Low-Income Countries</vt:lpstr>
      <vt:lpstr>Lower-Middle-Income Countries</vt:lpstr>
      <vt:lpstr>Upper-Middle-Income Countries</vt:lpstr>
      <vt:lpstr>High-Income Countries</vt:lpstr>
      <vt:lpstr>High-Income Countries</vt:lpstr>
      <vt:lpstr>Marketing Opportunities in LDCs &amp; Developing Counties</vt:lpstr>
      <vt:lpstr>Marketing Opportunities in LDCs &amp; Developing Counties</vt:lpstr>
      <vt:lpstr>Marketing Implications of the Stages of Development</vt:lpstr>
      <vt:lpstr>Balance of Payment </vt:lpstr>
      <vt:lpstr>Foreign Exchange Rate</vt:lpstr>
      <vt:lpstr>Exchange risks &amp; gains</vt:lpstr>
      <vt:lpstr>Managing exchange rates</vt:lpstr>
      <vt:lpstr>Notes on BOP &amp; Ex-rates</vt:lpstr>
      <vt:lpstr>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Global Economic Environment</dc:title>
  <dc:creator>Dell</dc:creator>
  <cp:lastModifiedBy>Windows User</cp:lastModifiedBy>
  <cp:revision>87</cp:revision>
  <dcterms:created xsi:type="dcterms:W3CDTF">2017-09-24T08:19:37Z</dcterms:created>
  <dcterms:modified xsi:type="dcterms:W3CDTF">2018-10-04T09:08:52Z</dcterms:modified>
</cp:coreProperties>
</file>