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97" r:id="rId6"/>
    <p:sldId id="260" r:id="rId7"/>
    <p:sldId id="261" r:id="rId8"/>
    <p:sldId id="29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00" r:id="rId30"/>
    <p:sldId id="301" r:id="rId31"/>
    <p:sldId id="289" r:id="rId32"/>
    <p:sldId id="291" r:id="rId33"/>
    <p:sldId id="290" r:id="rId34"/>
    <p:sldId id="299" r:id="rId35"/>
    <p:sldId id="282" r:id="rId36"/>
    <p:sldId id="283" r:id="rId37"/>
    <p:sldId id="285" r:id="rId38"/>
    <p:sldId id="286" r:id="rId39"/>
    <p:sldId id="287" r:id="rId40"/>
    <p:sldId id="288" r:id="rId41"/>
    <p:sldId id="292" r:id="rId42"/>
    <p:sldId id="293" r:id="rId43"/>
    <p:sldId id="294" r:id="rId44"/>
    <p:sldId id="29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2197"/>
  </p:normalViewPr>
  <p:slideViewPr>
    <p:cSldViewPr snapToGrid="0" snapToObjects="1">
      <p:cViewPr varScale="1">
        <p:scale>
          <a:sx n="51" d="100"/>
          <a:sy n="51" d="100"/>
        </p:scale>
        <p:origin x="2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0F556-BBCF-E44F-BD1A-412B75FACEF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0DF733-7058-1D45-9035-F672E9E4B1F4}">
      <dgm:prSet/>
      <dgm:spPr/>
      <dgm:t>
        <a:bodyPr/>
        <a:lstStyle/>
        <a:p>
          <a:r>
            <a:rPr lang="en-US"/>
            <a:t>Plasma glucose levels can be measured under </a:t>
          </a:r>
        </a:p>
      </dgm:t>
    </dgm:pt>
    <dgm:pt modelId="{03C4D352-CD0C-6040-8813-A0388FDC2556}" type="parTrans" cxnId="{7588416A-1384-7846-B627-C6992720CAFA}">
      <dgm:prSet/>
      <dgm:spPr/>
      <dgm:t>
        <a:bodyPr/>
        <a:lstStyle/>
        <a:p>
          <a:endParaRPr lang="en-US"/>
        </a:p>
      </dgm:t>
    </dgm:pt>
    <dgm:pt modelId="{FFCA641F-DD40-0346-BC79-5EB47D57FAAF}" type="sibTrans" cxnId="{7588416A-1384-7846-B627-C6992720CAFA}">
      <dgm:prSet/>
      <dgm:spPr/>
      <dgm:t>
        <a:bodyPr/>
        <a:lstStyle/>
        <a:p>
          <a:endParaRPr lang="en-US"/>
        </a:p>
      </dgm:t>
    </dgm:pt>
    <dgm:pt modelId="{A8FE5E28-85CE-8248-BCDF-53A7DF89A2DE}">
      <dgm:prSet/>
      <dgm:spPr/>
      <dgm:t>
        <a:bodyPr/>
        <a:lstStyle/>
        <a:p>
          <a:r>
            <a:rPr lang="en-US"/>
            <a:t>Fasting conditions </a:t>
          </a:r>
        </a:p>
      </dgm:t>
    </dgm:pt>
    <dgm:pt modelId="{2A8899A5-0674-A647-9B68-E66A87219522}" type="parTrans" cxnId="{823DF49D-F941-804D-8051-90BD14CDD371}">
      <dgm:prSet/>
      <dgm:spPr/>
      <dgm:t>
        <a:bodyPr/>
        <a:lstStyle/>
        <a:p>
          <a:endParaRPr lang="en-US"/>
        </a:p>
      </dgm:t>
    </dgm:pt>
    <dgm:pt modelId="{6BC3D67D-6A66-6046-AB13-4BCCE1F62912}" type="sibTrans" cxnId="{823DF49D-F941-804D-8051-90BD14CDD371}">
      <dgm:prSet/>
      <dgm:spPr/>
      <dgm:t>
        <a:bodyPr/>
        <a:lstStyle/>
        <a:p>
          <a:endParaRPr lang="en-US"/>
        </a:p>
      </dgm:t>
    </dgm:pt>
    <dgm:pt modelId="{C0499A39-E634-7A44-9BAA-2CBA82091199}">
      <dgm:prSet/>
      <dgm:spPr/>
      <dgm:t>
        <a:bodyPr/>
        <a:lstStyle/>
        <a:p>
          <a:r>
            <a:rPr lang="en-US"/>
            <a:t>Non-fasting conditions </a:t>
          </a:r>
        </a:p>
      </dgm:t>
    </dgm:pt>
    <dgm:pt modelId="{983F668E-2C46-7140-853D-D7AAD4DC520A}" type="parTrans" cxnId="{58BC22EF-5CA6-5E45-B0AA-CFAFFF53DA09}">
      <dgm:prSet/>
      <dgm:spPr/>
      <dgm:t>
        <a:bodyPr/>
        <a:lstStyle/>
        <a:p>
          <a:endParaRPr lang="en-US"/>
        </a:p>
      </dgm:t>
    </dgm:pt>
    <dgm:pt modelId="{1748B333-27C0-524A-A645-C4591709079E}" type="sibTrans" cxnId="{58BC22EF-5CA6-5E45-B0AA-CFAFFF53DA09}">
      <dgm:prSet/>
      <dgm:spPr/>
      <dgm:t>
        <a:bodyPr/>
        <a:lstStyle/>
        <a:p>
          <a:endParaRPr lang="en-US"/>
        </a:p>
      </dgm:t>
    </dgm:pt>
    <dgm:pt modelId="{FE7BA80E-FF22-C64C-8D51-D5B54B844D4E}">
      <dgm:prSet/>
      <dgm:spPr/>
      <dgm:t>
        <a:bodyPr/>
        <a:lstStyle/>
        <a:p>
          <a:r>
            <a:rPr lang="en-US" b="0"/>
            <a:t>oral glucose tolerance test </a:t>
          </a:r>
        </a:p>
      </dgm:t>
    </dgm:pt>
    <dgm:pt modelId="{31DC5B36-4B2A-1647-A4A9-F864C8B6D99C}" type="parTrans" cxnId="{FEABD65B-072E-7848-9DED-CE357EB13E2A}">
      <dgm:prSet/>
      <dgm:spPr/>
      <dgm:t>
        <a:bodyPr/>
        <a:lstStyle/>
        <a:p>
          <a:endParaRPr lang="en-US"/>
        </a:p>
      </dgm:t>
    </dgm:pt>
    <dgm:pt modelId="{8C2463BA-AB0A-BD42-A311-70AA2DA40482}" type="sibTrans" cxnId="{FEABD65B-072E-7848-9DED-CE357EB13E2A}">
      <dgm:prSet/>
      <dgm:spPr/>
      <dgm:t>
        <a:bodyPr/>
        <a:lstStyle/>
        <a:p>
          <a:endParaRPr lang="en-US"/>
        </a:p>
      </dgm:t>
    </dgm:pt>
    <dgm:pt modelId="{56700D03-2A1A-B447-BB6E-8DCB2EC9A1E4}" type="pres">
      <dgm:prSet presAssocID="{D640F556-BBCF-E44F-BD1A-412B75FACE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E14631-5BFB-D74C-A234-DB0CC97D562A}" type="pres">
      <dgm:prSet presAssocID="{AF0DF733-7058-1D45-9035-F672E9E4B1F4}" presName="hierRoot1" presStyleCnt="0">
        <dgm:presLayoutVars>
          <dgm:hierBranch val="init"/>
        </dgm:presLayoutVars>
      </dgm:prSet>
      <dgm:spPr/>
    </dgm:pt>
    <dgm:pt modelId="{BE81B793-F962-4740-AE14-BF8C9122C47C}" type="pres">
      <dgm:prSet presAssocID="{AF0DF733-7058-1D45-9035-F672E9E4B1F4}" presName="rootComposite1" presStyleCnt="0"/>
      <dgm:spPr/>
    </dgm:pt>
    <dgm:pt modelId="{FBC8A552-ED65-A44F-B809-4F52B1771B35}" type="pres">
      <dgm:prSet presAssocID="{AF0DF733-7058-1D45-9035-F672E9E4B1F4}" presName="rootText1" presStyleLbl="node0" presStyleIdx="0" presStyleCnt="1">
        <dgm:presLayoutVars>
          <dgm:chPref val="3"/>
        </dgm:presLayoutVars>
      </dgm:prSet>
      <dgm:spPr/>
    </dgm:pt>
    <dgm:pt modelId="{777CA4B1-C0DD-2B48-AC23-18A11A6C135A}" type="pres">
      <dgm:prSet presAssocID="{AF0DF733-7058-1D45-9035-F672E9E4B1F4}" presName="rootConnector1" presStyleLbl="node1" presStyleIdx="0" presStyleCnt="0"/>
      <dgm:spPr/>
    </dgm:pt>
    <dgm:pt modelId="{FC73E560-8842-3A48-870C-443051A63627}" type="pres">
      <dgm:prSet presAssocID="{AF0DF733-7058-1D45-9035-F672E9E4B1F4}" presName="hierChild2" presStyleCnt="0"/>
      <dgm:spPr/>
    </dgm:pt>
    <dgm:pt modelId="{FC26D1E4-AE33-E947-8A3B-61EFD0D65318}" type="pres">
      <dgm:prSet presAssocID="{2A8899A5-0674-A647-9B68-E66A87219522}" presName="Name37" presStyleLbl="parChTrans1D2" presStyleIdx="0" presStyleCnt="3"/>
      <dgm:spPr/>
    </dgm:pt>
    <dgm:pt modelId="{3374F28F-4562-2B43-956B-C792395B4EBA}" type="pres">
      <dgm:prSet presAssocID="{A8FE5E28-85CE-8248-BCDF-53A7DF89A2DE}" presName="hierRoot2" presStyleCnt="0">
        <dgm:presLayoutVars>
          <dgm:hierBranch val="init"/>
        </dgm:presLayoutVars>
      </dgm:prSet>
      <dgm:spPr/>
    </dgm:pt>
    <dgm:pt modelId="{193CC2ED-F512-9648-B184-0B35086456AE}" type="pres">
      <dgm:prSet presAssocID="{A8FE5E28-85CE-8248-BCDF-53A7DF89A2DE}" presName="rootComposite" presStyleCnt="0"/>
      <dgm:spPr/>
    </dgm:pt>
    <dgm:pt modelId="{B178FA72-A09F-D94E-888E-82D53F794D9A}" type="pres">
      <dgm:prSet presAssocID="{A8FE5E28-85CE-8248-BCDF-53A7DF89A2DE}" presName="rootText" presStyleLbl="node2" presStyleIdx="0" presStyleCnt="3">
        <dgm:presLayoutVars>
          <dgm:chPref val="3"/>
        </dgm:presLayoutVars>
      </dgm:prSet>
      <dgm:spPr/>
    </dgm:pt>
    <dgm:pt modelId="{E00DCCBA-5C22-B04F-B37B-DFFD8745406F}" type="pres">
      <dgm:prSet presAssocID="{A8FE5E28-85CE-8248-BCDF-53A7DF89A2DE}" presName="rootConnector" presStyleLbl="node2" presStyleIdx="0" presStyleCnt="3"/>
      <dgm:spPr/>
    </dgm:pt>
    <dgm:pt modelId="{C8CC37E4-9DA4-E84A-BCD5-431B335E5AD4}" type="pres">
      <dgm:prSet presAssocID="{A8FE5E28-85CE-8248-BCDF-53A7DF89A2DE}" presName="hierChild4" presStyleCnt="0"/>
      <dgm:spPr/>
    </dgm:pt>
    <dgm:pt modelId="{F55AC64E-02DE-FA46-9777-F6327058AF7C}" type="pres">
      <dgm:prSet presAssocID="{A8FE5E28-85CE-8248-BCDF-53A7DF89A2DE}" presName="hierChild5" presStyleCnt="0"/>
      <dgm:spPr/>
    </dgm:pt>
    <dgm:pt modelId="{4B02C03B-C7C1-A64C-A8FF-71C6CD9CAA48}" type="pres">
      <dgm:prSet presAssocID="{983F668E-2C46-7140-853D-D7AAD4DC520A}" presName="Name37" presStyleLbl="parChTrans1D2" presStyleIdx="1" presStyleCnt="3"/>
      <dgm:spPr/>
    </dgm:pt>
    <dgm:pt modelId="{DDB443F4-FFC4-EA42-B163-7307F65B6627}" type="pres">
      <dgm:prSet presAssocID="{C0499A39-E634-7A44-9BAA-2CBA82091199}" presName="hierRoot2" presStyleCnt="0">
        <dgm:presLayoutVars>
          <dgm:hierBranch val="init"/>
        </dgm:presLayoutVars>
      </dgm:prSet>
      <dgm:spPr/>
    </dgm:pt>
    <dgm:pt modelId="{442C809B-EF5E-D246-ABD5-8877D571B8E6}" type="pres">
      <dgm:prSet presAssocID="{C0499A39-E634-7A44-9BAA-2CBA82091199}" presName="rootComposite" presStyleCnt="0"/>
      <dgm:spPr/>
    </dgm:pt>
    <dgm:pt modelId="{A5466305-FE8E-164A-B02D-A3363D8ADA10}" type="pres">
      <dgm:prSet presAssocID="{C0499A39-E634-7A44-9BAA-2CBA82091199}" presName="rootText" presStyleLbl="node2" presStyleIdx="1" presStyleCnt="3">
        <dgm:presLayoutVars>
          <dgm:chPref val="3"/>
        </dgm:presLayoutVars>
      </dgm:prSet>
      <dgm:spPr/>
    </dgm:pt>
    <dgm:pt modelId="{91233751-A6DE-0C4D-8C9C-179859B8B51C}" type="pres">
      <dgm:prSet presAssocID="{C0499A39-E634-7A44-9BAA-2CBA82091199}" presName="rootConnector" presStyleLbl="node2" presStyleIdx="1" presStyleCnt="3"/>
      <dgm:spPr/>
    </dgm:pt>
    <dgm:pt modelId="{5A9993FF-F20B-804A-9682-2D0D3E94AA4A}" type="pres">
      <dgm:prSet presAssocID="{C0499A39-E634-7A44-9BAA-2CBA82091199}" presName="hierChild4" presStyleCnt="0"/>
      <dgm:spPr/>
    </dgm:pt>
    <dgm:pt modelId="{6E258EC7-100B-4843-803F-47B1E454E384}" type="pres">
      <dgm:prSet presAssocID="{C0499A39-E634-7A44-9BAA-2CBA82091199}" presName="hierChild5" presStyleCnt="0"/>
      <dgm:spPr/>
    </dgm:pt>
    <dgm:pt modelId="{D855A36F-FF07-5746-B6C7-7A9D35657E50}" type="pres">
      <dgm:prSet presAssocID="{31DC5B36-4B2A-1647-A4A9-F864C8B6D99C}" presName="Name37" presStyleLbl="parChTrans1D2" presStyleIdx="2" presStyleCnt="3"/>
      <dgm:spPr/>
    </dgm:pt>
    <dgm:pt modelId="{A44CD4F1-EB4B-AE48-921E-ACC6BA2A140B}" type="pres">
      <dgm:prSet presAssocID="{FE7BA80E-FF22-C64C-8D51-D5B54B844D4E}" presName="hierRoot2" presStyleCnt="0">
        <dgm:presLayoutVars>
          <dgm:hierBranch val="init"/>
        </dgm:presLayoutVars>
      </dgm:prSet>
      <dgm:spPr/>
    </dgm:pt>
    <dgm:pt modelId="{6884F76F-AF80-E646-BBD8-C7B182380097}" type="pres">
      <dgm:prSet presAssocID="{FE7BA80E-FF22-C64C-8D51-D5B54B844D4E}" presName="rootComposite" presStyleCnt="0"/>
      <dgm:spPr/>
    </dgm:pt>
    <dgm:pt modelId="{3B961390-1A64-B24D-82BA-36EA34A943A1}" type="pres">
      <dgm:prSet presAssocID="{FE7BA80E-FF22-C64C-8D51-D5B54B844D4E}" presName="rootText" presStyleLbl="node2" presStyleIdx="2" presStyleCnt="3">
        <dgm:presLayoutVars>
          <dgm:chPref val="3"/>
        </dgm:presLayoutVars>
      </dgm:prSet>
      <dgm:spPr/>
    </dgm:pt>
    <dgm:pt modelId="{765B07D7-FAFF-9147-B795-430FC648741F}" type="pres">
      <dgm:prSet presAssocID="{FE7BA80E-FF22-C64C-8D51-D5B54B844D4E}" presName="rootConnector" presStyleLbl="node2" presStyleIdx="2" presStyleCnt="3"/>
      <dgm:spPr/>
    </dgm:pt>
    <dgm:pt modelId="{571BE0A8-7212-434B-AAE6-213E8363EB49}" type="pres">
      <dgm:prSet presAssocID="{FE7BA80E-FF22-C64C-8D51-D5B54B844D4E}" presName="hierChild4" presStyleCnt="0"/>
      <dgm:spPr/>
    </dgm:pt>
    <dgm:pt modelId="{4AAA7D14-0EE7-0F4C-9879-A3EB8013510D}" type="pres">
      <dgm:prSet presAssocID="{FE7BA80E-FF22-C64C-8D51-D5B54B844D4E}" presName="hierChild5" presStyleCnt="0"/>
      <dgm:spPr/>
    </dgm:pt>
    <dgm:pt modelId="{4CE52114-FC8A-BC45-A8F6-FF5C20BCBAFF}" type="pres">
      <dgm:prSet presAssocID="{AF0DF733-7058-1D45-9035-F672E9E4B1F4}" presName="hierChild3" presStyleCnt="0"/>
      <dgm:spPr/>
    </dgm:pt>
  </dgm:ptLst>
  <dgm:cxnLst>
    <dgm:cxn modelId="{F780870D-0D40-2945-9992-E62700A939D1}" type="presOf" srcId="{FE7BA80E-FF22-C64C-8D51-D5B54B844D4E}" destId="{3B961390-1A64-B24D-82BA-36EA34A943A1}" srcOrd="0" destOrd="0" presId="urn:microsoft.com/office/officeart/2005/8/layout/orgChart1"/>
    <dgm:cxn modelId="{454FCF56-D978-8D4A-98D0-CC2C41B181BD}" type="presOf" srcId="{C0499A39-E634-7A44-9BAA-2CBA82091199}" destId="{A5466305-FE8E-164A-B02D-A3363D8ADA10}" srcOrd="0" destOrd="0" presId="urn:microsoft.com/office/officeart/2005/8/layout/orgChart1"/>
    <dgm:cxn modelId="{FEABD65B-072E-7848-9DED-CE357EB13E2A}" srcId="{AF0DF733-7058-1D45-9035-F672E9E4B1F4}" destId="{FE7BA80E-FF22-C64C-8D51-D5B54B844D4E}" srcOrd="2" destOrd="0" parTransId="{31DC5B36-4B2A-1647-A4A9-F864C8B6D99C}" sibTransId="{8C2463BA-AB0A-BD42-A311-70AA2DA40482}"/>
    <dgm:cxn modelId="{E213885F-E8A6-E84E-82D4-DE4570D33458}" type="presOf" srcId="{D640F556-BBCF-E44F-BD1A-412B75FACEFB}" destId="{56700D03-2A1A-B447-BB6E-8DCB2EC9A1E4}" srcOrd="0" destOrd="0" presId="urn:microsoft.com/office/officeart/2005/8/layout/orgChart1"/>
    <dgm:cxn modelId="{7588416A-1384-7846-B627-C6992720CAFA}" srcId="{D640F556-BBCF-E44F-BD1A-412B75FACEFB}" destId="{AF0DF733-7058-1D45-9035-F672E9E4B1F4}" srcOrd="0" destOrd="0" parTransId="{03C4D352-CD0C-6040-8813-A0388FDC2556}" sibTransId="{FFCA641F-DD40-0346-BC79-5EB47D57FAAF}"/>
    <dgm:cxn modelId="{5C0CDB76-FFEF-844C-A7A0-71FFEE4CC5BC}" type="presOf" srcId="{983F668E-2C46-7140-853D-D7AAD4DC520A}" destId="{4B02C03B-C7C1-A64C-A8FF-71C6CD9CAA48}" srcOrd="0" destOrd="0" presId="urn:microsoft.com/office/officeart/2005/8/layout/orgChart1"/>
    <dgm:cxn modelId="{823DF49D-F941-804D-8051-90BD14CDD371}" srcId="{AF0DF733-7058-1D45-9035-F672E9E4B1F4}" destId="{A8FE5E28-85CE-8248-BCDF-53A7DF89A2DE}" srcOrd="0" destOrd="0" parTransId="{2A8899A5-0674-A647-9B68-E66A87219522}" sibTransId="{6BC3D67D-6A66-6046-AB13-4BCCE1F62912}"/>
    <dgm:cxn modelId="{04681B9E-C6B0-CA48-ACF2-8D8F07B9B5FA}" type="presOf" srcId="{31DC5B36-4B2A-1647-A4A9-F864C8B6D99C}" destId="{D855A36F-FF07-5746-B6C7-7A9D35657E50}" srcOrd="0" destOrd="0" presId="urn:microsoft.com/office/officeart/2005/8/layout/orgChart1"/>
    <dgm:cxn modelId="{DDE3D4A3-8E1A-504A-8FEF-523CC43917B4}" type="presOf" srcId="{2A8899A5-0674-A647-9B68-E66A87219522}" destId="{FC26D1E4-AE33-E947-8A3B-61EFD0D65318}" srcOrd="0" destOrd="0" presId="urn:microsoft.com/office/officeart/2005/8/layout/orgChart1"/>
    <dgm:cxn modelId="{C9BEFDA4-3668-784B-BAC4-725B29285D52}" type="presOf" srcId="{AF0DF733-7058-1D45-9035-F672E9E4B1F4}" destId="{777CA4B1-C0DD-2B48-AC23-18A11A6C135A}" srcOrd="1" destOrd="0" presId="urn:microsoft.com/office/officeart/2005/8/layout/orgChart1"/>
    <dgm:cxn modelId="{5CB2ADBB-CE6A-B04C-980C-901969E7D99C}" type="presOf" srcId="{FE7BA80E-FF22-C64C-8D51-D5B54B844D4E}" destId="{765B07D7-FAFF-9147-B795-430FC648741F}" srcOrd="1" destOrd="0" presId="urn:microsoft.com/office/officeart/2005/8/layout/orgChart1"/>
    <dgm:cxn modelId="{59AE28D0-46B3-C846-B9A3-6D298A03C5EC}" type="presOf" srcId="{C0499A39-E634-7A44-9BAA-2CBA82091199}" destId="{91233751-A6DE-0C4D-8C9C-179859B8B51C}" srcOrd="1" destOrd="0" presId="urn:microsoft.com/office/officeart/2005/8/layout/orgChart1"/>
    <dgm:cxn modelId="{2A4B40DD-255C-494B-8D15-21F8ADF17143}" type="presOf" srcId="{AF0DF733-7058-1D45-9035-F672E9E4B1F4}" destId="{FBC8A552-ED65-A44F-B809-4F52B1771B35}" srcOrd="0" destOrd="0" presId="urn:microsoft.com/office/officeart/2005/8/layout/orgChart1"/>
    <dgm:cxn modelId="{58BC22EF-5CA6-5E45-B0AA-CFAFFF53DA09}" srcId="{AF0DF733-7058-1D45-9035-F672E9E4B1F4}" destId="{C0499A39-E634-7A44-9BAA-2CBA82091199}" srcOrd="1" destOrd="0" parTransId="{983F668E-2C46-7140-853D-D7AAD4DC520A}" sibTransId="{1748B333-27C0-524A-A645-C4591709079E}"/>
    <dgm:cxn modelId="{F4ECCEF9-4F2D-6E47-8507-A9E5F53A6F24}" type="presOf" srcId="{A8FE5E28-85CE-8248-BCDF-53A7DF89A2DE}" destId="{E00DCCBA-5C22-B04F-B37B-DFFD8745406F}" srcOrd="1" destOrd="0" presId="urn:microsoft.com/office/officeart/2005/8/layout/orgChart1"/>
    <dgm:cxn modelId="{866234FD-C4E9-0048-BF0C-8D835B9C77BD}" type="presOf" srcId="{A8FE5E28-85CE-8248-BCDF-53A7DF89A2DE}" destId="{B178FA72-A09F-D94E-888E-82D53F794D9A}" srcOrd="0" destOrd="0" presId="urn:microsoft.com/office/officeart/2005/8/layout/orgChart1"/>
    <dgm:cxn modelId="{ABCEE966-49A4-864A-9272-EEB5F7BB542A}" type="presParOf" srcId="{56700D03-2A1A-B447-BB6E-8DCB2EC9A1E4}" destId="{41E14631-5BFB-D74C-A234-DB0CC97D562A}" srcOrd="0" destOrd="0" presId="urn:microsoft.com/office/officeart/2005/8/layout/orgChart1"/>
    <dgm:cxn modelId="{E855AD1D-FEB5-7D49-A564-6EF22E232930}" type="presParOf" srcId="{41E14631-5BFB-D74C-A234-DB0CC97D562A}" destId="{BE81B793-F962-4740-AE14-BF8C9122C47C}" srcOrd="0" destOrd="0" presId="urn:microsoft.com/office/officeart/2005/8/layout/orgChart1"/>
    <dgm:cxn modelId="{6409A306-47F3-8E47-AD44-D8F7C041B254}" type="presParOf" srcId="{BE81B793-F962-4740-AE14-BF8C9122C47C}" destId="{FBC8A552-ED65-A44F-B809-4F52B1771B35}" srcOrd="0" destOrd="0" presId="urn:microsoft.com/office/officeart/2005/8/layout/orgChart1"/>
    <dgm:cxn modelId="{D41DB9E9-A442-1A4A-B680-C350FF00B9A9}" type="presParOf" srcId="{BE81B793-F962-4740-AE14-BF8C9122C47C}" destId="{777CA4B1-C0DD-2B48-AC23-18A11A6C135A}" srcOrd="1" destOrd="0" presId="urn:microsoft.com/office/officeart/2005/8/layout/orgChart1"/>
    <dgm:cxn modelId="{879E9CDE-1793-1346-8CFE-BA985560CB83}" type="presParOf" srcId="{41E14631-5BFB-D74C-A234-DB0CC97D562A}" destId="{FC73E560-8842-3A48-870C-443051A63627}" srcOrd="1" destOrd="0" presId="urn:microsoft.com/office/officeart/2005/8/layout/orgChart1"/>
    <dgm:cxn modelId="{48775318-5C26-3149-9960-7433CE5695BE}" type="presParOf" srcId="{FC73E560-8842-3A48-870C-443051A63627}" destId="{FC26D1E4-AE33-E947-8A3B-61EFD0D65318}" srcOrd="0" destOrd="0" presId="urn:microsoft.com/office/officeart/2005/8/layout/orgChart1"/>
    <dgm:cxn modelId="{09AA99BE-070A-1840-BBB1-8384623EC32C}" type="presParOf" srcId="{FC73E560-8842-3A48-870C-443051A63627}" destId="{3374F28F-4562-2B43-956B-C792395B4EBA}" srcOrd="1" destOrd="0" presId="urn:microsoft.com/office/officeart/2005/8/layout/orgChart1"/>
    <dgm:cxn modelId="{764D1968-A24D-1E4D-8C40-01F2D9D8ABFC}" type="presParOf" srcId="{3374F28F-4562-2B43-956B-C792395B4EBA}" destId="{193CC2ED-F512-9648-B184-0B35086456AE}" srcOrd="0" destOrd="0" presId="urn:microsoft.com/office/officeart/2005/8/layout/orgChart1"/>
    <dgm:cxn modelId="{A0F51AB1-30CD-6C45-AF1A-E572E5482DBF}" type="presParOf" srcId="{193CC2ED-F512-9648-B184-0B35086456AE}" destId="{B178FA72-A09F-D94E-888E-82D53F794D9A}" srcOrd="0" destOrd="0" presId="urn:microsoft.com/office/officeart/2005/8/layout/orgChart1"/>
    <dgm:cxn modelId="{C4A0FDBF-45AE-D14E-92BD-0DE6B4EFEC8C}" type="presParOf" srcId="{193CC2ED-F512-9648-B184-0B35086456AE}" destId="{E00DCCBA-5C22-B04F-B37B-DFFD8745406F}" srcOrd="1" destOrd="0" presId="urn:microsoft.com/office/officeart/2005/8/layout/orgChart1"/>
    <dgm:cxn modelId="{8108613B-3865-6F41-A192-B1646E0D8C3B}" type="presParOf" srcId="{3374F28F-4562-2B43-956B-C792395B4EBA}" destId="{C8CC37E4-9DA4-E84A-BCD5-431B335E5AD4}" srcOrd="1" destOrd="0" presId="urn:microsoft.com/office/officeart/2005/8/layout/orgChart1"/>
    <dgm:cxn modelId="{98D358C2-6476-5A4A-9EF5-4E1638CB1BDD}" type="presParOf" srcId="{3374F28F-4562-2B43-956B-C792395B4EBA}" destId="{F55AC64E-02DE-FA46-9777-F6327058AF7C}" srcOrd="2" destOrd="0" presId="urn:microsoft.com/office/officeart/2005/8/layout/orgChart1"/>
    <dgm:cxn modelId="{B8825A81-8613-B64F-A495-54013E079C78}" type="presParOf" srcId="{FC73E560-8842-3A48-870C-443051A63627}" destId="{4B02C03B-C7C1-A64C-A8FF-71C6CD9CAA48}" srcOrd="2" destOrd="0" presId="urn:microsoft.com/office/officeart/2005/8/layout/orgChart1"/>
    <dgm:cxn modelId="{1D9A263A-AD19-AC46-ADAD-5DE02F10B486}" type="presParOf" srcId="{FC73E560-8842-3A48-870C-443051A63627}" destId="{DDB443F4-FFC4-EA42-B163-7307F65B6627}" srcOrd="3" destOrd="0" presId="urn:microsoft.com/office/officeart/2005/8/layout/orgChart1"/>
    <dgm:cxn modelId="{887052B4-540F-B04B-8E36-497556C2DDE3}" type="presParOf" srcId="{DDB443F4-FFC4-EA42-B163-7307F65B6627}" destId="{442C809B-EF5E-D246-ABD5-8877D571B8E6}" srcOrd="0" destOrd="0" presId="urn:microsoft.com/office/officeart/2005/8/layout/orgChart1"/>
    <dgm:cxn modelId="{65F42F3D-2490-E643-93C5-D2A6224F033C}" type="presParOf" srcId="{442C809B-EF5E-D246-ABD5-8877D571B8E6}" destId="{A5466305-FE8E-164A-B02D-A3363D8ADA10}" srcOrd="0" destOrd="0" presId="urn:microsoft.com/office/officeart/2005/8/layout/orgChart1"/>
    <dgm:cxn modelId="{09C24AB6-4979-2B49-91AC-677458A6DC04}" type="presParOf" srcId="{442C809B-EF5E-D246-ABD5-8877D571B8E6}" destId="{91233751-A6DE-0C4D-8C9C-179859B8B51C}" srcOrd="1" destOrd="0" presId="urn:microsoft.com/office/officeart/2005/8/layout/orgChart1"/>
    <dgm:cxn modelId="{CFCCEFC6-B62C-5942-BC72-626978400E1B}" type="presParOf" srcId="{DDB443F4-FFC4-EA42-B163-7307F65B6627}" destId="{5A9993FF-F20B-804A-9682-2D0D3E94AA4A}" srcOrd="1" destOrd="0" presId="urn:microsoft.com/office/officeart/2005/8/layout/orgChart1"/>
    <dgm:cxn modelId="{3D757E9E-9F1B-DE4B-B4F7-53566F76848E}" type="presParOf" srcId="{DDB443F4-FFC4-EA42-B163-7307F65B6627}" destId="{6E258EC7-100B-4843-803F-47B1E454E384}" srcOrd="2" destOrd="0" presId="urn:microsoft.com/office/officeart/2005/8/layout/orgChart1"/>
    <dgm:cxn modelId="{B2711B07-DD91-9B43-8F4E-70FA29E67003}" type="presParOf" srcId="{FC73E560-8842-3A48-870C-443051A63627}" destId="{D855A36F-FF07-5746-B6C7-7A9D35657E50}" srcOrd="4" destOrd="0" presId="urn:microsoft.com/office/officeart/2005/8/layout/orgChart1"/>
    <dgm:cxn modelId="{F3E27F2D-C06B-A447-9B96-337BF706E629}" type="presParOf" srcId="{FC73E560-8842-3A48-870C-443051A63627}" destId="{A44CD4F1-EB4B-AE48-921E-ACC6BA2A140B}" srcOrd="5" destOrd="0" presId="urn:microsoft.com/office/officeart/2005/8/layout/orgChart1"/>
    <dgm:cxn modelId="{CE2DA8C5-8A4E-F148-A034-D5DF319959DC}" type="presParOf" srcId="{A44CD4F1-EB4B-AE48-921E-ACC6BA2A140B}" destId="{6884F76F-AF80-E646-BBD8-C7B182380097}" srcOrd="0" destOrd="0" presId="urn:microsoft.com/office/officeart/2005/8/layout/orgChart1"/>
    <dgm:cxn modelId="{D2423BA2-4CA7-8049-A071-80697E6BB526}" type="presParOf" srcId="{6884F76F-AF80-E646-BBD8-C7B182380097}" destId="{3B961390-1A64-B24D-82BA-36EA34A943A1}" srcOrd="0" destOrd="0" presId="urn:microsoft.com/office/officeart/2005/8/layout/orgChart1"/>
    <dgm:cxn modelId="{00972A98-22DA-7C47-A1F4-0B54DB773F58}" type="presParOf" srcId="{6884F76F-AF80-E646-BBD8-C7B182380097}" destId="{765B07D7-FAFF-9147-B795-430FC648741F}" srcOrd="1" destOrd="0" presId="urn:microsoft.com/office/officeart/2005/8/layout/orgChart1"/>
    <dgm:cxn modelId="{3861FE26-0DDE-804B-8E3E-CC89A7912BA5}" type="presParOf" srcId="{A44CD4F1-EB4B-AE48-921E-ACC6BA2A140B}" destId="{571BE0A8-7212-434B-AAE6-213E8363EB49}" srcOrd="1" destOrd="0" presId="urn:microsoft.com/office/officeart/2005/8/layout/orgChart1"/>
    <dgm:cxn modelId="{269C05D2-5532-B64D-925D-8C8E62697F91}" type="presParOf" srcId="{A44CD4F1-EB4B-AE48-921E-ACC6BA2A140B}" destId="{4AAA7D14-0EE7-0F4C-9879-A3EB8013510D}" srcOrd="2" destOrd="0" presId="urn:microsoft.com/office/officeart/2005/8/layout/orgChart1"/>
    <dgm:cxn modelId="{2671D72A-A5FA-E84E-8D59-1D741D3FA6AE}" type="presParOf" srcId="{41E14631-5BFB-D74C-A234-DB0CC97D562A}" destId="{4CE52114-FC8A-BC45-A8F6-FF5C20BCBA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643F56-6887-7C4E-8A32-FB866812FEA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99C62B-BE6E-4C42-B153-D71AE849DC2B}">
      <dgm:prSet phldrT="[Text]"/>
      <dgm:spPr/>
      <dgm:t>
        <a:bodyPr/>
        <a:lstStyle/>
        <a:p>
          <a:pPr>
            <a:buNone/>
          </a:pP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Fasting Glucose Levels </a:t>
          </a:r>
        </a:p>
      </dgm:t>
    </dgm:pt>
    <dgm:pt modelId="{0B820DF9-262C-764B-8148-8EA7DAE55F5D}" type="parTrans" cxnId="{A29AE681-8B75-894F-8412-611289002D25}">
      <dgm:prSet/>
      <dgm:spPr/>
      <dgm:t>
        <a:bodyPr/>
        <a:lstStyle/>
        <a:p>
          <a:endParaRPr lang="en-US"/>
        </a:p>
      </dgm:t>
    </dgm:pt>
    <dgm:pt modelId="{17809612-EAD1-BF48-B5F2-9F9664230CE5}" type="sibTrans" cxnId="{A29AE681-8B75-894F-8412-611289002D25}">
      <dgm:prSet/>
      <dgm:spPr/>
      <dgm:t>
        <a:bodyPr/>
        <a:lstStyle/>
        <a:p>
          <a:endParaRPr lang="en-US"/>
        </a:p>
      </dgm:t>
    </dgm:pt>
    <dgm:pt modelId="{4B9D0305-4E9D-6148-9CA9-8C4ACD23CA7C}">
      <dgm:prSet phldrT="[Text]"/>
      <dgm:spPr/>
      <dgm:t>
        <a:bodyPr/>
        <a:lstStyle/>
        <a:p>
          <a:pPr>
            <a:buNone/>
          </a:pPr>
          <a:r>
            <a:rPr lang="en-US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Measured after a fast of at least 8 hours </a:t>
          </a:r>
        </a:p>
      </dgm:t>
    </dgm:pt>
    <dgm:pt modelId="{2DB966DB-384D-C84F-85EF-8047A92D3A8E}" type="parTrans" cxnId="{9339E10B-1A55-9F4F-B4AA-1CE971D60D0D}">
      <dgm:prSet/>
      <dgm:spPr/>
      <dgm:t>
        <a:bodyPr/>
        <a:lstStyle/>
        <a:p>
          <a:endParaRPr lang="en-US"/>
        </a:p>
      </dgm:t>
    </dgm:pt>
    <dgm:pt modelId="{D92EE438-9FD1-AC46-9A63-1CC5FD8A9C69}" type="sibTrans" cxnId="{9339E10B-1A55-9F4F-B4AA-1CE971D60D0D}">
      <dgm:prSet/>
      <dgm:spPr/>
      <dgm:t>
        <a:bodyPr/>
        <a:lstStyle/>
        <a:p>
          <a:endParaRPr lang="en-US"/>
        </a:p>
      </dgm:t>
    </dgm:pt>
    <dgm:pt modelId="{2A6B9B26-77DF-FB4F-B09F-A879C7CD4C16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Random/Non fasting Glucose Levels </a:t>
          </a:r>
        </a:p>
      </dgm:t>
    </dgm:pt>
    <dgm:pt modelId="{CA37F4A4-9C0A-D149-9562-3595FA76C08A}" type="parTrans" cxnId="{5570D1A4-A5B7-9E4B-8562-6E0F23CE8B7F}">
      <dgm:prSet/>
      <dgm:spPr/>
      <dgm:t>
        <a:bodyPr/>
        <a:lstStyle/>
        <a:p>
          <a:endParaRPr lang="en-US"/>
        </a:p>
      </dgm:t>
    </dgm:pt>
    <dgm:pt modelId="{32C11530-F8D5-F04A-A2D1-C1F4A8A4C60A}" type="sibTrans" cxnId="{5570D1A4-A5B7-9E4B-8562-6E0F23CE8B7F}">
      <dgm:prSet/>
      <dgm:spPr/>
      <dgm:t>
        <a:bodyPr/>
        <a:lstStyle/>
        <a:p>
          <a:endParaRPr lang="en-US"/>
        </a:p>
      </dgm:t>
    </dgm:pt>
    <dgm:pt modelId="{B8BFA490-6489-F64D-B72D-683B36230080}">
      <dgm:prSet phldrT="[Text]"/>
      <dgm:spPr/>
      <dgm:t>
        <a:bodyPr/>
        <a:lstStyle/>
        <a:p>
          <a:r>
            <a:rPr lang="en-US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Measured at random times during the day </a:t>
          </a:r>
        </a:p>
      </dgm:t>
    </dgm:pt>
    <dgm:pt modelId="{3310690E-E05C-0547-A930-2F2821672B1C}" type="parTrans" cxnId="{E9630148-2239-D84E-8D0F-22FDDDCCFC90}">
      <dgm:prSet/>
      <dgm:spPr/>
      <dgm:t>
        <a:bodyPr/>
        <a:lstStyle/>
        <a:p>
          <a:endParaRPr lang="en-US"/>
        </a:p>
      </dgm:t>
    </dgm:pt>
    <dgm:pt modelId="{62382563-8F7D-B548-8710-8849AB71EC13}" type="sibTrans" cxnId="{E9630148-2239-D84E-8D0F-22FDDDCCFC90}">
      <dgm:prSet/>
      <dgm:spPr/>
      <dgm:t>
        <a:bodyPr/>
        <a:lstStyle/>
        <a:p>
          <a:endParaRPr lang="en-US"/>
        </a:p>
      </dgm:t>
    </dgm:pt>
    <dgm:pt modelId="{9E0540C4-9B0C-E345-88F2-122FFF4223DB}">
      <dgm:prSet/>
      <dgm:spPr/>
      <dgm:t>
        <a:bodyPr/>
        <a:lstStyle/>
        <a:p>
          <a:pPr rtl="0"/>
          <a:r>
            <a:rPr lang="en-US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Diagnosis criteria: &gt;=126 mg/</a:t>
          </a:r>
          <a:r>
            <a:rPr lang="en-US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dL</a:t>
          </a:r>
          <a:endParaRPr lang="en-US">
            <a:solidFill>
              <a:srgbClr val="FFC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21A43-C50C-9243-B9D2-FEC795B3E536}" type="parTrans" cxnId="{79DBDE3D-1628-9049-ADAD-8FCF37009228}">
      <dgm:prSet/>
      <dgm:spPr/>
      <dgm:t>
        <a:bodyPr/>
        <a:lstStyle/>
        <a:p>
          <a:endParaRPr lang="en-US"/>
        </a:p>
      </dgm:t>
    </dgm:pt>
    <dgm:pt modelId="{A5DAA59E-0F56-FC44-97C8-C9CDA67B4401}" type="sibTrans" cxnId="{79DBDE3D-1628-9049-ADAD-8FCF37009228}">
      <dgm:prSet/>
      <dgm:spPr/>
      <dgm:t>
        <a:bodyPr/>
        <a:lstStyle/>
        <a:p>
          <a:endParaRPr lang="en-US"/>
        </a:p>
      </dgm:t>
    </dgm:pt>
    <dgm:pt modelId="{ECE4761D-596F-1F45-9CC6-85578D58EBD0}">
      <dgm:prSet/>
      <dgm:spPr/>
      <dgm:t>
        <a:bodyPr/>
        <a:lstStyle/>
        <a:p>
          <a:r>
            <a:rPr lang="en-US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Diagnosis criteria: &gt;=200 mg/</a:t>
          </a:r>
          <a:r>
            <a:rPr lang="en-US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dL</a:t>
          </a:r>
          <a:r>
            <a:rPr lang="en-US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classic symptoms are present</a:t>
          </a:r>
        </a:p>
      </dgm:t>
    </dgm:pt>
    <dgm:pt modelId="{917C57A2-B65A-9744-9BCF-21F1F84C84AA}" type="parTrans" cxnId="{286155AB-B7E3-4F47-AA04-A87C4F04DF6A}">
      <dgm:prSet/>
      <dgm:spPr/>
      <dgm:t>
        <a:bodyPr/>
        <a:lstStyle/>
        <a:p>
          <a:endParaRPr lang="en-US"/>
        </a:p>
      </dgm:t>
    </dgm:pt>
    <dgm:pt modelId="{DFE9641F-63AA-A94E-93BD-11A34B6381E1}" type="sibTrans" cxnId="{286155AB-B7E3-4F47-AA04-A87C4F04DF6A}">
      <dgm:prSet/>
      <dgm:spPr/>
      <dgm:t>
        <a:bodyPr/>
        <a:lstStyle/>
        <a:p>
          <a:endParaRPr lang="en-US"/>
        </a:p>
      </dgm:t>
    </dgm:pt>
    <dgm:pt modelId="{F048EA6D-F9B0-544F-A76B-C6524905AEF3}" type="pres">
      <dgm:prSet presAssocID="{3F643F56-6887-7C4E-8A32-FB866812FEA0}" presName="Name0" presStyleCnt="0">
        <dgm:presLayoutVars>
          <dgm:dir/>
          <dgm:resizeHandles val="exact"/>
        </dgm:presLayoutVars>
      </dgm:prSet>
      <dgm:spPr/>
    </dgm:pt>
    <dgm:pt modelId="{3BBA3F96-4F27-264C-BF0A-ABD856DAC445}" type="pres">
      <dgm:prSet presAssocID="{B299C62B-BE6E-4C42-B153-D71AE849DC2B}" presName="node" presStyleLbl="node1" presStyleIdx="0" presStyleCnt="2">
        <dgm:presLayoutVars>
          <dgm:bulletEnabled val="1"/>
        </dgm:presLayoutVars>
      </dgm:prSet>
      <dgm:spPr/>
    </dgm:pt>
    <dgm:pt modelId="{BB0E0676-2159-DD49-9C22-EC78BCEDFEE2}" type="pres">
      <dgm:prSet presAssocID="{17809612-EAD1-BF48-B5F2-9F9664230CE5}" presName="sibTrans" presStyleCnt="0"/>
      <dgm:spPr/>
    </dgm:pt>
    <dgm:pt modelId="{EA64B6CE-1BB0-6C4F-8CCF-41A462E23EEB}" type="pres">
      <dgm:prSet presAssocID="{2A6B9B26-77DF-FB4F-B09F-A879C7CD4C16}" presName="node" presStyleLbl="node1" presStyleIdx="1" presStyleCnt="2">
        <dgm:presLayoutVars>
          <dgm:bulletEnabled val="1"/>
        </dgm:presLayoutVars>
      </dgm:prSet>
      <dgm:spPr/>
    </dgm:pt>
  </dgm:ptLst>
  <dgm:cxnLst>
    <dgm:cxn modelId="{9339E10B-1A55-9F4F-B4AA-1CE971D60D0D}" srcId="{B299C62B-BE6E-4C42-B153-D71AE849DC2B}" destId="{4B9D0305-4E9D-6148-9CA9-8C4ACD23CA7C}" srcOrd="0" destOrd="0" parTransId="{2DB966DB-384D-C84F-85EF-8047A92D3A8E}" sibTransId="{D92EE438-9FD1-AC46-9A63-1CC5FD8A9C69}"/>
    <dgm:cxn modelId="{ABE0100F-624C-684E-ABF3-9CC259905307}" type="presOf" srcId="{2A6B9B26-77DF-FB4F-B09F-A879C7CD4C16}" destId="{EA64B6CE-1BB0-6C4F-8CCF-41A462E23EEB}" srcOrd="0" destOrd="0" presId="urn:microsoft.com/office/officeart/2005/8/layout/hList6"/>
    <dgm:cxn modelId="{2D87851D-FF4A-6447-ABB6-A569CFF9B0EF}" type="presOf" srcId="{9E0540C4-9B0C-E345-88F2-122FFF4223DB}" destId="{3BBA3F96-4F27-264C-BF0A-ABD856DAC445}" srcOrd="0" destOrd="2" presId="urn:microsoft.com/office/officeart/2005/8/layout/hList6"/>
    <dgm:cxn modelId="{79DBDE3D-1628-9049-ADAD-8FCF37009228}" srcId="{B299C62B-BE6E-4C42-B153-D71AE849DC2B}" destId="{9E0540C4-9B0C-E345-88F2-122FFF4223DB}" srcOrd="1" destOrd="0" parTransId="{89C21A43-C50C-9243-B9D2-FEC795B3E536}" sibTransId="{A5DAA59E-0F56-FC44-97C8-C9CDA67B4401}"/>
    <dgm:cxn modelId="{E9630148-2239-D84E-8D0F-22FDDDCCFC90}" srcId="{2A6B9B26-77DF-FB4F-B09F-A879C7CD4C16}" destId="{B8BFA490-6489-F64D-B72D-683B36230080}" srcOrd="0" destOrd="0" parTransId="{3310690E-E05C-0547-A930-2F2821672B1C}" sibTransId="{62382563-8F7D-B548-8710-8849AB71EC13}"/>
    <dgm:cxn modelId="{18EEDF75-8CE8-744B-BA9A-61FBAB153632}" type="presOf" srcId="{B8BFA490-6489-F64D-B72D-683B36230080}" destId="{EA64B6CE-1BB0-6C4F-8CCF-41A462E23EEB}" srcOrd="0" destOrd="1" presId="urn:microsoft.com/office/officeart/2005/8/layout/hList6"/>
    <dgm:cxn modelId="{A29AE681-8B75-894F-8412-611289002D25}" srcId="{3F643F56-6887-7C4E-8A32-FB866812FEA0}" destId="{B299C62B-BE6E-4C42-B153-D71AE849DC2B}" srcOrd="0" destOrd="0" parTransId="{0B820DF9-262C-764B-8148-8EA7DAE55F5D}" sibTransId="{17809612-EAD1-BF48-B5F2-9F9664230CE5}"/>
    <dgm:cxn modelId="{5570D1A4-A5B7-9E4B-8562-6E0F23CE8B7F}" srcId="{3F643F56-6887-7C4E-8A32-FB866812FEA0}" destId="{2A6B9B26-77DF-FB4F-B09F-A879C7CD4C16}" srcOrd="1" destOrd="0" parTransId="{CA37F4A4-9C0A-D149-9562-3595FA76C08A}" sibTransId="{32C11530-F8D5-F04A-A2D1-C1F4A8A4C60A}"/>
    <dgm:cxn modelId="{CBFBBBA8-7E1F-CF42-9530-94A93E07CF37}" type="presOf" srcId="{B299C62B-BE6E-4C42-B153-D71AE849DC2B}" destId="{3BBA3F96-4F27-264C-BF0A-ABD856DAC445}" srcOrd="0" destOrd="0" presId="urn:microsoft.com/office/officeart/2005/8/layout/hList6"/>
    <dgm:cxn modelId="{286155AB-B7E3-4F47-AA04-A87C4F04DF6A}" srcId="{2A6B9B26-77DF-FB4F-B09F-A879C7CD4C16}" destId="{ECE4761D-596F-1F45-9CC6-85578D58EBD0}" srcOrd="1" destOrd="0" parTransId="{917C57A2-B65A-9744-9BCF-21F1F84C84AA}" sibTransId="{DFE9641F-63AA-A94E-93BD-11A34B6381E1}"/>
    <dgm:cxn modelId="{4E3BD4C0-0AF5-3447-9EEB-ADD5BF2BEF61}" type="presOf" srcId="{ECE4761D-596F-1F45-9CC6-85578D58EBD0}" destId="{EA64B6CE-1BB0-6C4F-8CCF-41A462E23EEB}" srcOrd="0" destOrd="2" presId="urn:microsoft.com/office/officeart/2005/8/layout/hList6"/>
    <dgm:cxn modelId="{563BA0D4-FE50-124E-8088-5917A188F606}" type="presOf" srcId="{4B9D0305-4E9D-6148-9CA9-8C4ACD23CA7C}" destId="{3BBA3F96-4F27-264C-BF0A-ABD856DAC445}" srcOrd="0" destOrd="1" presId="urn:microsoft.com/office/officeart/2005/8/layout/hList6"/>
    <dgm:cxn modelId="{D1F75FEF-4386-7B40-83C9-9CF365C6A9A6}" type="presOf" srcId="{3F643F56-6887-7C4E-8A32-FB866812FEA0}" destId="{F048EA6D-F9B0-544F-A76B-C6524905AEF3}" srcOrd="0" destOrd="0" presId="urn:microsoft.com/office/officeart/2005/8/layout/hList6"/>
    <dgm:cxn modelId="{9C736817-AEDF-C047-8A15-B1E86D696FE8}" type="presParOf" srcId="{F048EA6D-F9B0-544F-A76B-C6524905AEF3}" destId="{3BBA3F96-4F27-264C-BF0A-ABD856DAC445}" srcOrd="0" destOrd="0" presId="urn:microsoft.com/office/officeart/2005/8/layout/hList6"/>
    <dgm:cxn modelId="{623C7C44-D2C6-434B-9C01-9CF885006A58}" type="presParOf" srcId="{F048EA6D-F9B0-544F-A76B-C6524905AEF3}" destId="{BB0E0676-2159-DD49-9C22-EC78BCEDFEE2}" srcOrd="1" destOrd="0" presId="urn:microsoft.com/office/officeart/2005/8/layout/hList6"/>
    <dgm:cxn modelId="{BF5E22E0-41E0-8F4D-8EB7-0FE4C568C67C}" type="presParOf" srcId="{F048EA6D-F9B0-544F-A76B-C6524905AEF3}" destId="{EA64B6CE-1BB0-6C4F-8CCF-41A462E23EEB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93F71F-7BFB-8F42-BC23-B323CB9F45BF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014FED-CE78-BF46-AFCA-8517BE53D585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Type 1 Diabetes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AA3B9-1D9C-FF41-8E73-2D26F293B872}" type="parTrans" cxnId="{92DB7717-9072-0F4E-9D1C-392A3110BB70}">
      <dgm:prSet/>
      <dgm:spPr/>
      <dgm:t>
        <a:bodyPr/>
        <a:lstStyle/>
        <a:p>
          <a:endParaRPr lang="en-US"/>
        </a:p>
      </dgm:t>
    </dgm:pt>
    <dgm:pt modelId="{9A5EACFE-23E6-1D44-8EDF-01249CCD1562}" type="sibTrans" cxnId="{92DB7717-9072-0F4E-9D1C-392A3110BB70}">
      <dgm:prSet/>
      <dgm:spPr/>
      <dgm:t>
        <a:bodyPr/>
        <a:lstStyle/>
        <a:p>
          <a:endParaRPr lang="en-US"/>
        </a:p>
      </dgm:t>
    </dgm:pt>
    <dgm:pt modelId="{527D90E6-BB0D-EC4D-979B-D784701FCE52}">
      <dgm:prSet/>
      <dgm:spPr/>
      <dgm:t>
        <a:bodyPr/>
        <a:lstStyle/>
        <a:p>
          <a:r>
            <a:rPr lang="en-US"/>
            <a:t>caused by </a:t>
          </a:r>
          <a:r>
            <a:rPr lang="en-US" b="1"/>
            <a:t>autoimmune </a:t>
          </a:r>
          <a:r>
            <a:rPr lang="en-US"/>
            <a:t>destruction of the pancreatic beta cells</a:t>
          </a:r>
        </a:p>
      </dgm:t>
    </dgm:pt>
    <dgm:pt modelId="{CA1D5A62-670E-4942-9DEE-3B9AD86D5E18}" type="parTrans" cxnId="{C52BB507-8BAF-C341-A703-07B694C835F9}">
      <dgm:prSet/>
      <dgm:spPr/>
      <dgm:t>
        <a:bodyPr/>
        <a:lstStyle/>
        <a:p>
          <a:endParaRPr lang="en-US"/>
        </a:p>
      </dgm:t>
    </dgm:pt>
    <dgm:pt modelId="{3726E9A9-0008-9F46-9CB3-22BA0A2B9295}" type="sibTrans" cxnId="{C52BB507-8BAF-C341-A703-07B694C835F9}">
      <dgm:prSet/>
      <dgm:spPr/>
      <dgm:t>
        <a:bodyPr/>
        <a:lstStyle/>
        <a:p>
          <a:endParaRPr lang="en-US"/>
        </a:p>
      </dgm:t>
    </dgm:pt>
    <dgm:pt modelId="{6C3DFF34-C76C-214E-B56A-0111E0212A6F}">
      <dgm:prSet/>
      <dgm:spPr/>
      <dgm:t>
        <a:bodyPr/>
        <a:lstStyle/>
        <a:p>
          <a:r>
            <a:rPr lang="en-US"/>
            <a:t>Beta cells which produce and secrete insulin-&gt; Insulin insufficiency </a:t>
          </a:r>
        </a:p>
      </dgm:t>
    </dgm:pt>
    <dgm:pt modelId="{ED0F3E18-B962-C340-ACB4-DCA14C193839}" type="parTrans" cxnId="{9FB76870-3BE3-3E4B-92DA-A6F427BB1B4E}">
      <dgm:prSet/>
      <dgm:spPr/>
      <dgm:t>
        <a:bodyPr/>
        <a:lstStyle/>
        <a:p>
          <a:endParaRPr lang="en-US"/>
        </a:p>
      </dgm:t>
    </dgm:pt>
    <dgm:pt modelId="{FAD9B129-56B3-2D4F-B545-82837584DBFE}" type="sibTrans" cxnId="{9FB76870-3BE3-3E4B-92DA-A6F427BB1B4E}">
      <dgm:prSet/>
      <dgm:spPr/>
      <dgm:t>
        <a:bodyPr/>
        <a:lstStyle/>
        <a:p>
          <a:endParaRPr lang="en-US"/>
        </a:p>
      </dgm:t>
    </dgm:pt>
    <dgm:pt modelId="{3553F20B-CDC8-3A46-A07A-0F87E2B6247E}">
      <dgm:prSet/>
      <dgm:spPr/>
      <dgm:t>
        <a:bodyPr/>
        <a:lstStyle/>
        <a:p>
          <a:r>
            <a:rPr lang="en-US"/>
            <a:t>Usually, by the time symptoms develop, the damage to the beta cells has progressed so far and insulin must be supplied exogenously</a:t>
          </a:r>
        </a:p>
      </dgm:t>
    </dgm:pt>
    <dgm:pt modelId="{0AF4AFE9-E9D5-8740-BC5A-10E75919CB4C}" type="parTrans" cxnId="{5F82CEB1-3111-054B-B345-B53846CB1BCE}">
      <dgm:prSet/>
      <dgm:spPr/>
      <dgm:t>
        <a:bodyPr/>
        <a:lstStyle/>
        <a:p>
          <a:endParaRPr lang="en-US"/>
        </a:p>
      </dgm:t>
    </dgm:pt>
    <dgm:pt modelId="{2B6B851E-E2C0-DA40-B3B9-E150CE7DB1DC}" type="sibTrans" cxnId="{5F82CEB1-3111-054B-B345-B53846CB1BCE}">
      <dgm:prSet/>
      <dgm:spPr/>
      <dgm:t>
        <a:bodyPr/>
        <a:lstStyle/>
        <a:p>
          <a:endParaRPr lang="en-US"/>
        </a:p>
      </dgm:t>
    </dgm:pt>
    <dgm:pt modelId="{8B258CF2-6DBA-6948-9221-005A4D8ECDBF}">
      <dgm:prSet/>
      <dgm:spPr/>
      <dgm:t>
        <a:bodyPr/>
        <a:lstStyle/>
        <a:p>
          <a:r>
            <a:rPr lang="en-US" dirty="0"/>
            <a:t>Type 1 diabetes typically develops during childhood or adolescence BUT may occur at any age </a:t>
          </a:r>
        </a:p>
      </dgm:t>
    </dgm:pt>
    <dgm:pt modelId="{EAE31417-5949-3D43-BFC4-F9BA6CDE39D8}" type="parTrans" cxnId="{DE87C78D-F65F-AB4D-8ED1-C7EAB37AA3EA}">
      <dgm:prSet/>
      <dgm:spPr/>
      <dgm:t>
        <a:bodyPr/>
        <a:lstStyle/>
        <a:p>
          <a:endParaRPr lang="en-US"/>
        </a:p>
      </dgm:t>
    </dgm:pt>
    <dgm:pt modelId="{F0502B19-0937-D043-9595-AE91B395B7D5}" type="sibTrans" cxnId="{DE87C78D-F65F-AB4D-8ED1-C7EAB37AA3EA}">
      <dgm:prSet/>
      <dgm:spPr/>
      <dgm:t>
        <a:bodyPr/>
        <a:lstStyle/>
        <a:p>
          <a:endParaRPr lang="en-US"/>
        </a:p>
      </dgm:t>
    </dgm:pt>
    <dgm:pt modelId="{E6EA5C4B-AE05-D144-BC2F-D9C27D490126}">
      <dgm:prSet/>
      <dgm:spPr/>
      <dgm:t>
        <a:bodyPr/>
        <a:lstStyle/>
        <a:p>
          <a:r>
            <a:rPr lang="en-US" b="1" dirty="0"/>
            <a:t>Autoantibodies testing</a:t>
          </a:r>
          <a:endParaRPr lang="en-US" dirty="0"/>
        </a:p>
      </dgm:t>
    </dgm:pt>
    <dgm:pt modelId="{6AE769B6-FDA4-C948-87D0-1C21CCB03E91}" type="parTrans" cxnId="{3FAFD126-C785-BF44-B546-E48B7E3AB5CF}">
      <dgm:prSet/>
      <dgm:spPr/>
    </dgm:pt>
    <dgm:pt modelId="{70EE32A1-01D2-E84E-B229-EFFD6133C6B0}" type="sibTrans" cxnId="{3FAFD126-C785-BF44-B546-E48B7E3AB5CF}">
      <dgm:prSet/>
      <dgm:spPr/>
    </dgm:pt>
    <dgm:pt modelId="{B6349218-8C64-BF4C-89C0-71B17CD6F25A}" type="pres">
      <dgm:prSet presAssocID="{D793F71F-7BFB-8F42-BC23-B323CB9F45BF}" presName="Name0" presStyleCnt="0">
        <dgm:presLayoutVars>
          <dgm:dir/>
          <dgm:animLvl val="lvl"/>
          <dgm:resizeHandles val="exact"/>
        </dgm:presLayoutVars>
      </dgm:prSet>
      <dgm:spPr/>
    </dgm:pt>
    <dgm:pt modelId="{A23484E0-F84B-5E40-9EEC-AB0A1DBB3883}" type="pres">
      <dgm:prSet presAssocID="{FE014FED-CE78-BF46-AFCA-8517BE53D585}" presName="linNode" presStyleCnt="0"/>
      <dgm:spPr/>
    </dgm:pt>
    <dgm:pt modelId="{D9432C7B-E8CA-B643-8676-6D3133D7C85C}" type="pres">
      <dgm:prSet presAssocID="{FE014FED-CE78-BF46-AFCA-8517BE53D58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D332D243-A86D-FD4F-853A-728044995925}" type="pres">
      <dgm:prSet presAssocID="{FE014FED-CE78-BF46-AFCA-8517BE53D58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C52BB507-8BAF-C341-A703-07B694C835F9}" srcId="{FE014FED-CE78-BF46-AFCA-8517BE53D585}" destId="{527D90E6-BB0D-EC4D-979B-D784701FCE52}" srcOrd="0" destOrd="0" parTransId="{CA1D5A62-670E-4942-9DEE-3B9AD86D5E18}" sibTransId="{3726E9A9-0008-9F46-9CB3-22BA0A2B9295}"/>
    <dgm:cxn modelId="{82718116-7E73-9649-8F7F-8BEA87CB6DC8}" type="presOf" srcId="{527D90E6-BB0D-EC4D-979B-D784701FCE52}" destId="{D332D243-A86D-FD4F-853A-728044995925}" srcOrd="0" destOrd="0" presId="urn:microsoft.com/office/officeart/2005/8/layout/vList5"/>
    <dgm:cxn modelId="{92DB7717-9072-0F4E-9D1C-392A3110BB70}" srcId="{D793F71F-7BFB-8F42-BC23-B323CB9F45BF}" destId="{FE014FED-CE78-BF46-AFCA-8517BE53D585}" srcOrd="0" destOrd="0" parTransId="{B0BAA3B9-1D9C-FF41-8E73-2D26F293B872}" sibTransId="{9A5EACFE-23E6-1D44-8EDF-01249CCD1562}"/>
    <dgm:cxn modelId="{E806F520-65AF-6442-A643-7E0B801D7598}" type="presOf" srcId="{FE014FED-CE78-BF46-AFCA-8517BE53D585}" destId="{D9432C7B-E8CA-B643-8676-6D3133D7C85C}" srcOrd="0" destOrd="0" presId="urn:microsoft.com/office/officeart/2005/8/layout/vList5"/>
    <dgm:cxn modelId="{70609924-29B8-974C-91E5-1831B196AACE}" type="presOf" srcId="{6C3DFF34-C76C-214E-B56A-0111E0212A6F}" destId="{D332D243-A86D-FD4F-853A-728044995925}" srcOrd="0" destOrd="1" presId="urn:microsoft.com/office/officeart/2005/8/layout/vList5"/>
    <dgm:cxn modelId="{3FAFD126-C785-BF44-B546-E48B7E3AB5CF}" srcId="{FE014FED-CE78-BF46-AFCA-8517BE53D585}" destId="{E6EA5C4B-AE05-D144-BC2F-D9C27D490126}" srcOrd="4" destOrd="0" parTransId="{6AE769B6-FDA4-C948-87D0-1C21CCB03E91}" sibTransId="{70EE32A1-01D2-E84E-B229-EFFD6133C6B0}"/>
    <dgm:cxn modelId="{AF2A0228-E108-E14D-BC0D-577A1C210EDE}" type="presOf" srcId="{D793F71F-7BFB-8F42-BC23-B323CB9F45BF}" destId="{B6349218-8C64-BF4C-89C0-71B17CD6F25A}" srcOrd="0" destOrd="0" presId="urn:microsoft.com/office/officeart/2005/8/layout/vList5"/>
    <dgm:cxn modelId="{9FB76870-3BE3-3E4B-92DA-A6F427BB1B4E}" srcId="{FE014FED-CE78-BF46-AFCA-8517BE53D585}" destId="{6C3DFF34-C76C-214E-B56A-0111E0212A6F}" srcOrd="1" destOrd="0" parTransId="{ED0F3E18-B962-C340-ACB4-DCA14C193839}" sibTransId="{FAD9B129-56B3-2D4F-B545-82837584DBFE}"/>
    <dgm:cxn modelId="{DE87C78D-F65F-AB4D-8ED1-C7EAB37AA3EA}" srcId="{FE014FED-CE78-BF46-AFCA-8517BE53D585}" destId="{8B258CF2-6DBA-6948-9221-005A4D8ECDBF}" srcOrd="3" destOrd="0" parTransId="{EAE31417-5949-3D43-BFC4-F9BA6CDE39D8}" sibTransId="{F0502B19-0937-D043-9595-AE91B395B7D5}"/>
    <dgm:cxn modelId="{15CE6A9F-7521-2F41-A08C-AD274530F11C}" type="presOf" srcId="{E6EA5C4B-AE05-D144-BC2F-D9C27D490126}" destId="{D332D243-A86D-FD4F-853A-728044995925}" srcOrd="0" destOrd="4" presId="urn:microsoft.com/office/officeart/2005/8/layout/vList5"/>
    <dgm:cxn modelId="{5F82CEB1-3111-054B-B345-B53846CB1BCE}" srcId="{FE014FED-CE78-BF46-AFCA-8517BE53D585}" destId="{3553F20B-CDC8-3A46-A07A-0F87E2B6247E}" srcOrd="2" destOrd="0" parTransId="{0AF4AFE9-E9D5-8740-BC5A-10E75919CB4C}" sibTransId="{2B6B851E-E2C0-DA40-B3B9-E150CE7DB1DC}"/>
    <dgm:cxn modelId="{417B9FB9-6256-F14D-96F6-402F9395B5DD}" type="presOf" srcId="{3553F20B-CDC8-3A46-A07A-0F87E2B6247E}" destId="{D332D243-A86D-FD4F-853A-728044995925}" srcOrd="0" destOrd="2" presId="urn:microsoft.com/office/officeart/2005/8/layout/vList5"/>
    <dgm:cxn modelId="{4B47C2F7-8969-D942-8D77-108A24B1A7EB}" type="presOf" srcId="{8B258CF2-6DBA-6948-9221-005A4D8ECDBF}" destId="{D332D243-A86D-FD4F-853A-728044995925}" srcOrd="0" destOrd="3" presId="urn:microsoft.com/office/officeart/2005/8/layout/vList5"/>
    <dgm:cxn modelId="{032C96B9-109F-1A4D-941A-4195AB67B1C4}" type="presParOf" srcId="{B6349218-8C64-BF4C-89C0-71B17CD6F25A}" destId="{A23484E0-F84B-5E40-9EEC-AB0A1DBB3883}" srcOrd="0" destOrd="0" presId="urn:microsoft.com/office/officeart/2005/8/layout/vList5"/>
    <dgm:cxn modelId="{58FD12A6-C896-E84D-97DE-4AC9EB0B80DB}" type="presParOf" srcId="{A23484E0-F84B-5E40-9EEC-AB0A1DBB3883}" destId="{D9432C7B-E8CA-B643-8676-6D3133D7C85C}" srcOrd="0" destOrd="0" presId="urn:microsoft.com/office/officeart/2005/8/layout/vList5"/>
    <dgm:cxn modelId="{B38994D0-6781-9B4E-9CDB-451537E9D664}" type="presParOf" srcId="{A23484E0-F84B-5E40-9EEC-AB0A1DBB3883}" destId="{D332D243-A86D-FD4F-853A-7280449959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3BCF6E-3842-0E48-9910-BC5D718F415D}" type="doc">
      <dgm:prSet loTypeId="urn:microsoft.com/office/officeart/2005/8/layout/venn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D4F831-1D95-9F45-B6B3-21618241A736}">
      <dgm:prSet custT="1"/>
      <dgm:spPr/>
      <dgm:t>
        <a:bodyPr/>
        <a:lstStyle/>
        <a:p>
          <a:r>
            <a:rPr lang="en-US" sz="2400" b="1"/>
            <a:t>Hyperglycemia</a:t>
          </a:r>
        </a:p>
      </dgm:t>
    </dgm:pt>
    <dgm:pt modelId="{3434E4BC-E352-0248-A283-BEA560F286F0}" type="parTrans" cxnId="{681F3082-C0F5-CE4C-99EE-422B24DFEAB5}">
      <dgm:prSet/>
      <dgm:spPr/>
      <dgm:t>
        <a:bodyPr/>
        <a:lstStyle/>
        <a:p>
          <a:endParaRPr lang="en-US"/>
        </a:p>
      </dgm:t>
    </dgm:pt>
    <dgm:pt modelId="{AD1727C5-DF7F-294F-A6ED-701FA44E9E3C}" type="sibTrans" cxnId="{681F3082-C0F5-CE4C-99EE-422B24DFEAB5}">
      <dgm:prSet/>
      <dgm:spPr/>
      <dgm:t>
        <a:bodyPr/>
        <a:lstStyle/>
        <a:p>
          <a:endParaRPr lang="en-US"/>
        </a:p>
      </dgm:t>
    </dgm:pt>
    <dgm:pt modelId="{47350133-6CAD-7A41-BC73-3A5C3221B219}">
      <dgm:prSet custT="1"/>
      <dgm:spPr/>
      <dgm:t>
        <a:bodyPr/>
        <a:lstStyle/>
        <a:p>
          <a:r>
            <a:rPr lang="en-US" sz="2400" b="1"/>
            <a:t>Polyuria</a:t>
          </a:r>
        </a:p>
      </dgm:t>
    </dgm:pt>
    <dgm:pt modelId="{E9D2D1E1-B255-8E4E-9A29-D02223144754}" type="parTrans" cxnId="{8EFBD62D-8141-614A-839A-BA64573E3CA6}">
      <dgm:prSet/>
      <dgm:spPr/>
      <dgm:t>
        <a:bodyPr/>
        <a:lstStyle/>
        <a:p>
          <a:endParaRPr lang="en-US"/>
        </a:p>
      </dgm:t>
    </dgm:pt>
    <dgm:pt modelId="{B3CA254E-2756-CF48-BF11-99B61CF2DDE8}" type="sibTrans" cxnId="{8EFBD62D-8141-614A-839A-BA64573E3CA6}">
      <dgm:prSet/>
      <dgm:spPr/>
      <dgm:t>
        <a:bodyPr/>
        <a:lstStyle/>
        <a:p>
          <a:endParaRPr lang="en-US"/>
        </a:p>
      </dgm:t>
    </dgm:pt>
    <dgm:pt modelId="{28B0B6E3-9446-A142-BC5B-42008C4E5022}">
      <dgm:prSet custT="1"/>
      <dgm:spPr/>
      <dgm:t>
        <a:bodyPr/>
        <a:lstStyle/>
        <a:p>
          <a:r>
            <a:rPr lang="en-US" sz="2400" b="1"/>
            <a:t>Polydipsia</a:t>
          </a:r>
        </a:p>
      </dgm:t>
    </dgm:pt>
    <dgm:pt modelId="{97B181DB-C280-2C43-8D79-0D0BF937264C}" type="parTrans" cxnId="{7C30CC81-603D-9E41-9D14-164FAF1C97E6}">
      <dgm:prSet/>
      <dgm:spPr/>
      <dgm:t>
        <a:bodyPr/>
        <a:lstStyle/>
        <a:p>
          <a:endParaRPr lang="en-US"/>
        </a:p>
      </dgm:t>
    </dgm:pt>
    <dgm:pt modelId="{C9768CE1-07D0-F544-9A9E-191AD35D2188}" type="sibTrans" cxnId="{7C30CC81-603D-9E41-9D14-164FAF1C97E6}">
      <dgm:prSet/>
      <dgm:spPr/>
      <dgm:t>
        <a:bodyPr/>
        <a:lstStyle/>
        <a:p>
          <a:endParaRPr lang="en-US"/>
        </a:p>
      </dgm:t>
    </dgm:pt>
    <dgm:pt modelId="{8E394A3F-F9DF-E546-9DE8-791A5F8FC8FD}">
      <dgm:prSet custT="1"/>
      <dgm:spPr/>
      <dgm:t>
        <a:bodyPr/>
        <a:lstStyle/>
        <a:p>
          <a:r>
            <a:rPr lang="en-US" sz="2400" b="1"/>
            <a:t>weight loss</a:t>
          </a:r>
        </a:p>
      </dgm:t>
    </dgm:pt>
    <dgm:pt modelId="{AF802224-EAB9-4443-9D2E-87A2486232B7}" type="parTrans" cxnId="{3FF937EA-9AF8-5044-B24A-8455C7629147}">
      <dgm:prSet/>
      <dgm:spPr/>
      <dgm:t>
        <a:bodyPr/>
        <a:lstStyle/>
        <a:p>
          <a:endParaRPr lang="en-US"/>
        </a:p>
      </dgm:t>
    </dgm:pt>
    <dgm:pt modelId="{00726B44-BAE8-DD4E-9667-FF22525AF0EE}" type="sibTrans" cxnId="{3FF937EA-9AF8-5044-B24A-8455C7629147}">
      <dgm:prSet/>
      <dgm:spPr/>
      <dgm:t>
        <a:bodyPr/>
        <a:lstStyle/>
        <a:p>
          <a:endParaRPr lang="en-US"/>
        </a:p>
      </dgm:t>
    </dgm:pt>
    <dgm:pt modelId="{EF003A7D-0194-2C4E-B7EC-C0031477EEE4}">
      <dgm:prSet custT="1"/>
      <dgm:spPr/>
      <dgm:t>
        <a:bodyPr/>
        <a:lstStyle/>
        <a:p>
          <a:r>
            <a:rPr lang="en-US" sz="2400" b="1"/>
            <a:t> fatigue</a:t>
          </a:r>
        </a:p>
      </dgm:t>
    </dgm:pt>
    <dgm:pt modelId="{769B3F6C-1DAF-D64B-BBDD-7471EF2AAA47}" type="parTrans" cxnId="{23E04C02-7941-3441-98A3-6DA7313600A1}">
      <dgm:prSet/>
      <dgm:spPr/>
      <dgm:t>
        <a:bodyPr/>
        <a:lstStyle/>
        <a:p>
          <a:endParaRPr lang="en-US"/>
        </a:p>
      </dgm:t>
    </dgm:pt>
    <dgm:pt modelId="{0100339A-8D1A-3F4E-9BED-A8CA9B0E375B}" type="sibTrans" cxnId="{23E04C02-7941-3441-98A3-6DA7313600A1}">
      <dgm:prSet/>
      <dgm:spPr/>
      <dgm:t>
        <a:bodyPr/>
        <a:lstStyle/>
        <a:p>
          <a:endParaRPr lang="en-US"/>
        </a:p>
      </dgm:t>
    </dgm:pt>
    <dgm:pt modelId="{D470C728-68A2-9F48-81DB-CC498D81BE0E}">
      <dgm:prSet custT="1"/>
      <dgm:spPr/>
      <dgm:t>
        <a:bodyPr/>
        <a:lstStyle/>
        <a:p>
          <a:r>
            <a:rPr lang="en-US" sz="2400" b="1"/>
            <a:t>ketoacidosis</a:t>
          </a:r>
          <a:endParaRPr lang="en-US" sz="2400"/>
        </a:p>
      </dgm:t>
    </dgm:pt>
    <dgm:pt modelId="{73E0C585-0990-A446-B24C-36BDAC709E27}" type="parTrans" cxnId="{35F06039-46CA-D343-A4DA-26A1AD093DEE}">
      <dgm:prSet/>
      <dgm:spPr/>
      <dgm:t>
        <a:bodyPr/>
        <a:lstStyle/>
        <a:p>
          <a:endParaRPr lang="en-US"/>
        </a:p>
      </dgm:t>
    </dgm:pt>
    <dgm:pt modelId="{F20D26EF-2F21-3746-8967-E77E0B0F03A7}" type="sibTrans" cxnId="{35F06039-46CA-D343-A4DA-26A1AD093DEE}">
      <dgm:prSet/>
      <dgm:spPr/>
      <dgm:t>
        <a:bodyPr/>
        <a:lstStyle/>
        <a:p>
          <a:endParaRPr lang="en-US"/>
        </a:p>
      </dgm:t>
    </dgm:pt>
    <dgm:pt modelId="{2EB2305B-609B-C849-B0A7-9F755FDA18F0}" type="pres">
      <dgm:prSet presAssocID="{6D3BCF6E-3842-0E48-9910-BC5D718F415D}" presName="Name0" presStyleCnt="0">
        <dgm:presLayoutVars>
          <dgm:dir/>
          <dgm:resizeHandles val="exact"/>
        </dgm:presLayoutVars>
      </dgm:prSet>
      <dgm:spPr/>
    </dgm:pt>
    <dgm:pt modelId="{5563D008-F9D5-454A-AD22-6A4ECEDF410B}" type="pres">
      <dgm:prSet presAssocID="{24D4F831-1D95-9F45-B6B3-21618241A736}" presName="Name5" presStyleLbl="vennNode1" presStyleIdx="0" presStyleCnt="6" custScaleX="154488" custScaleY="102330" custLinFactNeighborX="62569" custLinFactNeighborY="2871">
        <dgm:presLayoutVars>
          <dgm:bulletEnabled val="1"/>
        </dgm:presLayoutVars>
      </dgm:prSet>
      <dgm:spPr/>
    </dgm:pt>
    <dgm:pt modelId="{D4CBA612-5146-8344-AF0E-2212E6966723}" type="pres">
      <dgm:prSet presAssocID="{AD1727C5-DF7F-294F-A6ED-701FA44E9E3C}" presName="space" presStyleCnt="0"/>
      <dgm:spPr/>
    </dgm:pt>
    <dgm:pt modelId="{10170B53-027F-E34E-8C66-2FCB9D4C1B50}" type="pres">
      <dgm:prSet presAssocID="{47350133-6CAD-7A41-BC73-3A5C3221B219}" presName="Name5" presStyleLbl="vennNode1" presStyleIdx="1" presStyleCnt="6" custLinFactX="2647" custLinFactNeighborX="100000" custLinFactNeighborY="-67308">
        <dgm:presLayoutVars>
          <dgm:bulletEnabled val="1"/>
        </dgm:presLayoutVars>
      </dgm:prSet>
      <dgm:spPr/>
    </dgm:pt>
    <dgm:pt modelId="{72BE2EA6-E5FE-0846-A1FE-2FDDED00D177}" type="pres">
      <dgm:prSet presAssocID="{B3CA254E-2756-CF48-BF11-99B61CF2DDE8}" presName="space" presStyleCnt="0"/>
      <dgm:spPr/>
    </dgm:pt>
    <dgm:pt modelId="{A520EA7A-E5D9-1044-8FDE-B3B922B5654A}" type="pres">
      <dgm:prSet presAssocID="{28B0B6E3-9446-A142-BC5B-42008C4E5022}" presName="Name5" presStyleLbl="vennNode1" presStyleIdx="2" presStyleCnt="6" custScaleX="117231" custLinFactNeighborX="-49576" custLinFactNeighborY="46857">
        <dgm:presLayoutVars>
          <dgm:bulletEnabled val="1"/>
        </dgm:presLayoutVars>
      </dgm:prSet>
      <dgm:spPr/>
    </dgm:pt>
    <dgm:pt modelId="{1DBC1E8B-6B32-6B42-8424-D8744BF03467}" type="pres">
      <dgm:prSet presAssocID="{C9768CE1-07D0-F544-9A9E-191AD35D2188}" presName="space" presStyleCnt="0"/>
      <dgm:spPr/>
    </dgm:pt>
    <dgm:pt modelId="{66C3BFBF-18BE-3048-834F-1185C5348F19}" type="pres">
      <dgm:prSet presAssocID="{8E394A3F-F9DF-E546-9DE8-791A5F8FC8FD}" presName="Name5" presStyleLbl="vennNode1" presStyleIdx="3" presStyleCnt="6" custLinFactNeighborX="-10616" custLinFactNeighborY="-39632">
        <dgm:presLayoutVars>
          <dgm:bulletEnabled val="1"/>
        </dgm:presLayoutVars>
      </dgm:prSet>
      <dgm:spPr/>
    </dgm:pt>
    <dgm:pt modelId="{A6156C2A-4926-C74F-91E8-559843328AA9}" type="pres">
      <dgm:prSet presAssocID="{00726B44-BAE8-DD4E-9667-FF22525AF0EE}" presName="space" presStyleCnt="0"/>
      <dgm:spPr/>
    </dgm:pt>
    <dgm:pt modelId="{5248C34D-F301-3B45-8DD3-A1020DC3EC55}" type="pres">
      <dgm:prSet presAssocID="{EF003A7D-0194-2C4E-B7EC-C0031477EEE4}" presName="Name5" presStyleLbl="vennNode1" presStyleIdx="4" presStyleCnt="6" custLinFactNeighborX="-24770" custLinFactNeighborY="43879">
        <dgm:presLayoutVars>
          <dgm:bulletEnabled val="1"/>
        </dgm:presLayoutVars>
      </dgm:prSet>
      <dgm:spPr/>
    </dgm:pt>
    <dgm:pt modelId="{6FB2920D-AF22-9246-AFB2-FC57FE476480}" type="pres">
      <dgm:prSet presAssocID="{0100339A-8D1A-3F4E-9BED-A8CA9B0E375B}" presName="space" presStyleCnt="0"/>
      <dgm:spPr/>
    </dgm:pt>
    <dgm:pt modelId="{08F8A469-9CF9-D04D-8CBC-E050770A2A9A}" type="pres">
      <dgm:prSet presAssocID="{D470C728-68A2-9F48-81DB-CC498D81BE0E}" presName="Name5" presStyleLbl="vennNode1" presStyleIdx="5" presStyleCnt="6" custScaleX="129406" custLinFactX="-1930" custLinFactNeighborX="-100000" custLinFactNeighborY="-60549">
        <dgm:presLayoutVars>
          <dgm:bulletEnabled val="1"/>
        </dgm:presLayoutVars>
      </dgm:prSet>
      <dgm:spPr/>
    </dgm:pt>
  </dgm:ptLst>
  <dgm:cxnLst>
    <dgm:cxn modelId="{23E04C02-7941-3441-98A3-6DA7313600A1}" srcId="{6D3BCF6E-3842-0E48-9910-BC5D718F415D}" destId="{EF003A7D-0194-2C4E-B7EC-C0031477EEE4}" srcOrd="4" destOrd="0" parTransId="{769B3F6C-1DAF-D64B-BBDD-7471EF2AAA47}" sibTransId="{0100339A-8D1A-3F4E-9BED-A8CA9B0E375B}"/>
    <dgm:cxn modelId="{15ADA502-D4C7-304A-AAB6-9D367C3C183C}" type="presOf" srcId="{EF003A7D-0194-2C4E-B7EC-C0031477EEE4}" destId="{5248C34D-F301-3B45-8DD3-A1020DC3EC55}" srcOrd="0" destOrd="0" presId="urn:microsoft.com/office/officeart/2005/8/layout/venn3"/>
    <dgm:cxn modelId="{8EFBD62D-8141-614A-839A-BA64573E3CA6}" srcId="{6D3BCF6E-3842-0E48-9910-BC5D718F415D}" destId="{47350133-6CAD-7A41-BC73-3A5C3221B219}" srcOrd="1" destOrd="0" parTransId="{E9D2D1E1-B255-8E4E-9A29-D02223144754}" sibTransId="{B3CA254E-2756-CF48-BF11-99B61CF2DDE8}"/>
    <dgm:cxn modelId="{35F06039-46CA-D343-A4DA-26A1AD093DEE}" srcId="{6D3BCF6E-3842-0E48-9910-BC5D718F415D}" destId="{D470C728-68A2-9F48-81DB-CC498D81BE0E}" srcOrd="5" destOrd="0" parTransId="{73E0C585-0990-A446-B24C-36BDAC709E27}" sibTransId="{F20D26EF-2F21-3746-8967-E77E0B0F03A7}"/>
    <dgm:cxn modelId="{9B569839-21E1-0640-941C-888579B12C93}" type="presOf" srcId="{24D4F831-1D95-9F45-B6B3-21618241A736}" destId="{5563D008-F9D5-454A-AD22-6A4ECEDF410B}" srcOrd="0" destOrd="0" presId="urn:microsoft.com/office/officeart/2005/8/layout/venn3"/>
    <dgm:cxn modelId="{AA61BA46-7AE4-A049-9E9C-84B36E0975A1}" type="presOf" srcId="{D470C728-68A2-9F48-81DB-CC498D81BE0E}" destId="{08F8A469-9CF9-D04D-8CBC-E050770A2A9A}" srcOrd="0" destOrd="0" presId="urn:microsoft.com/office/officeart/2005/8/layout/venn3"/>
    <dgm:cxn modelId="{7C3C8748-26E7-E14D-AA62-E2131958CE6E}" type="presOf" srcId="{28B0B6E3-9446-A142-BC5B-42008C4E5022}" destId="{A520EA7A-E5D9-1044-8FDE-B3B922B5654A}" srcOrd="0" destOrd="0" presId="urn:microsoft.com/office/officeart/2005/8/layout/venn3"/>
    <dgm:cxn modelId="{6F52146E-D730-D347-9366-2C4A51F81931}" type="presOf" srcId="{47350133-6CAD-7A41-BC73-3A5C3221B219}" destId="{10170B53-027F-E34E-8C66-2FCB9D4C1B50}" srcOrd="0" destOrd="0" presId="urn:microsoft.com/office/officeart/2005/8/layout/venn3"/>
    <dgm:cxn modelId="{7C30CC81-603D-9E41-9D14-164FAF1C97E6}" srcId="{6D3BCF6E-3842-0E48-9910-BC5D718F415D}" destId="{28B0B6E3-9446-A142-BC5B-42008C4E5022}" srcOrd="2" destOrd="0" parTransId="{97B181DB-C280-2C43-8D79-0D0BF937264C}" sibTransId="{C9768CE1-07D0-F544-9A9E-191AD35D2188}"/>
    <dgm:cxn modelId="{681F3082-C0F5-CE4C-99EE-422B24DFEAB5}" srcId="{6D3BCF6E-3842-0E48-9910-BC5D718F415D}" destId="{24D4F831-1D95-9F45-B6B3-21618241A736}" srcOrd="0" destOrd="0" parTransId="{3434E4BC-E352-0248-A283-BEA560F286F0}" sibTransId="{AD1727C5-DF7F-294F-A6ED-701FA44E9E3C}"/>
    <dgm:cxn modelId="{D022CDB1-74F1-5245-93FA-CF6AC1D8001B}" type="presOf" srcId="{8E394A3F-F9DF-E546-9DE8-791A5F8FC8FD}" destId="{66C3BFBF-18BE-3048-834F-1185C5348F19}" srcOrd="0" destOrd="0" presId="urn:microsoft.com/office/officeart/2005/8/layout/venn3"/>
    <dgm:cxn modelId="{4B5CA9D0-6FA0-8E48-997F-E7DD56A470C4}" type="presOf" srcId="{6D3BCF6E-3842-0E48-9910-BC5D718F415D}" destId="{2EB2305B-609B-C849-B0A7-9F755FDA18F0}" srcOrd="0" destOrd="0" presId="urn:microsoft.com/office/officeart/2005/8/layout/venn3"/>
    <dgm:cxn modelId="{3FF937EA-9AF8-5044-B24A-8455C7629147}" srcId="{6D3BCF6E-3842-0E48-9910-BC5D718F415D}" destId="{8E394A3F-F9DF-E546-9DE8-791A5F8FC8FD}" srcOrd="3" destOrd="0" parTransId="{AF802224-EAB9-4443-9D2E-87A2486232B7}" sibTransId="{00726B44-BAE8-DD4E-9667-FF22525AF0EE}"/>
    <dgm:cxn modelId="{5476BEEA-263F-CE4A-80C7-D651EB081C12}" type="presParOf" srcId="{2EB2305B-609B-C849-B0A7-9F755FDA18F0}" destId="{5563D008-F9D5-454A-AD22-6A4ECEDF410B}" srcOrd="0" destOrd="0" presId="urn:microsoft.com/office/officeart/2005/8/layout/venn3"/>
    <dgm:cxn modelId="{596D4B93-E249-6448-B627-734D9BF32B3B}" type="presParOf" srcId="{2EB2305B-609B-C849-B0A7-9F755FDA18F0}" destId="{D4CBA612-5146-8344-AF0E-2212E6966723}" srcOrd="1" destOrd="0" presId="urn:microsoft.com/office/officeart/2005/8/layout/venn3"/>
    <dgm:cxn modelId="{FEA67A1E-0652-8346-88B5-A5372F1B9F56}" type="presParOf" srcId="{2EB2305B-609B-C849-B0A7-9F755FDA18F0}" destId="{10170B53-027F-E34E-8C66-2FCB9D4C1B50}" srcOrd="2" destOrd="0" presId="urn:microsoft.com/office/officeart/2005/8/layout/venn3"/>
    <dgm:cxn modelId="{AEB249B3-DEA2-EC47-B8A7-521EDAF2398F}" type="presParOf" srcId="{2EB2305B-609B-C849-B0A7-9F755FDA18F0}" destId="{72BE2EA6-E5FE-0846-A1FE-2FDDED00D177}" srcOrd="3" destOrd="0" presId="urn:microsoft.com/office/officeart/2005/8/layout/venn3"/>
    <dgm:cxn modelId="{6559C1C9-8E68-DA40-A5F5-BE3F0A44119E}" type="presParOf" srcId="{2EB2305B-609B-C849-B0A7-9F755FDA18F0}" destId="{A520EA7A-E5D9-1044-8FDE-B3B922B5654A}" srcOrd="4" destOrd="0" presId="urn:microsoft.com/office/officeart/2005/8/layout/venn3"/>
    <dgm:cxn modelId="{4BEC8958-1CA6-BF40-AED9-48B2957F42C6}" type="presParOf" srcId="{2EB2305B-609B-C849-B0A7-9F755FDA18F0}" destId="{1DBC1E8B-6B32-6B42-8424-D8744BF03467}" srcOrd="5" destOrd="0" presId="urn:microsoft.com/office/officeart/2005/8/layout/venn3"/>
    <dgm:cxn modelId="{548580C5-A621-F14B-A591-2D163D194C3F}" type="presParOf" srcId="{2EB2305B-609B-C849-B0A7-9F755FDA18F0}" destId="{66C3BFBF-18BE-3048-834F-1185C5348F19}" srcOrd="6" destOrd="0" presId="urn:microsoft.com/office/officeart/2005/8/layout/venn3"/>
    <dgm:cxn modelId="{F6F1A384-0ABD-9B47-A47E-029B3B099327}" type="presParOf" srcId="{2EB2305B-609B-C849-B0A7-9F755FDA18F0}" destId="{A6156C2A-4926-C74F-91E8-559843328AA9}" srcOrd="7" destOrd="0" presId="urn:microsoft.com/office/officeart/2005/8/layout/venn3"/>
    <dgm:cxn modelId="{E623DF2E-C91A-634D-B493-1F0A8229A36D}" type="presParOf" srcId="{2EB2305B-609B-C849-B0A7-9F755FDA18F0}" destId="{5248C34D-F301-3B45-8DD3-A1020DC3EC55}" srcOrd="8" destOrd="0" presId="urn:microsoft.com/office/officeart/2005/8/layout/venn3"/>
    <dgm:cxn modelId="{870C1EFE-A4A3-934C-948C-AF80306ADABC}" type="presParOf" srcId="{2EB2305B-609B-C849-B0A7-9F755FDA18F0}" destId="{6FB2920D-AF22-9246-AFB2-FC57FE476480}" srcOrd="9" destOrd="0" presId="urn:microsoft.com/office/officeart/2005/8/layout/venn3"/>
    <dgm:cxn modelId="{297EE98F-3266-8A4F-B562-5E4E7733C1BF}" type="presParOf" srcId="{2EB2305B-609B-C849-B0A7-9F755FDA18F0}" destId="{08F8A469-9CF9-D04D-8CBC-E050770A2A9A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B2C0CF-C36D-7742-AD66-8E7516479279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108F4B-6882-674C-B82D-2FD9BFA06805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Insulin therapy to correct the hyperglycemia</a:t>
          </a:r>
        </a:p>
      </dgm:t>
    </dgm:pt>
    <dgm:pt modelId="{C78AB543-3495-9141-A9C3-AD71C89C60AF}" type="parTrans" cxnId="{05C7BE13-437A-6D42-A680-3B11BBB0FEAF}">
      <dgm:prSet/>
      <dgm:spPr/>
      <dgm:t>
        <a:bodyPr/>
        <a:lstStyle/>
        <a:p>
          <a:endParaRPr lang="en-US"/>
        </a:p>
      </dgm:t>
    </dgm:pt>
    <dgm:pt modelId="{D03F9425-001C-2043-9AF2-FB15261F32EC}" type="sibTrans" cxnId="{05C7BE13-437A-6D42-A680-3B11BBB0FEAF}">
      <dgm:prSet/>
      <dgm:spPr/>
      <dgm:t>
        <a:bodyPr/>
        <a:lstStyle/>
        <a:p>
          <a:endParaRPr lang="en-US"/>
        </a:p>
      </dgm:t>
    </dgm:pt>
    <dgm:pt modelId="{CE365C6F-87A3-184A-BEB3-AFD2DBB06A98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Intravenous fluid and electrolyte replacement</a:t>
          </a:r>
        </a:p>
      </dgm:t>
    </dgm:pt>
    <dgm:pt modelId="{3AD41273-913E-1B46-A638-57686540B347}" type="parTrans" cxnId="{BB83E7A7-A57E-E24D-B523-BC4F012BD090}">
      <dgm:prSet/>
      <dgm:spPr/>
      <dgm:t>
        <a:bodyPr/>
        <a:lstStyle/>
        <a:p>
          <a:endParaRPr lang="en-US"/>
        </a:p>
      </dgm:t>
    </dgm:pt>
    <dgm:pt modelId="{D9621293-4601-8649-8A16-E7B59CBF483B}" type="sibTrans" cxnId="{BB83E7A7-A57E-E24D-B523-BC4F012BD090}">
      <dgm:prSet/>
      <dgm:spPr/>
      <dgm:t>
        <a:bodyPr/>
        <a:lstStyle/>
        <a:p>
          <a:endParaRPr lang="en-US"/>
        </a:p>
      </dgm:t>
    </dgm:pt>
    <dgm:pt modelId="{3D6FD038-545D-7946-8963-7E7D2D1A8712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Bicarbonate therapy to treat acidosis </a:t>
          </a:r>
        </a:p>
      </dgm:t>
    </dgm:pt>
    <dgm:pt modelId="{DA610838-FB33-E94A-B819-82BF9103B691}" type="parTrans" cxnId="{6021D341-FDAB-7642-A016-DBAC5AB8C968}">
      <dgm:prSet/>
      <dgm:spPr/>
      <dgm:t>
        <a:bodyPr/>
        <a:lstStyle/>
        <a:p>
          <a:endParaRPr lang="en-US"/>
        </a:p>
      </dgm:t>
    </dgm:pt>
    <dgm:pt modelId="{53D001D7-2B44-B049-9861-19A2910CABB0}" type="sibTrans" cxnId="{6021D341-FDAB-7642-A016-DBAC5AB8C968}">
      <dgm:prSet/>
      <dgm:spPr/>
      <dgm:t>
        <a:bodyPr/>
        <a:lstStyle/>
        <a:p>
          <a:endParaRPr lang="en-US"/>
        </a:p>
      </dgm:t>
    </dgm:pt>
    <dgm:pt modelId="{E14C7600-BE8E-4C48-BE6C-AD82A0B207B6}" type="pres">
      <dgm:prSet presAssocID="{82B2C0CF-C36D-7742-AD66-8E7516479279}" presName="Name0" presStyleCnt="0">
        <dgm:presLayoutVars>
          <dgm:dir/>
          <dgm:animLvl val="lvl"/>
          <dgm:resizeHandles val="exact"/>
        </dgm:presLayoutVars>
      </dgm:prSet>
      <dgm:spPr/>
    </dgm:pt>
    <dgm:pt modelId="{6F3758A9-0BFE-4D43-A4BF-24269DA950B3}" type="pres">
      <dgm:prSet presAssocID="{0C108F4B-6882-674C-B82D-2FD9BFA06805}" presName="linNode" presStyleCnt="0"/>
      <dgm:spPr/>
    </dgm:pt>
    <dgm:pt modelId="{06E1A434-16BF-FC4D-8C3C-1A8D5A361D3E}" type="pres">
      <dgm:prSet presAssocID="{0C108F4B-6882-674C-B82D-2FD9BFA06805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C4D62561-6055-114F-AF80-61DFB77A26E4}" type="pres">
      <dgm:prSet presAssocID="{D03F9425-001C-2043-9AF2-FB15261F32EC}" presName="sp" presStyleCnt="0"/>
      <dgm:spPr/>
    </dgm:pt>
    <dgm:pt modelId="{F135B9F7-ADCB-2842-8343-7D39683CFA08}" type="pres">
      <dgm:prSet presAssocID="{CE365C6F-87A3-184A-BEB3-AFD2DBB06A98}" presName="linNode" presStyleCnt="0"/>
      <dgm:spPr/>
    </dgm:pt>
    <dgm:pt modelId="{C54AFACD-676B-F74C-8E3C-E59C793AF06A}" type="pres">
      <dgm:prSet presAssocID="{CE365C6F-87A3-184A-BEB3-AFD2DBB06A98}" presName="parentText" presStyleLbl="node1" presStyleIdx="1" presStyleCnt="3" custScaleX="277778">
        <dgm:presLayoutVars>
          <dgm:chMax val="1"/>
          <dgm:bulletEnabled val="1"/>
        </dgm:presLayoutVars>
      </dgm:prSet>
      <dgm:spPr/>
    </dgm:pt>
    <dgm:pt modelId="{6033C5D4-AA8B-0F4A-9F24-B16860A0E6BB}" type="pres">
      <dgm:prSet presAssocID="{D9621293-4601-8649-8A16-E7B59CBF483B}" presName="sp" presStyleCnt="0"/>
      <dgm:spPr/>
    </dgm:pt>
    <dgm:pt modelId="{EEB1AB73-C000-4947-BFB9-5CB4664EC25E}" type="pres">
      <dgm:prSet presAssocID="{3D6FD038-545D-7946-8963-7E7D2D1A8712}" presName="linNode" presStyleCnt="0"/>
      <dgm:spPr/>
    </dgm:pt>
    <dgm:pt modelId="{102F17D2-BD89-7446-8A2C-BAB61BDD87AF}" type="pres">
      <dgm:prSet presAssocID="{3D6FD038-545D-7946-8963-7E7D2D1A8712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05C7BE13-437A-6D42-A680-3B11BBB0FEAF}" srcId="{82B2C0CF-C36D-7742-AD66-8E7516479279}" destId="{0C108F4B-6882-674C-B82D-2FD9BFA06805}" srcOrd="0" destOrd="0" parTransId="{C78AB543-3495-9141-A9C3-AD71C89C60AF}" sibTransId="{D03F9425-001C-2043-9AF2-FB15261F32EC}"/>
    <dgm:cxn modelId="{6021D341-FDAB-7642-A016-DBAC5AB8C968}" srcId="{82B2C0CF-C36D-7742-AD66-8E7516479279}" destId="{3D6FD038-545D-7946-8963-7E7D2D1A8712}" srcOrd="2" destOrd="0" parTransId="{DA610838-FB33-E94A-B819-82BF9103B691}" sibTransId="{53D001D7-2B44-B049-9861-19A2910CABB0}"/>
    <dgm:cxn modelId="{3B11EA4A-F1BD-D242-BF9B-D7F1B3C8ACB3}" type="presOf" srcId="{CE365C6F-87A3-184A-BEB3-AFD2DBB06A98}" destId="{C54AFACD-676B-F74C-8E3C-E59C793AF06A}" srcOrd="0" destOrd="0" presId="urn:microsoft.com/office/officeart/2005/8/layout/vList5"/>
    <dgm:cxn modelId="{D234BC91-535C-4948-9DC1-0A6C30E0AE63}" type="presOf" srcId="{0C108F4B-6882-674C-B82D-2FD9BFA06805}" destId="{06E1A434-16BF-FC4D-8C3C-1A8D5A361D3E}" srcOrd="0" destOrd="0" presId="urn:microsoft.com/office/officeart/2005/8/layout/vList5"/>
    <dgm:cxn modelId="{1E97AEA4-DCCA-394C-8A44-C763683D3B35}" type="presOf" srcId="{3D6FD038-545D-7946-8963-7E7D2D1A8712}" destId="{102F17D2-BD89-7446-8A2C-BAB61BDD87AF}" srcOrd="0" destOrd="0" presId="urn:microsoft.com/office/officeart/2005/8/layout/vList5"/>
    <dgm:cxn modelId="{BB83E7A7-A57E-E24D-B523-BC4F012BD090}" srcId="{82B2C0CF-C36D-7742-AD66-8E7516479279}" destId="{CE365C6F-87A3-184A-BEB3-AFD2DBB06A98}" srcOrd="1" destOrd="0" parTransId="{3AD41273-913E-1B46-A638-57686540B347}" sibTransId="{D9621293-4601-8649-8A16-E7B59CBF483B}"/>
    <dgm:cxn modelId="{09829CEB-1F8B-6A47-BDC4-D652C9374BDA}" type="presOf" srcId="{82B2C0CF-C36D-7742-AD66-8E7516479279}" destId="{E14C7600-BE8E-4C48-BE6C-AD82A0B207B6}" srcOrd="0" destOrd="0" presId="urn:microsoft.com/office/officeart/2005/8/layout/vList5"/>
    <dgm:cxn modelId="{EEC8FD91-9C95-994C-9CF9-2F069D087446}" type="presParOf" srcId="{E14C7600-BE8E-4C48-BE6C-AD82A0B207B6}" destId="{6F3758A9-0BFE-4D43-A4BF-24269DA950B3}" srcOrd="0" destOrd="0" presId="urn:microsoft.com/office/officeart/2005/8/layout/vList5"/>
    <dgm:cxn modelId="{ED23D427-B25A-0B46-8B22-3AE58E8D5F4F}" type="presParOf" srcId="{6F3758A9-0BFE-4D43-A4BF-24269DA950B3}" destId="{06E1A434-16BF-FC4D-8C3C-1A8D5A361D3E}" srcOrd="0" destOrd="0" presId="urn:microsoft.com/office/officeart/2005/8/layout/vList5"/>
    <dgm:cxn modelId="{05194F4B-FD2B-2241-A2A1-9E11DADD054D}" type="presParOf" srcId="{E14C7600-BE8E-4C48-BE6C-AD82A0B207B6}" destId="{C4D62561-6055-114F-AF80-61DFB77A26E4}" srcOrd="1" destOrd="0" presId="urn:microsoft.com/office/officeart/2005/8/layout/vList5"/>
    <dgm:cxn modelId="{4FDB8349-136D-C64B-86A8-D2A84D67D1CB}" type="presParOf" srcId="{E14C7600-BE8E-4C48-BE6C-AD82A0B207B6}" destId="{F135B9F7-ADCB-2842-8343-7D39683CFA08}" srcOrd="2" destOrd="0" presId="urn:microsoft.com/office/officeart/2005/8/layout/vList5"/>
    <dgm:cxn modelId="{B960FE5B-1BA9-DE4E-93C1-DDFCA670C63C}" type="presParOf" srcId="{F135B9F7-ADCB-2842-8343-7D39683CFA08}" destId="{C54AFACD-676B-F74C-8E3C-E59C793AF06A}" srcOrd="0" destOrd="0" presId="urn:microsoft.com/office/officeart/2005/8/layout/vList5"/>
    <dgm:cxn modelId="{83C7F002-D1AF-684E-B485-0E82ED2C9E48}" type="presParOf" srcId="{E14C7600-BE8E-4C48-BE6C-AD82A0B207B6}" destId="{6033C5D4-AA8B-0F4A-9F24-B16860A0E6BB}" srcOrd="3" destOrd="0" presId="urn:microsoft.com/office/officeart/2005/8/layout/vList5"/>
    <dgm:cxn modelId="{1372DC1C-4295-0B4F-95DB-81496A32E677}" type="presParOf" srcId="{E14C7600-BE8E-4C48-BE6C-AD82A0B207B6}" destId="{EEB1AB73-C000-4947-BFB9-5CB4664EC25E}" srcOrd="4" destOrd="0" presId="urn:microsoft.com/office/officeart/2005/8/layout/vList5"/>
    <dgm:cxn modelId="{F395D422-F0C3-FF46-B576-B89EF760FFD4}" type="presParOf" srcId="{EEB1AB73-C000-4947-BFB9-5CB4664EC25E}" destId="{102F17D2-BD89-7446-8A2C-BAB61BDD87A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E9906B-11C3-8849-BDD1-EE29002636D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D78858-45AE-7C46-A44A-0A958A3A790C}">
      <dgm:prSet/>
      <dgm:spPr/>
      <dgm:t>
        <a:bodyPr/>
        <a:lstStyle/>
        <a:p>
          <a:r>
            <a:rPr lang="en-US" dirty="0"/>
            <a:t>Meal planning</a:t>
          </a:r>
        </a:p>
      </dgm:t>
    </dgm:pt>
    <dgm:pt modelId="{04A3B166-E7BC-724D-9B68-BDC569F09700}" type="parTrans" cxnId="{0EE8ABF4-E491-9541-A5E6-B81F15837CE9}">
      <dgm:prSet/>
      <dgm:spPr/>
      <dgm:t>
        <a:bodyPr/>
        <a:lstStyle/>
        <a:p>
          <a:endParaRPr lang="en-US"/>
        </a:p>
      </dgm:t>
    </dgm:pt>
    <dgm:pt modelId="{4F2E2B27-C260-644A-B7D1-DFCBB419CF01}" type="sibTrans" cxnId="{0EE8ABF4-E491-9541-A5E6-B81F15837CE9}">
      <dgm:prSet/>
      <dgm:spPr/>
      <dgm:t>
        <a:bodyPr/>
        <a:lstStyle/>
        <a:p>
          <a:endParaRPr lang="en-US"/>
        </a:p>
      </dgm:t>
    </dgm:pt>
    <dgm:pt modelId="{86040B1C-0F19-7A42-AFD4-D822E54E31DC}">
      <dgm:prSet/>
      <dgm:spPr/>
      <dgm:t>
        <a:bodyPr/>
        <a:lstStyle/>
        <a:p>
          <a:r>
            <a:rPr lang="en-US" dirty="0"/>
            <a:t>Proper timing of medications</a:t>
          </a:r>
        </a:p>
      </dgm:t>
    </dgm:pt>
    <dgm:pt modelId="{1B0CD8F7-A30F-EA4B-8AF8-1F4829C9663A}" type="parTrans" cxnId="{572E046A-C727-DF47-ABEE-C6F076398982}">
      <dgm:prSet/>
      <dgm:spPr/>
      <dgm:t>
        <a:bodyPr/>
        <a:lstStyle/>
        <a:p>
          <a:endParaRPr lang="en-US"/>
        </a:p>
      </dgm:t>
    </dgm:pt>
    <dgm:pt modelId="{1476A495-837D-134C-B6DE-0DFC4CC3378E}" type="sibTrans" cxnId="{572E046A-C727-DF47-ABEE-C6F076398982}">
      <dgm:prSet/>
      <dgm:spPr/>
      <dgm:t>
        <a:bodyPr/>
        <a:lstStyle/>
        <a:p>
          <a:endParaRPr lang="en-US"/>
        </a:p>
      </dgm:t>
    </dgm:pt>
    <dgm:pt modelId="{8301BB8C-FE18-404A-B462-FED353DE132C}">
      <dgm:prSet/>
      <dgm:spPr/>
      <dgm:t>
        <a:bodyPr/>
        <a:lstStyle/>
        <a:p>
          <a:r>
            <a:rPr lang="en-US" dirty="0"/>
            <a:t>Physical exercise </a:t>
          </a:r>
        </a:p>
      </dgm:t>
    </dgm:pt>
    <dgm:pt modelId="{A5148D07-99DD-DF47-A31E-6095C8CD32A7}" type="parTrans" cxnId="{611D3DA3-9136-AE47-9CFF-6159353E1D5C}">
      <dgm:prSet/>
      <dgm:spPr/>
      <dgm:t>
        <a:bodyPr/>
        <a:lstStyle/>
        <a:p>
          <a:endParaRPr lang="en-US"/>
        </a:p>
      </dgm:t>
    </dgm:pt>
    <dgm:pt modelId="{C0881E97-E128-AC4D-A765-8F1C6C50424A}" type="sibTrans" cxnId="{611D3DA3-9136-AE47-9CFF-6159353E1D5C}">
      <dgm:prSet/>
      <dgm:spPr/>
      <dgm:t>
        <a:bodyPr/>
        <a:lstStyle/>
        <a:p>
          <a:endParaRPr lang="en-US"/>
        </a:p>
      </dgm:t>
    </dgm:pt>
    <dgm:pt modelId="{EC0AACA6-FA4A-C444-9B59-5CC611539B80}" type="pres">
      <dgm:prSet presAssocID="{1BE9906B-11C3-8849-BDD1-EE29002636D3}" presName="Name0" presStyleCnt="0">
        <dgm:presLayoutVars>
          <dgm:dir/>
          <dgm:resizeHandles val="exact"/>
        </dgm:presLayoutVars>
      </dgm:prSet>
      <dgm:spPr/>
    </dgm:pt>
    <dgm:pt modelId="{A50B413A-662A-BD42-B97A-0105BA707A83}" type="pres">
      <dgm:prSet presAssocID="{37D78858-45AE-7C46-A44A-0A958A3A790C}" presName="node" presStyleLbl="node1" presStyleIdx="0" presStyleCnt="3" custLinFactNeighborX="-17482" custLinFactNeighborY="-17199">
        <dgm:presLayoutVars>
          <dgm:bulletEnabled val="1"/>
        </dgm:presLayoutVars>
      </dgm:prSet>
      <dgm:spPr/>
    </dgm:pt>
    <dgm:pt modelId="{93A73AA6-B746-8A4F-A5F6-A1B0D183D152}" type="pres">
      <dgm:prSet presAssocID="{4F2E2B27-C260-644A-B7D1-DFCBB419CF01}" presName="sibTrans" presStyleCnt="0"/>
      <dgm:spPr/>
    </dgm:pt>
    <dgm:pt modelId="{B7BFFE43-87D7-E647-9176-61DBEF15760F}" type="pres">
      <dgm:prSet presAssocID="{86040B1C-0F19-7A42-AFD4-D822E54E31DC}" presName="node" presStyleLbl="node1" presStyleIdx="1" presStyleCnt="3">
        <dgm:presLayoutVars>
          <dgm:bulletEnabled val="1"/>
        </dgm:presLayoutVars>
      </dgm:prSet>
      <dgm:spPr/>
    </dgm:pt>
    <dgm:pt modelId="{466EDA4B-9123-E340-9804-42661C0B139B}" type="pres">
      <dgm:prSet presAssocID="{1476A495-837D-134C-B6DE-0DFC4CC3378E}" presName="sibTrans" presStyleCnt="0"/>
      <dgm:spPr/>
    </dgm:pt>
    <dgm:pt modelId="{A887C26A-4853-ED42-B192-82F6F9C2C8F4}" type="pres">
      <dgm:prSet presAssocID="{8301BB8C-FE18-404A-B462-FED353DE132C}" presName="node" presStyleLbl="node1" presStyleIdx="2" presStyleCnt="3">
        <dgm:presLayoutVars>
          <dgm:bulletEnabled val="1"/>
        </dgm:presLayoutVars>
      </dgm:prSet>
      <dgm:spPr/>
    </dgm:pt>
  </dgm:ptLst>
  <dgm:cxnLst>
    <dgm:cxn modelId="{D80AC766-AD2E-564F-BD1D-21B3211314DE}" type="presOf" srcId="{86040B1C-0F19-7A42-AFD4-D822E54E31DC}" destId="{B7BFFE43-87D7-E647-9176-61DBEF15760F}" srcOrd="0" destOrd="0" presId="urn:microsoft.com/office/officeart/2005/8/layout/hList6"/>
    <dgm:cxn modelId="{572E046A-C727-DF47-ABEE-C6F076398982}" srcId="{1BE9906B-11C3-8849-BDD1-EE29002636D3}" destId="{86040B1C-0F19-7A42-AFD4-D822E54E31DC}" srcOrd="1" destOrd="0" parTransId="{1B0CD8F7-A30F-EA4B-8AF8-1F4829C9663A}" sibTransId="{1476A495-837D-134C-B6DE-0DFC4CC3378E}"/>
    <dgm:cxn modelId="{678D3A81-0662-6940-B21D-B0725A6CF3C1}" type="presOf" srcId="{37D78858-45AE-7C46-A44A-0A958A3A790C}" destId="{A50B413A-662A-BD42-B97A-0105BA707A83}" srcOrd="0" destOrd="0" presId="urn:microsoft.com/office/officeart/2005/8/layout/hList6"/>
    <dgm:cxn modelId="{29F32B87-4FA4-F042-8DC5-21BE59DCA69F}" type="presOf" srcId="{1BE9906B-11C3-8849-BDD1-EE29002636D3}" destId="{EC0AACA6-FA4A-C444-9B59-5CC611539B80}" srcOrd="0" destOrd="0" presId="urn:microsoft.com/office/officeart/2005/8/layout/hList6"/>
    <dgm:cxn modelId="{611D3DA3-9136-AE47-9CFF-6159353E1D5C}" srcId="{1BE9906B-11C3-8849-BDD1-EE29002636D3}" destId="{8301BB8C-FE18-404A-B462-FED353DE132C}" srcOrd="2" destOrd="0" parTransId="{A5148D07-99DD-DF47-A31E-6095C8CD32A7}" sibTransId="{C0881E97-E128-AC4D-A765-8F1C6C50424A}"/>
    <dgm:cxn modelId="{58E793EC-994E-F144-A702-18C82FE1DF16}" type="presOf" srcId="{8301BB8C-FE18-404A-B462-FED353DE132C}" destId="{A887C26A-4853-ED42-B192-82F6F9C2C8F4}" srcOrd="0" destOrd="0" presId="urn:microsoft.com/office/officeart/2005/8/layout/hList6"/>
    <dgm:cxn modelId="{0EE8ABF4-E491-9541-A5E6-B81F15837CE9}" srcId="{1BE9906B-11C3-8849-BDD1-EE29002636D3}" destId="{37D78858-45AE-7C46-A44A-0A958A3A790C}" srcOrd="0" destOrd="0" parTransId="{04A3B166-E7BC-724D-9B68-BDC569F09700}" sibTransId="{4F2E2B27-C260-644A-B7D1-DFCBB419CF01}"/>
    <dgm:cxn modelId="{CC2C1CDF-421C-2349-8EC3-88F908B027B5}" type="presParOf" srcId="{EC0AACA6-FA4A-C444-9B59-5CC611539B80}" destId="{A50B413A-662A-BD42-B97A-0105BA707A83}" srcOrd="0" destOrd="0" presId="urn:microsoft.com/office/officeart/2005/8/layout/hList6"/>
    <dgm:cxn modelId="{9C3586FF-E0BD-F84F-9E0B-93476F6B0991}" type="presParOf" srcId="{EC0AACA6-FA4A-C444-9B59-5CC611539B80}" destId="{93A73AA6-B746-8A4F-A5F6-A1B0D183D152}" srcOrd="1" destOrd="0" presId="urn:microsoft.com/office/officeart/2005/8/layout/hList6"/>
    <dgm:cxn modelId="{1178C9BF-EEEE-204E-B794-C7B5F6DD6E10}" type="presParOf" srcId="{EC0AACA6-FA4A-C444-9B59-5CC611539B80}" destId="{B7BFFE43-87D7-E647-9176-61DBEF15760F}" srcOrd="2" destOrd="0" presId="urn:microsoft.com/office/officeart/2005/8/layout/hList6"/>
    <dgm:cxn modelId="{5AAEFF30-002D-BC4F-B6EE-105190A22340}" type="presParOf" srcId="{EC0AACA6-FA4A-C444-9B59-5CC611539B80}" destId="{466EDA4B-9123-E340-9804-42661C0B139B}" srcOrd="3" destOrd="0" presId="urn:microsoft.com/office/officeart/2005/8/layout/hList6"/>
    <dgm:cxn modelId="{0C46CEB9-2FDF-B549-8864-B121305A4557}" type="presParOf" srcId="{EC0AACA6-FA4A-C444-9B59-5CC611539B80}" destId="{A887C26A-4853-ED42-B192-82F6F9C2C8F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5A36F-FF07-5746-B6C7-7A9D35657E50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2C03B-C7C1-A64C-A8FF-71C6CD9CAA48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6D1E4-AE33-E947-8A3B-61EFD0D65318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8A552-ED65-A44F-B809-4F52B1771B35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Plasma glucose levels can be measured under </a:t>
          </a:r>
        </a:p>
      </dsp:txBody>
      <dsp:txXfrm>
        <a:off x="3720638" y="315702"/>
        <a:ext cx="3074323" cy="1537161"/>
      </dsp:txXfrm>
    </dsp:sp>
    <dsp:sp modelId="{B178FA72-A09F-D94E-888E-82D53F794D9A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Fasting conditions </a:t>
          </a:r>
        </a:p>
      </dsp:txBody>
      <dsp:txXfrm>
        <a:off x="706" y="2498473"/>
        <a:ext cx="3074323" cy="1537161"/>
      </dsp:txXfrm>
    </dsp:sp>
    <dsp:sp modelId="{A5466305-FE8E-164A-B02D-A3363D8ADA10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Non-fasting conditions </a:t>
          </a:r>
        </a:p>
      </dsp:txBody>
      <dsp:txXfrm>
        <a:off x="3720638" y="2498473"/>
        <a:ext cx="3074323" cy="1537161"/>
      </dsp:txXfrm>
    </dsp:sp>
    <dsp:sp modelId="{3B961390-1A64-B24D-82BA-36EA34A943A1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kern="1200"/>
            <a:t>oral glucose tolerance test </a:t>
          </a:r>
        </a:p>
      </dsp:txBody>
      <dsp:txXfrm>
        <a:off x="7440570" y="2498473"/>
        <a:ext cx="3074323" cy="1537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A3F96-4F27-264C-BF0A-ABD856DAC445}">
      <dsp:nvSpPr>
        <dsp:cNvPr id="0" name=""/>
        <dsp:cNvSpPr/>
      </dsp:nvSpPr>
      <dsp:spPr>
        <a:xfrm rot="16200000">
          <a:off x="-827056" y="832249"/>
          <a:ext cx="6660042" cy="499554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0" tIns="0" rIns="268683" bIns="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>
              <a:latin typeface="Times New Roman" panose="02020603050405020304" pitchFamily="18" charset="0"/>
              <a:cs typeface="Times New Roman" panose="02020603050405020304" pitchFamily="18" charset="0"/>
            </a:rPr>
            <a:t>Fasting Glucose Levels 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300" kern="12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Measured after a fast of at least 8 hours </a:t>
          </a:r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Diagnosis criteria: &gt;=126 mg/</a:t>
          </a:r>
          <a:r>
            <a:rPr lang="en-US" sz="3300" kern="120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dL</a:t>
          </a:r>
          <a:endParaRPr lang="en-US" sz="3300" kern="1200">
            <a:solidFill>
              <a:srgbClr val="FFC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194" y="1332007"/>
        <a:ext cx="4995543" cy="3996026"/>
      </dsp:txXfrm>
    </dsp:sp>
    <dsp:sp modelId="{EA64B6CE-1BB0-6C4F-8CCF-41A462E23EEB}">
      <dsp:nvSpPr>
        <dsp:cNvPr id="0" name=""/>
        <dsp:cNvSpPr/>
      </dsp:nvSpPr>
      <dsp:spPr>
        <a:xfrm rot="16200000">
          <a:off x="4543153" y="832249"/>
          <a:ext cx="6660042" cy="499554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0" tIns="0" rIns="268683" bIns="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>
              <a:latin typeface="Times New Roman" panose="02020603050405020304" pitchFamily="18" charset="0"/>
              <a:cs typeface="Times New Roman" panose="02020603050405020304" pitchFamily="18" charset="0"/>
            </a:rPr>
            <a:t>Random/Non fasting Glucose Levels 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Measured at random times during the day 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Diagnosis criteria: &gt;=200 mg/</a:t>
          </a:r>
          <a:r>
            <a:rPr lang="en-US" sz="3300" kern="1200" err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dL</a:t>
          </a:r>
          <a:r>
            <a:rPr lang="en-US" sz="3300" kern="12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classic symptoms are present</a:t>
          </a:r>
        </a:p>
      </dsp:txBody>
      <dsp:txXfrm rot="5400000">
        <a:off x="5375403" y="1332007"/>
        <a:ext cx="4995543" cy="39960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2D243-A86D-FD4F-853A-728044995925}">
      <dsp:nvSpPr>
        <dsp:cNvPr id="0" name=""/>
        <dsp:cNvSpPr/>
      </dsp:nvSpPr>
      <dsp:spPr>
        <a:xfrm rot="5400000">
          <a:off x="6097950" y="-1367942"/>
          <a:ext cx="3853372" cy="755259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caused by </a:t>
          </a:r>
          <a:r>
            <a:rPr lang="en-US" sz="2200" b="1" kern="1200"/>
            <a:t>autoimmune </a:t>
          </a:r>
          <a:r>
            <a:rPr lang="en-US" sz="2200" kern="1200"/>
            <a:t>destruction of the pancreatic beta cells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Beta cells which produce and secrete insulin-&gt; Insulin insufficiency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Usually, by the time symptoms develop, the damage to the beta cells has progressed so far and insulin must be supplied exogenously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Type 1 diabetes typically develops during childhood or adolescence BUT may occur at any age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/>
            <a:t>Autoantibodies testing</a:t>
          </a:r>
          <a:endParaRPr lang="en-US" sz="2200" kern="1200" dirty="0"/>
        </a:p>
      </dsp:txBody>
      <dsp:txXfrm rot="-5400000">
        <a:off x="4248337" y="669777"/>
        <a:ext cx="7364493" cy="3477160"/>
      </dsp:txXfrm>
    </dsp:sp>
    <dsp:sp modelId="{D9432C7B-E8CA-B643-8676-6D3133D7C85C}">
      <dsp:nvSpPr>
        <dsp:cNvPr id="0" name=""/>
        <dsp:cNvSpPr/>
      </dsp:nvSpPr>
      <dsp:spPr>
        <a:xfrm>
          <a:off x="0" y="0"/>
          <a:ext cx="4248336" cy="4816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Type 1 Diabetes </a:t>
          </a:r>
          <a:endParaRPr lang="en-US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7387" y="207387"/>
        <a:ext cx="3833562" cy="44019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3D008-F9D5-454A-AD22-6A4ECEDF410B}">
      <dsp:nvSpPr>
        <dsp:cNvPr id="0" name=""/>
        <dsp:cNvSpPr/>
      </dsp:nvSpPr>
      <dsp:spPr>
        <a:xfrm>
          <a:off x="257140" y="1759948"/>
          <a:ext cx="3131532" cy="20742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555" tIns="30480" rIns="111555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Hyperglycemia</a:t>
          </a:r>
        </a:p>
      </dsp:txBody>
      <dsp:txXfrm>
        <a:off x="715742" y="2063718"/>
        <a:ext cx="2214328" cy="1466729"/>
      </dsp:txXfrm>
    </dsp:sp>
    <dsp:sp modelId="{10170B53-027F-E34E-8C66-2FCB9D4C1B50}">
      <dsp:nvSpPr>
        <dsp:cNvPr id="0" name=""/>
        <dsp:cNvSpPr/>
      </dsp:nvSpPr>
      <dsp:spPr>
        <a:xfrm>
          <a:off x="3188668" y="361008"/>
          <a:ext cx="2027039" cy="20270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555" tIns="30480" rIns="111555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Polyuria</a:t>
          </a:r>
        </a:p>
      </dsp:txBody>
      <dsp:txXfrm>
        <a:off x="3485521" y="657861"/>
        <a:ext cx="1433333" cy="1433333"/>
      </dsp:txXfrm>
    </dsp:sp>
    <dsp:sp modelId="{A520EA7A-E5D9-1044-8FDE-B3B922B5654A}">
      <dsp:nvSpPr>
        <dsp:cNvPr id="0" name=""/>
        <dsp:cNvSpPr/>
      </dsp:nvSpPr>
      <dsp:spPr>
        <a:xfrm>
          <a:off x="4150251" y="2675177"/>
          <a:ext cx="2376318" cy="20270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555" tIns="30480" rIns="111555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Polydipsia</a:t>
          </a:r>
        </a:p>
      </dsp:txBody>
      <dsp:txXfrm>
        <a:off x="4498255" y="2972030"/>
        <a:ext cx="1680310" cy="1433333"/>
      </dsp:txXfrm>
    </dsp:sp>
    <dsp:sp modelId="{66C3BFBF-18BE-3048-834F-1185C5348F19}">
      <dsp:nvSpPr>
        <dsp:cNvPr id="0" name=""/>
        <dsp:cNvSpPr/>
      </dsp:nvSpPr>
      <dsp:spPr>
        <a:xfrm>
          <a:off x="6279108" y="922011"/>
          <a:ext cx="2027039" cy="20270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555" tIns="30480" rIns="111555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weight loss</a:t>
          </a:r>
        </a:p>
      </dsp:txBody>
      <dsp:txXfrm>
        <a:off x="6575961" y="1218864"/>
        <a:ext cx="1433333" cy="1433333"/>
      </dsp:txXfrm>
    </dsp:sp>
    <dsp:sp modelId="{5248C34D-F301-3B45-8DD3-A1020DC3EC55}">
      <dsp:nvSpPr>
        <dsp:cNvPr id="0" name=""/>
        <dsp:cNvSpPr/>
      </dsp:nvSpPr>
      <dsp:spPr>
        <a:xfrm>
          <a:off x="7843358" y="2614811"/>
          <a:ext cx="2027039" cy="20270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555" tIns="30480" rIns="111555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 fatigue</a:t>
          </a:r>
        </a:p>
      </dsp:txBody>
      <dsp:txXfrm>
        <a:off x="8140211" y="2911664"/>
        <a:ext cx="1433333" cy="1433333"/>
      </dsp:txXfrm>
    </dsp:sp>
    <dsp:sp modelId="{08F8A469-9CF9-D04D-8CBC-E050770A2A9A}">
      <dsp:nvSpPr>
        <dsp:cNvPr id="0" name=""/>
        <dsp:cNvSpPr/>
      </dsp:nvSpPr>
      <dsp:spPr>
        <a:xfrm>
          <a:off x="9120879" y="498015"/>
          <a:ext cx="2623110" cy="20270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555" tIns="30480" rIns="111555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ketoacidosis</a:t>
          </a:r>
          <a:endParaRPr lang="en-US" sz="2400" kern="1200"/>
        </a:p>
      </dsp:txBody>
      <dsp:txXfrm>
        <a:off x="9505025" y="794868"/>
        <a:ext cx="1854818" cy="14333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1A434-16BF-FC4D-8C3C-1A8D5A361D3E}">
      <dsp:nvSpPr>
        <dsp:cNvPr id="0" name=""/>
        <dsp:cNvSpPr/>
      </dsp:nvSpPr>
      <dsp:spPr>
        <a:xfrm>
          <a:off x="3036" y="1862"/>
          <a:ext cx="6216927" cy="12293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Insulin therapy to correct the hyperglycemia</a:t>
          </a:r>
        </a:p>
      </dsp:txBody>
      <dsp:txXfrm>
        <a:off x="63049" y="61875"/>
        <a:ext cx="6096901" cy="1109340"/>
      </dsp:txXfrm>
    </dsp:sp>
    <dsp:sp modelId="{C54AFACD-676B-F74C-8E3C-E59C793AF06A}">
      <dsp:nvSpPr>
        <dsp:cNvPr id="0" name=""/>
        <dsp:cNvSpPr/>
      </dsp:nvSpPr>
      <dsp:spPr>
        <a:xfrm>
          <a:off x="3036" y="1292698"/>
          <a:ext cx="6216927" cy="12293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Intravenous fluid and electrolyte replacement</a:t>
          </a:r>
        </a:p>
      </dsp:txBody>
      <dsp:txXfrm>
        <a:off x="63049" y="1352711"/>
        <a:ext cx="6096901" cy="1109340"/>
      </dsp:txXfrm>
    </dsp:sp>
    <dsp:sp modelId="{102F17D2-BD89-7446-8A2C-BAB61BDD87AF}">
      <dsp:nvSpPr>
        <dsp:cNvPr id="0" name=""/>
        <dsp:cNvSpPr/>
      </dsp:nvSpPr>
      <dsp:spPr>
        <a:xfrm>
          <a:off x="3036" y="2583533"/>
          <a:ext cx="6216927" cy="12293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Bicarbonate therapy to treat acidosis </a:t>
          </a:r>
        </a:p>
      </dsp:txBody>
      <dsp:txXfrm>
        <a:off x="63049" y="2643546"/>
        <a:ext cx="6096901" cy="11093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B413A-662A-BD42-B97A-0105BA707A83}">
      <dsp:nvSpPr>
        <dsp:cNvPr id="0" name=""/>
        <dsp:cNvSpPr/>
      </dsp:nvSpPr>
      <dsp:spPr>
        <a:xfrm rot="16200000">
          <a:off x="385405" y="-385405"/>
          <a:ext cx="2566660" cy="333747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0" tIns="0" rIns="234473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Meal planning</a:t>
          </a:r>
        </a:p>
      </dsp:txBody>
      <dsp:txXfrm rot="5400000">
        <a:off x="0" y="513332"/>
        <a:ext cx="3337470" cy="1539996"/>
      </dsp:txXfrm>
    </dsp:sp>
    <dsp:sp modelId="{B7BFFE43-87D7-E647-9176-61DBEF15760F}">
      <dsp:nvSpPr>
        <dsp:cNvPr id="0" name=""/>
        <dsp:cNvSpPr/>
      </dsp:nvSpPr>
      <dsp:spPr>
        <a:xfrm rot="16200000">
          <a:off x="3974470" y="-385405"/>
          <a:ext cx="2566660" cy="333747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0" tIns="0" rIns="234473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Proper timing of medications</a:t>
          </a:r>
        </a:p>
      </dsp:txBody>
      <dsp:txXfrm rot="5400000">
        <a:off x="3589065" y="513332"/>
        <a:ext cx="3337470" cy="1539996"/>
      </dsp:txXfrm>
    </dsp:sp>
    <dsp:sp modelId="{A887C26A-4853-ED42-B192-82F6F9C2C8F4}">
      <dsp:nvSpPr>
        <dsp:cNvPr id="0" name=""/>
        <dsp:cNvSpPr/>
      </dsp:nvSpPr>
      <dsp:spPr>
        <a:xfrm rot="16200000">
          <a:off x="7562251" y="-385405"/>
          <a:ext cx="2566660" cy="333747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0" tIns="0" rIns="234473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Physical exercise </a:t>
          </a:r>
        </a:p>
      </dsp:txBody>
      <dsp:txXfrm rot="5400000">
        <a:off x="7176846" y="513332"/>
        <a:ext cx="3337470" cy="1539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F2BDA-15BB-544D-B3B4-EA750056E936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C2E6F-3EB1-154B-AEE1-4AA0668FF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7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fatty acid and triglyceride levels in the blood and muscle wasting.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E6F-3EB1-154B-AEE1-4AA0668FFDA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27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insulin deficiency persists, production of additional hormones (catecholamines, cortisol, glucagon, and growth hormone) increases, leading to lipolysis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E6F-3EB1-154B-AEE1-4AA0668FFDA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8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E6F-3EB1-154B-AEE1-4AA0668FFD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6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ADIPONECTIN adipocyte hormone that promotes insulin sensitivity and glucose tolerance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Resistin</a:t>
            </a:r>
            <a:r>
              <a:rPr 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promotes insulin resistance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E6F-3EB1-154B-AEE1-4AA0668FFD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3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F79E-E71C-0543-B287-95C3F847E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1A9D3-A077-9847-9322-809E22143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C0883-4117-944C-957A-B01B53B7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33C1-E40A-2F41-BAE6-E6F75D60A14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6DD40-8E11-7148-A0CD-523401451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3F68E-957A-A84B-A83B-76DB0AD1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3BB1-7358-7E41-A46D-CD9E82D4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1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4816-AAB2-804C-B874-4385502B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489B6-ECC8-A14E-9AA3-8C7CA1605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29C57-4646-7346-BC57-C13DCF4B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33C1-E40A-2F41-BAE6-E6F75D60A14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92A67-58A5-434D-A65C-D70F28E9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32CC4-84BF-D644-ACAA-AE0E4E37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3BB1-7358-7E41-A46D-CD9E82D4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4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7C297C-98CD-924E-86EE-8A134397C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DD6F6-3EC5-6B43-BB53-F3A4869EC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0B1D6-1431-CC48-BEB7-745DC62D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33C1-E40A-2F41-BAE6-E6F75D60A14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58110-8DF0-B24A-82E0-75EDCDD9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E147D-0E7F-F34E-9673-0DC1C4C7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3BB1-7358-7E41-A46D-CD9E82D4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3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0016-AF0B-3942-85DD-BD4AA537C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BE306-0E13-434C-8D82-97D2557DD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23E0A-51A8-1747-968B-D4B3D4CF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33C1-E40A-2F41-BAE6-E6F75D60A14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5003A-18B2-CE4B-86E5-F1606188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8C5B1-37DD-8346-869E-A92F5D7E3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3BB1-7358-7E41-A46D-CD9E82D4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5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37EF-F689-394E-BE73-8A79819F8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C6521-48AC-F046-8C2E-259453098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253FF-D18C-A94A-B739-838C1638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33C1-E40A-2F41-BAE6-E6F75D60A14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91B60-A19E-6E48-BEF1-4EB72BF9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ABB84-87AC-0C4D-ADC6-E36DBB11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3BB1-7358-7E41-A46D-CD9E82D4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28286-1F89-AD4A-842F-69498D3D5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5B2EB-BCCE-6843-8B7A-CA1A4CFAC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6B993-40A1-554E-9F08-26595D5E0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B22508-4F79-3945-8A66-2A074E37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33C1-E40A-2F41-BAE6-E6F75D60A14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D6D66-8019-9840-BFDD-9E70E412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6398E-97F7-4F43-BAC1-877657CB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3BB1-7358-7E41-A46D-CD9E82D4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8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D8816-34C5-374D-82D6-D83F4575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DE898-27ED-264B-A7DF-A00D7454B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590A9-3BA3-BD41-AE33-6AB02F6C0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EBFAF0-2BDA-FC4D-A52C-C69C34A75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E4B478-A939-0D4B-9989-83F2B345A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E6ACA0-332A-F544-A3D9-E47090190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33C1-E40A-2F41-BAE6-E6F75D60A14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313E2-A47C-EF48-A456-F8E2806D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0B6F2B-35DE-F046-BB7C-91FDEC6A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3BB1-7358-7E41-A46D-CD9E82D4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6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558B-1F1D-C045-B3EF-EDD4C7E9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D4F01E-F1D0-8E41-836F-D47EB524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33C1-E40A-2F41-BAE6-E6F75D60A14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4CF78-21D9-3D4C-95F8-ED2B67BD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BA2CC-A3F6-3B4C-B46A-70E58D03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3BB1-7358-7E41-A46D-CD9E82D4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4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D4078-5B4D-CD41-BAEC-BD3F3E43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33C1-E40A-2F41-BAE6-E6F75D60A14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1EA806-4780-7244-A56F-1674957DC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B17A8-84E8-BE4B-87E9-C4746231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3BB1-7358-7E41-A46D-CD9E82D4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0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3964-076E-8144-BB85-C65C85B4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85CC6-333C-7843-9721-24005822D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1047-2BCC-744D-A880-BDAA04656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C3C73-04B9-1449-B387-13AE46FD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33C1-E40A-2F41-BAE6-E6F75D60A14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1637A-56EA-CA4B-97D6-0B0BC724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86E6-E612-4D43-911F-3F124B78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3BB1-7358-7E41-A46D-CD9E82D4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3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0092-C783-5D41-BF14-61C21CECB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820B7-5DA2-E842-AD7E-7E23825BE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889C8-6C82-7C4A-8AFE-56AB2188C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21E8E-C08F-5E40-A93B-80B292F2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33C1-E40A-2F41-BAE6-E6F75D60A14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D3D33-128A-AD46-BF54-279A22E2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1015D-C9C2-D94D-92F5-973BE3E1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3BB1-7358-7E41-A46D-CD9E82D4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6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B89FD2-04D0-6B44-989B-9112E51B0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8CFB5-1A07-8544-B8E4-0D4D14FD1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67C94-18D9-1347-A2F9-720ACA17C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33C1-E40A-2F41-BAE6-E6F75D60A148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1A011-CEBE-8C4D-80BA-93C0E5ADE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1A737-5616-D749-8ABC-330C5C3EE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B3BB1-7358-7E41-A46D-CD9E82D44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5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abetes.org/diabetes/complications/dka-ketoacidosis-ketone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49185-1911-5E49-9171-7E341068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538163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 Mellitus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D289C-3489-E14B-8BA2-C2C1E63E4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3130550"/>
            <a:ext cx="4846864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87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099C-18B5-514A-8E51-AA507E4F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Consequences of Diabetes 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070565-7DB7-D846-AB5F-B91CDE7C8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255363"/>
            <a:ext cx="9561163" cy="5346915"/>
          </a:xfrm>
        </p:spPr>
      </p:pic>
    </p:spTree>
    <p:extLst>
      <p:ext uri="{BB962C8B-B14F-4D97-AF65-F5344CB8AC3E}">
        <p14:creationId xmlns:p14="http://schemas.microsoft.com/office/powerpoint/2010/main" val="74652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B3E4-EBB6-C64D-B3B8-2B75410A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Symptoms of Diabetes Mellitus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CEA76-A290-6246-8F67-600023003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When the plasma glucose concentration &gt; 200 milligrams per deciliter (mg/dL) it exceeds the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Renal threshold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Renal threshold: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concentration of a substance dissolved in the blood above which the kidneys begin to remove it into the urine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Glycosuria (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glucose in the urine) draws additional water from the blood, increasing the amount of urine produced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As total body water decreases, potassium, sodium, magnesium, and phosphorus are also lost. Serum levels of these ions may be normal due to decreased fluid volume </a:t>
            </a:r>
          </a:p>
          <a:p>
            <a:pPr marL="0" indent="0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D9C26-A665-F64A-9865-F538D6EE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77" y="495946"/>
            <a:ext cx="11856203" cy="6075335"/>
          </a:xfrm>
        </p:spPr>
        <p:txBody>
          <a:bodyPr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Polyuria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excessive urine production 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Dehydration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Polydipsia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excessive thirst 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Weight loss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excessive hunger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polyphagia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) as a result of the nutrient depletion that occurs when insulin is deficient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Blurred vision 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Increased infections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are common in individuals with diabetes </a:t>
            </a:r>
          </a:p>
          <a:p>
            <a:pPr lvl="1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Due to weakened immune responses and impaired circulation 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Fatigue </a:t>
            </a:r>
          </a:p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Hypovolemia-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increased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hct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and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hgb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levels and WBC may be present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/>
          </a:p>
          <a:p>
            <a:endParaRPr lang="en-US" sz="32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3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2987-DB03-C946-BAFC-00287396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Diabetes Mellitus </a:t>
            </a:r>
            <a:br>
              <a:rPr lang="en-US"/>
            </a:br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1DADC1A-D6C8-774F-8701-DA725F6F7D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0286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260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DAD056-4D3C-9E4C-AC48-5252ACA11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376231"/>
              </p:ext>
            </p:extLst>
          </p:nvPr>
        </p:nvGraphicFramePr>
        <p:xfrm>
          <a:off x="838200" y="379563"/>
          <a:ext cx="10376139" cy="6660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101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3B41C-A4BB-4340-8322-88AE5F60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Oral Glucose Tolerance Test </a:t>
            </a:r>
            <a:br>
              <a:rPr lang="en-US">
                <a:effectLst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D5DCB-E62B-D84E-B1FE-CBDFC89C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46" y="1587745"/>
            <a:ext cx="6598920" cy="4351338"/>
          </a:xfrm>
        </p:spPr>
        <p:txBody>
          <a:bodyPr/>
          <a:lstStyle/>
          <a:p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individual ingests 75-gram glucose load</a:t>
            </a:r>
          </a:p>
          <a:p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glucose is measured at one or more time intervals following glucose ingestion </a:t>
            </a:r>
          </a:p>
          <a:p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criteria: plasma glucose &gt;= 200 mg/</a:t>
            </a:r>
            <a:r>
              <a:rPr lang="en-US" sz="36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2 hours </a:t>
            </a:r>
            <a:endParaRPr lang="en-US" sz="360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D2457-D830-F74A-A2AE-43D6EA63F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280" y="2905760"/>
            <a:ext cx="4737090" cy="19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08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B054E-E6FE-BB41-92B8-584FEB28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Glycated Hemoglobin </a:t>
            </a:r>
            <a:br>
              <a:rPr lang="en-US">
                <a:effectLst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DAE5-2405-9747-904C-0CFD2D8E1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The HbA1c level is 6.5 percent or higher</a:t>
            </a:r>
          </a:p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carries oxygen BUT can also attach to sugar in the blood, forming a substance called 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glycated hemoglobin</a:t>
            </a:r>
            <a:endParaRPr lang="en-US" sz="36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Reflect hemoglobin’s exposure to glucose 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An indirect assessment of blood glucose levels 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Red blood cells have a life span of 120 days, A1c can measure the average glucose concentration for the previous 2–3 month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4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32970-CBF7-C142-AC80-E43354B7C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" y="120500"/>
            <a:ext cx="10515600" cy="1325563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Prediabetes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48AF-E4D9-214B-B11D-3CB61EAE3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16" y="1446063"/>
            <a:ext cx="10265434" cy="1021092"/>
          </a:xfrm>
        </p:spPr>
        <p:txBody>
          <a:bodyPr>
            <a:norm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Prediabetes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is used when an individual’s blood glucose levels are above normal but not high enough to be classified as diabetes</a:t>
            </a:r>
            <a:endParaRPr lang="en-US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D3822-18F3-F947-BB3B-0AC345AC9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742" y="2311880"/>
            <a:ext cx="8638157" cy="43822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3516BB-9608-A94E-8023-9F9AABFE96DA}"/>
              </a:ext>
            </a:extLst>
          </p:cNvPr>
          <p:cNvSpPr txBox="1"/>
          <p:nvPr/>
        </p:nvSpPr>
        <p:spPr>
          <a:xfrm>
            <a:off x="3950898" y="2467155"/>
            <a:ext cx="897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Hb</a:t>
            </a:r>
          </a:p>
        </p:txBody>
      </p:sp>
    </p:spTree>
    <p:extLst>
      <p:ext uri="{BB962C8B-B14F-4D97-AF65-F5344CB8AC3E}">
        <p14:creationId xmlns:p14="http://schemas.microsoft.com/office/powerpoint/2010/main" val="1780340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4BF01C-A0C5-4F48-B2D7-182724B5F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609" y="253404"/>
            <a:ext cx="11076316" cy="6319923"/>
          </a:xfrm>
        </p:spPr>
      </p:pic>
    </p:spTree>
    <p:extLst>
      <p:ext uri="{BB962C8B-B14F-4D97-AF65-F5344CB8AC3E}">
        <p14:creationId xmlns:p14="http://schemas.microsoft.com/office/powerpoint/2010/main" val="65773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D8D4-0945-B748-A4DB-E853B207A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Goals for Nutrition treatment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BA02C-CA1E-1941-A906-B1216C443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02" y="1566832"/>
            <a:ext cx="8632166" cy="4005832"/>
          </a:xfrm>
        </p:spPr>
        <p:txBody>
          <a:bodyPr/>
          <a:lstStyle/>
          <a:p>
            <a:r>
              <a:rPr lang="en-US"/>
              <a:t>A1c &lt;7% </a:t>
            </a:r>
          </a:p>
          <a:p>
            <a:r>
              <a:rPr lang="en-US"/>
              <a:t> BP &lt; 140/80 mg/Hg </a:t>
            </a:r>
          </a:p>
          <a:p>
            <a:r>
              <a:rPr lang="en-US"/>
              <a:t> Cholesterol:</a:t>
            </a:r>
            <a:br>
              <a:rPr lang="en-US"/>
            </a:br>
            <a:r>
              <a:rPr lang="en-US"/>
              <a:t>› LDL-Chol &lt;100 mg/dL</a:t>
            </a:r>
            <a:br>
              <a:rPr lang="en-US"/>
            </a:br>
            <a:r>
              <a:rPr lang="en-US"/>
              <a:t>› TG &lt; 150 mg/dL</a:t>
            </a:r>
            <a:br>
              <a:rPr lang="en-US"/>
            </a:br>
            <a:r>
              <a:rPr lang="en-US"/>
              <a:t>› HDL-Chol &gt; 40 mg/dL men; &gt;50 mg/dL women 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6130FD-68FD-AF45-9DE5-ED9C0417B20C}"/>
              </a:ext>
            </a:extLst>
          </p:cNvPr>
          <p:cNvSpPr/>
          <p:nvPr/>
        </p:nvSpPr>
        <p:spPr>
          <a:xfrm>
            <a:off x="1467928" y="5922902"/>
            <a:ext cx="9885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CenturyGothic"/>
              </a:rPr>
              <a:t>NTP/Evert, et. al. (2014). Nutrition Therapy Recommendations for the management of adults with diabetes. </a:t>
            </a:r>
            <a:r>
              <a:rPr lang="en-US" sz="1600" i="1">
                <a:latin typeface="CenturyGothic"/>
              </a:rPr>
              <a:t>Diabetes Care</a:t>
            </a:r>
            <a:r>
              <a:rPr lang="en-US" sz="1600">
                <a:latin typeface="CenturyGothic"/>
              </a:rPr>
              <a:t>. 37:S120-142 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5404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56A3-7A80-8142-9612-A5163995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387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A3B49-7E4A-CC4E-AFFA-1F6EF47A7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897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silent disease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damaging effects of high blood glucose can take decades to develop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mellitus is not a single disease but a diverse group of disorders that differ in origin and severity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forms of diabetes mellitus share one common characteristic: hyperglycemia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776DE-F6F4-9A46-8590-DD43009E3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0" y="672795"/>
            <a:ext cx="4603750" cy="55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96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A73B-695D-EC4B-B81C-F044EC58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38" y="46406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Goals with Nutrition 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92F17-81A8-4049-8EE8-91E1A5766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638" y="1293963"/>
            <a:ext cx="11352362" cy="4594670"/>
          </a:xfrm>
        </p:spPr>
        <p:txBody>
          <a:bodyPr>
            <a:normAutofit lnSpcReduction="10000"/>
          </a:bodyPr>
          <a:lstStyle/>
          <a:p>
            <a:r>
              <a:rPr lang="en-US"/>
              <a:t>Achieve healthy body weight</a:t>
            </a:r>
            <a:endParaRPr lang="en-US">
              <a:effectLst/>
            </a:endParaRPr>
          </a:p>
          <a:p>
            <a:r>
              <a:rPr lang="en-US"/>
              <a:t>Delay/prevent complications of DM </a:t>
            </a:r>
            <a:endParaRPr lang="en-US">
              <a:effectLst/>
            </a:endParaRPr>
          </a:p>
          <a:p>
            <a:r>
              <a:rPr lang="en-US"/>
              <a:t>Individual nutrition needs:</a:t>
            </a:r>
          </a:p>
          <a:p>
            <a:pPr marL="457200" lvl="1" indent="0">
              <a:buNone/>
            </a:pPr>
            <a:r>
              <a:rPr lang="en-US"/>
              <a:t>Personal &amp; cultural preference</a:t>
            </a:r>
            <a:br>
              <a:rPr lang="en-US"/>
            </a:br>
            <a:r>
              <a:rPr lang="en-US"/>
              <a:t>Health literacy</a:t>
            </a:r>
            <a:br>
              <a:rPr lang="en-US"/>
            </a:br>
            <a:r>
              <a:rPr lang="en-US"/>
              <a:t>Access to healthful food choices</a:t>
            </a:r>
            <a:br>
              <a:rPr lang="en-US"/>
            </a:br>
            <a:r>
              <a:rPr lang="en-US"/>
              <a:t>Willingness &amp; ability to make behavioral changes › Barriers to change </a:t>
            </a:r>
          </a:p>
          <a:p>
            <a:pPr marL="457200" lvl="1" indent="0">
              <a:buNone/>
            </a:pPr>
            <a:r>
              <a:rPr lang="en-US"/>
              <a:t>Maintain pleasure of eating </a:t>
            </a:r>
          </a:p>
          <a:p>
            <a:r>
              <a:rPr lang="en-US"/>
              <a:t>Provide practical tools for day-to-day </a:t>
            </a:r>
            <a:endParaRPr lang="en-US">
              <a:effectLst/>
            </a:endParaRPr>
          </a:p>
          <a:p>
            <a:r>
              <a:rPr lang="en-US"/>
              <a:t>Meal planning</a:t>
            </a:r>
            <a:br>
              <a:rPr lang="en-US"/>
            </a:br>
            <a:endParaRPr lang="en-US">
              <a:effectLst/>
            </a:endParaRP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ECEE0C-0C31-2647-B5FB-1C32ACCCF139}"/>
              </a:ext>
            </a:extLst>
          </p:cNvPr>
          <p:cNvSpPr/>
          <p:nvPr/>
        </p:nvSpPr>
        <p:spPr>
          <a:xfrm>
            <a:off x="1104181" y="5888633"/>
            <a:ext cx="9074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CenturyGothic"/>
              </a:rPr>
              <a:t>NTP/Evert, et. al. (2014). Nutrition Therapy Recommendations for the management of adults with diabetes. </a:t>
            </a:r>
            <a:r>
              <a:rPr lang="en-US" sz="1600" i="1">
                <a:latin typeface="CenturyGothic"/>
              </a:rPr>
              <a:t>Diabetes Care</a:t>
            </a:r>
            <a:r>
              <a:rPr lang="en-US" sz="1600">
                <a:latin typeface="CenturyGothic"/>
              </a:rPr>
              <a:t>. 37:S120-142 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106120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6F619-A6B6-2840-8A0F-978EBCF3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Types of Diabetes Mellitus </a:t>
            </a:r>
            <a:br>
              <a:rPr lang="en-US">
                <a:effectLst/>
              </a:rPr>
            </a:b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9ADB7E9-BD71-554D-A8F7-DE894B77E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526776"/>
              </p:ext>
            </p:extLst>
          </p:nvPr>
        </p:nvGraphicFramePr>
        <p:xfrm>
          <a:off x="189781" y="1825624"/>
          <a:ext cx="11800936" cy="4816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8273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019E-8685-DE4B-8107-5A31D5C1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Signs and symptoms  of DM1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08014B-C3EB-E04D-A758-235D696966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561907"/>
              </p:ext>
            </p:extLst>
          </p:nvPr>
        </p:nvGraphicFramePr>
        <p:xfrm>
          <a:off x="0" y="1380226"/>
          <a:ext cx="12192000" cy="547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4494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67680-C142-1A46-A207-A3A979731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10" y="345057"/>
            <a:ext cx="11353800" cy="6021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Diabetic ketoacidosis (DKA)</a:t>
            </a:r>
            <a:r>
              <a:rPr lang="en-US" b="1" dirty="0"/>
              <a:t> MAY occur </a:t>
            </a:r>
            <a:r>
              <a:rPr lang="en-US" dirty="0"/>
              <a:t>before type 1 diagnosis is made</a:t>
            </a:r>
          </a:p>
          <a:p>
            <a:pPr marL="0" indent="0">
              <a:buNone/>
            </a:pPr>
            <a:r>
              <a:rPr lang="en-US" dirty="0"/>
              <a:t>DKA occurs when blood glucose is dangerously high and the body can't get nutrients into the cells because of the absence of insulin</a:t>
            </a:r>
          </a:p>
          <a:p>
            <a:pPr marL="0" indent="0">
              <a:buNone/>
            </a:pPr>
            <a:r>
              <a:rPr lang="en-US" dirty="0"/>
              <a:t>The body breaks down muscle and fat for energy</a:t>
            </a:r>
          </a:p>
          <a:p>
            <a:pPr marL="0" indent="0">
              <a:buNone/>
            </a:pPr>
            <a:r>
              <a:rPr lang="en-US" dirty="0"/>
              <a:t>Leading to an accumulation of ketones in the blood and urine</a:t>
            </a:r>
          </a:p>
          <a:p>
            <a:pPr marL="0" indent="0">
              <a:buNone/>
            </a:pPr>
            <a:r>
              <a:rPr lang="en-US" dirty="0"/>
              <a:t>Symptoms of DKA </a:t>
            </a:r>
          </a:p>
          <a:p>
            <a:pPr marL="0" indent="0">
              <a:buNone/>
            </a:pPr>
            <a:r>
              <a:rPr lang="en-US" dirty="0"/>
              <a:t>A fruity odor on the breath, </a:t>
            </a:r>
          </a:p>
          <a:p>
            <a:pPr marL="0" indent="0">
              <a:buNone/>
            </a:pPr>
            <a:r>
              <a:rPr lang="en-US" dirty="0"/>
              <a:t>heavy, taxed breathing and vomiting</a:t>
            </a:r>
          </a:p>
          <a:p>
            <a:pPr marL="0" indent="0">
              <a:buNone/>
            </a:pPr>
            <a:r>
              <a:rPr lang="en-US" dirty="0"/>
              <a:t> If left untreated, DKA can result in unconsciousness, and even death.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6F8BE6-0453-4747-9655-3CF31A717107}"/>
              </a:ext>
            </a:extLst>
          </p:cNvPr>
          <p:cNvSpPr txBox="1"/>
          <p:nvPr/>
        </p:nvSpPr>
        <p:spPr>
          <a:xfrm>
            <a:off x="6521570" y="6176963"/>
            <a:ext cx="848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 American Diabetes Association</a:t>
            </a:r>
          </a:p>
          <a:p>
            <a:r>
              <a:rPr lang="en-US"/>
              <a:t>https://</a:t>
            </a:r>
            <a:r>
              <a:rPr lang="en-US" err="1"/>
              <a:t>www.diabetes.org</a:t>
            </a:r>
            <a:r>
              <a:rPr lang="en-US"/>
              <a:t>/diabetes/type-1/symptoms</a:t>
            </a:r>
          </a:p>
        </p:txBody>
      </p:sp>
    </p:spTree>
    <p:extLst>
      <p:ext uri="{BB962C8B-B14F-4D97-AF65-F5344CB8AC3E}">
        <p14:creationId xmlns:p14="http://schemas.microsoft.com/office/powerpoint/2010/main" val="3252189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BB25B-E049-C243-8018-F25A1589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Type II Diabetes</a:t>
            </a:r>
            <a:br>
              <a:rPr lang="en-US">
                <a:effectLst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30850-0C61-FF49-B220-A68791EC7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15" y="1825624"/>
            <a:ext cx="10956985" cy="5032375"/>
          </a:xfrm>
        </p:spPr>
        <p:txBody>
          <a:bodyPr>
            <a:normAutofit/>
          </a:bodyPr>
          <a:lstStyle/>
          <a:p>
            <a:r>
              <a:rPr lang="en-US"/>
              <a:t>Most prevalent form of diabetes caused by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/>
              <a:t>Insulin resistance: </a:t>
            </a:r>
            <a:r>
              <a:rPr lang="en-US"/>
              <a:t>the reduced sensitivity to insulin in muscle, adipose, and liver cells</a:t>
            </a:r>
          </a:p>
          <a:p>
            <a:pPr marL="0" indent="0">
              <a:buNone/>
            </a:pPr>
            <a:r>
              <a:rPr lang="en-US" i="1">
                <a:solidFill>
                  <a:srgbClr val="C00000"/>
                </a:solidFill>
              </a:rPr>
              <a:t>The pancreas increases insulin secretion to compensate  hyperinsulinemia</a:t>
            </a:r>
            <a:br>
              <a:rPr lang="en-US" i="1">
                <a:solidFill>
                  <a:srgbClr val="C00000"/>
                </a:solidFill>
              </a:rPr>
            </a:br>
            <a:r>
              <a:rPr lang="en-US" i="1">
                <a:solidFill>
                  <a:srgbClr val="C00000"/>
                </a:solidFill>
              </a:rPr>
              <a:t>The high demand can eventually exhaust pancreatic cells and lead to impaired production of insulin </a:t>
            </a:r>
            <a:endParaRPr lang="en-US" i="1">
              <a:solidFill>
                <a:srgbClr val="C00000"/>
              </a:solidFill>
              <a:effectLst/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2.   Insulin deficiency: </a:t>
            </a:r>
            <a:r>
              <a:rPr lang="en-US"/>
              <a:t>the lack of sufficient insulin to manage glucose effectively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23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8EFE-062B-3E46-9CEE-C163BCD4F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3" y="270532"/>
            <a:ext cx="10515600" cy="132556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type 2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D5744-83D1-E141-AF20-99BBF3274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83" y="1825625"/>
            <a:ext cx="117768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precise causes of type 2 diabetes are unknown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increases with Obesity (especially abdominal obesity)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Aging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inactivity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Obesity itself can directly cause some degree of insulin resistance 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Genetic factors strongly influence risk</a:t>
            </a:r>
          </a:p>
          <a:p>
            <a:pPr lvl="1">
              <a:buFont typeface="Wingdings" pitchFamily="2" charset="2"/>
              <a:buChar char="v"/>
            </a:pP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2 diabetes is more prevalent in certain ethnic groups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34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DE92-268D-FA49-A35D-CFFD6C47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86" y="317828"/>
            <a:ext cx="10515600" cy="1325563"/>
          </a:xfrm>
        </p:spPr>
        <p:txBody>
          <a:bodyPr/>
          <a:lstStyle/>
          <a:p>
            <a:r>
              <a:rPr lang="en-US" b="1"/>
              <a:t>Type 2 Diabetes in Children and adolescents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2E5AC-ED2F-C541-A14C-9DC08D023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Children and teenagers who are overweight or obese or have a family history of diabetes are at increased risk  of developing type 2 Diabetes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5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CE54-4F27-DB48-B510-69C23577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73" y="285831"/>
            <a:ext cx="10515600" cy="1325563"/>
          </a:xfrm>
        </p:spPr>
        <p:txBody>
          <a:bodyPr/>
          <a:lstStyle/>
          <a:p>
            <a:r>
              <a:rPr lang="en-US" b="1"/>
              <a:t>Obesity and Insulin resistance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719F8-5090-C644-B018-660CDEBCC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0883"/>
            <a:ext cx="11508828" cy="5026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>
                <a:solidFill>
                  <a:srgbClr val="C00000"/>
                </a:solidFill>
              </a:rPr>
              <a:t>Remember from last lecture</a:t>
            </a:r>
          </a:p>
          <a:p>
            <a:r>
              <a:rPr lang="en-US"/>
              <a:t>Enlarged adipose cells have a reduced capacity to store triglyceride -&gt; release of fatty acids into the bloodstream, resulting in an abnormal accumulation of triglycerides in the muscle and liver-&gt;alter cellular responses to insulin that lead to insulin resistance</a:t>
            </a:r>
          </a:p>
          <a:p>
            <a:r>
              <a:rPr lang="en-US"/>
              <a:t>obesity causes adipose cells to alter the hormones and proteins they release into the blood</a:t>
            </a:r>
          </a:p>
          <a:p>
            <a:r>
              <a:rPr lang="en-US" b="1"/>
              <a:t>Adiponectin</a:t>
            </a:r>
          </a:p>
          <a:p>
            <a:r>
              <a:rPr lang="en-US" b="1"/>
              <a:t>     </a:t>
            </a:r>
            <a:r>
              <a:rPr lang="en-US" b="1" err="1"/>
              <a:t>Resistin</a:t>
            </a:r>
            <a:r>
              <a:rPr lang="en-US" b="1"/>
              <a:t> </a:t>
            </a:r>
            <a:endParaRPr lang="en-US"/>
          </a:p>
          <a:p>
            <a:endParaRPr lang="en-US"/>
          </a:p>
          <a:p>
            <a:r>
              <a:rPr lang="en-US"/>
              <a:t>Enlarged adipose cells activate local macrophages (immune cells), which secrete a number of </a:t>
            </a:r>
            <a:r>
              <a:rPr lang="en-US" b="1"/>
              <a:t>cytokines ----&gt; state of inflammation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CD87083F-0A4C-E945-A18B-98F228B0D4B8}"/>
              </a:ext>
            </a:extLst>
          </p:cNvPr>
          <p:cNvSpPr/>
          <p:nvPr/>
        </p:nvSpPr>
        <p:spPr>
          <a:xfrm>
            <a:off x="2569780" y="3846785"/>
            <a:ext cx="394138" cy="551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9F408F29-5D44-8942-BD00-6E85966F4381}"/>
              </a:ext>
            </a:extLst>
          </p:cNvPr>
          <p:cNvSpPr/>
          <p:nvPr/>
        </p:nvSpPr>
        <p:spPr>
          <a:xfrm>
            <a:off x="838200" y="4296102"/>
            <a:ext cx="312683" cy="4887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76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A8F8-6F32-E143-B02B-66A10D735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Prevention of Type 2 Diabetes Mellitus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6CF24-1A17-2A4E-8E46-CD72458FB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i="1">
                <a:solidFill>
                  <a:srgbClr val="C00000"/>
                </a:solidFill>
              </a:rPr>
              <a:t>Importance of intensive lifestyle changes in preventing or slowing the development of Type 2 Diabetes for individuals at risk</a:t>
            </a:r>
          </a:p>
          <a:p>
            <a:r>
              <a:rPr lang="en-US"/>
              <a:t>The first step in treatment for T2DM is weight loss and increased physical activity. </a:t>
            </a:r>
          </a:p>
          <a:p>
            <a:r>
              <a:rPr lang="en-US"/>
              <a:t>The next step of treatment includes the initiation of pharmacological agents, including insulin + medical nutrition therapy</a:t>
            </a:r>
          </a:p>
          <a:p>
            <a:r>
              <a:rPr lang="en-US"/>
              <a:t>Goal: Avoiding hyperglycemia and slowing development of complications within an acceptable level of treatment side effects.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16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319D3-F8E1-454C-A67D-20EB6DB5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Risk Factors for and Treatment of Complications of Diabetes Mellitus </a:t>
            </a:r>
            <a:br>
              <a:rPr lang="en-US"/>
            </a:br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D94DC9F-006E-0443-8F6A-591DA6F22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06179"/>
            <a:ext cx="9429750" cy="4793815"/>
          </a:xfrm>
        </p:spPr>
      </p:pic>
    </p:spTree>
    <p:extLst>
      <p:ext uri="{BB962C8B-B14F-4D97-AF65-F5344CB8AC3E}">
        <p14:creationId xmlns:p14="http://schemas.microsoft.com/office/powerpoint/2010/main" val="176484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29BAD-37C5-FF46-96F1-BC5AF0D8E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Mellitus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1577-2EAE-E347-A415-8140AE96D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 disorders characterized by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elevated blood glucose concentrations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disordered insulin metabolism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Inability to produce sufficient insulin or use insulin effectively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(Defects in insulin production, insulin action, or both)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57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4ECA38-CC3A-3848-87D2-D3FB20E19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77843"/>
            <a:ext cx="12192000" cy="318015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240B5D-D2F9-D345-8ECE-4D1EA2E0C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9" y="336159"/>
            <a:ext cx="11285658" cy="345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6E404D-72E1-CF4C-941F-FB1A6B08985C}"/>
              </a:ext>
            </a:extLst>
          </p:cNvPr>
          <p:cNvSpPr txBox="1"/>
          <p:nvPr/>
        </p:nvSpPr>
        <p:spPr>
          <a:xfrm>
            <a:off x="4418559" y="-125506"/>
            <a:ext cx="2814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8FF79-65A7-9C49-B4F7-E972AF9C41DA}"/>
              </a:ext>
            </a:extLst>
          </p:cNvPr>
          <p:cNvSpPr txBox="1"/>
          <p:nvPr/>
        </p:nvSpPr>
        <p:spPr>
          <a:xfrm>
            <a:off x="7863020" y="-76799"/>
            <a:ext cx="2976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3707993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452D-CD78-A94C-88B2-938D8A2B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Gestational Diabetes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6E493-B641-374C-BF2E-A30F53D3E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 intolerance with initial onset during pregnancy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Gestational diabetes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 type of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that is first seen in a pregnant women who did not have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before pregnancy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25 or older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Obesity BMI &gt;30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in previous pregnancies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Prediabetes or symptoms of diabetes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 of diabetes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AFB7F-B401-DB49-ACDB-D5185B3E8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800" y="3662112"/>
            <a:ext cx="2032000" cy="25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96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3572-9EFF-394A-A747-6474299B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Gestational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9938F-DBA5-A144-A50A-49326AC4F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25624"/>
            <a:ext cx="11398469" cy="4764361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should be routinely tested for gestational diabetes between 24 and 28 weeks of gestation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high risk women, screening should begin prior to pregnancy or soon after conception (screening should occur at 6–12 weeks)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loss is not recommended during pregnancy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Obese/overweight women with gestational diabetes could benefit from a modest reduction (about 30%) of calorie intake to slow weight gain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Limiting the carbohydrate intake to less than 45 percent of total energy intake may aid in blood glucose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99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07CC-4647-9445-9B03-DC82CBB89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2024"/>
            <a:ext cx="10515600" cy="567493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second or third trimesters of pregnancy, metabolic alterations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and fetal demands for energy and nutrients. Changes in both insulin secretion and glucose, amino acid, and lipid metabolism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 resistance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Inability of the beta cells to meet increased insulin needs during pregnancy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hyper glycemia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women with GDM have normal glucose tolerance after delivery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they are at a greater risk of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type 2 diabetes later in life,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developing obesity and type 2 diabetes as they enter adulthood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Uncontrolled diabetes is linked with increased incidences of miscarriage, birth defects, and fetal deaths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24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C5B69B-7A4D-084C-9B0E-64407359A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147" y="0"/>
            <a:ext cx="7038430" cy="6990563"/>
          </a:xfrm>
        </p:spPr>
      </p:pic>
    </p:spTree>
    <p:extLst>
      <p:ext uri="{BB962C8B-B14F-4D97-AF65-F5344CB8AC3E}">
        <p14:creationId xmlns:p14="http://schemas.microsoft.com/office/powerpoint/2010/main" val="612493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29BE-7F22-4D48-9448-2720FCD9D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Guidelines for Diabetes Prevention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D2750-D1B5-6C49-9C83-06D0DD42F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/>
              <a:t>Weight Management </a:t>
            </a:r>
            <a:endParaRPr lang="en-US" b="1" dirty="0"/>
          </a:p>
          <a:p>
            <a:r>
              <a:rPr lang="en-US" dirty="0"/>
              <a:t>Weight loss of about 7 percent of body weight for overweight and obese individuals</a:t>
            </a:r>
          </a:p>
          <a:p>
            <a:r>
              <a:rPr lang="en-US" dirty="0"/>
              <a:t>Healthy eating behaviors should be encouraged to prevent additional weight gain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/>
              <a:t> Dietary modifications </a:t>
            </a:r>
            <a:endParaRPr lang="en-US" dirty="0"/>
          </a:p>
          <a:p>
            <a:r>
              <a:rPr lang="en-US" dirty="0"/>
              <a:t>Increased intake of whole grains, nuts, fruits, and vegetables </a:t>
            </a:r>
          </a:p>
          <a:p>
            <a:r>
              <a:rPr lang="en-US" dirty="0"/>
              <a:t>limit intake of sugar-sweetened beverages</a:t>
            </a:r>
          </a:p>
          <a:p>
            <a:r>
              <a:rPr lang="en-US" dirty="0"/>
              <a:t>Reduce intake of fat of obese or overweight</a:t>
            </a:r>
          </a:p>
        </p:txBody>
      </p:sp>
    </p:spTree>
    <p:extLst>
      <p:ext uri="{BB962C8B-B14F-4D97-AF65-F5344CB8AC3E}">
        <p14:creationId xmlns:p14="http://schemas.microsoft.com/office/powerpoint/2010/main" val="1840517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C77BB-2E37-374A-8290-EAB4CDC36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1434"/>
            <a:ext cx="10515600" cy="573552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Active lifestyle</a:t>
            </a:r>
          </a:p>
          <a:p>
            <a:pPr marL="0" indent="0">
              <a:buNone/>
            </a:pPr>
            <a:r>
              <a:rPr lang="en-US" dirty="0"/>
              <a:t>At least 150 minutes of moderate physical activity</a:t>
            </a:r>
          </a:p>
          <a:p>
            <a:pPr marL="0" indent="0">
              <a:buNone/>
            </a:pPr>
            <a:r>
              <a:rPr lang="en-US" dirty="0"/>
              <a:t>(30 minutes of activity on 5 days of the week)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Regular monitoring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Individuals at risk should be monitored each year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86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A204-81D9-E046-BE8F-A10CFE4AE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Treatment of diabetic ketoacidosis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EAB8CEC-CCC7-E14F-B4C2-B4D1236FA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633784"/>
              </p:ext>
            </p:extLst>
          </p:nvPr>
        </p:nvGraphicFramePr>
        <p:xfrm>
          <a:off x="5130800" y="2362199"/>
          <a:ext cx="6223000" cy="381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15CC2A0-C239-1A46-B449-D61784186609}"/>
              </a:ext>
            </a:extLst>
          </p:cNvPr>
          <p:cNvSpPr/>
          <p:nvPr/>
        </p:nvSpPr>
        <p:spPr>
          <a:xfrm>
            <a:off x="330200" y="1690688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Ketone bodies (acidic) can reach dangerously high levels in the bloodstream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(ketoacidosis)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spill into the urine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ketonuria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Additionally, patients may exhibit hyperglycemia, polyuria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lowering blood volume and blood pressure and depleting electrolyte </a:t>
            </a:r>
          </a:p>
        </p:txBody>
      </p:sp>
    </p:spTree>
    <p:extLst>
      <p:ext uri="{BB962C8B-B14F-4D97-AF65-F5344CB8AC3E}">
        <p14:creationId xmlns:p14="http://schemas.microsoft.com/office/powerpoint/2010/main" val="2910853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4FB75-1156-2E41-A065-B22BD82E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90" y="785961"/>
            <a:ext cx="10515600" cy="88286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Treatment of Diabetes Mellitus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6F6495-9A43-1C41-8943-EC6441CC7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761129"/>
              </p:ext>
            </p:extLst>
          </p:nvPr>
        </p:nvGraphicFramePr>
        <p:xfrm>
          <a:off x="838200" y="3610303"/>
          <a:ext cx="10515600" cy="256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D3FFE2-CB91-7D48-A5B8-428747BFF004}"/>
              </a:ext>
            </a:extLst>
          </p:cNvPr>
          <p:cNvSpPr txBox="1"/>
          <p:nvPr/>
        </p:nvSpPr>
        <p:spPr>
          <a:xfrm>
            <a:off x="838200" y="2049517"/>
            <a:ext cx="6589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Managing blood glucose levels</a:t>
            </a:r>
          </a:p>
          <a:p>
            <a:r>
              <a:rPr lang="en-US" sz="2400" b="1" i="1" dirty="0">
                <a:solidFill>
                  <a:srgbClr val="C00000"/>
                </a:solidFill>
              </a:rPr>
              <a:t>Goal :Good glycemic control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70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4452-42AA-B649-BB9B-1B6506E4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goals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3E39-F10F-EC42-B6BD-0301ED639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Main Goal: maintain blood glucose levels within a desirable range to prevent or reduce the risk of complications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i="1" dirty="0"/>
              <a:t>Other Goals:</a:t>
            </a:r>
          </a:p>
          <a:p>
            <a:r>
              <a:rPr lang="en-US" dirty="0"/>
              <a:t>Maintaining healthy blood lipid concentrations</a:t>
            </a:r>
          </a:p>
          <a:p>
            <a:r>
              <a:rPr lang="en-US" dirty="0"/>
              <a:t>Controlling blood pressure</a:t>
            </a:r>
          </a:p>
          <a:p>
            <a:r>
              <a:rPr lang="en-US" dirty="0"/>
              <a:t>Weight Management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4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2E2154-68F0-EB47-A720-36BC905B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normal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D77B9-467A-124E-8BB6-7CF60757D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food intake, the pancreas increases insulin secretion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 enables muscle and adipose cells to take up newly absorbed glucose from the blood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 is also secreted between meals in smaller amounts to restrain glucagon</a:t>
            </a:r>
          </a:p>
          <a:p>
            <a:pPr marL="0" indent="0">
              <a:buNone/>
            </a:pP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glucagon works by increasing glucose in blood</a:t>
            </a:r>
          </a:p>
          <a:p>
            <a:pPr marL="0" indent="0">
              <a:buNone/>
            </a:pP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Glucagon promotes gluconeogenesis and glycogenolysis ( both aim to increase blood sugar levels)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55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32image4202317376">
            <a:extLst>
              <a:ext uri="{FF2B5EF4-FFF2-40B4-BE49-F238E27FC236}">
                <a16:creationId xmlns:a16="http://schemas.microsoft.com/office/drawing/2014/main" id="{44DEE132-A2A8-3541-8895-E0D92FDE60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3" y="279400"/>
            <a:ext cx="10515600" cy="6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280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DDC12-B787-974C-B74D-F1B18C2F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Evaluating Diabetes Treatment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FAD2-199C-F848-AE57-7C7D31B44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883" y="1450427"/>
            <a:ext cx="7617372" cy="29497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Good glycemic control requires frequent testing of blood glucose levels using a glucose meter, referred to as </a:t>
            </a:r>
            <a:r>
              <a:rPr lang="en-US" b="1" dirty="0"/>
              <a:t>self-monitoring of blood glucose </a:t>
            </a:r>
            <a:endParaRPr lang="en-US" dirty="0"/>
          </a:p>
          <a:p>
            <a:r>
              <a:rPr lang="en-US" dirty="0"/>
              <a:t>A drop of blood from a finger prick is applied to a chemically treated paper strip, which is then analyzed for glucose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2049" name="Picture 1" descr="page797image3874784">
            <a:extLst>
              <a:ext uri="{FF2B5EF4-FFF2-40B4-BE49-F238E27FC236}">
                <a16:creationId xmlns:a16="http://schemas.microsoft.com/office/drawing/2014/main" id="{757BBDA1-300E-AC42-8845-4859DA96C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5007"/>
            <a:ext cx="2464675" cy="228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35image4202601856">
            <a:extLst>
              <a:ext uri="{FF2B5EF4-FFF2-40B4-BE49-F238E27FC236}">
                <a16:creationId xmlns:a16="http://schemas.microsoft.com/office/drawing/2014/main" id="{90172149-BF18-0C41-A7E4-13B294065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724539"/>
            <a:ext cx="5092878" cy="264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age35image4202601504">
            <a:extLst>
              <a:ext uri="{FF2B5EF4-FFF2-40B4-BE49-F238E27FC236}">
                <a16:creationId xmlns:a16="http://schemas.microsoft.com/office/drawing/2014/main" id="{596AF990-1F4B-094E-8A95-0D5EB7325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4" y="4390397"/>
            <a:ext cx="4191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033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FB452-CE6F-BC4B-B80B-9CA61968F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70" y="323145"/>
            <a:ext cx="10515600" cy="435133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 testing provides valuable feedback </a:t>
            </a:r>
          </a:p>
          <a:p>
            <a:pPr lvl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intake</a:t>
            </a:r>
          </a:p>
          <a:p>
            <a:pPr lvl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Medications</a:t>
            </a:r>
          </a:p>
          <a:p>
            <a:pPr lvl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activity </a:t>
            </a:r>
          </a:p>
          <a:p>
            <a:pPr lvl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Preventing hypoglycemia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12C220-0740-1F4A-87A8-CB1348418FB9}"/>
              </a:ext>
            </a:extLst>
          </p:cNvPr>
          <p:cNvSpPr/>
          <p:nvPr/>
        </p:nvSpPr>
        <p:spPr>
          <a:xfrm>
            <a:off x="658905" y="3104823"/>
            <a:ext cx="712245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glucose monitoring system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tissue glucose levels every few minutes using a tiny sensor placed under the skin</a:t>
            </a:r>
          </a:p>
          <a:p>
            <a:r>
              <a:rPr lang="en-US" sz="2400" b="1" dirty="0"/>
              <a:t> </a:t>
            </a:r>
          </a:p>
        </p:txBody>
      </p:sp>
      <p:pic>
        <p:nvPicPr>
          <p:cNvPr id="3073" name="Picture 1" descr="page35image4202602144">
            <a:extLst>
              <a:ext uri="{FF2B5EF4-FFF2-40B4-BE49-F238E27FC236}">
                <a16:creationId xmlns:a16="http://schemas.microsoft.com/office/drawing/2014/main" id="{8B209A11-6F1C-DC47-8A83-F088F06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642" y="1447800"/>
            <a:ext cx="4209276" cy="477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399572-5D66-6647-9037-EAD9E9794D2E}"/>
              </a:ext>
            </a:extLst>
          </p:cNvPr>
          <p:cNvSpPr txBox="1"/>
          <p:nvPr/>
        </p:nvSpPr>
        <p:spPr>
          <a:xfrm>
            <a:off x="658905" y="5131177"/>
            <a:ext cx="5437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patients with type 1 diabetes</a:t>
            </a:r>
          </a:p>
        </p:txBody>
      </p:sp>
    </p:spTree>
    <p:extLst>
      <p:ext uri="{BB962C8B-B14F-4D97-AF65-F5344CB8AC3E}">
        <p14:creationId xmlns:p14="http://schemas.microsoft.com/office/powerpoint/2010/main" val="3352683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DD17C-F5B6-FD43-92D6-7E8F0BBA2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30994-D02A-9849-A3BA-4C2354CE9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365124"/>
            <a:ext cx="11772900" cy="6492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Glycemic Control</a:t>
            </a:r>
          </a:p>
          <a:p>
            <a:pPr marL="0" indent="0">
              <a:buNone/>
            </a:pP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HbA1C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percentage of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hemoglobin reflects glycemic control over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preceding 2 to 3 months </a:t>
            </a:r>
          </a:p>
          <a:p>
            <a:pPr marL="0" indent="0">
              <a:buNone/>
            </a:pP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Fructosamine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testing (glycated albumin test)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the non enzymatic glycation of serum proteins (primarily albumin) which have a shorter half-life than hemoglobin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evaluate recent adjustments in diabetes treatment or glycemic control during pregnancy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10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CF66-071A-F145-9404-D0EF863E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Evaluating Diabetes Treatment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618B-FB80-5F4D-B9D6-6033C6ED3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6200"/>
            <a:ext cx="12268200" cy="5511799"/>
          </a:xfrm>
        </p:spPr>
        <p:txBody>
          <a:bodyPr>
            <a:normAutofit fontScale="92500"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Glycemic control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pressure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lipid profile–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need for statin therapy, plant sterol, reduce sat fat, trans fat, smoking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Albuminuria (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urinary protein can determine whether nephropathy has developed)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Long-term Complications </a:t>
            </a:r>
          </a:p>
          <a:p>
            <a:pPr lvl="1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retinopathy, neuropathy, foot problems Optimize glycemic control</a:t>
            </a:r>
          </a:p>
          <a:p>
            <a:pPr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Daily foot care, walking, stretching etc.</a:t>
            </a:r>
          </a:p>
          <a:p>
            <a:pPr marL="0" indent="0">
              <a:buNone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Ketone Testing 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ketone levels 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ketone levels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4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21AD10-DB8F-2B40-A19C-05C808959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382" y="457200"/>
            <a:ext cx="9304005" cy="5745163"/>
          </a:xfrm>
        </p:spPr>
      </p:pic>
    </p:spTree>
    <p:extLst>
      <p:ext uri="{BB962C8B-B14F-4D97-AF65-F5344CB8AC3E}">
        <p14:creationId xmlns:p14="http://schemas.microsoft.com/office/powerpoint/2010/main" val="4540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EC6F-B932-E44B-87A8-6C46C765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29" y="148149"/>
            <a:ext cx="10515600" cy="1325563"/>
          </a:xfrm>
        </p:spPr>
        <p:txBody>
          <a:bodyPr/>
          <a:lstStyle/>
          <a:p>
            <a:r>
              <a:rPr lang="en-US" dirty="0"/>
              <a:t>In Diabetes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CD08D-E1C8-214E-855C-37E322354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29" y="1473712"/>
            <a:ext cx="10966342" cy="5203133"/>
          </a:xfrm>
        </p:spPr>
        <p:txBody>
          <a:bodyPr/>
          <a:lstStyle/>
          <a:p>
            <a:r>
              <a:rPr lang="en-US" dirty="0"/>
              <a:t>In diabetes, insulin secretion may be inadequate</a:t>
            </a:r>
          </a:p>
          <a:p>
            <a:r>
              <a:rPr lang="en-US" dirty="0"/>
              <a:t>Or cells develop insulin insensitivity</a:t>
            </a:r>
          </a:p>
          <a:p>
            <a:pPr lvl="1"/>
            <a:r>
              <a:rPr lang="en-US" dirty="0"/>
              <a:t>cells normally responsive to insulin may be resistant to its effects</a:t>
            </a:r>
          </a:p>
          <a:p>
            <a:pPr lvl="1"/>
            <a:r>
              <a:rPr lang="en-US" dirty="0"/>
              <a:t>Or both</a:t>
            </a:r>
          </a:p>
          <a:p>
            <a:pPr marL="0" indent="0">
              <a:buNone/>
            </a:pPr>
            <a:r>
              <a:rPr lang="en-US" b="1" u="sng" dirty="0"/>
              <a:t>Result:</a:t>
            </a:r>
          </a:p>
          <a:p>
            <a:pPr marL="0" indent="0">
              <a:buNone/>
            </a:pPr>
            <a:r>
              <a:rPr lang="en-US" dirty="0"/>
              <a:t>Defective glucose uptake and utilization in muscle and adipose cells </a:t>
            </a:r>
          </a:p>
          <a:p>
            <a:pPr marL="0" indent="0">
              <a:buNone/>
            </a:pPr>
            <a:r>
              <a:rPr lang="en-US" dirty="0"/>
              <a:t>Unrestrained gluconeogenesis in the liver</a:t>
            </a:r>
          </a:p>
          <a:p>
            <a:pPr marL="0" indent="0">
              <a:buNone/>
            </a:pPr>
            <a:r>
              <a:rPr lang="en-US" b="1" dirty="0"/>
              <a:t>Hyperglycemia:</a:t>
            </a:r>
            <a:r>
              <a:rPr lang="en-US" dirty="0"/>
              <a:t> a marked elevation in blood glucose levels that can ultimately cause damage to blood vessels, nerves, and tissues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0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F0AF-CC95-1D46-AB2B-126C7CAA3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actions of Insulin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47AB5-968B-364B-BF84-D731046DA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 Insulin promotes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Triglyceride storage in adipose tissue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 synthesis in muscle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Impaired insulin action can lead to?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9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E61249-0610-1849-B7C2-48CC26D6A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-191729"/>
            <a:ext cx="12191999" cy="7049729"/>
          </a:xfrm>
        </p:spPr>
      </p:pic>
    </p:spTree>
    <p:extLst>
      <p:ext uri="{BB962C8B-B14F-4D97-AF65-F5344CB8AC3E}">
        <p14:creationId xmlns:p14="http://schemas.microsoft.com/office/powerpoint/2010/main" val="383424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F2F385-7F60-7942-A670-684F0F2E9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428" y="139484"/>
            <a:ext cx="11313762" cy="6718516"/>
          </a:xfrm>
        </p:spPr>
      </p:pic>
    </p:spTree>
    <p:extLst>
      <p:ext uri="{BB962C8B-B14F-4D97-AF65-F5344CB8AC3E}">
        <p14:creationId xmlns:p14="http://schemas.microsoft.com/office/powerpoint/2010/main" val="4201873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4299</TotalTime>
  <Words>2023</Words>
  <Application>Microsoft Macintosh PowerPoint</Application>
  <PresentationFormat>Widescreen</PresentationFormat>
  <Paragraphs>250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CenturyGothic</vt:lpstr>
      <vt:lpstr>Times New Roman</vt:lpstr>
      <vt:lpstr>Wingdings</vt:lpstr>
      <vt:lpstr>Office Theme</vt:lpstr>
      <vt:lpstr>DIABETES Mellitus</vt:lpstr>
      <vt:lpstr>Introduction </vt:lpstr>
      <vt:lpstr>Diabetes Mellitus</vt:lpstr>
      <vt:lpstr>Under normal conditions</vt:lpstr>
      <vt:lpstr>PowerPoint Presentation</vt:lpstr>
      <vt:lpstr>In Diabetes </vt:lpstr>
      <vt:lpstr>Other actions of Insulin</vt:lpstr>
      <vt:lpstr>PowerPoint Presentation</vt:lpstr>
      <vt:lpstr>PowerPoint Presentation</vt:lpstr>
      <vt:lpstr>Consequences of Diabetes  </vt:lpstr>
      <vt:lpstr>Symptoms of Diabetes Mellitus  </vt:lpstr>
      <vt:lpstr>PowerPoint Presentation</vt:lpstr>
      <vt:lpstr>Diagnosis of Diabetes Mellitus  </vt:lpstr>
      <vt:lpstr>PowerPoint Presentation</vt:lpstr>
      <vt:lpstr>Oral Glucose Tolerance Test  </vt:lpstr>
      <vt:lpstr>Glycated Hemoglobin  </vt:lpstr>
      <vt:lpstr>Prediabetes</vt:lpstr>
      <vt:lpstr>PowerPoint Presentation</vt:lpstr>
      <vt:lpstr>Goals for Nutrition treatment  </vt:lpstr>
      <vt:lpstr>Goals with Nutrition treatment </vt:lpstr>
      <vt:lpstr>Types of Diabetes Mellitus  </vt:lpstr>
      <vt:lpstr>Signs and symptoms  of DM1</vt:lpstr>
      <vt:lpstr>PowerPoint Presentation</vt:lpstr>
      <vt:lpstr>Type II Diabetes </vt:lpstr>
      <vt:lpstr>Causes of type 2 Diabetes</vt:lpstr>
      <vt:lpstr>Type 2 Diabetes in Children and adolescents  </vt:lpstr>
      <vt:lpstr>Obesity and Insulin resistance  </vt:lpstr>
      <vt:lpstr>Prevention of Type 2 Diabetes Mellitus  </vt:lpstr>
      <vt:lpstr>Risk Factors for and Treatment of Complications of Diabetes Mellitus  </vt:lpstr>
      <vt:lpstr>PowerPoint Presentation</vt:lpstr>
      <vt:lpstr>Gestational Diabetes  </vt:lpstr>
      <vt:lpstr>Gestational Diabetes</vt:lpstr>
      <vt:lpstr>PowerPoint Presentation</vt:lpstr>
      <vt:lpstr>PowerPoint Presentation</vt:lpstr>
      <vt:lpstr>Guidelines for Diabetes Prevention </vt:lpstr>
      <vt:lpstr>PowerPoint Presentation</vt:lpstr>
      <vt:lpstr>Treatment of diabetic ketoacidosis  </vt:lpstr>
      <vt:lpstr>Treatment of Diabetes Mellitus   </vt:lpstr>
      <vt:lpstr>Treatment goals  </vt:lpstr>
      <vt:lpstr>PowerPoint Presentation</vt:lpstr>
      <vt:lpstr>Evaluating Diabetes Treatment   </vt:lpstr>
      <vt:lpstr>PowerPoint Presentation</vt:lpstr>
      <vt:lpstr> </vt:lpstr>
      <vt:lpstr>Evaluating Diabetes Treatment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dc:creator>Hind Eliyan</dc:creator>
  <cp:lastModifiedBy>Hind Eliyan</cp:lastModifiedBy>
  <cp:revision>65</cp:revision>
  <dcterms:created xsi:type="dcterms:W3CDTF">2021-03-21T15:35:40Z</dcterms:created>
  <dcterms:modified xsi:type="dcterms:W3CDTF">2022-04-19T10:25:29Z</dcterms:modified>
</cp:coreProperties>
</file>