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media/image44.jpg" ContentType="image/jpeg"/>
  <Override PartName="/ppt/media/image45.jpg" ContentType="image/jpeg"/>
  <Override PartName="/ppt/media/image46.jpg" ContentType="image/jpeg"/>
  <Override PartName="/ppt/media/image48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4" r:id="rId2"/>
    <p:sldId id="256" r:id="rId3"/>
    <p:sldId id="257" r:id="rId4"/>
    <p:sldId id="258" r:id="rId5"/>
    <p:sldId id="259" r:id="rId6"/>
    <p:sldId id="260" r:id="rId7"/>
    <p:sldId id="261" r:id="rId8"/>
    <p:sldId id="273" r:id="rId9"/>
    <p:sldId id="262" r:id="rId10"/>
    <p:sldId id="263" r:id="rId11"/>
    <p:sldId id="275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leed shuaib" initials="ws" lastIdx="1" clrIdx="0">
    <p:extLst>
      <p:ext uri="{19B8F6BF-5375-455C-9EA6-DF929625EA0E}">
        <p15:presenceInfo xmlns:p15="http://schemas.microsoft.com/office/powerpoint/2012/main" userId="4b109f3ef1d1e25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77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2-20T22:49:29.513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537F71-7F15-45E5-AA09-C013B6E5FE86}" type="datetimeFigureOut">
              <a:rPr lang="en-US" smtClean="0"/>
              <a:t>2/23/2019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639CD-A915-4CD6-8E53-99EF59E67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461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1877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7294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6025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fc6a2063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fc6a2063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5215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424928" y="3681984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586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182100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1" y="0"/>
                </a:moveTo>
                <a:lnTo>
                  <a:pt x="2042483" y="0"/>
                </a:lnTo>
                <a:lnTo>
                  <a:pt x="0" y="6857996"/>
                </a:lnTo>
                <a:lnTo>
                  <a:pt x="3006851" y="6857996"/>
                </a:lnTo>
                <a:lnTo>
                  <a:pt x="3006851" y="0"/>
                </a:lnTo>
                <a:close/>
              </a:path>
            </a:pathLst>
          </a:custGeom>
          <a:solidFill>
            <a:srgbClr val="90C225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9604334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64" y="0"/>
                </a:moveTo>
                <a:lnTo>
                  <a:pt x="0" y="0"/>
                </a:lnTo>
                <a:lnTo>
                  <a:pt x="1208190" y="6857996"/>
                </a:lnTo>
                <a:lnTo>
                  <a:pt x="2587664" y="6857996"/>
                </a:lnTo>
                <a:lnTo>
                  <a:pt x="2587664" y="0"/>
                </a:lnTo>
                <a:close/>
              </a:path>
            </a:pathLst>
          </a:custGeom>
          <a:solidFill>
            <a:srgbClr val="90C22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8932164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539F20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9337790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1" y="0"/>
                </a:moveTo>
                <a:lnTo>
                  <a:pt x="0" y="0"/>
                </a:lnTo>
                <a:lnTo>
                  <a:pt x="2467621" y="6857996"/>
                </a:lnTo>
                <a:lnTo>
                  <a:pt x="2851161" y="6857996"/>
                </a:lnTo>
                <a:lnTo>
                  <a:pt x="2851161" y="0"/>
                </a:lnTo>
                <a:close/>
              </a:path>
            </a:pathLst>
          </a:custGeom>
          <a:solidFill>
            <a:srgbClr val="3E7818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0898124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7" y="0"/>
                </a:moveTo>
                <a:lnTo>
                  <a:pt x="1018959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C0E374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0940749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203" y="0"/>
                </a:moveTo>
                <a:lnTo>
                  <a:pt x="0" y="0"/>
                </a:lnTo>
                <a:lnTo>
                  <a:pt x="1107740" y="6857996"/>
                </a:lnTo>
                <a:lnTo>
                  <a:pt x="1248203" y="6857996"/>
                </a:lnTo>
                <a:lnTo>
                  <a:pt x="1248203" y="0"/>
                </a:lnTo>
                <a:close/>
              </a:path>
            </a:pathLst>
          </a:custGeom>
          <a:solidFill>
            <a:srgbClr val="90C225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0372343" y="3590544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0" y="0"/>
            <a:ext cx="843280" cy="5666740"/>
          </a:xfrm>
          <a:custGeom>
            <a:avLst/>
            <a:gdLst/>
            <a:ahLst/>
            <a:cxnLst/>
            <a:rect l="l" t="t" r="r" b="b"/>
            <a:pathLst>
              <a:path w="843280" h="5666740">
                <a:moveTo>
                  <a:pt x="842772" y="0"/>
                </a:moveTo>
                <a:lnTo>
                  <a:pt x="0" y="0"/>
                </a:lnTo>
                <a:lnTo>
                  <a:pt x="0" y="5666232"/>
                </a:lnTo>
                <a:lnTo>
                  <a:pt x="842772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476012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476012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476012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424928" y="3681984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586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182100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1" y="0"/>
                </a:moveTo>
                <a:lnTo>
                  <a:pt x="2042483" y="0"/>
                </a:lnTo>
                <a:lnTo>
                  <a:pt x="0" y="6857996"/>
                </a:lnTo>
                <a:lnTo>
                  <a:pt x="3006851" y="6857996"/>
                </a:lnTo>
                <a:lnTo>
                  <a:pt x="3006851" y="0"/>
                </a:lnTo>
                <a:close/>
              </a:path>
            </a:pathLst>
          </a:custGeom>
          <a:solidFill>
            <a:srgbClr val="90C225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9604334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64" y="0"/>
                </a:moveTo>
                <a:lnTo>
                  <a:pt x="0" y="0"/>
                </a:lnTo>
                <a:lnTo>
                  <a:pt x="1208190" y="6857996"/>
                </a:lnTo>
                <a:lnTo>
                  <a:pt x="2587664" y="6857996"/>
                </a:lnTo>
                <a:lnTo>
                  <a:pt x="2587664" y="0"/>
                </a:lnTo>
                <a:close/>
              </a:path>
            </a:pathLst>
          </a:custGeom>
          <a:solidFill>
            <a:srgbClr val="90C22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8932164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539F20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9337790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1" y="0"/>
                </a:moveTo>
                <a:lnTo>
                  <a:pt x="0" y="0"/>
                </a:lnTo>
                <a:lnTo>
                  <a:pt x="2467621" y="6857996"/>
                </a:lnTo>
                <a:lnTo>
                  <a:pt x="2851161" y="6857996"/>
                </a:lnTo>
                <a:lnTo>
                  <a:pt x="2851161" y="0"/>
                </a:lnTo>
                <a:close/>
              </a:path>
            </a:pathLst>
          </a:custGeom>
          <a:solidFill>
            <a:srgbClr val="3E7818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0898124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7" y="0"/>
                </a:moveTo>
                <a:lnTo>
                  <a:pt x="1018959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C0E374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0940749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203" y="0"/>
                </a:moveTo>
                <a:lnTo>
                  <a:pt x="0" y="0"/>
                </a:lnTo>
                <a:lnTo>
                  <a:pt x="1107740" y="6857996"/>
                </a:lnTo>
                <a:lnTo>
                  <a:pt x="1248203" y="6857996"/>
                </a:lnTo>
                <a:lnTo>
                  <a:pt x="1248203" y="0"/>
                </a:lnTo>
                <a:close/>
              </a:path>
            </a:pathLst>
          </a:custGeom>
          <a:solidFill>
            <a:srgbClr val="90C225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0372343" y="3590544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1_Title Slid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2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Google Shape;24;p2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" name="Google Shape;25;p2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6" name="Google Shape;26;p2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27" name="Google Shape;27;p2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8" name="Google Shape;28;p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30" name="Google Shape;30;p2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31" name="Google Shape;31;p2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32" name="Google Shape;32;p2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5204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479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424928" y="3681984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586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182100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1" y="0"/>
                </a:moveTo>
                <a:lnTo>
                  <a:pt x="2042483" y="0"/>
                </a:lnTo>
                <a:lnTo>
                  <a:pt x="0" y="6857996"/>
                </a:lnTo>
                <a:lnTo>
                  <a:pt x="3006851" y="6857996"/>
                </a:lnTo>
                <a:lnTo>
                  <a:pt x="3006851" y="0"/>
                </a:lnTo>
                <a:close/>
              </a:path>
            </a:pathLst>
          </a:custGeom>
          <a:solidFill>
            <a:srgbClr val="90C225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9604334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64" y="0"/>
                </a:moveTo>
                <a:lnTo>
                  <a:pt x="0" y="0"/>
                </a:lnTo>
                <a:lnTo>
                  <a:pt x="1208190" y="6857996"/>
                </a:lnTo>
                <a:lnTo>
                  <a:pt x="2587664" y="6857996"/>
                </a:lnTo>
                <a:lnTo>
                  <a:pt x="2587664" y="0"/>
                </a:lnTo>
                <a:close/>
              </a:path>
            </a:pathLst>
          </a:custGeom>
          <a:solidFill>
            <a:srgbClr val="90C22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8932164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539F20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9337790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1" y="0"/>
                </a:moveTo>
                <a:lnTo>
                  <a:pt x="0" y="0"/>
                </a:lnTo>
                <a:lnTo>
                  <a:pt x="2467621" y="6857996"/>
                </a:lnTo>
                <a:lnTo>
                  <a:pt x="2851161" y="6857996"/>
                </a:lnTo>
                <a:lnTo>
                  <a:pt x="2851161" y="0"/>
                </a:lnTo>
                <a:close/>
              </a:path>
            </a:pathLst>
          </a:custGeom>
          <a:solidFill>
            <a:srgbClr val="3E7818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0898124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7" y="0"/>
                </a:moveTo>
                <a:lnTo>
                  <a:pt x="1018959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C0E374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0940749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203" y="0"/>
                </a:moveTo>
                <a:lnTo>
                  <a:pt x="0" y="0"/>
                </a:lnTo>
                <a:lnTo>
                  <a:pt x="1107740" y="6857996"/>
                </a:lnTo>
                <a:lnTo>
                  <a:pt x="1248203" y="6857996"/>
                </a:lnTo>
                <a:lnTo>
                  <a:pt x="1248203" y="0"/>
                </a:lnTo>
                <a:close/>
              </a:path>
            </a:pathLst>
          </a:custGeom>
          <a:solidFill>
            <a:srgbClr val="90C225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0372343" y="3590544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83460" y="646557"/>
            <a:ext cx="8625078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476012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image" Target="../media/image27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g"/><Relationship Id="rId5" Type="http://schemas.openxmlformats.org/officeDocument/2006/relationships/image" Target="../media/image47.png"/><Relationship Id="rId4" Type="http://schemas.openxmlformats.org/officeDocument/2006/relationships/image" Target="../media/image4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8"/>
          <p:cNvSpPr txBox="1">
            <a:spLocks noGrp="1"/>
          </p:cNvSpPr>
          <p:nvPr>
            <p:ph type="ctrTitle"/>
          </p:nvPr>
        </p:nvSpPr>
        <p:spPr>
          <a:xfrm>
            <a:off x="1458686" y="2220686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</a:pPr>
            <a:r>
              <a:rPr lang="en-US" dirty="0" smtClean="0"/>
              <a:t>Replay or </a:t>
            </a:r>
            <a:r>
              <a:rPr lang="en-US" dirty="0"/>
              <a:t>D</a:t>
            </a:r>
            <a:r>
              <a:rPr lang="en-US" dirty="0" smtClean="0"/>
              <a:t>o over</a:t>
            </a:r>
            <a:endParaRPr dirty="0"/>
          </a:p>
        </p:txBody>
      </p:sp>
      <p:sp>
        <p:nvSpPr>
          <p:cNvPr id="144" name="Google Shape;144;p18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462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3983" y="858011"/>
            <a:ext cx="723138" cy="8435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56488" y="858011"/>
            <a:ext cx="2082545" cy="8435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57272" y="858011"/>
            <a:ext cx="3394710" cy="8435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51347" y="858011"/>
            <a:ext cx="1808226" cy="8435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71716" y="858011"/>
            <a:ext cx="1282446" cy="8435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53528" y="858011"/>
            <a:ext cx="717042" cy="84353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869935" y="858011"/>
            <a:ext cx="1611629" cy="84353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80931" y="858011"/>
            <a:ext cx="723137" cy="84353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64819" y="963295"/>
            <a:ext cx="859726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15" dirty="0">
                <a:latin typeface="Trebuchet MS"/>
                <a:cs typeface="Trebuchet MS"/>
              </a:rPr>
              <a:t>“</a:t>
            </a:r>
            <a:r>
              <a:rPr sz="3000" b="1" spc="-15" dirty="0">
                <a:solidFill>
                  <a:srgbClr val="FF0000"/>
                </a:solidFill>
                <a:latin typeface="Trebuchet MS"/>
                <a:cs typeface="Trebuchet MS"/>
              </a:rPr>
              <a:t>Grabbing </a:t>
            </a:r>
            <a:r>
              <a:rPr sz="3000" b="1" spc="-5" dirty="0">
                <a:latin typeface="Trebuchet MS"/>
                <a:cs typeface="Trebuchet MS"/>
              </a:rPr>
              <a:t>the </a:t>
            </a:r>
            <a:r>
              <a:rPr sz="3000" b="1" dirty="0">
                <a:latin typeface="Trebuchet MS"/>
                <a:cs typeface="Trebuchet MS"/>
              </a:rPr>
              <a:t>learner and </a:t>
            </a:r>
            <a:r>
              <a:rPr sz="3000" b="1" spc="-5" dirty="0">
                <a:solidFill>
                  <a:srgbClr val="FF0000"/>
                </a:solidFill>
                <a:latin typeface="Trebuchet MS"/>
                <a:cs typeface="Trebuchet MS"/>
              </a:rPr>
              <a:t>Getting </a:t>
            </a:r>
            <a:r>
              <a:rPr sz="3000" b="1" dirty="0">
                <a:latin typeface="Trebuchet MS"/>
                <a:cs typeface="Trebuchet MS"/>
              </a:rPr>
              <a:t>him</a:t>
            </a:r>
            <a:r>
              <a:rPr sz="3000" b="1" spc="5" dirty="0">
                <a:latin typeface="Trebuchet MS"/>
                <a:cs typeface="Trebuchet MS"/>
              </a:rPr>
              <a:t> </a:t>
            </a:r>
            <a:r>
              <a:rPr sz="3000" b="1" spc="-5" dirty="0">
                <a:solidFill>
                  <a:srgbClr val="00AF50"/>
                </a:solidFill>
                <a:latin typeface="Trebuchet MS"/>
                <a:cs typeface="Trebuchet MS"/>
              </a:rPr>
              <a:t>Excited</a:t>
            </a:r>
            <a:r>
              <a:rPr sz="3000" b="1" spc="-5" dirty="0">
                <a:latin typeface="Trebuchet MS"/>
                <a:cs typeface="Trebuchet MS"/>
              </a:rPr>
              <a:t>”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06424" y="1979676"/>
            <a:ext cx="598169" cy="78714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42644" y="1979676"/>
            <a:ext cx="2291334" cy="78714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66872" y="1979676"/>
            <a:ext cx="1274826" cy="78714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74591" y="1979676"/>
            <a:ext cx="1405889" cy="78714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06424" y="2833116"/>
            <a:ext cx="598169" cy="78714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22832" y="2833116"/>
            <a:ext cx="2113025" cy="78714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06424" y="3686555"/>
            <a:ext cx="598169" cy="78714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22832" y="3686555"/>
            <a:ext cx="656082" cy="78714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20011" y="3686555"/>
            <a:ext cx="1917954" cy="78714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70860" y="3686555"/>
            <a:ext cx="2094738" cy="78714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322069" y="2077592"/>
            <a:ext cx="3832860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8920" indent="-236220">
              <a:lnSpc>
                <a:spcPct val="100000"/>
              </a:lnSpc>
              <a:spcBef>
                <a:spcPts val="95"/>
              </a:spcBef>
              <a:buChar char="-"/>
              <a:tabLst>
                <a:tab pos="248920" algn="l"/>
              </a:tabLst>
            </a:pPr>
            <a:r>
              <a:rPr sz="2800" spc="-10" dirty="0">
                <a:latin typeface="Trebuchet MS"/>
                <a:cs typeface="Trebuchet MS"/>
              </a:rPr>
              <a:t>Interesting case</a:t>
            </a:r>
            <a:r>
              <a:rPr sz="2800" spc="15" dirty="0">
                <a:latin typeface="Trebuchet MS"/>
                <a:cs typeface="Trebuchet MS"/>
              </a:rPr>
              <a:t> </a:t>
            </a:r>
            <a:r>
              <a:rPr sz="2800" spc="-65" dirty="0">
                <a:latin typeface="Trebuchet MS"/>
                <a:cs typeface="Trebuchet MS"/>
              </a:rPr>
              <a:t>study.</a:t>
            </a:r>
            <a:endParaRPr sz="2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Trebuchet MS"/>
              <a:buChar char="-"/>
            </a:pPr>
            <a:endParaRPr sz="2900">
              <a:latin typeface="Times New Roman"/>
              <a:cs typeface="Times New Roman"/>
            </a:endParaRPr>
          </a:p>
          <a:p>
            <a:pPr marL="228600" indent="-215900">
              <a:lnSpc>
                <a:spcPct val="100000"/>
              </a:lnSpc>
              <a:spcBef>
                <a:spcPts val="5"/>
              </a:spcBef>
              <a:buChar char="-"/>
              <a:tabLst>
                <a:tab pos="229235" algn="l"/>
              </a:tabLst>
            </a:pPr>
            <a:r>
              <a:rPr sz="2800" spc="-5" dirty="0">
                <a:latin typeface="Trebuchet MS"/>
                <a:cs typeface="Trebuchet MS"/>
              </a:rPr>
              <a:t>A</a:t>
            </a:r>
            <a:r>
              <a:rPr sz="2800" spc="-165" dirty="0">
                <a:latin typeface="Trebuchet MS"/>
                <a:cs typeface="Trebuchet MS"/>
              </a:rPr>
              <a:t> </a:t>
            </a:r>
            <a:r>
              <a:rPr sz="2800" spc="-50" dirty="0">
                <a:latin typeface="Trebuchet MS"/>
                <a:cs typeface="Trebuchet MS"/>
              </a:rPr>
              <a:t>mystery.</a:t>
            </a:r>
            <a:endParaRPr sz="2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Trebuchet MS"/>
              <a:buChar char="-"/>
            </a:pPr>
            <a:endParaRPr sz="2900">
              <a:latin typeface="Times New Roman"/>
              <a:cs typeface="Times New Roman"/>
            </a:endParaRPr>
          </a:p>
          <a:p>
            <a:pPr marL="228600" indent="-215900">
              <a:lnSpc>
                <a:spcPct val="100000"/>
              </a:lnSpc>
              <a:spcBef>
                <a:spcPts val="5"/>
              </a:spcBef>
              <a:buChar char="-"/>
              <a:tabLst>
                <a:tab pos="229235" algn="l"/>
              </a:tabLst>
            </a:pPr>
            <a:r>
              <a:rPr sz="2800" spc="-5" dirty="0">
                <a:latin typeface="Trebuchet MS"/>
                <a:cs typeface="Trebuchet MS"/>
              </a:rPr>
              <a:t>A series of</a:t>
            </a:r>
            <a:r>
              <a:rPr sz="2800" spc="-175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questions.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243913" y="2453004"/>
            <a:ext cx="1709839" cy="195196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5104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0B8E-B6A5-45C4-B874-84DE106204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1141" y="2850548"/>
            <a:ext cx="7766936" cy="1200288"/>
          </a:xfrm>
        </p:spPr>
        <p:txBody>
          <a:bodyPr/>
          <a:lstStyle/>
          <a:p>
            <a:r>
              <a:rPr lang="en-US" sz="7200" b="1" dirty="0" smtClean="0"/>
              <a:t>Story Telling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3728539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BFD5D6-4E46-4927-BD27-5D267521A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460" y="646557"/>
            <a:ext cx="8625078" cy="36933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D574716-6047-48A2-ACA6-7AE9B1B38A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4657" y="1522187"/>
            <a:ext cx="9106158" cy="26283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accent1"/>
                </a:solidFill>
              </a:rPr>
              <a:t>Definition</a:t>
            </a:r>
            <a:r>
              <a:rPr lang="en-US" sz="2000" dirty="0" smtClean="0">
                <a:solidFill>
                  <a:schemeClr val="accent1"/>
                </a:solidFill>
              </a:rPr>
              <a:t>: </a:t>
            </a:r>
            <a:r>
              <a:rPr lang="en-US" sz="2000" dirty="0" smtClean="0">
                <a:solidFill>
                  <a:srgbClr val="C00000"/>
                </a:solidFill>
              </a:rPr>
              <a:t>is </a:t>
            </a:r>
            <a:r>
              <a:rPr lang="en-US" sz="2000" dirty="0">
                <a:solidFill>
                  <a:srgbClr val="C00000"/>
                </a:solidFill>
              </a:rPr>
              <a:t>the art of using language</a:t>
            </a:r>
            <a:r>
              <a:rPr lang="ar-SA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,</a:t>
            </a:r>
            <a:r>
              <a:rPr lang="ar-SA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vocalization, and/or physical movement and gesture to reveal the element and images of a story to a specific, live </a:t>
            </a:r>
            <a:r>
              <a:rPr lang="en-US" sz="2000" dirty="0" smtClean="0">
                <a:solidFill>
                  <a:srgbClr val="C00000"/>
                </a:solidFill>
              </a:rPr>
              <a:t>audience.. </a:t>
            </a:r>
            <a:endParaRPr lang="en-US" sz="20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800" i="1" dirty="0">
              <a:solidFill>
                <a:srgbClr val="C00000"/>
              </a:solidFill>
            </a:endParaRPr>
          </a:p>
        </p:txBody>
      </p:sp>
      <p:sp>
        <p:nvSpPr>
          <p:cNvPr id="7" name="Flowchart: Punched Tape 6">
            <a:extLst>
              <a:ext uri="{FF2B5EF4-FFF2-40B4-BE49-F238E27FC236}">
                <a16:creationId xmlns:a16="http://schemas.microsoft.com/office/drawing/2014/main" id="{09D68FDB-0CFE-49A1-92BE-88C83EF88D71}"/>
              </a:ext>
            </a:extLst>
          </p:cNvPr>
          <p:cNvSpPr/>
          <p:nvPr/>
        </p:nvSpPr>
        <p:spPr>
          <a:xfrm>
            <a:off x="690985" y="4230806"/>
            <a:ext cx="8797970" cy="2461542"/>
          </a:xfrm>
          <a:prstGeom prst="flowChartPunchedTap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" name="AutoShape 2" descr="Image result for tic tac to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tic tac to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data:image/png;base64,iVBORw0KGgoAAAANSUhEUgAAAOAAAADhCAMAAADmr0l2AAABUFBMVEX///8REiQAAADyYkcAABfe3t8hHR4gHB38/PwZFBUJAAD39/ccFxgdGRr09PQFAAAVDxEWEBLs7Ozn5+fY2NgOBQjj4+PR0dHIyMjATTYAABpzcnLc3Ny1tbVcWlsuKyzyXUGCgYGUk5OsrKy/v79wbm9MSks1MjObmppnZWZCQEGMi4uoqKjxVzgAABQpJidTUlL78e7zloU8OjtHREX40svxjnvxc1vwZkr1ua4AAAx3eIBmZ25AQUsXGSn2w7qEhIr65+HXVjwjJTPzq5zyfGbznIw2N0PymovwUC9GUlT3zcf1sqbAQiX53tipVUSwRC3eVzxCKCShQi6qmZUfKCubhH9TU11PT1htbXi6cGG7lpJhHw+NPy57OS4qFxYNGx3FhnpROTViOzS9OR0tAAA7HBnSXkjkwLpmLyV/aGS1QSkwPkB0S0HDY1AGHyMuLoC7AAAgAElEQVR4nO196WPbyHIn3TZx32ATkECABAiCAAGapEnJsiTbki3Zz7FHE8/sru3dzIuzR7Jvk938/9+2wRNHAyQFyjN5yW9mPCYIAl191NVV1bXaASAc4iHUIR7yQFAP8ZCD9NLDQGke4ikH6aWHgaYf4CEme4CHPBAa4wM8xP8DE6gQ1dePQNQP0JKHgq9Vf4b1B16DNc+t/AjW+gNz0ZpRncs0Bn/gNVizosqPcP0DtOOhIECr6iMoq3eIljwUpu2qT2D700M0ZDuoe2mE4+oEtitPgh0RbRO4ql7XNMsYaImumI2qcggF2BWfsCvqPc8s+Zpt+JYtAxCmJJ9DV+XxCnAqPmFntHgQFCoVbtBr0zTtKKmrrA6qqtuKXNath4XQA7SNnXJs1JcIWsp92RiAiqpM0wHdak/YA5TqT8W+k590LROQJDNQcl+wESjrf0rfukIFp/QJBware6MRsLJvtGHAc6KLaSzbBYWSXon8wFe28WbWAYcwuXaF6oYzjhbHSQ1TCQmShFP86oxAiL0utHQiw4/woAzQKPpKoZqUUFdq7CF9GooNaEJKcJuWBQgSGHhmWQ+xBFKtusURy7Wl6GXWQoMuYlNRXTdtow36hnVQi1HQA9EiZbAcxG5fJmi+aB42XByT1zQXgLX4NgAo0Ta1fhvfd2ZvagP0GKOh1w/stVFUTyIIMIsHsQt4gpkVPr+hBUHuIutwgZiQ3ooFCg0G1o143NMFM+hLiBs8kCXVmI04gm7bgt/n0VIqfgtiEXlFy7Sl9JhRgTgqsBspF+BGsDUwSGla3dZcgL2b5DpYH0kECdsEoq9Mk/I5bpaTjbbIZQwEYQQhnpV02xyGQNfiaGCnWIvi3l/gvn52cntznb1qEARBoplaavCZfa6faZ8y8LicK0oZiPmpPH/ANPcABFsksjOjOaigsz47HX74cJI1JxwYkzjNS/ckumCUvkEwIIdh/MKoQBo4zDQ3fVxAMPl+NSpQeHP68bZzmx5EtUcTnEzwUpkc1m1gpfulDgjOwN0JsA443843u9Hn+QHm5kH5bCoFVbs9vX72+sWmM+sWYp9jm+BJpkxXdCCdlnKOlJ+gc/RgH/fiAcwZ9E2kV+CGG8meClrd67NhZzi8nSw/NjiZjPvWHpGkWNxx1BRKKQL1Ngnx5o8mipie0oGUHW/B7kF8H43hoLAl2zG56Tx+3OmczD+oM44n5lzaF/miJseNUXqglWowJEcFq3ZGy3mVhnVBlkATqcP4ZaFIoJwjlON0+Bjhwye0phSO5unlLFEDiQBekb5otVPWDuUO5CIPRFeEebUuHEhZ9srwfJEfxK6kmE8+Pe/EJJ69oCxZSkz3APAQz+RrCs/DpExXB1YhJxAAP81pzQakM49mASHjuFSMBqi2F8LeDjuIxuE//eO5kZgLLNJnYNjC/YIKpRSBocRLhU6BiMkPgJkjsAaJQl4i9GE143Hy+t0tovDo6Lf0XDcBjRRDDOdWPD7VmjFHjgqfrgE5KxLYHp2dty7gvULd0GIqe6juPiD6jt7cpieTajG0ROSVJdaQ5KS106MLhMT8ZiBnRYLQo6XM8g4Rmyq0/wxpVFX9fvE8JvBx5/YkdZkKLUbKmz0KQ4CkShzQsMQ0yve/SpMgo1JHELNUV3BgVfv/5ET7u6Ojz0hgDG/vUt807SCveLOGLCUNI7R+Shpg5IxHwZCzU9SQ+OJJYAKMDrcXJv/7+/e/P+p0hjGJz9I9aYI8hT5MsjxBKmYQ8RSVcisIrcEM0VGe7SReMGKqbtXYkmTd3J6dxAKj00kPogu4LIU+lBIjwPbLFDsN5DUGxKQyQ25IBFPooWjSuWW8J7qAHqDVd30zF4mdm0lqEPU+nfHB2FKy0Ww7t6QS8GHeBTrgs47VCE3zQmdyS8ppdvshgqRU/3hz8nFB4OPnnT+lvm+M+LQgT09RasyVzK8B3c9qWsqYy/YIMjuKp3lLquYmroskejg1OaktCUSD+Px10oxyAQkSH6lpmiKLIwu3m1qYJdgYkVlqkGjM37eCDttVHGyKJS/5HPsOUbakcHj2OnFPBCQrMQ4+5JK6Z8QUs1GLzrv52Rmfm9MWTcCCRwhtuoo9QU0ladmdN6fPXkxOhstR/HCTuCuCMOGGUUFKsrdkoqj7o7yYR3DEXId00RwtEISod/F+5t1ggrUlcH1yUzu9OUOa94LChNRnUTeMN3bPDI6TrfGRoMAqo7qE4z+U7uUIZGccxuyIISAehlWJdwM1pUeJn3+8pW4/nN4tuOmzxH2qJ8HZ6kPoTmdJAhsQP4QazYsY/qf3rPyUdniSwdJhQ1iFh2aMa6o2QerasxWzOXu3/kaYbniZDbh+atkbkMBQguYn1mWEFpWY13ANmfYwN5uAq7IC2QEt5+TP7WoZIiPqdH2VskRySZUOsnJhjAT1OP0gbQyknokblNaIlPLXbTTP804EE5CYztgddRrD/54NExS+WF8W1lqlRfMZt5/qQIJOmo/KGBlbMp63RiKBcSdSiMKs0k6FZfJxB7RmOBF68vr68WqSIgvj4/oLuOx4Dwm+jGRqtmWCgNI4dF3fcnwHfeR7BeIZdQbOX9oABJE2XXSPIXPem30ggIKfX5/ebCgcnq4YigcX+ymzPIExo5c5jpZEAGUJQokp2EOszQks8BDKBDBWs0DoegAyo0o6jI/3yyIDuHbWWVP4uHO2VGsa0oJhjzmc9ab1rBkNJVqSRJEPusX7g0gxoLFShQ0kQgbSNFKoRhswNDSiSs4KgYRFSvLk3eMXCQo7S7Wmu5hCyHqbYaVyQ/WNINQjt9TRhxRPAk8+awKaJ3gojQBPyHBcMeTSL7NT7yavH28wfLdwDnswHnKT4bwKG8xNniSKeqBhTUE8ByAAfqOqo8LcYmU9+7AZxKW8UMN4zHWkqlUgEEkZo1h7FlTTsCO/cYjI920e4483zxczNP7jdGNf2JJYZW2YIldsXv1IUJNnz89iLjpnqZ2NSAyL9lp2gyGTBVv0PxwvJjd3zz7VzjL2xYyrtAYdyM+23/WjMGFP3q2W4nBJoSHnnLn7AE0AnNb5e+Hkw4bXDBfKty1VYjKmyPcPGQNTEXfPXt8mmGksLjIW/b6w5T/UCKJZerYR+XNp4XF0FT9eIFfqn8ODOt1YF2fvbq9rfb6SEyHky1z9vwtOk2pbh/IhU0UOhnLhXuBDYBFIQlEUS9UoFqEmsIKum5ogmJGpmZHvOOHPbxCO4h2oz0c//cP/+M57/qBNMm2A1MopAHAQGMHYm828sWUFQegYftQ1XbclKOiBgqI2WxvBx3pcJTG6EwQV0WAYtt21+7Ox1fNm0+nIG7cJpANaIgNijCQARSDCGN9/+e1vj1b45zd//s5DniTjmCGS5AmC4GmZ5hB49B9NS1CGkBER4YsnxeBC3/F13Q+tPrp/NEY9gbqi14sbETq+6eqNpqoqwsGiKFk3chQ38tt9r903AjDiaeAZgKdR42TUCI6nCZKjSdRiCdgGOP/+56MN/vJdkhAlshT/AxkZoo6QQKwmA0bmeJ6jgcRBiUOdQBAcQaJnISMR9V58Le4QiDoi/kX8E4i+EuNOYOhRf+BZPcPp6o2DEcrGc7Nlss2Gq7n+dOwaDq2OgTW1QN8KCM/yDL0+snvgf/1PNEPjmRrP1f/eDdEIGLZhC47fNXyzG0Vqs2fbWtQbe4Nx4Nqe73iwj9o9Bu0eSACN/CC+EBCRZgAREIg0BMAgOxkBdRuil+n3jN7YMkI0uIrm6ppaTXTG/SVQghDpNb1GCbUW22Ld2Oym1LVKPlkZwWiW/sPOScbC/F+q2VBbTZZqNlltSqI1WG/On6vopsK6rtk1TS1yQsMIvHhKABAPKZTlxQcgxh+ZkWc4kam3FPZ+CS1bcXq2IvDozePT7ffjQc14ukwOKnVN1xHJXXM87cN4yKE4H1u0rtdrmhuM0RK2I105qNp+fTZcE7hQau4BKijZaEmDFVqaq+kNxMnDmBfZPatrh7ZvjTYTvm8ZvttoKofhTpOTzorAjatmX7hMcRTVjhBUHU3o0InGlrcglrEq+PcTmDxHkv7NnMCUDbwH2ClfyRjJQ2k1qkR7pXE9vD1djCCi8MPr7T/IwyrbMP39cX2yJhBhEjOF/R7Azvhd1+DvhNsNgXFAbXN7hgNSAQU9chdsQCBIWD1H9iGh/fM8qGZhID47iaPlyjmYHulOm1lHwlm0eKjQ+oeBMPr1aGNdfPhUCxlYMk3VrjEagP7a/qDGHHOARPwHhEqSvyWdwieUDeWiScdqfX4qMYnsNnbA/8EJbEn8v/xpuNmAOpu0QpE2sH52xYQcCawkQcKUY35k7tn+0CHfFz59uF15MoY3gjFrixZmWPx2QHOEnVanDPnHEriDiqPVkzex7Tiv47q2cSeeKOYUGVpO5lFCOOJGUj9LTY/+sQTW7VIlh6o1bC/FQwSCm6IxuRtu3IkfWVvmeeClNhS0KUOSTK4qR2NE/uARDEtChtlmPcpGlq1yl+42rprhJ0EnBwM5uZ/uAIKg23mtswWIH8xkWoPi3VjXsEF2vzmEK5/KMOkSbobIeG+vuClrj0gCDDCcpyUSTFE8f4zlPFcPWI9FG0ke/nGuMYDt7Azurf2aN2cbCp/VFAISJAjnao0QxCmkWO8g63FModhs6pHVjJ8wBsA7WCKhEkk0NpghHA2kdq4x+iZ6lXp9lhjDWheQBNNu1CiXkwmpIIVUJUgGu/mH7P0ABOFC4aEaIQ0G4YGshMiYkiDI8Zqozct8fmidTTQldfdpmNya0QkO/WMaiFCxVzAPXUBAbLsVxwO9BCNWx0AkyybzHtD7EgmzPa5ZMjfA8Lsxl7AGJrfruKh4A1FD05Qf9Qm+OIW3KxIQM/fUhgPINPOh/BGDzYW9B7SgPebSkUa9kUXLGHaHDNakRX5yt/bsD1/Hw0DHbsFBMZ+MIEnkr6oNE9C54RJ6oH0gkSK4gCdAgteYMo9fmEqbTO9gT9Zj+OEj+l0bESiV+CS6DMHnr4btaTaZYg4fFGUY7QsqnMoEvY5djgCaZtgoHJUgxFSvXm94aefOBSRHZ0OW0k3GjaAajQpklQPE3oGchNqAI1YBcSFN8P0iLpjOC6lNPq0V784//SsvzVxCLgkx0wCfz5pE7y7atzcgrLLdmoQwRtwPBtRCCymKolFG2VxN6vR0tUf65rd/RD/TA0hKRQaUOpByblHKDAoT2NgpXSliNAVXkgg4E6IBT/KFVndPzsfxLGPb3hwd/b/4o9KDBChYOyEmCUQFuUyDDZo0XyGRN4O6AQk5rhhQvIi0NtfOTZnrOYGfEYGdeaSCMpDJNj6WpwvzPicX9UexTFchWVjcY28oPYngS5mEBsh8SS0qztD7fBQ7az7MvaWUDeiBjVPJmkx+f3hMl+4Z+5jkhHtDiff7yvaYhSku9niCWOnS4/18TqFgAx7ymHUcwbxjuwvlMmFAjWhcNve9QPkSQZJ0r9gTqDHYDdrr2OF9tPAlLq5EgMMpND06H4lvS+W7/ppUuYzUEootEXS/LcsgZ4ivEDH48f2/vx4tnW2rEFrFJkb5sPRQyhFIBVu27dkpPMwcpTyREL1mKwCIc9l4wRRK2BCEEPzl55WwGK4yEppTPie/LcwIdgFdum2PlkXlYnXz9lhwKem7ARjBPpZ12RJOiJsEfd6oLfNmOuutNWRAZSkc5JLr0IvDEVnqHrdw+fh7g/LgWj2jlIHEYX0ZVi53rBazVnqm1E4eLzeBNxSaaB2meQpS6nME6kj9KzX9DIk8QFlaC0qzTWOUmYTjEVQ+vXHegHnP3J3dLilcJzxr2VwzB+Y7SMeWIkkAaQfVbV8X0Gm1tkuSGFoCTEKZApa70pPrYWYZximkqdyVfj73DGkyRPmWmgOLU/V3RQPk1M8IibJeZu5TuIw5Z53nOXmeZTRIseWCxALDxgujKViciz//UeXKyaYP8wZLi6YlKT1N42ywHPPxxLX+/G5t/q7DFGzIJIYnxBEoECRdFsAWyFUJdPsQlymmTRkuYxYaci7dzUxU4GI/rSjsrOq4CJIsb1wPs+wD5/A4siDXIIaC1McdiCiBRnMMfhF0B0yqx9l+Lp/PBClH58b8fb7cxFc9uK4/ovD8CEOJCYmS0ASzqjLqIrkeFFiVrAvFxKsVtFQzDeylLaOTD2sKz5Yp60rArDgLReDz5QJIEIVG8piukiQZVyvgy4pD2SCR4GmKWa2qDjPlck6GZ+sx3LxisOhASsIPhj7mC9PVTTCdVliCigG4couyCzaMswGyqmiUz2/9tJymiSxSeynvKViQ8Tj3ImCt3ma1CaoDie5v2TRvdNcd6IJsK5S8IfDi8cIf3DldJwJrYDE+1KggWbcWMCSB8zw1uAL3125otJG+sodTB3GUHd42ubtdurtXj6aCJRfzCo3pYMojVTirsbiQ53CbODuC5bn96tGgEdxFabpbTtLb5yutVBiAeBpQRNEILqpGQsJIbXhrPC9V8BtSU3rPHEsNMDu97uOSwuF6kraAx8ZrsKT0htsWOVJi2na3oVKCHo56U8gx8P7jhww/0d6ve5DCs5Pau3IHr8V9XGI1flUb4xZdg/LHNEcgGgGAAEg8TcP2/UP0qRkA3r6brYjA3UQS+2xpHD5PRbTFql4py7fHpBRXQONJXpKZfnbjfw80PSDu3zsRxtrBg3q+HMPh6d2mlQJSFLaEfmmGZ8yCUXsa6q0KRpLCgfE9QqpsaedIM3a179TprFlNjZ2SRVUrNqBqbBxNvn/rkmhM7+Wo6tF7hNKt02Q7z1ejRsHCshwHBnu/MPZQ2kUOrnC6MS1Wr0OL+I98albsc0pP7NLWUs83FC5vRAQ+WOOqgVJqTb3ZZSRb18PQCIyxZ1nBYDqzDMexDaNn2GHoR6ar6VpzPT028VALA5giyD8SgUpLN/2uPe4TPA37PYaBEkFIkJEkmZbneTw8z8fJPMimpeU49B+KIoNug/Ro5tlxOsTpah0OFx7v/u9O4DxBy3QcP1gEtCNyOH6ekBNvv88h8QRJchwiOk7voePaDjQANM1BmZvfwMs8SXNynMD0l2XW0+fPnVO2RrEeD4TfbRGydc0JBv1pjwRoLGhEFQ38UZyDxNEQyHFCCo+uMfaAH009NEVNsxfaVug7tqPrVjCLDI+X0I19YwT6EpAgktjff1ulPP30szUb9Amy71mGHSco1dUflo5d1/3e2Jgi/ShWIWSSlOOcKRoEvgtsj++PDUdT9Ea32aOBprCCIqBhyAzE/AKrKKraVGpaQ1HN0A8GA2P8l/+zIvHX7zTqIZKPc7Li9LRRTKtj6pWrHhSD0s1wNiDiTCEJQAl0JQmIIzAyHNs3e8iUVZQUpzTFvUvSUlTt7vHnz3Fm15tf/2WK7Fowao/QOgVxqg4d565JfD9wTO2wucuq3nWMQbzKROh1+xJvdQ0jFAyj3hUivWiZIC5/j95+tpYW79gRoyANTHF8X/cbQheIYryO0RpAQ0pbYaQJ1elU65FuzbMgw14Qua7bcpXAqOtNxAS2/FSB21RJHCbPOsuYr87P38XkN4LWdRth4BFxfo6EhhONaj8I3eZ9qWRrqjYL7MAPg0hrCUi0oUuKQm2tbLEENboPgbXai4/LbYuj33BiglKaDd1F8ghxMoiWKGCmQXSfhakIqt/tVpgDFgHvx+Qnp8/nyWtHR7+V3MWqddOJZRNNy2AUhF3zB0foU4Ak7y/FXsxDTX662Xaf6vpBn4TL1MhB2D1MatkuUACfDyLZGddn8+S8Dy+234pWZ0OPT7GAHIcM/JkxDt0fciijJRdX492G6868HPTRPC5xJ1Cq6XjMQptC63IcHliSYN44k+9fiIK6XRL4eHi3/e71rxTd9R1uvi4h0pEKJdhBwIIqWf7XyLifE9jp7J0gq7j+mIRIjweS4T4cjUqu7N9eoK5f/LRIHz27VxtV3ZnNM5UN96GOvqm6kXXz0zJ99N5p3EheBm0A5CA6UHBQClq1cqZojv+8zK4crkpf3icpXlC6PFLsxo5+uOzdBVqYstJ7gQW/LtNHh59Wl+71IMqcIeUOyJ550AWp5nbPFmCpmtDVdTXehqLKHH4q+OXN0ouxzHGm7PtGg9adAT1fkNsPzNsZTfzmEtUyQwC8IPB1ijKYgmjoGCo4/y/Pl4r3ssquOr5/ZH1T9+PDxGjDVA8zkDrukBlVN8cA9KK5KwKZvdoYWEURrI24cv27VbzQQhxWOxQEWQ9+bBoNer5ePW7WBDnPveCb6Gq6QKwDilLaEIHmJthkUU2hDnLVxveFgEbSsMODEJhR7ym9D4h2lpwIgNz5YXM05j00We1bLHz6GvYwtAdAI4wLuNRLXoYIzGj2LXsgYQYAjSG25kh3cUbK3Xp3bf5eAxwqOQIHtDwVTWtSitMexBVuiPY4KmJLqH1p8VoPAYc9SsyF2L1qZB/M59Fq/3AR8qUbRUH6laFQVFe3kNTszWhHZ1lBC2UggmmBnYkITBktKm3A/EFmc7gAc4RbHNE8fwB1vWSlc3HYCOA+5RG03Se0pjkeALwVttRFVaD43a6NdHc8Y/NoOTlcgkHnI7tW8AGmxqNFr7xyJ8tomuFHNM+jMb3DOW6CotZVe2p4u8oE1/IdxA3yDI9yeBDgJt6US0X9BLDsrEILc4yoR69DW1+vtg+v45rFFk1s44Gq40dxaqi263p1IwBBgB+qpgemmDXUTh0dSFmlCQ91Ol8bfECvZ/TdisDnVFwSm9uS/qF2bU9qA2tn8mqabWFasALlQYxMH6VOj4xP+igLVLUhnZ2/bXmTavV6GdU2jE/w6AKCJ0p8L92ZZEEw3kPS1SMgESWb2OwUk0BIJsPj9TFXfhyLKtHZes7tZILAzSo+eP40wMtckQXUsnmOh9sislJoABuWi9cmlw/P5pMpKhooSzmKYcjZPmqnHrnUaBYejLDvSTPs8yjXBwTdxp3jVQjVomW4xRvXBdmsPopPnm5QB9uK2bYAn3HhTNMLbeHTX0aWumMOqx00+0SPg4O9fIfCgMCdDpBBAJnMPcljzxp2r+w44TlsCaYkajOTR7es7dk5i0vqC32OwMTdNSyJ5PdVdRpoSW+3XNVZWuzVakRi1DWG2BoU1MocipK3RpYUzlmpC0hCzq4zH9AELe0bb2hIO5Vp1YGcdqK1xc0Mm3Lba/1SbT61FaGLOca15DRzrZSNCyikGE3TAgQhzfZ1v8QHHe2kGvX51Ps0uJlhyojcwcOG2ExyGUeYk9qWKs08SsGX0EMTyqCGho+T9vZKKBZXWl8w0aB0SLqbGACh8GzTJLoglbMSSnlpvgq9nOvdBknA8bpLWhDNWVy1gi0Q+uSOQbQqkJJrSGcS9u6Y2+E4jyZIZXwYEmbZvkuky1AzmlgnJfs8mp4FunwpKLR8dpzVdorXJmeYSvDt7YZ4Ju7Hh5jDeSZ/Gm5UmhZHr2JmfY4noHUP+tjQl3Z1wCOjJ/EpedihJhI7BB4ibTD50YE8pmfZVRD77fUk1o/mAYmC0ea57aIMB2pcloWRRpgKLQsTTEYlie3VmimST03RCGdCIT6zovDs8ce4XgniEHEyvlxSE6MMprR71SG0aBJMzRQTcnq2Q8HsVmYvoyfj08herwvOI/PQZwjJGskE3HLqeCFCSIi7CpaenCSwK26qIFD9HQj0YbrOX0/GH5BVm2yKmpzUHI7gSALcZ/nNYZcd2JgBYpWJW10xYQ76Mrn1fNV25pCtgKYLupa6eb4SF3fCiCAI+v57BA4kyR1vFdqpFHY/KafjE6K2LEINZJIIkN1euBG9DhA++09Ie6lyKIUGytMRE2iClDMoRaCK9NktB5ON6UwFrrGM80QtsC6q//lvkfK5C4suQgR3LkLbTR/1nCIwPpu03OneFbO7iZZUNjAL4+nN0dGvf+Nk2O9eiM983NF2RGIsddQgTFo7daQaFx3UHqMByawfvId3B68QK95xSYyfbpC9ev8qK0jQ4Ct/5dAE6aMlfCY15bSEWpWH0M+fPzje0urXy5Ifw4+6WFYypBxxWabdVFEkBVNDgOZckssLiGdIRRKV8iTaykr1gbiFN05+XtSf7Vz36PsfXZeqHFaCFuDTgkAHaU0LsSuSxDMDdgzFbK5oTRhtaTNl/OdF/dnO2STInbi8MwyZ32nDyqMzLgsXZNZcg6DxJf5afTjS8hwIczpm+mc0f77YPOzcKoDM9dCOaE7JXVawnz0Ls2aC7IE75lgmQJBtB+UDXsJZw1ZxXcMYXR/ZY5Oz+XG5ndOuyLfvJyuoOBVxqwtVQ/pApuU+yAk+ZSQREuenBtbtizwY4ZSlKV3GvutTMTYfJpO5hTi8icB9yzmZSEZvC6pT2hLIhm25uSvxBodMkOLIXoSRqTWKjWQOdT1udlH9MuGmtOllmbjree3S4U0P3LfaaiCVZGIu2jKFVq4AZpPBiTEb0CQvgeksGLeh59GQE+kCXjIoU31sKK/M98npIpbG53npXvE+CpQKC4PNIcxkjFdDB1hXvTseTSHNx3kicQKC1I4KmEOr7J0OoBN63Mf5LP30N1Am7mVUNGM9q3gM61OJHueXi160WSbotsEAwME2MzCKD2wxSzbbbJFPKuKL86yGn1yvXPkphIssLhgWLPkuT2MTIZslLgRK1SNNE1pl/W0X/z4EZNoJ/mK4cNNMsyV3doULkKJFYpkUepmYy/de/KZajbqg0JmngVydmYV92HnzS4bynaFYgCNFIh+iHoIib4FT6dxfpL0V/b4LuFF2xqyK77z5Tt/zuDvWiTk84MN1Zg3VcHW7D2mph1d0gmoECv2C3+sAl/i62uP+9V/vb1iMASRICfR7TqTppu0BBkg0Uxg85lWwQmuxf6Dg9x6+msaqNs2fv9/7vWzXhzRBIN7OxInrHM+V1IyrsdNqUWVoBCDClBwAAAPMSURBVLENDUUOz11fLJxtn3/hK1QE0gKJIWgI4/Q/cTAOSha00q5GIFqDOJ+aAnm5QPe/XmjeR9+ZKnG4rCb4Xd8Kxv6WCBt1i4ti64tmuARlysLpFCvczeXhr9+9H3GspjqqRqDCS5irulwmfCa384X42/mPoBCtoUqpREIb43LSBluE6zza5M2fd4iEqo7x3tmRKQijvCoaga2ul3nJxKM/VymbsyOaNG6K7Q4lzywVsEM9m7tO5/Hno98enkKVz1e/3QdK3sligV3qUcXhpZ+Pfv3l0EkEWaiVzqdFBErZ2eiA3aJ7Js+Gw89HP/23Sq/fjjJjYhew/QyBAtZxg//t3af/+nd//8AZdq2qq6CXEdfCfkXQQ7y9fTg0qqmiyODNKs17KmDbvI5VoVUTg2ieVSzq7j9weH6jcsXyitqIiq2heTgoO+7ZPBxcaeumciXcr0zSIRE+rLSPKlfarYxp2Y5krVavhlaj4gMqo6lPg5Kva0+q4fi44gOq4/hVWRtqj/7K8R8E/lvHv28CEQt5mrn09uUDNuYhsCDw+Ovl8fHXL0+P0V+Pz6+O0Z/ob08vdd15GYFHTxGZx+fAv3x6/vXi/e/c4j2xHMFj//jJxctvF4+Ov128j748urh4//7yff0VuPzavDj2o7dPv3Qvupdfr95/+30IRH2e+PTkeHU1fcvxk/i+WHY9erK8uiTwqfP20dXV+5cXF1/evnKOnfdvncurY0eJHn3VX5lXl423jS9fI0d7+ejVwxODwfGXp19Rm58cnz96Gs+xSxCTcf7lSTzlEDnoD3TL1curi/cX76++XVy9RQQlCXz0/urlpRs6/tUTROx5dP706uLl8fkrp/nFBHUAtKsQgKh2AX4X8hAVV6iBV8dXl91HzvuLb1ePuo/Cry/D6OX7pxffvqAvL66OLy4ujy8v/W9f4lvRWD1JEXjuXx37AICrV8fnzjn629Xly+O350C/cIH2FsR0nncvGu+PixvxoHgaXXYvvl0C33nqdMHllRMe+z6IfPD+4vjqy9VldPHlMrq8ehu9j75evUL/y47gk6ur869X3y7R+H65vPxyhfrl5bHpuj4wQ8RrLs67uuNbl2aWq/4wAv1HqPlo3bx0vlw98r9dfXUuL52rL9/Q4H1z0KBZV69e+qjdX9FQPr26unIujlMEPkKL6/jVW8Q936P/H799G3/99O0jNOdfPXmE/kV/R3e8/Z3oQ215hJbaU8RFnq7/fxyrwnNZdjxnO/FXT+IF+QjpoE+Xc+3ft6D/a8B/EPhvHX/1BP5/KKGdktZTTiIAAAAASUVORK5CYII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65175" y="3476986"/>
            <a:ext cx="52845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Story telling and games 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sz="half" idx="1"/>
          </p:nvPr>
        </p:nvSpPr>
        <p:spPr>
          <a:xfrm>
            <a:off x="849086" y="4792436"/>
            <a:ext cx="4825092" cy="1539409"/>
          </a:xfrm>
        </p:spPr>
        <p:txBody>
          <a:bodyPr>
            <a:normAutofit/>
          </a:bodyPr>
          <a:lstStyle/>
          <a:p>
            <a:r>
              <a:rPr lang="en-US" dirty="0" smtClean="0"/>
              <a:t>Provides relevance and meaning to the experience </a:t>
            </a:r>
          </a:p>
          <a:p>
            <a:r>
              <a:rPr lang="en-US" dirty="0" smtClean="0"/>
              <a:t>Makes games more interesting</a:t>
            </a:r>
          </a:p>
          <a:p>
            <a:r>
              <a:rPr lang="en-US" dirty="0" smtClean="0"/>
              <a:t>Is a form of teaching and giving lessons in a exciting environment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1"/>
          </p:nvPr>
        </p:nvSpPr>
        <p:spPr>
          <a:xfrm>
            <a:off x="5597979" y="4634594"/>
            <a:ext cx="3890976" cy="1539409"/>
          </a:xfrm>
        </p:spPr>
        <p:txBody>
          <a:bodyPr>
            <a:normAutofit/>
          </a:bodyPr>
          <a:lstStyle/>
          <a:p>
            <a:r>
              <a:rPr lang="en-US" dirty="0"/>
              <a:t>Helps developing </a:t>
            </a:r>
            <a:r>
              <a:rPr lang="en-US" dirty="0" smtClean="0"/>
              <a:t>skills which </a:t>
            </a:r>
            <a:r>
              <a:rPr lang="en-US" dirty="0"/>
              <a:t>can be useful in the real life and work environments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437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380" y="432708"/>
            <a:ext cx="4825092" cy="865413"/>
          </a:xfrm>
        </p:spPr>
        <p:txBody>
          <a:bodyPr/>
          <a:lstStyle/>
          <a:p>
            <a:r>
              <a:rPr lang="en-US" dirty="0"/>
              <a:t>Examples of games without storytelling..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942" y="998852"/>
            <a:ext cx="2287362" cy="13898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352" y="2501489"/>
            <a:ext cx="2441271" cy="14790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085" y="2504754"/>
            <a:ext cx="2188710" cy="14790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361" y="1319665"/>
            <a:ext cx="1179822" cy="11850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98" y="1186631"/>
            <a:ext cx="1451160" cy="1451160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5311162" y="468176"/>
            <a:ext cx="4497544" cy="421732"/>
          </a:xfrm>
        </p:spPr>
        <p:txBody>
          <a:bodyPr/>
          <a:lstStyle/>
          <a:p>
            <a:r>
              <a:rPr lang="en-US" dirty="0" smtClean="0"/>
              <a:t>Examples of games with storytelling..</a:t>
            </a:r>
            <a:endParaRPr lang="en-US" dirty="0"/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A2BFD5D6-4E46-4927-BD27-5D267521A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5329" y="4340677"/>
            <a:ext cx="3940985" cy="1320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Basic Story structure</a:t>
            </a:r>
            <a:endParaRPr lang="en-US" sz="2800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12112" y="5255078"/>
            <a:ext cx="4825092" cy="865413"/>
          </a:xfrm>
        </p:spPr>
        <p:txBody>
          <a:bodyPr/>
          <a:lstStyle/>
          <a:p>
            <a:r>
              <a:rPr lang="en-US" dirty="0" smtClean="0"/>
              <a:t>Characters</a:t>
            </a:r>
          </a:p>
          <a:p>
            <a:r>
              <a:rPr lang="en-US" dirty="0" smtClean="0"/>
              <a:t>Plot	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6190154" y="5140780"/>
            <a:ext cx="4825092" cy="865413"/>
          </a:xfrm>
        </p:spPr>
        <p:txBody>
          <a:bodyPr/>
          <a:lstStyle/>
          <a:p>
            <a:r>
              <a:rPr lang="en-US" dirty="0" smtClean="0"/>
              <a:t>Tension</a:t>
            </a:r>
          </a:p>
          <a:p>
            <a:r>
              <a:rPr lang="en-US" dirty="0" smtClean="0"/>
              <a:t>Resolution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089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0B8E-B6A5-45C4-B874-84DE106204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1141" y="2404534"/>
            <a:ext cx="7766936" cy="1646302"/>
          </a:xfrm>
        </p:spPr>
        <p:txBody>
          <a:bodyPr/>
          <a:lstStyle/>
          <a:p>
            <a:r>
              <a:rPr lang="en-US" sz="7200" b="1" dirty="0"/>
              <a:t>Playing Levels</a:t>
            </a:r>
          </a:p>
        </p:txBody>
      </p:sp>
    </p:spTree>
    <p:extLst>
      <p:ext uri="{BB962C8B-B14F-4D97-AF65-F5344CB8AC3E}">
        <p14:creationId xmlns:p14="http://schemas.microsoft.com/office/powerpoint/2010/main" val="2439461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.fjrs1-1.fna.fbcdn.net/v/t1.15752-9/51942467_541588296363102_7454196409730859008_n.png?_nc_cat=102&amp;_nc_ht=scontent.fjrs1-1.fna&amp;oh=240dd02d17726b7488ab6e32ed7e0286&amp;oe=5CF126FE">
            <a:extLst>
              <a:ext uri="{FF2B5EF4-FFF2-40B4-BE49-F238E27FC236}">
                <a16:creationId xmlns:a16="http://schemas.microsoft.com/office/drawing/2014/main" id="{A8EFFB1D-82C5-4863-849F-02E82CB4D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352425"/>
            <a:ext cx="8677276" cy="615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401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6BC4E95-4E56-405A-A300-7A25FB0D63DB}"/>
              </a:ext>
            </a:extLst>
          </p:cNvPr>
          <p:cNvSpPr/>
          <p:nvPr/>
        </p:nvSpPr>
        <p:spPr>
          <a:xfrm>
            <a:off x="182880" y="382142"/>
            <a:ext cx="95783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The game difficulty progression provides variation in difficulty to make  it funny . The player gain experience in the game and can solve the difficulties,  using what he had learned from the previous levels.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Game levels vary from level to level according to the following:</a:t>
            </a:r>
          </a:p>
          <a:p>
            <a:r>
              <a:rPr lang="en-US" dirty="0">
                <a:solidFill>
                  <a:schemeClr val="accent2"/>
                </a:solidFill>
              </a:rPr>
              <a:t>       1. The Novice Player: Just needs to try to figure out how the game works and who need simple challenges and basic help while playing the game and a slower time than those with experience.</a:t>
            </a:r>
          </a:p>
          <a:p>
            <a:r>
              <a:rPr lang="en-US" dirty="0">
                <a:solidFill>
                  <a:schemeClr val="accent2"/>
                </a:solidFill>
              </a:rPr>
              <a:t>        2. Experienced Player: Create a very difficult level with the fastest villains, challenge more puzzles, and less time to defeat levels.</a:t>
            </a:r>
          </a:p>
          <a:p>
            <a:r>
              <a:rPr lang="en-US" dirty="0">
                <a:solidFill>
                  <a:schemeClr val="accent2"/>
                </a:solidFill>
              </a:rPr>
              <a:t/>
            </a:r>
            <a:br>
              <a:rPr lang="en-US" dirty="0">
                <a:solidFill>
                  <a:schemeClr val="accent2"/>
                </a:solidFill>
              </a:rPr>
            </a:br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* There are three different game play levels: 1. Easy   2. Intermediate     3. Hard level </a:t>
            </a:r>
          </a:p>
          <a:p>
            <a:r>
              <a:rPr lang="en-US" dirty="0">
                <a:solidFill>
                  <a:schemeClr val="accent2"/>
                </a:solidFill>
              </a:rPr>
              <a:t>Catching the attention of wide audience. </a:t>
            </a:r>
          </a:p>
          <a:p>
            <a:r>
              <a:rPr lang="en-US" dirty="0">
                <a:solidFill>
                  <a:schemeClr val="accent2"/>
                </a:solidFill>
              </a:rPr>
              <a:t>Designing three levels makes it more accessible to learners and many encourage them to </a:t>
            </a:r>
          </a:p>
          <a:p>
            <a:r>
              <a:rPr lang="en-US" dirty="0">
                <a:solidFill>
                  <a:schemeClr val="accent2"/>
                </a:solidFill>
              </a:rPr>
              <a:t>replay the game.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   The third level , which is aimed at the middle level of difficulty . The three levels also increase the replay ability of the games; Once someone defeats the game at the easy level, he may challenge himself with the hardest level</a:t>
            </a:r>
          </a:p>
        </p:txBody>
      </p:sp>
    </p:spTree>
    <p:extLst>
      <p:ext uri="{BB962C8B-B14F-4D97-AF65-F5344CB8AC3E}">
        <p14:creationId xmlns:p14="http://schemas.microsoft.com/office/powerpoint/2010/main" val="1639683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0C6A6-DE84-434E-8634-DA82E0A381F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5483225"/>
            <a:ext cx="7788275" cy="1754188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/>
            </a:r>
            <a:br>
              <a:rPr lang="en-US" sz="2000" dirty="0">
                <a:solidFill>
                  <a:schemeClr val="accent2"/>
                </a:solidFill>
              </a:rPr>
            </a:br>
            <a:r>
              <a:rPr lang="en-US" sz="2000" dirty="0">
                <a:solidFill>
                  <a:schemeClr val="accent2"/>
                </a:solidFill>
              </a:rPr>
              <a:t/>
            </a:r>
            <a:br>
              <a:rPr lang="en-US" sz="2000" dirty="0">
                <a:solidFill>
                  <a:schemeClr val="accent2"/>
                </a:solidFill>
              </a:rPr>
            </a:br>
            <a:r>
              <a:rPr lang="en-US" sz="2000" dirty="0">
                <a:solidFill>
                  <a:schemeClr val="accent2"/>
                </a:solidFill>
              </a:rPr>
              <a:t/>
            </a:r>
            <a:br>
              <a:rPr lang="en-US" sz="2000" dirty="0">
                <a:solidFill>
                  <a:schemeClr val="accent2"/>
                </a:solidFill>
              </a:rPr>
            </a:br>
            <a:r>
              <a:rPr lang="en-US" sz="2000" dirty="0">
                <a:solidFill>
                  <a:schemeClr val="accent2"/>
                </a:solidFill>
              </a:rPr>
              <a:t/>
            </a:r>
            <a:br>
              <a:rPr lang="en-US" sz="2000" dirty="0">
                <a:solidFill>
                  <a:schemeClr val="accent2"/>
                </a:solidFill>
              </a:rPr>
            </a:b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39F96A-80F8-41A9-8499-FB6CC388682F}"/>
              </a:ext>
            </a:extLst>
          </p:cNvPr>
          <p:cNvSpPr/>
          <p:nvPr/>
        </p:nvSpPr>
        <p:spPr>
          <a:xfrm>
            <a:off x="342900" y="313472"/>
            <a:ext cx="893826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*Human education How to deal with games is through levels to acquire skills and rules gradually and show you how to play</a:t>
            </a:r>
            <a:br>
              <a:rPr lang="en-US" sz="2400" dirty="0">
                <a:solidFill>
                  <a:schemeClr val="accent2"/>
                </a:solidFill>
              </a:rPr>
            </a:br>
            <a:r>
              <a:rPr lang="en-US" sz="2400" dirty="0">
                <a:solidFill>
                  <a:schemeClr val="accent2"/>
                </a:solidFill>
              </a:rPr>
              <a:t>*  Creating a test or " free play " mode would not give learners any guide but playing independently which is a difficult stage , yet it gives them a chance to apply what they learn immediately to the task and this would be similar to realty in classroom</a:t>
            </a:r>
            <a:br>
              <a:rPr lang="en-US" sz="2400" dirty="0">
                <a:solidFill>
                  <a:schemeClr val="accent2"/>
                </a:solidFill>
              </a:rPr>
            </a:br>
            <a:r>
              <a:rPr lang="en-US" sz="2400" dirty="0">
                <a:solidFill>
                  <a:schemeClr val="accent2"/>
                </a:solidFill>
              </a:rPr>
              <a:t/>
            </a:r>
            <a:br>
              <a:rPr lang="en-US" sz="2400" dirty="0">
                <a:solidFill>
                  <a:schemeClr val="accent2"/>
                </a:solidFill>
              </a:rPr>
            </a:br>
            <a:r>
              <a:rPr lang="en-US" sz="2400" dirty="0">
                <a:solidFill>
                  <a:schemeClr val="accent2"/>
                </a:solidFill>
              </a:rPr>
              <a:t>* Providing different entry levels based on knowledge it will allow to make experience different difficulty levels and a way to make the game accessible to a broad audience.</a:t>
            </a:r>
          </a:p>
          <a:p>
            <a:endParaRPr lang="en-US" sz="2800" dirty="0">
              <a:solidFill>
                <a:schemeClr val="accent2"/>
              </a:solidFill>
            </a:endParaRPr>
          </a:p>
          <a:p>
            <a:r>
              <a:rPr lang="en-US" sz="2400" dirty="0">
                <a:solidFill>
                  <a:schemeClr val="accent2"/>
                </a:solidFill>
              </a:rPr>
              <a:t>*feedback - practice </a:t>
            </a:r>
            <a:r>
              <a:rPr lang="en-US" sz="2400">
                <a:solidFill>
                  <a:schemeClr val="accent2"/>
                </a:solidFill>
              </a:rPr>
              <a:t>level :Learning </a:t>
            </a:r>
            <a:r>
              <a:rPr lang="en-US" sz="2400" dirty="0">
                <a:solidFill>
                  <a:schemeClr val="accent2"/>
                </a:solidFill>
              </a:rPr>
              <a:t>in games is given by guidance and feedback, such as arrows, hints, instructions, highlights, and advice, in order to help the user to achieve the goal.</a:t>
            </a:r>
            <a:endParaRPr lang="en-US" sz="2800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719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07067" y="3127547"/>
            <a:ext cx="7766936" cy="923289"/>
          </a:xfrm>
        </p:spPr>
        <p:txBody>
          <a:bodyPr/>
          <a:lstStyle/>
          <a:p>
            <a:r>
              <a:rPr lang="en-US" dirty="0" smtClean="0"/>
              <a:t>Games Levels </a:t>
            </a:r>
            <a:endParaRPr lang="en-GB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49753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736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991544" y="404664"/>
            <a:ext cx="8229600" cy="2215991"/>
          </a:xfrm>
        </p:spPr>
        <p:txBody>
          <a:bodyPr/>
          <a:lstStyle/>
          <a:p>
            <a:r>
              <a:rPr lang="en-US" dirty="0" smtClean="0"/>
              <a:t>Mission based levels serve several purposes within the design of game : 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One </a:t>
            </a:r>
            <a:r>
              <a:rPr lang="en-US" dirty="0" smtClean="0"/>
              <a:t>of purposes is to keep the game space manageable . </a:t>
            </a:r>
            <a:endParaRPr lang="ar-AE" dirty="0" smtClean="0"/>
          </a:p>
          <a:p>
            <a:r>
              <a:rPr lang="en-GB" dirty="0" smtClean="0"/>
              <a:t>In the beginning the game will be of several levels starting at an easy level and then the difficulty begins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endParaRPr lang="ar-AE" dirty="0" smtClean="0"/>
          </a:p>
          <a:p>
            <a:r>
              <a:rPr lang="en-GB" dirty="0" smtClean="0"/>
              <a:t>The player learns several skills and helps him to progress in levels.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54812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83460" y="646557"/>
            <a:ext cx="24771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Replay </a:t>
            </a:r>
            <a:r>
              <a:rPr dirty="0"/>
              <a:t>or </a:t>
            </a:r>
            <a:r>
              <a:rPr spc="-5" dirty="0"/>
              <a:t>Do</a:t>
            </a:r>
            <a:r>
              <a:rPr spc="-20" dirty="0"/>
              <a:t> </a:t>
            </a:r>
            <a:r>
              <a:rPr dirty="0"/>
              <a:t>Over</a:t>
            </a:r>
          </a:p>
        </p:txBody>
      </p:sp>
      <p:sp>
        <p:nvSpPr>
          <p:cNvPr id="3" name="object 3"/>
          <p:cNvSpPr/>
          <p:nvPr/>
        </p:nvSpPr>
        <p:spPr>
          <a:xfrm>
            <a:off x="1363980" y="1543811"/>
            <a:ext cx="7443470" cy="5314315"/>
          </a:xfrm>
          <a:custGeom>
            <a:avLst/>
            <a:gdLst/>
            <a:ahLst/>
            <a:cxnLst/>
            <a:rect l="l" t="t" r="r" b="b"/>
            <a:pathLst>
              <a:path w="7443470" h="5314315">
                <a:moveTo>
                  <a:pt x="7443216" y="5314185"/>
                </a:moveTo>
                <a:lnTo>
                  <a:pt x="7443216" y="0"/>
                </a:lnTo>
                <a:lnTo>
                  <a:pt x="0" y="0"/>
                </a:lnTo>
                <a:lnTo>
                  <a:pt x="0" y="5314185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01496" y="1524000"/>
            <a:ext cx="517410" cy="528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32204" y="1501139"/>
            <a:ext cx="1759458" cy="5676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52572" y="1501139"/>
            <a:ext cx="1978914" cy="5676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70304" y="1805939"/>
            <a:ext cx="2864358" cy="5676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70304" y="2110739"/>
            <a:ext cx="3044190" cy="5676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442466" y="1569212"/>
            <a:ext cx="342836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5080" indent="-354965">
              <a:lnSpc>
                <a:spcPct val="100000"/>
              </a:lnSpc>
              <a:spcBef>
                <a:spcPts val="105"/>
              </a:spcBef>
              <a:buClr>
                <a:srgbClr val="539F20"/>
              </a:buClr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000" b="1" dirty="0">
                <a:latin typeface="Trebuchet MS"/>
                <a:cs typeface="Trebuchet MS"/>
              </a:rPr>
              <a:t>Definition : </a:t>
            </a:r>
            <a:r>
              <a:rPr sz="2000" b="1" spc="-5" dirty="0">
                <a:latin typeface="Trebuchet MS"/>
                <a:cs typeface="Trebuchet MS"/>
              </a:rPr>
              <a:t>it is </a:t>
            </a:r>
            <a:r>
              <a:rPr sz="2000" b="1" dirty="0">
                <a:latin typeface="Trebuchet MS"/>
                <a:cs typeface="Trebuchet MS"/>
              </a:rPr>
              <a:t>an</a:t>
            </a:r>
            <a:r>
              <a:rPr sz="2000" b="1" spc="-12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option  </a:t>
            </a:r>
            <a:r>
              <a:rPr sz="2000" b="1" spc="-5" dirty="0">
                <a:latin typeface="Trebuchet MS"/>
                <a:cs typeface="Trebuchet MS"/>
              </a:rPr>
              <a:t>that </a:t>
            </a:r>
            <a:r>
              <a:rPr sz="2000" b="1" dirty="0">
                <a:latin typeface="Trebuchet MS"/>
                <a:cs typeface="Trebuchet MS"/>
              </a:rPr>
              <a:t>gives </a:t>
            </a:r>
            <a:r>
              <a:rPr sz="2000" b="1" spc="-5" dirty="0">
                <a:latin typeface="Trebuchet MS"/>
                <a:cs typeface="Trebuchet MS"/>
              </a:rPr>
              <a:t>the</a:t>
            </a:r>
            <a:r>
              <a:rPr sz="2000" b="1" spc="-6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player</a:t>
            </a:r>
            <a:endParaRPr sz="2000">
              <a:latin typeface="Trebuchet MS"/>
              <a:cs typeface="Trebuchet MS"/>
            </a:endParaRPr>
          </a:p>
          <a:p>
            <a:pPr marL="393700">
              <a:lnSpc>
                <a:spcPct val="100000"/>
              </a:lnSpc>
            </a:pPr>
            <a:r>
              <a:rPr sz="2000" b="1" spc="-5" dirty="0">
                <a:latin typeface="Trebuchet MS"/>
                <a:cs typeface="Trebuchet MS"/>
              </a:rPr>
              <a:t>the </a:t>
            </a:r>
            <a:r>
              <a:rPr sz="2000" b="1" dirty="0">
                <a:latin typeface="Trebuchet MS"/>
                <a:cs typeface="Trebuchet MS"/>
              </a:rPr>
              <a:t>permission </a:t>
            </a:r>
            <a:r>
              <a:rPr sz="2000" b="1" spc="-5" dirty="0">
                <a:latin typeface="Trebuchet MS"/>
                <a:cs typeface="Trebuchet MS"/>
              </a:rPr>
              <a:t>to </a:t>
            </a:r>
            <a:r>
              <a:rPr sz="2000" b="1" dirty="0">
                <a:latin typeface="Trebuchet MS"/>
                <a:cs typeface="Trebuchet MS"/>
              </a:rPr>
              <a:t>fail</a:t>
            </a:r>
            <a:r>
              <a:rPr sz="2000" b="1" spc="-9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301496" y="3962400"/>
            <a:ext cx="517410" cy="5280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32204" y="3939540"/>
            <a:ext cx="7037070" cy="56769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32204" y="4244340"/>
            <a:ext cx="6514338" cy="5676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32204" y="4549140"/>
            <a:ext cx="6881622" cy="56769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32204" y="4853940"/>
            <a:ext cx="4304538" cy="56769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22704" y="5463540"/>
            <a:ext cx="706374" cy="56769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66188" y="5463540"/>
            <a:ext cx="8696706" cy="56769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22704" y="5768340"/>
            <a:ext cx="2922270" cy="56769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442466" y="4008246"/>
            <a:ext cx="6994525" cy="2160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539F20"/>
              </a:buClr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000" b="1" dirty="0">
                <a:latin typeface="Trebuchet MS"/>
                <a:cs typeface="Trebuchet MS"/>
              </a:rPr>
              <a:t>Replay </a:t>
            </a:r>
            <a:r>
              <a:rPr sz="2000" b="1" spc="-5" dirty="0">
                <a:latin typeface="Trebuchet MS"/>
                <a:cs typeface="Trebuchet MS"/>
              </a:rPr>
              <a:t>encourages exploration, </a:t>
            </a:r>
            <a:r>
              <a:rPr sz="2000" b="1" spc="-25" dirty="0">
                <a:latin typeface="Trebuchet MS"/>
                <a:cs typeface="Trebuchet MS"/>
              </a:rPr>
              <a:t>curiosity, </a:t>
            </a:r>
            <a:r>
              <a:rPr sz="2000" b="1" dirty="0">
                <a:latin typeface="Trebuchet MS"/>
                <a:cs typeface="Trebuchet MS"/>
              </a:rPr>
              <a:t>and</a:t>
            </a:r>
            <a:r>
              <a:rPr sz="2000" b="1" spc="-15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discovery  based learning and gives a sense of freedom </a:t>
            </a:r>
            <a:r>
              <a:rPr sz="2000" b="1" spc="-5" dirty="0">
                <a:latin typeface="Trebuchet MS"/>
                <a:cs typeface="Trebuchet MS"/>
              </a:rPr>
              <a:t>to test  </a:t>
            </a:r>
            <a:r>
              <a:rPr sz="2000" b="1" dirty="0">
                <a:latin typeface="Trebuchet MS"/>
                <a:cs typeface="Trebuchet MS"/>
              </a:rPr>
              <a:t>hypotheses, and </a:t>
            </a:r>
            <a:r>
              <a:rPr sz="2000" b="1" spc="-5" dirty="0">
                <a:latin typeface="Trebuchet MS"/>
                <a:cs typeface="Trebuchet MS"/>
              </a:rPr>
              <a:t>to </a:t>
            </a:r>
            <a:r>
              <a:rPr sz="2000" b="1" dirty="0">
                <a:latin typeface="Trebuchet MS"/>
                <a:cs typeface="Trebuchet MS"/>
              </a:rPr>
              <a:t>remember which </a:t>
            </a:r>
            <a:r>
              <a:rPr sz="2000" b="1" spc="-5" dirty="0">
                <a:latin typeface="Trebuchet MS"/>
                <a:cs typeface="Trebuchet MS"/>
              </a:rPr>
              <a:t>approaches </a:t>
            </a:r>
            <a:r>
              <a:rPr sz="2000" b="1" dirty="0">
                <a:latin typeface="Trebuchet MS"/>
                <a:cs typeface="Trebuchet MS"/>
              </a:rPr>
              <a:t>were  successful and which ones</a:t>
            </a:r>
            <a:r>
              <a:rPr sz="2000" b="1" spc="-7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failed.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546100" marR="154940">
              <a:lnSpc>
                <a:spcPct val="100000"/>
              </a:lnSpc>
            </a:pPr>
            <a:r>
              <a:rPr sz="2000" b="1" dirty="0">
                <a:latin typeface="Trebuchet MS"/>
                <a:cs typeface="Trebuchet MS"/>
              </a:rPr>
              <a:t>e.g : </a:t>
            </a:r>
            <a:r>
              <a:rPr sz="2000" b="1" spc="-5" dirty="0">
                <a:latin typeface="Trebuchet MS"/>
                <a:cs typeface="Trebuchet MS"/>
              </a:rPr>
              <a:t>like running </a:t>
            </a:r>
            <a:r>
              <a:rPr sz="2000" b="1" dirty="0">
                <a:latin typeface="Trebuchet MS"/>
                <a:cs typeface="Trebuchet MS"/>
              </a:rPr>
              <a:t>out </a:t>
            </a:r>
            <a:r>
              <a:rPr sz="2000" b="1" spc="-5" dirty="0">
                <a:latin typeface="Trebuchet MS"/>
                <a:cs typeface="Trebuchet MS"/>
              </a:rPr>
              <a:t>into the </a:t>
            </a:r>
            <a:r>
              <a:rPr sz="2000" b="1" dirty="0">
                <a:latin typeface="Trebuchet MS"/>
                <a:cs typeface="Trebuchet MS"/>
              </a:rPr>
              <a:t>open </a:t>
            </a:r>
            <a:r>
              <a:rPr sz="2000" b="1" spc="-5" dirty="0">
                <a:latin typeface="Trebuchet MS"/>
                <a:cs typeface="Trebuchet MS"/>
              </a:rPr>
              <a:t>to </a:t>
            </a:r>
            <a:r>
              <a:rPr sz="2000" b="1" dirty="0">
                <a:latin typeface="Trebuchet MS"/>
                <a:cs typeface="Trebuchet MS"/>
              </a:rPr>
              <a:t>see where</a:t>
            </a:r>
            <a:r>
              <a:rPr sz="2000" b="1" spc="-120" dirty="0">
                <a:latin typeface="Trebuchet MS"/>
                <a:cs typeface="Trebuchet MS"/>
              </a:rPr>
              <a:t> </a:t>
            </a:r>
            <a:r>
              <a:rPr sz="2000" b="1" spc="-5" dirty="0">
                <a:latin typeface="Trebuchet MS"/>
                <a:cs typeface="Trebuchet MS"/>
              </a:rPr>
              <a:t>the  </a:t>
            </a:r>
            <a:r>
              <a:rPr sz="2000" b="1" dirty="0">
                <a:latin typeface="Trebuchet MS"/>
                <a:cs typeface="Trebuchet MS"/>
              </a:rPr>
              <a:t>enemies are hiding</a:t>
            </a:r>
            <a:r>
              <a:rPr sz="2000" b="1" spc="-8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234940" y="1391411"/>
            <a:ext cx="3572256" cy="253288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219200" y="838200"/>
            <a:ext cx="8229600" cy="2895600"/>
          </a:xfrm>
        </p:spPr>
        <p:txBody>
          <a:bodyPr/>
          <a:lstStyle/>
          <a:p>
            <a:r>
              <a:rPr lang="en-GB" dirty="0" smtClean="0"/>
              <a:t>The presence of a suspense element to motivate the player to move from level to level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dirty="0" smtClean="0"/>
              <a:t>Progress in levels is small achievable goals and leads to the player's desire to reach the highest level.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2929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5695" y="685800"/>
            <a:ext cx="517410" cy="528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2603" y="661416"/>
            <a:ext cx="7009638" cy="5676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5695" y="1295400"/>
            <a:ext cx="517410" cy="528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2603" y="1271016"/>
            <a:ext cx="7924038" cy="5676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6403" y="1575816"/>
            <a:ext cx="3478529" cy="5676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85844" y="1575816"/>
            <a:ext cx="432053" cy="5676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56310" y="730376"/>
            <a:ext cx="8355330" cy="4370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lr>
                <a:srgbClr val="539F20"/>
              </a:buClr>
              <a:buFont typeface="Wingdings"/>
              <a:buChar char=""/>
              <a:tabLst>
                <a:tab pos="431165" algn="l"/>
                <a:tab pos="431800" algn="l"/>
              </a:tabLst>
            </a:pPr>
            <a:r>
              <a:rPr sz="2000" b="1" spc="-5" dirty="0">
                <a:latin typeface="Trebuchet MS"/>
                <a:cs typeface="Trebuchet MS"/>
              </a:rPr>
              <a:t>Players </a:t>
            </a:r>
            <a:r>
              <a:rPr sz="2000" b="1" dirty="0">
                <a:latin typeface="Trebuchet MS"/>
                <a:cs typeface="Trebuchet MS"/>
              </a:rPr>
              <a:t>enjoy failures or at least use </a:t>
            </a:r>
            <a:r>
              <a:rPr sz="2000" b="1" spc="-5" dirty="0">
                <a:latin typeface="Trebuchet MS"/>
                <a:cs typeface="Trebuchet MS"/>
              </a:rPr>
              <a:t>them to progress</a:t>
            </a:r>
            <a:r>
              <a:rPr sz="2000" b="1" spc="-14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.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har char=""/>
            </a:pPr>
            <a:endParaRPr sz="2050">
              <a:latin typeface="Times New Roman"/>
              <a:cs typeface="Times New Roman"/>
            </a:endParaRPr>
          </a:p>
          <a:p>
            <a:pPr marL="355600" marR="404495" indent="-342900">
              <a:lnSpc>
                <a:spcPct val="100000"/>
              </a:lnSpc>
              <a:spcBef>
                <a:spcPts val="5"/>
              </a:spcBef>
              <a:buClr>
                <a:srgbClr val="539F20"/>
              </a:buClr>
              <a:buFont typeface="Wingdings"/>
              <a:buChar char=""/>
              <a:tabLst>
                <a:tab pos="431165" algn="l"/>
                <a:tab pos="431800" algn="l"/>
                <a:tab pos="7033259" algn="l"/>
              </a:tabLst>
            </a:pPr>
            <a:r>
              <a:rPr sz="2000" b="1" dirty="0">
                <a:latin typeface="Trebuchet MS"/>
                <a:cs typeface="Trebuchet MS"/>
              </a:rPr>
              <a:t>Play</a:t>
            </a:r>
            <a:r>
              <a:rPr sz="2000" b="1" spc="-10" dirty="0">
                <a:latin typeface="Trebuchet MS"/>
                <a:cs typeface="Trebuchet MS"/>
              </a:rPr>
              <a:t>e</a:t>
            </a:r>
            <a:r>
              <a:rPr sz="2000" b="1" dirty="0">
                <a:latin typeface="Trebuchet MS"/>
                <a:cs typeface="Trebuchet MS"/>
              </a:rPr>
              <a:t>r</a:t>
            </a:r>
            <a:r>
              <a:rPr sz="2000" b="1" spc="-2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ex</a:t>
            </a:r>
            <a:r>
              <a:rPr sz="2000" b="1" spc="-10" dirty="0">
                <a:latin typeface="Trebuchet MS"/>
                <a:cs typeface="Trebuchet MS"/>
              </a:rPr>
              <a:t>p</a:t>
            </a:r>
            <a:r>
              <a:rPr sz="2000" b="1" dirty="0">
                <a:latin typeface="Trebuchet MS"/>
                <a:cs typeface="Trebuchet MS"/>
              </a:rPr>
              <a:t>e</a:t>
            </a:r>
            <a:r>
              <a:rPr sz="2000" b="1" spc="-10" dirty="0">
                <a:latin typeface="Trebuchet MS"/>
                <a:cs typeface="Trebuchet MS"/>
              </a:rPr>
              <a:t>c</a:t>
            </a:r>
            <a:r>
              <a:rPr sz="2000" b="1" dirty="0">
                <a:latin typeface="Trebuchet MS"/>
                <a:cs typeface="Trebuchet MS"/>
              </a:rPr>
              <a:t>t</a:t>
            </a:r>
            <a:r>
              <a:rPr sz="2000" b="1" spc="-20" dirty="0">
                <a:latin typeface="Trebuchet MS"/>
                <a:cs typeface="Trebuchet MS"/>
              </a:rPr>
              <a:t> </a:t>
            </a:r>
            <a:r>
              <a:rPr sz="2000" b="1" spc="-5" dirty="0">
                <a:latin typeface="Trebuchet MS"/>
                <a:cs typeface="Trebuchet MS"/>
              </a:rPr>
              <a:t>t</a:t>
            </a:r>
            <a:r>
              <a:rPr sz="2000" b="1" dirty="0">
                <a:latin typeface="Trebuchet MS"/>
                <a:cs typeface="Trebuchet MS"/>
              </a:rPr>
              <a:t>o</a:t>
            </a:r>
            <a:r>
              <a:rPr sz="2000" b="1" spc="-1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fail</a:t>
            </a:r>
            <a:r>
              <a:rPr sz="2000" b="1" spc="-1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and</a:t>
            </a:r>
            <a:r>
              <a:rPr sz="2000" b="1" spc="-1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lo</a:t>
            </a:r>
            <a:r>
              <a:rPr sz="2000" b="1" spc="5" dirty="0">
                <a:latin typeface="Trebuchet MS"/>
                <a:cs typeface="Trebuchet MS"/>
              </a:rPr>
              <a:t>o</a:t>
            </a:r>
            <a:r>
              <a:rPr sz="2000" b="1" dirty="0">
                <a:latin typeface="Trebuchet MS"/>
                <a:cs typeface="Trebuchet MS"/>
              </a:rPr>
              <a:t>k</a:t>
            </a:r>
            <a:r>
              <a:rPr sz="2000" b="1" spc="-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forward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spc="-5" dirty="0">
                <a:latin typeface="Trebuchet MS"/>
                <a:cs typeface="Trebuchet MS"/>
              </a:rPr>
              <a:t>t</a:t>
            </a:r>
            <a:r>
              <a:rPr sz="2000" b="1" dirty="0">
                <a:latin typeface="Trebuchet MS"/>
                <a:cs typeface="Trebuchet MS"/>
              </a:rPr>
              <a:t>o</a:t>
            </a:r>
            <a:r>
              <a:rPr sz="2000" b="1" spc="-5" dirty="0">
                <a:latin typeface="Trebuchet MS"/>
                <a:cs typeface="Trebuchet MS"/>
              </a:rPr>
              <a:t> th</a:t>
            </a:r>
            <a:r>
              <a:rPr sz="2000" b="1" dirty="0">
                <a:latin typeface="Trebuchet MS"/>
                <a:cs typeface="Trebuchet MS"/>
              </a:rPr>
              <a:t>e</a:t>
            </a:r>
            <a:r>
              <a:rPr sz="2000" b="1" spc="-2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lesso</a:t>
            </a:r>
            <a:r>
              <a:rPr sz="2000" b="1" spc="5" dirty="0">
                <a:latin typeface="Trebuchet MS"/>
                <a:cs typeface="Trebuchet MS"/>
              </a:rPr>
              <a:t>n</a:t>
            </a:r>
            <a:r>
              <a:rPr sz="2000" b="1" dirty="0">
                <a:latin typeface="Trebuchet MS"/>
                <a:cs typeface="Trebuchet MS"/>
              </a:rPr>
              <a:t>s	lea</a:t>
            </a:r>
            <a:r>
              <a:rPr sz="2000" b="1" spc="-10" dirty="0">
                <a:latin typeface="Trebuchet MS"/>
                <a:cs typeface="Trebuchet MS"/>
              </a:rPr>
              <a:t>r</a:t>
            </a:r>
            <a:r>
              <a:rPr sz="2000" b="1" spc="-5" dirty="0">
                <a:latin typeface="Trebuchet MS"/>
                <a:cs typeface="Trebuchet MS"/>
              </a:rPr>
              <a:t>ned  </a:t>
            </a:r>
            <a:r>
              <a:rPr sz="2000" b="1" dirty="0">
                <a:latin typeface="Trebuchet MS"/>
                <a:cs typeface="Trebuchet MS"/>
              </a:rPr>
              <a:t>during </a:t>
            </a:r>
            <a:r>
              <a:rPr sz="2000" b="1" spc="-5" dirty="0">
                <a:latin typeface="Trebuchet MS"/>
                <a:cs typeface="Trebuchet MS"/>
              </a:rPr>
              <a:t>the </a:t>
            </a:r>
            <a:r>
              <a:rPr sz="2000" b="1" dirty="0">
                <a:latin typeface="Trebuchet MS"/>
                <a:cs typeface="Trebuchet MS"/>
              </a:rPr>
              <a:t>failure process</a:t>
            </a:r>
            <a:r>
              <a:rPr sz="2000" b="1" spc="-8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.</a:t>
            </a:r>
            <a:endParaRPr sz="2000">
              <a:latin typeface="Trebuchet MS"/>
              <a:cs typeface="Trebuchet MS"/>
            </a:endParaRPr>
          </a:p>
          <a:p>
            <a:pPr marL="355600" marR="68961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000" b="1" dirty="0">
                <a:latin typeface="Trebuchet MS"/>
                <a:cs typeface="Trebuchet MS"/>
              </a:rPr>
              <a:t>The </a:t>
            </a:r>
            <a:r>
              <a:rPr sz="2000" b="1" spc="-5" dirty="0">
                <a:latin typeface="Trebuchet MS"/>
                <a:cs typeface="Trebuchet MS"/>
              </a:rPr>
              <a:t>necessity to approach the </a:t>
            </a:r>
            <a:r>
              <a:rPr sz="2000" b="1" dirty="0">
                <a:latin typeface="Trebuchet MS"/>
                <a:cs typeface="Trebuchet MS"/>
              </a:rPr>
              <a:t>game differently adds </a:t>
            </a:r>
            <a:r>
              <a:rPr sz="2000" b="1" spc="-5" dirty="0">
                <a:latin typeface="Trebuchet MS"/>
                <a:cs typeface="Trebuchet MS"/>
              </a:rPr>
              <a:t>to </a:t>
            </a:r>
            <a:r>
              <a:rPr sz="2000" b="1" dirty="0">
                <a:latin typeface="Trebuchet MS"/>
                <a:cs typeface="Trebuchet MS"/>
              </a:rPr>
              <a:t>and  expands </a:t>
            </a:r>
            <a:r>
              <a:rPr sz="2000" b="1" spc="-5" dirty="0">
                <a:latin typeface="Trebuchet MS"/>
                <a:cs typeface="Trebuchet MS"/>
              </a:rPr>
              <a:t>the </a:t>
            </a:r>
            <a:r>
              <a:rPr sz="2000" b="1" dirty="0">
                <a:latin typeface="Trebuchet MS"/>
                <a:cs typeface="Trebuchet MS"/>
              </a:rPr>
              <a:t>playability of </a:t>
            </a:r>
            <a:r>
              <a:rPr sz="2000" b="1" spc="-5" dirty="0">
                <a:latin typeface="Trebuchet MS"/>
                <a:cs typeface="Trebuchet MS"/>
              </a:rPr>
              <a:t>the </a:t>
            </a:r>
            <a:r>
              <a:rPr sz="2000" b="1" dirty="0">
                <a:latin typeface="Trebuchet MS"/>
                <a:cs typeface="Trebuchet MS"/>
              </a:rPr>
              <a:t>game. And gives </a:t>
            </a:r>
            <a:r>
              <a:rPr sz="2000" b="1" spc="-5" dirty="0">
                <a:latin typeface="Trebuchet MS"/>
                <a:cs typeface="Trebuchet MS"/>
              </a:rPr>
              <a:t>the </a:t>
            </a:r>
            <a:r>
              <a:rPr sz="2000" b="1" dirty="0">
                <a:latin typeface="Trebuchet MS"/>
                <a:cs typeface="Trebuchet MS"/>
              </a:rPr>
              <a:t>player</a:t>
            </a:r>
            <a:r>
              <a:rPr sz="2000" b="1" spc="-310" dirty="0">
                <a:latin typeface="Trebuchet MS"/>
                <a:cs typeface="Trebuchet MS"/>
              </a:rPr>
              <a:t> </a:t>
            </a:r>
            <a:r>
              <a:rPr sz="2000" b="1" spc="-5" dirty="0">
                <a:latin typeface="Trebuchet MS"/>
                <a:cs typeface="Trebuchet MS"/>
              </a:rPr>
              <a:t>the  </a:t>
            </a:r>
            <a:r>
              <a:rPr sz="2000" b="1" dirty="0">
                <a:latin typeface="Trebuchet MS"/>
                <a:cs typeface="Trebuchet MS"/>
              </a:rPr>
              <a:t>opportunity to explore </a:t>
            </a:r>
            <a:r>
              <a:rPr sz="2000" b="1" spc="-5" dirty="0">
                <a:latin typeface="Trebuchet MS"/>
                <a:cs typeface="Trebuchet MS"/>
              </a:rPr>
              <a:t>multiple </a:t>
            </a:r>
            <a:r>
              <a:rPr sz="2000" b="1" dirty="0">
                <a:latin typeface="Trebuchet MS"/>
                <a:cs typeface="Trebuchet MS"/>
              </a:rPr>
              <a:t>options for</a:t>
            </a:r>
            <a:r>
              <a:rPr sz="2000" b="1" spc="-14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success.</a:t>
            </a:r>
            <a:endParaRPr sz="2000">
              <a:latin typeface="Trebuchet MS"/>
              <a:cs typeface="Trebuchet MS"/>
            </a:endParaRPr>
          </a:p>
          <a:p>
            <a:pPr marL="355600" marR="23495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000" b="1" spc="-5" dirty="0">
                <a:latin typeface="Trebuchet MS"/>
                <a:cs typeface="Trebuchet MS"/>
              </a:rPr>
              <a:t>Many </a:t>
            </a:r>
            <a:r>
              <a:rPr sz="2000" b="1" dirty="0">
                <a:latin typeface="Trebuchet MS"/>
                <a:cs typeface="Trebuchet MS"/>
              </a:rPr>
              <a:t>games </a:t>
            </a:r>
            <a:r>
              <a:rPr sz="2000" b="1" spc="5" dirty="0">
                <a:latin typeface="Trebuchet MS"/>
                <a:cs typeface="Trebuchet MS"/>
              </a:rPr>
              <a:t>provide </a:t>
            </a:r>
            <a:r>
              <a:rPr sz="2000" b="1" dirty="0">
                <a:latin typeface="Trebuchet MS"/>
                <a:cs typeface="Trebuchet MS"/>
              </a:rPr>
              <a:t>an option </a:t>
            </a:r>
            <a:r>
              <a:rPr sz="2000" b="1" spc="-5" dirty="0">
                <a:latin typeface="Trebuchet MS"/>
                <a:cs typeface="Trebuchet MS"/>
              </a:rPr>
              <a:t>to </a:t>
            </a:r>
            <a:r>
              <a:rPr sz="2000" b="1" dirty="0">
                <a:latin typeface="Trebuchet MS"/>
                <a:cs typeface="Trebuchet MS"/>
              </a:rPr>
              <a:t>level down or </a:t>
            </a:r>
            <a:r>
              <a:rPr sz="2000" b="1" spc="5" dirty="0">
                <a:latin typeface="Trebuchet MS"/>
                <a:cs typeface="Trebuchet MS"/>
              </a:rPr>
              <a:t>provide </a:t>
            </a:r>
            <a:r>
              <a:rPr sz="2000" b="1" dirty="0">
                <a:latin typeface="Trebuchet MS"/>
                <a:cs typeface="Trebuchet MS"/>
              </a:rPr>
              <a:t>some</a:t>
            </a:r>
            <a:r>
              <a:rPr sz="2000" b="1" spc="-16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hints  </a:t>
            </a:r>
            <a:r>
              <a:rPr sz="2000" b="1" spc="-5" dirty="0">
                <a:latin typeface="Trebuchet MS"/>
                <a:cs typeface="Trebuchet MS"/>
              </a:rPr>
              <a:t>to </a:t>
            </a:r>
            <a:r>
              <a:rPr sz="2000" b="1" dirty="0">
                <a:latin typeface="Trebuchet MS"/>
                <a:cs typeface="Trebuchet MS"/>
              </a:rPr>
              <a:t>overcome failures because a player will quit </a:t>
            </a:r>
            <a:r>
              <a:rPr sz="2000" b="1" spc="-5" dirty="0">
                <a:latin typeface="Trebuchet MS"/>
                <a:cs typeface="Trebuchet MS"/>
              </a:rPr>
              <a:t>the </a:t>
            </a:r>
            <a:r>
              <a:rPr sz="2000" b="1" dirty="0">
                <a:latin typeface="Trebuchet MS"/>
                <a:cs typeface="Trebuchet MS"/>
              </a:rPr>
              <a:t>game , </a:t>
            </a:r>
            <a:r>
              <a:rPr sz="2000" b="1" spc="-5" dirty="0">
                <a:latin typeface="Trebuchet MS"/>
                <a:cs typeface="Trebuchet MS"/>
              </a:rPr>
              <a:t>if </a:t>
            </a:r>
            <a:r>
              <a:rPr sz="2000" b="1" dirty="0">
                <a:latin typeface="Trebuchet MS"/>
                <a:cs typeface="Trebuchet MS"/>
              </a:rPr>
              <a:t>he or  she cannot overcome a failure</a:t>
            </a:r>
            <a:r>
              <a:rPr sz="2000" b="1" spc="-8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.</a:t>
            </a:r>
            <a:endParaRPr sz="2000">
              <a:latin typeface="Trebuchet MS"/>
              <a:cs typeface="Trebuchet MS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1010"/>
              </a:spcBef>
              <a:buClr>
                <a:srgbClr val="90C225"/>
              </a:buClr>
              <a:buFont typeface="Wingdings"/>
              <a:buChar char=""/>
              <a:tabLst>
                <a:tab pos="355600" algn="l"/>
              </a:tabLst>
            </a:pPr>
            <a:r>
              <a:rPr sz="2000" b="1" dirty="0">
                <a:latin typeface="Trebuchet MS"/>
                <a:cs typeface="Trebuchet MS"/>
              </a:rPr>
              <a:t>Note : </a:t>
            </a:r>
            <a:r>
              <a:rPr sz="2000" b="1" spc="-5" dirty="0">
                <a:latin typeface="Trebuchet MS"/>
                <a:cs typeface="Trebuchet MS"/>
              </a:rPr>
              <a:t>it is </a:t>
            </a:r>
            <a:r>
              <a:rPr sz="2000" b="1" dirty="0">
                <a:latin typeface="Trebuchet MS"/>
                <a:cs typeface="Trebuchet MS"/>
              </a:rPr>
              <a:t>a dissatisfying </a:t>
            </a:r>
            <a:r>
              <a:rPr sz="2000" b="1" spc="-5" dirty="0">
                <a:latin typeface="Trebuchet MS"/>
                <a:cs typeface="Trebuchet MS"/>
              </a:rPr>
              <a:t>experience </a:t>
            </a:r>
            <a:r>
              <a:rPr sz="2000" b="1" dirty="0">
                <a:latin typeface="Trebuchet MS"/>
                <a:cs typeface="Trebuchet MS"/>
              </a:rPr>
              <a:t>to win a game without</a:t>
            </a:r>
            <a:r>
              <a:rPr sz="2000" b="1" spc="-12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failure  and failing </a:t>
            </a:r>
            <a:r>
              <a:rPr sz="2000" b="1" spc="-10" dirty="0">
                <a:latin typeface="Trebuchet MS"/>
                <a:cs typeface="Trebuchet MS"/>
              </a:rPr>
              <a:t>several </a:t>
            </a:r>
            <a:r>
              <a:rPr sz="2000" b="1" dirty="0">
                <a:latin typeface="Trebuchet MS"/>
                <a:cs typeface="Trebuchet MS"/>
              </a:rPr>
              <a:t>times instills </a:t>
            </a:r>
            <a:r>
              <a:rPr sz="2000" b="1" spc="-5" dirty="0">
                <a:latin typeface="Trebuchet MS"/>
                <a:cs typeface="Trebuchet MS"/>
              </a:rPr>
              <a:t>the </a:t>
            </a:r>
            <a:r>
              <a:rPr sz="2000" b="1" dirty="0">
                <a:latin typeface="Trebuchet MS"/>
                <a:cs typeface="Trebuchet MS"/>
              </a:rPr>
              <a:t>feeling of accomplishment and  makes </a:t>
            </a:r>
            <a:r>
              <a:rPr sz="2000" b="1" spc="-5" dirty="0">
                <a:latin typeface="Trebuchet MS"/>
                <a:cs typeface="Trebuchet MS"/>
              </a:rPr>
              <a:t>the act </a:t>
            </a:r>
            <a:r>
              <a:rPr sz="2000" b="1" dirty="0">
                <a:latin typeface="Trebuchet MS"/>
                <a:cs typeface="Trebuchet MS"/>
              </a:rPr>
              <a:t>of winning more</a:t>
            </a:r>
            <a:r>
              <a:rPr sz="2000" b="1" spc="-110" dirty="0">
                <a:latin typeface="Trebuchet MS"/>
                <a:cs typeface="Trebuchet MS"/>
              </a:rPr>
              <a:t> </a:t>
            </a:r>
            <a:r>
              <a:rPr sz="2000" b="1" spc="-5" dirty="0">
                <a:latin typeface="Trebuchet MS"/>
                <a:cs typeface="Trebuchet MS"/>
              </a:rPr>
              <a:t>pleasurable.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4211" y="591312"/>
            <a:ext cx="7924800" cy="54848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8"/>
          <p:cNvSpPr txBox="1">
            <a:spLocks noGrp="1"/>
          </p:cNvSpPr>
          <p:nvPr>
            <p:ph type="ctrTitle"/>
          </p:nvPr>
        </p:nvSpPr>
        <p:spPr>
          <a:xfrm>
            <a:off x="1458686" y="2220686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</a:pPr>
            <a:r>
              <a:rPr lang="en-US"/>
              <a:t>Aesthetics</a:t>
            </a:r>
            <a:endParaRPr/>
          </a:p>
        </p:txBody>
      </p:sp>
      <p:sp>
        <p:nvSpPr>
          <p:cNvPr id="144" name="Google Shape;144;p18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3140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/>
          <p:cNvSpPr txBox="1">
            <a:spLocks noGrp="1"/>
          </p:cNvSpPr>
          <p:nvPr>
            <p:ph type="title"/>
          </p:nvPr>
        </p:nvSpPr>
        <p:spPr>
          <a:xfrm>
            <a:off x="638629" y="774095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Definition</a:t>
            </a:r>
            <a:endParaRPr/>
          </a:p>
        </p:txBody>
      </p:sp>
      <p:sp>
        <p:nvSpPr>
          <p:cNvPr id="150" name="Google Shape;150;p19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Aesthetics is simply defined as the art and the beauty of the game.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Aesthetics and realism are not related; Some real-life elements may not be too appealing as they are in games.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Better graphics can greatly improve the experience of the game.</a:t>
            </a:r>
            <a:endParaRPr/>
          </a:p>
        </p:txBody>
      </p:sp>
      <p:sp>
        <p:nvSpPr>
          <p:cNvPr id="151" name="Google Shape;151;p19"/>
          <p:cNvSpPr txBox="1"/>
          <p:nvPr/>
        </p:nvSpPr>
        <p:spPr>
          <a:xfrm>
            <a:off x="2573240" y="4438926"/>
            <a:ext cx="610083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160787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to Know About Aesthetics</a:t>
            </a:r>
            <a:endParaRPr/>
          </a:p>
        </p:txBody>
      </p:sp>
      <p:sp>
        <p:nvSpPr>
          <p:cNvPr id="157" name="Google Shape;157;p20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800" cy="3880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004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Aesthetics is not only graphics; graphics is a part of aesthetics</a:t>
            </a:r>
            <a:endParaRPr/>
          </a:p>
          <a:p>
            <a:pPr marL="457200" lvl="0" indent="-32004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Aesthetics is more of the game’s style rather in visual techniques.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42275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0B8E-B6A5-45C4-B874-84DE106204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1141" y="2850548"/>
            <a:ext cx="7766936" cy="1200288"/>
          </a:xfrm>
        </p:spPr>
        <p:txBody>
          <a:bodyPr/>
          <a:lstStyle/>
          <a:p>
            <a:r>
              <a:rPr lang="en-US" sz="7200" b="1" dirty="0" smtClean="0"/>
              <a:t>Interest curve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959804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48711" y="713231"/>
            <a:ext cx="5314188" cy="46161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27376" y="4085844"/>
            <a:ext cx="5276087" cy="1325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71216" y="4128515"/>
            <a:ext cx="4968875" cy="0"/>
          </a:xfrm>
          <a:custGeom>
            <a:avLst/>
            <a:gdLst/>
            <a:ahLst/>
            <a:cxnLst/>
            <a:rect l="l" t="t" r="r" b="b"/>
            <a:pathLst>
              <a:path w="4968875">
                <a:moveTo>
                  <a:pt x="0" y="0"/>
                </a:moveTo>
                <a:lnTo>
                  <a:pt x="4968493" y="0"/>
                </a:lnTo>
              </a:path>
            </a:pathLst>
          </a:custGeom>
          <a:ln w="579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95955" y="4128515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0" y="0"/>
                </a:moveTo>
                <a:lnTo>
                  <a:pt x="117348" y="0"/>
                </a:lnTo>
              </a:path>
            </a:pathLst>
          </a:custGeom>
          <a:ln w="579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73679" y="990600"/>
            <a:ext cx="132587" cy="33787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42260" y="1033272"/>
            <a:ext cx="0" cy="3246755"/>
          </a:xfrm>
          <a:custGeom>
            <a:avLst/>
            <a:gdLst/>
            <a:ahLst/>
            <a:cxnLst/>
            <a:rect l="l" t="t" r="r" b="b"/>
            <a:pathLst>
              <a:path h="3246754">
                <a:moveTo>
                  <a:pt x="0" y="0"/>
                </a:moveTo>
                <a:lnTo>
                  <a:pt x="0" y="3246754"/>
                </a:lnTo>
              </a:path>
            </a:pathLst>
          </a:custGeom>
          <a:ln w="579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98491" y="4186428"/>
            <a:ext cx="1107186" cy="6774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77925" y="4269740"/>
            <a:ext cx="8150859" cy="1727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17645">
              <a:lnSpc>
                <a:spcPct val="100000"/>
              </a:lnSpc>
              <a:spcBef>
                <a:spcPts val="100"/>
              </a:spcBef>
            </a:pPr>
            <a:r>
              <a:rPr sz="2400" b="1" spc="-30" dirty="0">
                <a:solidFill>
                  <a:srgbClr val="00AF50"/>
                </a:solidFill>
                <a:latin typeface="Trebuchet MS"/>
                <a:cs typeface="Trebuchet MS"/>
              </a:rPr>
              <a:t>Time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1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400" b="1" spc="-5" dirty="0">
                <a:latin typeface="Trebuchet MS"/>
                <a:cs typeface="Trebuchet MS"/>
              </a:rPr>
              <a:t>The </a:t>
            </a:r>
            <a:r>
              <a:rPr sz="2400" b="1" dirty="0">
                <a:solidFill>
                  <a:srgbClr val="FF0000"/>
                </a:solidFill>
                <a:latin typeface="Trebuchet MS"/>
                <a:cs typeface="Trebuchet MS"/>
              </a:rPr>
              <a:t>flow </a:t>
            </a:r>
            <a:r>
              <a:rPr sz="2400" b="1" dirty="0">
                <a:latin typeface="Trebuchet MS"/>
                <a:cs typeface="Trebuchet MS"/>
              </a:rPr>
              <a:t>and </a:t>
            </a:r>
            <a:r>
              <a:rPr sz="2400" b="1" spc="-5" dirty="0">
                <a:solidFill>
                  <a:srgbClr val="FF0000"/>
                </a:solidFill>
                <a:latin typeface="Trebuchet MS"/>
                <a:cs typeface="Trebuchet MS"/>
              </a:rPr>
              <a:t>sequence </a:t>
            </a:r>
            <a:r>
              <a:rPr sz="2400" b="1" dirty="0">
                <a:solidFill>
                  <a:srgbClr val="FF0000"/>
                </a:solidFill>
                <a:latin typeface="Trebuchet MS"/>
                <a:cs typeface="Trebuchet MS"/>
              </a:rPr>
              <a:t>of </a:t>
            </a:r>
            <a:r>
              <a:rPr sz="2400" b="1" spc="-5" dirty="0">
                <a:solidFill>
                  <a:srgbClr val="FF0000"/>
                </a:solidFill>
                <a:latin typeface="Trebuchet MS"/>
                <a:cs typeface="Trebuchet MS"/>
              </a:rPr>
              <a:t>events </a:t>
            </a:r>
            <a:r>
              <a:rPr sz="2400" b="1" spc="-5" dirty="0">
                <a:latin typeface="Trebuchet MS"/>
                <a:cs typeface="Trebuchet MS"/>
              </a:rPr>
              <a:t>that occur over time to  </a:t>
            </a:r>
            <a:r>
              <a:rPr sz="2400" b="1" spc="-5" dirty="0">
                <a:solidFill>
                  <a:srgbClr val="00AF50"/>
                </a:solidFill>
                <a:latin typeface="Trebuchet MS"/>
                <a:cs typeface="Trebuchet MS"/>
              </a:rPr>
              <a:t>maintain </a:t>
            </a:r>
            <a:r>
              <a:rPr sz="2400" b="1" dirty="0">
                <a:solidFill>
                  <a:srgbClr val="00AF50"/>
                </a:solidFill>
                <a:latin typeface="Trebuchet MS"/>
                <a:cs typeface="Trebuchet MS"/>
              </a:rPr>
              <a:t>a player's </a:t>
            </a:r>
            <a:r>
              <a:rPr sz="2400" b="1" dirty="0">
                <a:latin typeface="Trebuchet MS"/>
                <a:cs typeface="Trebuchet MS"/>
              </a:rPr>
              <a:t>engagement with </a:t>
            </a:r>
            <a:r>
              <a:rPr sz="2400" b="1" spc="-5" dirty="0">
                <a:latin typeface="Trebuchet MS"/>
                <a:cs typeface="Trebuchet MS"/>
              </a:rPr>
              <a:t>the</a:t>
            </a:r>
            <a:r>
              <a:rPr sz="2400" b="1" spc="-125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game.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176272" y="2142744"/>
            <a:ext cx="677418" cy="16116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76272" y="1463039"/>
            <a:ext cx="677418" cy="108280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76272" y="1373136"/>
            <a:ext cx="677418" cy="49300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277552" y="1569870"/>
            <a:ext cx="379730" cy="20040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835"/>
              </a:lnSpc>
            </a:pPr>
            <a:r>
              <a:rPr sz="2400" b="1" spc="-5" dirty="0">
                <a:solidFill>
                  <a:srgbClr val="00AF50"/>
                </a:solidFill>
                <a:latin typeface="Trebuchet MS"/>
                <a:cs typeface="Trebuchet MS"/>
              </a:rPr>
              <a:t>Interest</a:t>
            </a:r>
            <a:r>
              <a:rPr sz="2400" b="1" spc="-75" dirty="0">
                <a:solidFill>
                  <a:srgbClr val="00AF50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00AF50"/>
                </a:solidFill>
                <a:latin typeface="Trebuchet MS"/>
                <a:cs typeface="Trebuchet MS"/>
              </a:rPr>
              <a:t>Level</a:t>
            </a:r>
            <a:endParaRPr sz="240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83587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542</Words>
  <Application>Microsoft Office PowerPoint</Application>
  <PresentationFormat>Widescreen</PresentationFormat>
  <Paragraphs>74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Times New Roman</vt:lpstr>
      <vt:lpstr>Trebuchet MS</vt:lpstr>
      <vt:lpstr>Wingdings</vt:lpstr>
      <vt:lpstr>Office Theme</vt:lpstr>
      <vt:lpstr>Replay or Do over</vt:lpstr>
      <vt:lpstr>Replay or Do Over</vt:lpstr>
      <vt:lpstr>PowerPoint Presentation</vt:lpstr>
      <vt:lpstr>PowerPoint Presentation</vt:lpstr>
      <vt:lpstr>Aesthetics</vt:lpstr>
      <vt:lpstr>Definition</vt:lpstr>
      <vt:lpstr>What to Know About Aesthetics</vt:lpstr>
      <vt:lpstr>Interest curve</vt:lpstr>
      <vt:lpstr>PowerPoint Presentation</vt:lpstr>
      <vt:lpstr>“Grabbing the learner and Getting him Excited”</vt:lpstr>
      <vt:lpstr>Story Telling</vt:lpstr>
      <vt:lpstr>PowerPoint Presentation</vt:lpstr>
      <vt:lpstr>Basic Story structure</vt:lpstr>
      <vt:lpstr>Playing Levels</vt:lpstr>
      <vt:lpstr>PowerPoint Presentation</vt:lpstr>
      <vt:lpstr>PowerPoint Presentation</vt:lpstr>
      <vt:lpstr>    </vt:lpstr>
      <vt:lpstr>Games Levels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Ahmad</dc:creator>
  <cp:lastModifiedBy>Hafez A Barghouthi</cp:lastModifiedBy>
  <cp:revision>5</cp:revision>
  <dcterms:created xsi:type="dcterms:W3CDTF">2019-02-23T09:05:14Z</dcterms:created>
  <dcterms:modified xsi:type="dcterms:W3CDTF">2019-02-23T09:18:59Z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2019-02-21T00:00:00Z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2019-02-23T00:00:00Z</vt:filetime>
  </property>
</Properties>
</file>