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70" r:id="rId5"/>
    <p:sldId id="265" r:id="rId6"/>
    <p:sldId id="266" r:id="rId7"/>
    <p:sldId id="268" r:id="rId8"/>
    <p:sldId id="269" r:id="rId9"/>
    <p:sldId id="271" r:id="rId10"/>
    <p:sldId id="272" r:id="rId11"/>
    <p:sldId id="273" r:id="rId12"/>
    <p:sldId id="274" r:id="rId13"/>
    <p:sldId id="262" r:id="rId14"/>
    <p:sldId id="275" r:id="rId15"/>
    <p:sldId id="277" r:id="rId16"/>
    <p:sldId id="276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Gamification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  <a:sym typeface="+mn-ea"/>
              </a:rPr>
              <a:t> </a:t>
            </a:r>
            <a:r>
              <a:rPr lang="en-US" b="1">
                <a:solidFill>
                  <a:schemeClr val="tx2"/>
                </a:solidFill>
                <a:sym typeface="+mn-ea"/>
              </a:rPr>
              <a:t>Combining Intrinsic and Extrinsic Motivation in Gamification  </a:t>
            </a:r>
            <a:endParaRPr lang="en-US" sz="3110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pPr marL="0" indent="0">
              <a:buNone/>
            </a:pPr>
            <a:r>
              <a:rPr lang="en-US" sz="8800" b="1"/>
              <a:t>Effective gamification strategies blend both types of motivation to maximize engagement:</a:t>
            </a:r>
            <a:endParaRPr lang="en-US" sz="8800" b="1"/>
          </a:p>
          <a:p>
            <a:pPr marL="0" indent="0">
              <a:buNone/>
            </a:pPr>
            <a:endParaRPr lang="en-US" sz="8800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8800" b="1">
                <a:solidFill>
                  <a:srgbClr val="00B0F0"/>
                </a:solidFill>
              </a:rPr>
              <a:t>Short Term Engagement  : </a:t>
            </a:r>
            <a:r>
              <a:rPr lang="en-US" sz="8800" b="1"/>
              <a:t>Extrinsic motivators (e.g., rewards, badges) can spark initial interest and incentivize users to start an activity.</a:t>
            </a:r>
            <a:endParaRPr lang="en-US" sz="8800" b="1"/>
          </a:p>
          <a:p>
            <a:pPr marL="0" indent="0">
              <a:buNone/>
            </a:pPr>
            <a:endParaRPr lang="en-US" sz="8800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8800" b="1">
                <a:solidFill>
                  <a:srgbClr val="00B0F0"/>
                </a:solidFill>
              </a:rPr>
              <a:t>Long Term Engagement  :</a:t>
            </a:r>
            <a:r>
              <a:rPr lang="en-US" sz="8800" b="1"/>
              <a:t> Once users are engaged, gamification elements should support intrinsic motivation by fostering personal enjoyment, mastery, and growth. For example, adding levels or challenges that require skill building and provide a sense of accomplishment can sustain interest.</a:t>
            </a:r>
            <a:endParaRPr lang="en-US" sz="8800" b="1"/>
          </a:p>
          <a:p>
            <a:endParaRPr lang="en-US" sz="8800" b="1"/>
          </a:p>
          <a:p>
            <a:pPr marL="0" indent="0">
              <a:buNone/>
            </a:pPr>
            <a:endParaRPr lang="en-US" sz="88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b="1">
                <a:solidFill>
                  <a:schemeClr val="tx2"/>
                </a:solidFill>
                <a:sym typeface="+mn-ea"/>
              </a:rPr>
              <a:t>    Why It Matters  ??</a:t>
            </a:r>
            <a:endParaRPr lang="en-US" sz="3110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r>
              <a:rPr lang="en-US" sz="8800" b="1"/>
              <a:t>If a gamified system relies too heavily on extrinsic rewards, users may lose motivation if those rewards stop, or they may focus solely on rewards without gaining lasting value from the activity. </a:t>
            </a:r>
            <a:endParaRPr lang="en-US" sz="8800" b="1"/>
          </a:p>
          <a:p>
            <a:endParaRPr lang="en-US" sz="8800" b="1"/>
          </a:p>
          <a:p>
            <a:r>
              <a:rPr lang="en-US" sz="8800" b="1"/>
              <a:t>When intrinsic motivation is nurtured, however, users are more likely to stay engaged and find lasting satisfaction, even if external rewards are reduced or removed.</a:t>
            </a:r>
            <a:endParaRPr lang="en-US" sz="8800" b="1"/>
          </a:p>
          <a:p>
            <a:endParaRPr lang="en-US" sz="8800" b="1"/>
          </a:p>
          <a:p>
            <a:r>
              <a:rPr lang="en-US" sz="8800" b="1"/>
              <a:t>Understanding this balance helps create gamified experiences that don’t just encourage repeated actions but also foster deeper engagement, satisfaction, and mastery over time.</a:t>
            </a:r>
            <a:endParaRPr lang="en-US" sz="88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tx2"/>
                </a:solidFill>
              </a:rPr>
              <a:t>Steps to Design a Gamified System</a:t>
            </a:r>
            <a:endParaRPr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1. Identify Goals: Define your objectives.</a:t>
            </a:r>
          </a:p>
          <a:p>
            <a:pPr marL="0" indent="0">
              <a:buNone/>
            </a:pPr>
            <a:r>
              <a:t>2. Understand the Users: Find out what motivates the audience.</a:t>
            </a:r>
          </a:p>
          <a:p>
            <a:pPr marL="0" indent="0">
              <a:buNone/>
            </a:pPr>
            <a:r>
              <a:t>3. Design the Experience: Choose game mechanics and dynamics.</a:t>
            </a:r>
          </a:p>
          <a:p>
            <a:pPr marL="0" indent="0">
              <a:buNone/>
            </a:pPr>
            <a:r>
              <a:t>4. Iterate and Improve: Use feedback to improve continuously.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</a:rPr>
              <a:t>Case Study</a:t>
            </a:r>
            <a:br>
              <a:rPr lang="en-US" b="1">
                <a:solidFill>
                  <a:schemeClr val="tx2"/>
                </a:solidFill>
              </a:rPr>
            </a:br>
            <a:r>
              <a:rPr lang="en-US" b="1">
                <a:solidFill>
                  <a:schemeClr val="tx2"/>
                </a:solidFill>
                <a:sym typeface="+mn-ea"/>
              </a:rPr>
              <a:t>    Overview of Duolingo  </a:t>
            </a:r>
            <a:endParaRPr lang="en-US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sz="2800" b="1"/>
              <a:t>Duolingo is a popular language learning platform, accessible as an app and website, offering over 30 languages. </a:t>
            </a:r>
            <a:endParaRPr lang="en-US" sz="2800" b="1"/>
          </a:p>
          <a:p>
            <a:r>
              <a:rPr lang="en-US" sz="2800" b="1"/>
              <a:t>The platform caters to beginners and intermediate learners, focusing on vocabulary, grammar, and conversational skills.</a:t>
            </a:r>
            <a:endParaRPr lang="en-US" sz="2800" b="1"/>
          </a:p>
          <a:p>
            <a:r>
              <a:rPr lang="en-US" sz="2800" b="1"/>
              <a:t>Goal  : Duolingo aims to make language learning accessible, fun, and habit forming through gamification.</a:t>
            </a:r>
            <a:endParaRPr lang="en-US" sz="2800" b="1"/>
          </a:p>
          <a:p>
            <a:endParaRPr lang="en-US" sz="2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  <a:sym typeface="+mn-ea"/>
              </a:rPr>
              <a:t> Key Gamification Elements in Duolingo  </a:t>
            </a:r>
            <a:endParaRPr lang="en-US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0000"/>
          </a:bodyPr>
          <a:p>
            <a:pPr marL="0" indent="0">
              <a:buNone/>
            </a:pPr>
            <a:r>
              <a:rPr lang="en-US" b="1">
                <a:solidFill>
                  <a:srgbClr val="00B0F0"/>
                </a:solidFill>
                <a:sym typeface="+mn-ea"/>
              </a:rPr>
              <a:t>Points and Levels  :</a:t>
            </a:r>
            <a:r>
              <a:rPr lang="en-US" b="1">
                <a:sym typeface="+mn-ea"/>
              </a:rPr>
              <a:t> </a:t>
            </a:r>
            <a:r>
              <a:rPr lang="en-US">
                <a:sym typeface="+mn-ea"/>
              </a:rPr>
              <a:t>Users earn experience points (XP) for completing lessons, which helps them 			level up. The XP system provides short term goals and visual progress markers.</a:t>
            </a:r>
            <a:endParaRPr lang="en-US">
              <a:sym typeface="+mn-ea"/>
            </a:endParaRPr>
          </a:p>
          <a:p>
            <a:pPr marL="0" indent="0">
              <a:buNone/>
            </a:pPr>
            <a:endParaRPr lang="en-US">
              <a:sym typeface="+mn-ea"/>
            </a:endParaRPr>
          </a:p>
          <a:p>
            <a:pPr marL="0" indent="0">
              <a:buNone/>
            </a:pPr>
            <a:r>
              <a:rPr lang="en-US">
                <a:sym typeface="+mn-ea"/>
              </a:rPr>
              <a:t> </a:t>
            </a:r>
            <a:r>
              <a:rPr lang="en-US" b="1">
                <a:solidFill>
                  <a:srgbClr val="00B0F0"/>
                </a:solidFill>
                <a:sym typeface="+mn-ea"/>
              </a:rPr>
              <a:t>Streaks  :</a:t>
            </a:r>
            <a:r>
              <a:rPr lang="en-US">
                <a:sym typeface="+mn-ea"/>
              </a:rPr>
              <a:t> Streaks reward users for consistent practice by keeping track of consecutive days logged in. The goal of “keeping the streak alive” encourages habit building.</a:t>
            </a:r>
            <a:endParaRPr lang="en-US">
              <a:sym typeface="+mn-ea"/>
            </a:endParaRPr>
          </a:p>
          <a:p>
            <a:pPr marL="0" indent="0">
              <a:buNone/>
            </a:pPr>
            <a:endParaRPr lang="en-US">
              <a:sym typeface="+mn-ea"/>
            </a:endParaRPr>
          </a:p>
          <a:p>
            <a:pPr marL="0" indent="0">
              <a:buNone/>
            </a:pPr>
            <a:r>
              <a:rPr lang="en-US" b="1">
                <a:solidFill>
                  <a:srgbClr val="00B0F0"/>
                </a:solidFill>
                <a:sym typeface="+mn-ea"/>
              </a:rPr>
              <a:t>Leaderboard  :</a:t>
            </a:r>
            <a:r>
              <a:rPr lang="en-US">
                <a:sym typeface="+mn-ea"/>
              </a:rPr>
              <a:t> Users compete in weekly leaderboards where they can move up or down based on their performance relative to others.</a:t>
            </a:r>
            <a:endParaRPr lang="en-US">
              <a:sym typeface="+mn-ea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>
                <a:solidFill>
                  <a:srgbClr val="00B0F0"/>
                </a:solidFill>
                <a:sym typeface="+mn-ea"/>
              </a:rPr>
              <a:t>In Game Currency (Lingots)  : </a:t>
            </a:r>
            <a:r>
              <a:rPr lang="en-US">
                <a:sym typeface="+mn-ea"/>
              </a:rPr>
              <a:t>Lingots are earned by achieving milestones or completing certain tasks and can be spent on items like streak freezes or outfits for the Duolingo mascot.</a:t>
            </a:r>
            <a:endParaRPr lang="en-US"/>
          </a:p>
          <a:p>
            <a:pPr marL="0" indent="0">
              <a:buNone/>
            </a:pPr>
            <a:endParaRPr lang="en-US" b="1">
              <a:solidFill>
                <a:srgbClr val="00B0F0"/>
              </a:solidFill>
              <a:sym typeface="+mn-ea"/>
            </a:endParaRPr>
          </a:p>
          <a:p>
            <a:pPr marL="0" indent="0">
              <a:buNone/>
            </a:pPr>
            <a:r>
              <a:rPr lang="en-US" b="1">
                <a:solidFill>
                  <a:srgbClr val="00B0F0"/>
                </a:solidFill>
                <a:sym typeface="+mn-ea"/>
              </a:rPr>
              <a:t>Badges and Achievements  : </a:t>
            </a:r>
            <a:r>
              <a:rPr lang="en-US">
                <a:sym typeface="+mn-ea"/>
              </a:rPr>
              <a:t>Users earn badges for specific achievements, such as completing a certain number of lessons in a row or mastering a skill.</a:t>
            </a: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</a:rPr>
              <a:t>Instructional Design and Learning Approach  in </a:t>
            </a:r>
            <a:r>
              <a:rPr lang="en-US" b="1">
                <a:solidFill>
                  <a:schemeClr val="tx2"/>
                </a:solidFill>
                <a:sym typeface="+mn-ea"/>
              </a:rPr>
              <a:t> Duolingo  </a:t>
            </a:r>
            <a:endParaRPr lang="en-US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5000"/>
          </a:bodyPr>
          <a:p>
            <a:r>
              <a:rPr lang="en-US" b="1">
                <a:solidFill>
                  <a:srgbClr val="00B0F0"/>
                </a:solidFill>
              </a:rPr>
              <a:t>Interactive Lessons  : </a:t>
            </a:r>
            <a:r>
              <a:rPr lang="en-US"/>
              <a:t>Lessons are structured to be short, interactive, and engaging, usually taking less than five minutes. They cover basic vocabulary, sentence formation, and grammar.</a:t>
            </a:r>
            <a:endParaRPr lang="en-US"/>
          </a:p>
          <a:p>
            <a:r>
              <a:rPr lang="en-US" b="1">
                <a:solidFill>
                  <a:srgbClr val="00B0F0"/>
                </a:solidFill>
              </a:rPr>
              <a:t>Spaced Repetition  : </a:t>
            </a:r>
            <a:r>
              <a:rPr lang="en-US"/>
              <a:t>Duolingo’s algorithm identifies words and skills that users struggle with and presents them more frequently to help retention, leveraging the principles of spaced repetition.</a:t>
            </a:r>
            <a:endParaRPr lang="en-US"/>
          </a:p>
          <a:p>
            <a:r>
              <a:rPr lang="en-US"/>
              <a:t> </a:t>
            </a:r>
            <a:r>
              <a:rPr lang="en-US" b="1">
                <a:solidFill>
                  <a:srgbClr val="00B0F0"/>
                </a:solidFill>
              </a:rPr>
              <a:t>Practice Modes  : </a:t>
            </a:r>
            <a:r>
              <a:rPr lang="en-US"/>
              <a:t>In addition to new lessons, Duolingo encourages practice of previously learned material, helping reinforce long term memory.</a:t>
            </a:r>
            <a:endParaRPr lang="en-US"/>
          </a:p>
          <a:p>
            <a:r>
              <a:rPr lang="en-US" b="1">
                <a:solidFill>
                  <a:srgbClr val="00B0F0"/>
                </a:solidFill>
              </a:rPr>
              <a:t>Dynamic Difficulty  : </a:t>
            </a:r>
            <a:r>
              <a:rPr lang="en-US"/>
              <a:t>The app adapts lesson difficulty based on the user’s progress, with exercises becoming progressively more challenging as proficiency grows.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</a:rPr>
              <a:t>For Next Lecture: Other Review Points  </a:t>
            </a:r>
            <a:endParaRPr lang="en-US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4" name="Content Placeholder 3"/>
          <p:cNvSpPr/>
          <p:nvPr>
            <p:ph idx="1"/>
          </p:nvPr>
        </p:nvSpPr>
        <p:spPr/>
        <p:txBody>
          <a:bodyPr>
            <a:normAutofit fontScale="95000"/>
          </a:bodyPr>
          <a:p>
            <a:r>
              <a:rPr lang="en-US"/>
              <a:t>Psychology of Motivation in Duolingo</a:t>
            </a:r>
            <a:endParaRPr lang="en-US"/>
          </a:p>
          <a:p>
            <a:r>
              <a:rPr lang="en-US"/>
              <a:t>User Experience (UX) Design  </a:t>
            </a:r>
            <a:endParaRPr lang="en-US"/>
          </a:p>
          <a:p>
            <a:r>
              <a:rPr lang="en-US"/>
              <a:t>Strengths of Duolingo’s Gamification Strategy  </a:t>
            </a:r>
            <a:endParaRPr lang="en-US"/>
          </a:p>
          <a:p>
            <a:r>
              <a:rPr lang="en-US"/>
              <a:t> Limitations and Criticisms  </a:t>
            </a:r>
            <a:endParaRPr lang="en-US"/>
          </a:p>
          <a:p>
            <a:r>
              <a:rPr lang="en-US"/>
              <a:t> Effectiveness and Educational Impact  </a:t>
            </a:r>
            <a:endParaRPr lang="en-US"/>
          </a:p>
          <a:p>
            <a:r>
              <a:rPr lang="en-US"/>
              <a:t> Conclusion: The Future of Duolingo’s Gamified Learning  </a:t>
            </a:r>
            <a:endParaRPr lang="en-US"/>
          </a:p>
          <a:p>
            <a:r>
              <a:rPr lang="en-US"/>
              <a:t> Final Verdict  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Gamification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Gamification is the a</a:t>
            </a:r>
            <a:r>
              <a:t>pplication of game design elements in non game contexts.</a:t>
            </a:r>
          </a:p>
          <a:p/>
          <a:p>
            <a:r>
              <a:rPr lang="en-US"/>
              <a:t>The objective is to i</a:t>
            </a:r>
            <a:r>
              <a:t>ncrease engagement, motivation, and enjoyment in various settings (education, marketing, health, etc.).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chemeClr val="tx2"/>
                </a:solidFill>
              </a:rPr>
              <a:t>Core Elements of Gamification</a:t>
            </a:r>
            <a:endParaRPr b="1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>
                <a:solidFill>
                  <a:srgbClr val="00B0F0"/>
                </a:solidFill>
              </a:rPr>
              <a:t>Game Mechanics:</a:t>
            </a:r>
            <a:r>
              <a:t> Points, badges, leaderboards, rewards.</a:t>
            </a:r>
          </a:p>
          <a:p/>
          <a:p>
            <a:r>
              <a:rPr b="1">
                <a:solidFill>
                  <a:srgbClr val="00B0F0"/>
                </a:solidFill>
              </a:rPr>
              <a:t>Game Dynamics:</a:t>
            </a:r>
            <a:r>
              <a:t> Challenge, progression, and social interaction.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+mn-ea"/>
              </a:rPr>
              <a:t>1.   Education  </a:t>
            </a:r>
            <a:endParaRPr lang="en-US" b="1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sz="2700" b="1">
                <a:solidFill>
                  <a:srgbClr val="0070C0"/>
                </a:solidFill>
              </a:rPr>
              <a:t> Kahoot! and Quizizz  :</a:t>
            </a:r>
            <a:r>
              <a:rPr lang="en-US" sz="2700"/>
              <a:t> These platforms use quizzes, points, and leaderboards to make learning interactive and competitive, engaging students in a fun, game like environment.</a:t>
            </a:r>
            <a:endParaRPr lang="en-US" sz="2700"/>
          </a:p>
          <a:p>
            <a:r>
              <a:rPr lang="en-US" sz="2700" b="1">
                <a:solidFill>
                  <a:srgbClr val="0070C0"/>
                </a:solidFill>
              </a:rPr>
              <a:t>Duolingo  :</a:t>
            </a:r>
            <a:r>
              <a:rPr lang="en-US" sz="2700"/>
              <a:t> This language learning app uses levels, and achievements to encourage consistent practice, rewarding users with virtual badges.</a:t>
            </a:r>
            <a:endParaRPr lang="en-US" sz="2700"/>
          </a:p>
          <a:p>
            <a:r>
              <a:rPr lang="en-US" sz="2700" b="1">
                <a:solidFill>
                  <a:srgbClr val="0070C0"/>
                </a:solidFill>
              </a:rPr>
              <a:t>Classcraft : </a:t>
            </a:r>
            <a:r>
              <a:rPr lang="en-US" sz="2700"/>
              <a:t>This tool turns classroom management into a game, where students earn points and unlock achievements for good behavior, teamwork, and completing assignments.</a:t>
            </a:r>
            <a:endParaRPr lang="en-US" sz="2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+mn-ea"/>
              </a:rPr>
              <a:t>2</a:t>
            </a:r>
            <a:r>
              <a:rPr 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+mn-ea"/>
              </a:rPr>
              <a:t>.   Marketing</a:t>
            </a:r>
            <a:r>
              <a:rPr lang="en-US">
                <a:sym typeface="+mn-ea"/>
              </a:rPr>
              <a:t> </a:t>
            </a:r>
            <a:r>
              <a:rPr lang="en-US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sym typeface="+mn-ea"/>
              </a:rPr>
              <a:t>  </a:t>
            </a:r>
            <a:endParaRPr lang="en-US" b="1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sz="2700" b="1">
                <a:solidFill>
                  <a:srgbClr val="0070C0"/>
                </a:solidFill>
              </a:rPr>
              <a:t>Points Rewards  :</a:t>
            </a:r>
            <a:r>
              <a:rPr lang="en-US" sz="2700"/>
              <a:t> Some buisness use a points based rewards system, where customers earn "spoints" for purchases. Accumulated points can be redeemed for free items, encouraging repeat business.</a:t>
            </a:r>
            <a:endParaRPr lang="en-US" sz="2700"/>
          </a:p>
          <a:p>
            <a:r>
              <a:rPr lang="en-US" sz="2700" b="1">
                <a:solidFill>
                  <a:srgbClr val="0070C0"/>
                </a:solidFill>
              </a:rPr>
              <a:t>Nike Run Club  : </a:t>
            </a:r>
            <a:r>
              <a:rPr lang="en-US" sz="2700"/>
              <a:t>The app encourages users to run more by tracking their progress, offering badges for milestones, and promoting friendly competition among friends.</a:t>
            </a:r>
            <a:endParaRPr lang="en-US" sz="2700"/>
          </a:p>
          <a:p>
            <a:r>
              <a:rPr lang="en-US" sz="2700"/>
              <a:t> </a:t>
            </a:r>
            <a:r>
              <a:rPr lang="en-US" sz="2700" b="1">
                <a:solidFill>
                  <a:srgbClr val="0070C0"/>
                </a:solidFill>
              </a:rPr>
              <a:t>Monopoly  : </a:t>
            </a:r>
            <a:r>
              <a:rPr lang="en-US" sz="2700"/>
              <a:t>This gamified marketing campaign encourages customers to collect game pieces with each purchase to win prizes, creating excitement and boosting sales.</a:t>
            </a:r>
            <a:endParaRPr lang="en-US" sz="2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chemeClr val="tx2"/>
                </a:solidFill>
                <a:sym typeface="+mn-ea"/>
              </a:rPr>
              <a:t>3.   Health and Fitness</a:t>
            </a:r>
            <a:endParaRPr lang="en-US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sz="2700" b="1">
                <a:solidFill>
                  <a:srgbClr val="00B0F0"/>
                </a:solidFill>
              </a:rPr>
              <a:t>Zombies, Run!  :</a:t>
            </a:r>
            <a:r>
              <a:rPr lang="en-US" sz="2700" b="1">
                <a:solidFill>
                  <a:schemeClr val="tx1"/>
                </a:solidFill>
              </a:rPr>
              <a:t> This app turns running into a game by placing users in a zombie apocalypse setting where they need to run to survive, adding a fun, immersive twist to fitness.</a:t>
            </a:r>
            <a:endParaRPr lang="en-US" sz="2700" b="1">
              <a:solidFill>
                <a:schemeClr val="tx1"/>
              </a:solidFill>
            </a:endParaRPr>
          </a:p>
          <a:p>
            <a:r>
              <a:rPr lang="en-US" sz="2700" b="1">
                <a:solidFill>
                  <a:srgbClr val="00B0F0"/>
                </a:solidFill>
              </a:rPr>
              <a:t>MySugr  : </a:t>
            </a:r>
            <a:r>
              <a:rPr lang="en-US" sz="2700" b="1">
                <a:solidFill>
                  <a:schemeClr val="tx1"/>
                </a:solidFill>
              </a:rPr>
              <a:t>This app helps people with diabetes manage their blood sugar levels with gamified challenges, where users earn points for daily tracking and reach goals for consistent monitoring.</a:t>
            </a:r>
            <a:endParaRPr lang="en-US" sz="27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</a:rPr>
              <a:t> 4. Employee Engagement and Corporate Training</a:t>
            </a:r>
            <a:endParaRPr lang="en-US" b="1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r>
              <a:rPr lang="en-US" b="1">
                <a:solidFill>
                  <a:srgbClr val="00B0F0"/>
                </a:solidFill>
              </a:rPr>
              <a:t>Salesforce Trailhead  :</a:t>
            </a:r>
            <a:r>
              <a:rPr lang="en-US"/>
              <a:t> This platform uses badges, levels, and quizzes to make learning Salesforce tools engaging and fun for employees.</a:t>
            </a:r>
            <a:endParaRPr lang="en-US"/>
          </a:p>
          <a:p>
            <a:endParaRPr lang="en-US"/>
          </a:p>
          <a:p>
            <a:r>
              <a:rPr lang="en-US" b="1">
                <a:solidFill>
                  <a:srgbClr val="00B0F0"/>
                </a:solidFill>
              </a:rPr>
              <a:t>SAP Community Badges  :</a:t>
            </a:r>
            <a:r>
              <a:rPr lang="en-US"/>
              <a:t> SAP motivates employees to contribute to discussions and share knowledge by awarding badges and tracking progress, fostering a sense of accomplishment and community involvement.</a:t>
            </a:r>
            <a:endParaRPr lang="en-US"/>
          </a:p>
          <a:p>
            <a:endParaRPr lang="en-US"/>
          </a:p>
          <a:p>
            <a:r>
              <a:rPr lang="en-US" b="1">
                <a:solidFill>
                  <a:srgbClr val="00B0F0"/>
                </a:solidFill>
              </a:rPr>
              <a:t>Microsoft’s Productivity Game  :</a:t>
            </a:r>
            <a:r>
              <a:rPr lang="en-US"/>
              <a:t> Microsoft uses gamification in their employee training by setting productivity goals, awarding points for completed tasks, and creating friendly competition.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  <a:sym typeface="+mn-ea"/>
              </a:rPr>
              <a:t> Psychology Behind Gamification</a:t>
            </a:r>
            <a:br>
              <a:rPr lang="en-US" b="1">
                <a:solidFill>
                  <a:schemeClr val="tx2"/>
                </a:solidFill>
                <a:sym typeface="+mn-ea"/>
              </a:rPr>
            </a:br>
            <a:r>
              <a:rPr lang="en-US" sz="3110" b="1">
                <a:solidFill>
                  <a:schemeClr val="tx2"/>
                </a:solidFill>
                <a:sym typeface="+mn-ea"/>
              </a:rPr>
              <a:t>Intrinsic Motivation  &amp;    Extrinsic Motivation   </a:t>
            </a:r>
            <a:endParaRPr lang="en-US" sz="3110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en-US" sz="2200" b="1">
                <a:solidFill>
                  <a:srgbClr val="00B0F0"/>
                </a:solidFill>
              </a:rPr>
              <a:t>Intrinsic Motivation  </a:t>
            </a:r>
            <a:endParaRPr lang="en-US" sz="2200" b="1">
              <a:solidFill>
                <a:srgbClr val="00B0F0"/>
              </a:solidFill>
            </a:endParaRPr>
          </a:p>
          <a:p>
            <a:r>
              <a:rPr lang="en-US" sz="2200" b="1">
                <a:solidFill>
                  <a:schemeClr val="accent1"/>
                </a:solidFill>
              </a:rPr>
              <a:t> </a:t>
            </a:r>
            <a:r>
              <a:rPr lang="en-US" sz="2200" b="1">
                <a:solidFill>
                  <a:schemeClr val="tx1"/>
                </a:solidFill>
              </a:rPr>
              <a:t>R</a:t>
            </a:r>
            <a:r>
              <a:rPr lang="en-US" sz="2200" b="1"/>
              <a:t>efers to engaging in an activity because it is inherently interesting, enjoyable, or satisfying, rather than for some external reward. </a:t>
            </a:r>
            <a:endParaRPr lang="en-US" sz="2200" b="1"/>
          </a:p>
          <a:p>
            <a:r>
              <a:rPr lang="en-US" sz="2200" b="1"/>
              <a:t>People who are intrinsically motivated find personal meaning or pleasure in the task itself.</a:t>
            </a:r>
            <a:endParaRPr lang="en-US" sz="2200" b="1"/>
          </a:p>
          <a:p>
            <a:pPr marL="0" indent="0">
              <a:buNone/>
            </a:pPr>
            <a:r>
              <a:rPr lang="en-US" sz="2200" b="1">
                <a:solidFill>
                  <a:srgbClr val="00B0F0"/>
                </a:solidFill>
              </a:rPr>
              <a:t>Examples  :</a:t>
            </a:r>
            <a:endParaRPr lang="en-US" sz="2200" b="1">
              <a:solidFill>
                <a:srgbClr val="00B0F0"/>
              </a:solidFill>
            </a:endParaRPr>
          </a:p>
          <a:p>
            <a:r>
              <a:rPr lang="en-US" sz="2200" b="1"/>
              <a:t> Learning a language   because you find the process enjoyable or love the culture associated with it.</a:t>
            </a:r>
            <a:endParaRPr lang="en-US" sz="2200" b="1"/>
          </a:p>
          <a:p>
            <a:r>
              <a:rPr lang="en-US" sz="2200" b="1"/>
              <a:t> Playing a game   because it’s fun, challenging, or engaging, rather than to achieve any particular reward.</a:t>
            </a:r>
            <a:endParaRPr lang="en-US" sz="2200" b="1"/>
          </a:p>
          <a:p>
            <a:r>
              <a:rPr lang="en-US" sz="2200" b="1"/>
              <a:t> Creating art   because of the satisfaction of self expression.</a:t>
            </a:r>
            <a:endParaRPr lang="en-US" sz="2200" b="1"/>
          </a:p>
          <a:p>
            <a:endParaRPr lang="en-US" sz="22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>
                <a:solidFill>
                  <a:schemeClr val="tx2"/>
                </a:solidFill>
                <a:sym typeface="+mn-ea"/>
              </a:rPr>
              <a:t> Psychology Behind Gamification</a:t>
            </a:r>
            <a:br>
              <a:rPr lang="en-US" b="1">
                <a:solidFill>
                  <a:schemeClr val="tx2"/>
                </a:solidFill>
                <a:sym typeface="+mn-ea"/>
              </a:rPr>
            </a:br>
            <a:r>
              <a:rPr lang="en-US" sz="3110" b="1">
                <a:solidFill>
                  <a:schemeClr val="tx2"/>
                </a:solidFill>
                <a:sym typeface="+mn-ea"/>
              </a:rPr>
              <a:t>Intrinsic Motivation  &amp;    Extrinsic Motivation   </a:t>
            </a:r>
            <a:endParaRPr lang="en-US" sz="3110" b="1">
              <a:solidFill>
                <a:schemeClr val="tx2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pPr marL="0" indent="0">
              <a:buNone/>
            </a:pPr>
            <a:r>
              <a:rPr lang="en-US" sz="8800" b="1">
                <a:solidFill>
                  <a:srgbClr val="00B0F0"/>
                </a:solidFill>
              </a:rPr>
              <a:t>Extrinsic Motivation</a:t>
            </a:r>
            <a:r>
              <a:rPr lang="en-US" sz="8800">
                <a:solidFill>
                  <a:srgbClr val="00B0F0"/>
                </a:solidFill>
              </a:rPr>
              <a:t>  </a:t>
            </a:r>
            <a:endParaRPr lang="en-US" sz="8800">
              <a:solidFill>
                <a:srgbClr val="00B0F0"/>
              </a:solidFill>
            </a:endParaRPr>
          </a:p>
          <a:p>
            <a:r>
              <a:rPr lang="en-US" sz="8800" b="1"/>
              <a:t> Refers to engaging in an activity to earn a reward or avoid a punishment, rather than for the inherent enjoyment of the task. Here, motivation comes from outside the individual.</a:t>
            </a:r>
            <a:endParaRPr lang="en-US" sz="8800" b="1"/>
          </a:p>
          <a:p>
            <a:pPr marL="0" indent="0">
              <a:buNone/>
            </a:pPr>
            <a:r>
              <a:rPr lang="en-US" sz="8800" b="1">
                <a:solidFill>
                  <a:srgbClr val="00B0F0"/>
                </a:solidFill>
              </a:rPr>
              <a:t>Examples  :</a:t>
            </a:r>
            <a:endParaRPr lang="en-US" sz="8800" b="1">
              <a:solidFill>
                <a:srgbClr val="00B0F0"/>
              </a:solidFill>
            </a:endParaRPr>
          </a:p>
          <a:p>
            <a:r>
              <a:rPr lang="en-US" sz="8800" b="1"/>
              <a:t>Studying   to get a good grade or to avoid punishment for poor performance.</a:t>
            </a:r>
            <a:endParaRPr lang="en-US" sz="8800" b="1"/>
          </a:p>
          <a:p>
            <a:r>
              <a:rPr lang="en-US" sz="8800" b="1"/>
              <a:t>Completing a work task   to receive a bonus or praise from a supervisor.</a:t>
            </a:r>
            <a:endParaRPr lang="en-US" sz="8800" b="1"/>
          </a:p>
          <a:p>
            <a:r>
              <a:rPr lang="en-US" sz="8800" b="1"/>
              <a:t>  Exercising   to win a competition, achieve a specific body goal, or earn points in a fitness app.</a:t>
            </a:r>
            <a:endParaRPr lang="en-US" sz="8800" b="1"/>
          </a:p>
          <a:p>
            <a:endParaRPr lang="en-US" sz="8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7185</Words>
  <Application>WPS Presentation</Application>
  <PresentationFormat>On-screen Show (4:3)</PresentationFormat>
  <Paragraphs>125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Gamification</vt:lpstr>
      <vt:lpstr>Introduction to Gamification</vt:lpstr>
      <vt:lpstr>Core Elements of Gamification</vt:lpstr>
      <vt:lpstr>1.   Education  </vt:lpstr>
      <vt:lpstr>2.   Marketing   </vt:lpstr>
      <vt:lpstr>3.   Health and Fitness</vt:lpstr>
      <vt:lpstr> 4. Employee Engagement and Corporate Training</vt:lpstr>
      <vt:lpstr> Psychology Behind Gamification Intrinsic Motivation  &amp;    Extrinsic Motivation   </vt:lpstr>
      <vt:lpstr> Psychology Behind Gamification Intrinsic Motivation  &amp;    Extrinsic Motivation   </vt:lpstr>
      <vt:lpstr> Combining Intrinsic and Extrinsic Motivation in Gamification  </vt:lpstr>
      <vt:lpstr>    Why It Matters  ??</vt:lpstr>
      <vt:lpstr>Steps to Design a Gamified System</vt:lpstr>
      <vt:lpstr>Case Study     Overview of Duolingo  </vt:lpstr>
      <vt:lpstr> Key Gamification Elements in Duolingo  </vt:lpstr>
      <vt:lpstr>Instructional Design and Learning Approach  in  Duolingo  </vt:lpstr>
      <vt:lpstr>For Next Lecture: Other Review Points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8</cp:revision>
  <dcterms:created xsi:type="dcterms:W3CDTF">2013-01-27T09:14:00Z</dcterms:created>
  <dcterms:modified xsi:type="dcterms:W3CDTF">2024-11-07T07:01:00Z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FFA9F1B3CD114C858819C61AB403A2B3_13</vt:lpwstr>
  </property>
  <property fmtid="{D5CDD505-2E9C-101B-9397-08002B2CF9AE}" pid="3" name="KSOProductBuildVer">
    <vt:lpwstr>1033-12.2.0.18607</vt:lpwstr>
  </property>
</Properties>
</file>