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5"/>
  </p:notesMasterIdLst>
  <p:handoutMasterIdLst>
    <p:handoutMasterId r:id="rId46"/>
  </p:handoutMasterIdLst>
  <p:sldIdLst>
    <p:sldId id="277" r:id="rId3"/>
    <p:sldId id="278" r:id="rId4"/>
    <p:sldId id="279" r:id="rId5"/>
    <p:sldId id="281" r:id="rId6"/>
    <p:sldId id="280" r:id="rId7"/>
    <p:sldId id="282" r:id="rId8"/>
    <p:sldId id="283" r:id="rId9"/>
    <p:sldId id="284" r:id="rId10"/>
    <p:sldId id="287" r:id="rId11"/>
    <p:sldId id="289" r:id="rId12"/>
    <p:sldId id="290" r:id="rId13"/>
    <p:sldId id="291" r:id="rId14"/>
    <p:sldId id="292" r:id="rId15"/>
    <p:sldId id="293" r:id="rId16"/>
    <p:sldId id="294" r:id="rId17"/>
    <p:sldId id="296" r:id="rId18"/>
    <p:sldId id="297" r:id="rId19"/>
    <p:sldId id="306" r:id="rId20"/>
    <p:sldId id="307" r:id="rId21"/>
    <p:sldId id="309" r:id="rId22"/>
    <p:sldId id="302" r:id="rId23"/>
    <p:sldId id="303" r:id="rId24"/>
    <p:sldId id="310" r:id="rId25"/>
    <p:sldId id="311" r:id="rId26"/>
    <p:sldId id="312" r:id="rId27"/>
    <p:sldId id="313" r:id="rId28"/>
    <p:sldId id="314" r:id="rId29"/>
    <p:sldId id="315" r:id="rId30"/>
    <p:sldId id="316" r:id="rId31"/>
    <p:sldId id="317" r:id="rId32"/>
    <p:sldId id="318" r:id="rId33"/>
    <p:sldId id="319" r:id="rId34"/>
    <p:sldId id="321" r:id="rId35"/>
    <p:sldId id="322" r:id="rId36"/>
    <p:sldId id="323" r:id="rId37"/>
    <p:sldId id="324" r:id="rId38"/>
    <p:sldId id="325" r:id="rId39"/>
    <p:sldId id="326" r:id="rId40"/>
    <p:sldId id="327" r:id="rId41"/>
    <p:sldId id="331" r:id="rId42"/>
    <p:sldId id="329" r:id="rId43"/>
    <p:sldId id="33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3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autoAdjust="0"/>
    <p:restoredTop sz="60924" autoAdjust="0"/>
  </p:normalViewPr>
  <p:slideViewPr>
    <p:cSldViewPr snapToGrid="0">
      <p:cViewPr varScale="1">
        <p:scale>
          <a:sx n="74" d="100"/>
          <a:sy n="74" d="100"/>
        </p:scale>
        <p:origin x="756" y="7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3/30/2016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327347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1"/>
                </a:solidFill>
              </a:rPr>
              <a:t>LLPs</a:t>
            </a:r>
            <a:r>
              <a:rPr lang="en-US" sz="1200" baseline="0" dirty="0" smtClean="0">
                <a:solidFill>
                  <a:schemeClr val="accent1"/>
                </a:solidFill>
              </a:rPr>
              <a:t> are </a:t>
            </a:r>
            <a:r>
              <a:rPr lang="en-US" sz="1200" dirty="0" smtClean="0">
                <a:solidFill>
                  <a:schemeClr val="accent1"/>
                </a:solidFill>
              </a:rPr>
              <a:t>structured and taxed like a partnership, but provide liability protection from the acts of their partners. Partners are liable only for their own negligent acts or of those they supervise. All of the Big Four firms and many smaller firms operate as LLPs.</a:t>
            </a:r>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407281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 8-K reports changes</a:t>
            </a:r>
            <a:r>
              <a:rPr lang="en-US" baseline="0" dirty="0" smtClean="0"/>
              <a:t> in auditors and other significant events. Form 10-K includes a lot of nonfinancial information as well. Form 10-Q is intended to be an update to the annual 10-K.</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15</a:t>
            </a:fld>
            <a:endParaRPr lang="en-US"/>
          </a:p>
        </p:txBody>
      </p:sp>
    </p:spTree>
    <p:extLst>
      <p:ext uri="{BB962C8B-B14F-4D97-AF65-F5344CB8AC3E}">
        <p14:creationId xmlns:p14="http://schemas.microsoft.com/office/powerpoint/2010/main" val="4200838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Quality control within a CPA firm includes all of the policies</a:t>
            </a:r>
            <a:r>
              <a:rPr lang="en-US" baseline="0" dirty="0" smtClean="0"/>
              <a:t> and procedures put in place by management to ensure that the work provided by the firm is of the highest quality. It is similar to a system of internal controls implemented by any company.</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36</a:t>
            </a:fld>
            <a:endParaRPr lang="en-US"/>
          </a:p>
        </p:txBody>
      </p:sp>
    </p:spTree>
    <p:extLst>
      <p:ext uri="{BB962C8B-B14F-4D97-AF65-F5344CB8AC3E}">
        <p14:creationId xmlns:p14="http://schemas.microsoft.com/office/powerpoint/2010/main" val="422534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1-1</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©2017 Pearson Education, Inc.</a:t>
            </a:r>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©2017 Pearson Education, Inc.</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r>
              <a:rPr lang="en-US" smtClean="0"/>
              <a:t>Copyright ©2017 Pearson Education, Inc.</a:t>
            </a:r>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r>
              <a:rPr lang="en-US" dirty="0" smtClean="0"/>
              <a:t>1-</a:t>
            </a:r>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1"/>
            <a:ext cx="10058400" cy="1965960"/>
          </a:xfrm>
        </p:spPr>
        <p:txBody>
          <a:bodyPr>
            <a:normAutofit fontScale="90000"/>
          </a:bodyPr>
          <a:lstStyle/>
          <a:p>
            <a:r>
              <a:rPr lang="en-US" dirty="0" smtClean="0"/>
              <a:t/>
            </a:r>
            <a:br>
              <a:rPr lang="en-US" dirty="0" smtClean="0"/>
            </a:br>
            <a:r>
              <a:rPr lang="en-US" dirty="0" smtClean="0"/>
              <a:t/>
            </a:r>
            <a:br>
              <a:rPr lang="en-US" dirty="0" smtClean="0"/>
            </a:br>
            <a:r>
              <a:rPr lang="en-US" dirty="0" smtClean="0"/>
              <a:t>The </a:t>
            </a:r>
            <a:r>
              <a:rPr lang="en-US" dirty="0" err="1" smtClean="0"/>
              <a:t>cpa</a:t>
            </a:r>
            <a:r>
              <a:rPr lang="en-US" dirty="0" smtClean="0"/>
              <a:t> </a:t>
            </a:r>
            <a:br>
              <a:rPr lang="en-US" dirty="0" smtClean="0"/>
            </a:br>
            <a:r>
              <a:rPr lang="en-US" dirty="0" smtClean="0"/>
              <a:t>profession</a:t>
            </a:r>
            <a:endParaRPr lang="en-US" dirty="0"/>
          </a:p>
        </p:txBody>
      </p:sp>
      <p:sp>
        <p:nvSpPr>
          <p:cNvPr id="3" name="Subtitle 2"/>
          <p:cNvSpPr>
            <a:spLocks noGrp="1"/>
          </p:cNvSpPr>
          <p:nvPr>
            <p:ph type="subTitle" idx="1"/>
          </p:nvPr>
        </p:nvSpPr>
        <p:spPr>
          <a:xfrm>
            <a:off x="1066800" y="5153891"/>
            <a:ext cx="10058400" cy="572306"/>
          </a:xfrm>
        </p:spPr>
        <p:txBody>
          <a:bodyPr>
            <a:noAutofit/>
          </a:bodyPr>
          <a:lstStyle/>
          <a:p>
            <a:r>
              <a:rPr lang="en-US" sz="3600" dirty="0" smtClean="0"/>
              <a:t>Chapter 2</a:t>
            </a:r>
            <a:endParaRPr lang="en-US" sz="3600" dirty="0"/>
          </a:p>
        </p:txBody>
      </p:sp>
      <p:sp>
        <p:nvSpPr>
          <p:cNvPr id="4" name="Footer Placeholder 3"/>
          <p:cNvSpPr>
            <a:spLocks noGrp="1"/>
          </p:cNvSpPr>
          <p:nvPr>
            <p:ph type="ftr" sz="quarter" idx="11"/>
          </p:nvPr>
        </p:nvSpPr>
        <p:spPr/>
        <p:txBody>
          <a:bodyPr/>
          <a:lstStyle/>
          <a:p>
            <a:r>
              <a:rPr lang="en-US"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2-1</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946" y="129982"/>
            <a:ext cx="6015162" cy="5523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2-</a:t>
            </a:r>
            <a:fld id="{E31375A4-56A4-47D6-9801-1991572033F7}" type="slidenum">
              <a:rPr lang="en-US" smtClean="0">
                <a:solidFill>
                  <a:srgbClr val="514A40"/>
                </a:solidFill>
              </a:rPr>
              <a:pPr/>
              <a:t>10</a:t>
            </a:fld>
            <a:endParaRPr lang="en-US" dirty="0">
              <a:solidFill>
                <a:srgbClr val="514A40"/>
              </a:solidFill>
            </a:endParaRPr>
          </a:p>
        </p:txBody>
      </p:sp>
      <p:sp>
        <p:nvSpPr>
          <p:cNvPr id="3" name="TextBox 2"/>
          <p:cNvSpPr txBox="1"/>
          <p:nvPr/>
        </p:nvSpPr>
        <p:spPr>
          <a:xfrm>
            <a:off x="2509652" y="2151728"/>
            <a:ext cx="7172696" cy="2554545"/>
          </a:xfrm>
          <a:prstGeom prst="rect">
            <a:avLst/>
          </a:prstGeom>
          <a:solidFill>
            <a:srgbClr val="ABECDB"/>
          </a:solidFill>
        </p:spPr>
        <p:txBody>
          <a:bodyPr wrap="square" rtlCol="0">
            <a:spAutoFit/>
          </a:bodyPr>
          <a:lstStyle/>
          <a:p>
            <a:pPr algn="ctr"/>
            <a:r>
              <a:rPr lang="en-US" sz="3200" b="1" dirty="0" smtClean="0">
                <a:solidFill>
                  <a:schemeClr val="accent1"/>
                </a:solidFill>
              </a:rPr>
              <a:t>OBJECTIVE 2-3</a:t>
            </a:r>
          </a:p>
          <a:p>
            <a:pPr algn="ctr"/>
            <a:r>
              <a:rPr lang="en-US" sz="3200" b="1" dirty="0" smtClean="0">
                <a:solidFill>
                  <a:schemeClr val="accent1"/>
                </a:solidFill>
              </a:rPr>
              <a:t>Understand the role of the Public Company Oversight Board and the effects of the Sarbanes-Oxley Act on the CPA profession.</a:t>
            </a:r>
          </a:p>
        </p:txBody>
      </p:sp>
    </p:spTree>
    <p:extLst>
      <p:ext uri="{BB962C8B-B14F-4D97-AF65-F5344CB8AC3E}">
        <p14:creationId xmlns:p14="http://schemas.microsoft.com/office/powerpoint/2010/main" val="254983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Sarbanes-</a:t>
            </a:r>
            <a:r>
              <a:rPr lang="en-US" dirty="0" err="1" smtClean="0"/>
              <a:t>oxley</a:t>
            </a:r>
            <a:r>
              <a:rPr lang="en-US" dirty="0" smtClean="0"/>
              <a:t> act and public company accounting oversight board</a:t>
            </a:r>
            <a:endParaRPr lang="en-US" dirty="0"/>
          </a:p>
        </p:txBody>
      </p:sp>
      <p:sp>
        <p:nvSpPr>
          <p:cNvPr id="3" name="Content Placeholder 2"/>
          <p:cNvSpPr>
            <a:spLocks noGrp="1"/>
          </p:cNvSpPr>
          <p:nvPr>
            <p:ph idx="1"/>
          </p:nvPr>
        </p:nvSpPr>
        <p:spPr/>
        <p:txBody>
          <a:bodyPr>
            <a:normAutofit/>
          </a:bodyPr>
          <a:lstStyle/>
          <a:p>
            <a:r>
              <a:rPr lang="en-US" sz="3200" dirty="0" smtClean="0">
                <a:solidFill>
                  <a:srgbClr val="50838E"/>
                </a:solidFill>
              </a:rPr>
              <a:t>Sarbanes-Oxley Act—</a:t>
            </a:r>
            <a:r>
              <a:rPr lang="en-US" sz="3200" dirty="0" smtClean="0">
                <a:solidFill>
                  <a:schemeClr val="accent1"/>
                </a:solidFill>
              </a:rPr>
              <a:t>Established the Public Company Accounting Oversight Board (PCAOB).</a:t>
            </a:r>
          </a:p>
          <a:p>
            <a:r>
              <a:rPr lang="en-US" sz="3200" dirty="0" smtClean="0">
                <a:solidFill>
                  <a:srgbClr val="50838E"/>
                </a:solidFill>
              </a:rPr>
              <a:t>PCAOB—</a:t>
            </a:r>
            <a:r>
              <a:rPr lang="en-US" sz="3200" dirty="0" smtClean="0">
                <a:solidFill>
                  <a:schemeClr val="accent1"/>
                </a:solidFill>
              </a:rPr>
              <a:t>Provides oversight for auditors of public companies including:</a:t>
            </a:r>
          </a:p>
          <a:p>
            <a:pPr lvl="1"/>
            <a:r>
              <a:rPr lang="en-US" sz="3000" dirty="0" smtClean="0">
                <a:solidFill>
                  <a:schemeClr val="accent1"/>
                </a:solidFill>
              </a:rPr>
              <a:t>Establishing auditing, attestation, and quality control standards for public company audits.</a:t>
            </a:r>
          </a:p>
          <a:p>
            <a:pPr lvl="1"/>
            <a:r>
              <a:rPr lang="en-US" sz="3000" dirty="0" smtClean="0">
                <a:solidFill>
                  <a:schemeClr val="accent1"/>
                </a:solidFill>
              </a:rPr>
              <a:t>Performing inspections of audit engagements and quality controls.</a:t>
            </a:r>
            <a:endParaRPr lang="en-US" sz="3000" dirty="0">
              <a:solidFill>
                <a:srgbClr val="50838E"/>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2</a:t>
            </a:r>
            <a:r>
              <a:rPr lang="en-US" dirty="0" smtClean="0">
                <a:solidFill>
                  <a:srgbClr val="514A40"/>
                </a:solidFill>
              </a:rPr>
              <a:t>-</a:t>
            </a:r>
            <a:fld id="{E31375A4-56A4-47D6-9801-1991572033F7}" type="slidenum">
              <a:rPr lang="en-US" smtClean="0">
                <a:solidFill>
                  <a:srgbClr val="514A40"/>
                </a:solidFill>
              </a:rPr>
              <a:pPr/>
              <a:t>11</a:t>
            </a:fld>
            <a:endParaRPr lang="en-US" dirty="0">
              <a:solidFill>
                <a:srgbClr val="514A40"/>
              </a:solidFill>
            </a:endParaRPr>
          </a:p>
        </p:txBody>
      </p:sp>
    </p:spTree>
    <p:extLst>
      <p:ext uri="{BB962C8B-B14F-4D97-AF65-F5344CB8AC3E}">
        <p14:creationId xmlns:p14="http://schemas.microsoft.com/office/powerpoint/2010/main" val="29174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2-</a:t>
            </a:r>
            <a:fld id="{E31375A4-56A4-47D6-9801-1991572033F7}" type="slidenum">
              <a:rPr lang="en-US" smtClean="0">
                <a:solidFill>
                  <a:srgbClr val="514A40"/>
                </a:solidFill>
              </a:rPr>
              <a:pPr/>
              <a:t>12</a:t>
            </a:fld>
            <a:endParaRPr lang="en-US" dirty="0">
              <a:solidFill>
                <a:srgbClr val="514A40"/>
              </a:solidFill>
            </a:endParaRPr>
          </a:p>
        </p:txBody>
      </p:sp>
      <p:sp>
        <p:nvSpPr>
          <p:cNvPr id="3" name="TextBox 2"/>
          <p:cNvSpPr txBox="1"/>
          <p:nvPr/>
        </p:nvSpPr>
        <p:spPr>
          <a:xfrm>
            <a:off x="2509652" y="2397949"/>
            <a:ext cx="7172696"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2-4</a:t>
            </a:r>
          </a:p>
          <a:p>
            <a:pPr algn="ctr"/>
            <a:r>
              <a:rPr lang="en-US" sz="3200" b="1" dirty="0" smtClean="0">
                <a:solidFill>
                  <a:schemeClr val="accent1"/>
                </a:solidFill>
              </a:rPr>
              <a:t>Summarize the role of the Securities Exchange Commission in accounting and auditing.</a:t>
            </a:r>
          </a:p>
        </p:txBody>
      </p:sp>
    </p:spTree>
    <p:extLst>
      <p:ext uri="{BB962C8B-B14F-4D97-AF65-F5344CB8AC3E}">
        <p14:creationId xmlns:p14="http://schemas.microsoft.com/office/powerpoint/2010/main" val="34637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Securities and exchange commission</a:t>
            </a:r>
            <a:br>
              <a:rPr lang="en-US" dirty="0" smtClean="0"/>
            </a:br>
            <a:endParaRPr lang="en-US" dirty="0"/>
          </a:p>
        </p:txBody>
      </p:sp>
      <p:sp>
        <p:nvSpPr>
          <p:cNvPr id="3" name="Content Placeholder 2"/>
          <p:cNvSpPr>
            <a:spLocks noGrp="1"/>
          </p:cNvSpPr>
          <p:nvPr>
            <p:ph idx="1"/>
          </p:nvPr>
        </p:nvSpPr>
        <p:spPr>
          <a:xfrm>
            <a:off x="1295400" y="1524000"/>
            <a:ext cx="9601200" cy="4419600"/>
          </a:xfrm>
        </p:spPr>
        <p:txBody>
          <a:bodyPr>
            <a:normAutofit/>
          </a:bodyPr>
          <a:lstStyle/>
          <a:p>
            <a:r>
              <a:rPr lang="en-US" sz="3200" dirty="0" smtClean="0">
                <a:solidFill>
                  <a:srgbClr val="50838E"/>
                </a:solidFill>
              </a:rPr>
              <a:t>The Securities Exchange Commission (SEC)—</a:t>
            </a:r>
            <a:r>
              <a:rPr lang="en-US" sz="3200" dirty="0" smtClean="0">
                <a:solidFill>
                  <a:schemeClr val="accent1"/>
                </a:solidFill>
              </a:rPr>
              <a:t>A federal government agency that assists in providing investors with reliable information upon which to make investing decisions.</a:t>
            </a:r>
          </a:p>
          <a:p>
            <a:r>
              <a:rPr lang="en-US" sz="3200" dirty="0" smtClean="0">
                <a:solidFill>
                  <a:srgbClr val="50838E"/>
                </a:solidFill>
              </a:rPr>
              <a:t>The Securities Act of 1933—</a:t>
            </a:r>
            <a:r>
              <a:rPr lang="en-US" sz="3200" dirty="0" smtClean="0">
                <a:solidFill>
                  <a:schemeClr val="accent1"/>
                </a:solidFill>
              </a:rPr>
              <a:t>Requires most companies planning to issue </a:t>
            </a:r>
            <a:r>
              <a:rPr lang="en-US" sz="3200" dirty="0" smtClean="0">
                <a:solidFill>
                  <a:srgbClr val="50838E"/>
                </a:solidFill>
              </a:rPr>
              <a:t>new securities </a:t>
            </a:r>
            <a:r>
              <a:rPr lang="en-US" sz="3200" dirty="0" smtClean="0">
                <a:solidFill>
                  <a:schemeClr val="accent1"/>
                </a:solidFill>
              </a:rPr>
              <a:t>to the public to submit a registration statement to the SEC for approval.</a:t>
            </a:r>
            <a:endParaRPr lang="en-US" sz="3000" dirty="0">
              <a:solidFill>
                <a:srgbClr val="50838E"/>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2</a:t>
            </a:r>
            <a:r>
              <a:rPr lang="en-US" dirty="0" smtClean="0">
                <a:solidFill>
                  <a:srgbClr val="514A40"/>
                </a:solidFill>
              </a:rPr>
              <a:t>-</a:t>
            </a:r>
            <a:fld id="{E31375A4-56A4-47D6-9801-1991572033F7}" type="slidenum">
              <a:rPr lang="en-US" smtClean="0">
                <a:solidFill>
                  <a:srgbClr val="514A40"/>
                </a:solidFill>
              </a:rPr>
              <a:pPr/>
              <a:t>13</a:t>
            </a:fld>
            <a:endParaRPr lang="en-US" dirty="0">
              <a:solidFill>
                <a:srgbClr val="514A40"/>
              </a:solidFill>
            </a:endParaRPr>
          </a:p>
        </p:txBody>
      </p:sp>
    </p:spTree>
    <p:extLst>
      <p:ext uri="{BB962C8B-B14F-4D97-AF65-F5344CB8AC3E}">
        <p14:creationId xmlns:p14="http://schemas.microsoft.com/office/powerpoint/2010/main" val="343412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Securities exchange commission (cont.)</a:t>
            </a:r>
            <a:br>
              <a:rPr lang="en-US" dirty="0" smtClean="0"/>
            </a:br>
            <a:endParaRPr lang="en-US" dirty="0"/>
          </a:p>
        </p:txBody>
      </p:sp>
      <p:sp>
        <p:nvSpPr>
          <p:cNvPr id="3" name="Content Placeholder 2"/>
          <p:cNvSpPr>
            <a:spLocks noGrp="1"/>
          </p:cNvSpPr>
          <p:nvPr>
            <p:ph idx="1"/>
          </p:nvPr>
        </p:nvSpPr>
        <p:spPr>
          <a:xfrm>
            <a:off x="1295400" y="1524000"/>
            <a:ext cx="9601200" cy="4419600"/>
          </a:xfrm>
        </p:spPr>
        <p:txBody>
          <a:bodyPr>
            <a:normAutofit/>
          </a:bodyPr>
          <a:lstStyle/>
          <a:p>
            <a:r>
              <a:rPr lang="en-US" sz="3200" dirty="0" smtClean="0">
                <a:solidFill>
                  <a:srgbClr val="50838E"/>
                </a:solidFill>
              </a:rPr>
              <a:t>The Securities Exchange Act of 1934—</a:t>
            </a:r>
            <a:r>
              <a:rPr lang="en-US" sz="3200" dirty="0" smtClean="0">
                <a:solidFill>
                  <a:schemeClr val="accent1"/>
                </a:solidFill>
              </a:rPr>
              <a:t>Provides additional protection for investors by requiring public companies to file detailed annual reports with the commission.</a:t>
            </a:r>
          </a:p>
          <a:p>
            <a:r>
              <a:rPr lang="en-US" sz="3200" dirty="0" smtClean="0">
                <a:solidFill>
                  <a:srgbClr val="50838E"/>
                </a:solidFill>
              </a:rPr>
              <a:t>The Securities Acts of 1933 and 1934—</a:t>
            </a:r>
            <a:r>
              <a:rPr lang="en-US" sz="3200" dirty="0" smtClean="0">
                <a:solidFill>
                  <a:schemeClr val="accent1"/>
                </a:solidFill>
              </a:rPr>
              <a:t>Require financial statements and the opinion of an independent public accountant as part of the registration statement and subsequent reports.</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a:t>
            </a:r>
            <a:fld id="{E31375A4-56A4-47D6-9801-1991572033F7}" type="slidenum">
              <a:rPr lang="en-US" smtClean="0"/>
              <a:t>14</a:t>
            </a:fld>
            <a:endParaRPr lang="en-US" dirty="0"/>
          </a:p>
        </p:txBody>
      </p:sp>
    </p:spTree>
    <p:extLst>
      <p:ext uri="{BB962C8B-B14F-4D97-AF65-F5344CB8AC3E}">
        <p14:creationId xmlns:p14="http://schemas.microsoft.com/office/powerpoint/2010/main" val="147449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Securities exchange commission (cont.)</a:t>
            </a:r>
            <a:br>
              <a:rPr lang="en-US" dirty="0" smtClean="0"/>
            </a:br>
            <a:endParaRPr lang="en-US" dirty="0"/>
          </a:p>
        </p:txBody>
      </p:sp>
      <p:sp>
        <p:nvSpPr>
          <p:cNvPr id="3" name="Content Placeholder 2"/>
          <p:cNvSpPr>
            <a:spLocks noGrp="1"/>
          </p:cNvSpPr>
          <p:nvPr>
            <p:ph idx="1"/>
          </p:nvPr>
        </p:nvSpPr>
        <p:spPr>
          <a:xfrm>
            <a:off x="522514" y="1282536"/>
            <a:ext cx="10972800" cy="4661064"/>
          </a:xfrm>
        </p:spPr>
        <p:txBody>
          <a:bodyPr>
            <a:normAutofit/>
          </a:bodyPr>
          <a:lstStyle/>
          <a:p>
            <a:pPr marL="45720" indent="0">
              <a:buNone/>
            </a:pPr>
            <a:r>
              <a:rPr lang="en-US" sz="3200" dirty="0" smtClean="0">
                <a:solidFill>
                  <a:schemeClr val="accent1"/>
                </a:solidFill>
              </a:rPr>
              <a:t>Several reports required by the SEC are of interest to auditors:</a:t>
            </a:r>
          </a:p>
          <a:p>
            <a:r>
              <a:rPr lang="en-US" sz="3200" dirty="0" smtClean="0">
                <a:solidFill>
                  <a:srgbClr val="50838E"/>
                </a:solidFill>
              </a:rPr>
              <a:t>Form S-1—</a:t>
            </a:r>
            <a:r>
              <a:rPr lang="en-US" sz="3200" dirty="0" smtClean="0">
                <a:solidFill>
                  <a:schemeClr val="accent1"/>
                </a:solidFill>
              </a:rPr>
              <a:t>“S” forms must be completed prior to issuing new securities to the public</a:t>
            </a:r>
          </a:p>
          <a:p>
            <a:r>
              <a:rPr lang="en-US" sz="3200" dirty="0" smtClean="0">
                <a:solidFill>
                  <a:srgbClr val="50838E"/>
                </a:solidFill>
              </a:rPr>
              <a:t>Form 8-K—</a:t>
            </a:r>
            <a:r>
              <a:rPr lang="en-US" sz="3200" dirty="0" smtClean="0">
                <a:solidFill>
                  <a:schemeClr val="accent1"/>
                </a:solidFill>
              </a:rPr>
              <a:t>report significant events of interest to investors</a:t>
            </a:r>
          </a:p>
          <a:p>
            <a:r>
              <a:rPr lang="en-US" sz="3200" dirty="0">
                <a:solidFill>
                  <a:srgbClr val="50838E"/>
                </a:solidFill>
              </a:rPr>
              <a:t>Form </a:t>
            </a:r>
            <a:r>
              <a:rPr lang="en-US" sz="3200" dirty="0" smtClean="0">
                <a:solidFill>
                  <a:srgbClr val="50838E"/>
                </a:solidFill>
              </a:rPr>
              <a:t>10-K—</a:t>
            </a:r>
            <a:r>
              <a:rPr lang="en-US" sz="3200" dirty="0" smtClean="0">
                <a:solidFill>
                  <a:schemeClr val="accent1"/>
                </a:solidFill>
              </a:rPr>
              <a:t>annual </a:t>
            </a:r>
            <a:r>
              <a:rPr lang="en-US" sz="3200" dirty="0">
                <a:solidFill>
                  <a:schemeClr val="accent1"/>
                </a:solidFill>
              </a:rPr>
              <a:t>report </a:t>
            </a:r>
            <a:r>
              <a:rPr lang="en-US" sz="3200" dirty="0" smtClean="0">
                <a:solidFill>
                  <a:schemeClr val="accent1"/>
                </a:solidFill>
              </a:rPr>
              <a:t>with detailed </a:t>
            </a:r>
            <a:r>
              <a:rPr lang="en-US" sz="3200" dirty="0">
                <a:solidFill>
                  <a:schemeClr val="accent1"/>
                </a:solidFill>
              </a:rPr>
              <a:t>financial </a:t>
            </a:r>
            <a:r>
              <a:rPr lang="en-US" sz="3200" dirty="0" smtClean="0">
                <a:solidFill>
                  <a:schemeClr val="accent1"/>
                </a:solidFill>
              </a:rPr>
              <a:t>information, </a:t>
            </a:r>
            <a:r>
              <a:rPr lang="en-US" sz="3200" dirty="0">
                <a:solidFill>
                  <a:schemeClr val="accent1"/>
                </a:solidFill>
              </a:rPr>
              <a:t>including audited financial </a:t>
            </a:r>
            <a:r>
              <a:rPr lang="en-US" sz="3200" dirty="0" smtClean="0">
                <a:solidFill>
                  <a:schemeClr val="accent1"/>
                </a:solidFill>
              </a:rPr>
              <a:t>statements</a:t>
            </a:r>
            <a:endParaRPr lang="en-US" sz="3200" dirty="0">
              <a:solidFill>
                <a:schemeClr val="accent1"/>
              </a:solidFill>
            </a:endParaRPr>
          </a:p>
          <a:p>
            <a:r>
              <a:rPr lang="en-US" sz="3200" dirty="0">
                <a:solidFill>
                  <a:srgbClr val="50838E"/>
                </a:solidFill>
              </a:rPr>
              <a:t>Form </a:t>
            </a:r>
            <a:r>
              <a:rPr lang="en-US" sz="3200" dirty="0" smtClean="0">
                <a:solidFill>
                  <a:srgbClr val="50838E"/>
                </a:solidFill>
              </a:rPr>
              <a:t>10-Q—</a:t>
            </a:r>
            <a:r>
              <a:rPr lang="en-US" sz="3200" dirty="0" smtClean="0">
                <a:solidFill>
                  <a:schemeClr val="accent1"/>
                </a:solidFill>
              </a:rPr>
              <a:t>quarterly </a:t>
            </a:r>
            <a:r>
              <a:rPr lang="en-US" sz="3200" dirty="0">
                <a:solidFill>
                  <a:schemeClr val="accent1"/>
                </a:solidFill>
              </a:rPr>
              <a:t>report </a:t>
            </a:r>
            <a:r>
              <a:rPr lang="en-US" sz="3200" dirty="0" smtClean="0">
                <a:solidFill>
                  <a:schemeClr val="accent1"/>
                </a:solidFill>
              </a:rPr>
              <a:t>containing </a:t>
            </a:r>
            <a:r>
              <a:rPr lang="en-US" sz="3200" dirty="0">
                <a:solidFill>
                  <a:schemeClr val="accent1"/>
                </a:solidFill>
              </a:rPr>
              <a:t>certain financial information and auditor reviews of financial </a:t>
            </a:r>
            <a:r>
              <a:rPr lang="en-US" sz="3200" dirty="0" smtClean="0">
                <a:solidFill>
                  <a:schemeClr val="accent1"/>
                </a:solidFill>
              </a:rPr>
              <a:t>statements</a:t>
            </a:r>
            <a:endParaRPr lang="en-US" sz="3200" dirty="0">
              <a:solidFill>
                <a:srgbClr val="50838E"/>
              </a:solidFill>
            </a:endParaRPr>
          </a:p>
          <a:p>
            <a:endParaRPr lang="en-US" sz="3200" dirty="0" smtClean="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a:t>
            </a:r>
            <a:fld id="{E31375A4-56A4-47D6-9801-1991572033F7}" type="slidenum">
              <a:rPr lang="en-US" smtClean="0"/>
              <a:t>15</a:t>
            </a:fld>
            <a:endParaRPr lang="en-US" dirty="0"/>
          </a:p>
        </p:txBody>
      </p:sp>
    </p:spTree>
    <p:extLst>
      <p:ext uri="{BB962C8B-B14F-4D97-AF65-F5344CB8AC3E}">
        <p14:creationId xmlns:p14="http://schemas.microsoft.com/office/powerpoint/2010/main" val="316213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2-</a:t>
            </a:r>
            <a:fld id="{E31375A4-56A4-47D6-9801-1991572033F7}" type="slidenum">
              <a:rPr lang="en-US" smtClean="0">
                <a:solidFill>
                  <a:srgbClr val="514A40"/>
                </a:solidFill>
              </a:rPr>
              <a:pPr/>
              <a:t>16</a:t>
            </a:fld>
            <a:endParaRPr lang="en-US" dirty="0">
              <a:solidFill>
                <a:srgbClr val="514A40"/>
              </a:solidFill>
            </a:endParaRPr>
          </a:p>
        </p:txBody>
      </p:sp>
      <p:sp>
        <p:nvSpPr>
          <p:cNvPr id="3" name="TextBox 2"/>
          <p:cNvSpPr txBox="1"/>
          <p:nvPr/>
        </p:nvSpPr>
        <p:spPr>
          <a:xfrm>
            <a:off x="2509652" y="2644170"/>
            <a:ext cx="7172696"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2-5</a:t>
            </a:r>
          </a:p>
          <a:p>
            <a:pPr algn="ctr"/>
            <a:r>
              <a:rPr lang="en-US" sz="3200" b="1" dirty="0" smtClean="0">
                <a:solidFill>
                  <a:schemeClr val="accent1"/>
                </a:solidFill>
              </a:rPr>
              <a:t>Describe the key functions performed by the AICPA.</a:t>
            </a:r>
          </a:p>
        </p:txBody>
      </p:sp>
    </p:spTree>
    <p:extLst>
      <p:ext uri="{BB962C8B-B14F-4D97-AF65-F5344CB8AC3E}">
        <p14:creationId xmlns:p14="http://schemas.microsoft.com/office/powerpoint/2010/main" val="157587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American institute of certified public accountants</a:t>
            </a:r>
            <a:br>
              <a:rPr lang="en-US" dirty="0" smtClean="0"/>
            </a:br>
            <a:endParaRPr lang="en-US" dirty="0"/>
          </a:p>
        </p:txBody>
      </p:sp>
      <p:sp>
        <p:nvSpPr>
          <p:cNvPr id="3" name="Content Placeholder 2"/>
          <p:cNvSpPr>
            <a:spLocks noGrp="1"/>
          </p:cNvSpPr>
          <p:nvPr>
            <p:ph idx="1"/>
          </p:nvPr>
        </p:nvSpPr>
        <p:spPr>
          <a:xfrm>
            <a:off x="1295400" y="1524000"/>
            <a:ext cx="9601200" cy="4419600"/>
          </a:xfrm>
        </p:spPr>
        <p:txBody>
          <a:bodyPr>
            <a:normAutofit/>
          </a:bodyPr>
          <a:lstStyle/>
          <a:p>
            <a:pPr marL="45720" indent="0">
              <a:buNone/>
            </a:pPr>
            <a:r>
              <a:rPr lang="en-US" sz="3000" dirty="0" smtClean="0">
                <a:solidFill>
                  <a:schemeClr val="accent1"/>
                </a:solidFill>
              </a:rPr>
              <a:t>CPAs are licensed by the state in which they practice, but significant influence is exerted by their professional organization, the </a:t>
            </a:r>
            <a:r>
              <a:rPr lang="en-US" sz="3000" dirty="0" smtClean="0">
                <a:solidFill>
                  <a:srgbClr val="50838E"/>
                </a:solidFill>
              </a:rPr>
              <a:t>American Institute of Certified Public Accountants (AICPA).</a:t>
            </a:r>
          </a:p>
          <a:p>
            <a:pPr marL="45720" indent="0">
              <a:buNone/>
            </a:pPr>
            <a:r>
              <a:rPr lang="en-US" sz="3000" dirty="0" smtClean="0">
                <a:solidFill>
                  <a:schemeClr val="accent1"/>
                </a:solidFill>
              </a:rPr>
              <a:t>Membership in the </a:t>
            </a:r>
            <a:r>
              <a:rPr lang="en-US" sz="3000" dirty="0" smtClean="0">
                <a:solidFill>
                  <a:srgbClr val="50838E"/>
                </a:solidFill>
              </a:rPr>
              <a:t>AICPA </a:t>
            </a:r>
            <a:r>
              <a:rPr lang="en-US" sz="3000" dirty="0" smtClean="0">
                <a:solidFill>
                  <a:schemeClr val="accent1"/>
                </a:solidFill>
              </a:rPr>
              <a:t>is restricted to CPAs. Membership is voluntary, so not all CPAs are members, but it is the </a:t>
            </a:r>
            <a:r>
              <a:rPr lang="en-US" sz="3000" dirty="0" smtClean="0">
                <a:solidFill>
                  <a:srgbClr val="50838E"/>
                </a:solidFill>
              </a:rPr>
              <a:t>largest professional association </a:t>
            </a:r>
            <a:r>
              <a:rPr lang="en-US" sz="3000" dirty="0" smtClean="0">
                <a:solidFill>
                  <a:schemeClr val="accent1"/>
                </a:solidFill>
              </a:rPr>
              <a:t>for CPAs in the United States.</a:t>
            </a:r>
            <a:endParaRPr lang="en-US" sz="3000" dirty="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2</a:t>
            </a:r>
            <a:r>
              <a:rPr lang="en-US" dirty="0" smtClean="0">
                <a:solidFill>
                  <a:srgbClr val="514A40"/>
                </a:solidFill>
              </a:rPr>
              <a:t>-</a:t>
            </a:r>
            <a:fld id="{E31375A4-56A4-47D6-9801-1991572033F7}" type="slidenum">
              <a:rPr lang="en-US" smtClean="0">
                <a:solidFill>
                  <a:srgbClr val="514A40"/>
                </a:solidFill>
              </a:rPr>
              <a:pPr/>
              <a:t>17</a:t>
            </a:fld>
            <a:endParaRPr lang="en-US" dirty="0">
              <a:solidFill>
                <a:srgbClr val="514A40"/>
              </a:solidFill>
            </a:endParaRPr>
          </a:p>
        </p:txBody>
      </p:sp>
    </p:spTree>
    <p:extLst>
      <p:ext uri="{BB962C8B-B14F-4D97-AF65-F5344CB8AC3E}">
        <p14:creationId xmlns:p14="http://schemas.microsoft.com/office/powerpoint/2010/main" val="31366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American institute of certified public accountants</a:t>
            </a:r>
          </a:p>
        </p:txBody>
      </p:sp>
      <p:sp>
        <p:nvSpPr>
          <p:cNvPr id="3" name="Content Placeholder 2"/>
          <p:cNvSpPr>
            <a:spLocks noGrp="1"/>
          </p:cNvSpPr>
          <p:nvPr>
            <p:ph idx="1"/>
          </p:nvPr>
        </p:nvSpPr>
        <p:spPr/>
        <p:txBody>
          <a:bodyPr/>
          <a:lstStyle/>
          <a:p>
            <a:pPr marL="45720" indent="0">
              <a:buNone/>
            </a:pPr>
            <a:r>
              <a:rPr lang="en-US" sz="2800" dirty="0">
                <a:solidFill>
                  <a:schemeClr val="accent1"/>
                </a:solidFill>
              </a:rPr>
              <a:t>The </a:t>
            </a:r>
            <a:r>
              <a:rPr lang="en-US" sz="2800" dirty="0">
                <a:solidFill>
                  <a:srgbClr val="50838E"/>
                </a:solidFill>
              </a:rPr>
              <a:t>AICPA</a:t>
            </a:r>
            <a:r>
              <a:rPr lang="en-US" sz="2800" dirty="0">
                <a:solidFill>
                  <a:schemeClr val="accent1"/>
                </a:solidFill>
              </a:rPr>
              <a:t> sets standards and rules that all members and other practicing CPAs must follow in four major areas:</a:t>
            </a:r>
          </a:p>
          <a:p>
            <a:r>
              <a:rPr lang="en-US" sz="2800" dirty="0">
                <a:solidFill>
                  <a:srgbClr val="50838E"/>
                </a:solidFill>
              </a:rPr>
              <a:t>Auditing </a:t>
            </a:r>
            <a:r>
              <a:rPr lang="en-US" sz="2800" dirty="0" smtClean="0">
                <a:solidFill>
                  <a:srgbClr val="50838E"/>
                </a:solidFill>
              </a:rPr>
              <a:t>standards</a:t>
            </a:r>
            <a:endParaRPr lang="en-US" sz="2800" dirty="0">
              <a:solidFill>
                <a:srgbClr val="50838E"/>
              </a:solidFill>
            </a:endParaRPr>
          </a:p>
          <a:p>
            <a:r>
              <a:rPr lang="en-US" sz="2800" dirty="0">
                <a:solidFill>
                  <a:srgbClr val="50838E"/>
                </a:solidFill>
              </a:rPr>
              <a:t>Compilation and review </a:t>
            </a:r>
            <a:r>
              <a:rPr lang="en-US" sz="2800" dirty="0" smtClean="0">
                <a:solidFill>
                  <a:srgbClr val="50838E"/>
                </a:solidFill>
              </a:rPr>
              <a:t>standards</a:t>
            </a:r>
            <a:endParaRPr lang="en-US" sz="2800" dirty="0">
              <a:solidFill>
                <a:srgbClr val="50838E"/>
              </a:solidFill>
            </a:endParaRPr>
          </a:p>
          <a:p>
            <a:r>
              <a:rPr lang="en-US" sz="2800" dirty="0">
                <a:solidFill>
                  <a:srgbClr val="50838E"/>
                </a:solidFill>
              </a:rPr>
              <a:t>Other attestation </a:t>
            </a:r>
            <a:r>
              <a:rPr lang="en-US" sz="2800" dirty="0" smtClean="0">
                <a:solidFill>
                  <a:srgbClr val="50838E"/>
                </a:solidFill>
              </a:rPr>
              <a:t>standards</a:t>
            </a:r>
            <a:endParaRPr lang="en-US" sz="2800" dirty="0">
              <a:solidFill>
                <a:srgbClr val="50838E"/>
              </a:solidFill>
            </a:endParaRPr>
          </a:p>
          <a:p>
            <a:r>
              <a:rPr lang="en-US" sz="2800" dirty="0">
                <a:solidFill>
                  <a:srgbClr val="50838E"/>
                </a:solidFill>
              </a:rPr>
              <a:t>Code of Professional </a:t>
            </a:r>
            <a:r>
              <a:rPr lang="en-US" sz="2800" dirty="0" smtClean="0">
                <a:solidFill>
                  <a:srgbClr val="50838E"/>
                </a:solidFill>
              </a:rPr>
              <a:t>Conduct</a:t>
            </a:r>
            <a:endParaRPr lang="en-US" sz="2800" dirty="0">
              <a:solidFill>
                <a:srgbClr val="50838E"/>
              </a:solidFill>
            </a:endParaRPr>
          </a:p>
          <a:p>
            <a:endParaRPr lang="en-US" dirty="0"/>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a:t>
            </a:r>
            <a:fld id="{E31375A4-56A4-47D6-9801-1991572033F7}" type="slidenum">
              <a:rPr lang="en-US" smtClean="0"/>
              <a:t>18</a:t>
            </a:fld>
            <a:endParaRPr lang="en-US" dirty="0"/>
          </a:p>
        </p:txBody>
      </p:sp>
    </p:spTree>
    <p:extLst>
      <p:ext uri="{BB962C8B-B14F-4D97-AF65-F5344CB8AC3E}">
        <p14:creationId xmlns:p14="http://schemas.microsoft.com/office/powerpoint/2010/main" val="304411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American institute of certified public accountants</a:t>
            </a:r>
            <a:br>
              <a:rPr lang="en-US" dirty="0"/>
            </a:br>
            <a:endParaRPr lang="en-US" dirty="0"/>
          </a:p>
        </p:txBody>
      </p:sp>
      <p:sp>
        <p:nvSpPr>
          <p:cNvPr id="3" name="Content Placeholder 2"/>
          <p:cNvSpPr>
            <a:spLocks noGrp="1"/>
          </p:cNvSpPr>
          <p:nvPr>
            <p:ph idx="1"/>
          </p:nvPr>
        </p:nvSpPr>
        <p:spPr>
          <a:xfrm>
            <a:off x="1205345" y="1396538"/>
            <a:ext cx="9691255" cy="4547062"/>
          </a:xfrm>
        </p:spPr>
        <p:txBody>
          <a:bodyPr>
            <a:normAutofit fontScale="85000" lnSpcReduction="10000"/>
          </a:bodyPr>
          <a:lstStyle/>
          <a:p>
            <a:pPr marL="45720" indent="0" algn="ctr">
              <a:buNone/>
            </a:pPr>
            <a:r>
              <a:rPr lang="en-US" sz="2800" dirty="0">
                <a:solidFill>
                  <a:srgbClr val="50838E"/>
                </a:solidFill>
              </a:rPr>
              <a:t>Establishing Standards and Rules</a:t>
            </a:r>
          </a:p>
          <a:p>
            <a:pPr>
              <a:lnSpc>
                <a:spcPct val="100000"/>
              </a:lnSpc>
            </a:pPr>
            <a:r>
              <a:rPr lang="en-US" sz="2400" dirty="0">
                <a:solidFill>
                  <a:schemeClr val="accent1"/>
                </a:solidFill>
              </a:rPr>
              <a:t>The Auditing Standards Board (ASB) of the AICPA issues auditing </a:t>
            </a:r>
            <a:r>
              <a:rPr lang="en-US" sz="2400" dirty="0" smtClean="0">
                <a:solidFill>
                  <a:schemeClr val="accent1"/>
                </a:solidFill>
              </a:rPr>
              <a:t>standards, called </a:t>
            </a:r>
            <a:r>
              <a:rPr lang="en-US" sz="2400" dirty="0">
                <a:solidFill>
                  <a:srgbClr val="50838E"/>
                </a:solidFill>
              </a:rPr>
              <a:t>Statements on Auditing Standards (</a:t>
            </a:r>
            <a:r>
              <a:rPr lang="en-US" sz="2400" dirty="0" smtClean="0">
                <a:solidFill>
                  <a:srgbClr val="50838E"/>
                </a:solidFill>
              </a:rPr>
              <a:t>SASs)</a:t>
            </a:r>
            <a:r>
              <a:rPr lang="en-US" sz="2400" dirty="0" smtClean="0">
                <a:solidFill>
                  <a:schemeClr val="accent1"/>
                </a:solidFill>
              </a:rPr>
              <a:t>, </a:t>
            </a:r>
            <a:r>
              <a:rPr lang="en-US" sz="2400" dirty="0">
                <a:solidFill>
                  <a:schemeClr val="accent1"/>
                </a:solidFill>
              </a:rPr>
              <a:t>which apply to all audit engagements not covered by PCAOB standards </a:t>
            </a:r>
            <a:r>
              <a:rPr lang="en-US" sz="2400" dirty="0" smtClean="0">
                <a:solidFill>
                  <a:schemeClr val="accent1"/>
                </a:solidFill>
              </a:rPr>
              <a:t> </a:t>
            </a:r>
          </a:p>
          <a:p>
            <a:pPr>
              <a:lnSpc>
                <a:spcPct val="100000"/>
              </a:lnSpc>
            </a:pPr>
            <a:r>
              <a:rPr lang="en-US" sz="2400" dirty="0" smtClean="0">
                <a:solidFill>
                  <a:schemeClr val="accent1"/>
                </a:solidFill>
              </a:rPr>
              <a:t>The Accounting and Review Services Committee issues </a:t>
            </a:r>
            <a:r>
              <a:rPr lang="en-US" sz="2400" dirty="0" smtClean="0">
                <a:solidFill>
                  <a:srgbClr val="50838E"/>
                </a:solidFill>
              </a:rPr>
              <a:t>Statements on Standards for Accounting and Review Services (SSARS)</a:t>
            </a:r>
            <a:r>
              <a:rPr lang="en-US" sz="2400" dirty="0" smtClean="0">
                <a:solidFill>
                  <a:schemeClr val="accent1"/>
                </a:solidFill>
              </a:rPr>
              <a:t> that apply to preparation, compilation, and review services</a:t>
            </a:r>
            <a:endParaRPr lang="en-US" sz="2800" dirty="0" smtClean="0">
              <a:solidFill>
                <a:schemeClr val="accent1"/>
              </a:solidFill>
            </a:endParaRPr>
          </a:p>
          <a:p>
            <a:pPr>
              <a:lnSpc>
                <a:spcPct val="100000"/>
              </a:lnSpc>
            </a:pPr>
            <a:r>
              <a:rPr lang="en-US" sz="2600" dirty="0" smtClean="0">
                <a:solidFill>
                  <a:srgbClr val="50838E"/>
                </a:solidFill>
              </a:rPr>
              <a:t>Statements </a:t>
            </a:r>
            <a:r>
              <a:rPr lang="en-US" sz="2600" dirty="0">
                <a:solidFill>
                  <a:srgbClr val="50838E"/>
                </a:solidFill>
              </a:rPr>
              <a:t>on Standards for Attestation Engagements </a:t>
            </a:r>
            <a:r>
              <a:rPr lang="en-US" sz="2600" dirty="0" smtClean="0">
                <a:solidFill>
                  <a:schemeClr val="accent1"/>
                </a:solidFill>
              </a:rPr>
              <a:t> apply to assurance </a:t>
            </a:r>
            <a:r>
              <a:rPr lang="en-US" sz="2600" dirty="0">
                <a:solidFill>
                  <a:schemeClr val="accent1"/>
                </a:solidFill>
              </a:rPr>
              <a:t>on nonfinancial information.  </a:t>
            </a:r>
            <a:r>
              <a:rPr lang="en-US" sz="2600" dirty="0">
                <a:solidFill>
                  <a:srgbClr val="50838E"/>
                </a:solidFill>
              </a:rPr>
              <a:t>Attestation Standards </a:t>
            </a:r>
            <a:r>
              <a:rPr lang="en-US" sz="2600" dirty="0">
                <a:solidFill>
                  <a:schemeClr val="accent1"/>
                </a:solidFill>
              </a:rPr>
              <a:t>are studied in Chapter </a:t>
            </a:r>
            <a:r>
              <a:rPr lang="en-US" sz="2600" dirty="0" smtClean="0">
                <a:solidFill>
                  <a:schemeClr val="accent1"/>
                </a:solidFill>
              </a:rPr>
              <a:t>25</a:t>
            </a:r>
            <a:endParaRPr lang="en-US" sz="2600" dirty="0">
              <a:solidFill>
                <a:schemeClr val="accent1"/>
              </a:solidFill>
            </a:endParaRPr>
          </a:p>
          <a:p>
            <a:pPr>
              <a:lnSpc>
                <a:spcPct val="100000"/>
              </a:lnSpc>
            </a:pPr>
            <a:r>
              <a:rPr lang="en-US" sz="2600" dirty="0">
                <a:solidFill>
                  <a:schemeClr val="accent1"/>
                </a:solidFill>
              </a:rPr>
              <a:t>The AICPA Professional Ethics Executive Committee sets rules of conduct that CPAs are required to meet. </a:t>
            </a:r>
            <a:r>
              <a:rPr lang="en-US" sz="2600" dirty="0" smtClean="0">
                <a:solidFill>
                  <a:schemeClr val="accent1"/>
                </a:solidFill>
              </a:rPr>
              <a:t>The </a:t>
            </a:r>
            <a:r>
              <a:rPr lang="en-US" sz="2600" dirty="0">
                <a:solidFill>
                  <a:srgbClr val="50838E"/>
                </a:solidFill>
              </a:rPr>
              <a:t>Code of Professional Conduct </a:t>
            </a:r>
            <a:r>
              <a:rPr lang="en-US" sz="2600" dirty="0">
                <a:solidFill>
                  <a:schemeClr val="accent1"/>
                </a:solidFill>
              </a:rPr>
              <a:t>is the subject of Chapter </a:t>
            </a:r>
            <a:r>
              <a:rPr lang="en-US" sz="2600" dirty="0" smtClean="0">
                <a:solidFill>
                  <a:schemeClr val="accent1"/>
                </a:solidFill>
              </a:rPr>
              <a:t>4</a:t>
            </a:r>
            <a:endParaRPr lang="en-US" sz="2600" dirty="0">
              <a:solidFill>
                <a:schemeClr val="accent1"/>
              </a:solidFill>
            </a:endParaRPr>
          </a:p>
          <a:p>
            <a:endParaRPr lang="en-US" sz="2800" dirty="0">
              <a:solidFill>
                <a:srgbClr val="50838E"/>
              </a:solidFill>
            </a:endParaRPr>
          </a:p>
          <a:p>
            <a:endParaRPr lang="en-US" dirty="0"/>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a:t>
            </a:r>
            <a:fld id="{E31375A4-56A4-47D6-9801-1991572033F7}" type="slidenum">
              <a:rPr lang="en-US" smtClean="0"/>
              <a:t>19</a:t>
            </a:fld>
            <a:endParaRPr lang="en-US" dirty="0"/>
          </a:p>
        </p:txBody>
      </p:sp>
    </p:spTree>
    <p:extLst>
      <p:ext uri="{BB962C8B-B14F-4D97-AF65-F5344CB8AC3E}">
        <p14:creationId xmlns:p14="http://schemas.microsoft.com/office/powerpoint/2010/main" val="383857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sz="3600" dirty="0">
                <a:solidFill>
                  <a:schemeClr val="accent4">
                    <a:lumMod val="75000"/>
                  </a:schemeClr>
                </a:solidFill>
              </a:rPr>
              <a:t>Chapter </a:t>
            </a:r>
            <a:r>
              <a:rPr lang="en-US" sz="3600" dirty="0" smtClean="0">
                <a:solidFill>
                  <a:schemeClr val="accent4">
                    <a:lumMod val="75000"/>
                  </a:schemeClr>
                </a:solidFill>
              </a:rPr>
              <a:t>2 </a:t>
            </a:r>
            <a:r>
              <a:rPr lang="en-US" sz="3600" dirty="0">
                <a:solidFill>
                  <a:schemeClr val="accent4">
                    <a:lumMod val="75000"/>
                  </a:schemeClr>
                </a:solidFill>
              </a:rPr>
              <a:t>Learning Objectives</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2290722" y="1016000"/>
            <a:ext cx="9176656" cy="4927600"/>
          </a:xfrm>
        </p:spPr>
        <p:txBody>
          <a:bodyPr>
            <a:normAutofit fontScale="25000" lnSpcReduction="20000"/>
          </a:bodyPr>
          <a:lstStyle/>
          <a:p>
            <a:endParaRPr lang="en-US" dirty="0">
              <a:solidFill>
                <a:schemeClr val="accent1"/>
              </a:solidFill>
            </a:endParaRPr>
          </a:p>
          <a:p>
            <a:pPr marL="45720" indent="0">
              <a:buNone/>
            </a:pPr>
            <a:r>
              <a:rPr lang="en-US" sz="8000" dirty="0">
                <a:solidFill>
                  <a:schemeClr val="accent1"/>
                </a:solidFill>
              </a:rPr>
              <a:t>2</a:t>
            </a:r>
            <a:r>
              <a:rPr lang="en-US" sz="8000" dirty="0" smtClean="0">
                <a:solidFill>
                  <a:schemeClr val="accent1"/>
                </a:solidFill>
              </a:rPr>
              <a:t>-1  </a:t>
            </a:r>
            <a:r>
              <a:rPr lang="en-US" sz="8000" dirty="0">
                <a:solidFill>
                  <a:schemeClr val="accent1"/>
                </a:solidFill>
              </a:rPr>
              <a:t>Describe </a:t>
            </a:r>
            <a:r>
              <a:rPr lang="en-US" sz="8000" dirty="0" smtClean="0">
                <a:solidFill>
                  <a:schemeClr val="accent1"/>
                </a:solidFill>
              </a:rPr>
              <a:t>the nature of CPA firms and what they do.</a:t>
            </a:r>
            <a:endParaRPr lang="en-US" sz="8000" dirty="0">
              <a:solidFill>
                <a:schemeClr val="accent1"/>
              </a:solidFill>
            </a:endParaRPr>
          </a:p>
          <a:p>
            <a:pPr marL="45720" indent="0">
              <a:buNone/>
            </a:pPr>
            <a:r>
              <a:rPr lang="en-US" sz="8000" dirty="0">
                <a:solidFill>
                  <a:schemeClr val="accent1"/>
                </a:solidFill>
              </a:rPr>
              <a:t>2</a:t>
            </a:r>
            <a:r>
              <a:rPr lang="en-US" sz="8000" dirty="0" smtClean="0">
                <a:solidFill>
                  <a:schemeClr val="accent1"/>
                </a:solidFill>
              </a:rPr>
              <a:t>-2  Describe the structure of CPA firms.</a:t>
            </a:r>
            <a:endParaRPr lang="en-US" sz="8000" dirty="0">
              <a:solidFill>
                <a:schemeClr val="accent1"/>
              </a:solidFill>
            </a:endParaRPr>
          </a:p>
          <a:p>
            <a:pPr marL="45720" indent="0">
              <a:lnSpc>
                <a:spcPct val="120000"/>
              </a:lnSpc>
              <a:buNone/>
            </a:pPr>
            <a:r>
              <a:rPr lang="en-US" sz="8000" dirty="0">
                <a:solidFill>
                  <a:schemeClr val="accent1"/>
                </a:solidFill>
              </a:rPr>
              <a:t>2</a:t>
            </a:r>
            <a:r>
              <a:rPr lang="en-US" sz="8000" dirty="0" smtClean="0">
                <a:solidFill>
                  <a:schemeClr val="accent1"/>
                </a:solidFill>
              </a:rPr>
              <a:t>-3  Understand the role of the Public Company Accounting Oversight </a:t>
            </a:r>
            <a:r>
              <a:rPr lang="en-US" sz="8000" dirty="0">
                <a:solidFill>
                  <a:schemeClr val="accent1"/>
                </a:solidFill>
              </a:rPr>
              <a:t>Board </a:t>
            </a:r>
            <a:r>
              <a:rPr lang="en-US" sz="8000" dirty="0" smtClean="0">
                <a:solidFill>
                  <a:schemeClr val="accent1"/>
                </a:solidFill>
              </a:rPr>
              <a:t>and</a:t>
            </a:r>
          </a:p>
          <a:p>
            <a:pPr marL="45720" indent="0">
              <a:lnSpc>
                <a:spcPct val="120000"/>
              </a:lnSpc>
              <a:spcBef>
                <a:spcPts val="0"/>
              </a:spcBef>
              <a:buNone/>
            </a:pPr>
            <a:r>
              <a:rPr lang="en-US" sz="8000" dirty="0" smtClean="0">
                <a:solidFill>
                  <a:schemeClr val="accent1"/>
                </a:solidFill>
              </a:rPr>
              <a:t>         the </a:t>
            </a:r>
            <a:r>
              <a:rPr lang="en-US" sz="8000" dirty="0">
                <a:solidFill>
                  <a:schemeClr val="accent1"/>
                </a:solidFill>
              </a:rPr>
              <a:t>effects of </a:t>
            </a:r>
            <a:r>
              <a:rPr lang="en-US" sz="8000" dirty="0" smtClean="0">
                <a:solidFill>
                  <a:schemeClr val="accent1"/>
                </a:solidFill>
              </a:rPr>
              <a:t>the Sarbanes-Oxley Act on the CPA profession.</a:t>
            </a:r>
            <a:endParaRPr lang="en-US" sz="8000" dirty="0">
              <a:solidFill>
                <a:schemeClr val="accent1"/>
              </a:solidFill>
            </a:endParaRPr>
          </a:p>
          <a:p>
            <a:pPr marL="45720" indent="0">
              <a:lnSpc>
                <a:spcPct val="120000"/>
              </a:lnSpc>
              <a:buNone/>
            </a:pPr>
            <a:r>
              <a:rPr lang="en-US" sz="8000" dirty="0" smtClean="0">
                <a:solidFill>
                  <a:schemeClr val="accent1"/>
                </a:solidFill>
              </a:rPr>
              <a:t>2-4  Summarize the role of the Securities Exchange Commission in accounting and </a:t>
            </a:r>
          </a:p>
          <a:p>
            <a:pPr marL="45720" indent="0">
              <a:lnSpc>
                <a:spcPct val="120000"/>
              </a:lnSpc>
              <a:spcBef>
                <a:spcPts val="0"/>
              </a:spcBef>
              <a:buNone/>
            </a:pPr>
            <a:r>
              <a:rPr lang="en-US" sz="8000" dirty="0">
                <a:solidFill>
                  <a:schemeClr val="accent1"/>
                </a:solidFill>
              </a:rPr>
              <a:t> </a:t>
            </a:r>
            <a:r>
              <a:rPr lang="en-US" sz="8000" dirty="0" smtClean="0">
                <a:solidFill>
                  <a:schemeClr val="accent1"/>
                </a:solidFill>
              </a:rPr>
              <a:t>        auditing. </a:t>
            </a:r>
          </a:p>
          <a:p>
            <a:pPr marL="45720" indent="0">
              <a:buNone/>
            </a:pPr>
            <a:r>
              <a:rPr lang="en-US" sz="8000" dirty="0">
                <a:solidFill>
                  <a:schemeClr val="accent1"/>
                </a:solidFill>
              </a:rPr>
              <a:t>2</a:t>
            </a:r>
            <a:r>
              <a:rPr lang="en-US" sz="8000" dirty="0" smtClean="0">
                <a:solidFill>
                  <a:schemeClr val="accent1"/>
                </a:solidFill>
              </a:rPr>
              <a:t>-5  </a:t>
            </a:r>
            <a:r>
              <a:rPr lang="en-US" sz="8000" dirty="0">
                <a:solidFill>
                  <a:schemeClr val="accent1"/>
                </a:solidFill>
              </a:rPr>
              <a:t>Describe </a:t>
            </a:r>
            <a:r>
              <a:rPr lang="en-US" sz="8000" dirty="0" smtClean="0">
                <a:solidFill>
                  <a:schemeClr val="accent1"/>
                </a:solidFill>
              </a:rPr>
              <a:t>the key functions performed by the AICPA.</a:t>
            </a:r>
          </a:p>
          <a:p>
            <a:pPr marL="45720" indent="0">
              <a:buNone/>
            </a:pPr>
            <a:r>
              <a:rPr lang="en-US" sz="8000" dirty="0">
                <a:solidFill>
                  <a:schemeClr val="accent1"/>
                </a:solidFill>
              </a:rPr>
              <a:t>2</a:t>
            </a:r>
            <a:r>
              <a:rPr lang="en-US" sz="8000" dirty="0" smtClean="0">
                <a:solidFill>
                  <a:schemeClr val="accent1"/>
                </a:solidFill>
              </a:rPr>
              <a:t>-6  Understand the role of international auditing standards and their relation to  </a:t>
            </a:r>
          </a:p>
          <a:p>
            <a:pPr marL="45720" indent="0">
              <a:spcBef>
                <a:spcPts val="0"/>
              </a:spcBef>
              <a:buNone/>
            </a:pPr>
            <a:r>
              <a:rPr lang="en-US" sz="8000" dirty="0" smtClean="0">
                <a:solidFill>
                  <a:schemeClr val="accent1"/>
                </a:solidFill>
              </a:rPr>
              <a:t>         U.S. auditing standards.</a:t>
            </a:r>
          </a:p>
          <a:p>
            <a:pPr marL="45720" indent="0">
              <a:buNone/>
            </a:pPr>
            <a:r>
              <a:rPr lang="en-US" sz="8000" dirty="0">
                <a:solidFill>
                  <a:schemeClr val="accent1"/>
                </a:solidFill>
              </a:rPr>
              <a:t>2</a:t>
            </a:r>
            <a:r>
              <a:rPr lang="en-US" sz="8000" dirty="0" smtClean="0">
                <a:solidFill>
                  <a:schemeClr val="accent1"/>
                </a:solidFill>
              </a:rPr>
              <a:t>-7  Use U.S. auditing standards as a basis for further study.</a:t>
            </a:r>
          </a:p>
          <a:p>
            <a:pPr marL="45720" indent="0">
              <a:buNone/>
            </a:pPr>
            <a:r>
              <a:rPr lang="en-US" sz="8000" dirty="0" smtClean="0">
                <a:solidFill>
                  <a:schemeClr val="accent1"/>
                </a:solidFill>
              </a:rPr>
              <a:t>2-8   Identify quality control standards and practices within the accounting  </a:t>
            </a:r>
          </a:p>
          <a:p>
            <a:pPr marL="45720" indent="0">
              <a:lnSpc>
                <a:spcPct val="110000"/>
              </a:lnSpc>
              <a:spcBef>
                <a:spcPts val="0"/>
              </a:spcBef>
              <a:buNone/>
            </a:pPr>
            <a:r>
              <a:rPr lang="en-US" sz="8000" dirty="0" smtClean="0">
                <a:solidFill>
                  <a:schemeClr val="accent1"/>
                </a:solidFill>
              </a:rPr>
              <a:t>          profession.</a:t>
            </a:r>
            <a:endParaRPr lang="en-US" sz="4200" dirty="0"/>
          </a:p>
          <a:p>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fld id="{E31375A4-56A4-47D6-9801-1991572033F7}" type="slidenum">
              <a:rPr lang="en-US" smtClean="0"/>
              <a:t>2</a:t>
            </a:fld>
            <a:r>
              <a:rPr lang="en-US" dirty="0" smtClean="0"/>
              <a:t>-2</a:t>
            </a:r>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American institute of certified public </a:t>
            </a:r>
            <a:r>
              <a:rPr lang="en-US" dirty="0" smtClean="0"/>
              <a:t>accountants</a:t>
            </a:r>
            <a:r>
              <a:rPr lang="en-US" dirty="0"/>
              <a:t/>
            </a:r>
            <a:br>
              <a:rPr lang="en-US" dirty="0"/>
            </a:br>
            <a:endParaRPr lang="en-US" dirty="0"/>
          </a:p>
        </p:txBody>
      </p:sp>
      <p:sp>
        <p:nvSpPr>
          <p:cNvPr id="3" name="Content Placeholder 2"/>
          <p:cNvSpPr>
            <a:spLocks noGrp="1"/>
          </p:cNvSpPr>
          <p:nvPr>
            <p:ph idx="1"/>
          </p:nvPr>
        </p:nvSpPr>
        <p:spPr>
          <a:xfrm>
            <a:off x="1295399" y="1760561"/>
            <a:ext cx="9601200" cy="4114800"/>
          </a:xfrm>
        </p:spPr>
        <p:txBody>
          <a:bodyPr>
            <a:normAutofit/>
          </a:bodyPr>
          <a:lstStyle/>
          <a:p>
            <a:pPr marL="45720" indent="0" algn="ctr">
              <a:buNone/>
            </a:pPr>
            <a:r>
              <a:rPr lang="en-US" sz="2800" dirty="0">
                <a:solidFill>
                  <a:srgbClr val="50838E"/>
                </a:solidFill>
              </a:rPr>
              <a:t>Other AICPA Functions</a:t>
            </a:r>
          </a:p>
          <a:p>
            <a:r>
              <a:rPr lang="en-US" sz="2800" dirty="0">
                <a:solidFill>
                  <a:schemeClr val="accent1"/>
                </a:solidFill>
              </a:rPr>
              <a:t>The AICPA writes and grades the CPA Exam.</a:t>
            </a:r>
          </a:p>
          <a:p>
            <a:r>
              <a:rPr lang="en-US" sz="2800" dirty="0" smtClean="0">
                <a:solidFill>
                  <a:schemeClr val="accent1"/>
                </a:solidFill>
              </a:rPr>
              <a:t>The AICPA supports </a:t>
            </a:r>
            <a:r>
              <a:rPr lang="en-US" sz="2800" dirty="0">
                <a:solidFill>
                  <a:schemeClr val="accent1"/>
                </a:solidFill>
              </a:rPr>
              <a:t>its own research staff and provides grants to others for research.</a:t>
            </a:r>
          </a:p>
          <a:p>
            <a:r>
              <a:rPr lang="en-US" sz="2800" dirty="0" smtClean="0">
                <a:solidFill>
                  <a:schemeClr val="accent1"/>
                </a:solidFill>
              </a:rPr>
              <a:t>The AICPA publishes </a:t>
            </a:r>
            <a:r>
              <a:rPr lang="en-US" sz="2800" dirty="0">
                <a:solidFill>
                  <a:schemeClr val="accent1"/>
                </a:solidFill>
              </a:rPr>
              <a:t>the </a:t>
            </a:r>
            <a:r>
              <a:rPr lang="en-US" sz="2800" i="1" dirty="0">
                <a:solidFill>
                  <a:srgbClr val="50838E"/>
                </a:solidFill>
              </a:rPr>
              <a:t>Journal of Accountancy,</a:t>
            </a:r>
            <a:r>
              <a:rPr lang="en-US" sz="2800" dirty="0">
                <a:solidFill>
                  <a:schemeClr val="accent1"/>
                </a:solidFill>
              </a:rPr>
              <a:t> industry audit </a:t>
            </a:r>
            <a:r>
              <a:rPr lang="en-US" sz="2800" dirty="0" smtClean="0">
                <a:solidFill>
                  <a:schemeClr val="accent1"/>
                </a:solidFill>
              </a:rPr>
              <a:t>guides, </a:t>
            </a:r>
            <a:r>
              <a:rPr lang="en-US" sz="2800" dirty="0">
                <a:solidFill>
                  <a:schemeClr val="accent1"/>
                </a:solidFill>
              </a:rPr>
              <a:t>and periodic updates to the </a:t>
            </a:r>
            <a:r>
              <a:rPr lang="en-US" sz="2800" dirty="0">
                <a:solidFill>
                  <a:srgbClr val="50838E"/>
                </a:solidFill>
              </a:rPr>
              <a:t>Codification of Statements on Auditing Standards </a:t>
            </a:r>
            <a:r>
              <a:rPr lang="en-US" sz="2800" dirty="0">
                <a:solidFill>
                  <a:schemeClr val="accent1"/>
                </a:solidFill>
              </a:rPr>
              <a:t>and the </a:t>
            </a:r>
            <a:r>
              <a:rPr lang="en-US" sz="2800" dirty="0">
                <a:solidFill>
                  <a:srgbClr val="50838E"/>
                </a:solidFill>
              </a:rPr>
              <a:t>Code of Professional Conduct.</a:t>
            </a:r>
          </a:p>
          <a:p>
            <a:endParaRPr lang="en-US" sz="2800" dirty="0"/>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2-20</a:t>
            </a:r>
            <a:endParaRPr lang="en-US" dirty="0"/>
          </a:p>
        </p:txBody>
      </p:sp>
    </p:spTree>
    <p:extLst>
      <p:ext uri="{BB962C8B-B14F-4D97-AF65-F5344CB8AC3E}">
        <p14:creationId xmlns:p14="http://schemas.microsoft.com/office/powerpoint/2010/main" val="416890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2-</a:t>
            </a:r>
            <a:fld id="{E31375A4-56A4-47D6-9801-1991572033F7}" type="slidenum">
              <a:rPr lang="en-US" smtClean="0">
                <a:solidFill>
                  <a:srgbClr val="514A40"/>
                </a:solidFill>
              </a:rPr>
              <a:pPr/>
              <a:t>21</a:t>
            </a:fld>
            <a:endParaRPr lang="en-US" dirty="0">
              <a:solidFill>
                <a:srgbClr val="514A40"/>
              </a:solidFill>
            </a:endParaRPr>
          </a:p>
        </p:txBody>
      </p:sp>
      <p:sp>
        <p:nvSpPr>
          <p:cNvPr id="3" name="TextBox 2"/>
          <p:cNvSpPr txBox="1"/>
          <p:nvPr/>
        </p:nvSpPr>
        <p:spPr>
          <a:xfrm>
            <a:off x="2509652" y="2397949"/>
            <a:ext cx="7172696"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2-6</a:t>
            </a:r>
          </a:p>
          <a:p>
            <a:pPr algn="ctr"/>
            <a:r>
              <a:rPr lang="en-US" sz="3200" b="1" dirty="0" smtClean="0">
                <a:solidFill>
                  <a:schemeClr val="accent1"/>
                </a:solidFill>
              </a:rPr>
              <a:t>Understand the role of </a:t>
            </a:r>
            <a:r>
              <a:rPr lang="en-US" sz="3200" b="1" dirty="0">
                <a:solidFill>
                  <a:schemeClr val="accent1"/>
                </a:solidFill>
              </a:rPr>
              <a:t>i</a:t>
            </a:r>
            <a:r>
              <a:rPr lang="en-US" sz="3200" b="1" dirty="0" smtClean="0">
                <a:solidFill>
                  <a:schemeClr val="accent1"/>
                </a:solidFill>
              </a:rPr>
              <a:t>nternational auditing standards and their relation to U.S. auditing standards.</a:t>
            </a:r>
          </a:p>
        </p:txBody>
      </p:sp>
    </p:spTree>
    <p:extLst>
      <p:ext uri="{BB962C8B-B14F-4D97-AF65-F5344CB8AC3E}">
        <p14:creationId xmlns:p14="http://schemas.microsoft.com/office/powerpoint/2010/main" val="278532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international and </a:t>
            </a:r>
            <a:r>
              <a:rPr lang="en-US" dirty="0" err="1" smtClean="0"/>
              <a:t>u.s.</a:t>
            </a:r>
            <a:r>
              <a:rPr lang="en-US" dirty="0" smtClean="0"/>
              <a:t> auditing standards</a:t>
            </a:r>
            <a:br>
              <a:rPr lang="en-US" dirty="0" smtClean="0"/>
            </a:br>
            <a:endParaRPr lang="en-US" dirty="0"/>
          </a:p>
        </p:txBody>
      </p:sp>
      <p:sp>
        <p:nvSpPr>
          <p:cNvPr id="3" name="Content Placeholder 2"/>
          <p:cNvSpPr>
            <a:spLocks noGrp="1"/>
          </p:cNvSpPr>
          <p:nvPr>
            <p:ph idx="1"/>
          </p:nvPr>
        </p:nvSpPr>
        <p:spPr>
          <a:xfrm>
            <a:off x="1295400" y="1524000"/>
            <a:ext cx="9601200" cy="4419600"/>
          </a:xfrm>
        </p:spPr>
        <p:txBody>
          <a:bodyPr>
            <a:normAutofit/>
          </a:bodyPr>
          <a:lstStyle/>
          <a:p>
            <a:r>
              <a:rPr lang="en-US" sz="3000" dirty="0" smtClean="0">
                <a:solidFill>
                  <a:srgbClr val="50838E"/>
                </a:solidFill>
              </a:rPr>
              <a:t>International Standards on Auditing (ISAs) </a:t>
            </a:r>
            <a:r>
              <a:rPr lang="en-US" sz="3000" dirty="0" smtClean="0">
                <a:solidFill>
                  <a:schemeClr val="accent1"/>
                </a:solidFill>
              </a:rPr>
              <a:t>are issued by the International Auditing and Assurance Standards Board (IAASB) of the International Federation of Accountants (IFAC).</a:t>
            </a:r>
          </a:p>
          <a:p>
            <a:r>
              <a:rPr lang="en-US" sz="3000" dirty="0" smtClean="0">
                <a:solidFill>
                  <a:srgbClr val="50838E"/>
                </a:solidFill>
              </a:rPr>
              <a:t>IFAC</a:t>
            </a:r>
            <a:r>
              <a:rPr lang="en-US" sz="3000" dirty="0" smtClean="0">
                <a:solidFill>
                  <a:schemeClr val="accent1"/>
                </a:solidFill>
              </a:rPr>
              <a:t> is a worldwide organization for the accountancy profession.</a:t>
            </a:r>
          </a:p>
          <a:p>
            <a:r>
              <a:rPr lang="en-US" sz="3000" dirty="0" smtClean="0">
                <a:solidFill>
                  <a:srgbClr val="50838E"/>
                </a:solidFill>
              </a:rPr>
              <a:t>IAASB</a:t>
            </a:r>
            <a:r>
              <a:rPr lang="en-US" sz="3000" dirty="0" smtClean="0">
                <a:solidFill>
                  <a:schemeClr val="accent1"/>
                </a:solidFill>
              </a:rPr>
              <a:t> works to improve uniformity of auditing practices throughout the world.</a:t>
            </a:r>
            <a:endParaRPr lang="en-US" sz="3000" dirty="0" smtClean="0">
              <a:solidFill>
                <a:srgbClr val="50838E"/>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2</a:t>
            </a:r>
            <a:r>
              <a:rPr lang="en-US" dirty="0" smtClean="0">
                <a:solidFill>
                  <a:srgbClr val="514A40"/>
                </a:solidFill>
              </a:rPr>
              <a:t>-</a:t>
            </a:r>
            <a:fld id="{E31375A4-56A4-47D6-9801-1991572033F7}" type="slidenum">
              <a:rPr lang="en-US" smtClean="0">
                <a:solidFill>
                  <a:srgbClr val="514A40"/>
                </a:solidFill>
              </a:rPr>
              <a:pPr/>
              <a:t>22</a:t>
            </a:fld>
            <a:endParaRPr lang="en-US" dirty="0">
              <a:solidFill>
                <a:srgbClr val="514A40"/>
              </a:solidFill>
            </a:endParaRPr>
          </a:p>
        </p:txBody>
      </p:sp>
    </p:spTree>
    <p:extLst>
      <p:ext uri="{BB962C8B-B14F-4D97-AF65-F5344CB8AC3E}">
        <p14:creationId xmlns:p14="http://schemas.microsoft.com/office/powerpoint/2010/main" val="83495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506046"/>
            <a:ext cx="9601200" cy="1143000"/>
          </a:xfrm>
        </p:spPr>
        <p:txBody>
          <a:bodyPr>
            <a:normAutofit/>
          </a:bodyPr>
          <a:lstStyle/>
          <a:p>
            <a:pPr algn="ctr"/>
            <a:r>
              <a:rPr lang="en-US" dirty="0"/>
              <a:t>international and </a:t>
            </a:r>
            <a:r>
              <a:rPr lang="en-US" dirty="0" err="1"/>
              <a:t>u.s.</a:t>
            </a:r>
            <a:r>
              <a:rPr lang="en-US" dirty="0"/>
              <a:t> auditing standards (cont.)</a:t>
            </a:r>
          </a:p>
        </p:txBody>
      </p:sp>
      <p:sp>
        <p:nvSpPr>
          <p:cNvPr id="3" name="Content Placeholder 2"/>
          <p:cNvSpPr>
            <a:spLocks noGrp="1"/>
          </p:cNvSpPr>
          <p:nvPr>
            <p:ph idx="1"/>
          </p:nvPr>
        </p:nvSpPr>
        <p:spPr/>
        <p:txBody>
          <a:bodyPr>
            <a:normAutofit/>
          </a:bodyPr>
          <a:lstStyle/>
          <a:p>
            <a:r>
              <a:rPr lang="en-US" sz="2800" dirty="0">
                <a:solidFill>
                  <a:srgbClr val="50838E"/>
                </a:solidFill>
              </a:rPr>
              <a:t>ISAs </a:t>
            </a:r>
            <a:r>
              <a:rPr lang="en-US" sz="2800" dirty="0">
                <a:solidFill>
                  <a:schemeClr val="accent1"/>
                </a:solidFill>
              </a:rPr>
              <a:t>do not override a country’s regulations governing audit practices.</a:t>
            </a:r>
          </a:p>
          <a:p>
            <a:r>
              <a:rPr lang="en-US" sz="2800" dirty="0">
                <a:solidFill>
                  <a:schemeClr val="accent1"/>
                </a:solidFill>
              </a:rPr>
              <a:t>Most countries, including the United States, base their auditing standards on </a:t>
            </a:r>
            <a:r>
              <a:rPr lang="en-US" sz="2800" dirty="0">
                <a:solidFill>
                  <a:srgbClr val="50838E"/>
                </a:solidFill>
              </a:rPr>
              <a:t>ISAs,</a:t>
            </a:r>
            <a:r>
              <a:rPr lang="en-US" sz="2800" dirty="0">
                <a:solidFill>
                  <a:schemeClr val="accent1"/>
                </a:solidFill>
              </a:rPr>
              <a:t> modified as appropriate for each country’s regulatory environment.</a:t>
            </a:r>
          </a:p>
          <a:p>
            <a:r>
              <a:rPr lang="en-US" sz="2800" dirty="0">
                <a:solidFill>
                  <a:schemeClr val="accent1"/>
                </a:solidFill>
              </a:rPr>
              <a:t>The Auditing Standards Board in the </a:t>
            </a:r>
            <a:r>
              <a:rPr lang="en-US" sz="2800" dirty="0" smtClean="0">
                <a:solidFill>
                  <a:schemeClr val="accent1"/>
                </a:solidFill>
              </a:rPr>
              <a:t>United States </a:t>
            </a:r>
            <a:r>
              <a:rPr lang="en-US" sz="2800" dirty="0">
                <a:solidFill>
                  <a:schemeClr val="accent1"/>
                </a:solidFill>
              </a:rPr>
              <a:t>has revised its audit standards to converge with international standards.</a:t>
            </a:r>
          </a:p>
          <a:p>
            <a:endParaRPr lang="en-US" sz="2800" dirty="0"/>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2-23</a:t>
            </a:r>
            <a:endParaRPr lang="en-US" dirty="0"/>
          </a:p>
        </p:txBody>
      </p:sp>
    </p:spTree>
    <p:extLst>
      <p:ext uri="{BB962C8B-B14F-4D97-AF65-F5344CB8AC3E}">
        <p14:creationId xmlns:p14="http://schemas.microsoft.com/office/powerpoint/2010/main" val="219858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506046"/>
            <a:ext cx="9601200" cy="1143000"/>
          </a:xfrm>
        </p:spPr>
        <p:txBody>
          <a:bodyPr>
            <a:normAutofit/>
          </a:bodyPr>
          <a:lstStyle/>
          <a:p>
            <a:pPr algn="ctr"/>
            <a:r>
              <a:rPr lang="en-US" dirty="0"/>
              <a:t>AICPA auditing </a:t>
            </a:r>
            <a:r>
              <a:rPr lang="en-US" dirty="0" smtClean="0"/>
              <a:t>standards</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sz="2800" dirty="0">
                <a:solidFill>
                  <a:schemeClr val="accent1"/>
                </a:solidFill>
              </a:rPr>
              <a:t>Auditing standards for private companies </a:t>
            </a:r>
            <a:r>
              <a:rPr lang="en-US" sz="2800" dirty="0" smtClean="0">
                <a:solidFill>
                  <a:schemeClr val="accent1"/>
                </a:solidFill>
              </a:rPr>
              <a:t>and other entities in </a:t>
            </a:r>
            <a:r>
              <a:rPr lang="en-US" sz="2800" dirty="0">
                <a:solidFill>
                  <a:schemeClr val="accent1"/>
                </a:solidFill>
              </a:rPr>
              <a:t>the </a:t>
            </a:r>
            <a:r>
              <a:rPr lang="en-US" sz="2800" dirty="0" smtClean="0">
                <a:solidFill>
                  <a:schemeClr val="accent1"/>
                </a:solidFill>
              </a:rPr>
              <a:t>United States </a:t>
            </a:r>
            <a:r>
              <a:rPr lang="en-US" sz="2800" dirty="0">
                <a:solidFill>
                  <a:schemeClr val="accent1"/>
                </a:solidFill>
              </a:rPr>
              <a:t>are established by the </a:t>
            </a:r>
            <a:r>
              <a:rPr lang="en-US" sz="2800" dirty="0">
                <a:solidFill>
                  <a:srgbClr val="50838E"/>
                </a:solidFill>
              </a:rPr>
              <a:t>Auditing Standards Board (ASB) </a:t>
            </a:r>
            <a:r>
              <a:rPr lang="en-US" sz="2800" dirty="0">
                <a:solidFill>
                  <a:schemeClr val="accent1"/>
                </a:solidFill>
              </a:rPr>
              <a:t>of the AICPA.  </a:t>
            </a:r>
          </a:p>
          <a:p>
            <a:r>
              <a:rPr lang="en-US" sz="2800" dirty="0">
                <a:solidFill>
                  <a:schemeClr val="accent1"/>
                </a:solidFill>
              </a:rPr>
              <a:t>These standards are called </a:t>
            </a:r>
            <a:r>
              <a:rPr lang="en-US" sz="2800" dirty="0">
                <a:solidFill>
                  <a:srgbClr val="50838E"/>
                </a:solidFill>
              </a:rPr>
              <a:t>Statements of Auditing Standards (SASs).</a:t>
            </a:r>
            <a:r>
              <a:rPr lang="en-US" sz="2800" dirty="0">
                <a:solidFill>
                  <a:schemeClr val="accent1"/>
                </a:solidFill>
              </a:rPr>
              <a:t> </a:t>
            </a:r>
            <a:r>
              <a:rPr lang="en-US" sz="2800" dirty="0" smtClean="0">
                <a:solidFill>
                  <a:schemeClr val="accent1"/>
                </a:solidFill>
              </a:rPr>
              <a:t>The </a:t>
            </a:r>
            <a:r>
              <a:rPr lang="en-US" sz="2800" dirty="0">
                <a:solidFill>
                  <a:schemeClr val="accent1"/>
                </a:solidFill>
              </a:rPr>
              <a:t>AICPA standards are also referred to as </a:t>
            </a:r>
            <a:r>
              <a:rPr lang="en-US" sz="2800" dirty="0">
                <a:solidFill>
                  <a:srgbClr val="50838E"/>
                </a:solidFill>
              </a:rPr>
              <a:t>generally accepted auditing standards (GAAS).</a:t>
            </a:r>
          </a:p>
          <a:p>
            <a:r>
              <a:rPr lang="en-US" sz="2800" dirty="0">
                <a:solidFill>
                  <a:schemeClr val="accent1"/>
                </a:solidFill>
              </a:rPr>
              <a:t>Prior to passage of the </a:t>
            </a:r>
            <a:r>
              <a:rPr lang="en-US" sz="2800" dirty="0">
                <a:solidFill>
                  <a:srgbClr val="50838E"/>
                </a:solidFill>
              </a:rPr>
              <a:t>Sarbanes-Oxley Act,</a:t>
            </a:r>
            <a:r>
              <a:rPr lang="en-US" sz="2800" dirty="0">
                <a:solidFill>
                  <a:schemeClr val="accent1"/>
                </a:solidFill>
              </a:rPr>
              <a:t> the ASB established auditing standards for private and public companies</a:t>
            </a:r>
            <a:r>
              <a:rPr lang="en-US" sz="2800" dirty="0" smtClean="0">
                <a:solidFill>
                  <a:schemeClr val="accent1"/>
                </a:solidFill>
              </a:rPr>
              <a:t>. </a:t>
            </a:r>
            <a:r>
              <a:rPr lang="en-US" sz="2800" dirty="0">
                <a:solidFill>
                  <a:schemeClr val="accent1"/>
                </a:solidFill>
              </a:rPr>
              <a:t>Now the </a:t>
            </a:r>
            <a:r>
              <a:rPr lang="en-US" sz="2800" dirty="0">
                <a:solidFill>
                  <a:srgbClr val="50838E"/>
                </a:solidFill>
              </a:rPr>
              <a:t>PCAOB</a:t>
            </a:r>
            <a:r>
              <a:rPr lang="en-US" sz="2800" dirty="0">
                <a:solidFill>
                  <a:schemeClr val="accent1"/>
                </a:solidFill>
              </a:rPr>
              <a:t> has responsibility for auditing standards for public companies and brokers and dealers registered with the </a:t>
            </a:r>
            <a:r>
              <a:rPr lang="en-US" sz="2800" dirty="0" smtClean="0">
                <a:solidFill>
                  <a:schemeClr val="accent1"/>
                </a:solidFill>
              </a:rPr>
              <a:t>SEC.</a:t>
            </a:r>
            <a:endParaRPr lang="en-US" sz="2800" dirty="0">
              <a:solidFill>
                <a:schemeClr val="accent1"/>
              </a:solidFill>
            </a:endParaRPr>
          </a:p>
          <a:p>
            <a:endParaRPr lang="en-US" sz="2800" dirty="0"/>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2-24</a:t>
            </a:r>
            <a:endParaRPr lang="en-US" dirty="0"/>
          </a:p>
        </p:txBody>
      </p:sp>
    </p:spTree>
    <p:extLst>
      <p:ext uri="{BB962C8B-B14F-4D97-AF65-F5344CB8AC3E}">
        <p14:creationId xmlns:p14="http://schemas.microsoft.com/office/powerpoint/2010/main" val="269066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506046"/>
            <a:ext cx="9601200" cy="1143000"/>
          </a:xfrm>
        </p:spPr>
        <p:txBody>
          <a:bodyPr>
            <a:normAutofit/>
          </a:bodyPr>
          <a:lstStyle/>
          <a:p>
            <a:pPr algn="ctr"/>
            <a:r>
              <a:rPr lang="en-US" dirty="0" smtClean="0"/>
              <a:t>PCAOB Standards</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sz="2800" dirty="0" smtClean="0">
                <a:solidFill>
                  <a:schemeClr val="accent1"/>
                </a:solidFill>
              </a:rPr>
              <a:t>Initially, the PCAOB adopted existing auditing standards established by the ASB as </a:t>
            </a:r>
            <a:r>
              <a:rPr lang="en-US" sz="2800" dirty="0" smtClean="0">
                <a:solidFill>
                  <a:srgbClr val="50838E"/>
                </a:solidFill>
              </a:rPr>
              <a:t>interim standards</a:t>
            </a:r>
            <a:r>
              <a:rPr lang="en-US" sz="2800" dirty="0">
                <a:solidFill>
                  <a:srgbClr val="50838E"/>
                </a:solidFill>
              </a:rPr>
              <a:t>.</a:t>
            </a:r>
          </a:p>
          <a:p>
            <a:r>
              <a:rPr lang="en-US" sz="2800" dirty="0" smtClean="0">
                <a:solidFill>
                  <a:schemeClr val="accent1"/>
                </a:solidFill>
              </a:rPr>
              <a:t>The PCAOB considers international standards when developing new standards.</a:t>
            </a:r>
          </a:p>
          <a:p>
            <a:r>
              <a:rPr lang="en-US" sz="2800" dirty="0" smtClean="0">
                <a:solidFill>
                  <a:schemeClr val="accent1"/>
                </a:solidFill>
              </a:rPr>
              <a:t>PCAOB standards </a:t>
            </a:r>
            <a:r>
              <a:rPr lang="en-US" sz="2800" dirty="0" smtClean="0">
                <a:solidFill>
                  <a:srgbClr val="50838E"/>
                </a:solidFill>
              </a:rPr>
              <a:t>apply only to the audits of U.S. public </a:t>
            </a:r>
            <a:r>
              <a:rPr lang="en-US" sz="2800" dirty="0">
                <a:solidFill>
                  <a:srgbClr val="50838E"/>
                </a:solidFill>
              </a:rPr>
              <a:t>companies  and brokers and dealers registered with the </a:t>
            </a:r>
            <a:r>
              <a:rPr lang="en-US" sz="2800" dirty="0" smtClean="0">
                <a:solidFill>
                  <a:srgbClr val="50838E"/>
                </a:solidFill>
              </a:rPr>
              <a:t>SEC.</a:t>
            </a:r>
            <a:endParaRPr lang="en-US" sz="2800" dirty="0">
              <a:solidFill>
                <a:srgbClr val="50838E"/>
              </a:solidFill>
            </a:endParaRPr>
          </a:p>
          <a:p>
            <a:r>
              <a:rPr lang="en-US" sz="2800" dirty="0" smtClean="0">
                <a:solidFill>
                  <a:schemeClr val="accent1"/>
                </a:solidFill>
              </a:rPr>
              <a:t>Figure 2-1 shows the </a:t>
            </a:r>
            <a:r>
              <a:rPr lang="en-US" sz="2800" dirty="0" smtClean="0">
                <a:solidFill>
                  <a:srgbClr val="50838E"/>
                </a:solidFill>
              </a:rPr>
              <a:t>relationships</a:t>
            </a:r>
            <a:r>
              <a:rPr lang="en-US" sz="2800" dirty="0" smtClean="0">
                <a:solidFill>
                  <a:schemeClr val="accent1"/>
                </a:solidFill>
              </a:rPr>
              <a:t> among international auditing standards, AICPA auditing standards, and PCAOB auditing standards.</a:t>
            </a:r>
            <a:endParaRPr lang="en-US" sz="28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a:t>
            </a:r>
            <a:fld id="{E31375A4-56A4-47D6-9801-1991572033F7}" type="slidenum">
              <a:rPr lang="en-US" smtClean="0"/>
              <a:t>25</a:t>
            </a:fld>
            <a:endParaRPr lang="en-US" dirty="0"/>
          </a:p>
        </p:txBody>
      </p:sp>
    </p:spTree>
    <p:extLst>
      <p:ext uri="{BB962C8B-B14F-4D97-AF65-F5344CB8AC3E}">
        <p14:creationId xmlns:p14="http://schemas.microsoft.com/office/powerpoint/2010/main" val="268078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37662" y="296984"/>
            <a:ext cx="11108926" cy="5519800"/>
          </a:xfrm>
          <a:prstGeom prst="rect">
            <a:avLst/>
          </a:prstGeom>
        </p:spPr>
      </p:pic>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2-26</a:t>
            </a:r>
            <a:endParaRPr lang="en-US" dirty="0"/>
          </a:p>
        </p:txBody>
      </p:sp>
    </p:spTree>
    <p:extLst>
      <p:ext uri="{BB962C8B-B14F-4D97-AF65-F5344CB8AC3E}">
        <p14:creationId xmlns:p14="http://schemas.microsoft.com/office/powerpoint/2010/main" val="6564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2-</a:t>
            </a:r>
            <a:fld id="{E31375A4-56A4-47D6-9801-1991572033F7}" type="slidenum">
              <a:rPr lang="en-US" smtClean="0">
                <a:solidFill>
                  <a:srgbClr val="514A40"/>
                </a:solidFill>
              </a:rPr>
              <a:pPr/>
              <a:t>27</a:t>
            </a:fld>
            <a:endParaRPr lang="en-US" dirty="0">
              <a:solidFill>
                <a:srgbClr val="514A40"/>
              </a:solidFill>
            </a:endParaRPr>
          </a:p>
        </p:txBody>
      </p:sp>
      <p:sp>
        <p:nvSpPr>
          <p:cNvPr id="3" name="TextBox 2"/>
          <p:cNvSpPr txBox="1"/>
          <p:nvPr/>
        </p:nvSpPr>
        <p:spPr>
          <a:xfrm>
            <a:off x="2509652" y="2644170"/>
            <a:ext cx="7172696"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2-7</a:t>
            </a:r>
          </a:p>
          <a:p>
            <a:pPr algn="ctr"/>
            <a:r>
              <a:rPr lang="en-US" sz="3200" b="1" dirty="0" smtClean="0">
                <a:solidFill>
                  <a:schemeClr val="accent1"/>
                </a:solidFill>
              </a:rPr>
              <a:t>Use U.S. standards as a basis for further study.</a:t>
            </a:r>
          </a:p>
        </p:txBody>
      </p:sp>
    </p:spTree>
    <p:extLst>
      <p:ext uri="{BB962C8B-B14F-4D97-AF65-F5344CB8AC3E}">
        <p14:creationId xmlns:p14="http://schemas.microsoft.com/office/powerpoint/2010/main" val="237187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organization of </a:t>
            </a:r>
            <a:r>
              <a:rPr lang="en-US" dirty="0" err="1" smtClean="0"/>
              <a:t>u.s.</a:t>
            </a:r>
            <a:r>
              <a:rPr lang="en-US" dirty="0" smtClean="0"/>
              <a:t> auditing standards</a:t>
            </a:r>
            <a:br>
              <a:rPr lang="en-US" dirty="0" smtClean="0"/>
            </a:br>
            <a:endParaRPr lang="en-US" dirty="0"/>
          </a:p>
        </p:txBody>
      </p:sp>
      <p:sp>
        <p:nvSpPr>
          <p:cNvPr id="3" name="Content Placeholder 2"/>
          <p:cNvSpPr>
            <a:spLocks noGrp="1"/>
          </p:cNvSpPr>
          <p:nvPr>
            <p:ph idx="1"/>
          </p:nvPr>
        </p:nvSpPr>
        <p:spPr>
          <a:xfrm>
            <a:off x="1295400" y="1524000"/>
            <a:ext cx="9601200" cy="4419600"/>
          </a:xfrm>
        </p:spPr>
        <p:txBody>
          <a:bodyPr>
            <a:normAutofit/>
          </a:bodyPr>
          <a:lstStyle/>
          <a:p>
            <a:r>
              <a:rPr lang="en-US" sz="2400" dirty="0" smtClean="0">
                <a:solidFill>
                  <a:schemeClr val="accent1"/>
                </a:solidFill>
              </a:rPr>
              <a:t>The</a:t>
            </a:r>
            <a:r>
              <a:rPr lang="en-US" sz="2400" dirty="0" smtClean="0">
                <a:solidFill>
                  <a:srgbClr val="50838E"/>
                </a:solidFill>
              </a:rPr>
              <a:t> ASB </a:t>
            </a:r>
            <a:r>
              <a:rPr lang="en-US" sz="2400" dirty="0" smtClean="0">
                <a:solidFill>
                  <a:schemeClr val="accent1"/>
                </a:solidFill>
              </a:rPr>
              <a:t>issued a Preface to the Codification of Auditing Standards containing the “Principles Underlying an Audit in Accordance with Generally Accepted Auditing Standards” (the </a:t>
            </a:r>
            <a:r>
              <a:rPr lang="en-US" sz="2400" dirty="0" smtClean="0">
                <a:solidFill>
                  <a:srgbClr val="50838E"/>
                </a:solidFill>
              </a:rPr>
              <a:t>principles</a:t>
            </a:r>
            <a:r>
              <a:rPr lang="en-US" sz="2400" dirty="0" smtClean="0">
                <a:solidFill>
                  <a:schemeClr val="accent1"/>
                </a:solidFill>
              </a:rPr>
              <a:t>).</a:t>
            </a:r>
          </a:p>
          <a:p>
            <a:r>
              <a:rPr lang="en-US" sz="2400" dirty="0" smtClean="0">
                <a:solidFill>
                  <a:schemeClr val="accent1"/>
                </a:solidFill>
              </a:rPr>
              <a:t>The </a:t>
            </a:r>
            <a:r>
              <a:rPr lang="en-US" sz="2400" dirty="0" smtClean="0">
                <a:solidFill>
                  <a:srgbClr val="50838E"/>
                </a:solidFill>
              </a:rPr>
              <a:t>principles </a:t>
            </a:r>
            <a:r>
              <a:rPr lang="en-US" sz="2400" dirty="0" smtClean="0">
                <a:solidFill>
                  <a:schemeClr val="accent1"/>
                </a:solidFill>
              </a:rPr>
              <a:t>provide a framework for the two objectives of conducting an audit of financial statements:</a:t>
            </a:r>
          </a:p>
          <a:p>
            <a:pPr marL="880110" lvl="1" indent="-514350">
              <a:buFont typeface="+mj-lt"/>
              <a:buAutoNum type="arabicPeriod"/>
            </a:pPr>
            <a:r>
              <a:rPr lang="en-US" sz="2400" dirty="0" smtClean="0">
                <a:solidFill>
                  <a:schemeClr val="accent1"/>
                </a:solidFill>
              </a:rPr>
              <a:t>Obtain reasonable assurance about whether the financial statements as a whole are free from material misstatement, whether due to fraud or error; and</a:t>
            </a:r>
          </a:p>
          <a:p>
            <a:pPr marL="880110" lvl="1" indent="-514350">
              <a:buFont typeface="+mj-lt"/>
              <a:buAutoNum type="arabicPeriod"/>
            </a:pPr>
            <a:r>
              <a:rPr lang="en-US" sz="2400" dirty="0" smtClean="0">
                <a:solidFill>
                  <a:schemeClr val="accent1"/>
                </a:solidFill>
              </a:rPr>
              <a:t>Report on the financial statements, and communicate as required by GAAS, in accordance with the auditor’s findings.</a:t>
            </a:r>
          </a:p>
          <a:p>
            <a:pPr marL="45720" indent="0">
              <a:buNone/>
            </a:pPr>
            <a:endParaRPr lang="en-US" sz="3000" dirty="0" smtClean="0">
              <a:solidFill>
                <a:srgbClr val="50838E"/>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2</a:t>
            </a:r>
            <a:r>
              <a:rPr lang="en-US" dirty="0" smtClean="0">
                <a:solidFill>
                  <a:srgbClr val="514A40"/>
                </a:solidFill>
              </a:rPr>
              <a:t>-</a:t>
            </a:r>
            <a:fld id="{E31375A4-56A4-47D6-9801-1991572033F7}" type="slidenum">
              <a:rPr lang="en-US" smtClean="0">
                <a:solidFill>
                  <a:srgbClr val="514A40"/>
                </a:solidFill>
              </a:rPr>
              <a:pPr/>
              <a:t>28</a:t>
            </a:fld>
            <a:endParaRPr lang="en-US" dirty="0">
              <a:solidFill>
                <a:srgbClr val="514A40"/>
              </a:solidFill>
            </a:endParaRPr>
          </a:p>
        </p:txBody>
      </p:sp>
    </p:spTree>
    <p:extLst>
      <p:ext uri="{BB962C8B-B14F-4D97-AF65-F5344CB8AC3E}">
        <p14:creationId xmlns:p14="http://schemas.microsoft.com/office/powerpoint/2010/main" val="322548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506046"/>
            <a:ext cx="9601200" cy="1143000"/>
          </a:xfrm>
        </p:spPr>
        <p:txBody>
          <a:bodyPr>
            <a:normAutofit/>
          </a:bodyPr>
          <a:lstStyle/>
          <a:p>
            <a:pPr algn="ctr"/>
            <a:r>
              <a:rPr lang="en-US" dirty="0" smtClean="0"/>
              <a:t>Organization of </a:t>
            </a:r>
            <a:r>
              <a:rPr lang="en-US" dirty="0" err="1" smtClean="0"/>
              <a:t>u.s.</a:t>
            </a:r>
            <a:r>
              <a:rPr lang="en-US" dirty="0" smtClean="0"/>
              <a:t> auditing standards (cont.)</a:t>
            </a:r>
            <a:endParaRPr lang="en-US" dirty="0"/>
          </a:p>
        </p:txBody>
      </p:sp>
      <p:sp>
        <p:nvSpPr>
          <p:cNvPr id="3" name="Content Placeholder 2"/>
          <p:cNvSpPr>
            <a:spLocks noGrp="1"/>
          </p:cNvSpPr>
          <p:nvPr>
            <p:ph idx="1"/>
          </p:nvPr>
        </p:nvSpPr>
        <p:spPr/>
        <p:txBody>
          <a:bodyPr>
            <a:normAutofit lnSpcReduction="10000"/>
          </a:bodyPr>
          <a:lstStyle/>
          <a:p>
            <a:pPr marL="45720" indent="0">
              <a:buNone/>
            </a:pPr>
            <a:r>
              <a:rPr lang="en-US" sz="2800" dirty="0" smtClean="0">
                <a:solidFill>
                  <a:schemeClr val="accent1"/>
                </a:solidFill>
              </a:rPr>
              <a:t>The </a:t>
            </a:r>
            <a:r>
              <a:rPr lang="en-US" sz="2800" dirty="0" smtClean="0">
                <a:solidFill>
                  <a:srgbClr val="50838E"/>
                </a:solidFill>
              </a:rPr>
              <a:t>principles</a:t>
            </a:r>
            <a:r>
              <a:rPr lang="en-US" sz="2800" dirty="0" smtClean="0">
                <a:solidFill>
                  <a:schemeClr val="accent1"/>
                </a:solidFill>
              </a:rPr>
              <a:t> are not requirements and do not carry authority, but they provide structure for the Codification. The structure is organized around the following principles:</a:t>
            </a:r>
          </a:p>
          <a:p>
            <a:r>
              <a:rPr lang="en-US" sz="2800" dirty="0" smtClean="0">
                <a:solidFill>
                  <a:schemeClr val="accent1"/>
                </a:solidFill>
              </a:rPr>
              <a:t>Purpose of an audit (</a:t>
            </a:r>
            <a:r>
              <a:rPr lang="en-US" sz="2800" dirty="0" smtClean="0">
                <a:solidFill>
                  <a:srgbClr val="50838E"/>
                </a:solidFill>
              </a:rPr>
              <a:t>Purpose</a:t>
            </a:r>
            <a:r>
              <a:rPr lang="en-US" sz="2800" dirty="0" smtClean="0">
                <a:solidFill>
                  <a:schemeClr val="accent1"/>
                </a:solidFill>
              </a:rPr>
              <a:t>)</a:t>
            </a:r>
          </a:p>
          <a:p>
            <a:r>
              <a:rPr lang="en-US" sz="2800" dirty="0" smtClean="0">
                <a:solidFill>
                  <a:schemeClr val="accent1"/>
                </a:solidFill>
              </a:rPr>
              <a:t>Personal responsibilities of the auditor (</a:t>
            </a:r>
            <a:r>
              <a:rPr lang="en-US" sz="2800" dirty="0" smtClean="0">
                <a:solidFill>
                  <a:srgbClr val="50838E"/>
                </a:solidFill>
              </a:rPr>
              <a:t>Responsibilities</a:t>
            </a:r>
            <a:r>
              <a:rPr lang="en-US" sz="2800" dirty="0" smtClean="0">
                <a:solidFill>
                  <a:schemeClr val="accent1"/>
                </a:solidFill>
              </a:rPr>
              <a:t>)</a:t>
            </a:r>
          </a:p>
          <a:p>
            <a:r>
              <a:rPr lang="en-US" sz="2800" dirty="0" smtClean="0">
                <a:solidFill>
                  <a:schemeClr val="accent1"/>
                </a:solidFill>
              </a:rPr>
              <a:t>Auditor actions in performing the audit (</a:t>
            </a:r>
            <a:r>
              <a:rPr lang="en-US" sz="2800" dirty="0" smtClean="0">
                <a:solidFill>
                  <a:srgbClr val="50838E"/>
                </a:solidFill>
              </a:rPr>
              <a:t>Performance</a:t>
            </a:r>
            <a:r>
              <a:rPr lang="en-US" sz="2800" dirty="0" smtClean="0">
                <a:solidFill>
                  <a:schemeClr val="accent1"/>
                </a:solidFill>
              </a:rPr>
              <a:t>)</a:t>
            </a:r>
          </a:p>
          <a:p>
            <a:r>
              <a:rPr lang="en-US" sz="2800" dirty="0" smtClean="0">
                <a:solidFill>
                  <a:schemeClr val="accent1"/>
                </a:solidFill>
              </a:rPr>
              <a:t>Reporting (</a:t>
            </a:r>
            <a:r>
              <a:rPr lang="en-US" sz="2800" dirty="0" smtClean="0">
                <a:solidFill>
                  <a:srgbClr val="50838E"/>
                </a:solidFill>
              </a:rPr>
              <a:t>Reporting</a:t>
            </a:r>
            <a:r>
              <a:rPr lang="en-US" sz="2800" dirty="0" smtClean="0">
                <a:solidFill>
                  <a:schemeClr val="accent1"/>
                </a:solidFill>
              </a:rPr>
              <a:t>)</a:t>
            </a:r>
          </a:p>
          <a:p>
            <a:pPr marL="45720" indent="0">
              <a:buNone/>
            </a:pPr>
            <a:r>
              <a:rPr lang="en-US" sz="2800" dirty="0" smtClean="0">
                <a:solidFill>
                  <a:schemeClr val="accent1"/>
                </a:solidFill>
              </a:rPr>
              <a:t>These principles are summarized in Figure 2-2.</a:t>
            </a:r>
            <a:endParaRPr lang="en-US" sz="28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2-29</a:t>
            </a:r>
            <a:endParaRPr lang="en-US" dirty="0"/>
          </a:p>
        </p:txBody>
      </p:sp>
    </p:spTree>
    <p:extLst>
      <p:ext uri="{BB962C8B-B14F-4D97-AF65-F5344CB8AC3E}">
        <p14:creationId xmlns:p14="http://schemas.microsoft.com/office/powerpoint/2010/main" val="346016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2</a:t>
            </a:r>
            <a:r>
              <a:rPr lang="en-US" dirty="0" smtClean="0">
                <a:solidFill>
                  <a:srgbClr val="514A40"/>
                </a:solidFill>
              </a:rPr>
              <a:t>-</a:t>
            </a:r>
            <a:fld id="{E31375A4-56A4-47D6-9801-1991572033F7}" type="slidenum">
              <a:rPr lang="en-US" smtClean="0">
                <a:solidFill>
                  <a:srgbClr val="514A40"/>
                </a:solidFill>
              </a:rPr>
              <a:pPr/>
              <a:t>3</a:t>
            </a:fld>
            <a:endParaRPr lang="en-US" dirty="0">
              <a:solidFill>
                <a:srgbClr val="514A40"/>
              </a:solidFill>
            </a:endParaRPr>
          </a:p>
        </p:txBody>
      </p:sp>
      <p:sp>
        <p:nvSpPr>
          <p:cNvPr id="3" name="TextBox 2"/>
          <p:cNvSpPr txBox="1"/>
          <p:nvPr/>
        </p:nvSpPr>
        <p:spPr>
          <a:xfrm>
            <a:off x="3858986" y="2397949"/>
            <a:ext cx="4474028"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2-1</a:t>
            </a:r>
          </a:p>
          <a:p>
            <a:pPr algn="ctr"/>
            <a:r>
              <a:rPr lang="en-US" sz="3200" b="1" dirty="0" smtClean="0">
                <a:solidFill>
                  <a:schemeClr val="accent1"/>
                </a:solidFill>
              </a:rPr>
              <a:t>Describe the nature of CPA firms and what they do.</a:t>
            </a:r>
            <a:endParaRPr lang="en-US" sz="3200" b="1" dirty="0">
              <a:solidFill>
                <a:schemeClr val="accent1"/>
              </a:solidFill>
            </a:endParaRP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2-30</a:t>
            </a:r>
            <a:endParaRPr lang="en-US" dirty="0"/>
          </a:p>
        </p:txBody>
      </p:sp>
      <p:pic>
        <p:nvPicPr>
          <p:cNvPr id="7" name="Picture 6"/>
          <p:cNvPicPr>
            <a:picLocks noChangeAspect="1"/>
          </p:cNvPicPr>
          <p:nvPr/>
        </p:nvPicPr>
        <p:blipFill>
          <a:blip r:embed="rId2"/>
          <a:stretch>
            <a:fillRect/>
          </a:stretch>
        </p:blipFill>
        <p:spPr>
          <a:xfrm>
            <a:off x="3231701" y="93785"/>
            <a:ext cx="5130039" cy="6052139"/>
          </a:xfrm>
          <a:prstGeom prst="rect">
            <a:avLst/>
          </a:prstGeom>
        </p:spPr>
      </p:pic>
    </p:spTree>
    <p:extLst>
      <p:ext uri="{BB962C8B-B14F-4D97-AF65-F5344CB8AC3E}">
        <p14:creationId xmlns:p14="http://schemas.microsoft.com/office/powerpoint/2010/main" val="29470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Organization of </a:t>
            </a:r>
            <a:r>
              <a:rPr lang="en-US" dirty="0" err="1"/>
              <a:t>u.s.</a:t>
            </a:r>
            <a:r>
              <a:rPr lang="en-US" dirty="0"/>
              <a:t> auditing standards (cont.)</a:t>
            </a:r>
          </a:p>
        </p:txBody>
      </p:sp>
      <p:sp>
        <p:nvSpPr>
          <p:cNvPr id="3" name="Content Placeholder 2"/>
          <p:cNvSpPr>
            <a:spLocks noGrp="1"/>
          </p:cNvSpPr>
          <p:nvPr>
            <p:ph idx="1"/>
          </p:nvPr>
        </p:nvSpPr>
        <p:spPr>
          <a:xfrm>
            <a:off x="1147156" y="1936865"/>
            <a:ext cx="9749444" cy="4006734"/>
          </a:xfrm>
        </p:spPr>
        <p:txBody>
          <a:bodyPr>
            <a:normAutofit/>
          </a:bodyPr>
          <a:lstStyle/>
          <a:p>
            <a:r>
              <a:rPr lang="en-US" sz="2400" dirty="0" smtClean="0">
                <a:solidFill>
                  <a:srgbClr val="50838E"/>
                </a:solidFill>
              </a:rPr>
              <a:t>Purpose: </a:t>
            </a:r>
            <a:r>
              <a:rPr lang="en-US" sz="2400" dirty="0" smtClean="0">
                <a:solidFill>
                  <a:schemeClr val="accent1"/>
                </a:solidFill>
              </a:rPr>
              <a:t>The purpose of an audit is to provide financial statement users with an opinion issued by the auditor on whether the financial statements are presented fairly, in all material respects, in accordance with applicable financial reporting framework.  </a:t>
            </a:r>
            <a:endParaRPr lang="en-US" sz="2400" dirty="0">
              <a:solidFill>
                <a:schemeClr val="accent1"/>
              </a:solidFill>
            </a:endParaRPr>
          </a:p>
          <a:p>
            <a:r>
              <a:rPr lang="en-US" sz="2400" dirty="0" smtClean="0">
                <a:solidFill>
                  <a:srgbClr val="50838E"/>
                </a:solidFill>
              </a:rPr>
              <a:t>Responsibilities</a:t>
            </a:r>
            <a:r>
              <a:rPr lang="en-US" sz="2400" dirty="0">
                <a:solidFill>
                  <a:srgbClr val="50838E"/>
                </a:solidFill>
              </a:rPr>
              <a:t>:</a:t>
            </a:r>
            <a:r>
              <a:rPr lang="en-US" sz="2400" dirty="0" smtClean="0">
                <a:solidFill>
                  <a:schemeClr val="accent1"/>
                </a:solidFill>
              </a:rPr>
              <a:t> The auditor’s responsibilities stress the importance of the qualities that the auditor should possess:</a:t>
            </a:r>
          </a:p>
          <a:p>
            <a:pPr lvl="1"/>
            <a:r>
              <a:rPr lang="en-US" sz="2400" dirty="0" smtClean="0">
                <a:solidFill>
                  <a:srgbClr val="50838E"/>
                </a:solidFill>
              </a:rPr>
              <a:t>Appropriate competence and capabilities</a:t>
            </a:r>
            <a:endParaRPr lang="en-US" sz="2400" dirty="0">
              <a:solidFill>
                <a:schemeClr val="accent1"/>
              </a:solidFill>
            </a:endParaRPr>
          </a:p>
          <a:p>
            <a:pPr lvl="1"/>
            <a:r>
              <a:rPr lang="en-US" sz="2400" dirty="0" smtClean="0">
                <a:solidFill>
                  <a:srgbClr val="50838E"/>
                </a:solidFill>
              </a:rPr>
              <a:t>Comply with relevant ethical requirements</a:t>
            </a:r>
            <a:endParaRPr lang="en-US" sz="2400" dirty="0" smtClean="0">
              <a:solidFill>
                <a:schemeClr val="accent1"/>
              </a:solidFill>
            </a:endParaRPr>
          </a:p>
          <a:p>
            <a:pPr lvl="1"/>
            <a:r>
              <a:rPr lang="en-US" sz="2400" dirty="0" smtClean="0">
                <a:solidFill>
                  <a:srgbClr val="50838E"/>
                </a:solidFill>
              </a:rPr>
              <a:t>Maintain professional skepticism and exercise professional judgment</a:t>
            </a:r>
            <a:endParaRPr lang="en-US" sz="2400" dirty="0">
              <a:solidFill>
                <a:srgbClr val="50838E"/>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a:t>
            </a:r>
            <a:fld id="{E31375A4-56A4-47D6-9801-1991572033F7}" type="slidenum">
              <a:rPr lang="en-US" smtClean="0"/>
              <a:t>31</a:t>
            </a:fld>
            <a:endParaRPr lang="en-US" dirty="0"/>
          </a:p>
        </p:txBody>
      </p:sp>
    </p:spTree>
    <p:extLst>
      <p:ext uri="{BB962C8B-B14F-4D97-AF65-F5344CB8AC3E}">
        <p14:creationId xmlns:p14="http://schemas.microsoft.com/office/powerpoint/2010/main" val="206884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Organization of </a:t>
            </a:r>
            <a:r>
              <a:rPr lang="en-US" dirty="0" err="1"/>
              <a:t>u.s.</a:t>
            </a:r>
            <a:r>
              <a:rPr lang="en-US" dirty="0"/>
              <a:t> auditing standards (cont.)</a:t>
            </a:r>
          </a:p>
        </p:txBody>
      </p:sp>
      <p:sp>
        <p:nvSpPr>
          <p:cNvPr id="3" name="Content Placeholder 2"/>
          <p:cNvSpPr>
            <a:spLocks noGrp="1"/>
          </p:cNvSpPr>
          <p:nvPr>
            <p:ph idx="1"/>
          </p:nvPr>
        </p:nvSpPr>
        <p:spPr>
          <a:xfrm>
            <a:off x="628048" y="1755736"/>
            <a:ext cx="10598727" cy="4139738"/>
          </a:xfrm>
        </p:spPr>
        <p:txBody>
          <a:bodyPr>
            <a:normAutofit fontScale="92500" lnSpcReduction="20000"/>
          </a:bodyPr>
          <a:lstStyle/>
          <a:p>
            <a:pPr>
              <a:lnSpc>
                <a:spcPct val="100000"/>
              </a:lnSpc>
            </a:pPr>
            <a:r>
              <a:rPr lang="en-US" sz="2600" dirty="0" smtClean="0">
                <a:solidFill>
                  <a:srgbClr val="50838E"/>
                </a:solidFill>
              </a:rPr>
              <a:t>Performance:  </a:t>
            </a:r>
            <a:r>
              <a:rPr lang="en-US" sz="2600" dirty="0" smtClean="0">
                <a:solidFill>
                  <a:schemeClr val="accent1"/>
                </a:solidFill>
              </a:rPr>
              <a:t>To obtain reasonable assurance that the financial statements are presented fairly, the auditor fulfills several performance responsibilities:</a:t>
            </a:r>
          </a:p>
          <a:p>
            <a:pPr lvl="1"/>
            <a:r>
              <a:rPr lang="en-US" sz="2600" dirty="0">
                <a:solidFill>
                  <a:srgbClr val="50838E"/>
                </a:solidFill>
              </a:rPr>
              <a:t>Adequate </a:t>
            </a:r>
            <a:r>
              <a:rPr lang="en-US" sz="2600" dirty="0" smtClean="0">
                <a:solidFill>
                  <a:srgbClr val="50838E"/>
                </a:solidFill>
              </a:rPr>
              <a:t>planning </a:t>
            </a:r>
            <a:r>
              <a:rPr lang="en-US" sz="2600" dirty="0">
                <a:solidFill>
                  <a:srgbClr val="50838E"/>
                </a:solidFill>
              </a:rPr>
              <a:t>and </a:t>
            </a:r>
            <a:r>
              <a:rPr lang="en-US" sz="2600" dirty="0" smtClean="0">
                <a:solidFill>
                  <a:srgbClr val="50838E"/>
                </a:solidFill>
              </a:rPr>
              <a:t>supervision</a:t>
            </a:r>
            <a:endParaRPr lang="en-US" sz="2600" dirty="0">
              <a:solidFill>
                <a:srgbClr val="50838E"/>
              </a:solidFill>
            </a:endParaRPr>
          </a:p>
          <a:p>
            <a:pPr lvl="1"/>
            <a:r>
              <a:rPr lang="en-US" sz="2600" dirty="0">
                <a:solidFill>
                  <a:srgbClr val="50838E"/>
                </a:solidFill>
              </a:rPr>
              <a:t>Determine and </a:t>
            </a:r>
            <a:r>
              <a:rPr lang="en-US" sz="2600" dirty="0" smtClean="0">
                <a:solidFill>
                  <a:srgbClr val="50838E"/>
                </a:solidFill>
              </a:rPr>
              <a:t>apply materiality levels</a:t>
            </a:r>
            <a:endParaRPr lang="en-US" sz="2600" dirty="0">
              <a:solidFill>
                <a:srgbClr val="50838E"/>
              </a:solidFill>
            </a:endParaRPr>
          </a:p>
          <a:p>
            <a:pPr lvl="1"/>
            <a:r>
              <a:rPr lang="en-US" sz="2600" dirty="0">
                <a:solidFill>
                  <a:srgbClr val="50838E"/>
                </a:solidFill>
              </a:rPr>
              <a:t>Assess </a:t>
            </a:r>
            <a:r>
              <a:rPr lang="en-US" sz="2600" dirty="0" smtClean="0">
                <a:solidFill>
                  <a:srgbClr val="50838E"/>
                </a:solidFill>
              </a:rPr>
              <a:t>risks </a:t>
            </a:r>
            <a:r>
              <a:rPr lang="en-US" sz="2600" dirty="0">
                <a:solidFill>
                  <a:srgbClr val="50838E"/>
                </a:solidFill>
              </a:rPr>
              <a:t>of </a:t>
            </a:r>
            <a:r>
              <a:rPr lang="en-US" sz="2600" dirty="0" smtClean="0">
                <a:solidFill>
                  <a:srgbClr val="50838E"/>
                </a:solidFill>
              </a:rPr>
              <a:t>material misstatement</a:t>
            </a:r>
            <a:endParaRPr lang="en-US" sz="2600" dirty="0">
              <a:solidFill>
                <a:srgbClr val="50838E"/>
              </a:solidFill>
            </a:endParaRPr>
          </a:p>
          <a:p>
            <a:pPr lvl="1"/>
            <a:r>
              <a:rPr lang="en-US" sz="2600" dirty="0">
                <a:solidFill>
                  <a:srgbClr val="50838E"/>
                </a:solidFill>
              </a:rPr>
              <a:t>Sufficient </a:t>
            </a:r>
            <a:r>
              <a:rPr lang="en-US" sz="2600" dirty="0" smtClean="0">
                <a:solidFill>
                  <a:srgbClr val="50838E"/>
                </a:solidFill>
              </a:rPr>
              <a:t>appropriate evidence</a:t>
            </a:r>
            <a:endParaRPr lang="en-US" sz="2600" dirty="0" smtClean="0">
              <a:solidFill>
                <a:schemeClr val="accent1"/>
              </a:solidFill>
            </a:endParaRPr>
          </a:p>
          <a:p>
            <a:pPr>
              <a:lnSpc>
                <a:spcPct val="100000"/>
              </a:lnSpc>
            </a:pPr>
            <a:r>
              <a:rPr lang="en-US" sz="2600" dirty="0">
                <a:solidFill>
                  <a:srgbClr val="50838E"/>
                </a:solidFill>
              </a:rPr>
              <a:t>Reporting:</a:t>
            </a:r>
            <a:r>
              <a:rPr lang="en-US" sz="2600" dirty="0">
                <a:solidFill>
                  <a:schemeClr val="accent1"/>
                </a:solidFill>
              </a:rPr>
              <a:t> The auditor is responsible for expressing </a:t>
            </a:r>
            <a:r>
              <a:rPr lang="en-US" sz="2600" dirty="0" smtClean="0">
                <a:solidFill>
                  <a:schemeClr val="accent1"/>
                </a:solidFill>
              </a:rPr>
              <a:t>an </a:t>
            </a:r>
            <a:r>
              <a:rPr lang="en-US" sz="2600" dirty="0">
                <a:solidFill>
                  <a:schemeClr val="accent1"/>
                </a:solidFill>
              </a:rPr>
              <a:t>opinion in the form of a written report about whether the financial statements </a:t>
            </a:r>
            <a:r>
              <a:rPr lang="en-US" sz="2600" dirty="0" smtClean="0">
                <a:solidFill>
                  <a:schemeClr val="accent1"/>
                </a:solidFill>
              </a:rPr>
              <a:t>are expressed </a:t>
            </a:r>
            <a:r>
              <a:rPr lang="en-US" sz="2600" dirty="0">
                <a:solidFill>
                  <a:schemeClr val="accent1"/>
                </a:solidFill>
              </a:rPr>
              <a:t>fairly, in all material respects, in accordance with the applicable financial reporting </a:t>
            </a:r>
            <a:r>
              <a:rPr lang="en-US" sz="2600" dirty="0" smtClean="0">
                <a:solidFill>
                  <a:schemeClr val="accent1"/>
                </a:solidFill>
              </a:rPr>
              <a:t>framework.</a:t>
            </a:r>
          </a:p>
          <a:p>
            <a:r>
              <a:rPr lang="en-US" sz="2600" dirty="0" smtClean="0">
                <a:solidFill>
                  <a:schemeClr val="accent1"/>
                </a:solidFill>
              </a:rPr>
              <a:t>The </a:t>
            </a:r>
            <a:r>
              <a:rPr lang="en-US" sz="2600" dirty="0">
                <a:solidFill>
                  <a:srgbClr val="50838E"/>
                </a:solidFill>
              </a:rPr>
              <a:t>audit report </a:t>
            </a:r>
            <a:r>
              <a:rPr lang="en-US" sz="2600" dirty="0">
                <a:solidFill>
                  <a:schemeClr val="accent1"/>
                </a:solidFill>
              </a:rPr>
              <a:t>is the final step in the auditing process.</a:t>
            </a:r>
          </a:p>
          <a:p>
            <a:endParaRPr lang="en-US" dirty="0" smtClean="0">
              <a:solidFill>
                <a:schemeClr val="accent1"/>
              </a:solidFill>
            </a:endParaRPr>
          </a:p>
          <a:p>
            <a:pPr lvl="1"/>
            <a:endParaRPr lang="en-US" dirty="0" smtClean="0">
              <a:solidFill>
                <a:srgbClr val="50838E"/>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2-32</a:t>
            </a:r>
            <a:endParaRPr lang="en-US" dirty="0"/>
          </a:p>
        </p:txBody>
      </p:sp>
    </p:spTree>
    <p:extLst>
      <p:ext uri="{BB962C8B-B14F-4D97-AF65-F5344CB8AC3E}">
        <p14:creationId xmlns:p14="http://schemas.microsoft.com/office/powerpoint/2010/main" val="45185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Organization of </a:t>
            </a:r>
            <a:r>
              <a:rPr lang="en-US" dirty="0" err="1"/>
              <a:t>u.s.</a:t>
            </a:r>
            <a:r>
              <a:rPr lang="en-US" dirty="0"/>
              <a:t> auditing standards (cont.)</a:t>
            </a:r>
          </a:p>
        </p:txBody>
      </p:sp>
      <p:sp>
        <p:nvSpPr>
          <p:cNvPr id="3" name="Content Placeholder 2"/>
          <p:cNvSpPr>
            <a:spLocks noGrp="1"/>
          </p:cNvSpPr>
          <p:nvPr>
            <p:ph idx="1"/>
          </p:nvPr>
        </p:nvSpPr>
        <p:spPr>
          <a:xfrm>
            <a:off x="1295400" y="1703754"/>
            <a:ext cx="9601200" cy="4239846"/>
          </a:xfrm>
        </p:spPr>
        <p:txBody>
          <a:bodyPr>
            <a:normAutofit fontScale="92500" lnSpcReduction="10000"/>
          </a:bodyPr>
          <a:lstStyle/>
          <a:p>
            <a:pPr marL="45720" indent="0" algn="ctr">
              <a:buNone/>
            </a:pPr>
            <a:r>
              <a:rPr lang="en-US" sz="2400" dirty="0" smtClean="0">
                <a:solidFill>
                  <a:srgbClr val="50838E"/>
                </a:solidFill>
              </a:rPr>
              <a:t>Principles</a:t>
            </a:r>
            <a:r>
              <a:rPr lang="en-US" sz="2400" dirty="0" smtClean="0">
                <a:solidFill>
                  <a:schemeClr val="accent1"/>
                </a:solidFill>
              </a:rPr>
              <a:t> </a:t>
            </a:r>
            <a:r>
              <a:rPr lang="en-US" sz="2400" dirty="0" smtClean="0">
                <a:solidFill>
                  <a:srgbClr val="50838E"/>
                </a:solidFill>
              </a:rPr>
              <a:t>versus</a:t>
            </a:r>
            <a:r>
              <a:rPr lang="en-US" sz="2400" dirty="0" smtClean="0">
                <a:solidFill>
                  <a:schemeClr val="accent1"/>
                </a:solidFill>
              </a:rPr>
              <a:t> </a:t>
            </a:r>
            <a:r>
              <a:rPr lang="en-US" sz="2400" dirty="0" smtClean="0">
                <a:solidFill>
                  <a:srgbClr val="50838E"/>
                </a:solidFill>
              </a:rPr>
              <a:t>Auditing Standards</a:t>
            </a:r>
            <a:endParaRPr lang="en-US" sz="2400" dirty="0">
              <a:solidFill>
                <a:srgbClr val="50838E"/>
              </a:solidFill>
            </a:endParaRPr>
          </a:p>
          <a:p>
            <a:pPr marL="45720" indent="0">
              <a:buNone/>
            </a:pPr>
            <a:r>
              <a:rPr lang="en-US" sz="2400" dirty="0" smtClean="0">
                <a:solidFill>
                  <a:schemeClr val="accent1"/>
                </a:solidFill>
              </a:rPr>
              <a:t>The principles underlying auditing standards are general.  </a:t>
            </a:r>
          </a:p>
          <a:p>
            <a:pPr marL="45720" indent="0">
              <a:buNone/>
            </a:pPr>
            <a:r>
              <a:rPr lang="en-US" sz="2400" dirty="0" smtClean="0">
                <a:solidFill>
                  <a:schemeClr val="accent1"/>
                </a:solidFill>
              </a:rPr>
              <a:t>The standards (SASs issued by the AICPA and ASs issued by the PCAOB) provide specific guidance.</a:t>
            </a:r>
          </a:p>
          <a:p>
            <a:pPr marL="45720" indent="0" algn="ctr">
              <a:buNone/>
            </a:pPr>
            <a:r>
              <a:rPr lang="en-US" sz="2400" dirty="0" smtClean="0">
                <a:solidFill>
                  <a:srgbClr val="50838E"/>
                </a:solidFill>
              </a:rPr>
              <a:t>Classification of Auditing Standards</a:t>
            </a:r>
          </a:p>
          <a:p>
            <a:pPr marL="45720" indent="0">
              <a:buNone/>
            </a:pPr>
            <a:r>
              <a:rPr lang="en-US" sz="2400" dirty="0" smtClean="0">
                <a:solidFill>
                  <a:schemeClr val="accent1"/>
                </a:solidFill>
              </a:rPr>
              <a:t>SASs issued by the AICPA have two classification numbers: an </a:t>
            </a:r>
            <a:r>
              <a:rPr lang="en-US" sz="2400" dirty="0" smtClean="0">
                <a:solidFill>
                  <a:srgbClr val="50838E"/>
                </a:solidFill>
              </a:rPr>
              <a:t>SAS</a:t>
            </a:r>
            <a:r>
              <a:rPr lang="en-US" sz="2400" dirty="0" smtClean="0">
                <a:solidFill>
                  <a:schemeClr val="accent1"/>
                </a:solidFill>
              </a:rPr>
              <a:t> number identifying the order in which it was issued and an </a:t>
            </a:r>
            <a:r>
              <a:rPr lang="en-US" sz="2400" dirty="0" smtClean="0">
                <a:solidFill>
                  <a:srgbClr val="50838E"/>
                </a:solidFill>
              </a:rPr>
              <a:t>AU-C</a:t>
            </a:r>
            <a:r>
              <a:rPr lang="en-US" sz="2400" dirty="0" smtClean="0">
                <a:solidFill>
                  <a:schemeClr val="accent1"/>
                </a:solidFill>
              </a:rPr>
              <a:t> number indicating its location in the </a:t>
            </a:r>
            <a:r>
              <a:rPr lang="en-US" sz="2400" dirty="0" smtClean="0">
                <a:solidFill>
                  <a:srgbClr val="50838E"/>
                </a:solidFill>
              </a:rPr>
              <a:t>Codification of Auditing Standards</a:t>
            </a:r>
            <a:r>
              <a:rPr lang="en-US" sz="2400" dirty="0">
                <a:solidFill>
                  <a:srgbClr val="50838E"/>
                </a:solidFill>
              </a:rPr>
              <a:t>.</a:t>
            </a:r>
            <a:r>
              <a:rPr lang="en-US" sz="2400" dirty="0" smtClean="0">
                <a:solidFill>
                  <a:schemeClr val="accent1"/>
                </a:solidFill>
              </a:rPr>
              <a:t> </a:t>
            </a:r>
          </a:p>
          <a:p>
            <a:pPr marL="45720" indent="0">
              <a:buNone/>
            </a:pPr>
            <a:r>
              <a:rPr lang="en-US" sz="2400" dirty="0" smtClean="0">
                <a:solidFill>
                  <a:schemeClr val="accent1"/>
                </a:solidFill>
              </a:rPr>
              <a:t>Auditing Standards issued by the PCAOB are also numbered consecutively as issued. The PCAOB recently reorganized their standards by topic.</a:t>
            </a:r>
          </a:p>
          <a:p>
            <a:pPr marL="45720" indent="0">
              <a:buNone/>
            </a:pPr>
            <a:endParaRPr lang="en-US"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2-33</a:t>
            </a:r>
            <a:endParaRPr lang="en-US" dirty="0"/>
          </a:p>
        </p:txBody>
      </p:sp>
    </p:spTree>
    <p:extLst>
      <p:ext uri="{BB962C8B-B14F-4D97-AF65-F5344CB8AC3E}">
        <p14:creationId xmlns:p14="http://schemas.microsoft.com/office/powerpoint/2010/main" val="268846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Organization of </a:t>
            </a:r>
            <a:r>
              <a:rPr lang="en-US" dirty="0" err="1"/>
              <a:t>u.s.</a:t>
            </a:r>
            <a:r>
              <a:rPr lang="en-US" dirty="0"/>
              <a:t> auditing standards (cont.)</a:t>
            </a:r>
          </a:p>
        </p:txBody>
      </p:sp>
      <p:sp>
        <p:nvSpPr>
          <p:cNvPr id="3" name="Content Placeholder 2"/>
          <p:cNvSpPr>
            <a:spLocks noGrp="1"/>
          </p:cNvSpPr>
          <p:nvPr>
            <p:ph idx="1"/>
          </p:nvPr>
        </p:nvSpPr>
        <p:spPr/>
        <p:txBody>
          <a:bodyPr>
            <a:normAutofit/>
          </a:bodyPr>
          <a:lstStyle/>
          <a:p>
            <a:pPr marL="45720" indent="0" algn="ctr">
              <a:buNone/>
            </a:pPr>
            <a:r>
              <a:rPr lang="en-US" sz="2400" dirty="0" smtClean="0">
                <a:solidFill>
                  <a:srgbClr val="50838E"/>
                </a:solidFill>
              </a:rPr>
              <a:t>Standards of Performance</a:t>
            </a:r>
          </a:p>
          <a:p>
            <a:pPr marL="45720" indent="0">
              <a:buNone/>
            </a:pPr>
            <a:r>
              <a:rPr lang="en-US" dirty="0" smtClean="0">
                <a:solidFill>
                  <a:schemeClr val="accent1"/>
                </a:solidFill>
              </a:rPr>
              <a:t>Although auditing standards provide authoritative guidance for members of the profession, the amount of guidance is limited. </a:t>
            </a:r>
          </a:p>
          <a:p>
            <a:pPr marL="45720" indent="0">
              <a:buNone/>
            </a:pPr>
            <a:r>
              <a:rPr lang="en-US" dirty="0" smtClean="0">
                <a:solidFill>
                  <a:schemeClr val="accent1"/>
                </a:solidFill>
              </a:rPr>
              <a:t>The AICPA principles and auditing standards are </a:t>
            </a:r>
            <a:r>
              <a:rPr lang="en-US" dirty="0" smtClean="0">
                <a:solidFill>
                  <a:srgbClr val="50838E"/>
                </a:solidFill>
              </a:rPr>
              <a:t>minimum standards </a:t>
            </a:r>
            <a:r>
              <a:rPr lang="en-US" dirty="0" smtClean="0">
                <a:solidFill>
                  <a:schemeClr val="accent1"/>
                </a:solidFill>
              </a:rPr>
              <a:t>of performance.  If standards seem impractical in a certain situation,  the auditor may use an alternative course of action, though the burden of justifying </a:t>
            </a:r>
            <a:r>
              <a:rPr lang="en-US" dirty="0">
                <a:solidFill>
                  <a:schemeClr val="accent1"/>
                </a:solidFill>
              </a:rPr>
              <a:t>a</a:t>
            </a:r>
            <a:r>
              <a:rPr lang="en-US" dirty="0" smtClean="0">
                <a:solidFill>
                  <a:schemeClr val="accent1"/>
                </a:solidFill>
              </a:rPr>
              <a:t> departure from the standards falls on the auditor.</a:t>
            </a:r>
          </a:p>
          <a:p>
            <a:pPr marL="45720" indent="0">
              <a:buNone/>
            </a:pPr>
            <a:r>
              <a:rPr lang="en-US" dirty="0" smtClean="0">
                <a:solidFill>
                  <a:schemeClr val="accent1"/>
                </a:solidFill>
              </a:rPr>
              <a:t>When auditors want more specific guidelines, they must use less authoritative sources.  Materials published by the AICPA, including industry audit guides, provide assistance on specific questions.</a:t>
            </a:r>
            <a:endParaRPr lang="en-US" dirty="0">
              <a:solidFill>
                <a:srgbClr val="50838E"/>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2-34</a:t>
            </a:r>
            <a:endParaRPr lang="en-US" dirty="0"/>
          </a:p>
        </p:txBody>
      </p:sp>
    </p:spTree>
    <p:extLst>
      <p:ext uri="{BB962C8B-B14F-4D97-AF65-F5344CB8AC3E}">
        <p14:creationId xmlns:p14="http://schemas.microsoft.com/office/powerpoint/2010/main" val="335112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2-</a:t>
            </a:r>
            <a:fld id="{E31375A4-56A4-47D6-9801-1991572033F7}" type="slidenum">
              <a:rPr lang="en-US" smtClean="0">
                <a:solidFill>
                  <a:srgbClr val="514A40"/>
                </a:solidFill>
              </a:rPr>
              <a:pPr/>
              <a:t>35</a:t>
            </a:fld>
            <a:endParaRPr lang="en-US" dirty="0">
              <a:solidFill>
                <a:srgbClr val="514A40"/>
              </a:solidFill>
            </a:endParaRPr>
          </a:p>
        </p:txBody>
      </p:sp>
      <p:sp>
        <p:nvSpPr>
          <p:cNvPr id="3" name="TextBox 2"/>
          <p:cNvSpPr txBox="1"/>
          <p:nvPr/>
        </p:nvSpPr>
        <p:spPr>
          <a:xfrm>
            <a:off x="2509652" y="2397949"/>
            <a:ext cx="7172696"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2-8</a:t>
            </a:r>
          </a:p>
          <a:p>
            <a:pPr algn="ctr"/>
            <a:r>
              <a:rPr lang="en-US" sz="3200" b="1" dirty="0" smtClean="0">
                <a:solidFill>
                  <a:schemeClr val="accent1"/>
                </a:solidFill>
              </a:rPr>
              <a:t>Identify quality control standards and practices within the accounting profession.</a:t>
            </a:r>
          </a:p>
        </p:txBody>
      </p:sp>
    </p:spTree>
    <p:extLst>
      <p:ext uri="{BB962C8B-B14F-4D97-AF65-F5344CB8AC3E}">
        <p14:creationId xmlns:p14="http://schemas.microsoft.com/office/powerpoint/2010/main" val="312929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quality control</a:t>
            </a:r>
            <a:br>
              <a:rPr lang="en-US" dirty="0" smtClean="0"/>
            </a:br>
            <a:endParaRPr lang="en-US" dirty="0"/>
          </a:p>
        </p:txBody>
      </p:sp>
      <p:sp>
        <p:nvSpPr>
          <p:cNvPr id="3" name="Content Placeholder 2"/>
          <p:cNvSpPr>
            <a:spLocks noGrp="1"/>
          </p:cNvSpPr>
          <p:nvPr>
            <p:ph idx="1"/>
          </p:nvPr>
        </p:nvSpPr>
        <p:spPr>
          <a:xfrm>
            <a:off x="1295400" y="1524000"/>
            <a:ext cx="9601200" cy="4419600"/>
          </a:xfrm>
        </p:spPr>
        <p:txBody>
          <a:bodyPr>
            <a:normAutofit/>
          </a:bodyPr>
          <a:lstStyle/>
          <a:p>
            <a:pPr marL="45720" indent="0">
              <a:buNone/>
            </a:pPr>
            <a:r>
              <a:rPr lang="en-US" sz="3000" dirty="0" smtClean="0">
                <a:solidFill>
                  <a:schemeClr val="accent1"/>
                </a:solidFill>
              </a:rPr>
              <a:t>For a CPA firm, </a:t>
            </a:r>
            <a:r>
              <a:rPr lang="en-US" sz="3000" dirty="0" smtClean="0">
                <a:solidFill>
                  <a:srgbClr val="50838E"/>
                </a:solidFill>
              </a:rPr>
              <a:t>quality control </a:t>
            </a:r>
            <a:r>
              <a:rPr lang="en-US" sz="3000" dirty="0" smtClean="0">
                <a:solidFill>
                  <a:schemeClr val="accent1"/>
                </a:solidFill>
              </a:rPr>
              <a:t>includes the methods used to ensure that the firm meets its professional responsibilities to clients. </a:t>
            </a:r>
          </a:p>
          <a:p>
            <a:pPr marL="45720" indent="0">
              <a:buNone/>
            </a:pPr>
            <a:r>
              <a:rPr lang="en-US" sz="3000" dirty="0" smtClean="0">
                <a:solidFill>
                  <a:srgbClr val="50838E"/>
                </a:solidFill>
              </a:rPr>
              <a:t>Elements of Quality Control</a:t>
            </a:r>
            <a:r>
              <a:rPr lang="en-US" sz="3000" dirty="0">
                <a:solidFill>
                  <a:srgbClr val="50838E"/>
                </a:solidFill>
              </a:rPr>
              <a:t>:</a:t>
            </a:r>
            <a:r>
              <a:rPr lang="en-US" sz="3000" dirty="0" smtClean="0">
                <a:solidFill>
                  <a:schemeClr val="accent1"/>
                </a:solidFill>
              </a:rPr>
              <a:t> Each firm should document quality control policies and procedures. The quality control system should address the six elements detailed in Table 2-3.</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2</a:t>
            </a:r>
            <a:r>
              <a:rPr lang="en-US" dirty="0" smtClean="0">
                <a:solidFill>
                  <a:srgbClr val="514A40"/>
                </a:solidFill>
              </a:rPr>
              <a:t>-</a:t>
            </a:r>
            <a:fld id="{E31375A4-56A4-47D6-9801-1991572033F7}" type="slidenum">
              <a:rPr lang="en-US" smtClean="0">
                <a:solidFill>
                  <a:srgbClr val="514A40"/>
                </a:solidFill>
              </a:rPr>
              <a:pPr/>
              <a:t>36</a:t>
            </a:fld>
            <a:endParaRPr lang="en-US" dirty="0">
              <a:solidFill>
                <a:srgbClr val="514A40"/>
              </a:solidFill>
            </a:endParaRPr>
          </a:p>
        </p:txBody>
      </p:sp>
    </p:spTree>
    <p:extLst>
      <p:ext uri="{BB962C8B-B14F-4D97-AF65-F5344CB8AC3E}">
        <p14:creationId xmlns:p14="http://schemas.microsoft.com/office/powerpoint/2010/main" val="426970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2-37</a:t>
            </a:r>
            <a:endParaRPr lang="en-US" dirty="0"/>
          </a:p>
        </p:txBody>
      </p:sp>
      <p:pic>
        <p:nvPicPr>
          <p:cNvPr id="4" name="Picture 3"/>
          <p:cNvPicPr>
            <a:picLocks noChangeAspect="1"/>
          </p:cNvPicPr>
          <p:nvPr/>
        </p:nvPicPr>
        <p:blipFill>
          <a:blip r:embed="rId2"/>
          <a:stretch>
            <a:fillRect/>
          </a:stretch>
        </p:blipFill>
        <p:spPr>
          <a:xfrm>
            <a:off x="1985108" y="142228"/>
            <a:ext cx="7570199" cy="5991382"/>
          </a:xfrm>
          <a:prstGeom prst="rect">
            <a:avLst/>
          </a:prstGeom>
        </p:spPr>
      </p:pic>
    </p:spTree>
    <p:extLst>
      <p:ext uri="{BB962C8B-B14F-4D97-AF65-F5344CB8AC3E}">
        <p14:creationId xmlns:p14="http://schemas.microsoft.com/office/powerpoint/2010/main" val="257709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Quality Control (cont.)</a:t>
            </a:r>
            <a:br>
              <a:rPr lang="en-US" dirty="0" smtClean="0"/>
            </a:br>
            <a:endParaRPr lang="en-US" dirty="0"/>
          </a:p>
        </p:txBody>
      </p:sp>
      <p:sp>
        <p:nvSpPr>
          <p:cNvPr id="3" name="Content Placeholder 2"/>
          <p:cNvSpPr>
            <a:spLocks noGrp="1"/>
          </p:cNvSpPr>
          <p:nvPr>
            <p:ph idx="1"/>
          </p:nvPr>
        </p:nvSpPr>
        <p:spPr>
          <a:xfrm>
            <a:off x="1295400" y="1662545"/>
            <a:ext cx="9601200" cy="4124747"/>
          </a:xfrm>
        </p:spPr>
        <p:txBody>
          <a:bodyPr>
            <a:normAutofit/>
          </a:bodyPr>
          <a:lstStyle/>
          <a:p>
            <a:pPr marL="45720" indent="0" algn="ctr">
              <a:buNone/>
            </a:pPr>
            <a:r>
              <a:rPr lang="en-US" sz="2400" b="1" dirty="0" smtClean="0">
                <a:solidFill>
                  <a:srgbClr val="50838E"/>
                </a:solidFill>
              </a:rPr>
              <a:t>Peer Review</a:t>
            </a:r>
          </a:p>
          <a:p>
            <a:pPr marL="45720" indent="0">
              <a:buNone/>
            </a:pPr>
            <a:r>
              <a:rPr lang="en-US" sz="2400" dirty="0" smtClean="0">
                <a:solidFill>
                  <a:schemeClr val="accent1"/>
                </a:solidFill>
              </a:rPr>
              <a:t>Public accounting firms must enroll in an AICPA-approved practice-monitoring program, also known as </a:t>
            </a:r>
            <a:r>
              <a:rPr lang="en-US" sz="2400" dirty="0" smtClean="0">
                <a:solidFill>
                  <a:srgbClr val="50838E"/>
                </a:solidFill>
              </a:rPr>
              <a:t>peer review, </a:t>
            </a:r>
            <a:r>
              <a:rPr lang="en-US" sz="2400" dirty="0" smtClean="0">
                <a:solidFill>
                  <a:schemeClr val="accent1"/>
                </a:solidFill>
              </a:rPr>
              <a:t>which is </a:t>
            </a:r>
            <a:r>
              <a:rPr lang="en-US" sz="2400" dirty="0">
                <a:solidFill>
                  <a:schemeClr val="accent1"/>
                </a:solidFill>
              </a:rPr>
              <a:t>administered by the state CPA </a:t>
            </a:r>
            <a:r>
              <a:rPr lang="en-US" sz="2400" dirty="0" smtClean="0">
                <a:solidFill>
                  <a:schemeClr val="accent1"/>
                </a:solidFill>
              </a:rPr>
              <a:t>societies. </a:t>
            </a:r>
          </a:p>
          <a:p>
            <a:pPr marL="45720" indent="0">
              <a:buNone/>
            </a:pPr>
            <a:r>
              <a:rPr lang="en-US" sz="2400" dirty="0" smtClean="0">
                <a:solidFill>
                  <a:schemeClr val="accent1"/>
                </a:solidFill>
              </a:rPr>
              <a:t>Firms required to be registered with the PCAOB must be reviewed by the </a:t>
            </a:r>
            <a:r>
              <a:rPr lang="en-US" sz="2400" dirty="0" smtClean="0">
                <a:solidFill>
                  <a:srgbClr val="50838E"/>
                </a:solidFill>
              </a:rPr>
              <a:t>AICPA National Peer Review Committee </a:t>
            </a:r>
            <a:r>
              <a:rPr lang="en-US" sz="2400" dirty="0" smtClean="0">
                <a:solidFill>
                  <a:schemeClr val="accent1"/>
                </a:solidFill>
              </a:rPr>
              <a:t>to review the non-SEC portion of the firms practice that is not inspected by the PCAOB.</a:t>
            </a:r>
            <a:endParaRPr lang="en-US" sz="2400" dirty="0" smtClean="0">
              <a:solidFill>
                <a:srgbClr val="50838E"/>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2-38</a:t>
            </a:r>
            <a:endParaRPr lang="en-US" dirty="0"/>
          </a:p>
        </p:txBody>
      </p:sp>
    </p:spTree>
    <p:extLst>
      <p:ext uri="{BB962C8B-B14F-4D97-AF65-F5344CB8AC3E}">
        <p14:creationId xmlns:p14="http://schemas.microsoft.com/office/powerpoint/2010/main" val="77570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Quality Control (cont.)</a:t>
            </a:r>
            <a:br>
              <a:rPr lang="en-US" dirty="0" smtClean="0"/>
            </a:br>
            <a:endParaRPr lang="en-US" dirty="0"/>
          </a:p>
        </p:txBody>
      </p:sp>
      <p:sp>
        <p:nvSpPr>
          <p:cNvPr id="3" name="Content Placeholder 2"/>
          <p:cNvSpPr>
            <a:spLocks noGrp="1"/>
          </p:cNvSpPr>
          <p:nvPr>
            <p:ph idx="1"/>
          </p:nvPr>
        </p:nvSpPr>
        <p:spPr>
          <a:xfrm>
            <a:off x="1295400" y="1672492"/>
            <a:ext cx="9601200" cy="4114800"/>
          </a:xfrm>
        </p:spPr>
        <p:txBody>
          <a:bodyPr>
            <a:normAutofit fontScale="92500" lnSpcReduction="10000"/>
          </a:bodyPr>
          <a:lstStyle/>
          <a:p>
            <a:pPr marL="45720" indent="0" algn="ctr">
              <a:buNone/>
            </a:pPr>
            <a:r>
              <a:rPr lang="en-US" sz="2400" b="1" dirty="0" smtClean="0">
                <a:solidFill>
                  <a:srgbClr val="50838E"/>
                </a:solidFill>
              </a:rPr>
              <a:t>Audit Practice and Quality Centers</a:t>
            </a:r>
          </a:p>
          <a:p>
            <a:pPr marL="45720" indent="0">
              <a:buNone/>
            </a:pPr>
            <a:r>
              <a:rPr lang="en-US" sz="2400" dirty="0" smtClean="0">
                <a:solidFill>
                  <a:schemeClr val="accent1"/>
                </a:solidFill>
              </a:rPr>
              <a:t>The AICPA has established audit practice and quality centers to improve audit practice quality.  </a:t>
            </a:r>
            <a:endParaRPr lang="en-US" sz="2400" dirty="0">
              <a:solidFill>
                <a:schemeClr val="accent1"/>
              </a:solidFill>
            </a:endParaRPr>
          </a:p>
          <a:p>
            <a:pPr marL="45720" indent="0">
              <a:buNone/>
            </a:pPr>
            <a:r>
              <a:rPr lang="en-US" sz="2400" dirty="0" smtClean="0">
                <a:solidFill>
                  <a:schemeClr val="accent1"/>
                </a:solidFill>
              </a:rPr>
              <a:t>The </a:t>
            </a:r>
            <a:r>
              <a:rPr lang="en-US" sz="2400" dirty="0" smtClean="0">
                <a:solidFill>
                  <a:srgbClr val="50838E"/>
                </a:solidFill>
              </a:rPr>
              <a:t>Center for Audit Quality (CAQ)</a:t>
            </a:r>
            <a:r>
              <a:rPr lang="en-US" sz="2400" dirty="0" smtClean="0">
                <a:solidFill>
                  <a:schemeClr val="accent1"/>
                </a:solidFill>
              </a:rPr>
              <a:t> is a public policy organization affiliated with the AICPA serving investors, public company auditors, and the capital markets.</a:t>
            </a:r>
          </a:p>
          <a:p>
            <a:pPr marL="45720" indent="0">
              <a:buNone/>
            </a:pPr>
            <a:r>
              <a:rPr lang="en-US" sz="2400" dirty="0" smtClean="0">
                <a:solidFill>
                  <a:schemeClr val="accent1"/>
                </a:solidFill>
              </a:rPr>
              <a:t>The </a:t>
            </a:r>
            <a:r>
              <a:rPr lang="en-US" sz="2400" dirty="0" smtClean="0">
                <a:solidFill>
                  <a:srgbClr val="50838E"/>
                </a:solidFill>
              </a:rPr>
              <a:t>Private </a:t>
            </a:r>
            <a:r>
              <a:rPr lang="en-US" sz="2400" dirty="0">
                <a:solidFill>
                  <a:srgbClr val="50838E"/>
                </a:solidFill>
              </a:rPr>
              <a:t>Companies Practice </a:t>
            </a:r>
            <a:r>
              <a:rPr lang="en-US" sz="2400" dirty="0" smtClean="0">
                <a:solidFill>
                  <a:srgbClr val="50838E"/>
                </a:solidFill>
              </a:rPr>
              <a:t>Section (PCPS)</a:t>
            </a:r>
            <a:r>
              <a:rPr lang="en-US" sz="2400" dirty="0" smtClean="0">
                <a:solidFill>
                  <a:schemeClr val="accent1"/>
                </a:solidFill>
              </a:rPr>
              <a:t> provides practice management information to firms of all sizes.</a:t>
            </a:r>
          </a:p>
          <a:p>
            <a:pPr marL="45720" indent="0">
              <a:buNone/>
            </a:pPr>
            <a:r>
              <a:rPr lang="en-US" sz="2400" dirty="0" smtClean="0">
                <a:solidFill>
                  <a:schemeClr val="accent1"/>
                </a:solidFill>
              </a:rPr>
              <a:t>Figure 2-3 summarizes the relationships among auditing standards, quality control, the audit practice and quality centers, and peer review in ensuring audit quality.</a:t>
            </a:r>
            <a:endParaRPr lang="en-US" sz="2400" dirty="0" smtClean="0">
              <a:solidFill>
                <a:srgbClr val="50838E"/>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2-39</a:t>
            </a:r>
            <a:endParaRPr lang="en-US" dirty="0"/>
          </a:p>
        </p:txBody>
      </p:sp>
    </p:spTree>
    <p:extLst>
      <p:ext uri="{BB962C8B-B14F-4D97-AF65-F5344CB8AC3E}">
        <p14:creationId xmlns:p14="http://schemas.microsoft.com/office/powerpoint/2010/main" val="38403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2-4</a:t>
            </a:r>
            <a:endParaRPr lang="en-US" dirty="0"/>
          </a:p>
        </p:txBody>
      </p:sp>
      <p:pic>
        <p:nvPicPr>
          <p:cNvPr id="4" name="Picture 3"/>
          <p:cNvPicPr>
            <a:picLocks noChangeAspect="1"/>
          </p:cNvPicPr>
          <p:nvPr/>
        </p:nvPicPr>
        <p:blipFill>
          <a:blip r:embed="rId2"/>
          <a:stretch>
            <a:fillRect/>
          </a:stretch>
        </p:blipFill>
        <p:spPr>
          <a:xfrm>
            <a:off x="1783080" y="252650"/>
            <a:ext cx="8902957" cy="5918965"/>
          </a:xfrm>
          <a:prstGeom prst="rect">
            <a:avLst/>
          </a:prstGeom>
        </p:spPr>
      </p:pic>
    </p:spTree>
    <p:extLst>
      <p:ext uri="{BB962C8B-B14F-4D97-AF65-F5344CB8AC3E}">
        <p14:creationId xmlns:p14="http://schemas.microsoft.com/office/powerpoint/2010/main" val="38828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a:t>
            </a:r>
            <a:fld id="{E31375A4-56A4-47D6-9801-1991572033F7}" type="slidenum">
              <a:rPr lang="en-US" smtClean="0"/>
              <a:t>40</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387" y="180573"/>
            <a:ext cx="10059987" cy="598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69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662" y="381000"/>
            <a:ext cx="9950938" cy="971062"/>
          </a:xfrm>
        </p:spPr>
        <p:txBody>
          <a:bodyPr/>
          <a:lstStyle/>
          <a:p>
            <a:pPr algn="ctr"/>
            <a:r>
              <a:rPr lang="en-US" dirty="0" smtClean="0"/>
              <a:t>Chapter 2 summary</a:t>
            </a:r>
            <a:br>
              <a:rPr lang="en-US" dirty="0" smtClean="0"/>
            </a:br>
            <a:endParaRPr lang="en-US" dirty="0"/>
          </a:p>
        </p:txBody>
      </p:sp>
      <p:sp>
        <p:nvSpPr>
          <p:cNvPr id="3" name="Content Placeholder 2"/>
          <p:cNvSpPr>
            <a:spLocks noGrp="1"/>
          </p:cNvSpPr>
          <p:nvPr>
            <p:ph idx="1"/>
          </p:nvPr>
        </p:nvSpPr>
        <p:spPr>
          <a:xfrm>
            <a:off x="945662" y="1148862"/>
            <a:ext cx="9950938" cy="648676"/>
          </a:xfrm>
        </p:spPr>
        <p:txBody>
          <a:bodyPr>
            <a:normAutofit fontScale="92500" lnSpcReduction="10000"/>
          </a:bodyPr>
          <a:lstStyle/>
          <a:p>
            <a:pPr marL="45720" indent="0">
              <a:buNone/>
            </a:pPr>
            <a:r>
              <a:rPr lang="en-US" sz="2400" dirty="0" smtClean="0">
                <a:solidFill>
                  <a:srgbClr val="50838E"/>
                </a:solidFill>
              </a:rPr>
              <a:t>This chapter discussed the nature of the CPA profession and the need for CPAs to conduct themselves at a high level, which is detailed in Figure 2-4 below.</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2-41</a:t>
            </a:r>
            <a:endParaRPr lang="en-US" dirty="0"/>
          </a:p>
        </p:txBody>
      </p:sp>
      <p:pic>
        <p:nvPicPr>
          <p:cNvPr id="6" name="Picture 5"/>
          <p:cNvPicPr>
            <a:picLocks noChangeAspect="1"/>
          </p:cNvPicPr>
          <p:nvPr/>
        </p:nvPicPr>
        <p:blipFill>
          <a:blip r:embed="rId2"/>
          <a:stretch>
            <a:fillRect/>
          </a:stretch>
        </p:blipFill>
        <p:spPr>
          <a:xfrm>
            <a:off x="2790092" y="2026064"/>
            <a:ext cx="6598267" cy="4164872"/>
          </a:xfrm>
          <a:prstGeom prst="rect">
            <a:avLst/>
          </a:prstGeom>
        </p:spPr>
      </p:pic>
    </p:spTree>
    <p:extLst>
      <p:ext uri="{BB962C8B-B14F-4D97-AF65-F5344CB8AC3E}">
        <p14:creationId xmlns:p14="http://schemas.microsoft.com/office/powerpoint/2010/main" val="88055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2-42</a:t>
            </a:r>
            <a:endParaRPr lang="en-US" dirty="0"/>
          </a:p>
        </p:txBody>
      </p:sp>
      <p:pic>
        <p:nvPicPr>
          <p:cNvPr id="4" name="Picture 3" descr="3293795473_47524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663" y="2443163"/>
            <a:ext cx="5486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2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Activities of </a:t>
            </a:r>
            <a:r>
              <a:rPr lang="en-US" dirty="0" err="1" smtClean="0"/>
              <a:t>Cpa</a:t>
            </a:r>
            <a:r>
              <a:rPr lang="en-US" dirty="0" smtClean="0"/>
              <a:t> Firms</a:t>
            </a:r>
            <a:br>
              <a:rPr lang="en-US" dirty="0" smtClean="0"/>
            </a:br>
            <a:endParaRPr lang="en-US" dirty="0"/>
          </a:p>
        </p:txBody>
      </p:sp>
      <p:sp>
        <p:nvSpPr>
          <p:cNvPr id="3" name="Content Placeholder 2"/>
          <p:cNvSpPr>
            <a:spLocks noGrp="1"/>
          </p:cNvSpPr>
          <p:nvPr>
            <p:ph idx="1"/>
          </p:nvPr>
        </p:nvSpPr>
        <p:spPr>
          <a:xfrm>
            <a:off x="1357964" y="1330158"/>
            <a:ext cx="10072036" cy="4567722"/>
          </a:xfrm>
        </p:spPr>
        <p:txBody>
          <a:bodyPr>
            <a:normAutofit fontScale="92500" lnSpcReduction="10000"/>
          </a:bodyPr>
          <a:lstStyle/>
          <a:p>
            <a:r>
              <a:rPr lang="en-US" sz="3200" dirty="0" smtClean="0">
                <a:solidFill>
                  <a:schemeClr val="accent1"/>
                </a:solidFill>
              </a:rPr>
              <a:t>CPA firms provide audit services as well as other attestation and assurance services.</a:t>
            </a:r>
          </a:p>
          <a:p>
            <a:r>
              <a:rPr lang="en-US" sz="3200" dirty="0" smtClean="0">
                <a:solidFill>
                  <a:schemeClr val="accent1"/>
                </a:solidFill>
              </a:rPr>
              <a:t>CPA firms also provide accounting and bookkeeping services, tax services, and management consulting and risk advisory services.</a:t>
            </a:r>
          </a:p>
          <a:p>
            <a:r>
              <a:rPr lang="en-US" sz="3200" dirty="0" smtClean="0">
                <a:solidFill>
                  <a:schemeClr val="accent1"/>
                </a:solidFill>
              </a:rPr>
              <a:t>Although the Sarbanes-Oxley Act and the SEC restrict auditors from providing many consulting services to public company audit clients, audit firms are not restricted from providing consulting to private companies and public companies that are not audit clients. </a:t>
            </a:r>
          </a:p>
          <a:p>
            <a:pPr marL="45720" indent="0">
              <a:buNone/>
            </a:pPr>
            <a:endParaRPr lang="en-US" sz="3200" dirty="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2</a:t>
            </a:r>
            <a:r>
              <a:rPr lang="en-US" dirty="0" smtClean="0">
                <a:solidFill>
                  <a:srgbClr val="514A40"/>
                </a:solidFill>
              </a:rPr>
              <a:t>-</a:t>
            </a:r>
            <a:fld id="{E31375A4-56A4-47D6-9801-1991572033F7}" type="slidenum">
              <a:rPr lang="en-US" smtClean="0">
                <a:solidFill>
                  <a:srgbClr val="514A40"/>
                </a:solidFill>
              </a:rPr>
              <a:pPr/>
              <a:t>5</a:t>
            </a:fld>
            <a:endParaRPr lang="en-US" dirty="0">
              <a:solidFill>
                <a:srgbClr val="514A40"/>
              </a:solidFill>
            </a:endParaRP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2-</a:t>
            </a:r>
            <a:fld id="{E31375A4-56A4-47D6-9801-1991572033F7}" type="slidenum">
              <a:rPr lang="en-US" smtClean="0">
                <a:solidFill>
                  <a:srgbClr val="514A40"/>
                </a:solidFill>
              </a:rPr>
              <a:pPr/>
              <a:t>6</a:t>
            </a:fld>
            <a:endParaRPr lang="en-US" dirty="0">
              <a:solidFill>
                <a:srgbClr val="514A40"/>
              </a:solidFill>
            </a:endParaRPr>
          </a:p>
        </p:txBody>
      </p:sp>
      <p:sp>
        <p:nvSpPr>
          <p:cNvPr id="3" name="TextBox 2"/>
          <p:cNvSpPr txBox="1"/>
          <p:nvPr/>
        </p:nvSpPr>
        <p:spPr>
          <a:xfrm>
            <a:off x="3858986" y="2644170"/>
            <a:ext cx="4474028"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2-2</a:t>
            </a:r>
          </a:p>
          <a:p>
            <a:pPr algn="ctr"/>
            <a:r>
              <a:rPr lang="en-US" sz="3200" b="1" dirty="0" smtClean="0">
                <a:solidFill>
                  <a:schemeClr val="accent1"/>
                </a:solidFill>
              </a:rPr>
              <a:t>Describe the structure of CPA firms.</a:t>
            </a:r>
            <a:endParaRPr lang="en-US" sz="3200" b="1" dirty="0">
              <a:solidFill>
                <a:schemeClr val="accent1"/>
              </a:solidFill>
            </a:endParaRP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Organizational structure</a:t>
            </a:r>
            <a:br>
              <a:rPr lang="en-US" dirty="0" smtClean="0"/>
            </a:br>
            <a:endParaRPr lang="en-US" dirty="0"/>
          </a:p>
        </p:txBody>
      </p:sp>
      <p:sp>
        <p:nvSpPr>
          <p:cNvPr id="3" name="Content Placeholder 2"/>
          <p:cNvSpPr>
            <a:spLocks noGrp="1"/>
          </p:cNvSpPr>
          <p:nvPr>
            <p:ph idx="1"/>
          </p:nvPr>
        </p:nvSpPr>
        <p:spPr/>
        <p:txBody>
          <a:bodyPr>
            <a:normAutofit/>
          </a:bodyPr>
          <a:lstStyle/>
          <a:p>
            <a:pPr marL="45720" indent="0">
              <a:buNone/>
            </a:pPr>
            <a:r>
              <a:rPr lang="en-US" sz="3200" dirty="0" smtClean="0">
                <a:solidFill>
                  <a:schemeClr val="accent1"/>
                </a:solidFill>
              </a:rPr>
              <a:t>CPA firms vary in nature and range of services, which affects the structure of the firms.  Three main factors that affect the structure of all firms are:</a:t>
            </a:r>
          </a:p>
          <a:p>
            <a:pPr marL="560070" indent="-514350">
              <a:buFont typeface="+mj-lt"/>
              <a:buAutoNum type="arabicPeriod"/>
            </a:pPr>
            <a:r>
              <a:rPr lang="en-US" sz="3200" dirty="0" smtClean="0">
                <a:solidFill>
                  <a:srgbClr val="50838E"/>
                </a:solidFill>
              </a:rPr>
              <a:t>The need for independence from clients</a:t>
            </a:r>
          </a:p>
          <a:p>
            <a:pPr marL="560070" indent="-514350">
              <a:buFont typeface="+mj-lt"/>
              <a:buAutoNum type="arabicPeriod"/>
            </a:pPr>
            <a:r>
              <a:rPr lang="en-US" sz="3200" dirty="0" smtClean="0">
                <a:solidFill>
                  <a:srgbClr val="50838E"/>
                </a:solidFill>
              </a:rPr>
              <a:t>The importance of a structure to encourage competence</a:t>
            </a:r>
          </a:p>
          <a:p>
            <a:pPr marL="560070" indent="-514350">
              <a:buFont typeface="+mj-lt"/>
              <a:buAutoNum type="arabicPeriod"/>
            </a:pPr>
            <a:r>
              <a:rPr lang="en-US" sz="3200" dirty="0" smtClean="0">
                <a:solidFill>
                  <a:srgbClr val="50838E"/>
                </a:solidFill>
              </a:rPr>
              <a:t>The increased litigation risk faced by auditors</a:t>
            </a:r>
            <a:endParaRPr lang="en-US" sz="3200" dirty="0">
              <a:solidFill>
                <a:srgbClr val="50838E"/>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2</a:t>
            </a:r>
            <a:r>
              <a:rPr lang="en-US" dirty="0" smtClean="0">
                <a:solidFill>
                  <a:srgbClr val="514A40"/>
                </a:solidFill>
              </a:rPr>
              <a:t>-</a:t>
            </a:r>
            <a:fld id="{E31375A4-56A4-47D6-9801-1991572033F7}" type="slidenum">
              <a:rPr lang="en-US" smtClean="0">
                <a:solidFill>
                  <a:srgbClr val="514A40"/>
                </a:solidFill>
              </a:rPr>
              <a:pPr/>
              <a:t>7</a:t>
            </a:fld>
            <a:endParaRPr lang="en-US" dirty="0">
              <a:solidFill>
                <a:srgbClr val="514A40"/>
              </a:solidFill>
            </a:endParaRP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Six organizational structures are available to CPA firms</a:t>
            </a:r>
            <a:endParaRPr lang="en-US" dirty="0"/>
          </a:p>
        </p:txBody>
      </p:sp>
      <p:sp>
        <p:nvSpPr>
          <p:cNvPr id="3" name="Content Placeholder 2"/>
          <p:cNvSpPr>
            <a:spLocks noGrp="1"/>
          </p:cNvSpPr>
          <p:nvPr>
            <p:ph idx="1"/>
          </p:nvPr>
        </p:nvSpPr>
        <p:spPr>
          <a:xfrm>
            <a:off x="2086708" y="1766277"/>
            <a:ext cx="9298216" cy="3951943"/>
          </a:xfrm>
        </p:spPr>
        <p:txBody>
          <a:bodyPr>
            <a:noAutofit/>
          </a:bodyPr>
          <a:lstStyle/>
          <a:p>
            <a:r>
              <a:rPr lang="en-US" sz="2800" dirty="0" smtClean="0">
                <a:solidFill>
                  <a:srgbClr val="50838E"/>
                </a:solidFill>
              </a:rPr>
              <a:t>Proprietorship </a:t>
            </a:r>
            <a:r>
              <a:rPr lang="en-US" sz="2800" dirty="0" smtClean="0"/>
              <a:t> </a:t>
            </a:r>
          </a:p>
          <a:p>
            <a:r>
              <a:rPr lang="en-US" sz="2800" dirty="0" smtClean="0">
                <a:solidFill>
                  <a:srgbClr val="50838E"/>
                </a:solidFill>
              </a:rPr>
              <a:t>General Partnership</a:t>
            </a:r>
            <a:endParaRPr lang="en-US" sz="2800" dirty="0" smtClean="0">
              <a:solidFill>
                <a:schemeClr val="accent1"/>
              </a:solidFill>
            </a:endParaRPr>
          </a:p>
          <a:p>
            <a:r>
              <a:rPr lang="en-US" sz="2800" dirty="0" smtClean="0">
                <a:solidFill>
                  <a:srgbClr val="50838E"/>
                </a:solidFill>
              </a:rPr>
              <a:t>General Corporation </a:t>
            </a:r>
          </a:p>
          <a:p>
            <a:r>
              <a:rPr lang="en-US" sz="2800" dirty="0" smtClean="0">
                <a:solidFill>
                  <a:srgbClr val="50838E"/>
                </a:solidFill>
              </a:rPr>
              <a:t>Professional Corporation</a:t>
            </a:r>
            <a:endParaRPr lang="en-US" sz="2800" dirty="0">
              <a:solidFill>
                <a:srgbClr val="50838E"/>
              </a:solidFill>
            </a:endParaRPr>
          </a:p>
          <a:p>
            <a:r>
              <a:rPr lang="en-US" sz="2800" dirty="0">
                <a:solidFill>
                  <a:srgbClr val="50838E"/>
                </a:solidFill>
              </a:rPr>
              <a:t>Limited Liability </a:t>
            </a:r>
            <a:r>
              <a:rPr lang="en-US" sz="2800" dirty="0" smtClean="0">
                <a:solidFill>
                  <a:srgbClr val="50838E"/>
                </a:solidFill>
              </a:rPr>
              <a:t>Companies</a:t>
            </a:r>
          </a:p>
          <a:p>
            <a:r>
              <a:rPr lang="en-US" sz="2800" dirty="0">
                <a:solidFill>
                  <a:srgbClr val="50838E"/>
                </a:solidFill>
              </a:rPr>
              <a:t>Limited Liability Partnership</a:t>
            </a:r>
            <a:endParaRPr lang="en-US" sz="28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a:t>
            </a:r>
            <a:fld id="{E31375A4-56A4-47D6-9801-1991572033F7}" type="slidenum">
              <a:rPr lang="en-US" smtClean="0"/>
              <a:t>8</a:t>
            </a:fld>
            <a:endParaRPr lang="en-US" dirty="0"/>
          </a:p>
        </p:txBody>
      </p:sp>
    </p:spTree>
    <p:extLst>
      <p:ext uri="{BB962C8B-B14F-4D97-AF65-F5344CB8AC3E}">
        <p14:creationId xmlns:p14="http://schemas.microsoft.com/office/powerpoint/2010/main" val="385231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Organizational Hierarchy of typical </a:t>
            </a:r>
            <a:r>
              <a:rPr lang="en-US" dirty="0" err="1" smtClean="0"/>
              <a:t>Cpa</a:t>
            </a:r>
            <a:r>
              <a:rPr lang="en-US" dirty="0" smtClean="0"/>
              <a:t> firm</a:t>
            </a:r>
            <a:br>
              <a:rPr lang="en-US" dirty="0" smtClean="0"/>
            </a:br>
            <a:endParaRPr lang="en-US" dirty="0"/>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2-</a:t>
            </a:r>
            <a:fld id="{E31375A4-56A4-47D6-9801-1991572033F7}" type="slidenum">
              <a:rPr lang="en-US" smtClean="0"/>
              <a:t>9</a:t>
            </a:fld>
            <a:endParaRPr lang="en-US" dirty="0"/>
          </a:p>
        </p:txBody>
      </p:sp>
      <p:pic>
        <p:nvPicPr>
          <p:cNvPr id="6" name="Picture 5"/>
          <p:cNvPicPr>
            <a:picLocks noChangeAspect="1"/>
          </p:cNvPicPr>
          <p:nvPr/>
        </p:nvPicPr>
        <p:blipFill>
          <a:blip r:embed="rId2"/>
          <a:stretch>
            <a:fillRect/>
          </a:stretch>
        </p:blipFill>
        <p:spPr>
          <a:xfrm>
            <a:off x="289087" y="1739857"/>
            <a:ext cx="11613826" cy="3592277"/>
          </a:xfrm>
          <a:prstGeom prst="rect">
            <a:avLst/>
          </a:prstGeom>
        </p:spPr>
      </p:pic>
    </p:spTree>
    <p:extLst>
      <p:ext uri="{BB962C8B-B14F-4D97-AF65-F5344CB8AC3E}">
        <p14:creationId xmlns:p14="http://schemas.microsoft.com/office/powerpoint/2010/main" val="16887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2507</Words>
  <Application>Microsoft Office PowerPoint</Application>
  <PresentationFormat>Widescreen</PresentationFormat>
  <Paragraphs>247</Paragraphs>
  <Slides>42</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Cambria</vt:lpstr>
      <vt:lpstr>Red Line Business 16x9</vt:lpstr>
      <vt:lpstr>  The cpa  profession</vt:lpstr>
      <vt:lpstr>Chapter 2 Learning Objectives </vt:lpstr>
      <vt:lpstr>PowerPoint Presentation</vt:lpstr>
      <vt:lpstr>PowerPoint Presentation</vt:lpstr>
      <vt:lpstr>Activities of Cpa Firms </vt:lpstr>
      <vt:lpstr>PowerPoint Presentation</vt:lpstr>
      <vt:lpstr>Organizational structure </vt:lpstr>
      <vt:lpstr>Six organizational structures are available to CPA firms</vt:lpstr>
      <vt:lpstr>Organizational Hierarchy of typical Cpa firm </vt:lpstr>
      <vt:lpstr>PowerPoint Presentation</vt:lpstr>
      <vt:lpstr>Sarbanes-oxley act and public company accounting oversight board</vt:lpstr>
      <vt:lpstr>PowerPoint Presentation</vt:lpstr>
      <vt:lpstr>Securities and exchange commission </vt:lpstr>
      <vt:lpstr>Securities exchange commission (cont.) </vt:lpstr>
      <vt:lpstr>Securities exchange commission (cont.) </vt:lpstr>
      <vt:lpstr>PowerPoint Presentation</vt:lpstr>
      <vt:lpstr> American institute of certified public accountants </vt:lpstr>
      <vt:lpstr>American institute of certified public accountants</vt:lpstr>
      <vt:lpstr>American institute of certified public accountants </vt:lpstr>
      <vt:lpstr>American institute of certified public accountants </vt:lpstr>
      <vt:lpstr>PowerPoint Presentation</vt:lpstr>
      <vt:lpstr> international and u.s. auditing standards </vt:lpstr>
      <vt:lpstr>international and u.s. auditing standards (cont.)</vt:lpstr>
      <vt:lpstr>AICPA auditing standards </vt:lpstr>
      <vt:lpstr>PCAOB Standards </vt:lpstr>
      <vt:lpstr>PowerPoint Presentation</vt:lpstr>
      <vt:lpstr>PowerPoint Presentation</vt:lpstr>
      <vt:lpstr> organization of u.s. auditing standards </vt:lpstr>
      <vt:lpstr>Organization of u.s. auditing standards (cont.)</vt:lpstr>
      <vt:lpstr>PowerPoint Presentation</vt:lpstr>
      <vt:lpstr>Organization of u.s. auditing standards (cont.)</vt:lpstr>
      <vt:lpstr>Organization of u.s. auditing standards (cont.)</vt:lpstr>
      <vt:lpstr>Organization of u.s. auditing standards (cont.)</vt:lpstr>
      <vt:lpstr>Organization of u.s. auditing standards (cont.)</vt:lpstr>
      <vt:lpstr>PowerPoint Presentation</vt:lpstr>
      <vt:lpstr> quality control </vt:lpstr>
      <vt:lpstr>PowerPoint Presentation</vt:lpstr>
      <vt:lpstr>Quality Control (cont.) </vt:lpstr>
      <vt:lpstr>Quality Control (cont.) </vt:lpstr>
      <vt:lpstr>PowerPoint Presentation</vt:lpstr>
      <vt:lpstr>Chapter 2 summary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2015-08-17T17:00:12Z</dcterms:created>
  <dcterms:modified xsi:type="dcterms:W3CDTF">2016-03-31T03:27:25Z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