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7" r:id="rId3"/>
    <p:sldId id="267" r:id="rId4"/>
    <p:sldId id="266" r:id="rId5"/>
    <p:sldId id="259" r:id="rId6"/>
    <p:sldId id="264" r:id="rId7"/>
    <p:sldId id="265" r:id="rId8"/>
    <p:sldId id="263" r:id="rId9"/>
    <p:sldId id="262" r:id="rId10"/>
    <p:sldId id="261" r:id="rId11"/>
    <p:sldId id="260" r:id="rId12"/>
    <p:sldId id="258" r:id="rId13"/>
    <p:sldId id="268" r:id="rId14"/>
    <p:sldId id="269" r:id="rId15"/>
    <p:sldId id="270" r:id="rId16"/>
    <p:sldId id="271" r:id="rId17"/>
    <p:sldId id="272" r:id="rId18"/>
    <p:sldId id="273" r:id="rId19"/>
    <p:sldId id="275" r:id="rId20"/>
    <p:sldId id="27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250" autoAdjust="0"/>
  </p:normalViewPr>
  <p:slideViewPr>
    <p:cSldViewPr snapToGrid="0">
      <p:cViewPr varScale="1">
        <p:scale>
          <a:sx n="72" d="100"/>
          <a:sy n="72" d="100"/>
        </p:scale>
        <p:origin x="432" y="56"/>
      </p:cViewPr>
      <p:guideLst/>
    </p:cSldViewPr>
  </p:slideViewPr>
  <p:notesTextViewPr>
    <p:cViewPr>
      <p:scale>
        <a:sx n="200" d="100"/>
        <a:sy n="2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929445-4B93-4103-91A0-358858735C0E}" type="datetimeFigureOut">
              <a:rPr lang="en-GB" smtClean="0"/>
              <a:t>03/03/2022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644B9E-363F-4B22-A455-C1A8F75BDDED}" type="slidenum">
              <a:rPr lang="en-GB" smtClean="0"/>
              <a:t>‹#›</a:t>
            </a:fld>
            <a:endParaRPr lang="en-GB"/>
          </a:p>
        </p:txBody>
      </p:sp>
    </p:spTree>
    <p:extLst>
      <p:ext uri="{BB962C8B-B14F-4D97-AF65-F5344CB8AC3E}">
        <p14:creationId xmlns:p14="http://schemas.microsoft.com/office/powerpoint/2010/main" val="64936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E644B9E-363F-4B22-A455-C1A8F75BDDED}" type="slidenum">
              <a:rPr lang="en-GB" smtClean="0"/>
              <a:t>11</a:t>
            </a:fld>
            <a:endParaRPr lang="en-GB"/>
          </a:p>
        </p:txBody>
      </p:sp>
    </p:spTree>
    <p:extLst>
      <p:ext uri="{BB962C8B-B14F-4D97-AF65-F5344CB8AC3E}">
        <p14:creationId xmlns:p14="http://schemas.microsoft.com/office/powerpoint/2010/main" val="872322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E644B9E-363F-4B22-A455-C1A8F75BDDED}" type="slidenum">
              <a:rPr lang="en-GB" smtClean="0"/>
              <a:t>12</a:t>
            </a:fld>
            <a:endParaRPr lang="en-GB"/>
          </a:p>
        </p:txBody>
      </p:sp>
    </p:spTree>
    <p:extLst>
      <p:ext uri="{BB962C8B-B14F-4D97-AF65-F5344CB8AC3E}">
        <p14:creationId xmlns:p14="http://schemas.microsoft.com/office/powerpoint/2010/main" val="2405465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231D5961-6AF1-407D-AD4A-97C469235E59}" type="datetimeFigureOut">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4D8D97-B7F0-4250-B0AC-DB087511282D}"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4512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1D5961-6AF1-407D-AD4A-97C469235E59}" type="datetimeFigureOut">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4D8D97-B7F0-4250-B0AC-DB087511282D}" type="slidenum">
              <a:rPr lang="en-US" smtClean="0"/>
              <a:t>‹#›</a:t>
            </a:fld>
            <a:endParaRPr lang="en-US"/>
          </a:p>
        </p:txBody>
      </p:sp>
    </p:spTree>
    <p:extLst>
      <p:ext uri="{BB962C8B-B14F-4D97-AF65-F5344CB8AC3E}">
        <p14:creationId xmlns:p14="http://schemas.microsoft.com/office/powerpoint/2010/main" val="771353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1D5961-6AF1-407D-AD4A-97C469235E59}" type="datetimeFigureOut">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4D8D97-B7F0-4250-B0AC-DB087511282D}"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3909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1D5961-6AF1-407D-AD4A-97C469235E59}" type="datetimeFigureOut">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4D8D97-B7F0-4250-B0AC-DB087511282D}" type="slidenum">
              <a:rPr lang="en-US" smtClean="0"/>
              <a:t>‹#›</a:t>
            </a:fld>
            <a:endParaRPr lang="en-US"/>
          </a:p>
        </p:txBody>
      </p:sp>
    </p:spTree>
    <p:extLst>
      <p:ext uri="{BB962C8B-B14F-4D97-AF65-F5344CB8AC3E}">
        <p14:creationId xmlns:p14="http://schemas.microsoft.com/office/powerpoint/2010/main" val="1201593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1D5961-6AF1-407D-AD4A-97C469235E59}" type="datetimeFigureOut">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4D8D97-B7F0-4250-B0AC-DB087511282D}"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0724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31D5961-6AF1-407D-AD4A-97C469235E59}" type="datetimeFigureOut">
              <a:rPr lang="en-US" smtClean="0"/>
              <a:t>3/3/2022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4D8D97-B7F0-4250-B0AC-DB087511282D}" type="slidenum">
              <a:rPr lang="en-US" smtClean="0"/>
              <a:t>‹#›</a:t>
            </a:fld>
            <a:endParaRPr lang="en-US"/>
          </a:p>
        </p:txBody>
      </p:sp>
    </p:spTree>
    <p:extLst>
      <p:ext uri="{BB962C8B-B14F-4D97-AF65-F5344CB8AC3E}">
        <p14:creationId xmlns:p14="http://schemas.microsoft.com/office/powerpoint/2010/main" val="1424111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31D5961-6AF1-407D-AD4A-97C469235E59}" type="datetimeFigureOut">
              <a:rPr lang="en-US" smtClean="0"/>
              <a:t>3/3/2022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4D8D97-B7F0-4250-B0AC-DB087511282D}" type="slidenum">
              <a:rPr lang="en-US" smtClean="0"/>
              <a:t>‹#›</a:t>
            </a:fld>
            <a:endParaRPr lang="en-US"/>
          </a:p>
        </p:txBody>
      </p:sp>
    </p:spTree>
    <p:extLst>
      <p:ext uri="{BB962C8B-B14F-4D97-AF65-F5344CB8AC3E}">
        <p14:creationId xmlns:p14="http://schemas.microsoft.com/office/powerpoint/2010/main" val="3475243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31D5961-6AF1-407D-AD4A-97C469235E59}" type="datetimeFigureOut">
              <a:rPr lang="en-US" smtClean="0"/>
              <a:t>3/3/2022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4D8D97-B7F0-4250-B0AC-DB087511282D}" type="slidenum">
              <a:rPr lang="en-US" smtClean="0"/>
              <a:t>‹#›</a:t>
            </a:fld>
            <a:endParaRPr lang="en-US"/>
          </a:p>
        </p:txBody>
      </p:sp>
    </p:spTree>
    <p:extLst>
      <p:ext uri="{BB962C8B-B14F-4D97-AF65-F5344CB8AC3E}">
        <p14:creationId xmlns:p14="http://schemas.microsoft.com/office/powerpoint/2010/main" val="427412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1D5961-6AF1-407D-AD4A-97C469235E59}" type="datetimeFigureOut">
              <a:rPr lang="en-US" smtClean="0"/>
              <a:t>3/3/2022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4D8D97-B7F0-4250-B0AC-DB087511282D}" type="slidenum">
              <a:rPr lang="en-US" smtClean="0"/>
              <a:t>‹#›</a:t>
            </a:fld>
            <a:endParaRPr lang="en-US"/>
          </a:p>
        </p:txBody>
      </p:sp>
    </p:spTree>
    <p:extLst>
      <p:ext uri="{BB962C8B-B14F-4D97-AF65-F5344CB8AC3E}">
        <p14:creationId xmlns:p14="http://schemas.microsoft.com/office/powerpoint/2010/main" val="2580066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1D5961-6AF1-407D-AD4A-97C469235E59}" type="datetimeFigureOut">
              <a:rPr lang="en-US" smtClean="0"/>
              <a:t>3/3/2022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4D8D97-B7F0-4250-B0AC-DB087511282D}" type="slidenum">
              <a:rPr lang="en-US" smtClean="0"/>
              <a:t>‹#›</a:t>
            </a:fld>
            <a:endParaRPr lang="en-US"/>
          </a:p>
        </p:txBody>
      </p:sp>
    </p:spTree>
    <p:extLst>
      <p:ext uri="{BB962C8B-B14F-4D97-AF65-F5344CB8AC3E}">
        <p14:creationId xmlns:p14="http://schemas.microsoft.com/office/powerpoint/2010/main" val="3921212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1D5961-6AF1-407D-AD4A-97C469235E59}" type="datetimeFigureOut">
              <a:rPr lang="en-US" smtClean="0"/>
              <a:t>3/3/2022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4D8D97-B7F0-4250-B0AC-DB087511282D}"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4619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231D5961-6AF1-407D-AD4A-97C469235E59}" type="datetimeFigureOut">
              <a:rPr lang="en-US" smtClean="0"/>
              <a:t>3/3/2022</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E4D8D97-B7F0-4250-B0AC-DB087511282D}"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84763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infancy: let the language achievements begin</a:t>
            </a:r>
          </a:p>
        </p:txBody>
      </p:sp>
    </p:spTree>
    <p:extLst>
      <p:ext uri="{BB962C8B-B14F-4D97-AF65-F5344CB8AC3E}">
        <p14:creationId xmlns:p14="http://schemas.microsoft.com/office/powerpoint/2010/main" val="2086914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34373"/>
            <a:ext cx="9720072" cy="1499616"/>
          </a:xfrm>
        </p:spPr>
        <p:txBody>
          <a:bodyPr/>
          <a:lstStyle/>
          <a:p>
            <a:pPr algn="ctr"/>
            <a:r>
              <a:rPr lang="en-US" dirty="0"/>
              <a:t>Attention to Phonetic Regularities</a:t>
            </a:r>
          </a:p>
        </p:txBody>
      </p:sp>
      <p:pic>
        <p:nvPicPr>
          <p:cNvPr id="4" name="Content Placeholder 3"/>
          <p:cNvPicPr>
            <a:picLocks noGrp="1" noChangeAspect="1"/>
          </p:cNvPicPr>
          <p:nvPr>
            <p:ph idx="1"/>
          </p:nvPr>
        </p:nvPicPr>
        <p:blipFill rotWithShape="1">
          <a:blip r:embed="rId2"/>
          <a:srcRect l="31683" t="20404" r="14602" b="21537"/>
          <a:stretch/>
        </p:blipFill>
        <p:spPr>
          <a:xfrm>
            <a:off x="2093885" y="1581122"/>
            <a:ext cx="7931464" cy="5357993"/>
          </a:xfrm>
          <a:prstGeom prst="rect">
            <a:avLst/>
          </a:prstGeom>
        </p:spPr>
      </p:pic>
    </p:spTree>
    <p:extLst>
      <p:ext uri="{BB962C8B-B14F-4D97-AF65-F5344CB8AC3E}">
        <p14:creationId xmlns:p14="http://schemas.microsoft.com/office/powerpoint/2010/main" val="3681480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608548" cy="1499616"/>
          </a:xfrm>
        </p:spPr>
        <p:txBody>
          <a:bodyPr/>
          <a:lstStyle/>
          <a:p>
            <a:r>
              <a:rPr lang="en-US" dirty="0"/>
              <a:t>Detection of Nonnative Phonetic</a:t>
            </a:r>
            <a:r>
              <a:rPr lang="ar-SA" dirty="0"/>
              <a:t> </a:t>
            </a:r>
            <a:r>
              <a:rPr lang="en-US" dirty="0"/>
              <a:t>Differences.</a:t>
            </a:r>
          </a:p>
        </p:txBody>
      </p:sp>
      <p:sp>
        <p:nvSpPr>
          <p:cNvPr id="3" name="Content Placeholder 2"/>
          <p:cNvSpPr>
            <a:spLocks noGrp="1"/>
          </p:cNvSpPr>
          <p:nvPr>
            <p:ph idx="1"/>
          </p:nvPr>
        </p:nvSpPr>
        <p:spPr>
          <a:xfrm>
            <a:off x="479502" y="2286000"/>
            <a:ext cx="11474605" cy="4023360"/>
          </a:xfrm>
        </p:spPr>
        <p:txBody>
          <a:bodyPr>
            <a:normAutofit/>
          </a:bodyPr>
          <a:lstStyle/>
          <a:p>
            <a:endParaRPr lang="en-US" dirty="0"/>
          </a:p>
          <a:p>
            <a:r>
              <a:rPr lang="en-US" sz="2800" dirty="0"/>
              <a:t>up to </a:t>
            </a:r>
            <a:r>
              <a:rPr lang="en-US" sz="2800" b="1" dirty="0">
                <a:solidFill>
                  <a:schemeClr val="accent2"/>
                </a:solidFill>
              </a:rPr>
              <a:t>about 6 months </a:t>
            </a:r>
            <a:r>
              <a:rPr lang="en-US" sz="2800" dirty="0"/>
              <a:t>of age, infants learning English can distinguish between two different sounds in the Hindi language that would both sound like “da” to older English-speaking children and adults.</a:t>
            </a:r>
          </a:p>
          <a:p>
            <a:r>
              <a:rPr lang="en-US" sz="2800" dirty="0"/>
              <a:t>the process by which infants start to focus more on perceptual differences that are relevant to them (in their native language) is called </a:t>
            </a:r>
            <a:r>
              <a:rPr lang="en-US" sz="2800" b="1" dirty="0">
                <a:solidFill>
                  <a:schemeClr val="accent2"/>
                </a:solidFill>
              </a:rPr>
              <a:t>perceptual narrowing*.</a:t>
            </a:r>
          </a:p>
          <a:p>
            <a:r>
              <a:rPr lang="en-US" b="1" dirty="0">
                <a:solidFill>
                  <a:schemeClr val="accent2"/>
                </a:solidFill>
              </a:rPr>
              <a:t>*</a:t>
            </a:r>
            <a:r>
              <a:rPr lang="en-GB" sz="2400" b="0" i="0" u="none" strike="noStrike" baseline="0" dirty="0">
                <a:latin typeface="ITCGaramondStd-Lt"/>
              </a:rPr>
              <a:t> </a:t>
            </a:r>
            <a:r>
              <a:rPr lang="en-GB" sz="2800" dirty="0"/>
              <a:t>is not limited to speech sounds (face and musical rhythm perceptions)</a:t>
            </a:r>
            <a:endParaRPr lang="en-US" sz="2800" dirty="0"/>
          </a:p>
        </p:txBody>
      </p:sp>
    </p:spTree>
    <p:extLst>
      <p:ext uri="{BB962C8B-B14F-4D97-AF65-F5344CB8AC3E}">
        <p14:creationId xmlns:p14="http://schemas.microsoft.com/office/powerpoint/2010/main" val="3566638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Detection of Phonotactic Regularities.</a:t>
            </a:r>
          </a:p>
        </p:txBody>
      </p:sp>
      <p:sp>
        <p:nvSpPr>
          <p:cNvPr id="3" name="Content Placeholder 2"/>
          <p:cNvSpPr>
            <a:spLocks noGrp="1"/>
          </p:cNvSpPr>
          <p:nvPr>
            <p:ph idx="1"/>
          </p:nvPr>
        </p:nvSpPr>
        <p:spPr>
          <a:xfrm>
            <a:off x="323386" y="1862255"/>
            <a:ext cx="11608420" cy="4569770"/>
          </a:xfrm>
        </p:spPr>
        <p:txBody>
          <a:bodyPr>
            <a:normAutofit fontScale="85000" lnSpcReduction="20000"/>
          </a:bodyPr>
          <a:lstStyle/>
          <a:p>
            <a:pPr>
              <a:lnSpc>
                <a:spcPct val="120000"/>
              </a:lnSpc>
            </a:pPr>
            <a:r>
              <a:rPr lang="en-US" sz="2800" dirty="0"/>
              <a:t>As infants hear their native language more and more, they also develop the ability to recognize </a:t>
            </a:r>
            <a:r>
              <a:rPr lang="en-US" sz="2800" b="1" dirty="0">
                <a:solidFill>
                  <a:schemeClr val="accent2"/>
                </a:solidFill>
              </a:rPr>
              <a:t>permissible combinations of phonemes </a:t>
            </a:r>
            <a:r>
              <a:rPr lang="en-US" sz="2800" dirty="0"/>
              <a:t>in their language, or phonotactic regularities.</a:t>
            </a:r>
          </a:p>
          <a:p>
            <a:pPr>
              <a:lnSpc>
                <a:spcPct val="120000"/>
              </a:lnSpc>
            </a:pPr>
            <a:r>
              <a:rPr lang="en-US" sz="2800" dirty="0"/>
              <a:t>Infants’ ability to differentiate between permissible and impermissible sound sequences in their native language is present by about </a:t>
            </a:r>
            <a:r>
              <a:rPr lang="en-US" sz="2800" b="1" dirty="0">
                <a:solidFill>
                  <a:schemeClr val="accent2"/>
                </a:solidFill>
              </a:rPr>
              <a:t>age 9 months </a:t>
            </a:r>
            <a:r>
              <a:rPr lang="en-US" sz="2800" dirty="0"/>
              <a:t>(</a:t>
            </a:r>
            <a:r>
              <a:rPr lang="en-US" sz="2800" dirty="0" err="1"/>
              <a:t>jusczyk</a:t>
            </a:r>
            <a:r>
              <a:rPr lang="en-US" sz="2800" dirty="0"/>
              <a:t>, </a:t>
            </a:r>
            <a:r>
              <a:rPr lang="en-US" sz="2800" dirty="0" err="1"/>
              <a:t>Luce</a:t>
            </a:r>
            <a:r>
              <a:rPr lang="en-US" sz="2800" dirty="0"/>
              <a:t>, &amp; </a:t>
            </a:r>
            <a:r>
              <a:rPr lang="en-US" sz="2800" dirty="0" err="1"/>
              <a:t>charles-Luce</a:t>
            </a:r>
            <a:r>
              <a:rPr lang="en-US" sz="2800" dirty="0"/>
              <a:t>, 1994).</a:t>
            </a:r>
          </a:p>
          <a:p>
            <a:pPr>
              <a:lnSpc>
                <a:spcPct val="120000"/>
              </a:lnSpc>
            </a:pPr>
            <a:r>
              <a:rPr lang="en-US" sz="3600" b="1" dirty="0">
                <a:solidFill>
                  <a:schemeClr val="accent2"/>
                </a:solidFill>
              </a:rPr>
              <a:t>Some research suggests phonotactic regularities may play a role in later-developing skills, such as word learning. HOW?</a:t>
            </a:r>
          </a:p>
          <a:p>
            <a:pPr algn="l">
              <a:lnSpc>
                <a:spcPct val="120000"/>
              </a:lnSpc>
            </a:pPr>
            <a:r>
              <a:rPr lang="en-GB" sz="2800" dirty="0">
                <a:solidFill>
                  <a:srgbClr val="FF0000"/>
                </a:solidFill>
              </a:rPr>
              <a:t>Infants’ ability to detect phonotactic regularities in their native language helps them segment words from continuous speech. As children seem to learn words with common phonotactic sequences more rapidly than words with rare phonotactic sequences</a:t>
            </a:r>
            <a:endParaRPr lang="en-US" sz="2800" dirty="0">
              <a:solidFill>
                <a:srgbClr val="FF0000"/>
              </a:solidFill>
            </a:endParaRPr>
          </a:p>
        </p:txBody>
      </p:sp>
    </p:spTree>
    <p:extLst>
      <p:ext uri="{BB962C8B-B14F-4D97-AF65-F5344CB8AC3E}">
        <p14:creationId xmlns:p14="http://schemas.microsoft.com/office/powerpoint/2010/main" val="1803375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Categorical Perception of Speech</a:t>
            </a:r>
          </a:p>
        </p:txBody>
      </p:sp>
      <p:sp>
        <p:nvSpPr>
          <p:cNvPr id="3" name="Content Placeholder 2"/>
          <p:cNvSpPr>
            <a:spLocks noGrp="1"/>
          </p:cNvSpPr>
          <p:nvPr>
            <p:ph idx="1"/>
          </p:nvPr>
        </p:nvSpPr>
        <p:spPr>
          <a:xfrm>
            <a:off x="535259" y="1806499"/>
            <a:ext cx="11441151" cy="5051502"/>
          </a:xfrm>
        </p:spPr>
        <p:txBody>
          <a:bodyPr>
            <a:normAutofit/>
          </a:bodyPr>
          <a:lstStyle/>
          <a:p>
            <a:r>
              <a:rPr lang="en-US" dirty="0"/>
              <a:t>We categorize input in ways that highlight differences in meaning. This develops gradually:</a:t>
            </a:r>
          </a:p>
          <a:p>
            <a:pPr>
              <a:buFont typeface="Wingdings" panose="05000000000000000000" pitchFamily="2" charset="2"/>
              <a:buChar char="Ø"/>
            </a:pPr>
            <a:r>
              <a:rPr lang="en-US" dirty="0"/>
              <a:t>infants categorize incoming sounds into speech and </a:t>
            </a:r>
            <a:r>
              <a:rPr lang="en-US" dirty="0" err="1"/>
              <a:t>nonspeech</a:t>
            </a:r>
            <a:r>
              <a:rPr lang="en-US" dirty="0"/>
              <a:t> sounds. </a:t>
            </a:r>
          </a:p>
          <a:p>
            <a:pPr>
              <a:buFont typeface="Wingdings" panose="05000000000000000000" pitchFamily="2" charset="2"/>
              <a:buChar char="Ø"/>
            </a:pPr>
            <a:r>
              <a:rPr lang="en-US" dirty="0"/>
              <a:t>then infants learn to categorize speech sounds according to the particular features of the sounds</a:t>
            </a:r>
          </a:p>
          <a:p>
            <a:pPr marL="0" indent="0">
              <a:buNone/>
            </a:pPr>
            <a:r>
              <a:rPr lang="en-US" dirty="0"/>
              <a:t>( voice/voiceless). </a:t>
            </a:r>
          </a:p>
          <a:p>
            <a:pPr>
              <a:buFont typeface="Wingdings" panose="05000000000000000000" pitchFamily="2" charset="2"/>
              <a:buChar char="Ø"/>
            </a:pPr>
            <a:r>
              <a:rPr lang="en-US" dirty="0"/>
              <a:t>without special training, people cannot distinguish between </a:t>
            </a:r>
            <a:r>
              <a:rPr lang="en-US" b="1" dirty="0">
                <a:solidFill>
                  <a:schemeClr val="accent2"/>
                </a:solidFill>
              </a:rPr>
              <a:t>allophones </a:t>
            </a:r>
            <a:r>
              <a:rPr lang="en-US" dirty="0"/>
              <a:t>of the same phoneme. allophones of a phoneme are measurably different from one another (such as in the amount of aspiration they contain, e.g.: /b/, /p/), but they do not signal a difference in meaning between two words, as phonemes do.</a:t>
            </a:r>
          </a:p>
          <a:p>
            <a:pPr>
              <a:buFont typeface="Wingdings" panose="05000000000000000000" pitchFamily="2" charset="2"/>
              <a:buChar char="Ø"/>
            </a:pPr>
            <a:r>
              <a:rPr lang="en-GB" sz="2400" b="0" i="0" u="none" strike="noStrike" baseline="0" dirty="0"/>
              <a:t>One mechanism humans use to distinguish between sounds in different categories </a:t>
            </a:r>
            <a:r>
              <a:rPr lang="en-GB" b="1" dirty="0">
                <a:solidFill>
                  <a:schemeClr val="accent2"/>
                </a:solidFill>
              </a:rPr>
              <a:t>Voice onset time: </a:t>
            </a:r>
            <a:r>
              <a:rPr lang="en-GB" sz="1800" dirty="0">
                <a:latin typeface="HelveticaLTCom-Roman"/>
              </a:rPr>
              <a:t>is </a:t>
            </a:r>
            <a:r>
              <a:rPr lang="en-GB" dirty="0"/>
              <a:t>the interval between the release of a stop consonant (e.g., p, b, t, d) and the onset of vocal cord vibrations.</a:t>
            </a:r>
            <a:endParaRPr lang="en-US" dirty="0"/>
          </a:p>
        </p:txBody>
      </p:sp>
    </p:spTree>
    <p:extLst>
      <p:ext uri="{BB962C8B-B14F-4D97-AF65-F5344CB8AC3E}">
        <p14:creationId xmlns:p14="http://schemas.microsoft.com/office/powerpoint/2010/main" val="2375297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awareness of actions and Intentions</a:t>
            </a:r>
          </a:p>
        </p:txBody>
      </p:sp>
      <p:sp>
        <p:nvSpPr>
          <p:cNvPr id="3" name="Content Placeholder 2"/>
          <p:cNvSpPr>
            <a:spLocks noGrp="1"/>
          </p:cNvSpPr>
          <p:nvPr>
            <p:ph idx="1"/>
          </p:nvPr>
        </p:nvSpPr>
        <p:spPr/>
        <p:txBody>
          <a:bodyPr/>
          <a:lstStyle/>
          <a:p>
            <a:r>
              <a:rPr lang="en-US" b="1" dirty="0">
                <a:solidFill>
                  <a:schemeClr val="accent2"/>
                </a:solidFill>
              </a:rPr>
              <a:t>By age 4 months, </a:t>
            </a:r>
            <a:r>
              <a:rPr lang="en-US" dirty="0"/>
              <a:t>infants can distinguish between purposeful and accidental actions, and they appear to focus on the intentions underlying actions rather than the physical details of the actions.</a:t>
            </a:r>
          </a:p>
          <a:p>
            <a:endParaRPr lang="en-US" dirty="0"/>
          </a:p>
          <a:p>
            <a:r>
              <a:rPr lang="en-US" dirty="0"/>
              <a:t>Woodward (1998) experiment:  details are in the book. </a:t>
            </a:r>
          </a:p>
          <a:p>
            <a:endParaRPr lang="en-US" dirty="0"/>
          </a:p>
        </p:txBody>
      </p:sp>
    </p:spTree>
    <p:extLst>
      <p:ext uri="{BB962C8B-B14F-4D97-AF65-F5344CB8AC3E}">
        <p14:creationId xmlns:p14="http://schemas.microsoft.com/office/powerpoint/2010/main" val="4040341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category Formation</a:t>
            </a:r>
          </a:p>
        </p:txBody>
      </p:sp>
      <p:sp>
        <p:nvSpPr>
          <p:cNvPr id="3" name="Content Placeholder 2"/>
          <p:cNvSpPr>
            <a:spLocks noGrp="1"/>
          </p:cNvSpPr>
          <p:nvPr>
            <p:ph idx="1"/>
          </p:nvPr>
        </p:nvSpPr>
        <p:spPr/>
        <p:txBody>
          <a:bodyPr>
            <a:normAutofit/>
          </a:bodyPr>
          <a:lstStyle/>
          <a:p>
            <a:r>
              <a:rPr lang="en-US" sz="3200" dirty="0"/>
              <a:t>The ability to form categories, or to group items and events according to the perceptual and conceptual features they share, is crucial for language development.</a:t>
            </a:r>
          </a:p>
          <a:p>
            <a:endParaRPr lang="en-US" sz="3200" dirty="0"/>
          </a:p>
          <a:p>
            <a:endParaRPr lang="en-US" sz="3200" dirty="0"/>
          </a:p>
        </p:txBody>
      </p:sp>
    </p:spTree>
    <p:extLst>
      <p:ext uri="{BB962C8B-B14F-4D97-AF65-F5344CB8AC3E}">
        <p14:creationId xmlns:p14="http://schemas.microsoft.com/office/powerpoint/2010/main" val="254051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Hierarchical Structure of Categories</a:t>
            </a:r>
            <a:br>
              <a:rPr lang="en-US" dirty="0"/>
            </a:br>
            <a:endParaRPr lang="en-US" dirty="0"/>
          </a:p>
        </p:txBody>
      </p:sp>
      <p:pic>
        <p:nvPicPr>
          <p:cNvPr id="5" name="Content Placeholder 4"/>
          <p:cNvPicPr>
            <a:picLocks noGrp="1" noChangeAspect="1"/>
          </p:cNvPicPr>
          <p:nvPr>
            <p:ph idx="1"/>
          </p:nvPr>
        </p:nvPicPr>
        <p:blipFill rotWithShape="1">
          <a:blip r:embed="rId2"/>
          <a:srcRect l="29615" t="10544" r="22972" b="28384"/>
          <a:stretch/>
        </p:blipFill>
        <p:spPr>
          <a:xfrm>
            <a:off x="1839818" y="1227402"/>
            <a:ext cx="7094862" cy="5630598"/>
          </a:xfrm>
          <a:prstGeom prst="rect">
            <a:avLst/>
          </a:prstGeom>
        </p:spPr>
      </p:pic>
      <p:cxnSp>
        <p:nvCxnSpPr>
          <p:cNvPr id="4" name="Straight Arrow Connector 3">
            <a:extLst>
              <a:ext uri="{FF2B5EF4-FFF2-40B4-BE49-F238E27FC236}">
                <a16:creationId xmlns:a16="http://schemas.microsoft.com/office/drawing/2014/main" id="{0607DAC8-20D5-45B3-BA5D-68E85950E529}"/>
              </a:ext>
            </a:extLst>
          </p:cNvPr>
          <p:cNvCxnSpPr>
            <a:cxnSpLocks/>
          </p:cNvCxnSpPr>
          <p:nvPr/>
        </p:nvCxnSpPr>
        <p:spPr>
          <a:xfrm>
            <a:off x="7192536" y="1925822"/>
            <a:ext cx="1304692" cy="0"/>
          </a:xfrm>
          <a:prstGeom prst="straightConnector1">
            <a:avLst/>
          </a:prstGeom>
          <a:ln w="762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297C1CE-B737-4310-BB5B-55E9782478A3}"/>
              </a:ext>
            </a:extLst>
          </p:cNvPr>
          <p:cNvSpPr txBox="1"/>
          <p:nvPr/>
        </p:nvSpPr>
        <p:spPr>
          <a:xfrm>
            <a:off x="8497228" y="1638786"/>
            <a:ext cx="3612995" cy="707886"/>
          </a:xfrm>
          <a:prstGeom prst="rect">
            <a:avLst/>
          </a:prstGeom>
          <a:noFill/>
        </p:spPr>
        <p:txBody>
          <a:bodyPr wrap="square" rtlCol="0">
            <a:spAutoFit/>
          </a:bodyPr>
          <a:lstStyle/>
          <a:p>
            <a:r>
              <a:rPr lang="en-US" sz="2000" dirty="0"/>
              <a:t>General concept, latest acquired in preschool.</a:t>
            </a:r>
            <a:endParaRPr lang="en-GB" sz="2000" dirty="0"/>
          </a:p>
        </p:txBody>
      </p:sp>
      <p:sp>
        <p:nvSpPr>
          <p:cNvPr id="8" name="TextBox 7">
            <a:extLst>
              <a:ext uri="{FF2B5EF4-FFF2-40B4-BE49-F238E27FC236}">
                <a16:creationId xmlns:a16="http://schemas.microsoft.com/office/drawing/2014/main" id="{7E887D8E-4872-4DFC-BEB7-3DF6B7DEAB1E}"/>
              </a:ext>
            </a:extLst>
          </p:cNvPr>
          <p:cNvSpPr txBox="1"/>
          <p:nvPr/>
        </p:nvSpPr>
        <p:spPr>
          <a:xfrm>
            <a:off x="8715955" y="5446110"/>
            <a:ext cx="3612994" cy="646331"/>
          </a:xfrm>
          <a:prstGeom prst="rect">
            <a:avLst/>
          </a:prstGeom>
          <a:noFill/>
        </p:spPr>
        <p:txBody>
          <a:bodyPr wrap="square" rtlCol="0">
            <a:spAutoFit/>
          </a:bodyPr>
          <a:lstStyle/>
          <a:p>
            <a:r>
              <a:rPr lang="en-US" dirty="0"/>
              <a:t>Most specific, basic and subordinate almost acquired in the same time.   </a:t>
            </a:r>
            <a:endParaRPr lang="en-GB" dirty="0"/>
          </a:p>
        </p:txBody>
      </p:sp>
      <p:cxnSp>
        <p:nvCxnSpPr>
          <p:cNvPr id="9" name="Straight Arrow Connector 8">
            <a:extLst>
              <a:ext uri="{FF2B5EF4-FFF2-40B4-BE49-F238E27FC236}">
                <a16:creationId xmlns:a16="http://schemas.microsoft.com/office/drawing/2014/main" id="{039D71B4-474B-48D3-807D-EECEE312D01C}"/>
              </a:ext>
            </a:extLst>
          </p:cNvPr>
          <p:cNvCxnSpPr>
            <a:cxnSpLocks/>
          </p:cNvCxnSpPr>
          <p:nvPr/>
        </p:nvCxnSpPr>
        <p:spPr>
          <a:xfrm>
            <a:off x="7978695" y="5732860"/>
            <a:ext cx="826469" cy="0"/>
          </a:xfrm>
          <a:prstGeom prst="straightConnector1">
            <a:avLst/>
          </a:prstGeom>
          <a:ln w="762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4067697-9B08-4198-9746-DDB066588A6F}"/>
              </a:ext>
            </a:extLst>
          </p:cNvPr>
          <p:cNvSpPr txBox="1"/>
          <p:nvPr/>
        </p:nvSpPr>
        <p:spPr>
          <a:xfrm>
            <a:off x="10042949" y="2967335"/>
            <a:ext cx="2286000" cy="400110"/>
          </a:xfrm>
          <a:prstGeom prst="rect">
            <a:avLst/>
          </a:prstGeom>
          <a:noFill/>
        </p:spPr>
        <p:txBody>
          <a:bodyPr wrap="square" rtlCol="0">
            <a:spAutoFit/>
          </a:bodyPr>
          <a:lstStyle/>
          <a:p>
            <a:r>
              <a:rPr lang="en-US" sz="2000" dirty="0"/>
              <a:t>First word</a:t>
            </a:r>
            <a:endParaRPr lang="en-GB" sz="2000" dirty="0"/>
          </a:p>
        </p:txBody>
      </p:sp>
      <p:cxnSp>
        <p:nvCxnSpPr>
          <p:cNvPr id="13" name="Straight Arrow Connector 12">
            <a:extLst>
              <a:ext uri="{FF2B5EF4-FFF2-40B4-BE49-F238E27FC236}">
                <a16:creationId xmlns:a16="http://schemas.microsoft.com/office/drawing/2014/main" id="{4E7FAC89-A939-40CD-8F3E-9E90915F8012}"/>
              </a:ext>
            </a:extLst>
          </p:cNvPr>
          <p:cNvCxnSpPr>
            <a:cxnSpLocks/>
            <a:endCxn id="12" idx="1"/>
          </p:cNvCxnSpPr>
          <p:nvPr/>
        </p:nvCxnSpPr>
        <p:spPr>
          <a:xfrm flipV="1">
            <a:off x="9035041" y="3167390"/>
            <a:ext cx="1007908" cy="30777"/>
          </a:xfrm>
          <a:prstGeom prst="straightConnector1">
            <a:avLst/>
          </a:prstGeom>
          <a:ln w="762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7438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Categories at Each Hierarchical Level</a:t>
            </a:r>
          </a:p>
        </p:txBody>
      </p:sp>
      <p:sp>
        <p:nvSpPr>
          <p:cNvPr id="3" name="Content Placeholder 2"/>
          <p:cNvSpPr>
            <a:spLocks noGrp="1"/>
          </p:cNvSpPr>
          <p:nvPr>
            <p:ph idx="1"/>
          </p:nvPr>
        </p:nvSpPr>
        <p:spPr/>
        <p:txBody>
          <a:bodyPr>
            <a:normAutofit/>
          </a:bodyPr>
          <a:lstStyle/>
          <a:p>
            <a:r>
              <a:rPr lang="en-US" dirty="0"/>
              <a:t>Infants form </a:t>
            </a:r>
            <a:r>
              <a:rPr lang="en-US" b="1" dirty="0">
                <a:solidFill>
                  <a:schemeClr val="accent2"/>
                </a:solidFill>
              </a:rPr>
              <a:t>perceptual categories </a:t>
            </a:r>
            <a:r>
              <a:rPr lang="en-US" dirty="0"/>
              <a:t>on</a:t>
            </a:r>
            <a:r>
              <a:rPr lang="en-US" b="1" dirty="0">
                <a:solidFill>
                  <a:schemeClr val="accent2"/>
                </a:solidFill>
              </a:rPr>
              <a:t> </a:t>
            </a:r>
            <a:r>
              <a:rPr lang="en-US" dirty="0"/>
              <a:t>the basis of similar-appearing features, use to recognize and identify objects around them.</a:t>
            </a:r>
          </a:p>
          <a:p>
            <a:r>
              <a:rPr lang="en-US" dirty="0"/>
              <a:t> including color, shape, texture, size, and so forth. </a:t>
            </a:r>
          </a:p>
          <a:p>
            <a:r>
              <a:rPr lang="en-US" b="1" dirty="0">
                <a:solidFill>
                  <a:schemeClr val="accent2"/>
                </a:solidFill>
              </a:rPr>
              <a:t>Conceptual  categorization </a:t>
            </a:r>
            <a:r>
              <a:rPr lang="en-US" dirty="0"/>
              <a:t>requires infants to know what an object does. Infants learn that balls roll, dogs bark, and air- planes fly. </a:t>
            </a:r>
          </a:p>
        </p:txBody>
      </p:sp>
    </p:spTree>
    <p:extLst>
      <p:ext uri="{BB962C8B-B14F-4D97-AF65-F5344CB8AC3E}">
        <p14:creationId xmlns:p14="http://schemas.microsoft.com/office/powerpoint/2010/main" val="969760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early vocalizations</a:t>
            </a:r>
          </a:p>
        </p:txBody>
      </p:sp>
      <p:sp>
        <p:nvSpPr>
          <p:cNvPr id="3" name="Content Placeholder 2"/>
          <p:cNvSpPr>
            <a:spLocks noGrp="1"/>
          </p:cNvSpPr>
          <p:nvPr>
            <p:ph idx="1"/>
          </p:nvPr>
        </p:nvSpPr>
        <p:spPr>
          <a:xfrm>
            <a:off x="478465" y="1860698"/>
            <a:ext cx="11600121" cy="4997302"/>
          </a:xfrm>
        </p:spPr>
        <p:txBody>
          <a:bodyPr>
            <a:normAutofit/>
          </a:bodyPr>
          <a:lstStyle/>
          <a:p>
            <a:r>
              <a:rPr lang="en-US" sz="2400" b="1" dirty="0">
                <a:solidFill>
                  <a:schemeClr val="accent2"/>
                </a:solidFill>
              </a:rPr>
              <a:t>Stage model: </a:t>
            </a:r>
            <a:r>
              <a:rPr lang="en-GB" sz="2400" b="1" dirty="0"/>
              <a:t>which means they describe infants’ vocalizations as following an</a:t>
            </a:r>
          </a:p>
          <a:p>
            <a:r>
              <a:rPr lang="en-GB" sz="2400" b="1" dirty="0"/>
              <a:t>observable and sequential pattern.</a:t>
            </a:r>
            <a:endParaRPr lang="en-US" sz="2400" b="1" dirty="0">
              <a:solidFill>
                <a:schemeClr val="accent2"/>
              </a:solidFill>
            </a:endParaRPr>
          </a:p>
          <a:p>
            <a:r>
              <a:rPr lang="en-GB" dirty="0"/>
              <a:t>One such stage model is the </a:t>
            </a:r>
            <a:r>
              <a:rPr lang="en-GB" sz="2400" b="1" dirty="0">
                <a:solidFill>
                  <a:schemeClr val="accent2"/>
                </a:solidFill>
              </a:rPr>
              <a:t>stark assessment of early vocal Development-revised SAEVD-R:</a:t>
            </a:r>
            <a:endParaRPr lang="en-US" sz="2400" b="1" dirty="0">
              <a:solidFill>
                <a:schemeClr val="accent2"/>
              </a:solidFill>
            </a:endParaRPr>
          </a:p>
          <a:p>
            <a:pPr>
              <a:buFont typeface="Wingdings" panose="05000000000000000000" pitchFamily="2" charset="2"/>
              <a:buChar char="§"/>
            </a:pPr>
            <a:r>
              <a:rPr lang="en-US" sz="2600" dirty="0"/>
              <a:t>Reflexive</a:t>
            </a:r>
            <a:r>
              <a:rPr lang="en-US" dirty="0"/>
              <a:t> (0–2 months):</a:t>
            </a:r>
            <a:r>
              <a:rPr lang="en-GB" dirty="0"/>
              <a:t> the first sounds infants produce are called reflexive sounds, which include sounds of discomfort and distress (crying, fussing) and vegetative sounds such as burping, coughing, and sneezing</a:t>
            </a:r>
            <a:r>
              <a:rPr lang="en-US" dirty="0"/>
              <a:t>.</a:t>
            </a:r>
          </a:p>
          <a:p>
            <a:pPr>
              <a:buFont typeface="Wingdings" panose="05000000000000000000" pitchFamily="2" charset="2"/>
              <a:buChar char="§"/>
            </a:pPr>
            <a:r>
              <a:rPr lang="en-US" dirty="0"/>
              <a:t>Control of phonation (1–4 months): </a:t>
            </a:r>
            <a:r>
              <a:rPr lang="en-GB" dirty="0"/>
              <a:t>cooing and going, “raspberries,” trills, and clicks, vowel-like sounds, consonant-like sounds (far back in the oral cavity “</a:t>
            </a:r>
            <a:r>
              <a:rPr lang="en-GB" dirty="0" err="1"/>
              <a:t>goooo</a:t>
            </a:r>
            <a:r>
              <a:rPr lang="en-GB" dirty="0"/>
              <a:t>”), combine vowel-like segments with a consonant-like segment “</a:t>
            </a:r>
            <a:r>
              <a:rPr lang="en-GB" dirty="0" err="1"/>
              <a:t>aaam</a:t>
            </a:r>
            <a:r>
              <a:rPr lang="en-GB" dirty="0"/>
              <a:t>”, isolated consonant sounds such as nasalized.</a:t>
            </a:r>
            <a:endParaRPr lang="en-US" dirty="0"/>
          </a:p>
        </p:txBody>
      </p:sp>
    </p:spTree>
    <p:extLst>
      <p:ext uri="{BB962C8B-B14F-4D97-AF65-F5344CB8AC3E}">
        <p14:creationId xmlns:p14="http://schemas.microsoft.com/office/powerpoint/2010/main" val="2177871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F38786-A801-4B5F-BA46-888F86A64A38}"/>
              </a:ext>
            </a:extLst>
          </p:cNvPr>
          <p:cNvSpPr>
            <a:spLocks noGrp="1"/>
          </p:cNvSpPr>
          <p:nvPr>
            <p:ph idx="1"/>
          </p:nvPr>
        </p:nvSpPr>
        <p:spPr>
          <a:xfrm>
            <a:off x="542260" y="2009553"/>
            <a:ext cx="11281145" cy="4582633"/>
          </a:xfrm>
        </p:spPr>
        <p:txBody>
          <a:bodyPr>
            <a:normAutofit/>
          </a:bodyPr>
          <a:lstStyle/>
          <a:p>
            <a:pPr algn="just">
              <a:buFont typeface="Wingdings" panose="05000000000000000000" pitchFamily="2" charset="2"/>
              <a:buChar char="§"/>
            </a:pPr>
            <a:r>
              <a:rPr lang="en-US" dirty="0"/>
              <a:t>Expansion (3–8 months): </a:t>
            </a:r>
            <a:r>
              <a:rPr lang="en-GB" dirty="0"/>
              <a:t>isolated vowel (vowel glides “</a:t>
            </a:r>
            <a:r>
              <a:rPr lang="en-GB" dirty="0" err="1"/>
              <a:t>eeeey</a:t>
            </a:r>
            <a:r>
              <a:rPr lang="en-GB" dirty="0"/>
              <a:t>”).experiment loudness and pitch of their voices, squeals. Marginal babbling, (consonant-like and vowel-like sounds with prolonged transitions between them).</a:t>
            </a:r>
            <a:endParaRPr lang="en-US" dirty="0"/>
          </a:p>
          <a:p>
            <a:pPr algn="just">
              <a:buFont typeface="Wingdings" panose="05000000000000000000" pitchFamily="2" charset="2"/>
              <a:buChar char="§"/>
            </a:pPr>
            <a:r>
              <a:rPr lang="en-US" dirty="0"/>
              <a:t>Basic canonical syllables (5–10 months): </a:t>
            </a:r>
            <a:r>
              <a:rPr lang="en-GB" dirty="0"/>
              <a:t>single consonant-vowel (c-v) syllables, Reduplicated babbling (consists c-v pairs “ma </a:t>
            </a:r>
            <a:r>
              <a:rPr lang="en-GB" dirty="0" err="1"/>
              <a:t>ma</a:t>
            </a:r>
            <a:r>
              <a:rPr lang="en-GB" dirty="0"/>
              <a:t> ma”), non-reduplicated babbling (variegated babbling) nonrepeating c-v combinations “da ma goo ga’’, nasal and stop sounds, whispered vocalizations,  c-v combinations followed by isolated consonant (“</a:t>
            </a:r>
            <a:r>
              <a:rPr lang="en-GB" dirty="0" err="1"/>
              <a:t>ba</a:t>
            </a:r>
            <a:r>
              <a:rPr lang="en-GB" dirty="0"/>
              <a:t>—g”) and disyllables consist of two c-v syllables separated by an audible gap (</a:t>
            </a:r>
            <a:r>
              <a:rPr lang="en-GB" dirty="0" err="1"/>
              <a:t>ba</a:t>
            </a:r>
            <a:r>
              <a:rPr lang="en-GB" dirty="0"/>
              <a:t>—</a:t>
            </a:r>
            <a:r>
              <a:rPr lang="en-GB" dirty="0" err="1"/>
              <a:t>ba</a:t>
            </a:r>
            <a:r>
              <a:rPr lang="en-GB" dirty="0"/>
              <a:t>).</a:t>
            </a:r>
            <a:endParaRPr lang="en-US" dirty="0"/>
          </a:p>
          <a:p>
            <a:pPr algn="just">
              <a:buFont typeface="Wingdings" panose="05000000000000000000" pitchFamily="2" charset="2"/>
              <a:buChar char="§"/>
            </a:pPr>
            <a:r>
              <a:rPr lang="en-US" dirty="0"/>
              <a:t>Advanced forms (9–18 months):</a:t>
            </a:r>
            <a:r>
              <a:rPr lang="en-GB" dirty="0"/>
              <a:t> Diphthongs(combinations of two vowel sounds within the same syllable ’’boy’’. complex syllable forms, (single-syllable types v–c (“am”) and c–c–v (“stee”), complex disyllables v–c–v (“abu”), and multisyllabic strings with and without varied stress intonation patterns (“</a:t>
            </a:r>
            <a:r>
              <a:rPr lang="en-GB" dirty="0" err="1"/>
              <a:t>odago</a:t>
            </a:r>
            <a:r>
              <a:rPr lang="en-GB" dirty="0"/>
              <a:t>”). Jargon type of babbling containing at least two syllables and at least two different consonants and vowels and varied </a:t>
            </a:r>
            <a:r>
              <a:rPr lang="en-GB"/>
              <a:t>stress and </a:t>
            </a:r>
            <a:r>
              <a:rPr lang="en-GB" dirty="0"/>
              <a:t>intonation patterns.</a:t>
            </a:r>
            <a:endParaRPr lang="en-US" dirty="0"/>
          </a:p>
          <a:p>
            <a:pPr algn="just"/>
            <a:endParaRPr lang="en-GB" dirty="0"/>
          </a:p>
        </p:txBody>
      </p:sp>
      <p:sp>
        <p:nvSpPr>
          <p:cNvPr id="4" name="Title 1">
            <a:extLst>
              <a:ext uri="{FF2B5EF4-FFF2-40B4-BE49-F238E27FC236}">
                <a16:creationId xmlns:a16="http://schemas.microsoft.com/office/drawing/2014/main" id="{5AD5BA0B-A976-4C51-A5D4-1A19F1E818F7}"/>
              </a:ext>
            </a:extLst>
          </p:cNvPr>
          <p:cNvSpPr>
            <a:spLocks noGrp="1"/>
          </p:cNvSpPr>
          <p:nvPr>
            <p:ph type="title"/>
          </p:nvPr>
        </p:nvSpPr>
        <p:spPr>
          <a:xfrm>
            <a:off x="1024128" y="585216"/>
            <a:ext cx="9720072" cy="1499616"/>
          </a:xfrm>
        </p:spPr>
        <p:txBody>
          <a:bodyPr/>
          <a:lstStyle/>
          <a:p>
            <a:r>
              <a:rPr lang="en-US" dirty="0"/>
              <a:t>early vocalizations</a:t>
            </a:r>
          </a:p>
        </p:txBody>
      </p:sp>
    </p:spTree>
    <p:extLst>
      <p:ext uri="{BB962C8B-B14F-4D97-AF65-F5344CB8AC3E}">
        <p14:creationId xmlns:p14="http://schemas.microsoft.com/office/powerpoint/2010/main" val="186985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major Language-</a:t>
            </a:r>
            <a:r>
              <a:rPr lang="en-US" dirty="0" err="1"/>
              <a:t>DeveLOpment</a:t>
            </a:r>
            <a:r>
              <a:rPr lang="en-US" dirty="0"/>
              <a:t> milestones Occur In Infancy? </a:t>
            </a:r>
          </a:p>
        </p:txBody>
      </p:sp>
      <p:sp>
        <p:nvSpPr>
          <p:cNvPr id="3" name="Content Placeholder 2"/>
          <p:cNvSpPr>
            <a:spLocks noGrp="1"/>
          </p:cNvSpPr>
          <p:nvPr>
            <p:ph idx="1"/>
          </p:nvPr>
        </p:nvSpPr>
        <p:spPr/>
        <p:txBody>
          <a:bodyPr/>
          <a:lstStyle/>
          <a:p>
            <a:pPr>
              <a:buFont typeface="Wingdings" panose="05000000000000000000" pitchFamily="2" charset="2"/>
              <a:buChar char="§"/>
            </a:pPr>
            <a:endParaRPr lang="en-US" sz="3200" b="1" dirty="0"/>
          </a:p>
          <a:p>
            <a:pPr marL="0" indent="0" algn="ctr">
              <a:buNone/>
            </a:pPr>
            <a:endParaRPr lang="en-US" sz="3200" b="1" dirty="0"/>
          </a:p>
          <a:p>
            <a:pPr marL="0" indent="0" algn="ctr">
              <a:buNone/>
            </a:pPr>
            <a:r>
              <a:rPr lang="en-US" sz="4000" b="1" dirty="0">
                <a:solidFill>
                  <a:schemeClr val="accent2"/>
                </a:solidFill>
              </a:rPr>
              <a:t>What do we mean by milestones ?</a:t>
            </a:r>
            <a:r>
              <a:rPr lang="en-US" sz="4000" dirty="0">
                <a:solidFill>
                  <a:schemeClr val="accent2"/>
                </a:solidFill>
              </a:rPr>
              <a:t>	</a:t>
            </a:r>
          </a:p>
        </p:txBody>
      </p:sp>
    </p:spTree>
    <p:extLst>
      <p:ext uri="{BB962C8B-B14F-4D97-AF65-F5344CB8AC3E}">
        <p14:creationId xmlns:p14="http://schemas.microsoft.com/office/powerpoint/2010/main" val="12005972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20885" t="11830" r="14585" b="13049"/>
          <a:stretch/>
        </p:blipFill>
        <p:spPr>
          <a:xfrm>
            <a:off x="1222872" y="801511"/>
            <a:ext cx="8350786" cy="6075940"/>
          </a:xfrm>
          <a:prstGeom prst="rect">
            <a:avLst/>
          </a:prstGeom>
        </p:spPr>
      </p:pic>
      <p:sp>
        <p:nvSpPr>
          <p:cNvPr id="2" name="Title 1"/>
          <p:cNvSpPr>
            <a:spLocks noGrp="1"/>
          </p:cNvSpPr>
          <p:nvPr>
            <p:ph type="title"/>
          </p:nvPr>
        </p:nvSpPr>
        <p:spPr>
          <a:xfrm>
            <a:off x="792774" y="0"/>
            <a:ext cx="9720072" cy="1036908"/>
          </a:xfrm>
        </p:spPr>
        <p:txBody>
          <a:bodyPr/>
          <a:lstStyle/>
          <a:p>
            <a:pPr algn="ctr"/>
            <a:r>
              <a:rPr lang="en-US" dirty="0"/>
              <a:t>Developmental timeline : Phonology</a:t>
            </a:r>
          </a:p>
        </p:txBody>
      </p:sp>
    </p:spTree>
    <p:extLst>
      <p:ext uri="{BB962C8B-B14F-4D97-AF65-F5344CB8AC3E}">
        <p14:creationId xmlns:p14="http://schemas.microsoft.com/office/powerpoint/2010/main" val="4073132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major Language-</a:t>
            </a:r>
            <a:r>
              <a:rPr lang="en-US" dirty="0" err="1"/>
              <a:t>DeveLOpment</a:t>
            </a:r>
            <a:r>
              <a:rPr lang="en-US" dirty="0"/>
              <a:t> milestones Occur In Infancy? </a:t>
            </a:r>
          </a:p>
        </p:txBody>
      </p:sp>
      <p:sp>
        <p:nvSpPr>
          <p:cNvPr id="3" name="Content Placeholder 2"/>
          <p:cNvSpPr>
            <a:spLocks noGrp="1"/>
          </p:cNvSpPr>
          <p:nvPr>
            <p:ph idx="1"/>
          </p:nvPr>
        </p:nvSpPr>
        <p:spPr/>
        <p:txBody>
          <a:bodyPr/>
          <a:lstStyle/>
          <a:p>
            <a:pPr>
              <a:buFont typeface="Wingdings" panose="05000000000000000000" pitchFamily="2" charset="2"/>
              <a:buChar char="§"/>
            </a:pPr>
            <a:endParaRPr lang="en-US" sz="3200" b="1" dirty="0"/>
          </a:p>
          <a:p>
            <a:pPr>
              <a:buFont typeface="Wingdings" panose="05000000000000000000" pitchFamily="2" charset="2"/>
              <a:buChar char="§"/>
            </a:pPr>
            <a:r>
              <a:rPr lang="en-US" sz="3200" b="1" dirty="0"/>
              <a:t>Infant Speech Perception</a:t>
            </a:r>
          </a:p>
          <a:p>
            <a:pPr>
              <a:buFont typeface="Wingdings" panose="05000000000000000000" pitchFamily="2" charset="2"/>
              <a:buChar char="§"/>
            </a:pPr>
            <a:r>
              <a:rPr lang="en-US" sz="3200" b="1" dirty="0"/>
              <a:t> Awareness of Actions and Intentions</a:t>
            </a:r>
          </a:p>
          <a:p>
            <a:pPr>
              <a:buFont typeface="Wingdings" panose="05000000000000000000" pitchFamily="2" charset="2"/>
              <a:buChar char="§"/>
            </a:pPr>
            <a:r>
              <a:rPr lang="en-US" sz="3200" b="1" dirty="0"/>
              <a:t>Category Formation	</a:t>
            </a:r>
          </a:p>
          <a:p>
            <a:pPr>
              <a:buFont typeface="Wingdings" panose="05000000000000000000" pitchFamily="2" charset="2"/>
              <a:buChar char="§"/>
            </a:pPr>
            <a:r>
              <a:rPr lang="en-US" sz="3200" b="1" dirty="0"/>
              <a:t>Early Vocalizations</a:t>
            </a:r>
            <a:r>
              <a:rPr lang="en-US" dirty="0"/>
              <a:t>	</a:t>
            </a:r>
          </a:p>
        </p:txBody>
      </p:sp>
    </p:spTree>
    <p:extLst>
      <p:ext uri="{BB962C8B-B14F-4D97-AF65-F5344CB8AC3E}">
        <p14:creationId xmlns:p14="http://schemas.microsoft.com/office/powerpoint/2010/main" val="1752836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Infant speech perception</a:t>
            </a:r>
          </a:p>
        </p:txBody>
      </p:sp>
      <p:sp>
        <p:nvSpPr>
          <p:cNvPr id="3" name="Content Placeholder 2"/>
          <p:cNvSpPr>
            <a:spLocks noGrp="1"/>
          </p:cNvSpPr>
          <p:nvPr>
            <p:ph idx="1"/>
          </p:nvPr>
        </p:nvSpPr>
        <p:spPr>
          <a:xfrm>
            <a:off x="760178" y="1051088"/>
            <a:ext cx="9720073" cy="4023360"/>
          </a:xfrm>
        </p:spPr>
        <p:txBody>
          <a:bodyPr>
            <a:normAutofit lnSpcReduction="10000"/>
          </a:bodyPr>
          <a:lstStyle/>
          <a:p>
            <a:endParaRPr lang="en-US" sz="2800" dirty="0"/>
          </a:p>
          <a:p>
            <a:endParaRPr lang="en-US" sz="2800" b="1" dirty="0">
              <a:solidFill>
                <a:schemeClr val="accent2"/>
              </a:solidFill>
            </a:endParaRPr>
          </a:p>
          <a:p>
            <a:endParaRPr lang="en-US" sz="2800" b="1" dirty="0">
              <a:solidFill>
                <a:schemeClr val="accent2"/>
              </a:solidFill>
            </a:endParaRPr>
          </a:p>
          <a:p>
            <a:r>
              <a:rPr lang="en-US" sz="2800" b="1" dirty="0">
                <a:solidFill>
                  <a:schemeClr val="accent2"/>
                </a:solidFill>
              </a:rPr>
              <a:t>Infants’ speech perception ability: </a:t>
            </a:r>
            <a:r>
              <a:rPr lang="en-GB" sz="2800" dirty="0"/>
              <a:t>their ability to devote attention to the prosodic and phonetic regularities of speech—develops tremendously.</a:t>
            </a:r>
          </a:p>
          <a:p>
            <a:r>
              <a:rPr lang="en-GB" sz="2800" dirty="0"/>
              <a:t> in the first year as infants move from detecting larger patterns, such as rhythm, to detecting smaller patterns, such as combinations of specific sounds</a:t>
            </a:r>
            <a:r>
              <a:rPr lang="en-US" sz="2800" dirty="0"/>
              <a:t>.</a:t>
            </a:r>
          </a:p>
        </p:txBody>
      </p:sp>
    </p:spTree>
    <p:extLst>
      <p:ext uri="{BB962C8B-B14F-4D97-AF65-F5344CB8AC3E}">
        <p14:creationId xmlns:p14="http://schemas.microsoft.com/office/powerpoint/2010/main" val="1250684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Infant speech perception</a:t>
            </a:r>
          </a:p>
        </p:txBody>
      </p:sp>
      <p:sp>
        <p:nvSpPr>
          <p:cNvPr id="3" name="Content Placeholder 2"/>
          <p:cNvSpPr>
            <a:spLocks noGrp="1"/>
          </p:cNvSpPr>
          <p:nvPr>
            <p:ph idx="1"/>
          </p:nvPr>
        </p:nvSpPr>
        <p:spPr/>
        <p:txBody>
          <a:bodyPr/>
          <a:lstStyle/>
          <a:p>
            <a:endParaRPr lang="en-US" dirty="0"/>
          </a:p>
          <a:p>
            <a:endParaRPr lang="en-US" dirty="0"/>
          </a:p>
          <a:p>
            <a:pPr>
              <a:buFont typeface="Wingdings" panose="05000000000000000000" pitchFamily="2" charset="2"/>
              <a:buChar char="§"/>
            </a:pPr>
            <a:r>
              <a:rPr lang="en-US" sz="3200" dirty="0"/>
              <a:t>Attention to Prosodic Regularities</a:t>
            </a:r>
          </a:p>
          <a:p>
            <a:pPr>
              <a:buFont typeface="Wingdings" panose="05000000000000000000" pitchFamily="2" charset="2"/>
              <a:buChar char="§"/>
            </a:pPr>
            <a:r>
              <a:rPr lang="en-US" sz="3200" dirty="0"/>
              <a:t>Attention to Phonetic Regularities </a:t>
            </a:r>
          </a:p>
          <a:p>
            <a:pPr>
              <a:buFont typeface="Wingdings" panose="05000000000000000000" pitchFamily="2" charset="2"/>
              <a:buChar char="§"/>
            </a:pPr>
            <a:r>
              <a:rPr lang="en-US" sz="3200" dirty="0"/>
              <a:t>Categorical Perception of Speech</a:t>
            </a:r>
          </a:p>
          <a:p>
            <a:pPr>
              <a:buFont typeface="Wingdings" panose="05000000000000000000" pitchFamily="2" charset="2"/>
              <a:buChar char="§"/>
            </a:pPr>
            <a:endParaRPr lang="en-US" sz="3200" dirty="0"/>
          </a:p>
        </p:txBody>
      </p:sp>
    </p:spTree>
    <p:extLst>
      <p:ext uri="{BB962C8B-B14F-4D97-AF65-F5344CB8AC3E}">
        <p14:creationId xmlns:p14="http://schemas.microsoft.com/office/powerpoint/2010/main" val="95443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Attention to Prosodic Regularities</a:t>
            </a:r>
            <a:br>
              <a:rPr lang="en-US" dirty="0"/>
            </a:br>
            <a:endParaRPr lang="en-US" dirty="0"/>
          </a:p>
        </p:txBody>
      </p:sp>
      <p:sp>
        <p:nvSpPr>
          <p:cNvPr id="3" name="Content Placeholder 2"/>
          <p:cNvSpPr>
            <a:spLocks noGrp="1"/>
          </p:cNvSpPr>
          <p:nvPr>
            <p:ph idx="1"/>
          </p:nvPr>
        </p:nvSpPr>
        <p:spPr/>
        <p:txBody>
          <a:bodyPr>
            <a:normAutofit/>
          </a:bodyPr>
          <a:lstStyle/>
          <a:p>
            <a:r>
              <a:rPr lang="en-US" b="1" dirty="0">
                <a:solidFill>
                  <a:schemeClr val="accent2"/>
                </a:solidFill>
              </a:rPr>
              <a:t>Prosodic characteristics </a:t>
            </a:r>
          </a:p>
          <a:p>
            <a:pPr>
              <a:buFont typeface="Wingdings" panose="05000000000000000000" pitchFamily="2" charset="2"/>
              <a:buChar char="§"/>
            </a:pPr>
            <a:r>
              <a:rPr lang="en-US" dirty="0"/>
              <a:t>frequency, or pitch, of sounds.  </a:t>
            </a:r>
          </a:p>
          <a:p>
            <a:pPr>
              <a:buFont typeface="Wingdings" panose="05000000000000000000" pitchFamily="2" charset="2"/>
              <a:buChar char="§"/>
            </a:pPr>
            <a:r>
              <a:rPr lang="en-US" dirty="0"/>
              <a:t>The duration, or length, of sounds. </a:t>
            </a:r>
          </a:p>
          <a:p>
            <a:pPr>
              <a:buFont typeface="Wingdings" panose="05000000000000000000" pitchFamily="2" charset="2"/>
              <a:buChar char="§"/>
            </a:pPr>
            <a:r>
              <a:rPr lang="en-US" dirty="0"/>
              <a:t>Intensity, or loudness, of sounds. </a:t>
            </a:r>
          </a:p>
          <a:p>
            <a:pPr>
              <a:buFont typeface="Wingdings" panose="05000000000000000000" pitchFamily="2" charset="2"/>
              <a:buChar char="§"/>
            </a:pPr>
            <a:endParaRPr lang="en-US" dirty="0"/>
          </a:p>
          <a:p>
            <a:r>
              <a:rPr lang="en-US" b="1" dirty="0">
                <a:solidFill>
                  <a:schemeClr val="accent2"/>
                </a:solidFill>
              </a:rPr>
              <a:t>Stress </a:t>
            </a:r>
            <a:r>
              <a:rPr lang="en-US" dirty="0"/>
              <a:t>is the prominence placed on certain syllables of multisyllabic words.</a:t>
            </a:r>
          </a:p>
          <a:p>
            <a:r>
              <a:rPr lang="en-US" b="1" dirty="0">
                <a:solidFill>
                  <a:schemeClr val="accent2"/>
                </a:solidFill>
              </a:rPr>
              <a:t>Intonation </a:t>
            </a:r>
            <a:r>
              <a:rPr lang="en-US" dirty="0"/>
              <a:t>is the prominence placed on certain syllables, but it also applies to entire phrases and sentences. </a:t>
            </a:r>
          </a:p>
        </p:txBody>
      </p:sp>
    </p:spTree>
    <p:extLst>
      <p:ext uri="{BB962C8B-B14F-4D97-AF65-F5344CB8AC3E}">
        <p14:creationId xmlns:p14="http://schemas.microsoft.com/office/powerpoint/2010/main" val="3594320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Attention to Prosodic Regularities</a:t>
            </a:r>
          </a:p>
        </p:txBody>
      </p:sp>
      <p:sp>
        <p:nvSpPr>
          <p:cNvPr id="3" name="Content Placeholder 2"/>
          <p:cNvSpPr>
            <a:spLocks noGrp="1"/>
          </p:cNvSpPr>
          <p:nvPr>
            <p:ph idx="1"/>
          </p:nvPr>
        </p:nvSpPr>
        <p:spPr>
          <a:xfrm>
            <a:off x="434898" y="2286000"/>
            <a:ext cx="11757102" cy="4023360"/>
          </a:xfrm>
        </p:spPr>
        <p:txBody>
          <a:bodyPr>
            <a:normAutofit/>
          </a:bodyPr>
          <a:lstStyle/>
          <a:p>
            <a:r>
              <a:rPr lang="en-US" sz="2400" b="1" dirty="0">
                <a:solidFill>
                  <a:schemeClr val="accent2"/>
                </a:solidFill>
              </a:rPr>
              <a:t>Stress </a:t>
            </a:r>
            <a:r>
              <a:rPr lang="en-US" sz="2400" dirty="0"/>
              <a:t>is the prominence placed on certain syllables of multisyllabic words.</a:t>
            </a:r>
          </a:p>
          <a:p>
            <a:r>
              <a:rPr lang="en-US" sz="2400" b="1" dirty="0">
                <a:solidFill>
                  <a:schemeClr val="accent2"/>
                </a:solidFill>
              </a:rPr>
              <a:t>Intonation </a:t>
            </a:r>
            <a:r>
              <a:rPr lang="en-US" sz="2400" dirty="0"/>
              <a:t>is the prominence placed on certain syllables, but it also applies to entire phrases and sentences.</a:t>
            </a:r>
          </a:p>
          <a:p>
            <a:r>
              <a:rPr lang="en-US" sz="4400" b="1" dirty="0">
                <a:solidFill>
                  <a:schemeClr val="accent2"/>
                </a:solidFill>
              </a:rPr>
              <a:t>You are happy. (low Intonation       declarative)</a:t>
            </a:r>
          </a:p>
          <a:p>
            <a:pPr marL="0" indent="0" algn="ctr">
              <a:buNone/>
            </a:pPr>
            <a:r>
              <a:rPr lang="en-US" sz="4400" b="1" dirty="0">
                <a:solidFill>
                  <a:schemeClr val="accent2"/>
                </a:solidFill>
              </a:rPr>
              <a:t>Are you happy ? (high Intonation    interrogative)</a:t>
            </a:r>
          </a:p>
          <a:p>
            <a:endParaRPr lang="en-US" dirty="0"/>
          </a:p>
        </p:txBody>
      </p:sp>
      <p:cxnSp>
        <p:nvCxnSpPr>
          <p:cNvPr id="5" name="Straight Arrow Connector 4">
            <a:extLst>
              <a:ext uri="{FF2B5EF4-FFF2-40B4-BE49-F238E27FC236}">
                <a16:creationId xmlns:a16="http://schemas.microsoft.com/office/drawing/2014/main" id="{E980B380-04B2-48BD-B877-5DE71AA7B4AE}"/>
              </a:ext>
            </a:extLst>
          </p:cNvPr>
          <p:cNvCxnSpPr>
            <a:cxnSpLocks/>
          </p:cNvCxnSpPr>
          <p:nvPr/>
        </p:nvCxnSpPr>
        <p:spPr>
          <a:xfrm>
            <a:off x="7861609" y="4036741"/>
            <a:ext cx="914400" cy="0"/>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cxnSp>
        <p:nvCxnSpPr>
          <p:cNvPr id="7" name="Straight Arrow Connector 6">
            <a:extLst>
              <a:ext uri="{FF2B5EF4-FFF2-40B4-BE49-F238E27FC236}">
                <a16:creationId xmlns:a16="http://schemas.microsoft.com/office/drawing/2014/main" id="{3AD0AD92-CB76-48E5-AACD-7B548EE28EAE}"/>
              </a:ext>
            </a:extLst>
          </p:cNvPr>
          <p:cNvCxnSpPr>
            <a:cxnSpLocks/>
          </p:cNvCxnSpPr>
          <p:nvPr/>
        </p:nvCxnSpPr>
        <p:spPr>
          <a:xfrm>
            <a:off x="8315092" y="4791307"/>
            <a:ext cx="594733" cy="0"/>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133903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dirty="0"/>
              <a:t> By age </a:t>
            </a:r>
            <a:r>
              <a:rPr lang="en-US" b="1" dirty="0">
                <a:solidFill>
                  <a:schemeClr val="accent2"/>
                </a:solidFill>
              </a:rPr>
              <a:t>9 months</a:t>
            </a:r>
            <a:r>
              <a:rPr lang="en-US" dirty="0"/>
              <a:t>, infants learning English prefer to listen to words containing strong–weak stress patterns (</a:t>
            </a:r>
            <a:r>
              <a:rPr lang="en-US" dirty="0" err="1"/>
              <a:t>jusczyk</a:t>
            </a:r>
            <a:r>
              <a:rPr lang="en-US" dirty="0"/>
              <a:t>, cutler, &amp; </a:t>
            </a:r>
            <a:r>
              <a:rPr lang="en-US" dirty="0" err="1"/>
              <a:t>redanz</a:t>
            </a:r>
            <a:r>
              <a:rPr lang="en-US" dirty="0"/>
              <a:t>, 1993).</a:t>
            </a:r>
          </a:p>
          <a:p>
            <a:r>
              <a:rPr lang="en-US" sz="2800" b="1" dirty="0">
                <a:solidFill>
                  <a:schemeClr val="accent2"/>
                </a:solidFill>
              </a:rPr>
              <a:t>How does this help infants begin to isolate words in continuous speech? </a:t>
            </a:r>
          </a:p>
          <a:p>
            <a:r>
              <a:rPr lang="en-GB" sz="2800" b="1" dirty="0">
                <a:solidFill>
                  <a:srgbClr val="FF0000"/>
                </a:solidFill>
              </a:rPr>
              <a:t>infants who notice the common stress patterns in their native language learn over time where likely word boundaries occur in running speech.</a:t>
            </a:r>
            <a:endParaRPr lang="en-US" sz="2800" b="1" dirty="0">
              <a:solidFill>
                <a:srgbClr val="FF0000"/>
              </a:solidFill>
            </a:endParaRPr>
          </a:p>
        </p:txBody>
      </p:sp>
      <p:sp>
        <p:nvSpPr>
          <p:cNvPr id="4" name="Title 1">
            <a:extLst>
              <a:ext uri="{FF2B5EF4-FFF2-40B4-BE49-F238E27FC236}">
                <a16:creationId xmlns:a16="http://schemas.microsoft.com/office/drawing/2014/main" id="{5C552888-FBBD-446F-844E-42F2D533614F}"/>
              </a:ext>
            </a:extLst>
          </p:cNvPr>
          <p:cNvSpPr>
            <a:spLocks noGrp="1"/>
          </p:cNvSpPr>
          <p:nvPr>
            <p:ph type="title"/>
          </p:nvPr>
        </p:nvSpPr>
        <p:spPr>
          <a:xfrm>
            <a:off x="1024128" y="585216"/>
            <a:ext cx="9720072" cy="1499616"/>
          </a:xfrm>
        </p:spPr>
        <p:txBody>
          <a:bodyPr/>
          <a:lstStyle/>
          <a:p>
            <a:r>
              <a:rPr lang="en-US" dirty="0"/>
              <a:t>Attention to Prosodic Regularities</a:t>
            </a:r>
          </a:p>
        </p:txBody>
      </p:sp>
    </p:spTree>
    <p:extLst>
      <p:ext uri="{BB962C8B-B14F-4D97-AF65-F5344CB8AC3E}">
        <p14:creationId xmlns:p14="http://schemas.microsoft.com/office/powerpoint/2010/main" val="1497904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Attention to Phonetic Regularities</a:t>
            </a:r>
          </a:p>
        </p:txBody>
      </p:sp>
      <p:sp>
        <p:nvSpPr>
          <p:cNvPr id="3" name="Content Placeholder 2"/>
          <p:cNvSpPr>
            <a:spLocks noGrp="1"/>
          </p:cNvSpPr>
          <p:nvPr>
            <p:ph idx="1"/>
          </p:nvPr>
        </p:nvSpPr>
        <p:spPr/>
        <p:txBody>
          <a:bodyPr>
            <a:normAutofit/>
          </a:bodyPr>
          <a:lstStyle/>
          <a:p>
            <a:endParaRPr lang="en-US" sz="2800" dirty="0"/>
          </a:p>
          <a:p>
            <a:r>
              <a:rPr lang="en-US" sz="2800" dirty="0"/>
              <a:t>The </a:t>
            </a:r>
            <a:r>
              <a:rPr lang="en-US" sz="2800" b="1" dirty="0">
                <a:solidFill>
                  <a:schemeClr val="accent2"/>
                </a:solidFill>
              </a:rPr>
              <a:t>phonetic details </a:t>
            </a:r>
            <a:r>
              <a:rPr lang="en-US" sz="2800" dirty="0"/>
              <a:t>of speech include phonemes, or speech sounds, and combinations of phonemes.</a:t>
            </a:r>
          </a:p>
          <a:p>
            <a:r>
              <a:rPr lang="en-US" sz="2800" dirty="0"/>
              <a:t>According to stager and </a:t>
            </a:r>
            <a:r>
              <a:rPr lang="en-US" sz="2800" dirty="0" err="1"/>
              <a:t>Werker</a:t>
            </a:r>
            <a:r>
              <a:rPr lang="en-US" sz="2800" dirty="0"/>
              <a:t> (1997), infants (8months old)  devote much attention to the phonetic details of speech, whereas older children ( 14 months) concentrate their efforts on word learning at the expense of fine phonetic details</a:t>
            </a:r>
          </a:p>
        </p:txBody>
      </p:sp>
    </p:spTree>
    <p:extLst>
      <p:ext uri="{BB962C8B-B14F-4D97-AF65-F5344CB8AC3E}">
        <p14:creationId xmlns:p14="http://schemas.microsoft.com/office/powerpoint/2010/main" val="6513334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1142</TotalTime>
  <Words>1241</Words>
  <Application>Microsoft Office PowerPoint</Application>
  <PresentationFormat>Widescreen</PresentationFormat>
  <Paragraphs>89</Paragraphs>
  <Slides>20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Calibri</vt:lpstr>
      <vt:lpstr>HelveticaLTCom-Roman</vt:lpstr>
      <vt:lpstr>ITCGaramondStd-Lt</vt:lpstr>
      <vt:lpstr>Tw Cen MT</vt:lpstr>
      <vt:lpstr>Tw Cen MT Condensed</vt:lpstr>
      <vt:lpstr>Wingdings</vt:lpstr>
      <vt:lpstr>Wingdings 3</vt:lpstr>
      <vt:lpstr>Integral</vt:lpstr>
      <vt:lpstr>infancy: let the language achievements begin</vt:lpstr>
      <vt:lpstr>What major Language-DeveLOpment milestones Occur In Infancy? </vt:lpstr>
      <vt:lpstr>What major Language-DeveLOpment milestones Occur In Infancy? </vt:lpstr>
      <vt:lpstr>Infant speech perception</vt:lpstr>
      <vt:lpstr>Infant speech perception</vt:lpstr>
      <vt:lpstr>Attention to Prosodic Regularities </vt:lpstr>
      <vt:lpstr>Attention to Prosodic Regularities</vt:lpstr>
      <vt:lpstr>Attention to Prosodic Regularities</vt:lpstr>
      <vt:lpstr>Attention to Phonetic Regularities</vt:lpstr>
      <vt:lpstr>Attention to Phonetic Regularities</vt:lpstr>
      <vt:lpstr>Detection of Nonnative Phonetic Differences.</vt:lpstr>
      <vt:lpstr>Detection of Phonotactic Regularities.</vt:lpstr>
      <vt:lpstr>Categorical Perception of Speech</vt:lpstr>
      <vt:lpstr>awareness of actions and Intentions</vt:lpstr>
      <vt:lpstr>category Formation</vt:lpstr>
      <vt:lpstr>Hierarchical Structure of Categories </vt:lpstr>
      <vt:lpstr>Basic Categories at Each Hierarchical Level</vt:lpstr>
      <vt:lpstr>early vocalizations</vt:lpstr>
      <vt:lpstr>early vocalizations</vt:lpstr>
      <vt:lpstr>Developmental timeline : Phonology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infancy: let the language achievements begin</dc:title>
  <dc:creator>Juhayna B Taha</dc:creator>
  <cp:lastModifiedBy>Maher Mohammad Eid Abuhelal</cp:lastModifiedBy>
  <cp:revision>56</cp:revision>
  <dcterms:created xsi:type="dcterms:W3CDTF">2017-10-23T10:04:58Z</dcterms:created>
  <dcterms:modified xsi:type="dcterms:W3CDTF">2022-03-03T19:35:13Z</dcterms:modified>
</cp:coreProperties>
</file>