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915400" cy="1828800"/>
          </a:xfrm>
        </p:spPr>
        <p:txBody>
          <a:bodyPr/>
          <a:lstStyle/>
          <a:p>
            <a:pPr algn="ctr"/>
            <a:r>
              <a:rPr lang="en-US" sz="6000" dirty="0" smtClean="0"/>
              <a:t>Terminology and classical Cryptology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By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Hafez Barghouthi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Caesar Monoalphabetic Substitution Cipher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81200"/>
            <a:ext cx="8001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Monoalphabetic Substitution</a:t>
            </a:r>
            <a:br>
              <a:rPr lang="en-US" dirty="0" smtClean="0"/>
            </a:br>
            <a:r>
              <a:rPr lang="en-US" dirty="0" smtClean="0"/>
              <a:t>(old and weak but not bad)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Each character in an alphabet is replaced by another character in the same alphabet or sometimes even by a symbol of a different alphabet.</a:t>
            </a:r>
          </a:p>
          <a:p>
            <a:r>
              <a:rPr lang="nb-NO" sz="2000" dirty="0" smtClean="0"/>
              <a:t>26! Different keys it seem to be secure.</a:t>
            </a:r>
          </a:p>
          <a:p>
            <a:r>
              <a:rPr lang="en-US" sz="2000" dirty="0" smtClean="0"/>
              <a:t>Each occurrence of a specific plaintext character is always mapped to the same cipher text character.</a:t>
            </a:r>
          </a:p>
          <a:p>
            <a:r>
              <a:rPr lang="nb-NO" sz="2000" dirty="0" smtClean="0"/>
              <a:t>Weak against </a:t>
            </a:r>
            <a:r>
              <a:rPr lang="en-US" sz="2000" dirty="0" smtClean="0"/>
              <a:t>count statistics of natural language plaintexts.</a:t>
            </a:r>
          </a:p>
          <a:p>
            <a:r>
              <a:rPr lang="nb-NO" sz="2000" dirty="0" smtClean="0"/>
              <a:t> Not bad coz great Idea</a:t>
            </a:r>
          </a:p>
          <a:p>
            <a:r>
              <a:rPr lang="en-US" sz="2000" b="1" dirty="0" smtClean="0"/>
              <a:t>Substitution using S-Boxes</a:t>
            </a:r>
          </a:p>
          <a:p>
            <a:pPr>
              <a:buNone/>
            </a:pPr>
            <a:r>
              <a:rPr lang="en-US" sz="2000" dirty="0" smtClean="0"/>
              <a:t>	• In modern ciphers a fixed number of plaintext bits are grouped together   and are substituted by a different bit combination according to a fixed lookup table.</a:t>
            </a:r>
          </a:p>
          <a:p>
            <a:pPr>
              <a:buNone/>
            </a:pPr>
            <a:r>
              <a:rPr lang="en-US" sz="2000" dirty="0" smtClean="0"/>
              <a:t>	• A software or hardware module which implements this substitution operation is called an </a:t>
            </a:r>
            <a:r>
              <a:rPr lang="en-US" sz="2000" b="1" dirty="0" smtClean="0"/>
              <a:t>S-Box.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Redundancy of Natural Language Texts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8229599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Vigenère</a:t>
            </a:r>
            <a:r>
              <a:rPr lang="en-US" dirty="0" smtClean="0"/>
              <a:t> </a:t>
            </a:r>
            <a:r>
              <a:rPr lang="en-US" dirty="0" err="1" smtClean="0"/>
              <a:t>Polyalphabetic</a:t>
            </a:r>
            <a:r>
              <a:rPr lang="en-US" dirty="0" smtClean="0"/>
              <a:t> Substitution Cipher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1905001"/>
            <a:ext cx="4038600" cy="413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1" y="1981201"/>
            <a:ext cx="2286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 alphabetic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Effectively smears the characteristic statistics of natural language text.</a:t>
            </a:r>
          </a:p>
          <a:p>
            <a:r>
              <a:rPr lang="en-US" sz="2000" dirty="0" smtClean="0"/>
              <a:t>For a long time was thought to be unbreakable.</a:t>
            </a:r>
          </a:p>
          <a:p>
            <a:r>
              <a:rPr lang="nb-NO" sz="2000" dirty="0" smtClean="0"/>
              <a:t>Problem of long period using the key.</a:t>
            </a:r>
          </a:p>
          <a:p>
            <a:r>
              <a:rPr lang="en-US" sz="2000" dirty="0" smtClean="0"/>
              <a:t>A frequency analysis can be effected on each individual alphabet.</a:t>
            </a:r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construct a Secure Cipher?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96319"/>
            <a:ext cx="7619999" cy="395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Thomas Jefferson‘s Cipher Wheel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Protect communications from England and France to the U.S</a:t>
            </a:r>
          </a:p>
          <a:p>
            <a:r>
              <a:rPr lang="en-US" sz="2200" dirty="0" smtClean="0"/>
              <a:t>Device consisted of an iron spindle and a screw used to keep 36 distinct wooden wheels fixed in place.</a:t>
            </a:r>
          </a:p>
          <a:p>
            <a:r>
              <a:rPr lang="en-US" sz="2200" dirty="0" smtClean="0"/>
              <a:t>On each of the numbered wheels the 26 letters of the alphabet were engraved on the circumference in arbitrary order, so that no two cylinder had the same order.</a:t>
            </a:r>
          </a:p>
          <a:p>
            <a:r>
              <a:rPr lang="en-US" sz="2200" dirty="0" smtClean="0"/>
              <a:t>In order to encrypt a plain text, the letters were arranged on a single line by aligning the individual wheels accordingly. </a:t>
            </a:r>
          </a:p>
          <a:p>
            <a:r>
              <a:rPr lang="en-US" sz="2200" dirty="0" smtClean="0"/>
              <a:t>The cipher text could then be read off by selecting any other line of the cylinder.</a:t>
            </a:r>
            <a:endParaRPr lang="en-US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German Enigma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The Enigma was an electromechanical rotor machine implementing a poly alphabetic substitution cipher.</a:t>
            </a:r>
          </a:p>
          <a:p>
            <a:r>
              <a:rPr lang="en-US" sz="2200" dirty="0" smtClean="0"/>
              <a:t> It was used by the German </a:t>
            </a:r>
            <a:r>
              <a:rPr lang="en-US" sz="2200" dirty="0" err="1" smtClean="0"/>
              <a:t>Wehrmacht</a:t>
            </a:r>
            <a:r>
              <a:rPr lang="en-US" sz="2200" dirty="0" smtClean="0"/>
              <a:t> and </a:t>
            </a:r>
            <a:r>
              <a:rPr lang="en-US" sz="2200" dirty="0" err="1" smtClean="0"/>
              <a:t>Kriegsmarine</a:t>
            </a:r>
            <a:r>
              <a:rPr lang="en-US" sz="2200" dirty="0" smtClean="0"/>
              <a:t> to encrypt most of its communications.</a:t>
            </a:r>
          </a:p>
          <a:p>
            <a:r>
              <a:rPr lang="en-US" sz="2400" dirty="0" smtClean="0"/>
              <a:t>Due to several weaknesses both in the implementation and the usage of the machine, the cipher could be broken by the British.</a:t>
            </a:r>
            <a:endParaRPr lang="en-US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Claude Shannon 1916 - 2001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3756" y="2133600"/>
            <a:ext cx="289922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1981200"/>
            <a:ext cx="4114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Father of Information Theory</a:t>
            </a:r>
          </a:p>
          <a:p>
            <a:r>
              <a:rPr lang="en-US" dirty="0" smtClean="0"/>
              <a:t>• Model of a secrecy system.</a:t>
            </a:r>
          </a:p>
          <a:p>
            <a:r>
              <a:rPr lang="en-US" dirty="0" smtClean="0"/>
              <a:t>• Definition of perfect secrecy.</a:t>
            </a:r>
          </a:p>
          <a:p>
            <a:r>
              <a:rPr lang="en-US" dirty="0" smtClean="0"/>
              <a:t>• Basic principles of „confusion“ and</a:t>
            </a:r>
          </a:p>
          <a:p>
            <a:r>
              <a:rPr lang="en-US" dirty="0" smtClean="0"/>
              <a:t>„diffusion“.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3441680"/>
            <a:ext cx="457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Basic Principles of „Confusion“ and „Diffusion“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Shannon was the first to formulate these two principles explicitly, </a:t>
            </a:r>
          </a:p>
          <a:p>
            <a:r>
              <a:rPr lang="en-US" dirty="0" smtClean="0"/>
              <a:t>„</a:t>
            </a:r>
            <a:r>
              <a:rPr lang="en-US" b="1" dirty="0" smtClean="0">
                <a:solidFill>
                  <a:srgbClr val="FF0000"/>
                </a:solidFill>
              </a:rPr>
              <a:t>confusion“ standing for substitution operations and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„</a:t>
            </a:r>
            <a:r>
              <a:rPr lang="en-US" b="1" dirty="0" smtClean="0">
                <a:solidFill>
                  <a:srgbClr val="FF0000"/>
                </a:solidFill>
              </a:rPr>
              <a:t>diffusion“ standing for transposition or permutation operations. </a:t>
            </a:r>
          </a:p>
          <a:p>
            <a:r>
              <a:rPr lang="en-US" dirty="0" smtClean="0"/>
              <a:t>These two principles are still actively used in modern ciphers.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Caesar  and </a:t>
            </a:r>
            <a:r>
              <a:rPr lang="en-US" dirty="0" err="1" smtClean="0"/>
              <a:t>Vigenère</a:t>
            </a:r>
            <a:r>
              <a:rPr lang="en-US" dirty="0" smtClean="0"/>
              <a:t> cipher.</a:t>
            </a:r>
          </a:p>
          <a:p>
            <a:r>
              <a:rPr lang="en-US" dirty="0" smtClean="0"/>
              <a:t>S-Box in modern cipher.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Cryptology?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838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 Cipher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In a classical transposition cipher the plaintext is written on a piece of paper in horizontal rows of </a:t>
            </a:r>
            <a:r>
              <a:rPr lang="en-US" sz="2200" i="1" dirty="0" smtClean="0"/>
              <a:t>c characters each.</a:t>
            </a:r>
          </a:p>
          <a:p>
            <a:r>
              <a:rPr lang="en-US" sz="2200" dirty="0" smtClean="0"/>
              <a:t>The </a:t>
            </a:r>
            <a:r>
              <a:rPr lang="en-US" sz="2200" dirty="0" err="1" smtClean="0"/>
              <a:t>ciphertext</a:t>
            </a:r>
            <a:r>
              <a:rPr lang="en-US" sz="2200" dirty="0" smtClean="0"/>
              <a:t> is read out vertically column after column</a:t>
            </a:r>
            <a:endParaRPr lang="en-US" sz="2200" i="1" dirty="0" smtClean="0"/>
          </a:p>
          <a:p>
            <a:r>
              <a:rPr lang="en-US" sz="2200" dirty="0" smtClean="0"/>
              <a:t>The columns could be chosen in any order.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 In modern ciphers a fixed number of bits are written in linear order into a buffer and are read out in a permuted order controlled by a fixed lookup table.</a:t>
            </a:r>
          </a:p>
          <a:p>
            <a:r>
              <a:rPr lang="en-US" sz="2200" dirty="0" smtClean="0"/>
              <a:t> A software or hardware module which implements this permutation operation is called a </a:t>
            </a:r>
            <a:r>
              <a:rPr lang="en-US" sz="2200" b="1" dirty="0" smtClean="0"/>
              <a:t>P-Box.</a:t>
            </a:r>
            <a:endParaRPr lang="en-US" sz="2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 Cipher</a:t>
            </a:r>
            <a:r>
              <a:rPr lang="nb-NO" dirty="0" smtClean="0"/>
              <a:t>-1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133600"/>
            <a:ext cx="7239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Perfect secrecy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362200"/>
            <a:ext cx="8402993" cy="387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Shannon‘s Model of a Secrecy System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391569"/>
            <a:ext cx="8229600" cy="4161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 The art and science of keeping messages secure is </a:t>
            </a:r>
            <a:r>
              <a:rPr lang="en-US" sz="1800" b="1" i="1" u="sng" dirty="0" smtClean="0">
                <a:solidFill>
                  <a:srgbClr val="FF0000"/>
                </a:solidFill>
              </a:rPr>
              <a:t>cryptography,</a:t>
            </a:r>
            <a:r>
              <a:rPr lang="en-US" sz="1800" b="1" dirty="0" smtClean="0"/>
              <a:t> </a:t>
            </a:r>
            <a:r>
              <a:rPr lang="en-US" sz="1800" dirty="0" smtClean="0"/>
              <a:t>and it is    </a:t>
            </a:r>
          </a:p>
          <a:p>
            <a:pPr>
              <a:buNone/>
            </a:pPr>
            <a:r>
              <a:rPr lang="en-US" sz="1800" dirty="0" smtClean="0"/>
              <a:t>      practiced by </a:t>
            </a:r>
            <a:r>
              <a:rPr lang="en-US" sz="1800" b="1" i="1" u="sng" dirty="0" smtClean="0">
                <a:solidFill>
                  <a:srgbClr val="FF0000"/>
                </a:solidFill>
              </a:rPr>
              <a:t>cryptographers.</a:t>
            </a:r>
          </a:p>
          <a:p>
            <a:r>
              <a:rPr lang="en-US" sz="1800" dirty="0" smtClean="0"/>
              <a:t> </a:t>
            </a:r>
            <a:r>
              <a:rPr lang="en-US" sz="1800" b="1" i="1" u="sng" dirty="0" smtClean="0">
                <a:solidFill>
                  <a:srgbClr val="FF0000"/>
                </a:solidFill>
              </a:rPr>
              <a:t>Cryptanalysts </a:t>
            </a:r>
            <a:r>
              <a:rPr lang="en-US" sz="1800" dirty="0" smtClean="0"/>
              <a:t>are practitioners of </a:t>
            </a:r>
            <a:r>
              <a:rPr lang="en-US" sz="1800" b="1" i="1" u="sng" dirty="0" smtClean="0">
                <a:solidFill>
                  <a:srgbClr val="FF0000"/>
                </a:solidFill>
              </a:rPr>
              <a:t>cryptanalysis</a:t>
            </a:r>
            <a:r>
              <a:rPr lang="en-US" sz="1800" dirty="0" smtClean="0"/>
              <a:t>, the art and science of breaking cipher text.</a:t>
            </a:r>
          </a:p>
          <a:p>
            <a:r>
              <a:rPr lang="en-US" sz="1800" dirty="0" smtClean="0"/>
              <a:t> The branch of mathematics encompassing both cryptography and cryptanalysis is </a:t>
            </a:r>
            <a:r>
              <a:rPr lang="en-US" sz="1800" b="1" i="1" u="sng" dirty="0" smtClean="0">
                <a:solidFill>
                  <a:srgbClr val="FF0000"/>
                </a:solidFill>
              </a:rPr>
              <a:t>cryptology </a:t>
            </a:r>
            <a:r>
              <a:rPr lang="en-US" sz="1800" dirty="0" smtClean="0"/>
              <a:t>an its practitioners are </a:t>
            </a:r>
            <a:r>
              <a:rPr lang="en-US" sz="1800" b="1" i="1" u="sng" dirty="0" smtClean="0">
                <a:solidFill>
                  <a:srgbClr val="FF0000"/>
                </a:solidFill>
              </a:rPr>
              <a:t>cryptologists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Modern cryptologists are generally trained in </a:t>
            </a:r>
            <a:r>
              <a:rPr lang="en-US" sz="1800" b="1" i="1" u="sng" dirty="0" smtClean="0">
                <a:solidFill>
                  <a:srgbClr val="FF0000"/>
                </a:solidFill>
              </a:rPr>
              <a:t>theoretical mathematics </a:t>
            </a:r>
            <a:endParaRPr lang="en-US" sz="1800" b="1" dirty="0" smtClean="0"/>
          </a:p>
          <a:p>
            <a:pPr>
              <a:buNone/>
            </a:pPr>
            <a:r>
              <a:rPr lang="en-US" sz="1800" b="1" dirty="0" smtClean="0"/>
              <a:t>      </a:t>
            </a:r>
            <a:r>
              <a:rPr lang="nb-NO" sz="1800" b="1" dirty="0" smtClean="0"/>
              <a:t>(</a:t>
            </a:r>
            <a:r>
              <a:rPr lang="en-US" sz="1800" dirty="0" smtClean="0"/>
              <a:t>they</a:t>
            </a:r>
            <a:r>
              <a:rPr lang="en-US" sz="1800" b="1" dirty="0" smtClean="0"/>
              <a:t> </a:t>
            </a:r>
            <a:r>
              <a:rPr lang="en-US" sz="1800" dirty="0" smtClean="0"/>
              <a:t>have to be </a:t>
            </a:r>
            <a:r>
              <a:rPr lang="en-US" sz="1800" dirty="0" smtClean="0">
                <a:sym typeface="Wingdings" pitchFamily="2" charset="2"/>
              </a:rPr>
              <a:t>)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800" b="1" i="1" u="sng" dirty="0" smtClean="0"/>
              <a:t>Source: Bruce </a:t>
            </a:r>
            <a:r>
              <a:rPr lang="en-US" sz="1800" b="1" i="1" u="sng" dirty="0" err="1" smtClean="0"/>
              <a:t>Schneier</a:t>
            </a:r>
            <a:r>
              <a:rPr lang="en-US" sz="1800" b="1" i="1" u="sng" dirty="0" smtClean="0"/>
              <a:t>, „Applied Cryptography“, Second Edition, p. 1,John Wiley &amp; Sons, 1996</a:t>
            </a:r>
            <a:endParaRPr lang="en-US" sz="1800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Terminology-2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Terminology-3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 A message is </a:t>
            </a:r>
            <a:r>
              <a:rPr lang="en-US" b="1" dirty="0" smtClean="0">
                <a:solidFill>
                  <a:srgbClr val="FF0000"/>
                </a:solidFill>
              </a:rPr>
              <a:t>plaintext </a:t>
            </a:r>
            <a:r>
              <a:rPr lang="en-US" b="1" dirty="0" smtClean="0"/>
              <a:t>(</a:t>
            </a:r>
            <a:r>
              <a:rPr lang="en-US" dirty="0" smtClean="0"/>
              <a:t>sometimes called </a:t>
            </a:r>
            <a:r>
              <a:rPr lang="en-US" dirty="0" err="1" smtClean="0"/>
              <a:t>cleartext</a:t>
            </a:r>
            <a:r>
              <a:rPr lang="en-US" dirty="0" smtClean="0"/>
              <a:t>). The process of disguising a message in such a way as to hide its substance is called </a:t>
            </a:r>
            <a:r>
              <a:rPr lang="en-US" b="1" dirty="0" smtClean="0">
                <a:solidFill>
                  <a:srgbClr val="FF0000"/>
                </a:solidFill>
              </a:rPr>
              <a:t>encryption.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An encrypted message is </a:t>
            </a:r>
            <a:r>
              <a:rPr lang="en-US" b="1" dirty="0" err="1" smtClean="0">
                <a:solidFill>
                  <a:srgbClr val="FF0000"/>
                </a:solidFill>
              </a:rPr>
              <a:t>ciphertext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r>
              <a:rPr lang="en-US" dirty="0" smtClean="0"/>
              <a:t> The process of turning </a:t>
            </a:r>
            <a:r>
              <a:rPr lang="en-US" dirty="0" err="1" smtClean="0"/>
              <a:t>ciphertext</a:t>
            </a:r>
            <a:r>
              <a:rPr lang="en-US" dirty="0" smtClean="0"/>
              <a:t> back into plaintext is called </a:t>
            </a:r>
            <a:r>
              <a:rPr lang="en-US" b="1" dirty="0" smtClean="0">
                <a:solidFill>
                  <a:srgbClr val="FF0000"/>
                </a:solidFill>
              </a:rPr>
              <a:t>decryption.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cryptographic algorithm</a:t>
            </a:r>
            <a:r>
              <a:rPr lang="en-US" dirty="0" smtClean="0"/>
              <a:t>, also called a </a:t>
            </a:r>
            <a:r>
              <a:rPr lang="en-US" b="1" dirty="0" smtClean="0">
                <a:solidFill>
                  <a:srgbClr val="FF0000"/>
                </a:solidFill>
              </a:rPr>
              <a:t>cipher,</a:t>
            </a:r>
            <a:r>
              <a:rPr lang="en-US" dirty="0" smtClean="0"/>
              <a:t> is the mathematical function used for encryption and decryption.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security of a modern cryptographic algorithm is based on a </a:t>
            </a:r>
            <a:r>
              <a:rPr lang="en-US" b="1" dirty="0" smtClean="0">
                <a:solidFill>
                  <a:srgbClr val="FF0000"/>
                </a:solidFill>
              </a:rPr>
              <a:t>secret key.</a:t>
            </a:r>
          </a:p>
          <a:p>
            <a:r>
              <a:rPr lang="en-US" dirty="0" smtClean="0"/>
              <a:t>This key might be any one of a large number of values. The range of possible</a:t>
            </a:r>
          </a:p>
          <a:p>
            <a:r>
              <a:rPr lang="en-US" dirty="0" smtClean="0"/>
              <a:t>key values is called the </a:t>
            </a:r>
            <a:r>
              <a:rPr lang="en-US" b="1" dirty="0" err="1" smtClean="0">
                <a:solidFill>
                  <a:srgbClr val="FF0000"/>
                </a:solidFill>
              </a:rPr>
              <a:t>keyspace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Both encryption and decryption operations are dependent on the key K and this is denoted by the K subscript in the functions </a:t>
            </a:r>
            <a:r>
              <a:rPr lang="en-US" b="1" dirty="0" smtClean="0">
                <a:solidFill>
                  <a:srgbClr val="FF0000"/>
                </a:solidFill>
              </a:rPr>
              <a:t>EK(P) = C and DK(C) = P.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Fundamental Assumptions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7924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Assumptions</a:t>
            </a:r>
            <a:r>
              <a:rPr lang="nb-NO" dirty="0" smtClean="0"/>
              <a:t>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Attacker knows every detail of the crypto-graphical algorithm</a:t>
            </a:r>
          </a:p>
          <a:p>
            <a:r>
              <a:rPr lang="en-US" dirty="0" smtClean="0"/>
              <a:t>Attacker has an encryption / decryption equipment</a:t>
            </a:r>
          </a:p>
          <a:p>
            <a:pPr>
              <a:buNone/>
            </a:pPr>
            <a:r>
              <a:rPr lang="en-US" dirty="0" smtClean="0"/>
              <a:t>   (HW machine or SW implementation)</a:t>
            </a:r>
          </a:p>
          <a:p>
            <a:r>
              <a:rPr lang="en-US" dirty="0" smtClean="0"/>
              <a:t>•Attacker has access to an arbitrary number of plaintext /</a:t>
            </a:r>
            <a:r>
              <a:rPr lang="en-US" dirty="0" err="1" smtClean="0"/>
              <a:t>ciphertext</a:t>
            </a:r>
            <a:r>
              <a:rPr lang="en-US" dirty="0" smtClean="0"/>
              <a:t> pairs generated with the same (unknown) key.</a:t>
            </a:r>
          </a:p>
          <a:p>
            <a:r>
              <a:rPr lang="en-US" dirty="0" smtClean="0"/>
              <a:t> Strong cipher: Best attack should be brute force key search!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Attacks (cryptanalysis)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Ciphertext</a:t>
            </a:r>
            <a:r>
              <a:rPr lang="en-US" b="1" u="sng" dirty="0" smtClean="0">
                <a:solidFill>
                  <a:srgbClr val="FF0000"/>
                </a:solidFill>
              </a:rPr>
              <a:t>-Only Attack</a:t>
            </a:r>
          </a:p>
          <a:p>
            <a:pPr>
              <a:buNone/>
            </a:pPr>
            <a:r>
              <a:rPr lang="en-US" dirty="0" smtClean="0"/>
              <a:t>	• Attacker knows cipher text of several messages encrypted with the</a:t>
            </a:r>
          </a:p>
          <a:p>
            <a:pPr>
              <a:buNone/>
            </a:pPr>
            <a:r>
              <a:rPr lang="en-US" dirty="0" smtClean="0"/>
              <a:t>       same key and/or several keys.</a:t>
            </a:r>
          </a:p>
          <a:p>
            <a:pPr>
              <a:buNone/>
            </a:pPr>
            <a:r>
              <a:rPr lang="en-US" dirty="0" smtClean="0"/>
              <a:t>    • Recover the plaintext of as many messages as possible or even better    </a:t>
            </a:r>
          </a:p>
          <a:p>
            <a:pPr>
              <a:buNone/>
            </a:pPr>
            <a:r>
              <a:rPr lang="en-US" dirty="0" smtClean="0"/>
              <a:t>      deduce the key (or keys).</a:t>
            </a:r>
          </a:p>
          <a:p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Known-Plaintext Attack</a:t>
            </a:r>
          </a:p>
          <a:p>
            <a:pPr>
              <a:buNone/>
            </a:pPr>
            <a:r>
              <a:rPr lang="en-US" dirty="0" smtClean="0"/>
              <a:t>     • Known cipher text / plaintext pair of several messages.</a:t>
            </a:r>
          </a:p>
          <a:p>
            <a:pPr>
              <a:buNone/>
            </a:pPr>
            <a:r>
              <a:rPr lang="en-US" dirty="0" smtClean="0"/>
              <a:t>     • Deduce the key or an algorithm to decrypt further messages.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 Chosen-Plaintext Attack</a:t>
            </a:r>
          </a:p>
          <a:p>
            <a:pPr>
              <a:buNone/>
            </a:pPr>
            <a:r>
              <a:rPr lang="en-US" dirty="0" smtClean="0"/>
              <a:t>     • Attacker can choose the plaintext that gets encrypted thereby</a:t>
            </a:r>
          </a:p>
          <a:p>
            <a:pPr>
              <a:buNone/>
            </a:pPr>
            <a:r>
              <a:rPr lang="en-US" dirty="0" smtClean="0"/>
              <a:t>       potentially getting more information about the key</a:t>
            </a:r>
          </a:p>
          <a:p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Adaptive Chosen-Plaintext Attack</a:t>
            </a:r>
          </a:p>
          <a:p>
            <a:pPr>
              <a:buNone/>
            </a:pPr>
            <a:r>
              <a:rPr lang="en-US" dirty="0" smtClean="0"/>
              <a:t>     • Attacker can choose a series of plaintexts, basing the choice on the</a:t>
            </a:r>
          </a:p>
          <a:p>
            <a:pPr>
              <a:buNone/>
            </a:pPr>
            <a:r>
              <a:rPr lang="en-US" dirty="0" smtClean="0"/>
              <a:t>      result of previous encryption → differential cryptanalysis!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evidence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28801"/>
            <a:ext cx="8077200" cy="22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" y="4191000"/>
            <a:ext cx="838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Codes have decided the fates of empires throughout recorded history</a:t>
            </a:r>
          </a:p>
          <a:p>
            <a:r>
              <a:rPr lang="en-US" dirty="0" smtClean="0"/>
              <a:t>• Mary Stuart, Queen of Scotland was put to death by her cousin Queen Elizabeth</a:t>
            </a:r>
          </a:p>
          <a:p>
            <a:r>
              <a:rPr lang="en-US" dirty="0" smtClean="0"/>
              <a:t>of England, for the high crime of treason after spymaster Sir Francis </a:t>
            </a:r>
            <a:r>
              <a:rPr lang="en-US" dirty="0" err="1" smtClean="0"/>
              <a:t>Walsingham</a:t>
            </a:r>
            <a:endParaRPr lang="en-US" dirty="0" smtClean="0"/>
          </a:p>
          <a:p>
            <a:r>
              <a:rPr lang="en-US" dirty="0" smtClean="0"/>
              <a:t>cracked the secret code she used to communicate with her conspirators.</a:t>
            </a:r>
          </a:p>
          <a:p>
            <a:r>
              <a:rPr lang="en-US" i="1" dirty="0" smtClean="0"/>
              <a:t>Source: Simon Singh, „The Code Book“, Doubleday, 1999</a:t>
            </a:r>
          </a:p>
          <a:p>
            <a:endParaRPr lang="en-US" i="1" dirty="0" smtClean="0"/>
          </a:p>
          <a:p>
            <a:r>
              <a:rPr lang="en-US" i="1" dirty="0" smtClean="0">
                <a:solidFill>
                  <a:srgbClr val="FF0000"/>
                </a:solidFill>
              </a:rPr>
              <a:t>Cryptanalysis is not just for fun </a:t>
            </a:r>
            <a:r>
              <a:rPr lang="nb-NO" i="1" dirty="0" smtClean="0">
                <a:solidFill>
                  <a:srgbClr val="FF0000"/>
                </a:solidFill>
                <a:sym typeface="Wingdings" pitchFamily="2" charset="2"/>
              </a:rPr>
              <a:t>.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1512</TotalTime>
  <Words>882</Words>
  <Application>Microsoft Office PowerPoint</Application>
  <PresentationFormat>On-screen Show (4:3)</PresentationFormat>
  <Paragraphs>111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Constantia</vt:lpstr>
      <vt:lpstr>Wingdings</vt:lpstr>
      <vt:lpstr>Wingdings 2</vt:lpstr>
      <vt:lpstr>Flow</vt:lpstr>
      <vt:lpstr>Terminology and classical Cryptology</vt:lpstr>
      <vt:lpstr>What is Cryptology?</vt:lpstr>
      <vt:lpstr>Terminology</vt:lpstr>
      <vt:lpstr>Terminology-2</vt:lpstr>
      <vt:lpstr>Terminology-3</vt:lpstr>
      <vt:lpstr>Fundamental Assumptions</vt:lpstr>
      <vt:lpstr>Fundamental Assumptions-2</vt:lpstr>
      <vt:lpstr>Types of Attacks (cryptanalysis)</vt:lpstr>
      <vt:lpstr>History evidence</vt:lpstr>
      <vt:lpstr>Caesar Monoalphabetic Substitution Cipher</vt:lpstr>
      <vt:lpstr>Monoalphabetic Substitution (old and weak but not bad)</vt:lpstr>
      <vt:lpstr>Redundancy of Natural Language Texts</vt:lpstr>
      <vt:lpstr>Vigenère Polyalphabetic Substitution Cipher</vt:lpstr>
      <vt:lpstr>Poly alphabetic substitution</vt:lpstr>
      <vt:lpstr>How to construct a Secure Cipher?</vt:lpstr>
      <vt:lpstr>Thomas Jefferson‘s Cipher Wheel</vt:lpstr>
      <vt:lpstr>The German Enigma</vt:lpstr>
      <vt:lpstr>Claude Shannon 1916 - 2001 </vt:lpstr>
      <vt:lpstr>confusion</vt:lpstr>
      <vt:lpstr>Transposition Cipher</vt:lpstr>
      <vt:lpstr>Transposition Cipher-1</vt:lpstr>
      <vt:lpstr>Perfect secrecy</vt:lpstr>
      <vt:lpstr>Shannon‘s Model of a Secrecy System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 IS A Need Not For  Fun </dc:title>
  <dc:creator/>
  <cp:lastModifiedBy>Laith Marzouka</cp:lastModifiedBy>
  <cp:revision>157</cp:revision>
  <dcterms:created xsi:type="dcterms:W3CDTF">2006-08-16T00:00:00Z</dcterms:created>
  <dcterms:modified xsi:type="dcterms:W3CDTF">2019-04-03T16:47:55Z</dcterms:modified>
</cp:coreProperties>
</file>