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321" r:id="rId7"/>
    <p:sldId id="262" r:id="rId8"/>
    <p:sldId id="263" r:id="rId9"/>
    <p:sldId id="264" r:id="rId10"/>
    <p:sldId id="322" r:id="rId11"/>
    <p:sldId id="261" r:id="rId12"/>
    <p:sldId id="271" r:id="rId13"/>
    <p:sldId id="323" r:id="rId14"/>
    <p:sldId id="265" r:id="rId15"/>
    <p:sldId id="266" r:id="rId16"/>
    <p:sldId id="324" r:id="rId17"/>
    <p:sldId id="325" r:id="rId18"/>
    <p:sldId id="299" r:id="rId19"/>
    <p:sldId id="326" r:id="rId20"/>
    <p:sldId id="272" r:id="rId21"/>
    <p:sldId id="267" r:id="rId22"/>
    <p:sldId id="268" r:id="rId23"/>
    <p:sldId id="269" r:id="rId24"/>
    <p:sldId id="270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27" r:id="rId34"/>
    <p:sldId id="282" r:id="rId35"/>
    <p:sldId id="328" r:id="rId36"/>
    <p:sldId id="283" r:id="rId37"/>
    <p:sldId id="329" r:id="rId38"/>
    <p:sldId id="284" r:id="rId39"/>
    <p:sldId id="330" r:id="rId40"/>
    <p:sldId id="285" r:id="rId41"/>
    <p:sldId id="316" r:id="rId42"/>
    <p:sldId id="317" r:id="rId43"/>
    <p:sldId id="286" r:id="rId44"/>
    <p:sldId id="287" r:id="rId45"/>
    <p:sldId id="292" r:id="rId46"/>
    <p:sldId id="302" r:id="rId47"/>
    <p:sldId id="318" r:id="rId48"/>
    <p:sldId id="288" r:id="rId49"/>
    <p:sldId id="331" r:id="rId50"/>
    <p:sldId id="289" r:id="rId51"/>
    <p:sldId id="332" r:id="rId52"/>
    <p:sldId id="300" r:id="rId53"/>
    <p:sldId id="290" r:id="rId54"/>
    <p:sldId id="333" r:id="rId55"/>
    <p:sldId id="291" r:id="rId56"/>
    <p:sldId id="293" r:id="rId57"/>
    <p:sldId id="294" r:id="rId58"/>
    <p:sldId id="303" r:id="rId59"/>
    <p:sldId id="301" r:id="rId60"/>
    <p:sldId id="295" r:id="rId61"/>
    <p:sldId id="334" r:id="rId62"/>
    <p:sldId id="296" r:id="rId63"/>
    <p:sldId id="297" r:id="rId64"/>
    <p:sldId id="298" r:id="rId65"/>
    <p:sldId id="335" r:id="rId66"/>
    <p:sldId id="304" r:id="rId67"/>
    <p:sldId id="305" r:id="rId68"/>
    <p:sldId id="311" r:id="rId69"/>
    <p:sldId id="312" r:id="rId70"/>
    <p:sldId id="313" r:id="rId71"/>
    <p:sldId id="314" r:id="rId72"/>
    <p:sldId id="308" r:id="rId73"/>
    <p:sldId id="315" r:id="rId74"/>
    <p:sldId id="310" r:id="rId75"/>
    <p:sldId id="309" r:id="rId76"/>
    <p:sldId id="319" r:id="rId77"/>
    <p:sldId id="320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337B5-4311-4640-A18A-96724FC27B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7E157-6CFA-4235-893B-9779E9C6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E157-6CFA-4235-893B-9779E9C62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E157-6CFA-4235-893B-9779E9C62B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6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E157-6CFA-4235-893B-9779E9C62BD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E157-6CFA-4235-893B-9779E9C62BD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1A99-4B37-4388-B9CF-2F2C0A181CC4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492-6DAA-4DEA-A62B-A1335AFB5331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CE9-E1B9-45E8-AB5F-B3289D09C6F1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01A6-55BC-406D-85E5-9B58AE72FD4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6040-981B-40AC-A682-03104A911D56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1119-B571-4F82-ACDF-147666AEEDEF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FF61-8AE5-4BA5-9626-7014F2EBBEA8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DCB-E034-4BED-BF6F-8081A2DE6833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350-F7DC-4540-9C06-D27ECCEDBD1D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4EEC-E1A9-4C14-B8A3-26C6BD103CD4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37FC-5794-4ECB-B2B4-F2D562AE5144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9029-7095-4B9F-A444-B786C499C0E6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DAFE-6DFA-4D3C-A373-42856A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png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4.png"/><Relationship Id="rId4" Type="http://schemas.openxmlformats.org/officeDocument/2006/relationships/image" Target="../media/image4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png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4.png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45.png"/><Relationship Id="rId7" Type="http://schemas.openxmlformats.org/officeDocument/2006/relationships/image" Target="../media/image55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5.emf"/><Relationship Id="rId5" Type="http://schemas.openxmlformats.org/officeDocument/2006/relationships/image" Target="../media/image73.wmf"/><Relationship Id="rId4" Type="http://schemas.openxmlformats.org/officeDocument/2006/relationships/oleObject" Target="../embeddings/oleObject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emf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1.png"/><Relationship Id="rId4" Type="http://schemas.openxmlformats.org/officeDocument/2006/relationships/image" Target="../media/image71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0.png"/><Relationship Id="rId4" Type="http://schemas.openxmlformats.org/officeDocument/2006/relationships/image" Target="../media/image7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7" Type="http://schemas.openxmlformats.org/officeDocument/2006/relationships/image" Target="../media/image12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Mechanics I</a:t>
            </a:r>
            <a:br>
              <a:rPr lang="en-US" dirty="0" smtClean="0"/>
            </a:br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sz="5300" dirty="0" smtClean="0"/>
              <a:t>Fluid Statics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945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Afif</a:t>
            </a:r>
            <a:r>
              <a:rPr lang="en-US" sz="2800" dirty="0" smtClean="0"/>
              <a:t> </a:t>
            </a:r>
            <a:r>
              <a:rPr lang="en-US" sz="2800" dirty="0" err="1" smtClean="0"/>
              <a:t>Akel</a:t>
            </a:r>
            <a:r>
              <a:rPr lang="en-US" sz="2800" dirty="0" smtClean="0"/>
              <a:t> Hasan</a:t>
            </a:r>
          </a:p>
          <a:p>
            <a:r>
              <a:rPr lang="en-US" sz="2800" dirty="0" smtClean="0"/>
              <a:t>Mechanical &amp; Mechatronics Engineering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29300" y="6419850"/>
            <a:ext cx="6096000" cy="24447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Afif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Hasan- Mechanical &amp; Mechatronics Engineering Department -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Birzeit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Univesity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4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931"/>
            <a:ext cx="10515600" cy="1077913"/>
          </a:xfrm>
        </p:spPr>
        <p:txBody>
          <a:bodyPr/>
          <a:lstStyle/>
          <a:p>
            <a:r>
              <a:rPr lang="en-US" dirty="0"/>
              <a:t>EXAMPLE 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63" y="1028699"/>
            <a:ext cx="10515600" cy="1156494"/>
          </a:xfrm>
        </p:spPr>
        <p:txBody>
          <a:bodyPr>
            <a:normAutofit/>
          </a:bodyPr>
          <a:lstStyle/>
          <a:p>
            <a:r>
              <a:rPr lang="en-US" sz="2400" dirty="0"/>
              <a:t>Newfound Lake, a freshwater lake near Bristol, New Hampshire, has a maximum depth of </a:t>
            </a:r>
            <a:r>
              <a:rPr lang="en-US" sz="2400" dirty="0" smtClean="0"/>
              <a:t>60 m</a:t>
            </a:r>
            <a:r>
              <a:rPr lang="en-US" sz="2400" dirty="0"/>
              <a:t>, and the mean atmospheric pressure is 91 </a:t>
            </a:r>
            <a:r>
              <a:rPr lang="en-US" sz="2400" dirty="0" err="1"/>
              <a:t>kPa</a:t>
            </a:r>
            <a:r>
              <a:rPr lang="en-US" sz="2400" dirty="0"/>
              <a:t>. Estimate the absolute pressure in </a:t>
            </a:r>
            <a:r>
              <a:rPr lang="en-US" sz="2400" dirty="0" err="1"/>
              <a:t>kPa</a:t>
            </a:r>
            <a:r>
              <a:rPr lang="en-US" sz="2400" dirty="0"/>
              <a:t> at </a:t>
            </a:r>
            <a:r>
              <a:rPr lang="en-US" sz="2400" dirty="0" smtClean="0"/>
              <a:t>this maximum </a:t>
            </a:r>
            <a:r>
              <a:rPr lang="en-US" sz="2400" dirty="0"/>
              <a:t>depth.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3" y="2149473"/>
            <a:ext cx="9818123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18" y="4335461"/>
            <a:ext cx="5274682" cy="25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0"/>
            <a:ext cx="10515600" cy="1078173"/>
          </a:xfrm>
        </p:spPr>
        <p:txBody>
          <a:bodyPr>
            <a:normAutofit/>
          </a:bodyPr>
          <a:lstStyle/>
          <a:p>
            <a:r>
              <a:rPr lang="en-US" sz="4000" b="1" dirty="0"/>
              <a:t>Barometer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097759"/>
            <a:ext cx="897454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Barometer is simplest </a:t>
            </a:r>
            <a:r>
              <a:rPr lang="en-US" dirty="0"/>
              <a:t>application of the hydrostatic formula.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- 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g</a:t>
            </a:r>
            <a:r>
              <a:rPr lang="en-US" dirty="0"/>
              <a:t>( z</a:t>
            </a:r>
            <a:r>
              <a:rPr lang="en-US" baseline="-25000" dirty="0"/>
              <a:t>2</a:t>
            </a:r>
            <a:r>
              <a:rPr lang="en-US" dirty="0"/>
              <a:t>- z</a:t>
            </a:r>
            <a:r>
              <a:rPr lang="en-US" baseline="-25000" dirty="0"/>
              <a:t>1</a:t>
            </a:r>
            <a:r>
              <a:rPr lang="en-US" dirty="0"/>
              <a:t> ) </a:t>
            </a:r>
          </a:p>
          <a:p>
            <a:r>
              <a:rPr lang="en-US" dirty="0" smtClean="0"/>
              <a:t>Mercury </a:t>
            </a:r>
            <a:r>
              <a:rPr lang="en-US" dirty="0"/>
              <a:t>barometer is a tube filled </a:t>
            </a:r>
            <a:r>
              <a:rPr lang="en-US" dirty="0" smtClean="0"/>
              <a:t>with mercury </a:t>
            </a:r>
            <a:r>
              <a:rPr lang="en-US" dirty="0"/>
              <a:t>and inverted in mercury </a:t>
            </a:r>
            <a:r>
              <a:rPr lang="en-US" dirty="0" smtClean="0"/>
              <a:t>reservoir.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2 </a:t>
            </a:r>
            <a:r>
              <a:rPr lang="en-US" dirty="0" smtClean="0"/>
              <a:t>= P</a:t>
            </a:r>
            <a:r>
              <a:rPr lang="en-US" baseline="-25000" dirty="0" smtClean="0"/>
              <a:t>1</a:t>
            </a:r>
            <a:r>
              <a:rPr lang="en-US" dirty="0" smtClean="0"/>
              <a:t>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g( z2- z1 ) = P1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g h</a:t>
            </a:r>
            <a:endParaRPr lang="en-US" dirty="0"/>
          </a:p>
          <a:p>
            <a:r>
              <a:rPr lang="en-US" dirty="0"/>
              <a:t>At z</a:t>
            </a:r>
            <a:r>
              <a:rPr lang="en-US" baseline="-25000" dirty="0"/>
              <a:t>1</a:t>
            </a:r>
            <a:r>
              <a:rPr lang="en-US" dirty="0"/>
              <a:t> top of mercury P</a:t>
            </a:r>
            <a:r>
              <a:rPr lang="en-US" baseline="-25000" dirty="0"/>
              <a:t>1</a:t>
            </a:r>
            <a:r>
              <a:rPr lang="en-US" dirty="0"/>
              <a:t> = 0  since Hg has </a:t>
            </a:r>
            <a:r>
              <a:rPr lang="en-US" dirty="0" smtClean="0"/>
              <a:t>low vapor </a:t>
            </a:r>
            <a:r>
              <a:rPr lang="en-US" dirty="0"/>
              <a:t>pressure  P</a:t>
            </a:r>
            <a:r>
              <a:rPr lang="en-US" baseline="-25000" dirty="0"/>
              <a:t>2</a:t>
            </a:r>
            <a:r>
              <a:rPr lang="en-US" dirty="0"/>
              <a:t> = P</a:t>
            </a:r>
            <a:r>
              <a:rPr lang="en-US" baseline="-25000" dirty="0"/>
              <a:t>a</a:t>
            </a:r>
            <a:r>
              <a:rPr lang="en-US" dirty="0"/>
              <a:t>  at the same level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 smtClean="0"/>
              <a:t>= </a:t>
            </a:r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aseline="-25000" dirty="0"/>
              <a:t>Hg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h  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 h = P</a:t>
            </a:r>
            <a:r>
              <a:rPr lang="en-US" baseline="-25000" dirty="0"/>
              <a:t>a</a:t>
            </a:r>
            <a:r>
              <a:rPr lang="en-US" dirty="0"/>
              <a:t>/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aseline="-25000" dirty="0"/>
              <a:t>Hg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b="1" i="1" dirty="0" err="1" smtClean="0"/>
              <a:t>e.g</a:t>
            </a:r>
            <a:r>
              <a:rPr lang="en-US" dirty="0" smtClean="0"/>
              <a:t>   P</a:t>
            </a:r>
            <a:r>
              <a:rPr lang="en-US" baseline="-25000" dirty="0" smtClean="0"/>
              <a:t>a</a:t>
            </a:r>
            <a:r>
              <a:rPr lang="en-US" dirty="0" smtClean="0"/>
              <a:t> = 101350 Pa  </a:t>
            </a:r>
            <a:r>
              <a:rPr lang="en-US" dirty="0" err="1" smtClean="0"/>
              <a:t>ɤ</a:t>
            </a:r>
            <a:r>
              <a:rPr lang="en-US" baseline="-25000" dirty="0" err="1" smtClean="0"/>
              <a:t>Hg</a:t>
            </a:r>
            <a:r>
              <a:rPr lang="en-US" dirty="0" smtClean="0"/>
              <a:t> = 133100N/m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then </a:t>
            </a:r>
            <a:r>
              <a:rPr lang="en-US" dirty="0"/>
              <a:t>h = 0.761 m = 761 mm </a:t>
            </a:r>
          </a:p>
          <a:p>
            <a:r>
              <a:rPr lang="en-US" dirty="0"/>
              <a:t>mercury is used because it is the heaviest liquid </a:t>
            </a:r>
          </a:p>
          <a:p>
            <a:r>
              <a:rPr lang="en-US" dirty="0"/>
              <a:t> h </a:t>
            </a:r>
            <a:r>
              <a:rPr lang="en-US" baseline="-25000" dirty="0"/>
              <a:t>H2O</a:t>
            </a:r>
            <a:r>
              <a:rPr lang="en-US" dirty="0"/>
              <a:t> = 101350/ɣ</a:t>
            </a:r>
            <a:r>
              <a:rPr lang="en-US" baseline="-25000" dirty="0" smtClean="0"/>
              <a:t>H2O </a:t>
            </a:r>
            <a:r>
              <a:rPr lang="en-US" dirty="0" smtClean="0"/>
              <a:t>  </a:t>
            </a:r>
            <a:r>
              <a:rPr lang="en-US" dirty="0"/>
              <a:t>=  (101350/9790) m H</a:t>
            </a:r>
            <a:r>
              <a:rPr lang="en-US" baseline="-25000" dirty="0"/>
              <a:t>2</a:t>
            </a:r>
            <a:r>
              <a:rPr lang="en-US" dirty="0"/>
              <a:t>O  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558" y="3482679"/>
            <a:ext cx="2463932" cy="2372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188" y="853921"/>
            <a:ext cx="1327430" cy="262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403" y="3482679"/>
            <a:ext cx="2692970" cy="288061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63888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0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2237"/>
            <a:ext cx="10515600" cy="1325563"/>
          </a:xfrm>
        </p:spPr>
        <p:txBody>
          <a:bodyPr/>
          <a:lstStyle/>
          <a:p>
            <a:r>
              <a:rPr lang="en-US" dirty="0" smtClean="0"/>
              <a:t>Multi layer liquids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799"/>
            <a:ext cx="8548688" cy="44998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2.8 modified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214438"/>
            <a:ext cx="10515600" cy="4351338"/>
          </a:xfrm>
        </p:spPr>
        <p:txBody>
          <a:bodyPr/>
          <a:lstStyle/>
          <a:p>
            <a:r>
              <a:rPr lang="en-US" dirty="0"/>
              <a:t>A tank </a:t>
            </a:r>
            <a:r>
              <a:rPr lang="en-US" dirty="0" smtClean="0"/>
              <a:t>is filled with layered liquids; 8 </a:t>
            </a:r>
            <a:r>
              <a:rPr lang="en-US" dirty="0" err="1"/>
              <a:t>ft</a:t>
            </a:r>
            <a:r>
              <a:rPr lang="en-US" dirty="0"/>
              <a:t> of oil, 6 </a:t>
            </a:r>
            <a:r>
              <a:rPr lang="en-US" dirty="0" err="1"/>
              <a:t>ft</a:t>
            </a:r>
            <a:r>
              <a:rPr lang="en-US" dirty="0"/>
              <a:t> of water, and 4 </a:t>
            </a:r>
            <a:r>
              <a:rPr lang="en-US" dirty="0" err="1"/>
              <a:t>ft</a:t>
            </a:r>
            <a:r>
              <a:rPr lang="en-US" dirty="0"/>
              <a:t> of mercury</a:t>
            </a:r>
            <a:r>
              <a:rPr lang="en-US" dirty="0" smtClean="0"/>
              <a:t>. Compute pressure at middle of each layer.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668" y="2005012"/>
            <a:ext cx="3595687" cy="388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74" y="2298304"/>
            <a:ext cx="5415262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9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>
            <a:normAutofit/>
          </a:bodyPr>
          <a:lstStyle/>
          <a:p>
            <a:r>
              <a:rPr lang="en-US" sz="4000" dirty="0"/>
              <a:t>Pressure variation in compressible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1419368"/>
            <a:ext cx="10515600" cy="4538088"/>
          </a:xfrm>
        </p:spPr>
        <p:txBody>
          <a:bodyPr>
            <a:noAutofit/>
          </a:bodyPr>
          <a:lstStyle/>
          <a:p>
            <a:r>
              <a:rPr lang="en-US" b="1" dirty="0" smtClean="0"/>
              <a:t>For Isothermal gas; </a:t>
            </a:r>
            <a:r>
              <a:rPr lang="en-US" dirty="0" smtClean="0"/>
              <a:t>temperature is constant or is not function of z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Assume </a:t>
            </a:r>
            <a:r>
              <a:rPr lang="en-US" dirty="0"/>
              <a:t>ideal gas   P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RT       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dirty="0"/>
              <a:t>= (P/RT )</a:t>
            </a:r>
          </a:p>
          <a:p>
            <a:r>
              <a:rPr lang="en-US" dirty="0" smtClean="0"/>
              <a:t>But </a:t>
            </a:r>
            <a:endParaRPr lang="en-US" dirty="0"/>
          </a:p>
          <a:p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dz</a:t>
            </a:r>
            <a:r>
              <a:rPr lang="en-US" dirty="0"/>
              <a:t> </a:t>
            </a:r>
            <a:r>
              <a:rPr lang="en-US" dirty="0" smtClean="0"/>
              <a:t>=-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ρ</a:t>
            </a:r>
            <a:r>
              <a:rPr lang="en-US" dirty="0" smtClean="0"/>
              <a:t> g= (P/RT )g</a:t>
            </a:r>
          </a:p>
          <a:p>
            <a:r>
              <a:rPr lang="en-US" dirty="0" err="1" smtClean="0"/>
              <a:t>dp</a:t>
            </a:r>
            <a:r>
              <a:rPr lang="en-US" dirty="0" smtClean="0"/>
              <a:t>/p =- (g/RT)</a:t>
            </a:r>
            <a:r>
              <a:rPr lang="en-US" dirty="0" err="1" smtClean="0"/>
              <a:t>dz</a:t>
            </a:r>
            <a:endParaRPr lang="en-US" dirty="0" smtClean="0"/>
          </a:p>
          <a:p>
            <a:r>
              <a:rPr lang="en-US" dirty="0" smtClean="0"/>
              <a:t>Integrating from z</a:t>
            </a:r>
            <a:r>
              <a:rPr lang="en-US" baseline="-25000" dirty="0" smtClean="0"/>
              <a:t>0</a:t>
            </a:r>
            <a:r>
              <a:rPr lang="en-US" dirty="0" smtClean="0"/>
              <a:t> where P</a:t>
            </a:r>
            <a:r>
              <a:rPr lang="en-US" baseline="-25000" dirty="0" smtClean="0"/>
              <a:t>0</a:t>
            </a:r>
            <a:r>
              <a:rPr lang="en-US" dirty="0" smtClean="0"/>
              <a:t> and T</a:t>
            </a:r>
            <a:r>
              <a:rPr lang="en-US" baseline="-25000" dirty="0" smtClean="0"/>
              <a:t>0</a:t>
            </a:r>
            <a:r>
              <a:rPr lang="en-US" dirty="0" smtClean="0"/>
              <a:t> to Z where P</a:t>
            </a:r>
          </a:p>
          <a:p>
            <a:r>
              <a:rPr lang="en-US" dirty="0"/>
              <a:t> ln ( P/P</a:t>
            </a:r>
            <a:r>
              <a:rPr lang="en-US" baseline="-25000" dirty="0"/>
              <a:t>0</a:t>
            </a:r>
            <a:r>
              <a:rPr lang="en-US" dirty="0"/>
              <a:t>) = </a:t>
            </a:r>
            <a:r>
              <a:rPr lang="en-US" dirty="0" smtClean="0"/>
              <a:t>- </a:t>
            </a:r>
            <a:r>
              <a:rPr lang="en-US" dirty="0"/>
              <a:t>g (z-z</a:t>
            </a:r>
            <a:r>
              <a:rPr lang="en-US" baseline="-25000" dirty="0"/>
              <a:t>0</a:t>
            </a:r>
            <a:r>
              <a:rPr lang="en-US" dirty="0"/>
              <a:t> ) </a:t>
            </a:r>
            <a:r>
              <a:rPr lang="en-US" dirty="0" smtClean="0"/>
              <a:t>/RT </a:t>
            </a:r>
            <a:endParaRPr lang="en-US" dirty="0"/>
          </a:p>
          <a:p>
            <a:r>
              <a:rPr lang="en-US" dirty="0" smtClean="0"/>
              <a:t>P=P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 </a:t>
            </a:r>
            <a:r>
              <a:rPr lang="en-US" dirty="0"/>
              <a:t>[- g (z-z</a:t>
            </a:r>
            <a:r>
              <a:rPr lang="en-US" baseline="-25000" dirty="0"/>
              <a:t>0</a:t>
            </a:r>
            <a:r>
              <a:rPr lang="en-US" dirty="0"/>
              <a:t> ) /RT</a:t>
            </a:r>
            <a:r>
              <a:rPr lang="en-US" baseline="-25000" dirty="0"/>
              <a:t>0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24800" y="633730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8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-19751"/>
            <a:ext cx="10515600" cy="917765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 Non – isothermal gas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40" y="655127"/>
            <a:ext cx="10515600" cy="2573849"/>
          </a:xfrm>
        </p:spPr>
        <p:txBody>
          <a:bodyPr>
            <a:normAutofit/>
          </a:bodyPr>
          <a:lstStyle/>
          <a:p>
            <a:r>
              <a:rPr lang="en-US" sz="2400" dirty="0"/>
              <a:t>Assume temperature variation  with elevation 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/>
              <a:t>T = T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n-US" sz="2400" dirty="0" smtClean="0"/>
              <a:t>-</a:t>
            </a:r>
            <a:r>
              <a:rPr lang="el-GR" sz="2400" dirty="0" smtClean="0"/>
              <a:t>β</a:t>
            </a:r>
            <a:r>
              <a:rPr lang="en-US" sz="2400" dirty="0" smtClean="0"/>
              <a:t>Z </a:t>
            </a:r>
            <a:endParaRPr lang="en-US" sz="2400" dirty="0"/>
          </a:p>
          <a:p>
            <a:r>
              <a:rPr lang="en-US" sz="2400" dirty="0"/>
              <a:t> 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  </a:t>
            </a:r>
            <a:r>
              <a:rPr lang="en-US" sz="2400" dirty="0"/>
              <a:t>= P /RT    =  P /R(T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n-US" sz="2400" dirty="0" smtClean="0"/>
              <a:t>-</a:t>
            </a:r>
            <a:r>
              <a:rPr lang="el-GR" sz="2400" dirty="0" smtClean="0"/>
              <a:t> β </a:t>
            </a:r>
            <a:r>
              <a:rPr lang="en-US" sz="2400" dirty="0" smtClean="0"/>
              <a:t>Z</a:t>
            </a:r>
            <a:r>
              <a:rPr lang="en-US" sz="2400" dirty="0"/>
              <a:t>)</a:t>
            </a:r>
          </a:p>
          <a:p>
            <a:r>
              <a:rPr lang="en-US" sz="2400" dirty="0"/>
              <a:t>    T = T</a:t>
            </a:r>
            <a:r>
              <a:rPr lang="en-US" sz="2400" baseline="-25000" dirty="0"/>
              <a:t>0</a:t>
            </a:r>
            <a:r>
              <a:rPr lang="en-US" sz="2400" dirty="0"/>
              <a:t>  when z = </a:t>
            </a:r>
            <a:r>
              <a:rPr lang="en-US" sz="2400" dirty="0" smtClean="0"/>
              <a:t>0</a:t>
            </a:r>
          </a:p>
          <a:p>
            <a:r>
              <a:rPr lang="en-US" sz="2400" dirty="0" smtClean="0"/>
              <a:t>   </a:t>
            </a:r>
            <a:r>
              <a:rPr lang="en-US" sz="2400" dirty="0" err="1"/>
              <a:t>dp</a:t>
            </a:r>
            <a:r>
              <a:rPr lang="en-US" sz="2400" dirty="0"/>
              <a:t> /</a:t>
            </a:r>
            <a:r>
              <a:rPr lang="en-US" sz="2400" dirty="0" err="1"/>
              <a:t>dz</a:t>
            </a:r>
            <a:r>
              <a:rPr lang="en-US" sz="2400" dirty="0"/>
              <a:t>  = -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g </a:t>
            </a:r>
            <a:r>
              <a:rPr lang="en-US" sz="2400" dirty="0"/>
              <a:t>= - P g/</a:t>
            </a:r>
            <a:r>
              <a:rPr lang="en-US" sz="2400" baseline="-25000" dirty="0"/>
              <a:t> </a:t>
            </a:r>
            <a:r>
              <a:rPr lang="en-US" sz="2400" dirty="0"/>
              <a:t>R(T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n-US" sz="2400" dirty="0" smtClean="0"/>
              <a:t>-</a:t>
            </a:r>
            <a:r>
              <a:rPr lang="el-GR" sz="2400" dirty="0" smtClean="0"/>
              <a:t> β </a:t>
            </a:r>
            <a:r>
              <a:rPr lang="en-US" sz="2400" dirty="0" smtClean="0"/>
              <a:t>Z),    </a:t>
            </a:r>
            <a:r>
              <a:rPr lang="en-US" sz="2400" dirty="0"/>
              <a:t>Integrating, let u=R(T</a:t>
            </a:r>
            <a:r>
              <a:rPr lang="en-US" sz="2400" baseline="-25000" dirty="0"/>
              <a:t>0</a:t>
            </a:r>
            <a:r>
              <a:rPr lang="en-US" sz="2400" dirty="0"/>
              <a:t> -</a:t>
            </a:r>
            <a:r>
              <a:rPr lang="el-GR" sz="2400" dirty="0"/>
              <a:t> β </a:t>
            </a:r>
            <a:r>
              <a:rPr lang="en-US" sz="2400" dirty="0"/>
              <a:t>Z</a:t>
            </a:r>
            <a:r>
              <a:rPr lang="en-US" sz="2400" dirty="0" smtClean="0"/>
              <a:t>), du = -R </a:t>
            </a:r>
            <a:r>
              <a:rPr lang="el-GR" sz="2400" dirty="0"/>
              <a:t>β</a:t>
            </a:r>
            <a:r>
              <a:rPr lang="en-US" sz="2400" dirty="0" smtClean="0"/>
              <a:t> </a:t>
            </a:r>
            <a:r>
              <a:rPr lang="en-US" sz="2400" dirty="0" err="1" smtClean="0"/>
              <a:t>dz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381145"/>
              </p:ext>
            </p:extLst>
          </p:nvPr>
        </p:nvGraphicFramePr>
        <p:xfrm>
          <a:off x="665328" y="2727285"/>
          <a:ext cx="6365875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Equation" r:id="rId3" imgW="2869920" imgH="2514600" progId="Equation.3">
                  <p:embed/>
                </p:oleObj>
              </mc:Choice>
              <mc:Fallback>
                <p:oleObj name="Equation" r:id="rId3" imgW="2869920" imgH="2514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8" y="2727285"/>
                        <a:ext cx="6365875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67650" y="6369597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4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2.2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487" y="985838"/>
            <a:ext cx="1088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sea-level pressure is 101,350 Pa, compute the standard pressure at an altitude of 5000 m, </a:t>
            </a:r>
            <a:r>
              <a:rPr lang="en-US" sz="2400" dirty="0" smtClean="0"/>
              <a:t>using (</a:t>
            </a:r>
            <a:r>
              <a:rPr lang="en-US" sz="2400" dirty="0"/>
              <a:t>a) the exact formula and (b) an isothermal assumption at a standard sea-level </a:t>
            </a:r>
            <a:r>
              <a:rPr lang="en-US" sz="2400" dirty="0" smtClean="0"/>
              <a:t>temperature of </a:t>
            </a:r>
            <a:r>
              <a:rPr lang="en-US" sz="2400" dirty="0"/>
              <a:t>15°C. Is the isothermal approximation adequate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(a) exact formula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44603"/>
            <a:ext cx="7743910" cy="2327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2598202"/>
            <a:ext cx="6031147" cy="7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1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/>
          <a:lstStyle/>
          <a:p>
            <a:r>
              <a:rPr lang="en-US" dirty="0"/>
              <a:t>EXAMPLE 2.2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5988"/>
            <a:ext cx="8826850" cy="2370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022" y="1358385"/>
            <a:ext cx="452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(b) isothermal </a:t>
            </a:r>
            <a:r>
              <a:rPr lang="en-US" sz="2800" dirty="0"/>
              <a:t>approximation </a:t>
            </a:r>
          </a:p>
        </p:txBody>
      </p:sp>
    </p:spTree>
    <p:extLst>
      <p:ext uri="{BB962C8B-B14F-4D97-AF65-F5344CB8AC3E}">
        <p14:creationId xmlns:p14="http://schemas.microsoft.com/office/powerpoint/2010/main" val="2504131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Atmosphere temperature &amp; pressure</a:t>
            </a:r>
            <a:endParaRPr lang="en-US" sz="4000" dirty="0"/>
          </a:p>
        </p:txBody>
      </p:sp>
      <p:pic>
        <p:nvPicPr>
          <p:cNvPr id="4" name="Picture 7" descr="whi29346_02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37" y="1280319"/>
            <a:ext cx="7127667" cy="5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00604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7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37" y="48636"/>
            <a:ext cx="4299919" cy="6307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147" y="366162"/>
            <a:ext cx="4139327" cy="5990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225" y="214224"/>
            <a:ext cx="2481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Bold"/>
              </a:rPr>
              <a:t>Table A.6 </a:t>
            </a:r>
            <a:r>
              <a:rPr lang="en-US" dirty="0">
                <a:latin typeface="Times-Roman"/>
              </a:rPr>
              <a:t>Properties</a:t>
            </a:r>
          </a:p>
          <a:p>
            <a:r>
              <a:rPr lang="en-US" dirty="0">
                <a:latin typeface="Times-Roman"/>
              </a:rPr>
              <a:t>of the</a:t>
            </a:r>
          </a:p>
          <a:p>
            <a:r>
              <a:rPr lang="en-US" dirty="0">
                <a:latin typeface="Times-Roman"/>
              </a:rPr>
              <a:t>Standard</a:t>
            </a:r>
          </a:p>
          <a:p>
            <a:r>
              <a:rPr lang="en-US" dirty="0">
                <a:latin typeface="Times-Roman"/>
              </a:rPr>
              <a:t>Atmosphere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57388" y="3143250"/>
            <a:ext cx="1228725" cy="14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5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Pressure </a:t>
            </a:r>
            <a:r>
              <a:rPr lang="en-US" sz="4000" b="1" dirty="0"/>
              <a:t>at a  point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shown that at any point in a fluid the pressure is the same in all directions .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y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4" name="Picture 6" descr="whi29346_0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69" y="2868100"/>
            <a:ext cx="4114799" cy="2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10550" y="6336274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98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/>
          <a:lstStyle/>
          <a:p>
            <a:r>
              <a:rPr lang="en-US" b="1" dirty="0" smtClean="0"/>
              <a:t>Manometer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54" y="1184180"/>
            <a:ext cx="10515600" cy="4351338"/>
          </a:xfrm>
        </p:spPr>
        <p:txBody>
          <a:bodyPr/>
          <a:lstStyle/>
          <a:p>
            <a:r>
              <a:rPr lang="en-US" dirty="0" smtClean="0"/>
              <a:t>Based on Pascal law two  points at the same level of continuous fluid have same pressure . </a:t>
            </a:r>
          </a:p>
          <a:p>
            <a:endParaRPr lang="en-US" dirty="0"/>
          </a:p>
        </p:txBody>
      </p:sp>
      <p:pic>
        <p:nvPicPr>
          <p:cNvPr id="8196" name="Picture 4" descr="https://sites.google.com/site/simplestudyiti/_/rsrc/1374731858546/instrument-mech-2/pressure-measurment/U-tube%20man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5" y="2449464"/>
            <a:ext cx="3065059" cy="30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dwyer-inst.com/images/addtl/MARK_II_40_600x6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36" y="1612759"/>
            <a:ext cx="4759464" cy="47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72" y="2789973"/>
            <a:ext cx="3286125" cy="20669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0" y="6372223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rmAutofit/>
          </a:bodyPr>
          <a:lstStyle/>
          <a:p>
            <a:r>
              <a:rPr lang="en-US" sz="4000" b="1" dirty="0"/>
              <a:t>Manometer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602"/>
            <a:ext cx="10515600" cy="4351338"/>
          </a:xfrm>
        </p:spPr>
        <p:txBody>
          <a:bodyPr/>
          <a:lstStyle/>
          <a:p>
            <a:r>
              <a:rPr lang="en-US" dirty="0"/>
              <a:t>Based on Pascal law two  points at the same level of continuous fluid have same pressure  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P</a:t>
            </a:r>
            <a:r>
              <a:rPr lang="en-US" baseline="-25000" dirty="0"/>
              <a:t>3</a:t>
            </a:r>
            <a:r>
              <a:rPr lang="en-US" dirty="0"/>
              <a:t>  at the same level .</a:t>
            </a:r>
          </a:p>
          <a:p>
            <a:pPr marL="0" indent="0"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P</a:t>
            </a:r>
            <a:r>
              <a:rPr lang="en-US" baseline="-25000" dirty="0"/>
              <a:t>A</a:t>
            </a:r>
            <a:r>
              <a:rPr lang="en-US" dirty="0"/>
              <a:t> + </a:t>
            </a:r>
            <a:r>
              <a:rPr lang="el-GR" dirty="0" smtClean="0"/>
              <a:t>ϒ</a:t>
            </a:r>
            <a:r>
              <a:rPr lang="en-US" baseline="-25000" dirty="0" smtClean="0"/>
              <a:t>a  1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And   P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P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+</a:t>
            </a:r>
            <a:r>
              <a:rPr lang="el-GR" dirty="0" smtClean="0"/>
              <a:t>ϒ</a:t>
            </a:r>
            <a:r>
              <a:rPr lang="en-US" baseline="-25000" dirty="0" smtClean="0"/>
              <a:t>b  3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l-GR" dirty="0" smtClean="0"/>
              <a:t>ϒ </a:t>
            </a:r>
            <a:r>
              <a:rPr lang="en-US" baseline="-25000" dirty="0" smtClean="0"/>
              <a:t>a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= P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+</a:t>
            </a:r>
            <a:r>
              <a:rPr lang="el-GR" dirty="0" smtClean="0"/>
              <a:t> ϒ </a:t>
            </a:r>
            <a:r>
              <a:rPr lang="en-US" baseline="-25000" dirty="0" smtClean="0"/>
              <a:t>b 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</a:t>
            </a:r>
            <a:r>
              <a:rPr lang="el-GR" dirty="0" smtClean="0"/>
              <a:t> ϒ </a:t>
            </a:r>
            <a:r>
              <a:rPr lang="en-US" baseline="-25000" dirty="0" smtClean="0"/>
              <a:t>a  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P</a:t>
            </a:r>
            <a:r>
              <a:rPr lang="en-US" baseline="-25000" dirty="0"/>
              <a:t>4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b  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b 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a 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668" y="2072895"/>
            <a:ext cx="2410086" cy="21169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0" y="6291916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8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Example 2</a:t>
            </a:r>
            <a:r>
              <a:rPr lang="en-US" dirty="0"/>
              <a:t> Find  P</a:t>
            </a:r>
            <a:r>
              <a:rPr lang="en-US" baseline="-25000" dirty="0"/>
              <a:t>1</a:t>
            </a:r>
            <a:r>
              <a:rPr lang="en-US" dirty="0"/>
              <a:t> =  ? </a:t>
            </a:r>
          </a:p>
          <a:p>
            <a:r>
              <a:rPr lang="en-US" dirty="0"/>
              <a:t> P</a:t>
            </a:r>
            <a:r>
              <a:rPr lang="en-US" baseline="-25000" dirty="0"/>
              <a:t>3</a:t>
            </a:r>
            <a:r>
              <a:rPr lang="en-US" dirty="0"/>
              <a:t> = P</a:t>
            </a:r>
            <a:r>
              <a:rPr lang="en-US" baseline="-25000" dirty="0"/>
              <a:t>4</a:t>
            </a:r>
            <a:r>
              <a:rPr lang="en-US" dirty="0"/>
              <a:t>  </a:t>
            </a:r>
          </a:p>
          <a:p>
            <a:r>
              <a:rPr lang="en-US" dirty="0"/>
              <a:t>But   P</a:t>
            </a:r>
            <a:r>
              <a:rPr lang="en-US" baseline="-25000" dirty="0"/>
              <a:t>3 </a:t>
            </a:r>
            <a:r>
              <a:rPr lang="en-US" dirty="0"/>
              <a:t> = P</a:t>
            </a:r>
            <a:r>
              <a:rPr lang="en-US" baseline="-25000" dirty="0"/>
              <a:t>1</a:t>
            </a:r>
            <a:r>
              <a:rPr lang="en-US" dirty="0"/>
              <a:t> +  </a:t>
            </a:r>
            <a:r>
              <a:rPr lang="el-GR" dirty="0" smtClean="0"/>
              <a:t>ϒ</a:t>
            </a:r>
            <a:r>
              <a:rPr lang="en-US" baseline="-25000" dirty="0" smtClean="0"/>
              <a:t>b    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 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a  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 And   P</a:t>
            </a:r>
            <a:r>
              <a:rPr lang="en-US" baseline="-25000" dirty="0"/>
              <a:t>4</a:t>
            </a:r>
            <a:r>
              <a:rPr lang="en-US" dirty="0"/>
              <a:t>  = P</a:t>
            </a:r>
            <a:r>
              <a:rPr lang="en-US" baseline="-25000" dirty="0"/>
              <a:t>5 </a:t>
            </a:r>
            <a:r>
              <a:rPr lang="en-US" dirty="0"/>
              <a:t> </a:t>
            </a:r>
            <a:r>
              <a:rPr lang="en-US" dirty="0" smtClean="0"/>
              <a:t>+</a:t>
            </a:r>
            <a:r>
              <a:rPr lang="el-GR" dirty="0" smtClean="0"/>
              <a:t> ϒ </a:t>
            </a:r>
            <a:r>
              <a:rPr lang="en-US" baseline="-25000" dirty="0" smtClean="0"/>
              <a:t>c    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   </a:t>
            </a:r>
          </a:p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b    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 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a  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=  P</a:t>
            </a:r>
            <a:r>
              <a:rPr lang="en-US" baseline="-25000" dirty="0"/>
              <a:t>5 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c    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 </a:t>
            </a:r>
          </a:p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 </a:t>
            </a:r>
            <a:r>
              <a:rPr lang="en-US" dirty="0" smtClean="0"/>
              <a:t>-</a:t>
            </a:r>
            <a:r>
              <a:rPr lang="el-GR" dirty="0" smtClean="0"/>
              <a:t> ϒ </a:t>
            </a:r>
            <a:r>
              <a:rPr lang="en-US" baseline="-25000" dirty="0" smtClean="0"/>
              <a:t>b    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 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a  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P</a:t>
            </a:r>
            <a:r>
              <a:rPr lang="en-US" baseline="-25000" dirty="0"/>
              <a:t>5 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c    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804" y="2255925"/>
            <a:ext cx="3125336" cy="27647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01804" y="6318338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6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>
            <a:normAutofit/>
          </a:bodyPr>
          <a:lstStyle/>
          <a:p>
            <a:r>
              <a:rPr lang="en-US" sz="4000" dirty="0"/>
              <a:t>Manometer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13" y="1246100"/>
            <a:ext cx="564448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Systematic approach .</a:t>
            </a:r>
          </a:p>
          <a:p>
            <a:pPr lvl="1"/>
            <a:r>
              <a:rPr lang="en-US" sz="2800" dirty="0"/>
              <a:t>Start at one end and write pressure there .</a:t>
            </a:r>
          </a:p>
          <a:p>
            <a:pPr lvl="1"/>
            <a:r>
              <a:rPr lang="en-US" sz="2800" dirty="0"/>
              <a:t>Add to this , the change in the same units from one meniscus to the next one </a:t>
            </a:r>
            <a:r>
              <a:rPr lang="en-US" sz="2800" dirty="0">
                <a:solidFill>
                  <a:schemeClr val="accent2"/>
                </a:solidFill>
              </a:rPr>
              <a:t>plus</a:t>
            </a:r>
            <a:r>
              <a:rPr lang="en-US" sz="2800" dirty="0"/>
              <a:t> if next meniscus is </a:t>
            </a:r>
            <a:r>
              <a:rPr lang="en-US" sz="2800" dirty="0">
                <a:solidFill>
                  <a:schemeClr val="accent2"/>
                </a:solidFill>
              </a:rPr>
              <a:t>lower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minus</a:t>
            </a:r>
            <a:r>
              <a:rPr lang="en-US" sz="2800" dirty="0"/>
              <a:t> if it is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higher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Continue until the end of the gauge and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equate</a:t>
            </a:r>
            <a:r>
              <a:rPr lang="en-US" sz="2800" dirty="0"/>
              <a:t> the expression to the pressure at that point . 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8996"/>
            <a:ext cx="5921855" cy="30031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299200"/>
            <a:ext cx="4114800" cy="365125"/>
          </a:xfrm>
        </p:spPr>
        <p:txBody>
          <a:bodyPr/>
          <a:lstStyle/>
          <a:p>
            <a:r>
              <a:rPr lang="en-US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1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515600" cy="1054242"/>
          </a:xfrm>
        </p:spPr>
        <p:txBody>
          <a:bodyPr/>
          <a:lstStyle/>
          <a:p>
            <a:r>
              <a:rPr lang="en-US" b="1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27" y="1173708"/>
            <a:ext cx="6818194" cy="4351338"/>
          </a:xfrm>
        </p:spPr>
        <p:txBody>
          <a:bodyPr>
            <a:normAutofit/>
          </a:bodyPr>
          <a:lstStyle/>
          <a:p>
            <a:r>
              <a:rPr lang="en-US" b="1" i="1" dirty="0"/>
              <a:t>Example  3 </a:t>
            </a:r>
            <a:r>
              <a:rPr lang="en-US" dirty="0"/>
              <a:t> Find  P</a:t>
            </a:r>
            <a:r>
              <a:rPr lang="en-US" baseline="-25000" dirty="0"/>
              <a:t>1</a:t>
            </a:r>
            <a:r>
              <a:rPr lang="en-US" dirty="0"/>
              <a:t>- P</a:t>
            </a:r>
            <a:r>
              <a:rPr lang="en-US" baseline="-25000" dirty="0"/>
              <a:t>5 </a:t>
            </a:r>
            <a:r>
              <a:rPr lang="en-US" dirty="0"/>
              <a:t> =  ?</a:t>
            </a:r>
          </a:p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l-GR" dirty="0" smtClean="0"/>
              <a:t>ϒ</a:t>
            </a:r>
            <a:r>
              <a:rPr lang="en-US" baseline="-25000" dirty="0" smtClean="0"/>
              <a:t>a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b  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c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d   4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= P5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– P</a:t>
            </a:r>
            <a:r>
              <a:rPr lang="en-US" baseline="-25000" dirty="0"/>
              <a:t>5</a:t>
            </a:r>
            <a:r>
              <a:rPr lang="en-US" dirty="0"/>
              <a:t> = </a:t>
            </a:r>
            <a:r>
              <a:rPr lang="en-US" dirty="0" smtClean="0"/>
              <a:t>-</a:t>
            </a:r>
            <a:r>
              <a:rPr lang="el-GR" dirty="0" smtClean="0"/>
              <a:t> ϒ </a:t>
            </a:r>
            <a:r>
              <a:rPr lang="en-US" baseline="-25000" dirty="0" smtClean="0"/>
              <a:t>a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b  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c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d   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 </a:t>
            </a:r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Example  </a:t>
            </a:r>
            <a:r>
              <a:rPr lang="en-US" b="1" i="1" dirty="0"/>
              <a:t>4</a:t>
            </a:r>
            <a:r>
              <a:rPr lang="en-US" dirty="0"/>
              <a:t>  Re work </a:t>
            </a:r>
            <a:r>
              <a:rPr lang="en-US" dirty="0" err="1"/>
              <a:t>e.g</a:t>
            </a:r>
            <a:r>
              <a:rPr lang="en-US" dirty="0"/>
              <a:t> 2 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+  </a:t>
            </a:r>
            <a:r>
              <a:rPr lang="el-GR" dirty="0" smtClean="0"/>
              <a:t>ϒ </a:t>
            </a:r>
            <a:r>
              <a:rPr lang="en-US" baseline="-25000" dirty="0" smtClean="0"/>
              <a:t>a    1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+</a:t>
            </a:r>
            <a:r>
              <a:rPr lang="el-GR" dirty="0" smtClean="0"/>
              <a:t>ϒ</a:t>
            </a:r>
            <a:r>
              <a:rPr lang="en-US" baseline="-25000" dirty="0"/>
              <a:t>b    2</a:t>
            </a:r>
            <a:r>
              <a:rPr lang="en-US" dirty="0"/>
              <a:t>h</a:t>
            </a:r>
            <a:r>
              <a:rPr lang="en-US" baseline="-25000" dirty="0"/>
              <a:t>3 </a:t>
            </a:r>
            <a:r>
              <a:rPr lang="en-US" dirty="0"/>
              <a:t>+ -</a:t>
            </a:r>
            <a:r>
              <a:rPr lang="el-GR" dirty="0" smtClean="0"/>
              <a:t> ϒ </a:t>
            </a:r>
            <a:r>
              <a:rPr lang="en-US" baseline="-25000" dirty="0" smtClean="0"/>
              <a:t>c    4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 =  P</a:t>
            </a:r>
            <a:r>
              <a:rPr lang="en-US" baseline="-25000" dirty="0" smtClean="0"/>
              <a:t>5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-  </a:t>
            </a:r>
            <a:r>
              <a:rPr lang="en-US" dirty="0"/>
              <a:t>P</a:t>
            </a:r>
            <a:r>
              <a:rPr lang="en-US" baseline="-25000" dirty="0"/>
              <a:t>5 </a:t>
            </a:r>
            <a:r>
              <a:rPr lang="en-US" dirty="0"/>
              <a:t> </a:t>
            </a:r>
            <a:r>
              <a:rPr lang="en-US" dirty="0" smtClean="0"/>
              <a:t>= -</a:t>
            </a:r>
            <a:r>
              <a:rPr lang="el-GR" dirty="0" smtClean="0"/>
              <a:t> ϒ </a:t>
            </a:r>
            <a:r>
              <a:rPr lang="en-US" baseline="-25000" dirty="0" smtClean="0"/>
              <a:t>b  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 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a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c  4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259" y="142665"/>
            <a:ext cx="2632881" cy="3144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754" y="3620701"/>
            <a:ext cx="3125336" cy="276472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468328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9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404085"/>
            <a:ext cx="551369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Example 2.3 p. 74</a:t>
            </a:r>
          </a:p>
          <a:p>
            <a:r>
              <a:rPr lang="en-US" dirty="0" smtClean="0"/>
              <a:t>Derive formula for pressure difference P</a:t>
            </a:r>
            <a:r>
              <a:rPr lang="en-US" baseline="-25000" dirty="0" smtClean="0"/>
              <a:t>a</a:t>
            </a:r>
            <a:r>
              <a:rPr lang="en-US" dirty="0" smtClean="0"/>
              <a:t>-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b</a:t>
            </a:r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596" y="1404085"/>
            <a:ext cx="5211410" cy="32126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9096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5" y="2878079"/>
            <a:ext cx="5756991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2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1537"/>
            <a:ext cx="5156330" cy="726284"/>
          </a:xfrm>
        </p:spPr>
        <p:txBody>
          <a:bodyPr/>
          <a:lstStyle/>
          <a:p>
            <a:r>
              <a:rPr lang="en-US" dirty="0" smtClean="0"/>
              <a:t>Example 2.4 p.76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566318"/>
            <a:ext cx="4757382" cy="1019720"/>
          </a:xfrm>
        </p:spPr>
        <p:txBody>
          <a:bodyPr/>
          <a:lstStyle/>
          <a:p>
            <a:r>
              <a:rPr lang="en-US" dirty="0" smtClean="0"/>
              <a:t>Pressure at B is 87 </a:t>
            </a:r>
            <a:r>
              <a:rPr lang="en-US" dirty="0" err="1" smtClean="0"/>
              <a:t>kPag</a:t>
            </a:r>
            <a:r>
              <a:rPr lang="en-US" dirty="0" smtClean="0"/>
              <a:t> estimate pressure at A?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55" y="1102849"/>
            <a:ext cx="5884391" cy="42802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28422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52" y="621671"/>
            <a:ext cx="6635697" cy="469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5" y="5301460"/>
            <a:ext cx="8574067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8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>
            <a:normAutofit/>
          </a:bodyPr>
          <a:lstStyle/>
          <a:p>
            <a:r>
              <a:rPr lang="en-US" sz="4000" b="1" dirty="0"/>
              <a:t>Force on plane areas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720"/>
            <a:ext cx="10515600" cy="4351338"/>
          </a:xfrm>
        </p:spPr>
        <p:txBody>
          <a:bodyPr/>
          <a:lstStyle/>
          <a:p>
            <a:r>
              <a:rPr lang="en-US" dirty="0"/>
              <a:t>The distributed pressure forces  may be replaced by a resultant force ,F</a:t>
            </a:r>
            <a:r>
              <a:rPr lang="en-US" baseline="-25000" dirty="0"/>
              <a:t>R</a:t>
            </a:r>
            <a:r>
              <a:rPr lang="en-US" dirty="0"/>
              <a:t> its line of action is called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pressure center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Task to calculate resultant force magnitude and direction.</a:t>
            </a:r>
          </a:p>
          <a:p>
            <a:r>
              <a:rPr lang="en-US" dirty="0" smtClean="0"/>
              <a:t>Derive formula for horizontal surfaces</a:t>
            </a:r>
          </a:p>
          <a:p>
            <a:r>
              <a:rPr lang="en-US" dirty="0" smtClean="0"/>
              <a:t>Derive formula for inclined surfaces.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53350" y="6280150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2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114"/>
            <a:ext cx="10515600" cy="945060"/>
          </a:xfrm>
        </p:spPr>
        <p:txBody>
          <a:bodyPr>
            <a:normAutofit/>
          </a:bodyPr>
          <a:lstStyle/>
          <a:p>
            <a:r>
              <a:rPr lang="en-US" sz="4000" dirty="0"/>
              <a:t>Horizontal surfaces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849" y="1454602"/>
            <a:ext cx="7759890" cy="4351338"/>
          </a:xfrm>
        </p:spPr>
        <p:txBody>
          <a:bodyPr/>
          <a:lstStyle/>
          <a:p>
            <a:r>
              <a:rPr lang="en-US" dirty="0" err="1"/>
              <a:t>df</a:t>
            </a:r>
            <a:r>
              <a:rPr lang="en-US" dirty="0"/>
              <a:t> =</a:t>
            </a:r>
            <a:r>
              <a:rPr lang="en-US" dirty="0" err="1"/>
              <a:t>PdA</a:t>
            </a:r>
            <a:r>
              <a:rPr lang="en-US" dirty="0"/>
              <a:t>   but P is constant </a:t>
            </a:r>
          </a:p>
          <a:p>
            <a:r>
              <a:rPr lang="en-US" dirty="0"/>
              <a:t>       F = </a:t>
            </a:r>
            <a:r>
              <a:rPr lang="en-US" dirty="0" smtClean="0"/>
              <a:t>∫</a:t>
            </a:r>
            <a:r>
              <a:rPr lang="en-US" dirty="0" err="1" smtClean="0"/>
              <a:t>df</a:t>
            </a:r>
            <a:r>
              <a:rPr lang="en-US" dirty="0" smtClean="0"/>
              <a:t>= ∫ </a:t>
            </a:r>
            <a:r>
              <a:rPr lang="en-US" dirty="0" err="1" smtClean="0"/>
              <a:t>PdA</a:t>
            </a:r>
            <a:r>
              <a:rPr lang="en-US" dirty="0"/>
              <a:t>= PA  </a:t>
            </a:r>
          </a:p>
          <a:p>
            <a:r>
              <a:rPr lang="en-US" dirty="0"/>
              <a:t>Direction normal to the surface and toward the surface .</a:t>
            </a:r>
          </a:p>
          <a:p>
            <a:r>
              <a:rPr lang="en-US" u="sng" dirty="0"/>
              <a:t>Pressure center 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To find center of pressure  (</a:t>
            </a:r>
            <a:r>
              <a:rPr lang="en-US" dirty="0" err="1" smtClean="0"/>
              <a:t>Xp</a:t>
            </a:r>
            <a:r>
              <a:rPr lang="en-US" dirty="0" smtClean="0"/>
              <a:t>, </a:t>
            </a:r>
            <a:r>
              <a:rPr lang="en-US" dirty="0" err="1" smtClean="0"/>
              <a:t>Yp</a:t>
            </a:r>
            <a:r>
              <a:rPr lang="en-US" dirty="0" smtClean="0"/>
              <a:t>) moment </a:t>
            </a:r>
            <a:r>
              <a:rPr lang="en-US" dirty="0"/>
              <a:t>of distributed pressure forces equals moment </a:t>
            </a:r>
            <a:r>
              <a:rPr lang="en-US" dirty="0" smtClean="0"/>
              <a:t>of </a:t>
            </a:r>
            <a:r>
              <a:rPr lang="en-US" dirty="0"/>
              <a:t>F</a:t>
            </a:r>
            <a:r>
              <a:rPr lang="en-US" baseline="-25000" dirty="0"/>
              <a:t>R </a:t>
            </a:r>
            <a:endParaRPr lang="en-US" baseline="-25000" dirty="0" smtClean="0"/>
          </a:p>
          <a:p>
            <a:r>
              <a:rPr lang="en-US" dirty="0" smtClean="0"/>
              <a:t>For  </a:t>
            </a:r>
            <a:r>
              <a:rPr lang="en-US" dirty="0" err="1" smtClean="0"/>
              <a:t>Xp</a:t>
            </a:r>
            <a:r>
              <a:rPr lang="en-US" dirty="0" smtClean="0"/>
              <a:t> take moment about </a:t>
            </a:r>
            <a:r>
              <a:rPr lang="en-US" dirty="0"/>
              <a:t>the  y – axis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387" y="542514"/>
            <a:ext cx="3412745" cy="26783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2359" y="63182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6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247694"/>
              </p:ext>
            </p:extLst>
          </p:nvPr>
        </p:nvGraphicFramePr>
        <p:xfrm>
          <a:off x="1217826" y="269591"/>
          <a:ext cx="6024949" cy="614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" name="Equation" r:id="rId3" imgW="2260440" imgH="3479760" progId="Equation.3">
                  <p:embed/>
                </p:oleObj>
              </mc:Choice>
              <mc:Fallback>
                <p:oleObj name="Equation" r:id="rId3" imgW="2260440" imgH="3479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826" y="269591"/>
                        <a:ext cx="6024949" cy="6143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307" y="1061129"/>
            <a:ext cx="3412745" cy="267835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230163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74" y="1258550"/>
            <a:ext cx="906547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Pressure variation in static fluid ( incompressible fluid);  </a:t>
            </a:r>
          </a:p>
          <a:p>
            <a:r>
              <a:rPr lang="en-US" dirty="0"/>
              <a:t>consider volume element   dx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 smtClean="0"/>
              <a:t>dz</a:t>
            </a:r>
            <a:endParaRPr lang="en-US" dirty="0" smtClean="0"/>
          </a:p>
          <a:p>
            <a:r>
              <a:rPr lang="en-US" dirty="0" smtClean="0"/>
              <a:t> pressure at center of face  1 (left side y – direction ) is P1  then the pressure at opposite face  2 ( right side y – direction ) </a:t>
            </a:r>
          </a:p>
          <a:p>
            <a:pPr marL="0" indent="0">
              <a:buNone/>
            </a:pPr>
            <a:r>
              <a:rPr lang="en-US" dirty="0" smtClean="0"/>
              <a:t>    P2 = P1 + (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) *</a:t>
            </a:r>
            <a:r>
              <a:rPr lang="en-US" dirty="0" err="1" smtClean="0"/>
              <a:t>dy</a:t>
            </a:r>
            <a:r>
              <a:rPr lang="en-US" dirty="0" smtClean="0"/>
              <a:t>  or P1-P2 = -(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) </a:t>
            </a:r>
            <a:r>
              <a:rPr lang="en-US" dirty="0" err="1" smtClean="0"/>
              <a:t>dy</a:t>
            </a:r>
            <a:endParaRPr lang="en-US" dirty="0" smtClean="0"/>
          </a:p>
          <a:p>
            <a:r>
              <a:rPr lang="en-US" dirty="0"/>
              <a:t>Pressure force in y – direction</a:t>
            </a:r>
          </a:p>
          <a:p>
            <a:r>
              <a:rPr lang="en-US" dirty="0"/>
              <a:t>  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= P</a:t>
            </a:r>
            <a:r>
              <a:rPr lang="en-US" baseline="-25000" dirty="0"/>
              <a:t>1</a:t>
            </a:r>
            <a:r>
              <a:rPr lang="en-US" dirty="0"/>
              <a:t> dx </a:t>
            </a:r>
            <a:r>
              <a:rPr lang="en-US" dirty="0" err="1"/>
              <a:t>dz</a:t>
            </a:r>
            <a:r>
              <a:rPr lang="en-US" dirty="0"/>
              <a:t> – P</a:t>
            </a:r>
            <a:r>
              <a:rPr lang="en-US" baseline="-25000" dirty="0"/>
              <a:t>2</a:t>
            </a:r>
            <a:r>
              <a:rPr lang="en-US" dirty="0"/>
              <a:t> dx </a:t>
            </a:r>
            <a:r>
              <a:rPr lang="en-US" dirty="0" err="1"/>
              <a:t>dz</a:t>
            </a:r>
            <a:r>
              <a:rPr lang="en-US" dirty="0"/>
              <a:t> </a:t>
            </a:r>
            <a:r>
              <a:rPr lang="en-US" dirty="0" smtClean="0"/>
              <a:t>= (P1-P2) dx </a:t>
            </a:r>
            <a:r>
              <a:rPr lang="en-US" dirty="0" err="1" smtClean="0"/>
              <a:t>dz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= </a:t>
            </a:r>
            <a:r>
              <a:rPr lang="en-US" dirty="0"/>
              <a:t>- (</a:t>
            </a:r>
            <a:r>
              <a:rPr lang="en-US" dirty="0" err="1"/>
              <a:t>dp</a:t>
            </a:r>
            <a:r>
              <a:rPr lang="en-US" dirty="0"/>
              <a:t> /</a:t>
            </a:r>
            <a:r>
              <a:rPr lang="en-US" dirty="0" err="1"/>
              <a:t>dy</a:t>
            </a:r>
            <a:r>
              <a:rPr lang="en-US" dirty="0"/>
              <a:t> ) dx </a:t>
            </a:r>
            <a:r>
              <a:rPr lang="en-US" dirty="0" err="1"/>
              <a:t>dz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</a:p>
          <a:p>
            <a:r>
              <a:rPr lang="en-US" dirty="0"/>
              <a:t>similarly for x – direction </a:t>
            </a:r>
            <a:r>
              <a:rPr lang="en-US" dirty="0" smtClean="0"/>
              <a:t>and z- direction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= -( </a:t>
            </a:r>
            <a:r>
              <a:rPr lang="en-US" dirty="0" err="1"/>
              <a:t>dp</a:t>
            </a:r>
            <a:r>
              <a:rPr lang="en-US" dirty="0"/>
              <a:t>/dx) dx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dz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= -( 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dz</a:t>
            </a:r>
            <a:r>
              <a:rPr lang="en-US" dirty="0"/>
              <a:t>) dx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dz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558" y="1258550"/>
            <a:ext cx="3104937" cy="2307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292" y="3393402"/>
            <a:ext cx="4036072" cy="2610465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3206" y="-1880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42665" y="192029"/>
            <a:ext cx="10515600" cy="8934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Pressure force on fluid element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5928" y="638779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6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30" y="38444"/>
            <a:ext cx="10515600" cy="683253"/>
          </a:xfrm>
        </p:spPr>
        <p:txBody>
          <a:bodyPr>
            <a:normAutofit fontScale="90000"/>
          </a:bodyPr>
          <a:lstStyle/>
          <a:p>
            <a:r>
              <a:rPr lang="en-US" dirty="0"/>
              <a:t>Inclined surface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14" y="721697"/>
            <a:ext cx="5794612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 </a:t>
            </a:r>
            <a:r>
              <a:rPr lang="en-US" sz="2400" dirty="0"/>
              <a:t>area element </a:t>
            </a:r>
            <a:r>
              <a:rPr lang="en-US" sz="2400" dirty="0" err="1"/>
              <a:t>dA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dF</a:t>
            </a:r>
            <a:r>
              <a:rPr lang="en-US" sz="2400" dirty="0"/>
              <a:t>= </a:t>
            </a:r>
            <a:r>
              <a:rPr lang="en-US" sz="2400" dirty="0" err="1"/>
              <a:t>PdA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but  </a:t>
            </a:r>
            <a:r>
              <a:rPr lang="en-US" sz="2400" dirty="0"/>
              <a:t>P = </a:t>
            </a:r>
            <a:r>
              <a:rPr lang="el-GR" sz="2400" dirty="0" smtClean="0"/>
              <a:t>ϒ</a:t>
            </a:r>
            <a:r>
              <a:rPr lang="en-US" sz="2400" dirty="0" smtClean="0"/>
              <a:t>h </a:t>
            </a:r>
            <a:r>
              <a:rPr lang="en-US" sz="2400" dirty="0"/>
              <a:t>then </a:t>
            </a:r>
            <a:r>
              <a:rPr lang="en-US" sz="2400" dirty="0" err="1"/>
              <a:t>dF</a:t>
            </a:r>
            <a:r>
              <a:rPr lang="en-US" sz="2400" dirty="0"/>
              <a:t> </a:t>
            </a:r>
            <a:r>
              <a:rPr lang="en-US" sz="2400" dirty="0" smtClean="0"/>
              <a:t>=</a:t>
            </a:r>
            <a:r>
              <a:rPr lang="el-GR" sz="2400" dirty="0" smtClean="0"/>
              <a:t>ϒ</a:t>
            </a:r>
            <a:r>
              <a:rPr lang="en-US" sz="2400" dirty="0" err="1" smtClean="0"/>
              <a:t>hdA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but h = y </a:t>
            </a:r>
            <a:r>
              <a:rPr lang="en-US" sz="2400" dirty="0" smtClean="0"/>
              <a:t>sin</a:t>
            </a:r>
            <a:r>
              <a:rPr lang="el-GR" sz="2400" dirty="0" smtClean="0"/>
              <a:t>θ</a:t>
            </a:r>
            <a:r>
              <a:rPr lang="en-US" sz="2400" dirty="0" smtClean="0"/>
              <a:t>  </a:t>
            </a:r>
            <a:r>
              <a:rPr lang="en-US" sz="2400" dirty="0"/>
              <a:t>then </a:t>
            </a:r>
            <a:r>
              <a:rPr lang="en-US" sz="2400" dirty="0" err="1" smtClean="0"/>
              <a:t>dF</a:t>
            </a:r>
            <a:r>
              <a:rPr lang="en-US" sz="2400" dirty="0" smtClean="0"/>
              <a:t>=</a:t>
            </a:r>
            <a:r>
              <a:rPr lang="el-GR" sz="2400" dirty="0" smtClean="0"/>
              <a:t>ϒ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smtClean="0"/>
              <a:t>sin</a:t>
            </a:r>
            <a:r>
              <a:rPr lang="el-GR" sz="2400" dirty="0" smtClean="0"/>
              <a:t>θ</a:t>
            </a:r>
            <a:r>
              <a:rPr lang="en-US" sz="2400" dirty="0" err="1" smtClean="0"/>
              <a:t>dA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55" y="583487"/>
            <a:ext cx="4988604" cy="329247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068899"/>
              </p:ext>
            </p:extLst>
          </p:nvPr>
        </p:nvGraphicFramePr>
        <p:xfrm>
          <a:off x="450850" y="2257425"/>
          <a:ext cx="823753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" name="Equation" r:id="rId4" imgW="3009600" imgH="2133360" progId="Equation.3">
                  <p:embed/>
                </p:oleObj>
              </mc:Choice>
              <mc:Fallback>
                <p:oleObj name="Equation" r:id="rId4" imgW="3009600" imgH="2133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257425"/>
                        <a:ext cx="8237538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0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4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8" y="-52476"/>
            <a:ext cx="10515600" cy="11464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Inclined surface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82" y="788431"/>
            <a:ext cx="11185479" cy="1913826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/>
              <a:t>ϒ</a:t>
            </a:r>
            <a:r>
              <a:rPr lang="en-US" dirty="0" err="1" smtClean="0"/>
              <a:t>hc</a:t>
            </a:r>
            <a:r>
              <a:rPr lang="en-US" dirty="0" smtClean="0"/>
              <a:t> A = P</a:t>
            </a:r>
            <a:r>
              <a:rPr lang="en-US" baseline="-25000" dirty="0" smtClean="0"/>
              <a:t>c</a:t>
            </a:r>
            <a:r>
              <a:rPr lang="en-US" dirty="0" smtClean="0"/>
              <a:t> A</a:t>
            </a:r>
          </a:p>
          <a:p>
            <a:r>
              <a:rPr lang="en-US" dirty="0" smtClean="0"/>
              <a:t>Resultant hydrostatic pressure force is pressure at the centroid multiplied by area of surface.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8" y="2470245"/>
            <a:ext cx="4988604" cy="3292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961" y="1934843"/>
            <a:ext cx="5404300" cy="452024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5083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31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5" y="1"/>
            <a:ext cx="10515600" cy="9345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Center of pressure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8" y="988305"/>
            <a:ext cx="10515600" cy="4351338"/>
          </a:xfrm>
        </p:spPr>
        <p:txBody>
          <a:bodyPr/>
          <a:lstStyle/>
          <a:p>
            <a:r>
              <a:rPr lang="en-US" dirty="0" smtClean="0"/>
              <a:t>Distributed pressure moment about O equals F</a:t>
            </a:r>
            <a:r>
              <a:rPr lang="en-US" baseline="-25000" dirty="0" smtClean="0"/>
              <a:t>R</a:t>
            </a:r>
            <a:r>
              <a:rPr lang="en-US" dirty="0" smtClean="0"/>
              <a:t> moment about O: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005743"/>
              </p:ext>
            </p:extLst>
          </p:nvPr>
        </p:nvGraphicFramePr>
        <p:xfrm>
          <a:off x="1027113" y="2292350"/>
          <a:ext cx="7748587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Equation" r:id="rId3" imgW="2755800" imgH="1752480" progId="Equation.3">
                  <p:embed/>
                </p:oleObj>
              </mc:Choice>
              <mc:Fallback>
                <p:oleObj name="Equation" r:id="rId3" imgW="2755800" imgH="1752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292350"/>
                        <a:ext cx="7748587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266" y="1365639"/>
            <a:ext cx="4835410" cy="329247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40364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5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317219"/>
              </p:ext>
            </p:extLst>
          </p:nvPr>
        </p:nvGraphicFramePr>
        <p:xfrm>
          <a:off x="563669" y="423860"/>
          <a:ext cx="8515937" cy="240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3" imgW="2260440" imgH="1066680" progId="Equation.3">
                  <p:embed/>
                </p:oleObj>
              </mc:Choice>
              <mc:Fallback>
                <p:oleObj name="Equation" r:id="rId3" imgW="2260440" imgH="1066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69" y="423860"/>
                        <a:ext cx="8515937" cy="2400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590" y="2824609"/>
            <a:ext cx="4835410" cy="32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31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112809"/>
              </p:ext>
            </p:extLst>
          </p:nvPr>
        </p:nvGraphicFramePr>
        <p:xfrm>
          <a:off x="802504" y="781049"/>
          <a:ext cx="983248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" name="Equation" r:id="rId3" imgW="3860640" imgH="2387520" progId="Equation.3">
                  <p:embed/>
                </p:oleObj>
              </mc:Choice>
              <mc:Fallback>
                <p:oleObj name="Equation" r:id="rId3" imgW="3860640" imgH="23875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504" y="781049"/>
                        <a:ext cx="983248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0007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994" y="261713"/>
            <a:ext cx="3245476" cy="22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5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54717"/>
              </p:ext>
            </p:extLst>
          </p:nvPr>
        </p:nvGraphicFramePr>
        <p:xfrm>
          <a:off x="763588" y="658813"/>
          <a:ext cx="8424863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Equation" r:id="rId3" imgW="3809880" imgH="1168200" progId="Equation.3">
                  <p:embed/>
                </p:oleObj>
              </mc:Choice>
              <mc:Fallback>
                <p:oleObj name="Equation" r:id="rId3" imgW="3809880" imgH="116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588" y="658813"/>
                        <a:ext cx="8424863" cy="258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832" y="3543987"/>
            <a:ext cx="2935647" cy="13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2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882" y="321603"/>
            <a:ext cx="8279926" cy="6291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5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2" y="250826"/>
            <a:ext cx="10515600" cy="863600"/>
          </a:xfrm>
        </p:spPr>
        <p:txBody>
          <a:bodyPr/>
          <a:lstStyle/>
          <a:p>
            <a:r>
              <a:rPr lang="en-US" dirty="0" smtClean="0"/>
              <a:t>Book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38" y="101807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 smtClean="0">
                    <a:latin typeface="Cambria Math" panose="02040503050406030204" pitchFamily="18" charset="0"/>
                  </a:rPr>
                  <a:t>Resultant force</a:t>
                </a:r>
                <a:r>
                  <a:rPr lang="en-US" sz="2400" b="0" i="1" dirty="0" smtClean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CG</a:t>
                </a:r>
                <a:r>
                  <a:rPr lang="en-US" sz="2400" dirty="0" smtClean="0"/>
                  <a:t> A  where P</a:t>
                </a:r>
                <a:r>
                  <a:rPr lang="en-US" sz="2400" baseline="-25000" dirty="0" smtClean="0"/>
                  <a:t>CG</a:t>
                </a:r>
                <a:r>
                  <a:rPr lang="en-US" sz="2400" dirty="0" smtClean="0"/>
                  <a:t> is the pressure at centroid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Center of pressure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38" y="1018070"/>
                <a:ext cx="10515600" cy="4351338"/>
              </a:xfrm>
              <a:blipFill rotWithShape="0">
                <a:blip r:embed="rId2"/>
                <a:stretch>
                  <a:fillRect l="-81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7575" y="6288717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51" y="1664496"/>
            <a:ext cx="5404300" cy="452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79" y="2276950"/>
            <a:ext cx="2761195" cy="6729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399" y="3924616"/>
            <a:ext cx="3385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-Italic"/>
              </a:rPr>
              <a:t>Y </a:t>
            </a:r>
            <a:r>
              <a:rPr lang="en-US" sz="2000" baseline="-25000" dirty="0" smtClean="0">
                <a:latin typeface="Times-Roman"/>
              </a:rPr>
              <a:t>CP</a:t>
            </a:r>
            <a:r>
              <a:rPr lang="en-US" sz="2000" dirty="0" smtClean="0">
                <a:latin typeface="Times-Roman"/>
              </a:rPr>
              <a:t> </a:t>
            </a:r>
            <a:r>
              <a:rPr lang="en-US" sz="2000" dirty="0">
                <a:latin typeface="Times-Roman"/>
              </a:rPr>
              <a:t>is below the </a:t>
            </a:r>
            <a:r>
              <a:rPr lang="en-US" sz="2000" dirty="0" smtClean="0">
                <a:latin typeface="Times-Roman"/>
              </a:rPr>
              <a:t>centroid or</a:t>
            </a:r>
          </a:p>
          <a:p>
            <a:r>
              <a:rPr lang="en-US" sz="2000" dirty="0" err="1" smtClean="0">
                <a:latin typeface="Times-Roman"/>
              </a:rPr>
              <a:t>Ycp</a:t>
            </a:r>
            <a:r>
              <a:rPr lang="en-US" sz="2000" dirty="0" smtClean="0">
                <a:latin typeface="Times-Roman"/>
              </a:rPr>
              <a:t> = </a:t>
            </a:r>
            <a:r>
              <a:rPr lang="en-US" sz="2000" dirty="0" err="1" smtClean="0">
                <a:latin typeface="Times-Roman"/>
              </a:rPr>
              <a:t>Yc</a:t>
            </a:r>
            <a:r>
              <a:rPr lang="en-US" sz="2000" dirty="0" smtClean="0">
                <a:latin typeface="Times-Roman"/>
              </a:rPr>
              <a:t> -</a:t>
            </a:r>
            <a:r>
              <a:rPr lang="en-US" sz="2000" dirty="0" err="1" smtClean="0">
                <a:latin typeface="Times-Roman"/>
              </a:rPr>
              <a:t>Yp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65399" y="3013856"/>
            <a:ext cx="485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Times-Italic"/>
              </a:rPr>
              <a:t>Ixx</a:t>
            </a:r>
            <a:r>
              <a:rPr lang="en-US" sz="2000" i="1" dirty="0">
                <a:latin typeface="Times-Italic"/>
              </a:rPr>
              <a:t> </a:t>
            </a:r>
            <a:r>
              <a:rPr lang="en-US" sz="2000" dirty="0">
                <a:latin typeface="Times-Roman"/>
              </a:rPr>
              <a:t>is the area moment of inertia of the plate area about </a:t>
            </a:r>
            <a:r>
              <a:rPr lang="en-US" sz="2000" dirty="0" smtClean="0">
                <a:latin typeface="Times-Roman"/>
              </a:rPr>
              <a:t>its </a:t>
            </a:r>
            <a:r>
              <a:rPr lang="en-US" sz="2000" dirty="0" err="1" smtClean="0">
                <a:latin typeface="Times-Roman"/>
              </a:rPr>
              <a:t>centroidal</a:t>
            </a:r>
            <a:r>
              <a:rPr lang="en-US" sz="2000" dirty="0" smtClean="0">
                <a:latin typeface="Times-Roman"/>
              </a:rPr>
              <a:t> </a:t>
            </a:r>
            <a:r>
              <a:rPr lang="en-US" sz="2000" i="1" dirty="0">
                <a:latin typeface="Times-Italic"/>
              </a:rPr>
              <a:t>x </a:t>
            </a:r>
            <a:r>
              <a:rPr lang="en-US" sz="2000" dirty="0">
                <a:latin typeface="Times-Roman"/>
              </a:rPr>
              <a:t>axis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05" y="4578721"/>
            <a:ext cx="2835047" cy="8815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399" y="5813486"/>
            <a:ext cx="3668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-Italic"/>
              </a:rPr>
              <a:t>X </a:t>
            </a:r>
            <a:r>
              <a:rPr lang="en-US" baseline="-25000" dirty="0">
                <a:latin typeface="Times-Roman"/>
              </a:rPr>
              <a:t>CP</a:t>
            </a:r>
            <a:r>
              <a:rPr lang="en-US" dirty="0">
                <a:latin typeface="Times-Roman"/>
              </a:rPr>
              <a:t> is below the centroid or</a:t>
            </a:r>
          </a:p>
          <a:p>
            <a:r>
              <a:rPr lang="en-US" dirty="0" err="1" smtClean="0">
                <a:latin typeface="Times-Roman"/>
              </a:rPr>
              <a:t>Xcp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= </a:t>
            </a:r>
            <a:r>
              <a:rPr lang="en-US" dirty="0" err="1" smtClean="0">
                <a:latin typeface="Times-Roman"/>
              </a:rPr>
              <a:t>Xc</a:t>
            </a:r>
            <a:r>
              <a:rPr lang="en-US" dirty="0" smtClean="0">
                <a:latin typeface="Times-Roman"/>
              </a:rPr>
              <a:t> -</a:t>
            </a:r>
            <a:r>
              <a:rPr lang="en-US" dirty="0" err="1" smtClean="0">
                <a:latin typeface="Times-Roman"/>
              </a:rPr>
              <a:t>Xp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5399" y="5340152"/>
            <a:ext cx="5279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where </a:t>
            </a:r>
            <a:r>
              <a:rPr lang="en-US" sz="2000" i="1" dirty="0" err="1">
                <a:latin typeface="Times-Italic"/>
              </a:rPr>
              <a:t>Ixy</a:t>
            </a:r>
            <a:r>
              <a:rPr lang="en-US" sz="2000" i="1" dirty="0">
                <a:latin typeface="Times-Italic"/>
              </a:rPr>
              <a:t> </a:t>
            </a:r>
            <a:r>
              <a:rPr lang="en-US" sz="2000" dirty="0">
                <a:latin typeface="Times-Roman"/>
              </a:rPr>
              <a:t>is the product of inertia of the plate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864" y="2080376"/>
            <a:ext cx="2555559" cy="8320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648" y="4530829"/>
            <a:ext cx="2102105" cy="736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593" y="1380098"/>
            <a:ext cx="1455684" cy="6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2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5" y="296886"/>
            <a:ext cx="10515600" cy="6721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vertical rectangular gate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67" y="1531915"/>
                <a:ext cx="81283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Vertical gate 1.2 x 2 m , 3m deep   and ɣ= </a:t>
                </a:r>
                <a:r>
                  <a:rPr lang="en-US" dirty="0"/>
                  <a:t>9.79 </a:t>
                </a:r>
                <a:r>
                  <a:rPr lang="en-US" dirty="0" smtClean="0"/>
                  <a:t>N/m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/>
                  <a:t>F</a:t>
                </a:r>
                <a:r>
                  <a:rPr lang="en-US" baseline="-25000" dirty="0"/>
                  <a:t>R</a:t>
                </a:r>
                <a:r>
                  <a:rPr lang="en-US" dirty="0"/>
                  <a:t> = </a:t>
                </a:r>
                <a:r>
                  <a:rPr lang="el-GR" dirty="0" smtClean="0"/>
                  <a:t>ϒ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c</a:t>
                </a:r>
                <a:r>
                  <a:rPr lang="en-US" dirty="0" err="1" smtClean="0"/>
                  <a:t>A</a:t>
                </a:r>
                <a:r>
                  <a:rPr lang="en-US" dirty="0" smtClean="0"/>
                  <a:t>   but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c</a:t>
                </a:r>
                <a:r>
                  <a:rPr lang="en-US" dirty="0"/>
                  <a:t> = 3+0.6= 3.6 </a:t>
                </a:r>
                <a:r>
                  <a:rPr lang="en-US" dirty="0" smtClean="0"/>
                  <a:t>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=9.79∗3.6∗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2∗1.2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=84.586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Pressure center </a:t>
                </a:r>
              </a:p>
              <a:p>
                <a:r>
                  <a:rPr lang="en-US" dirty="0"/>
                  <a:t>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p</a:t>
                </a:r>
                <a:r>
                  <a:rPr lang="en-US" dirty="0"/>
                  <a:t> =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c</a:t>
                </a:r>
                <a:r>
                  <a:rPr lang="en-US" dirty="0"/>
                  <a:t> + </a:t>
                </a:r>
                <a:r>
                  <a:rPr lang="en-US" dirty="0" err="1"/>
                  <a:t>I</a:t>
                </a:r>
                <a:r>
                  <a:rPr lang="en-US" baseline="-25000" dirty="0" err="1"/>
                  <a:t>c</a:t>
                </a:r>
                <a:r>
                  <a:rPr lang="en-US" dirty="0"/>
                  <a:t>/(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c</a:t>
                </a:r>
                <a:r>
                  <a:rPr lang="en-US" dirty="0"/>
                  <a:t> A) =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c</a:t>
                </a:r>
                <a:r>
                  <a:rPr lang="en-US" dirty="0"/>
                  <a:t>+  </a:t>
                </a:r>
                <a:r>
                  <a:rPr lang="en-US" dirty="0" err="1"/>
                  <a:t>I</a:t>
                </a:r>
                <a:r>
                  <a:rPr lang="en-US" baseline="-25000" dirty="0" err="1"/>
                  <a:t>c</a:t>
                </a:r>
                <a:r>
                  <a:rPr lang="en-US" dirty="0"/>
                  <a:t>/(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c</a:t>
                </a:r>
                <a:r>
                  <a:rPr lang="en-US" dirty="0"/>
                  <a:t> A)</a:t>
                </a:r>
              </a:p>
              <a:p>
                <a:r>
                  <a:rPr lang="en-US" dirty="0" err="1"/>
                  <a:t>I</a:t>
                </a:r>
                <a:r>
                  <a:rPr lang="en-US" baseline="-25000" dirty="0" err="1"/>
                  <a:t>c</a:t>
                </a:r>
                <a:r>
                  <a:rPr lang="en-US" dirty="0"/>
                  <a:t> = (1/12</a:t>
                </a:r>
                <a:r>
                  <a:rPr lang="en-US" dirty="0" smtClean="0"/>
                  <a:t>)[ 2*1.2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r>
                  <a:rPr lang="en-US" dirty="0" err="1"/>
                  <a:t>y</a:t>
                </a:r>
                <a:r>
                  <a:rPr lang="en-US" baseline="-25000" dirty="0" err="1"/>
                  <a:t>p</a:t>
                </a:r>
                <a:r>
                  <a:rPr lang="en-US" dirty="0"/>
                  <a:t> = 3.6+[(1/12)*2*1.2</a:t>
                </a:r>
                <a:r>
                  <a:rPr lang="en-US" baseline="30000" dirty="0"/>
                  <a:t>3</a:t>
                </a:r>
                <a:r>
                  <a:rPr lang="en-US" dirty="0"/>
                  <a:t> /3.6*2*1.2] = 3.633m</a:t>
                </a:r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force P at the top of gate required to prevent gate open </a:t>
                </a:r>
                <a:r>
                  <a:rPr lang="en-US" dirty="0" smtClean="0"/>
                  <a:t>around pivot A?</a:t>
                </a:r>
                <a:endParaRPr lang="en-US" dirty="0"/>
              </a:p>
              <a:p>
                <a:r>
                  <a:rPr lang="en-US" dirty="0"/>
                  <a:t> </a:t>
                </a:r>
                <a:r>
                  <a:rPr lang="en-US" dirty="0" smtClean="0"/>
                  <a:t>F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*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A</a:t>
                </a:r>
                <a:r>
                  <a:rPr lang="en-US" dirty="0"/>
                  <a:t> = P*1.2 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P = F</a:t>
                </a:r>
                <a:r>
                  <a:rPr lang="en-US" baseline="-25000" dirty="0"/>
                  <a:t>R</a:t>
                </a:r>
                <a:r>
                  <a:rPr lang="en-US" dirty="0"/>
                  <a:t> *(4.2-3.633)/1.2 </a:t>
                </a:r>
                <a:r>
                  <a:rPr lang="en-US" dirty="0" smtClean="0"/>
                  <a:t>=39.97kN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67" y="1531915"/>
                <a:ext cx="8128380" cy="4351338"/>
              </a:xfrm>
              <a:blipFill rotWithShape="0">
                <a:blip r:embed="rId2"/>
                <a:stretch>
                  <a:fillRect l="-1124" t="-2801" r="-1049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6636" y="6446177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47" y="4499565"/>
            <a:ext cx="3090178" cy="2333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12" y="1896669"/>
            <a:ext cx="4105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82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vertical </a:t>
            </a:r>
            <a:r>
              <a:rPr lang="en-US" dirty="0" smtClean="0"/>
              <a:t>triangular gate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954131"/>
            <a:ext cx="67758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Vertical equal sides triangle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with head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at free surface 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</a:t>
            </a:r>
            <a:r>
              <a:rPr lang="en-US" sz="2400" dirty="0" err="1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g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Centroid (2/3) from top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(2/3)d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en-US" sz="2400" dirty="0" smtClean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(2/3)d*A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A=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/2)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So   F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(2/3) d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/2) = (</a:t>
            </a:r>
            <a:r>
              <a:rPr 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g/3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)bd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</a:p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+[(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] =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(2/3)d + [bd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/36]/(2/3)d(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/2)= 3d/4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019" y="3645888"/>
            <a:ext cx="4004757" cy="3075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887" y="1603515"/>
            <a:ext cx="19526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003"/>
          </a:xfrm>
        </p:spPr>
        <p:txBody>
          <a:bodyPr/>
          <a:lstStyle/>
          <a:p>
            <a:r>
              <a:rPr lang="en-US" b="1" dirty="0" smtClean="0"/>
              <a:t>Pressure force on fluid element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9016" y="1470783"/>
                <a:ext cx="10742547" cy="4351338"/>
              </a:xfrm>
            </p:spPr>
            <p:txBody>
              <a:bodyPr/>
              <a:lstStyle/>
              <a:p>
                <a:r>
                  <a:rPr lang="en-US" dirty="0"/>
                  <a:t>using victor notation </a:t>
                </a:r>
                <a:r>
                  <a:rPr lang="en-US" dirty="0" smtClean="0"/>
                  <a:t>hydrostatic pressure force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err="1"/>
                  <a:t>dF</a:t>
                </a:r>
                <a:r>
                  <a:rPr lang="en-US" dirty="0"/>
                  <a:t> = </a:t>
                </a:r>
                <a:r>
                  <a:rPr lang="en-US" dirty="0" err="1"/>
                  <a:t>dF</a:t>
                </a:r>
                <a:r>
                  <a:rPr lang="en-US" baseline="-25000" dirty="0" err="1"/>
                  <a:t>x</a:t>
                </a:r>
                <a:r>
                  <a:rPr lang="en-US" dirty="0"/>
                  <a:t> i + </a:t>
                </a:r>
                <a:r>
                  <a:rPr lang="en-US" dirty="0" err="1"/>
                  <a:t>dF</a:t>
                </a:r>
                <a:r>
                  <a:rPr lang="en-US" baseline="-25000" dirty="0" err="1"/>
                  <a:t>y</a:t>
                </a:r>
                <a:r>
                  <a:rPr lang="en-US" dirty="0"/>
                  <a:t> j +</a:t>
                </a:r>
                <a:r>
                  <a:rPr lang="en-US" dirty="0" err="1"/>
                  <a:t>dF</a:t>
                </a:r>
                <a:r>
                  <a:rPr lang="en-US" baseline="-25000" dirty="0" err="1"/>
                  <a:t>z</a:t>
                </a:r>
                <a:r>
                  <a:rPr lang="en-US" dirty="0"/>
                  <a:t> k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</a:t>
                </a:r>
                <a:r>
                  <a:rPr lang="en-US" dirty="0" err="1" smtClean="0"/>
                  <a:t>dF</a:t>
                </a:r>
                <a:r>
                  <a:rPr lang="en-US" dirty="0" smtClean="0"/>
                  <a:t> </a:t>
                </a:r>
                <a:r>
                  <a:rPr lang="en-US" dirty="0"/>
                  <a:t>= -[ ( </a:t>
                </a:r>
                <a:r>
                  <a:rPr lang="en-US" dirty="0" err="1"/>
                  <a:t>dp</a:t>
                </a:r>
                <a:r>
                  <a:rPr lang="en-US" dirty="0"/>
                  <a:t>/dx) </a:t>
                </a:r>
                <a:r>
                  <a:rPr lang="en-US" dirty="0" smtClean="0"/>
                  <a:t>i </a:t>
                </a:r>
                <a:r>
                  <a:rPr lang="en-US" dirty="0"/>
                  <a:t>+ (</a:t>
                </a:r>
                <a:r>
                  <a:rPr lang="en-US" dirty="0" err="1"/>
                  <a:t>dp</a:t>
                </a:r>
                <a:r>
                  <a:rPr lang="en-US" dirty="0"/>
                  <a:t>/</a:t>
                </a:r>
                <a:r>
                  <a:rPr lang="en-US" dirty="0" err="1"/>
                  <a:t>dy</a:t>
                </a:r>
                <a:r>
                  <a:rPr lang="en-US" dirty="0"/>
                  <a:t>) j + (</a:t>
                </a:r>
                <a:r>
                  <a:rPr lang="en-US" dirty="0" err="1"/>
                  <a:t>dp</a:t>
                </a:r>
                <a:r>
                  <a:rPr lang="en-US" dirty="0"/>
                  <a:t>/</a:t>
                </a:r>
                <a:r>
                  <a:rPr lang="en-US" dirty="0" err="1"/>
                  <a:t>dz</a:t>
                </a:r>
                <a:r>
                  <a:rPr lang="en-US" dirty="0"/>
                  <a:t>) k ]  dx </a:t>
                </a:r>
                <a:r>
                  <a:rPr lang="en-US" dirty="0" err="1"/>
                  <a:t>dy</a:t>
                </a:r>
                <a:r>
                  <a:rPr lang="en-US" dirty="0"/>
                  <a:t> </a:t>
                </a:r>
                <a:r>
                  <a:rPr lang="en-US" dirty="0" err="1" smtClean="0"/>
                  <a:t>dz</a:t>
                </a:r>
                <a:endParaRPr lang="en-US" dirty="0" smtClean="0"/>
              </a:p>
              <a:p>
                <a:r>
                  <a:rPr lang="en-US" dirty="0" smtClean="0"/>
                  <a:t>Let </a:t>
                </a:r>
                <a:r>
                  <a:rPr lang="en-US" dirty="0"/>
                  <a:t>pressure force per unit volume </a:t>
                </a:r>
                <a:r>
                  <a:rPr lang="en-US" dirty="0" smtClean="0"/>
                  <a:t>= f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(</a:t>
                </a:r>
                <a:r>
                  <a:rPr lang="en-US" dirty="0" err="1"/>
                  <a:t>dF</a:t>
                </a:r>
                <a:r>
                  <a:rPr lang="en-US" dirty="0"/>
                  <a:t> /</a:t>
                </a:r>
                <a:r>
                  <a:rPr lang="en-US" dirty="0" err="1"/>
                  <a:t>dV</a:t>
                </a:r>
                <a:r>
                  <a:rPr lang="en-US" dirty="0"/>
                  <a:t> ) = (</a:t>
                </a:r>
                <a:r>
                  <a:rPr lang="en-US" dirty="0" err="1"/>
                  <a:t>dF</a:t>
                </a:r>
                <a:r>
                  <a:rPr lang="en-US" dirty="0"/>
                  <a:t> /dx </a:t>
                </a:r>
                <a:r>
                  <a:rPr lang="en-US" dirty="0" err="1"/>
                  <a:t>dy</a:t>
                </a:r>
                <a:r>
                  <a:rPr lang="en-US" dirty="0"/>
                  <a:t> </a:t>
                </a:r>
                <a:r>
                  <a:rPr lang="en-US" dirty="0" err="1"/>
                  <a:t>dz</a:t>
                </a:r>
                <a:r>
                  <a:rPr lang="en-US" dirty="0"/>
                  <a:t> ) = f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(</a:t>
                </a:r>
                <a:r>
                  <a:rPr lang="en-US" dirty="0" err="1"/>
                  <a:t>dF</a:t>
                </a:r>
                <a:r>
                  <a:rPr lang="en-US" dirty="0"/>
                  <a:t> /</a:t>
                </a:r>
                <a:r>
                  <a:rPr lang="en-US" dirty="0" err="1"/>
                  <a:t>dV</a:t>
                </a:r>
                <a:r>
                  <a:rPr lang="en-US" dirty="0"/>
                  <a:t> ) =-[ ( </a:t>
                </a:r>
                <a:r>
                  <a:rPr lang="en-US" dirty="0" err="1"/>
                  <a:t>dp</a:t>
                </a:r>
                <a:r>
                  <a:rPr lang="en-US" dirty="0"/>
                  <a:t>/dx) i + (</a:t>
                </a:r>
                <a:r>
                  <a:rPr lang="en-US" dirty="0" err="1"/>
                  <a:t>dp</a:t>
                </a:r>
                <a:r>
                  <a:rPr lang="en-US" dirty="0"/>
                  <a:t>/</a:t>
                </a:r>
                <a:r>
                  <a:rPr lang="en-US" dirty="0" err="1"/>
                  <a:t>dy</a:t>
                </a:r>
                <a:r>
                  <a:rPr lang="en-US" dirty="0"/>
                  <a:t>) j + (</a:t>
                </a:r>
                <a:r>
                  <a:rPr lang="en-US" dirty="0" err="1"/>
                  <a:t>dp</a:t>
                </a:r>
                <a:r>
                  <a:rPr lang="en-US" dirty="0"/>
                  <a:t>/</a:t>
                </a:r>
                <a:r>
                  <a:rPr lang="en-US" dirty="0" err="1"/>
                  <a:t>dz</a:t>
                </a:r>
                <a:r>
                  <a:rPr lang="en-US" dirty="0"/>
                  <a:t>) k ]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f </a:t>
                </a:r>
                <a:r>
                  <a:rPr lang="en-US" dirty="0"/>
                  <a:t>= -[ ( d/dx) i + (d/</a:t>
                </a:r>
                <a:r>
                  <a:rPr lang="en-US" dirty="0" err="1"/>
                  <a:t>dy</a:t>
                </a:r>
                <a:r>
                  <a:rPr lang="en-US" dirty="0"/>
                  <a:t>) j + (d/</a:t>
                </a:r>
                <a:r>
                  <a:rPr lang="en-US" dirty="0" err="1"/>
                  <a:t>dz</a:t>
                </a:r>
                <a:r>
                  <a:rPr lang="en-US" dirty="0"/>
                  <a:t>) k ] p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(</a:t>
                </a:r>
                <a:r>
                  <a:rPr lang="en-US" dirty="0" err="1" smtClean="0"/>
                  <a:t>dF</a:t>
                </a:r>
                <a:r>
                  <a:rPr lang="en-US" dirty="0" smtClean="0"/>
                  <a:t> </a:t>
                </a:r>
                <a:r>
                  <a:rPr lang="en-US" dirty="0"/>
                  <a:t>/ </a:t>
                </a:r>
                <a:r>
                  <a:rPr lang="en-US" dirty="0" err="1"/>
                  <a:t>dV</a:t>
                </a:r>
                <a:r>
                  <a:rPr lang="en-US" dirty="0"/>
                  <a:t> </a:t>
                </a:r>
                <a:r>
                  <a:rPr lang="en-US" dirty="0" smtClean="0"/>
                  <a:t>)= </a:t>
                </a:r>
                <a:r>
                  <a:rPr lang="en-US" dirty="0"/>
                  <a:t>-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 </a:t>
                </a:r>
                <a:r>
                  <a:rPr lang="en-US" dirty="0"/>
                  <a:t>= f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016" y="1470783"/>
                <a:ext cx="10742547" cy="4351338"/>
              </a:xfrm>
              <a:blipFill>
                <a:blip r:embed="rId2"/>
                <a:stretch>
                  <a:fillRect l="-10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3182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62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4" y="1"/>
            <a:ext cx="10515600" cy="9559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2.5 p. 80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07" y="939429"/>
            <a:ext cx="5248701" cy="3086028"/>
          </a:xfrm>
        </p:spPr>
        <p:txBody>
          <a:bodyPr/>
          <a:lstStyle/>
          <a:p>
            <a:r>
              <a:rPr lang="en-US" dirty="0" smtClean="0"/>
              <a:t>A  5 </a:t>
            </a:r>
            <a:r>
              <a:rPr lang="en-US" dirty="0" err="1" smtClean="0"/>
              <a:t>ft</a:t>
            </a:r>
            <a:r>
              <a:rPr lang="en-US" dirty="0" smtClean="0"/>
              <a:t> wide gate hinged at B and rest against smooth surface at A. Compute (a) the force on the gate due to seawater pressure. (b) the horizontal force P exerted by the wall at A, and (c ) the reactions at the hinge B?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468" y="0"/>
            <a:ext cx="4045282" cy="45716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764" y="633730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25" y="3533115"/>
            <a:ext cx="3986143" cy="31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0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06" y="0"/>
            <a:ext cx="10515600" cy="699400"/>
          </a:xfrm>
        </p:spPr>
        <p:txBody>
          <a:bodyPr/>
          <a:lstStyle/>
          <a:p>
            <a:r>
              <a:rPr lang="en-US" dirty="0"/>
              <a:t>Example 2.5 p. 80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4572"/>
            <a:ext cx="9564582" cy="4561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248" y="4029075"/>
            <a:ext cx="3476114" cy="272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42" y="971352"/>
            <a:ext cx="2703027" cy="3057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4968218"/>
            <a:ext cx="2328863" cy="17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1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0"/>
            <a:ext cx="9799577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924800" y="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58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947"/>
          </a:xfrm>
        </p:spPr>
        <p:txBody>
          <a:bodyPr>
            <a:normAutofit/>
          </a:bodyPr>
          <a:lstStyle/>
          <a:p>
            <a:r>
              <a:rPr lang="en-US" sz="4000" dirty="0"/>
              <a:t>Effect of Atmospheric Pressure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15" y="1392072"/>
            <a:ext cx="8469573" cy="4834483"/>
          </a:xfrm>
        </p:spPr>
        <p:txBody>
          <a:bodyPr>
            <a:normAutofit/>
          </a:bodyPr>
          <a:lstStyle/>
          <a:p>
            <a:r>
              <a:rPr lang="en-US" dirty="0"/>
              <a:t>In the previous discussions of submerged surface pressure is taken from free surface  P = </a:t>
            </a:r>
            <a:r>
              <a:rPr lang="el-GR" dirty="0" smtClean="0"/>
              <a:t>ϒ </a:t>
            </a:r>
            <a:r>
              <a:rPr lang="en-US" dirty="0" smtClean="0"/>
              <a:t>h     </a:t>
            </a:r>
            <a:r>
              <a:rPr lang="en-US" dirty="0"/>
              <a:t>actually pressure on surface is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+ </a:t>
            </a:r>
            <a:r>
              <a:rPr lang="el-GR" dirty="0" smtClean="0"/>
              <a:t>ϒ</a:t>
            </a:r>
            <a:r>
              <a:rPr lang="en-US" dirty="0" smtClean="0"/>
              <a:t>h</a:t>
            </a:r>
            <a:endParaRPr lang="en-US" dirty="0"/>
          </a:p>
          <a:p>
            <a:r>
              <a:rPr lang="en-US" dirty="0"/>
              <a:t>Then force </a:t>
            </a:r>
          </a:p>
          <a:p>
            <a:pPr marL="0" indent="0">
              <a:buNone/>
            </a:pPr>
            <a:r>
              <a:rPr lang="en-US" dirty="0" smtClean="0"/>
              <a:t>      F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/>
              <a:t>= ∫(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</a:t>
            </a:r>
            <a:r>
              <a:rPr lang="en-US" dirty="0" smtClean="0"/>
              <a:t>+</a:t>
            </a:r>
            <a:r>
              <a:rPr lang="el-GR" dirty="0" smtClean="0"/>
              <a:t>ϒ</a:t>
            </a:r>
            <a:r>
              <a:rPr lang="en-US" dirty="0" smtClean="0"/>
              <a:t>h</a:t>
            </a:r>
            <a:r>
              <a:rPr lang="en-US" dirty="0"/>
              <a:t>) </a:t>
            </a:r>
            <a:r>
              <a:rPr lang="en-US" dirty="0" err="1"/>
              <a:t>dA</a:t>
            </a:r>
            <a:r>
              <a:rPr lang="en-US" dirty="0"/>
              <a:t> = </a:t>
            </a:r>
            <a:r>
              <a:rPr lang="en-US" dirty="0" err="1"/>
              <a:t>AP</a:t>
            </a:r>
            <a:r>
              <a:rPr lang="en-US" baseline="-25000" dirty="0" err="1"/>
              <a:t>atm</a:t>
            </a:r>
            <a:r>
              <a:rPr lang="en-US" dirty="0"/>
              <a:t> +∫ </a:t>
            </a:r>
            <a:r>
              <a:rPr lang="el-GR" dirty="0" smtClean="0"/>
              <a:t>ϒ</a:t>
            </a:r>
            <a:r>
              <a:rPr lang="en-US" dirty="0" smtClean="0"/>
              <a:t>h </a:t>
            </a:r>
            <a:r>
              <a:rPr lang="en-US" dirty="0" err="1"/>
              <a:t>dA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F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A + P</a:t>
            </a:r>
            <a:r>
              <a:rPr lang="en-US" baseline="-25000" dirty="0"/>
              <a:t>c</a:t>
            </a:r>
            <a:r>
              <a:rPr lang="en-US" dirty="0"/>
              <a:t> A = (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+P</a:t>
            </a:r>
            <a:r>
              <a:rPr lang="en-US" baseline="-25000" dirty="0"/>
              <a:t>c</a:t>
            </a:r>
            <a:r>
              <a:rPr lang="en-US" dirty="0"/>
              <a:t> ) A</a:t>
            </a:r>
          </a:p>
          <a:p>
            <a:r>
              <a:rPr lang="en-US" dirty="0"/>
              <a:t> </a:t>
            </a:r>
            <a:r>
              <a:rPr lang="en-US" dirty="0" smtClean="0"/>
              <a:t>however </a:t>
            </a:r>
            <a:r>
              <a:rPr lang="en-US" dirty="0"/>
              <a:t>atmospheric pressure acts on the other side of the surface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as 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A ) and the thus it will cancel the atmospheric pressure force on the first side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312" y="1924335"/>
            <a:ext cx="2158488" cy="24847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43850" y="6393693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71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1" y="1"/>
            <a:ext cx="10515600" cy="11464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Effect of Atmospheric Pressure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31" y="1511726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Now if net force on surface (on both side ) is required then no need to add (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atm</a:t>
            </a:r>
            <a:r>
              <a:rPr lang="en-US" dirty="0" smtClean="0"/>
              <a:t> A ).</a:t>
            </a:r>
          </a:p>
          <a:p>
            <a:r>
              <a:rPr lang="en-US" dirty="0" smtClean="0"/>
              <a:t>If force on only submerged side is required then , should add (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atm</a:t>
            </a:r>
            <a:r>
              <a:rPr lang="en-US" dirty="0" err="1" smtClean="0"/>
              <a:t>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If pressure above liquid is different from atmospheric then should add effect of P</a:t>
            </a:r>
            <a:r>
              <a:rPr lang="en-US" baseline="-25000" dirty="0" smtClean="0"/>
              <a:t>0</a:t>
            </a:r>
            <a:r>
              <a:rPr lang="en-US" dirty="0" smtClean="0"/>
              <a:t> A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R inside </a:t>
            </a:r>
            <a:r>
              <a:rPr lang="en-US" dirty="0" smtClean="0"/>
              <a:t> = ( P</a:t>
            </a:r>
            <a:r>
              <a:rPr lang="en-US" baseline="-25000" dirty="0" smtClean="0"/>
              <a:t>0</a:t>
            </a:r>
            <a:r>
              <a:rPr lang="en-US" dirty="0" smtClean="0"/>
              <a:t> +P</a:t>
            </a:r>
            <a:r>
              <a:rPr lang="en-US" baseline="-25000" dirty="0" smtClean="0"/>
              <a:t>c</a:t>
            </a:r>
            <a:r>
              <a:rPr lang="en-US" dirty="0" smtClean="0"/>
              <a:t> ) A 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R </a:t>
            </a:r>
            <a:r>
              <a:rPr lang="en-US" baseline="-25000" dirty="0"/>
              <a:t>net </a:t>
            </a:r>
            <a:r>
              <a:rPr lang="en-US" dirty="0"/>
              <a:t>     = </a:t>
            </a:r>
            <a:r>
              <a:rPr lang="en-US" dirty="0" err="1"/>
              <a:t>F</a:t>
            </a:r>
            <a:r>
              <a:rPr lang="en-US" baseline="-25000" dirty="0" err="1"/>
              <a:t>inside</a:t>
            </a:r>
            <a:r>
              <a:rPr lang="en-US" dirty="0"/>
              <a:t> – F</a:t>
            </a:r>
            <a:r>
              <a:rPr lang="en-US" baseline="-25000" dirty="0"/>
              <a:t> outside </a:t>
            </a:r>
            <a:r>
              <a:rPr lang="en-US" dirty="0"/>
              <a:t> = P</a:t>
            </a:r>
            <a:r>
              <a:rPr lang="en-US" baseline="-25000" dirty="0"/>
              <a:t>0</a:t>
            </a:r>
            <a:r>
              <a:rPr lang="en-US" dirty="0"/>
              <a:t>A + </a:t>
            </a:r>
            <a:r>
              <a:rPr lang="en-US" dirty="0" err="1"/>
              <a:t>P</a:t>
            </a:r>
            <a:r>
              <a:rPr lang="en-US" baseline="-25000" dirty="0" err="1"/>
              <a:t>c</a:t>
            </a:r>
            <a:r>
              <a:rPr lang="en-US" dirty="0" err="1"/>
              <a:t>A</a:t>
            </a:r>
            <a:r>
              <a:rPr lang="en-US" dirty="0"/>
              <a:t> –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 err="1"/>
              <a:t>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F</a:t>
            </a:r>
            <a:r>
              <a:rPr lang="en-US" baseline="-25000" dirty="0"/>
              <a:t>R net </a:t>
            </a:r>
            <a:r>
              <a:rPr lang="en-US" dirty="0"/>
              <a:t>     = P</a:t>
            </a:r>
            <a:r>
              <a:rPr lang="en-US" baseline="-25000" dirty="0"/>
              <a:t>0</a:t>
            </a:r>
            <a:r>
              <a:rPr lang="en-US" dirty="0"/>
              <a:t>A  –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 err="1"/>
              <a:t>A</a:t>
            </a:r>
            <a:r>
              <a:rPr lang="en-US" dirty="0"/>
              <a:t> +</a:t>
            </a:r>
            <a:r>
              <a:rPr lang="en-US" dirty="0" err="1"/>
              <a:t>P</a:t>
            </a:r>
            <a:r>
              <a:rPr lang="en-US" baseline="-25000" dirty="0" err="1"/>
              <a:t>c</a:t>
            </a:r>
            <a:r>
              <a:rPr lang="en-US" dirty="0" err="1"/>
              <a:t>A</a:t>
            </a:r>
            <a:r>
              <a:rPr lang="en-US" dirty="0"/>
              <a:t>   = </a:t>
            </a:r>
            <a:r>
              <a:rPr lang="en-US" dirty="0" err="1"/>
              <a:t>P</a:t>
            </a:r>
            <a:r>
              <a:rPr lang="en-US" baseline="-25000" dirty="0" err="1"/>
              <a:t>gauge</a:t>
            </a:r>
            <a:r>
              <a:rPr lang="en-US" dirty="0" err="1"/>
              <a:t>A</a:t>
            </a:r>
            <a:r>
              <a:rPr lang="en-US" dirty="0"/>
              <a:t> +P</a:t>
            </a:r>
            <a:r>
              <a:rPr lang="en-US" baseline="-25000" dirty="0"/>
              <a:t>c</a:t>
            </a:r>
            <a:r>
              <a:rPr lang="en-US" dirty="0"/>
              <a:t>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866" y="3378293"/>
            <a:ext cx="2158488" cy="24847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27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>
            <a:normAutofit/>
          </a:bodyPr>
          <a:lstStyle/>
          <a:p>
            <a:r>
              <a:rPr lang="en-US" sz="4000" dirty="0"/>
              <a:t>Multi layer fluids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7482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i="1" dirty="0" smtClean="0"/>
                  <a:t>Multi layer fluids</a:t>
                </a:r>
                <a:r>
                  <a:rPr lang="en-US" dirty="0"/>
                  <a:t> : </a:t>
                </a:r>
              </a:p>
              <a:p>
                <a:r>
                  <a:rPr lang="en-US" dirty="0"/>
                  <a:t>F= F</a:t>
                </a:r>
                <a:r>
                  <a:rPr lang="en-US" baseline="-25000" dirty="0"/>
                  <a:t>1</a:t>
                </a:r>
                <a:r>
                  <a:rPr lang="en-US" dirty="0"/>
                  <a:t> + F</a:t>
                </a:r>
                <a:r>
                  <a:rPr lang="en-US" baseline="-25000" dirty="0"/>
                  <a:t>2</a:t>
                </a:r>
                <a:r>
                  <a:rPr lang="en-US" dirty="0"/>
                  <a:t> +F</a:t>
                </a:r>
                <a:r>
                  <a:rPr lang="en-US" baseline="-25000" dirty="0"/>
                  <a:t>3</a:t>
                </a:r>
                <a:endParaRPr lang="en-US" dirty="0"/>
              </a:p>
              <a:p>
                <a:r>
                  <a:rPr lang="en-US" dirty="0" smtClean="0"/>
                  <a:t>F </a:t>
                </a:r>
                <a:r>
                  <a:rPr lang="en-US" dirty="0"/>
                  <a:t>= P</a:t>
                </a:r>
                <a:r>
                  <a:rPr lang="en-US" baseline="-25000" dirty="0"/>
                  <a:t>c1</a:t>
                </a:r>
                <a:r>
                  <a:rPr lang="en-US" dirty="0"/>
                  <a:t> A</a:t>
                </a:r>
                <a:r>
                  <a:rPr lang="en-US" baseline="-25000" dirty="0"/>
                  <a:t>1</a:t>
                </a:r>
                <a:r>
                  <a:rPr lang="en-US" dirty="0"/>
                  <a:t> + P</a:t>
                </a:r>
                <a:r>
                  <a:rPr lang="en-US" baseline="-25000" dirty="0"/>
                  <a:t>c2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r>
                  <a:rPr lang="en-US" dirty="0"/>
                  <a:t> + P</a:t>
                </a:r>
                <a:r>
                  <a:rPr lang="en-US" baseline="-25000" dirty="0"/>
                  <a:t>c3</a:t>
                </a:r>
                <a:r>
                  <a:rPr lang="en-US" dirty="0"/>
                  <a:t> A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</a:p>
              <a:p>
                <a:r>
                  <a:rPr lang="en-US" dirty="0" smtClean="0"/>
                  <a:t>Pc1 = </a:t>
                </a:r>
                <a:r>
                  <a:rPr lang="el-GR" dirty="0" smtClean="0"/>
                  <a:t>ϒ</a:t>
                </a:r>
                <a:r>
                  <a:rPr lang="en-US" dirty="0" smtClean="0"/>
                  <a:t>1L1/2</a:t>
                </a:r>
              </a:p>
              <a:p>
                <a:r>
                  <a:rPr lang="en-US" dirty="0" smtClean="0"/>
                  <a:t>Pc2 = </a:t>
                </a:r>
                <a:r>
                  <a:rPr lang="el-GR" dirty="0"/>
                  <a:t>ϒ</a:t>
                </a:r>
                <a:r>
                  <a:rPr lang="en-US" dirty="0" smtClean="0"/>
                  <a:t>1L1+</a:t>
                </a:r>
                <a:r>
                  <a:rPr lang="el-GR" dirty="0"/>
                  <a:t> </a:t>
                </a:r>
                <a:r>
                  <a:rPr lang="el-GR" dirty="0" smtClean="0"/>
                  <a:t>ϒ</a:t>
                </a:r>
                <a:r>
                  <a:rPr lang="en-US" dirty="0" smtClean="0"/>
                  <a:t>2 L2/2</a:t>
                </a:r>
              </a:p>
              <a:p>
                <a:r>
                  <a:rPr lang="en-US" dirty="0" smtClean="0"/>
                  <a:t>Pc3 = </a:t>
                </a:r>
                <a:r>
                  <a:rPr lang="el-GR" dirty="0"/>
                  <a:t>ϒ</a:t>
                </a:r>
                <a:r>
                  <a:rPr lang="en-US" dirty="0"/>
                  <a:t>1L1+</a:t>
                </a:r>
                <a:r>
                  <a:rPr lang="el-GR" dirty="0"/>
                  <a:t> ϒ</a:t>
                </a:r>
                <a:r>
                  <a:rPr lang="en-US" dirty="0"/>
                  <a:t>2 </a:t>
                </a:r>
                <a:r>
                  <a:rPr lang="en-US" dirty="0" smtClean="0"/>
                  <a:t>L2+</a:t>
                </a:r>
                <a:r>
                  <a:rPr lang="el-GR" dirty="0"/>
                  <a:t> </a:t>
                </a:r>
                <a:r>
                  <a:rPr lang="el-GR" dirty="0" smtClean="0"/>
                  <a:t>ϒ</a:t>
                </a:r>
                <a:r>
                  <a:rPr lang="en-US" dirty="0" smtClean="0"/>
                  <a:t>3L3/2</a:t>
                </a:r>
              </a:p>
              <a:p>
                <a:r>
                  <a:rPr lang="en-US" dirty="0" smtClean="0"/>
                  <a:t>For center of pressure see eq.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𝑐𝑝𝑖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𝐼𝑥𝑦𝑖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𝐶𝐺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𝐼𝑥𝑦𝑖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dirty="0" smtClean="0"/>
                  <a:t>F</a:t>
                </a:r>
                <a:r>
                  <a:rPr lang="en-US" baseline="-25000" dirty="0" smtClean="0"/>
                  <a:t>Ri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𝑐𝑝𝑖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𝐼𝑥𝑥𝑖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𝐶𝐺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𝐼𝑥𝑥𝑖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dirty="0" smtClean="0"/>
                  <a:t>F</a:t>
                </a:r>
                <a:r>
                  <a:rPr lang="en-US" baseline="-25000" dirty="0" smtClean="0"/>
                  <a:t>Ri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7482"/>
                <a:ext cx="10515600" cy="4351338"/>
              </a:xfrm>
              <a:blipFill rotWithShape="0">
                <a:blip r:embed="rId2"/>
                <a:stretch>
                  <a:fillRect l="-1043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520" y="3567743"/>
            <a:ext cx="2839103" cy="234741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81" y="0"/>
            <a:ext cx="54578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56823" y="6391301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2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98871"/>
            <a:ext cx="10515600" cy="895639"/>
          </a:xfrm>
        </p:spPr>
        <p:txBody>
          <a:bodyPr>
            <a:normAutofit/>
          </a:bodyPr>
          <a:lstStyle/>
          <a:p>
            <a:r>
              <a:rPr lang="en-US" sz="4000" dirty="0"/>
              <a:t>Multi layer fluids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88" y="1059579"/>
            <a:ext cx="7561298" cy="4351338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e.g</a:t>
            </a:r>
            <a:r>
              <a:rPr lang="en-US" dirty="0"/>
              <a:t> 2.10 p. 88.</a:t>
            </a:r>
          </a:p>
          <a:p>
            <a:r>
              <a:rPr lang="en-US" dirty="0" smtClean="0"/>
              <a:t>A tank 18 feet deep and 7 feet wide is layered with 8 </a:t>
            </a:r>
            <a:r>
              <a:rPr lang="en-US" dirty="0" err="1" smtClean="0"/>
              <a:t>ft</a:t>
            </a:r>
            <a:r>
              <a:rPr lang="en-US" dirty="0" smtClean="0"/>
              <a:t> of oil, 6 </a:t>
            </a:r>
            <a:r>
              <a:rPr lang="en-US" dirty="0" err="1" smtClean="0"/>
              <a:t>ft</a:t>
            </a:r>
            <a:r>
              <a:rPr lang="en-US" dirty="0" smtClean="0"/>
              <a:t> of water, and 4 </a:t>
            </a:r>
            <a:r>
              <a:rPr lang="en-US" dirty="0" err="1" smtClean="0"/>
              <a:t>ft</a:t>
            </a:r>
            <a:r>
              <a:rPr lang="en-US" dirty="0" smtClean="0"/>
              <a:t> of mercury. Compute the total hydrostatic force and the resultant center of pressure of the fluid on the right- hand side of the tank?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76" y="428131"/>
            <a:ext cx="35909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4" y="3562066"/>
            <a:ext cx="5511024" cy="1571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4" y="4989299"/>
            <a:ext cx="5026726" cy="17653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71901" y="6389474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82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75" y="655093"/>
            <a:ext cx="9469426" cy="50472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242295"/>
            <a:ext cx="10515600" cy="890469"/>
          </a:xfrm>
        </p:spPr>
        <p:txBody>
          <a:bodyPr>
            <a:normAutofit/>
          </a:bodyPr>
          <a:lstStyle/>
          <a:p>
            <a:r>
              <a:rPr lang="en-US" sz="4000" dirty="0"/>
              <a:t>Force on Curve Surface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238772"/>
            <a:ext cx="10515600" cy="4452344"/>
          </a:xfrm>
        </p:spPr>
        <p:txBody>
          <a:bodyPr/>
          <a:lstStyle/>
          <a:p>
            <a:r>
              <a:rPr lang="en-US" dirty="0"/>
              <a:t>For case  of curved surface </a:t>
            </a:r>
          </a:p>
          <a:p>
            <a:pPr lvl="1"/>
            <a:r>
              <a:rPr lang="en-US" dirty="0"/>
              <a:t>horizontal and vertical force </a:t>
            </a:r>
            <a:r>
              <a:rPr lang="en-US" dirty="0" smtClean="0"/>
              <a:t>components</a:t>
            </a:r>
            <a:endParaRPr lang="en-US" dirty="0"/>
          </a:p>
          <a:p>
            <a:pPr lvl="1"/>
            <a:r>
              <a:rPr lang="en-US" dirty="0"/>
              <a:t>component are computed </a:t>
            </a:r>
            <a:r>
              <a:rPr lang="en-US" dirty="0" smtClean="0"/>
              <a:t>F</a:t>
            </a:r>
            <a:r>
              <a:rPr lang="en-US" baseline="-25000" dirty="0" smtClean="0"/>
              <a:t>H</a:t>
            </a:r>
            <a:r>
              <a:rPr lang="en-US" dirty="0" smtClean="0"/>
              <a:t> </a:t>
            </a:r>
            <a:r>
              <a:rPr lang="en-US" dirty="0"/>
              <a:t>and F</a:t>
            </a:r>
            <a:r>
              <a:rPr lang="en-US" baseline="-25000" dirty="0"/>
              <a:t>V</a:t>
            </a:r>
            <a:r>
              <a:rPr lang="en-US" dirty="0"/>
              <a:t> </a:t>
            </a:r>
          </a:p>
          <a:p>
            <a:r>
              <a:rPr lang="en-US" dirty="0" smtClean="0"/>
              <a:t>Horizontal component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PdA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dF</a:t>
            </a:r>
            <a:r>
              <a:rPr lang="en-US" dirty="0"/>
              <a:t> (</a:t>
            </a:r>
            <a:r>
              <a:rPr lang="en-US" dirty="0" smtClean="0"/>
              <a:t>cos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PdA</a:t>
            </a:r>
            <a:r>
              <a:rPr lang="en-US" dirty="0"/>
              <a:t> (</a:t>
            </a:r>
            <a:r>
              <a:rPr lang="en-US" dirty="0" smtClean="0"/>
              <a:t>cos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r>
              <a:rPr lang="en-US" dirty="0"/>
              <a:t>but (</a:t>
            </a:r>
            <a:r>
              <a:rPr lang="en-US" dirty="0" err="1"/>
              <a:t>dA</a:t>
            </a:r>
            <a:r>
              <a:rPr lang="en-US" dirty="0"/>
              <a:t> (</a:t>
            </a:r>
            <a:r>
              <a:rPr lang="en-US" dirty="0" smtClean="0"/>
              <a:t>cos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) is the projection of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smtClean="0"/>
              <a:t>on to </a:t>
            </a:r>
            <a:r>
              <a:rPr lang="en-US" dirty="0"/>
              <a:t>a plane normal to x- direction </a:t>
            </a:r>
            <a:r>
              <a:rPr lang="en-US" dirty="0" smtClean="0"/>
              <a:t>. Then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793" y="2108554"/>
            <a:ext cx="3473070" cy="220625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255542"/>
              </p:ext>
            </p:extLst>
          </p:nvPr>
        </p:nvGraphicFramePr>
        <p:xfrm>
          <a:off x="905514" y="5140941"/>
          <a:ext cx="3371732" cy="89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4" name="Equation" r:id="rId4" imgW="1676160" imgH="482400" progId="Equation.3">
                  <p:embed/>
                </p:oleObj>
              </mc:Choice>
              <mc:Fallback>
                <p:oleObj name="Equation" r:id="rId4" imgW="167616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514" y="5140941"/>
                        <a:ext cx="3371732" cy="89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82935" y="5965938"/>
            <a:ext cx="813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where 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projection of area into plane normal to “x” 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zy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plane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919113" y="6491725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4328" y="54275"/>
            <a:ext cx="27418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</a:t>
            </a:r>
            <a:r>
              <a:rPr lang="en-US" dirty="0" smtClean="0"/>
              <a:t>component, F</a:t>
            </a:r>
            <a:r>
              <a:rPr lang="en-US" baseline="-25000" dirty="0" smtClean="0"/>
              <a:t>H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36A2C8"/>
                    </a:solidFill>
                    <a:latin typeface="Times-Roman"/>
                  </a:rPr>
                  <a:t>The horizontal component of force on a curved surface equals the force on the plane area </a:t>
                </a:r>
                <a:r>
                  <a:rPr lang="en-US" dirty="0">
                    <a:solidFill>
                      <a:srgbClr val="36A2C8"/>
                    </a:solidFill>
                    <a:latin typeface="Times-Roman"/>
                  </a:rPr>
                  <a:t>formed by the projection of the curved surface onto a vertical plane normal </a:t>
                </a:r>
                <a:r>
                  <a:rPr lang="en-US" dirty="0" smtClean="0">
                    <a:solidFill>
                      <a:srgbClr val="36A2C8"/>
                    </a:solidFill>
                    <a:latin typeface="Times-Roman"/>
                  </a:rPr>
                  <a:t>to the </a:t>
                </a:r>
                <a:r>
                  <a:rPr lang="en-US" dirty="0">
                    <a:solidFill>
                      <a:srgbClr val="36A2C8"/>
                    </a:solidFill>
                    <a:latin typeface="Times-Roman"/>
                  </a:rPr>
                  <a:t>component</a:t>
                </a:r>
                <a:r>
                  <a:rPr lang="en-US" dirty="0" smtClean="0">
                    <a:solidFill>
                      <a:srgbClr val="36A2C8"/>
                    </a:solidFill>
                    <a:latin typeface="Times-Roman"/>
                  </a:rPr>
                  <a:t>.</a:t>
                </a:r>
              </a:p>
              <a:p>
                <a:endParaRPr lang="en-US" dirty="0">
                  <a:solidFill>
                    <a:srgbClr val="36A2C8"/>
                  </a:solidFill>
                  <a:latin typeface="Times-Roman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𝑃𝑐𝐴𝑝𝑟𝑜𝑗</m:t>
                    </m:r>
                  </m:oMath>
                </a14:m>
                <a:endParaRPr lang="en-US" baseline="-25000" dirty="0" smtClean="0"/>
              </a:p>
              <a:p>
                <a:r>
                  <a:rPr lang="en-US" dirty="0" smtClean="0"/>
                  <a:t>Location of CP as in plane surfaces;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cp</a:t>
                </a:r>
                <a:r>
                  <a:rPr lang="en-US" dirty="0" smtClean="0"/>
                  <a:t> of the projected area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4" y="3309937"/>
            <a:ext cx="3457001" cy="25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160408"/>
            <a:ext cx="10515600" cy="928237"/>
          </a:xfrm>
        </p:spPr>
        <p:txBody>
          <a:bodyPr/>
          <a:lstStyle/>
          <a:p>
            <a:r>
              <a:rPr lang="en-US" dirty="0" smtClean="0"/>
              <a:t>Fluid static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4427" y="1088644"/>
                <a:ext cx="10515600" cy="54213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static fluid ∑forces </a:t>
                </a:r>
                <a:r>
                  <a:rPr lang="en-US" dirty="0"/>
                  <a:t>= 0</a:t>
                </a:r>
              </a:p>
              <a:p>
                <a:r>
                  <a:rPr lang="en-US" dirty="0" err="1"/>
                  <a:t>F</a:t>
                </a:r>
                <a:r>
                  <a:rPr lang="en-US" baseline="-25000" dirty="0" err="1"/>
                  <a:t>body</a:t>
                </a:r>
                <a:r>
                  <a:rPr lang="en-US" dirty="0"/>
                  <a:t> +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pressure</a:t>
                </a:r>
                <a:r>
                  <a:rPr lang="en-US" baseline="-25000" dirty="0"/>
                  <a:t> </a:t>
                </a:r>
                <a:r>
                  <a:rPr lang="en-US" dirty="0"/>
                  <a:t> = 0 =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gravity</a:t>
                </a:r>
                <a:r>
                  <a:rPr lang="en-US" baseline="-25000" dirty="0"/>
                  <a:t> </a:t>
                </a:r>
                <a:r>
                  <a:rPr lang="en-US" dirty="0"/>
                  <a:t> + F</a:t>
                </a:r>
                <a:r>
                  <a:rPr lang="en-US" baseline="-25000" dirty="0"/>
                  <a:t> pressure</a:t>
                </a:r>
                <a:r>
                  <a:rPr lang="en-US" dirty="0"/>
                  <a:t> = </a:t>
                </a:r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Pressure forces per unit volume= -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 </a:t>
                </a:r>
                <a:r>
                  <a:rPr lang="en-US" dirty="0"/>
                  <a:t>= f </a:t>
                </a:r>
                <a:endParaRPr lang="en-US" dirty="0" smtClean="0"/>
              </a:p>
              <a:p>
                <a:r>
                  <a:rPr lang="en-US" dirty="0"/>
                  <a:t>Gravity force only in  negative  z – direction </a:t>
                </a:r>
              </a:p>
              <a:p>
                <a:r>
                  <a:rPr lang="en-US" dirty="0" err="1"/>
                  <a:t>dF</a:t>
                </a:r>
                <a:r>
                  <a:rPr lang="en-US" baseline="-25000" dirty="0" err="1"/>
                  <a:t>gravity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-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/>
                  <a:t>g </a:t>
                </a:r>
                <a:r>
                  <a:rPr lang="en-US" dirty="0" err="1"/>
                  <a:t>dz</a:t>
                </a:r>
                <a:r>
                  <a:rPr lang="en-US" dirty="0"/>
                  <a:t> </a:t>
                </a:r>
                <a:r>
                  <a:rPr lang="en-US" dirty="0" err="1"/>
                  <a:t>dy</a:t>
                </a:r>
                <a:r>
                  <a:rPr lang="en-US" dirty="0"/>
                  <a:t> </a:t>
                </a:r>
                <a:r>
                  <a:rPr lang="en-US" dirty="0" err="1"/>
                  <a:t>dz</a:t>
                </a:r>
                <a:r>
                  <a:rPr lang="en-US" dirty="0"/>
                  <a:t> = </a:t>
                </a:r>
                <a:r>
                  <a:rPr lang="en-US" dirty="0" smtClean="0"/>
                  <a:t>-</a:t>
                </a:r>
                <a:r>
                  <a:rPr lang="en-US" dirty="0"/>
                  <a:t> </a:t>
                </a:r>
                <a:r>
                  <a:rPr lang="en-US" dirty="0" err="1" smtClean="0"/>
                  <a:t>ɣdx</a:t>
                </a:r>
                <a:r>
                  <a:rPr lang="en-US" dirty="0" smtClean="0"/>
                  <a:t> </a:t>
                </a:r>
                <a:r>
                  <a:rPr lang="en-US" dirty="0" err="1"/>
                  <a:t>dy</a:t>
                </a:r>
                <a:r>
                  <a:rPr lang="en-US" dirty="0"/>
                  <a:t> </a:t>
                </a:r>
                <a:r>
                  <a:rPr lang="en-US" dirty="0" err="1"/>
                  <a:t>dz</a:t>
                </a:r>
                <a:r>
                  <a:rPr lang="en-US" dirty="0"/>
                  <a:t> = -</a:t>
                </a:r>
                <a:r>
                  <a:rPr lang="en-US" dirty="0" err="1"/>
                  <a:t>ɣdv</a:t>
                </a:r>
                <a:endParaRPr lang="en-US" dirty="0"/>
              </a:p>
              <a:p>
                <a:r>
                  <a:rPr lang="en-US" dirty="0"/>
                  <a:t>(</a:t>
                </a:r>
                <a:r>
                  <a:rPr lang="en-US" dirty="0" err="1"/>
                  <a:t>dF</a:t>
                </a:r>
                <a:r>
                  <a:rPr lang="en-US" dirty="0"/>
                  <a:t> /dv ) = -</a:t>
                </a:r>
                <a:r>
                  <a:rPr lang="en-US" dirty="0" err="1"/>
                  <a:t>ɣk</a:t>
                </a:r>
                <a:endParaRPr lang="en-US" dirty="0" smtClean="0"/>
              </a:p>
              <a:p>
                <a:r>
                  <a:rPr lang="en-US" dirty="0" smtClean="0"/>
                  <a:t>Fluid static equation; </a:t>
                </a:r>
                <a:r>
                  <a:rPr lang="en-US" dirty="0"/>
                  <a:t>-</a:t>
                </a:r>
                <a:r>
                  <a:rPr lang="en-US" dirty="0" err="1"/>
                  <a:t>ɣk</a:t>
                </a:r>
                <a:r>
                  <a:rPr lang="en-US" dirty="0"/>
                  <a:t> -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dirty="0"/>
                  <a:t> p = </a:t>
                </a:r>
                <a:r>
                  <a:rPr lang="en-US" dirty="0" smtClean="0"/>
                  <a:t>0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-</a:t>
                </a:r>
                <a:r>
                  <a:rPr lang="en-US" dirty="0" err="1"/>
                  <a:t>ɣk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dirty="0" smtClean="0"/>
                  <a:t>P = ( </a:t>
                </a:r>
                <a:r>
                  <a:rPr lang="en-US" dirty="0" err="1"/>
                  <a:t>dp</a:t>
                </a:r>
                <a:r>
                  <a:rPr lang="en-US" dirty="0"/>
                  <a:t>/dx) i + (</a:t>
                </a:r>
                <a:r>
                  <a:rPr lang="en-US" dirty="0" err="1"/>
                  <a:t>dp</a:t>
                </a:r>
                <a:r>
                  <a:rPr lang="en-US" dirty="0"/>
                  <a:t>/</a:t>
                </a:r>
                <a:r>
                  <a:rPr lang="en-US" dirty="0" err="1"/>
                  <a:t>dy</a:t>
                </a:r>
                <a:r>
                  <a:rPr lang="en-US" dirty="0"/>
                  <a:t>) j + (</a:t>
                </a:r>
                <a:r>
                  <a:rPr lang="en-US" dirty="0" err="1"/>
                  <a:t>dp</a:t>
                </a:r>
                <a:r>
                  <a:rPr lang="en-US" dirty="0"/>
                  <a:t>/</a:t>
                </a:r>
                <a:r>
                  <a:rPr lang="en-US" dirty="0" err="1"/>
                  <a:t>dz</a:t>
                </a:r>
                <a:r>
                  <a:rPr lang="en-US" dirty="0"/>
                  <a:t>)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From which:</a:t>
                </a:r>
                <a:r>
                  <a:rPr lang="en-US" dirty="0"/>
                  <a:t> -ɣ = (</a:t>
                </a:r>
                <a:r>
                  <a:rPr lang="en-US" dirty="0" err="1"/>
                  <a:t>dp</a:t>
                </a:r>
                <a:r>
                  <a:rPr lang="en-US" dirty="0"/>
                  <a:t>/</a:t>
                </a:r>
                <a:r>
                  <a:rPr lang="en-US" dirty="0" err="1"/>
                  <a:t>dz</a:t>
                </a:r>
                <a:r>
                  <a:rPr lang="en-US" dirty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pressure vary in z – direction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and</a:t>
                </a:r>
              </a:p>
              <a:p>
                <a:pPr marL="0" indent="0">
                  <a:buNone/>
                </a:pPr>
                <a:r>
                  <a:rPr lang="en-US" dirty="0" smtClean="0"/>
                  <a:t>	(</a:t>
                </a:r>
                <a:r>
                  <a:rPr lang="en-US" dirty="0" err="1" smtClean="0"/>
                  <a:t>dp</a:t>
                </a:r>
                <a:r>
                  <a:rPr lang="en-US" dirty="0" smtClean="0"/>
                  <a:t>/dx</a:t>
                </a:r>
                <a:r>
                  <a:rPr lang="en-US" dirty="0"/>
                  <a:t>) = 0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(</a:t>
                </a:r>
                <a:r>
                  <a:rPr lang="en-US" dirty="0" err="1"/>
                  <a:t>dp</a:t>
                </a:r>
                <a:r>
                  <a:rPr lang="en-US" dirty="0"/>
                  <a:t>/</a:t>
                </a:r>
                <a:r>
                  <a:rPr lang="en-US" dirty="0" err="1"/>
                  <a:t>dy</a:t>
                </a:r>
                <a:r>
                  <a:rPr lang="en-US" dirty="0"/>
                  <a:t>) = 0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427" y="1088644"/>
                <a:ext cx="10515600" cy="5421337"/>
              </a:xfrm>
              <a:blipFill rotWithShape="0">
                <a:blip r:embed="rId2"/>
                <a:stretch>
                  <a:fillRect l="-928" t="-2362" b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60231" y="5687284"/>
            <a:ext cx="759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Pascal’s law :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two points at same level have same pressure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7700" y="6422669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567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97" y="0"/>
            <a:ext cx="10515600" cy="1136129"/>
          </a:xfrm>
        </p:spPr>
        <p:txBody>
          <a:bodyPr>
            <a:normAutofit/>
          </a:bodyPr>
          <a:lstStyle/>
          <a:p>
            <a:r>
              <a:rPr lang="en-US" sz="4000" dirty="0"/>
              <a:t>Vertical component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31" y="132065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Vertical component </a:t>
            </a:r>
            <a:r>
              <a:rPr lang="en-US" i="1" dirty="0" err="1"/>
              <a:t>F</a:t>
            </a:r>
            <a:r>
              <a:rPr lang="en-US" i="1" baseline="-25000" dirty="0" err="1"/>
              <a:t>v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err="1"/>
              <a:t>dF</a:t>
            </a:r>
            <a:r>
              <a:rPr lang="en-US" baseline="-25000" dirty="0" err="1"/>
              <a:t>v</a:t>
            </a:r>
            <a:r>
              <a:rPr lang="en-US" dirty="0"/>
              <a:t> = (</a:t>
            </a:r>
            <a:r>
              <a:rPr lang="en-US" dirty="0" err="1"/>
              <a:t>PdA</a:t>
            </a:r>
            <a:r>
              <a:rPr lang="en-US" dirty="0"/>
              <a:t>) (</a:t>
            </a:r>
            <a:r>
              <a:rPr lang="en-US" dirty="0" smtClean="0"/>
              <a:t>cos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) = </a:t>
            </a:r>
            <a:r>
              <a:rPr lang="en-US" dirty="0" err="1"/>
              <a:t>PdA</a:t>
            </a:r>
            <a:r>
              <a:rPr lang="en-US" dirty="0"/>
              <a:t> (</a:t>
            </a:r>
            <a:r>
              <a:rPr lang="en-US" dirty="0" smtClean="0"/>
              <a:t>cos</a:t>
            </a:r>
            <a:r>
              <a:rPr lang="el-GR" dirty="0"/>
              <a:t> θ</a:t>
            </a:r>
            <a:r>
              <a:rPr lang="en-US" dirty="0" smtClean="0"/>
              <a:t> </a:t>
            </a:r>
            <a:r>
              <a:rPr lang="en-US" dirty="0"/>
              <a:t>) </a:t>
            </a:r>
          </a:p>
          <a:p>
            <a:r>
              <a:rPr lang="en-US" dirty="0" err="1"/>
              <a:t>dF</a:t>
            </a:r>
            <a:r>
              <a:rPr lang="en-US" baseline="-25000" dirty="0" err="1"/>
              <a:t>v</a:t>
            </a:r>
            <a:r>
              <a:rPr lang="en-US" dirty="0"/>
              <a:t> = </a:t>
            </a:r>
            <a:r>
              <a:rPr lang="el-GR" dirty="0" smtClean="0"/>
              <a:t>ϒ</a:t>
            </a:r>
            <a:r>
              <a:rPr lang="en-US" dirty="0" smtClean="0"/>
              <a:t>h </a:t>
            </a:r>
            <a:r>
              <a:rPr lang="en-US" dirty="0"/>
              <a:t>(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smtClean="0"/>
              <a:t>cos</a:t>
            </a:r>
            <a:r>
              <a:rPr lang="el-GR" dirty="0"/>
              <a:t> θ</a:t>
            </a:r>
            <a:r>
              <a:rPr lang="en-US" dirty="0" smtClean="0"/>
              <a:t> </a:t>
            </a:r>
            <a:r>
              <a:rPr lang="en-US" dirty="0"/>
              <a:t>) </a:t>
            </a:r>
            <a:r>
              <a:rPr lang="en-US" dirty="0" smtClean="0"/>
              <a:t>=</a:t>
            </a:r>
            <a:r>
              <a:rPr lang="el-GR" dirty="0"/>
              <a:t> ϒ</a:t>
            </a:r>
            <a:r>
              <a:rPr lang="en-US" dirty="0" smtClean="0"/>
              <a:t> </a:t>
            </a:r>
            <a:r>
              <a:rPr lang="en-US" dirty="0"/>
              <a:t>(h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smtClean="0"/>
              <a:t>cos</a:t>
            </a:r>
            <a:r>
              <a:rPr lang="el-GR" dirty="0"/>
              <a:t> θ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r>
              <a:rPr lang="en-US" dirty="0" err="1"/>
              <a:t>dF</a:t>
            </a:r>
            <a:r>
              <a:rPr lang="en-US" baseline="-25000" dirty="0" err="1"/>
              <a:t>v</a:t>
            </a:r>
            <a:r>
              <a:rPr lang="en-US" dirty="0"/>
              <a:t> = </a:t>
            </a:r>
            <a:r>
              <a:rPr lang="el-GR" dirty="0"/>
              <a:t>ϒ</a:t>
            </a:r>
            <a:r>
              <a:rPr lang="en-US" dirty="0" smtClean="0"/>
              <a:t> </a:t>
            </a:r>
            <a:r>
              <a:rPr lang="en-US" dirty="0" err="1" smtClean="0"/>
              <a:t>dV</a:t>
            </a:r>
            <a:r>
              <a:rPr lang="en-US" dirty="0" smtClean="0"/>
              <a:t>  integrating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V</a:t>
            </a:r>
            <a:r>
              <a:rPr lang="en-US" dirty="0" smtClean="0"/>
              <a:t> </a:t>
            </a:r>
            <a:r>
              <a:rPr lang="en-US" dirty="0"/>
              <a:t>= ∫ </a:t>
            </a:r>
            <a:r>
              <a:rPr lang="el-GR" dirty="0"/>
              <a:t>ϒ</a:t>
            </a:r>
            <a:r>
              <a:rPr lang="en-US" dirty="0" smtClean="0"/>
              <a:t> </a:t>
            </a:r>
            <a:r>
              <a:rPr lang="en-US" dirty="0" err="1" smtClean="0"/>
              <a:t>dV</a:t>
            </a:r>
            <a:r>
              <a:rPr lang="en-US" dirty="0" smtClean="0"/>
              <a:t>   </a:t>
            </a:r>
            <a:r>
              <a:rPr lang="en-US" dirty="0"/>
              <a:t>= </a:t>
            </a:r>
            <a:r>
              <a:rPr lang="el-GR" dirty="0"/>
              <a:t>ϒ</a:t>
            </a:r>
            <a:r>
              <a:rPr lang="en-US" dirty="0" smtClean="0"/>
              <a:t> V</a:t>
            </a:r>
          </a:p>
          <a:p>
            <a:r>
              <a:rPr lang="en-US" dirty="0"/>
              <a:t>V  is the volume of liquid above surface .</a:t>
            </a:r>
          </a:p>
          <a:p>
            <a:r>
              <a:rPr lang="en-US" dirty="0" smtClean="0"/>
              <a:t>Vertical component equals </a:t>
            </a:r>
            <a:r>
              <a:rPr lang="en-US" b="1" dirty="0" smtClean="0"/>
              <a:t>weight of fluid above surface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Fluid might be imaginary above surface ,it should extend to free surface with same </a:t>
            </a:r>
            <a:r>
              <a:rPr lang="el-GR" dirty="0" smtClean="0"/>
              <a:t>ϒ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Line of action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v</a:t>
            </a:r>
            <a:r>
              <a:rPr lang="en-US" dirty="0" smtClean="0"/>
              <a:t> passes through </a:t>
            </a:r>
            <a:r>
              <a:rPr lang="en-US" b="1" dirty="0" smtClean="0"/>
              <a:t>centroid of </a:t>
            </a:r>
            <a:r>
              <a:rPr lang="en-US" b="1" dirty="0"/>
              <a:t>real or imaginary volume </a:t>
            </a:r>
            <a:r>
              <a:rPr lang="en-US" dirty="0"/>
              <a:t>above surface .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e.g</a:t>
            </a:r>
            <a:r>
              <a:rPr lang="en-US" dirty="0" smtClean="0"/>
              <a:t> 2.9 p. 87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36" y="384474"/>
            <a:ext cx="3070987" cy="28363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29920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218" y="1055380"/>
            <a:ext cx="1712250" cy="21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-Roman"/>
              </a:rPr>
              <a:t>Vertical </a:t>
            </a:r>
            <a:r>
              <a:rPr lang="en-US" dirty="0">
                <a:latin typeface="Times-Roman"/>
              </a:rPr>
              <a:t>component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599" y="1798637"/>
            <a:ext cx="5824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6A2C8"/>
                </a:solidFill>
                <a:latin typeface="Times-Roman"/>
              </a:rPr>
              <a:t>The vertical component of pressure force on a curved surface equals in </a:t>
            </a:r>
            <a:r>
              <a:rPr lang="en-US" sz="2400" dirty="0" smtClean="0">
                <a:solidFill>
                  <a:srgbClr val="36A2C8"/>
                </a:solidFill>
                <a:latin typeface="Times-Roman"/>
              </a:rPr>
              <a:t>magnitude and </a:t>
            </a:r>
            <a:r>
              <a:rPr lang="en-US" sz="2400" dirty="0">
                <a:solidFill>
                  <a:srgbClr val="36A2C8"/>
                </a:solidFill>
                <a:latin typeface="Times-Roman"/>
              </a:rPr>
              <a:t>direction the weight of the entire column of fluid, both liquid and atmosphere</a:t>
            </a:r>
            <a:r>
              <a:rPr lang="en-US" sz="2400" dirty="0" smtClean="0">
                <a:solidFill>
                  <a:srgbClr val="36A2C8"/>
                </a:solidFill>
                <a:latin typeface="Times-Roman"/>
              </a:rPr>
              <a:t>, above </a:t>
            </a:r>
            <a:r>
              <a:rPr lang="en-US" sz="2400" dirty="0">
                <a:solidFill>
                  <a:srgbClr val="36A2C8"/>
                </a:solidFill>
                <a:latin typeface="Times-Roman"/>
              </a:rPr>
              <a:t>the curved surface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048" y="2768133"/>
            <a:ext cx="3165515" cy="4007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230" y="63919"/>
            <a:ext cx="1712250" cy="21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surfaces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Resultant, F</a:t>
                </a:r>
                <a:r>
                  <a:rPr lang="en-US" baseline="-25000" dirty="0"/>
                  <a:t>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baseline="-25000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𝐻</m:t>
                        </m:r>
                        <m:r>
                          <a:rPr lang="en-US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𝐹𝑉</m:t>
                        </m:r>
                        <m:r>
                          <a:rPr lang="en-US" b="0" i="1" baseline="3000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Direction: </a:t>
                </a:r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 baseline="-25000">
                        <a:latin typeface="Cambria Math"/>
                      </a:rPr>
                      <m:t>𝐻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Angle with horizontal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whi29346_0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47455"/>
            <a:ext cx="6643255" cy="34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51167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>
            <a:normAutofit/>
          </a:bodyPr>
          <a:lstStyle/>
          <a:p>
            <a:r>
              <a:rPr lang="en-US" sz="4000" dirty="0"/>
              <a:t>Vertical component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8082" y="975558"/>
            <a:ext cx="3514827" cy="2418806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72" y="3532909"/>
            <a:ext cx="3745232" cy="260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36979" y="1404085"/>
            <a:ext cx="5513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</a:t>
            </a:r>
          </a:p>
          <a:p>
            <a:r>
              <a:rPr lang="en-US" dirty="0" smtClean="0"/>
              <a:t>Find horizontal and vertical force components on cylindrical gate AB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)  actual liquid above gate?</a:t>
            </a:r>
          </a:p>
          <a:p>
            <a:pPr marL="0" indent="0">
              <a:buNone/>
            </a:pPr>
            <a:r>
              <a:rPr lang="en-US" dirty="0" smtClean="0"/>
              <a:t>b) imaginary liquid above the gate?</a:t>
            </a:r>
            <a:endParaRPr lang="en-US" baseline="-25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89700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10515600" cy="1325563"/>
          </a:xfrm>
        </p:spPr>
        <p:txBody>
          <a:bodyPr/>
          <a:lstStyle/>
          <a:p>
            <a:r>
              <a:rPr lang="en-US" b="1" dirty="0" smtClean="0"/>
              <a:t>Example ( problem 2.86)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1975" y="112499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-Bold"/>
              </a:rPr>
              <a:t>2.86 </a:t>
            </a:r>
            <a:r>
              <a:rPr lang="en-US" sz="2000" dirty="0">
                <a:latin typeface="Times-Roman"/>
              </a:rPr>
              <a:t>The quarter circle gate BC </a:t>
            </a:r>
            <a:r>
              <a:rPr lang="en-US" sz="2000" dirty="0" smtClean="0">
                <a:latin typeface="Times-Roman"/>
              </a:rPr>
              <a:t>in Fig</a:t>
            </a:r>
            <a:r>
              <a:rPr lang="en-US" sz="2000" dirty="0">
                <a:latin typeface="Times-Roman"/>
              </a:rPr>
              <a:t>. P2.86 is hinged at C. Find </a:t>
            </a:r>
            <a:r>
              <a:rPr lang="en-US" sz="2000" dirty="0" smtClean="0">
                <a:latin typeface="Times-Roman"/>
              </a:rPr>
              <a:t>the horizontal </a:t>
            </a:r>
            <a:r>
              <a:rPr lang="en-US" sz="2000" dirty="0">
                <a:latin typeface="Times-Roman"/>
              </a:rPr>
              <a:t>force </a:t>
            </a:r>
            <a:r>
              <a:rPr lang="en-US" sz="2000" i="1" dirty="0">
                <a:latin typeface="Times-Italic"/>
              </a:rPr>
              <a:t>P </a:t>
            </a:r>
            <a:r>
              <a:rPr lang="en-US" sz="2000" dirty="0">
                <a:latin typeface="Times-Roman"/>
              </a:rPr>
              <a:t>required to hold the </a:t>
            </a:r>
            <a:r>
              <a:rPr lang="en-US" sz="2000" dirty="0" smtClean="0">
                <a:latin typeface="Times-Roman"/>
              </a:rPr>
              <a:t>gate stationary</a:t>
            </a:r>
            <a:r>
              <a:rPr lang="en-US" sz="2000" dirty="0">
                <a:latin typeface="Times-Roman"/>
              </a:rPr>
              <a:t>. The width </a:t>
            </a:r>
            <a:r>
              <a:rPr lang="en-US" sz="2000" i="1" dirty="0">
                <a:latin typeface="Times-Italic"/>
              </a:rPr>
              <a:t>b </a:t>
            </a:r>
            <a:r>
              <a:rPr lang="en-US" sz="2000" dirty="0">
                <a:latin typeface="Times-Roman"/>
              </a:rPr>
              <a:t>into the </a:t>
            </a:r>
            <a:r>
              <a:rPr lang="en-US" sz="2000" dirty="0" smtClean="0">
                <a:latin typeface="Times-Roman"/>
              </a:rPr>
              <a:t>paper is </a:t>
            </a:r>
            <a:r>
              <a:rPr lang="en-US" sz="2000" dirty="0">
                <a:latin typeface="Times-Roman"/>
              </a:rPr>
              <a:t>3 m.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532284"/>
            <a:ext cx="6762144" cy="724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15" y="3339306"/>
            <a:ext cx="6992769" cy="546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333" y="3982974"/>
            <a:ext cx="7641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-Roman"/>
              </a:rPr>
              <a:t>F</a:t>
            </a:r>
            <a:r>
              <a:rPr lang="en-US" sz="2000" baseline="-25000" dirty="0" smtClean="0">
                <a:latin typeface="Times-Roman"/>
              </a:rPr>
              <a:t>H</a:t>
            </a:r>
            <a:r>
              <a:rPr lang="en-US" sz="2000" dirty="0" smtClean="0">
                <a:latin typeface="Times-Roman"/>
              </a:rPr>
              <a:t>: </a:t>
            </a:r>
            <a:r>
              <a:rPr lang="en-US" sz="2000" dirty="0">
                <a:latin typeface="Times-Roman"/>
              </a:rPr>
              <a:t>acts 2/3 of the way down or 1.333 m down from the surface (0.667 </a:t>
            </a:r>
            <a:r>
              <a:rPr lang="en-US" sz="2000" dirty="0" smtClean="0">
                <a:latin typeface="Times-Roman"/>
              </a:rPr>
              <a:t>m up </a:t>
            </a:r>
            <a:r>
              <a:rPr lang="en-US" sz="2000" dirty="0">
                <a:latin typeface="Times-Roman"/>
              </a:rPr>
              <a:t>from C).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47333" y="4826738"/>
            <a:ext cx="5891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F</a:t>
            </a:r>
            <a:r>
              <a:rPr lang="en-US" sz="2000" baseline="-25000" dirty="0">
                <a:latin typeface="Times-Roman"/>
              </a:rPr>
              <a:t>V</a:t>
            </a:r>
            <a:r>
              <a:rPr lang="en-US" sz="2000" dirty="0">
                <a:latin typeface="Times-Roman"/>
              </a:rPr>
              <a:t> acts down at (</a:t>
            </a:r>
            <a:r>
              <a:rPr lang="en-US" sz="2000" dirty="0" smtClean="0">
                <a:latin typeface="Times-Roman"/>
              </a:rPr>
              <a:t>4R/3</a:t>
            </a:r>
            <a:r>
              <a:rPr lang="el-GR" sz="2000" dirty="0" smtClean="0">
                <a:latin typeface="Calibri" panose="020F0502020204030204" pitchFamily="34" charset="0"/>
              </a:rPr>
              <a:t>π</a:t>
            </a:r>
            <a:r>
              <a:rPr lang="en-US" sz="2000" dirty="0" smtClean="0">
                <a:latin typeface="Times-Roman"/>
              </a:rPr>
              <a:t>) </a:t>
            </a:r>
            <a:r>
              <a:rPr lang="en-US" sz="2000" dirty="0">
                <a:latin typeface="Symbol" panose="05050102010706020507" pitchFamily="18" charset="2"/>
              </a:rPr>
              <a:t>= </a:t>
            </a:r>
            <a:r>
              <a:rPr lang="en-US" sz="2000" dirty="0">
                <a:latin typeface="Times-Roman"/>
              </a:rPr>
              <a:t>0.849 m to the left of C.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33" y="5459687"/>
            <a:ext cx="7856716" cy="749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1379" y="4954246"/>
            <a:ext cx="3536690" cy="1442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1838" y="2184474"/>
            <a:ext cx="1190625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1762" y="-177439"/>
            <a:ext cx="39528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6" y="146095"/>
            <a:ext cx="10515600" cy="808582"/>
          </a:xfrm>
        </p:spPr>
        <p:txBody>
          <a:bodyPr>
            <a:normAutofit/>
          </a:bodyPr>
          <a:lstStyle/>
          <a:p>
            <a:r>
              <a:rPr lang="en-US" sz="4000" b="1" dirty="0"/>
              <a:t>Tensile stress in a Pipe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06" y="1173708"/>
            <a:ext cx="10515600" cy="5496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unit length of a pipe with pressure P  </a:t>
            </a:r>
          </a:p>
          <a:p>
            <a:r>
              <a:rPr lang="en-US" dirty="0"/>
              <a:t>Pressure forces equal to tensile force .</a:t>
            </a:r>
          </a:p>
          <a:p>
            <a:r>
              <a:rPr lang="en-US" dirty="0"/>
              <a:t> </a:t>
            </a:r>
            <a:r>
              <a:rPr lang="en-US" dirty="0" smtClean="0"/>
              <a:t>Take </a:t>
            </a:r>
            <a:r>
              <a:rPr lang="en-US" dirty="0"/>
              <a:t>half a ring of pipe then </a:t>
            </a:r>
          </a:p>
          <a:p>
            <a:r>
              <a:rPr lang="en-US" dirty="0"/>
              <a:t>F</a:t>
            </a:r>
            <a:r>
              <a:rPr lang="en-US" baseline="-25000" dirty="0"/>
              <a:t>H</a:t>
            </a:r>
            <a:r>
              <a:rPr lang="en-US" dirty="0"/>
              <a:t> = T­</a:t>
            </a:r>
            <a:r>
              <a:rPr lang="en-US" baseline="-25000" dirty="0"/>
              <a:t>1</a:t>
            </a:r>
            <a:r>
              <a:rPr lang="en-US" dirty="0"/>
              <a:t> +T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  <a:r>
              <a:rPr lang="en-US" dirty="0" smtClean="0"/>
              <a:t>Assuming </a:t>
            </a:r>
            <a:r>
              <a:rPr lang="en-US" dirty="0"/>
              <a:t>pressure center at center of pipe then </a:t>
            </a:r>
          </a:p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 = T</a:t>
            </a:r>
            <a:r>
              <a:rPr lang="en-US" baseline="-25000" dirty="0"/>
              <a:t>2</a:t>
            </a:r>
            <a:r>
              <a:rPr lang="en-US" dirty="0"/>
              <a:t> =T  and  F</a:t>
            </a:r>
            <a:r>
              <a:rPr lang="en-US" baseline="-25000" dirty="0"/>
              <a:t>H</a:t>
            </a:r>
            <a:r>
              <a:rPr lang="en-US" dirty="0"/>
              <a:t> =2T</a:t>
            </a:r>
          </a:p>
          <a:p>
            <a:r>
              <a:rPr lang="en-US" dirty="0"/>
              <a:t>But F</a:t>
            </a:r>
            <a:r>
              <a:rPr lang="en-US" baseline="-25000" dirty="0"/>
              <a:t>H</a:t>
            </a:r>
            <a:r>
              <a:rPr lang="en-US" baseline="30000" dirty="0"/>
              <a:t> </a:t>
            </a:r>
            <a:r>
              <a:rPr lang="en-US" dirty="0"/>
              <a:t> = P</a:t>
            </a:r>
            <a:r>
              <a:rPr lang="en-US" baseline="-25000" dirty="0"/>
              <a:t>c</a:t>
            </a:r>
            <a:r>
              <a:rPr lang="en-US" dirty="0"/>
              <a:t> A</a:t>
            </a:r>
            <a:r>
              <a:rPr lang="en-US" baseline="-25000" dirty="0"/>
              <a:t>H</a:t>
            </a:r>
            <a:r>
              <a:rPr lang="en-US" baseline="30000" dirty="0"/>
              <a:t> </a:t>
            </a: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P</a:t>
            </a:r>
            <a:r>
              <a:rPr lang="en-US" baseline="-25000" dirty="0"/>
              <a:t>c</a:t>
            </a:r>
            <a:r>
              <a:rPr lang="en-US" dirty="0"/>
              <a:t> = P and A</a:t>
            </a:r>
            <a:r>
              <a:rPr lang="en-US" baseline="-25000" dirty="0"/>
              <a:t>H</a:t>
            </a:r>
            <a:r>
              <a:rPr lang="en-US" dirty="0"/>
              <a:t> = 2r(1) = 2r</a:t>
            </a:r>
          </a:p>
          <a:p>
            <a:r>
              <a:rPr lang="en-US" dirty="0"/>
              <a:t>F</a:t>
            </a:r>
            <a:r>
              <a:rPr lang="en-US" baseline="-25000" dirty="0"/>
              <a:t>H</a:t>
            </a:r>
            <a:r>
              <a:rPr lang="en-US" dirty="0"/>
              <a:t> = P 2r = 2Pr = 2T</a:t>
            </a:r>
          </a:p>
          <a:p>
            <a:r>
              <a:rPr lang="en-US" dirty="0"/>
              <a:t>T= </a:t>
            </a:r>
            <a:r>
              <a:rPr lang="en-US" dirty="0" err="1"/>
              <a:t>Pr</a:t>
            </a:r>
            <a:endParaRPr lang="en-US" dirty="0"/>
          </a:p>
          <a:p>
            <a:r>
              <a:rPr lang="en-US" dirty="0"/>
              <a:t>But tensile stress   </a:t>
            </a:r>
            <a:r>
              <a:rPr lang="el-GR" dirty="0" smtClean="0"/>
              <a:t>σ</a:t>
            </a:r>
            <a:r>
              <a:rPr lang="en-US" dirty="0" smtClean="0"/>
              <a:t>   </a:t>
            </a:r>
            <a:r>
              <a:rPr lang="en-US" dirty="0"/>
              <a:t>= (T/e) </a:t>
            </a:r>
          </a:p>
          <a:p>
            <a:r>
              <a:rPr lang="en-US" dirty="0"/>
              <a:t>where “e” is thickness of pipe </a:t>
            </a:r>
          </a:p>
          <a:p>
            <a:r>
              <a:rPr lang="en-US" dirty="0"/>
              <a:t>Then  e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Pr</a:t>
            </a:r>
            <a:r>
              <a:rPr lang="en-US" dirty="0"/>
              <a:t> </a:t>
            </a:r>
          </a:p>
          <a:p>
            <a:r>
              <a:rPr lang="en-US" dirty="0"/>
              <a:t> P = </a:t>
            </a:r>
            <a:r>
              <a:rPr lang="en-US" dirty="0" smtClean="0"/>
              <a:t>(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e/r)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89" y="2164837"/>
            <a:ext cx="2499176" cy="253101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307589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Buoyant </a:t>
            </a:r>
            <a:r>
              <a:rPr lang="en-US" sz="4000" dirty="0"/>
              <a:t>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300"/>
            <a:ext cx="10515600" cy="4708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Completely submerged body .</a:t>
            </a:r>
          </a:p>
          <a:p>
            <a:r>
              <a:rPr lang="en-US" dirty="0" err="1"/>
              <a:t>dF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  = </a:t>
            </a:r>
            <a:r>
              <a:rPr lang="en-US" dirty="0" err="1"/>
              <a:t>dF</a:t>
            </a:r>
            <a:r>
              <a:rPr lang="en-US" baseline="-25000" dirty="0" err="1"/>
              <a:t>l</a:t>
            </a:r>
            <a:r>
              <a:rPr lang="en-US" dirty="0"/>
              <a:t> –</a:t>
            </a:r>
            <a:r>
              <a:rPr lang="en-US" dirty="0" err="1"/>
              <a:t>dF</a:t>
            </a:r>
            <a:r>
              <a:rPr lang="en-US" baseline="-25000" dirty="0" err="1"/>
              <a:t>u</a:t>
            </a:r>
            <a:r>
              <a:rPr lang="en-US" dirty="0"/>
              <a:t> </a:t>
            </a:r>
          </a:p>
          <a:p>
            <a:r>
              <a:rPr lang="en-US" dirty="0"/>
              <a:t>        = P</a:t>
            </a:r>
            <a:r>
              <a:rPr lang="en-US" baseline="-25000" dirty="0"/>
              <a:t>l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– P</a:t>
            </a:r>
            <a:r>
              <a:rPr lang="en-US" baseline="-25000" dirty="0"/>
              <a:t>u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</a:p>
          <a:p>
            <a:r>
              <a:rPr lang="en-US" dirty="0"/>
              <a:t>        = </a:t>
            </a:r>
            <a:r>
              <a:rPr lang="el-GR" dirty="0"/>
              <a:t>ϒ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l</a:t>
            </a:r>
            <a:r>
              <a:rPr lang="en-US" dirty="0" smtClean="0"/>
              <a:t> </a:t>
            </a:r>
            <a:r>
              <a:rPr lang="en-US" dirty="0" err="1"/>
              <a:t>dA</a:t>
            </a:r>
            <a:r>
              <a:rPr lang="en-US" dirty="0"/>
              <a:t> – </a:t>
            </a:r>
            <a:r>
              <a:rPr lang="el-GR" dirty="0"/>
              <a:t>ϒ</a:t>
            </a:r>
            <a:r>
              <a:rPr lang="en-US" dirty="0" err="1" smtClean="0"/>
              <a:t>z</a:t>
            </a:r>
            <a:r>
              <a:rPr lang="en-US" baseline="-25000" dirty="0" err="1" smtClean="0"/>
              <a:t>u</a:t>
            </a:r>
            <a:r>
              <a:rPr lang="en-US" dirty="0" smtClean="0"/>
              <a:t> </a:t>
            </a:r>
            <a:r>
              <a:rPr lang="en-US" dirty="0" err="1"/>
              <a:t>dA</a:t>
            </a:r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</a:t>
            </a:r>
            <a:r>
              <a:rPr lang="en-US" baseline="-25000" dirty="0"/>
              <a:t>B</a:t>
            </a:r>
            <a:r>
              <a:rPr lang="en-US" dirty="0"/>
              <a:t> = = </a:t>
            </a:r>
            <a:r>
              <a:rPr lang="el-GR" dirty="0" smtClean="0"/>
              <a:t>ϒ</a:t>
            </a:r>
            <a:r>
              <a:rPr lang="en-US" dirty="0" smtClean="0"/>
              <a:t>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z</a:t>
            </a:r>
            <a:r>
              <a:rPr lang="en-US" baseline="-25000" dirty="0" err="1"/>
              <a:t>u</a:t>
            </a:r>
            <a:r>
              <a:rPr lang="en-US" dirty="0"/>
              <a:t> )</a:t>
            </a:r>
            <a:r>
              <a:rPr lang="en-US" dirty="0" err="1"/>
              <a:t>dA</a:t>
            </a:r>
            <a:r>
              <a:rPr lang="en-US" dirty="0"/>
              <a:t>  = </a:t>
            </a:r>
            <a:r>
              <a:rPr lang="el-GR" dirty="0" smtClean="0"/>
              <a:t>ϒ</a:t>
            </a:r>
            <a:r>
              <a:rPr lang="en-US" dirty="0" smtClean="0"/>
              <a:t> </a:t>
            </a:r>
            <a:r>
              <a:rPr lang="en-US" dirty="0" err="1"/>
              <a:t>dV</a:t>
            </a:r>
            <a:r>
              <a:rPr lang="en-US" baseline="-25000" dirty="0" err="1"/>
              <a:t>body</a:t>
            </a:r>
            <a:r>
              <a:rPr lang="en-US" dirty="0"/>
              <a:t>  </a:t>
            </a:r>
          </a:p>
          <a:p>
            <a:r>
              <a:rPr lang="en-US" dirty="0"/>
              <a:t> * buoyant force equals weight of displaced fluid “ </a:t>
            </a:r>
            <a:r>
              <a:rPr lang="en-US" dirty="0" smtClean="0"/>
              <a:t>Archimedes Principle </a:t>
            </a:r>
            <a:r>
              <a:rPr lang="en-US" dirty="0"/>
              <a:t>“</a:t>
            </a:r>
          </a:p>
          <a:p>
            <a:r>
              <a:rPr lang="en-US" dirty="0" smtClean="0"/>
              <a:t>Center </a:t>
            </a:r>
            <a:r>
              <a:rPr lang="en-US" dirty="0"/>
              <a:t>of </a:t>
            </a:r>
            <a:r>
              <a:rPr lang="en-US" dirty="0" smtClean="0"/>
              <a:t>buoyancy </a:t>
            </a:r>
            <a:r>
              <a:rPr lang="en-US" dirty="0"/>
              <a:t>: It  can be shown that </a:t>
            </a:r>
          </a:p>
          <a:p>
            <a:r>
              <a:rPr lang="en-US" dirty="0"/>
              <a:t> </a:t>
            </a:r>
            <a:r>
              <a:rPr lang="en-US" dirty="0" smtClean="0"/>
              <a:t>X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(1/F</a:t>
            </a:r>
            <a:r>
              <a:rPr lang="en-US" baseline="-25000" dirty="0"/>
              <a:t>B</a:t>
            </a:r>
            <a:r>
              <a:rPr lang="en-US" dirty="0"/>
              <a:t> ) ∫ </a:t>
            </a:r>
            <a:r>
              <a:rPr lang="el-GR" dirty="0"/>
              <a:t>ϒ</a:t>
            </a:r>
            <a:r>
              <a:rPr lang="en-US" dirty="0" smtClean="0"/>
              <a:t> </a:t>
            </a:r>
            <a:r>
              <a:rPr lang="en-US" dirty="0"/>
              <a:t>x (</a:t>
            </a:r>
            <a:r>
              <a:rPr lang="en-US" dirty="0" err="1"/>
              <a:t>z</a:t>
            </a:r>
            <a:r>
              <a:rPr lang="en-US" baseline="-25000" dirty="0" err="1"/>
              <a:t>l</a:t>
            </a:r>
            <a:r>
              <a:rPr lang="en-US" dirty="0"/>
              <a:t> – </a:t>
            </a:r>
            <a:r>
              <a:rPr lang="en-US" dirty="0" err="1"/>
              <a:t>z</a:t>
            </a:r>
            <a:r>
              <a:rPr lang="en-US" baseline="-25000" dirty="0" err="1"/>
              <a:t>u</a:t>
            </a:r>
            <a:r>
              <a:rPr lang="en-US" dirty="0"/>
              <a:t> )</a:t>
            </a:r>
            <a:r>
              <a:rPr lang="en-US" dirty="0" err="1"/>
              <a:t>dA</a:t>
            </a:r>
            <a:r>
              <a:rPr lang="en-US" dirty="0"/>
              <a:t> = </a:t>
            </a:r>
            <a:r>
              <a:rPr lang="en-US" dirty="0" smtClean="0"/>
              <a:t>(</a:t>
            </a:r>
            <a:r>
              <a:rPr lang="el-GR" dirty="0"/>
              <a:t>ϒ</a:t>
            </a:r>
            <a:r>
              <a:rPr lang="en-US" dirty="0" smtClean="0"/>
              <a:t>  </a:t>
            </a:r>
            <a:r>
              <a:rPr lang="en-US" dirty="0"/>
              <a:t>/F</a:t>
            </a:r>
            <a:r>
              <a:rPr lang="en-US" baseline="-25000" dirty="0"/>
              <a:t>B</a:t>
            </a:r>
            <a:r>
              <a:rPr lang="en-US" dirty="0"/>
              <a:t> )∫  x </a:t>
            </a:r>
            <a:r>
              <a:rPr lang="en-US" dirty="0" err="1"/>
              <a:t>dV</a:t>
            </a:r>
            <a:r>
              <a:rPr lang="en-US" dirty="0"/>
              <a:t>  = (1/V) ∫  x </a:t>
            </a:r>
            <a:r>
              <a:rPr lang="en-US" dirty="0" err="1"/>
              <a:t>dV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 smtClean="0"/>
              <a:t>	Which is the centroid </a:t>
            </a:r>
            <a:r>
              <a:rPr lang="en-US" dirty="0"/>
              <a:t>of volume ( submerged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363" y="586856"/>
            <a:ext cx="2622783" cy="232666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395657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Buoyant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at </a:t>
            </a:r>
            <a:r>
              <a:rPr lang="en-US" dirty="0" smtClean="0"/>
              <a:t>interface  </a:t>
            </a:r>
            <a:r>
              <a:rPr lang="en-US" dirty="0"/>
              <a:t>of two </a:t>
            </a:r>
            <a:r>
              <a:rPr lang="en-US" dirty="0" smtClean="0"/>
              <a:t>immiscible </a:t>
            </a:r>
            <a:r>
              <a:rPr lang="en-US" dirty="0"/>
              <a:t>fluids it can be shown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baseline="-25000" dirty="0"/>
              <a:t>B</a:t>
            </a:r>
            <a:r>
              <a:rPr lang="en-US" dirty="0"/>
              <a:t> = </a:t>
            </a:r>
            <a:r>
              <a:rPr lang="el-GR" dirty="0" smtClean="0"/>
              <a:t>ϒ</a:t>
            </a:r>
            <a:r>
              <a:rPr lang="en-US" baseline="-25000" dirty="0" err="1" smtClean="0"/>
              <a:t>a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 smtClean="0"/>
              <a:t> +</a:t>
            </a:r>
            <a:r>
              <a:rPr lang="el-GR" dirty="0" smtClean="0"/>
              <a:t>ϒ</a:t>
            </a:r>
            <a:r>
              <a:rPr lang="en-US" baseline="-25000" dirty="0" err="1" smtClean="0"/>
              <a:t>b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endParaRPr lang="en-US" dirty="0"/>
          </a:p>
          <a:p>
            <a:r>
              <a:rPr lang="en-US" dirty="0"/>
              <a:t>Weight of fluids being </a:t>
            </a:r>
            <a:r>
              <a:rPr lang="en-US" dirty="0" smtClean="0"/>
              <a:t>displaced </a:t>
            </a:r>
            <a:r>
              <a:rPr lang="en-US" dirty="0"/>
              <a:t>by the body 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err="1" smtClean="0"/>
              <a:t>e.g</a:t>
            </a:r>
            <a:r>
              <a:rPr lang="en-US" dirty="0" smtClean="0"/>
              <a:t> 2.11 p.91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191" y="2790541"/>
            <a:ext cx="2657090" cy="15221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3690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</a:t>
            </a:r>
            <a:r>
              <a:rPr lang="en-US" dirty="0" smtClean="0"/>
              <a:t>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6745" cy="4351338"/>
          </a:xfrm>
        </p:spPr>
        <p:txBody>
          <a:bodyPr/>
          <a:lstStyle/>
          <a:p>
            <a:r>
              <a:rPr lang="en-US" dirty="0" smtClean="0"/>
              <a:t>Weight = buoyancy</a:t>
            </a:r>
          </a:p>
          <a:p>
            <a:r>
              <a:rPr lang="en-US" dirty="0" smtClean="0"/>
              <a:t>Neglect buoyance due to air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08" y="850323"/>
            <a:ext cx="5798994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11" y="3129395"/>
            <a:ext cx="20002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53350" y="6261532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84273" cy="4351338"/>
          </a:xfrm>
        </p:spPr>
        <p:txBody>
          <a:bodyPr/>
          <a:lstStyle/>
          <a:p>
            <a:r>
              <a:rPr lang="en-US" dirty="0" smtClean="0"/>
              <a:t>Vertical forces on half cylinder with radius R?</a:t>
            </a:r>
          </a:p>
          <a:p>
            <a:r>
              <a:rPr lang="en-US" dirty="0" smtClean="0"/>
              <a:t>F </a:t>
            </a:r>
            <a:r>
              <a:rPr lang="en-US" baseline="-25000" dirty="0" smtClean="0"/>
              <a:t>buoyancy</a:t>
            </a:r>
            <a:r>
              <a:rPr lang="en-US" dirty="0" smtClean="0"/>
              <a:t> = F</a:t>
            </a:r>
            <a:r>
              <a:rPr lang="en-US" baseline="-25000" dirty="0" smtClean="0"/>
              <a:t>L</a:t>
            </a:r>
            <a:r>
              <a:rPr lang="en-US" dirty="0" smtClean="0"/>
              <a:t>-F</a:t>
            </a:r>
            <a:r>
              <a:rPr lang="en-US" baseline="-25000" dirty="0" smtClean="0"/>
              <a:t>U</a:t>
            </a:r>
            <a:r>
              <a:rPr lang="en-US" dirty="0" smtClean="0"/>
              <a:t> = weight of displaced liquid</a:t>
            </a:r>
          </a:p>
          <a:p>
            <a:r>
              <a:rPr lang="en-US" dirty="0" smtClean="0"/>
              <a:t>Volume of cylinder multiplied by liquid specific weight.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86" y="1376363"/>
            <a:ext cx="25527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48825" cy="3046413"/>
          </a:xfrm>
        </p:spPr>
        <p:txBody>
          <a:bodyPr/>
          <a:lstStyle/>
          <a:p>
            <a:r>
              <a:rPr lang="en-US" dirty="0"/>
              <a:t>Pressure in a continuously distributed uniform static fluid varies only with </a:t>
            </a:r>
            <a:r>
              <a:rPr lang="en-US" dirty="0" smtClean="0"/>
              <a:t>vertical distance </a:t>
            </a:r>
            <a:r>
              <a:rPr lang="en-US" dirty="0"/>
              <a:t>and is independent of the shape of the container.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pressure is the </a:t>
            </a:r>
            <a:r>
              <a:rPr lang="en-US" dirty="0" smtClean="0"/>
              <a:t>same at </a:t>
            </a:r>
            <a:r>
              <a:rPr lang="en-US" dirty="0"/>
              <a:t>all points on a given horizontal plane in the fluid.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pressure increases </a:t>
            </a:r>
            <a:r>
              <a:rPr lang="en-US" dirty="0" smtClean="0"/>
              <a:t>with depth </a:t>
            </a:r>
            <a:r>
              <a:rPr lang="en-US" dirty="0"/>
              <a:t>in the fluid.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268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en-US" dirty="0"/>
              <a:t>Buoyant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77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weight in fluid  1 </a:t>
            </a:r>
            <a:r>
              <a:rPr lang="en-US" dirty="0" smtClean="0"/>
              <a:t>    </a:t>
            </a:r>
            <a:r>
              <a:rPr lang="en-US" dirty="0"/>
              <a:t>F</a:t>
            </a:r>
            <a:r>
              <a:rPr lang="en-US" baseline="-25000" dirty="0"/>
              <a:t>B1</a:t>
            </a:r>
            <a:r>
              <a:rPr lang="en-US" dirty="0"/>
              <a:t> + F</a:t>
            </a:r>
            <a:r>
              <a:rPr lang="en-US" baseline="-25000" dirty="0"/>
              <a:t>1</a:t>
            </a:r>
            <a:r>
              <a:rPr lang="en-US" dirty="0"/>
              <a:t> = w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 smtClean="0"/>
              <a:t>ϒ</a:t>
            </a:r>
            <a:r>
              <a:rPr lang="en-US" baseline="-25000" dirty="0" smtClean="0"/>
              <a:t>1</a:t>
            </a:r>
            <a:r>
              <a:rPr lang="en-US" dirty="0" smtClean="0"/>
              <a:t>v+F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w</a:t>
            </a:r>
          </a:p>
          <a:p>
            <a:r>
              <a:rPr lang="en-US" dirty="0"/>
              <a:t>weight in fluid </a:t>
            </a:r>
            <a:r>
              <a:rPr lang="en-US" dirty="0" smtClean="0"/>
              <a:t>2     </a:t>
            </a:r>
            <a:r>
              <a:rPr lang="en-US" dirty="0"/>
              <a:t>F</a:t>
            </a:r>
            <a:r>
              <a:rPr lang="en-US" baseline="-25000" dirty="0"/>
              <a:t>B2</a:t>
            </a:r>
            <a:r>
              <a:rPr lang="en-US" dirty="0"/>
              <a:t> + F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smtClean="0"/>
              <a:t>w</a:t>
            </a:r>
          </a:p>
          <a:p>
            <a:pPr marL="457200" lvl="1" indent="0">
              <a:buNone/>
            </a:pPr>
            <a:r>
              <a:rPr lang="en-US" dirty="0" smtClean="0"/>
              <a:t>	= </a:t>
            </a:r>
            <a:r>
              <a:rPr lang="el-GR" dirty="0"/>
              <a:t>ϒ </a:t>
            </a:r>
            <a:r>
              <a:rPr lang="en-US" baseline="-25000" dirty="0"/>
              <a:t>2 </a:t>
            </a:r>
            <a:r>
              <a:rPr lang="en-US" dirty="0" smtClean="0"/>
              <a:t>V +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= w</a:t>
            </a:r>
          </a:p>
          <a:p>
            <a:r>
              <a:rPr lang="en-US" dirty="0" smtClean="0"/>
              <a:t>then  </a:t>
            </a:r>
            <a:r>
              <a:rPr lang="en-US" dirty="0"/>
              <a:t>V = (F</a:t>
            </a:r>
            <a:r>
              <a:rPr lang="en-US" baseline="-25000" dirty="0"/>
              <a:t>1</a:t>
            </a:r>
            <a:r>
              <a:rPr lang="en-US" dirty="0"/>
              <a:t>-F</a:t>
            </a:r>
            <a:r>
              <a:rPr lang="en-US" baseline="-25000" dirty="0"/>
              <a:t>2</a:t>
            </a:r>
            <a:r>
              <a:rPr lang="en-US" dirty="0"/>
              <a:t> )/ </a:t>
            </a:r>
            <a:r>
              <a:rPr lang="en-US" dirty="0" smtClean="0"/>
              <a:t>(</a:t>
            </a:r>
            <a:r>
              <a:rPr lang="el-GR" dirty="0" smtClean="0"/>
              <a:t>ϒ</a:t>
            </a:r>
            <a:r>
              <a:rPr lang="en-US" baseline="-25000" dirty="0" smtClean="0"/>
              <a:t>2</a:t>
            </a:r>
            <a:r>
              <a:rPr lang="en-US" dirty="0" smtClean="0"/>
              <a:t>-</a:t>
            </a:r>
            <a:r>
              <a:rPr lang="el-GR" dirty="0"/>
              <a:t> ϒ 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) ; </a:t>
            </a:r>
            <a:r>
              <a:rPr lang="en-US" dirty="0" smtClean="0"/>
              <a:t>and </a:t>
            </a:r>
            <a:endParaRPr lang="en-US" dirty="0"/>
          </a:p>
          <a:p>
            <a:r>
              <a:rPr lang="en-US" dirty="0"/>
              <a:t>w = (F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ϒ 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-  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ϒ </a:t>
            </a:r>
            <a:r>
              <a:rPr lang="en-US" baseline="-25000" dirty="0" smtClean="0"/>
              <a:t>1</a:t>
            </a:r>
            <a:r>
              <a:rPr lang="en-US" dirty="0"/>
              <a:t>)/ </a:t>
            </a:r>
            <a:r>
              <a:rPr lang="en-US" dirty="0" smtClean="0"/>
              <a:t>(</a:t>
            </a:r>
            <a:r>
              <a:rPr lang="el-GR" dirty="0"/>
              <a:t>ϒ </a:t>
            </a:r>
            <a:r>
              <a:rPr lang="en-US" baseline="-25000" dirty="0" smtClean="0"/>
              <a:t>2 </a:t>
            </a:r>
            <a:r>
              <a:rPr lang="en-US" dirty="0"/>
              <a:t>- </a:t>
            </a:r>
            <a:r>
              <a:rPr lang="el-GR" dirty="0"/>
              <a:t>ϒ 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smtClean="0"/>
              <a:t>(w/g )/v </a:t>
            </a:r>
            <a:r>
              <a:rPr lang="en-US" dirty="0"/>
              <a:t>= (F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ϒ 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-  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ϒ </a:t>
            </a:r>
            <a:r>
              <a:rPr lang="en-US" baseline="-25000" dirty="0" smtClean="0"/>
              <a:t>1</a:t>
            </a:r>
            <a:r>
              <a:rPr lang="en-US" dirty="0"/>
              <a:t>)/ </a:t>
            </a:r>
            <a:r>
              <a:rPr lang="en-US" dirty="0" smtClean="0"/>
              <a:t>g(F</a:t>
            </a:r>
            <a:r>
              <a:rPr lang="en-US" baseline="-25000" dirty="0" smtClean="0"/>
              <a:t>1</a:t>
            </a:r>
            <a:r>
              <a:rPr lang="en-US" dirty="0" smtClean="0"/>
              <a:t>-F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r>
              <a:rPr lang="en-US" dirty="0"/>
              <a:t>S.G = (w/v </a:t>
            </a:r>
            <a:r>
              <a:rPr lang="en-US" dirty="0" smtClean="0"/>
              <a:t>) /</a:t>
            </a:r>
            <a:r>
              <a:rPr lang="el-GR" dirty="0" smtClean="0"/>
              <a:t> </a:t>
            </a:r>
            <a:r>
              <a:rPr lang="el-GR" dirty="0"/>
              <a:t>ϒ </a:t>
            </a:r>
            <a:r>
              <a:rPr lang="en-US" baseline="-25000" dirty="0" smtClean="0"/>
              <a:t>H2o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333" y="887104"/>
            <a:ext cx="3186966" cy="31671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43850" y="633730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0575" y="474673"/>
            <a:ext cx="9939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6A2C8"/>
                </a:solidFill>
                <a:latin typeface="Times-Bold"/>
              </a:rPr>
              <a:t>EXAMPLE </a:t>
            </a:r>
            <a:r>
              <a:rPr lang="en-US" sz="2400" b="1" dirty="0" smtClean="0">
                <a:solidFill>
                  <a:srgbClr val="36A2C8"/>
                </a:solidFill>
                <a:latin typeface="Times-Bold"/>
              </a:rPr>
              <a:t>2.9</a:t>
            </a:r>
          </a:p>
          <a:p>
            <a:endParaRPr lang="en-US" sz="2400" b="1" dirty="0">
              <a:solidFill>
                <a:srgbClr val="36A2C8"/>
              </a:solidFill>
              <a:latin typeface="Times-Bold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-Roman"/>
              </a:rPr>
              <a:t>A block of concrete weighs 100 </a:t>
            </a:r>
            <a:r>
              <a:rPr lang="en-US" sz="2400" dirty="0" err="1">
                <a:solidFill>
                  <a:srgbClr val="000000"/>
                </a:solidFill>
                <a:latin typeface="Times-Roman"/>
              </a:rPr>
              <a:t>lbf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 in air and “weighs’’ only 60 </a:t>
            </a:r>
            <a:r>
              <a:rPr lang="en-US" sz="2400" dirty="0" err="1">
                <a:solidFill>
                  <a:srgbClr val="000000"/>
                </a:solidFill>
                <a:latin typeface="Times-Roman"/>
              </a:rPr>
              <a:t>lbf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 when immersed in fresh </a:t>
            </a:r>
            <a:r>
              <a:rPr lang="en-US" sz="2400" dirty="0" smtClean="0">
                <a:solidFill>
                  <a:srgbClr val="000000"/>
                </a:solidFill>
                <a:latin typeface="Times-Roman"/>
              </a:rPr>
              <a:t>water (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62.4 </a:t>
            </a:r>
            <a:r>
              <a:rPr lang="en-US" sz="2400" dirty="0" err="1">
                <a:solidFill>
                  <a:srgbClr val="000000"/>
                </a:solidFill>
                <a:latin typeface="Times-Roman"/>
              </a:rPr>
              <a:t>lbf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/ft3). What is the average specific weight of the block?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99" y="2413664"/>
            <a:ext cx="1539564" cy="26185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7737" y="253871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A free-body diagram of the submerged block (see Fig. E2.9) shows a balance between the </a:t>
            </a:r>
            <a:r>
              <a:rPr lang="en-US" sz="2000" dirty="0" smtClean="0">
                <a:latin typeface="Times-Roman"/>
              </a:rPr>
              <a:t>apparent weight ( in water), </a:t>
            </a:r>
            <a:r>
              <a:rPr lang="en-US" sz="2000" dirty="0">
                <a:latin typeface="Times-Roman"/>
              </a:rPr>
              <a:t>the buoyant force, and the actual weight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947737" y="4632101"/>
            <a:ext cx="6954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Solving gives the volume of the block as 40/62.4 </a:t>
            </a:r>
            <a:r>
              <a:rPr lang="en-US" sz="2000" dirty="0" smtClean="0">
                <a:latin typeface="Times-Roman"/>
              </a:rPr>
              <a:t>=</a:t>
            </a:r>
            <a:r>
              <a:rPr lang="en-US" sz="2000" dirty="0" smtClean="0">
                <a:latin typeface="MathematicalPi-One"/>
              </a:rPr>
              <a:t> </a:t>
            </a:r>
            <a:r>
              <a:rPr lang="en-US" sz="2000" dirty="0">
                <a:latin typeface="Times-Roman"/>
              </a:rPr>
              <a:t>0.641 ft3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38" y="3554373"/>
            <a:ext cx="5141569" cy="931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38" y="5005904"/>
            <a:ext cx="4375089" cy="11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>
            <a:normAutofit/>
          </a:bodyPr>
          <a:lstStyle/>
          <a:p>
            <a:r>
              <a:rPr lang="en-US" sz="4000" dirty="0"/>
              <a:t>Stability of Floating Bodies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23" y="1337482"/>
            <a:ext cx="7923663" cy="51042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Vertical stability </a:t>
            </a:r>
            <a:r>
              <a:rPr lang="en-US" dirty="0" smtClean="0"/>
              <a:t>; floating between two fluids If displaced  upward then F</a:t>
            </a:r>
            <a:r>
              <a:rPr lang="en-US" baseline="-25000" dirty="0" smtClean="0"/>
              <a:t>B      </a:t>
            </a:r>
            <a:r>
              <a:rPr lang="en-US" dirty="0" smtClean="0"/>
              <a:t>becomes  (</a:t>
            </a:r>
            <a:r>
              <a:rPr lang="el-GR" dirty="0" smtClean="0"/>
              <a:t>ϒ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sub</a:t>
            </a:r>
            <a:r>
              <a:rPr lang="en-US" dirty="0" smtClean="0"/>
              <a:t> ) become smaller than w, and </a:t>
            </a:r>
            <a:r>
              <a:rPr lang="en-US" dirty="0"/>
              <a:t>it go back to stable </a:t>
            </a:r>
            <a:r>
              <a:rPr lang="en-US" dirty="0" smtClean="0"/>
              <a:t>position.</a:t>
            </a:r>
          </a:p>
          <a:p>
            <a:r>
              <a:rPr lang="en-US" dirty="0" smtClean="0"/>
              <a:t> </a:t>
            </a:r>
            <a:r>
              <a:rPr lang="en-US" dirty="0"/>
              <a:t>if displaced  down ward  F</a:t>
            </a:r>
            <a:r>
              <a:rPr lang="en-US" baseline="-25000" dirty="0"/>
              <a:t>B</a:t>
            </a:r>
            <a:r>
              <a:rPr lang="en-US" dirty="0"/>
              <a:t> = </a:t>
            </a:r>
            <a:r>
              <a:rPr lang="en-US" dirty="0" smtClean="0"/>
              <a:t>(</a:t>
            </a:r>
            <a:r>
              <a:rPr lang="el-GR" dirty="0" smtClean="0"/>
              <a:t>ϒ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sub</a:t>
            </a:r>
            <a:r>
              <a:rPr lang="en-US" dirty="0"/>
              <a:t> ) </a:t>
            </a:r>
            <a:r>
              <a:rPr lang="en-US" dirty="0" smtClean="0"/>
              <a:t>become  </a:t>
            </a:r>
            <a:r>
              <a:rPr lang="en-US" dirty="0"/>
              <a:t>greater than weight and body moves </a:t>
            </a:r>
            <a:r>
              <a:rPr lang="en-US" dirty="0" smtClean="0"/>
              <a:t>upward and </a:t>
            </a:r>
            <a:r>
              <a:rPr lang="en-US" dirty="0"/>
              <a:t>restore to stable position .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Rotational stability </a:t>
            </a:r>
          </a:p>
          <a:p>
            <a:pPr lvl="1"/>
            <a:r>
              <a:rPr lang="en-US" sz="2600" dirty="0"/>
              <a:t>stable : any rotation sets </a:t>
            </a:r>
            <a:r>
              <a:rPr lang="en-US" sz="2600" dirty="0" smtClean="0"/>
              <a:t> a </a:t>
            </a:r>
            <a:r>
              <a:rPr lang="en-US" sz="2600" dirty="0"/>
              <a:t>restoring couple </a:t>
            </a:r>
            <a:r>
              <a:rPr lang="en-US" sz="2600" dirty="0" err="1"/>
              <a:t>e.g</a:t>
            </a:r>
            <a:r>
              <a:rPr lang="en-US" sz="2600" dirty="0"/>
              <a:t> </a:t>
            </a:r>
            <a:r>
              <a:rPr lang="en-US" sz="2600" dirty="0" smtClean="0"/>
              <a:t>when  </a:t>
            </a:r>
            <a:r>
              <a:rPr lang="en-US" sz="2600" dirty="0"/>
              <a:t>gravity center below </a:t>
            </a:r>
            <a:r>
              <a:rPr lang="en-US" sz="2600" dirty="0" smtClean="0"/>
              <a:t>buoyancy center </a:t>
            </a:r>
            <a:r>
              <a:rPr lang="en-US" sz="2600" dirty="0"/>
              <a:t>.  case 1</a:t>
            </a:r>
          </a:p>
          <a:p>
            <a:pPr lvl="1"/>
            <a:r>
              <a:rPr lang="en-US" sz="2600" dirty="0"/>
              <a:t> unstable : any angular </a:t>
            </a:r>
            <a:r>
              <a:rPr lang="en-US" sz="2600" dirty="0" smtClean="0"/>
              <a:t>displacement </a:t>
            </a:r>
            <a:r>
              <a:rPr lang="en-US" sz="2600" dirty="0"/>
              <a:t>set up  a couple </a:t>
            </a:r>
            <a:r>
              <a:rPr lang="en-US" sz="2600" dirty="0" smtClean="0"/>
              <a:t>that  </a:t>
            </a:r>
            <a:r>
              <a:rPr lang="en-US" sz="2600" dirty="0"/>
              <a:t>tends to increase stability . case 2</a:t>
            </a:r>
          </a:p>
          <a:p>
            <a:pPr lvl="1"/>
            <a:r>
              <a:rPr lang="en-US" sz="2600" dirty="0"/>
              <a:t>Neutral stable : angular </a:t>
            </a:r>
            <a:r>
              <a:rPr lang="en-US" sz="2600" dirty="0" smtClean="0"/>
              <a:t>rotation does </a:t>
            </a:r>
            <a:r>
              <a:rPr lang="en-US" sz="2600" dirty="0"/>
              <a:t>not set up any couple .</a:t>
            </a:r>
          </a:p>
          <a:p>
            <a:pPr lvl="1"/>
            <a:r>
              <a:rPr lang="en-US" sz="2600" dirty="0"/>
              <a:t>This is the case when </a:t>
            </a:r>
            <a:r>
              <a:rPr lang="en-US" sz="2600" dirty="0" smtClean="0"/>
              <a:t>buoyancy and </a:t>
            </a:r>
            <a:r>
              <a:rPr lang="en-US" sz="2600" dirty="0"/>
              <a:t>gravity center act at the same point </a:t>
            </a:r>
            <a:r>
              <a:rPr lang="en-US" sz="2600" dirty="0" smtClean="0"/>
              <a:t>. </a:t>
            </a:r>
            <a:r>
              <a:rPr lang="en-US" sz="2600" dirty="0"/>
              <a:t>e.g. sphere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600" y="1733268"/>
            <a:ext cx="646776" cy="1824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33" y="1730612"/>
            <a:ext cx="1170430" cy="1598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215" y="3557508"/>
            <a:ext cx="1446662" cy="1713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877" y="3694915"/>
            <a:ext cx="1247277" cy="143916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33533" y="6373313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2639"/>
          </a:xfrm>
        </p:spPr>
        <p:txBody>
          <a:bodyPr>
            <a:normAutofit/>
          </a:bodyPr>
          <a:lstStyle/>
          <a:p>
            <a:r>
              <a:rPr lang="en-US" sz="4000" dirty="0"/>
              <a:t>Rotational stability of floating bodies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3" y="1238993"/>
            <a:ext cx="603365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Note : gravity center G </a:t>
            </a:r>
          </a:p>
          <a:p>
            <a:r>
              <a:rPr lang="en-US" dirty="0" smtClean="0"/>
              <a:t>Buoyancy </a:t>
            </a:r>
            <a:r>
              <a:rPr lang="en-US" dirty="0"/>
              <a:t>center  B</a:t>
            </a:r>
          </a:p>
          <a:p>
            <a:r>
              <a:rPr lang="en-US" dirty="0"/>
              <a:t>New </a:t>
            </a:r>
            <a:r>
              <a:rPr lang="en-US" dirty="0" smtClean="0"/>
              <a:t>buoyancy </a:t>
            </a:r>
            <a:r>
              <a:rPr lang="en-US" dirty="0"/>
              <a:t>center of rotation body B`.</a:t>
            </a:r>
          </a:p>
          <a:p>
            <a:r>
              <a:rPr lang="en-US" dirty="0"/>
              <a:t>Measure of stability  is GM </a:t>
            </a:r>
          </a:p>
          <a:p>
            <a:pPr lvl="1"/>
            <a:r>
              <a:rPr lang="en-US" dirty="0"/>
              <a:t>GM ≥ 0 stable .</a:t>
            </a:r>
          </a:p>
          <a:p>
            <a:pPr lvl="1"/>
            <a:r>
              <a:rPr lang="en-US" dirty="0" smtClean="0"/>
              <a:t>GM </a:t>
            </a:r>
            <a:r>
              <a:rPr lang="en-US" dirty="0"/>
              <a:t>&lt; 0 unstable </a:t>
            </a:r>
          </a:p>
          <a:p>
            <a:r>
              <a:rPr lang="en-US" dirty="0"/>
              <a:t>But GM= BM –BG</a:t>
            </a:r>
          </a:p>
          <a:p>
            <a:r>
              <a:rPr lang="en-US" dirty="0"/>
              <a:t>BG = L</a:t>
            </a:r>
            <a:r>
              <a:rPr lang="en-US" baseline="-25000" dirty="0"/>
              <a:t>2</a:t>
            </a:r>
            <a:r>
              <a:rPr lang="en-US" dirty="0"/>
              <a:t> – L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Find L</a:t>
            </a:r>
            <a:r>
              <a:rPr lang="en-US" baseline="-25000" dirty="0"/>
              <a:t>1</a:t>
            </a:r>
            <a:r>
              <a:rPr lang="en-US" dirty="0"/>
              <a:t> from    w = F</a:t>
            </a:r>
            <a:r>
              <a:rPr lang="en-US" baseline="-25000" dirty="0"/>
              <a:t>B</a:t>
            </a:r>
            <a:r>
              <a:rPr lang="en-US" dirty="0"/>
              <a:t> = </a:t>
            </a:r>
            <a:r>
              <a:rPr lang="el-GR" dirty="0" smtClean="0"/>
              <a:t>ϒ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/>
              <a:t>v  = </a:t>
            </a:r>
            <a:r>
              <a:rPr lang="el-GR" dirty="0" smtClean="0"/>
              <a:t>ϒ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/>
              <a:t>A(2 L</a:t>
            </a:r>
            <a:r>
              <a:rPr lang="en-US" baseline="-25000" dirty="0"/>
              <a:t>1-2</a:t>
            </a:r>
            <a:r>
              <a:rPr lang="en-US" dirty="0"/>
              <a:t>)</a:t>
            </a:r>
          </a:p>
          <a:p>
            <a:r>
              <a:rPr lang="en-US" dirty="0"/>
              <a:t>L1 = (w /</a:t>
            </a:r>
            <a:r>
              <a:rPr lang="en-US" dirty="0" smtClean="0"/>
              <a:t>2</a:t>
            </a:r>
            <a:r>
              <a:rPr lang="el-GR" dirty="0"/>
              <a:t> ϒ</a:t>
            </a:r>
            <a:r>
              <a:rPr lang="en-US" baseline="-25000" dirty="0"/>
              <a:t>F </a:t>
            </a:r>
            <a:r>
              <a:rPr lang="en-US" dirty="0" smtClean="0"/>
              <a:t>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491" y="561922"/>
            <a:ext cx="1959344" cy="1683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579" y="1043818"/>
            <a:ext cx="1689065" cy="1140119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54" y="2687782"/>
            <a:ext cx="5398772" cy="341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362770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stability of floating bodies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can be shown that BM = </a:t>
            </a:r>
            <a:r>
              <a:rPr lang="en-US" dirty="0" smtClean="0"/>
              <a:t>(</a:t>
            </a:r>
            <a:r>
              <a:rPr lang="el-GR" dirty="0"/>
              <a:t>ϒ</a:t>
            </a:r>
            <a:r>
              <a:rPr lang="en-US" baseline="-25000" dirty="0"/>
              <a:t>F </a:t>
            </a:r>
            <a:r>
              <a:rPr lang="en-US" dirty="0" smtClean="0"/>
              <a:t>/W </a:t>
            </a:r>
            <a:r>
              <a:rPr lang="en-US" baseline="-25000" dirty="0" smtClean="0"/>
              <a:t>body</a:t>
            </a:r>
            <a:r>
              <a:rPr lang="en-US" dirty="0" smtClean="0"/>
              <a:t>  </a:t>
            </a:r>
            <a:r>
              <a:rPr lang="en-US" dirty="0"/>
              <a:t>)</a:t>
            </a:r>
            <a:r>
              <a:rPr lang="en-US" dirty="0" err="1" smtClean="0"/>
              <a:t>Iyy</a:t>
            </a:r>
            <a:r>
              <a:rPr lang="en-US" dirty="0" smtClean="0"/>
              <a:t>     </a:t>
            </a:r>
            <a:r>
              <a:rPr lang="en-US" dirty="0"/>
              <a:t>= (I </a:t>
            </a:r>
            <a:r>
              <a:rPr lang="en-US" dirty="0" err="1"/>
              <a:t>yy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Vsub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Where </a:t>
            </a:r>
            <a:r>
              <a:rPr lang="en-US" dirty="0" err="1"/>
              <a:t>Iyy</a:t>
            </a:r>
            <a:r>
              <a:rPr lang="en-US" dirty="0"/>
              <a:t> = ∫ x</a:t>
            </a:r>
            <a:r>
              <a:rPr lang="en-US" baseline="30000" dirty="0"/>
              <a:t>2</a:t>
            </a:r>
            <a:r>
              <a:rPr lang="en-US" dirty="0"/>
              <a:t>  </a:t>
            </a:r>
            <a:r>
              <a:rPr lang="en-US" dirty="0" err="1"/>
              <a:t>dA</a:t>
            </a:r>
            <a:r>
              <a:rPr lang="en-US" dirty="0"/>
              <a:t> about </a:t>
            </a:r>
            <a:r>
              <a:rPr lang="en-US" dirty="0" smtClean="0"/>
              <a:t>rotational, </a:t>
            </a:r>
            <a:r>
              <a:rPr lang="en-US" dirty="0"/>
              <a:t>axis  y-y . </a:t>
            </a:r>
          </a:p>
          <a:p>
            <a:r>
              <a:rPr lang="en-US" dirty="0"/>
              <a:t>Restoring couple  C = </a:t>
            </a:r>
            <a:r>
              <a:rPr lang="el-GR" dirty="0"/>
              <a:t>ϒ</a:t>
            </a:r>
            <a:r>
              <a:rPr lang="en-US" baseline="-25000" dirty="0"/>
              <a:t>F </a:t>
            </a:r>
            <a:r>
              <a:rPr lang="en-US" dirty="0" smtClean="0"/>
              <a:t>∂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 err="1"/>
              <a:t>Iyy</a:t>
            </a:r>
            <a:r>
              <a:rPr lang="en-US" dirty="0"/>
              <a:t>  </a:t>
            </a:r>
          </a:p>
          <a:p>
            <a:r>
              <a:rPr lang="en-US" dirty="0"/>
              <a:t>                   Or       C = </a:t>
            </a:r>
            <a:r>
              <a:rPr lang="en-US" dirty="0" err="1"/>
              <a:t>wMG</a:t>
            </a:r>
            <a:r>
              <a:rPr lang="en-US" dirty="0"/>
              <a:t>( </a:t>
            </a:r>
            <a:r>
              <a:rPr lang="en-US" dirty="0" smtClean="0"/>
              <a:t>sin</a:t>
            </a:r>
            <a:r>
              <a:rPr lang="el-GR" dirty="0" smtClean="0"/>
              <a:t>θ</a:t>
            </a:r>
            <a:r>
              <a:rPr lang="en-US" dirty="0" smtClean="0"/>
              <a:t>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err="1" smtClean="0"/>
              <a:t>e.g</a:t>
            </a:r>
            <a:r>
              <a:rPr lang="en-US" dirty="0" smtClean="0"/>
              <a:t> 2.12 p. 94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251" y="2378686"/>
            <a:ext cx="1201003" cy="1985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773" y="3371515"/>
            <a:ext cx="1292058" cy="1727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87352" y="6350849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12" y="801231"/>
            <a:ext cx="8415380" cy="4630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661" y="199846"/>
            <a:ext cx="11191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Bold"/>
              </a:rPr>
              <a:t>Fig. 2.18 </a:t>
            </a:r>
            <a:r>
              <a:rPr lang="en-US" dirty="0">
                <a:latin typeface="Times-Roman"/>
              </a:rPr>
              <a:t>Calculation of the </a:t>
            </a:r>
            <a:r>
              <a:rPr lang="en-US" dirty="0" smtClean="0">
                <a:latin typeface="Times-Roman"/>
              </a:rPr>
              <a:t>metacenter </a:t>
            </a:r>
            <a:r>
              <a:rPr lang="en-US" i="1" dirty="0" smtClean="0">
                <a:latin typeface="Times-Italic"/>
              </a:rPr>
              <a:t>M </a:t>
            </a:r>
            <a:r>
              <a:rPr lang="en-US" dirty="0">
                <a:latin typeface="Times-Roman"/>
              </a:rPr>
              <a:t>of the floating </a:t>
            </a:r>
            <a:r>
              <a:rPr lang="en-US" dirty="0" smtClean="0">
                <a:latin typeface="Times-Roman"/>
              </a:rPr>
              <a:t>body shown </a:t>
            </a:r>
            <a:r>
              <a:rPr lang="en-US" dirty="0">
                <a:latin typeface="Times-Roman"/>
              </a:rPr>
              <a:t>in (</a:t>
            </a:r>
            <a:r>
              <a:rPr lang="en-US" i="1" dirty="0">
                <a:latin typeface="Times-Italic"/>
              </a:rPr>
              <a:t>a</a:t>
            </a:r>
            <a:r>
              <a:rPr lang="en-US" dirty="0">
                <a:latin typeface="Times-Roman"/>
              </a:rPr>
              <a:t>). Tilt the body a </a:t>
            </a:r>
            <a:r>
              <a:rPr lang="en-US" dirty="0" smtClean="0">
                <a:latin typeface="Times-Roman"/>
              </a:rPr>
              <a:t>small angle </a:t>
            </a:r>
            <a:r>
              <a:rPr lang="en-US" dirty="0">
                <a:latin typeface="Times-Roman"/>
              </a:rPr>
              <a:t>. Either (</a:t>
            </a:r>
            <a:r>
              <a:rPr lang="en-US" i="1" dirty="0">
                <a:latin typeface="Times-Italic"/>
              </a:rPr>
              <a:t>b</a:t>
            </a:r>
            <a:r>
              <a:rPr lang="en-US" dirty="0">
                <a:latin typeface="Times-Roman"/>
              </a:rPr>
              <a:t>) </a:t>
            </a:r>
            <a:r>
              <a:rPr lang="en-US" i="1" dirty="0">
                <a:latin typeface="Times-Italic"/>
              </a:rPr>
              <a:t>B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moves </a:t>
            </a:r>
            <a:r>
              <a:rPr lang="en-US" dirty="0" smtClean="0">
                <a:latin typeface="Times-Roman"/>
              </a:rPr>
              <a:t>far out </a:t>
            </a:r>
            <a:r>
              <a:rPr lang="en-US" dirty="0">
                <a:latin typeface="Times-Roman"/>
              </a:rPr>
              <a:t>(point </a:t>
            </a:r>
            <a:r>
              <a:rPr lang="en-US" i="1" dirty="0">
                <a:latin typeface="Times-Italic"/>
              </a:rPr>
              <a:t>M </a:t>
            </a:r>
            <a:r>
              <a:rPr lang="en-US" dirty="0">
                <a:latin typeface="Times-Roman"/>
              </a:rPr>
              <a:t>above </a:t>
            </a:r>
            <a:r>
              <a:rPr lang="en-US" i="1" dirty="0">
                <a:latin typeface="Times-Italic"/>
              </a:rPr>
              <a:t>G </a:t>
            </a:r>
            <a:r>
              <a:rPr lang="en-US" dirty="0">
                <a:latin typeface="Times-Roman"/>
              </a:rPr>
              <a:t>denotes stability</a:t>
            </a:r>
            <a:r>
              <a:rPr lang="en-US" dirty="0" smtClean="0">
                <a:latin typeface="Times-Roman"/>
              </a:rPr>
              <a:t>); or </a:t>
            </a:r>
            <a:r>
              <a:rPr lang="en-US" dirty="0">
                <a:latin typeface="Times-Roman"/>
              </a:rPr>
              <a:t>(</a:t>
            </a:r>
            <a:r>
              <a:rPr lang="en-US" i="1" dirty="0">
                <a:latin typeface="Times-Italic"/>
              </a:rPr>
              <a:t>c</a:t>
            </a:r>
            <a:r>
              <a:rPr lang="en-US" dirty="0">
                <a:latin typeface="Times-Roman"/>
              </a:rPr>
              <a:t>) </a:t>
            </a:r>
            <a:r>
              <a:rPr lang="en-US" i="1" dirty="0">
                <a:latin typeface="Times-Italic"/>
              </a:rPr>
              <a:t>B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moves </a:t>
            </a:r>
            <a:r>
              <a:rPr lang="en-US" dirty="0" smtClean="0">
                <a:latin typeface="Times-Roman"/>
              </a:rPr>
              <a:t>slightly (</a:t>
            </a:r>
            <a:r>
              <a:rPr lang="en-US" dirty="0">
                <a:latin typeface="Times-Roman"/>
              </a:rPr>
              <a:t>point </a:t>
            </a:r>
            <a:r>
              <a:rPr lang="en-US" i="1" dirty="0">
                <a:latin typeface="Times-Italic"/>
              </a:rPr>
              <a:t>M </a:t>
            </a:r>
            <a:r>
              <a:rPr lang="en-US" dirty="0">
                <a:latin typeface="Times-Roman"/>
              </a:rPr>
              <a:t>below </a:t>
            </a:r>
            <a:r>
              <a:rPr lang="en-US" i="1" dirty="0">
                <a:latin typeface="Times-Italic"/>
              </a:rPr>
              <a:t>G </a:t>
            </a:r>
            <a:r>
              <a:rPr lang="en-US" dirty="0">
                <a:latin typeface="Times-Roman"/>
              </a:rPr>
              <a:t>denotes instability)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1975" y="5431968"/>
            <a:ext cx="11296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-Roman"/>
              </a:rPr>
              <a:t>If point </a:t>
            </a:r>
            <a:r>
              <a:rPr lang="en-US" sz="2000" i="1" dirty="0">
                <a:solidFill>
                  <a:srgbClr val="7030A0"/>
                </a:solidFill>
                <a:latin typeface="Times-Italic"/>
              </a:rPr>
              <a:t>M 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is above </a:t>
            </a:r>
            <a:r>
              <a:rPr lang="en-US" sz="2000" i="1" dirty="0">
                <a:solidFill>
                  <a:srgbClr val="7030A0"/>
                </a:solidFill>
                <a:latin typeface="Times-Italic"/>
              </a:rPr>
              <a:t>G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, that is, if the </a:t>
            </a:r>
            <a:r>
              <a:rPr lang="en-US" sz="2000" i="1" dirty="0">
                <a:solidFill>
                  <a:srgbClr val="7030A0"/>
                </a:solidFill>
                <a:latin typeface="Times-Italic"/>
              </a:rPr>
              <a:t>metacentric height MG</a:t>
            </a:r>
            <a:r>
              <a:rPr lang="en-US" sz="2000" dirty="0">
                <a:solidFill>
                  <a:srgbClr val="7030A0"/>
                </a:solidFill>
                <a:latin typeface="MathematicalPi-Three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is positive, a </a:t>
            </a:r>
            <a:r>
              <a:rPr lang="en-US" sz="2000" dirty="0" smtClean="0">
                <a:solidFill>
                  <a:srgbClr val="7030A0"/>
                </a:solidFill>
                <a:latin typeface="Times-Roman"/>
              </a:rPr>
              <a:t>restoring moment 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is present and the original position is stable. If </a:t>
            </a:r>
            <a:r>
              <a:rPr lang="en-US" sz="2000" i="1" dirty="0">
                <a:solidFill>
                  <a:srgbClr val="7030A0"/>
                </a:solidFill>
                <a:latin typeface="Times-Italic"/>
              </a:rPr>
              <a:t>M 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is below </a:t>
            </a:r>
            <a:r>
              <a:rPr lang="en-US" sz="2000" i="1" dirty="0">
                <a:solidFill>
                  <a:srgbClr val="7030A0"/>
                </a:solidFill>
                <a:latin typeface="Times-Italic"/>
              </a:rPr>
              <a:t>G 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(</a:t>
            </a:r>
            <a:r>
              <a:rPr lang="en-US" sz="2000" dirty="0" smtClean="0">
                <a:solidFill>
                  <a:srgbClr val="7030A0"/>
                </a:solidFill>
                <a:latin typeface="Times-Roman"/>
              </a:rPr>
              <a:t>negative </a:t>
            </a:r>
            <a:r>
              <a:rPr lang="en-US" sz="2000" i="1" dirty="0" smtClean="0">
                <a:solidFill>
                  <a:srgbClr val="7030A0"/>
                </a:solidFill>
                <a:latin typeface="Times-Italic"/>
              </a:rPr>
              <a:t>MG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, the body is unstable and will overturn if disturbed. Stability </a:t>
            </a:r>
            <a:r>
              <a:rPr lang="en-US" sz="2000" dirty="0" smtClean="0">
                <a:solidFill>
                  <a:srgbClr val="7030A0"/>
                </a:solidFill>
                <a:latin typeface="Times-Roman"/>
              </a:rPr>
              <a:t>increases with 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increasing </a:t>
            </a:r>
            <a:r>
              <a:rPr lang="en-US" sz="2000" i="1" dirty="0">
                <a:solidFill>
                  <a:srgbClr val="7030A0"/>
                </a:solidFill>
                <a:latin typeface="Times-Italic"/>
              </a:rPr>
              <a:t>MG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90"/>
            <a:ext cx="10515600" cy="6809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75" y="767535"/>
            <a:ext cx="5488660" cy="3340441"/>
          </a:xfrm>
        </p:spPr>
        <p:txBody>
          <a:bodyPr>
            <a:normAutofit/>
          </a:bodyPr>
          <a:lstStyle/>
          <a:p>
            <a:r>
              <a:rPr lang="en-US" dirty="0" smtClean="0"/>
              <a:t>A barge has a uniform rectangular cross section of width 2L and vertical draft of height H. Determine the metacentric height for a small tilt angle and the range of ratio L/H for which the barge is statistically stable, if G is exactly at the water line.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74522"/>
            <a:ext cx="10294924" cy="286621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7561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35" y="752750"/>
            <a:ext cx="5686425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665" y="4615889"/>
            <a:ext cx="2911874" cy="22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2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Fluid Rigid body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02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Linear acceleration</a:t>
            </a:r>
          </a:p>
          <a:p>
            <a:r>
              <a:rPr lang="en-US" dirty="0" smtClean="0"/>
              <a:t>Rotational acceleration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 acceleration equation</a:t>
            </a:r>
          </a:p>
          <a:p>
            <a:endParaRPr lang="en-US" dirty="0" smtClean="0"/>
          </a:p>
          <a:p>
            <a:r>
              <a:rPr lang="en-US" dirty="0" smtClean="0"/>
              <a:t>General fluid equation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82" y="1474644"/>
            <a:ext cx="2946779" cy="261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105" y="1539022"/>
            <a:ext cx="3683895" cy="2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0" y="4229792"/>
                <a:ext cx="321575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𝑑𝑉𝑜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𝑥𝑟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𝑥𝑟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29792"/>
                <a:ext cx="3215752" cy="6182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49845" y="5291139"/>
                <a:ext cx="35147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45" y="5291139"/>
                <a:ext cx="351472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8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39282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acceleration </a:t>
            </a:r>
            <a:r>
              <a:rPr lang="en-US" dirty="0" smtClean="0"/>
              <a:t>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8074" y="1607167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General form of fluid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𝜇𝛻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Neglecting viscous forces it becomes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 where  </a:t>
                </a:r>
                <a:r>
                  <a:rPr lang="en-US" b="1" dirty="0" smtClean="0"/>
                  <a:t>G</a:t>
                </a:r>
                <a:r>
                  <a:rPr lang="en-US" dirty="0" smtClean="0"/>
                  <a:t> is the general acceleration vector</a:t>
                </a:r>
              </a:p>
              <a:p>
                <a:r>
                  <a:rPr lang="en-US" b="1" dirty="0" smtClean="0"/>
                  <a:t>G = g-a   </a:t>
                </a:r>
                <a:r>
                  <a:rPr lang="en-US" dirty="0" smtClean="0"/>
                  <a:t>where </a:t>
                </a:r>
                <a:r>
                  <a:rPr lang="en-US" b="1" dirty="0" smtClean="0"/>
                  <a:t>g</a:t>
                </a:r>
                <a:r>
                  <a:rPr lang="en-US" dirty="0" smtClean="0"/>
                  <a:t> gravity acceleration ,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linear acceleration.</a:t>
                </a:r>
              </a:p>
              <a:p>
                <a:r>
                  <a:rPr lang="en-US" dirty="0" smtClean="0"/>
                  <a:t>Then constant or fixed pressure surface ( isobars) are normal or perpendicular to the </a:t>
                </a:r>
                <a:r>
                  <a:rPr lang="en-US" b="1" dirty="0" smtClean="0"/>
                  <a:t>G</a:t>
                </a:r>
                <a:r>
                  <a:rPr lang="en-US" dirty="0" smtClean="0"/>
                  <a:t> direction.</a:t>
                </a:r>
              </a:p>
              <a:p>
                <a:r>
                  <a:rPr lang="en-US" dirty="0" smtClean="0"/>
                  <a:t>Special case if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=0 only gravity acceleration then constant pressure surfaces are normal to vertical or Z direction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074" y="1607167"/>
                <a:ext cx="10515600" cy="4351338"/>
              </a:xfrm>
              <a:blipFill rotWithShape="0">
                <a:blip r:embed="rId2"/>
                <a:stretch>
                  <a:fillRect l="-1043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 of rigid body acceleration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6188" y="1576623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𝑑𝑉𝑜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𝑥𝑟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𝑉𝑜</m:t>
                    </m:r>
                  </m:oMath>
                </a14:m>
                <a:r>
                  <a:rPr lang="en-US" dirty="0" smtClean="0"/>
                  <a:t> velocity at center of rotation point O for an arbitrary point P with position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baseline="-25000" dirty="0" smtClean="0"/>
                  <a:t>  </a:t>
                </a:r>
                <a:r>
                  <a:rPr lang="en-US" dirty="0" smtClean="0"/>
                  <a:t> and angular velocity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sz="2800" dirty="0" smtClean="0"/>
                  <a:t>First term is translation acceleration</a:t>
                </a:r>
              </a:p>
              <a:p>
                <a:pPr lvl="1"/>
                <a:r>
                  <a:rPr lang="en-US" sz="2800" dirty="0" smtClean="0"/>
                  <a:t>2</a:t>
                </a:r>
                <a:r>
                  <a:rPr lang="en-US" sz="2800" baseline="30000" dirty="0" smtClean="0"/>
                  <a:t>nd</a:t>
                </a:r>
                <a:r>
                  <a:rPr lang="en-US" sz="2800" dirty="0" smtClean="0"/>
                  <a:t> term is centripetal acceleration whose direction from point P perpendicular toward the axis of rotation.</a:t>
                </a:r>
              </a:p>
              <a:p>
                <a:pPr lvl="1"/>
                <a:r>
                  <a:rPr lang="en-US" sz="2800" dirty="0" smtClean="0"/>
                  <a:t>3</a:t>
                </a:r>
                <a:r>
                  <a:rPr lang="en-US" sz="2800" baseline="30000" dirty="0" smtClean="0"/>
                  <a:t>rd</a:t>
                </a:r>
                <a:r>
                  <a:rPr lang="en-US" sz="2800" dirty="0" smtClean="0"/>
                  <a:t> term is the linear acceleration due to change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188" y="1576623"/>
                <a:ext cx="10515600" cy="4351338"/>
              </a:xfrm>
              <a:blipFill rotWithShape="0"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9266830" y="4121624"/>
            <a:ext cx="573206" cy="1310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300494" y="5438211"/>
            <a:ext cx="573206" cy="2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9266830" y="4449170"/>
            <a:ext cx="573206" cy="136478"/>
          </a:xfrm>
          <a:prstGeom prst="curvedConnector3">
            <a:avLst>
              <a:gd name="adj1" fmla="val 880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406649" y="4776716"/>
                <a:ext cx="433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649" y="4776716"/>
                <a:ext cx="43338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9840036" y="384992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63542" y="5211062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802210" y="5375184"/>
                <a:ext cx="510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210" y="5375184"/>
                <a:ext cx="5103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794350" y="4312692"/>
                <a:ext cx="394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350" y="4312692"/>
                <a:ext cx="39465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378503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Pressure scale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10" y="1266067"/>
            <a:ext cx="5316941" cy="4351338"/>
          </a:xfrm>
        </p:spPr>
        <p:txBody>
          <a:bodyPr>
            <a:noAutofit/>
          </a:bodyPr>
          <a:lstStyle/>
          <a:p>
            <a:r>
              <a:rPr lang="en-US" sz="2400" dirty="0"/>
              <a:t>Absolute pressure at complete vacuum</a:t>
            </a:r>
          </a:p>
          <a:p>
            <a:r>
              <a:rPr lang="en-US" sz="2400" dirty="0"/>
              <a:t> 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gauge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P </a:t>
            </a:r>
            <a:r>
              <a:rPr lang="en-US" sz="2400" baseline="-25000" dirty="0" smtClean="0"/>
              <a:t>absolute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atmosphere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 </a:t>
            </a:r>
            <a:r>
              <a:rPr lang="en-US" sz="2400" dirty="0" smtClean="0"/>
              <a:t>Or </a:t>
            </a:r>
            <a:endParaRPr lang="en-US" sz="2400" dirty="0"/>
          </a:p>
          <a:p>
            <a:r>
              <a:rPr lang="en-US" sz="2400" dirty="0" err="1"/>
              <a:t>P</a:t>
            </a:r>
            <a:r>
              <a:rPr lang="en-US" sz="2400" baseline="-25000" dirty="0" err="1"/>
              <a:t>abs</a:t>
            </a:r>
            <a:r>
              <a:rPr lang="en-US" sz="2400" baseline="-25000" dirty="0"/>
              <a:t> </a:t>
            </a:r>
            <a:r>
              <a:rPr lang="en-US" sz="2400" dirty="0"/>
              <a:t> = </a:t>
            </a:r>
            <a:r>
              <a:rPr lang="en-US" sz="2400" dirty="0" err="1"/>
              <a:t>P</a:t>
            </a:r>
            <a:r>
              <a:rPr lang="en-US" sz="2400" baseline="-25000" dirty="0" err="1"/>
              <a:t>atm</a:t>
            </a:r>
            <a:r>
              <a:rPr lang="en-US" sz="2400" dirty="0"/>
              <a:t> </a:t>
            </a:r>
            <a:r>
              <a:rPr lang="en-US" sz="2400" dirty="0" smtClean="0"/>
              <a:t>+ </a:t>
            </a:r>
            <a:r>
              <a:rPr lang="en-US" sz="2400" dirty="0" err="1"/>
              <a:t>P</a:t>
            </a:r>
            <a:r>
              <a:rPr lang="en-US" sz="2400" baseline="-25000" dirty="0" err="1"/>
              <a:t>gauge</a:t>
            </a:r>
            <a:endParaRPr lang="en-US" sz="2400" dirty="0"/>
          </a:p>
          <a:p>
            <a:r>
              <a:rPr lang="en-US" sz="2400" dirty="0" err="1"/>
              <a:t>P</a:t>
            </a:r>
            <a:r>
              <a:rPr lang="en-US" sz="2400" baseline="-25000" dirty="0" err="1"/>
              <a:t>atm</a:t>
            </a:r>
            <a:r>
              <a:rPr lang="en-US" sz="2400" dirty="0"/>
              <a:t> = 760 mm Hg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/>
              <a:t>= 101.325kPa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/>
              <a:t>= </a:t>
            </a:r>
            <a:r>
              <a:rPr lang="en-US" sz="2400" dirty="0" smtClean="0"/>
              <a:t>14.7 </a:t>
            </a:r>
            <a:r>
              <a:rPr lang="en-US" sz="2400" dirty="0"/>
              <a:t>psi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Bourdon </a:t>
            </a:r>
            <a:r>
              <a:rPr lang="en-US" sz="2400" dirty="0"/>
              <a:t>gauge : measures gauge pressure</a:t>
            </a:r>
          </a:p>
          <a:p>
            <a:r>
              <a:rPr lang="en-US" sz="2400" dirty="0"/>
              <a:t>Barometer : measure atmospheric pressure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921" y="3738513"/>
            <a:ext cx="3746106" cy="2632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9542"/>
            <a:ext cx="6093228" cy="287754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05800" y="6422813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540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0"/>
            <a:ext cx="10515600" cy="10918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Uniform linear acceleration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4112" y="899354"/>
                <a:ext cx="6359856" cy="558193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Equation becomes;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Referring to figure determine g-a using parallelogram.</a:t>
                </a:r>
              </a:p>
              <a:p>
                <a:r>
                  <a:rPr lang="en-US" dirty="0" smtClean="0"/>
                  <a:t>Surface of constant pressure is perpendicular to the G direction. Make an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 with original free surface (horizontal). </a:t>
                </a:r>
              </a:p>
              <a:p>
                <a:r>
                  <a:rPr lang="en-US" dirty="0" smtClean="0"/>
                  <a:t>From figure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𝑎𝑧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  or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𝑎𝑧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Also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600" dirty="0"/>
                  <a:t>w</a:t>
                </a:r>
                <a:r>
                  <a:rPr lang="en-US" sz="2600" dirty="0" smtClean="0"/>
                  <a:t>here </a:t>
                </a:r>
                <a:r>
                  <a:rPr lang="en-US" sz="2600" dirty="0" err="1" smtClean="0"/>
                  <a:t>dP</a:t>
                </a:r>
                <a:r>
                  <a:rPr lang="en-US" sz="2600" dirty="0" smtClean="0"/>
                  <a:t>/ds is the gradient in the s –direction which is normal to new free surface.</a:t>
                </a:r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112" y="899354"/>
                <a:ext cx="6359856" cy="5581934"/>
              </a:xfrm>
              <a:blipFill rotWithShape="1">
                <a:blip r:embed="rId2"/>
                <a:stretch>
                  <a:fillRect l="-1534" t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1516" y="1287395"/>
                <a:ext cx="35147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6" y="1287395"/>
                <a:ext cx="351472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38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52" y="857250"/>
            <a:ext cx="5702452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51406" y="4558352"/>
                <a:ext cx="3785418" cy="53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406" y="4558352"/>
                <a:ext cx="3785418" cy="539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13356" y="646103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135118"/>
            <a:ext cx="10515600" cy="740344"/>
          </a:xfrm>
        </p:spPr>
        <p:txBody>
          <a:bodyPr/>
          <a:lstStyle/>
          <a:p>
            <a:r>
              <a:rPr lang="en-US" dirty="0" smtClean="0"/>
              <a:t>Example 2.12 p. 96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08" y="135118"/>
            <a:ext cx="4425892" cy="256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6063" y="877563"/>
            <a:ext cx="6981967" cy="2793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Drag racer rests her coffee cup on horizontal tray while she accelerates at 7 m/s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(horizontally). The mug is 10 cm deep and 6 cm in diameter and contains coffee 7 cm deep at rest.</a:t>
            </a:r>
          </a:p>
          <a:p>
            <a:r>
              <a:rPr lang="en-US" sz="2400" dirty="0" smtClean="0"/>
              <a:t>Determine whether it will spill the coffee?</a:t>
            </a:r>
          </a:p>
          <a:p>
            <a:r>
              <a:rPr lang="en-US" sz="2400" dirty="0" smtClean="0"/>
              <a:t>Calculate the gage pressure in the corner at point A if density of coffee is 1010 kg/m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93" y="3530862"/>
            <a:ext cx="4620727" cy="781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93" y="4255797"/>
            <a:ext cx="4092282" cy="48485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610350" y="6462757"/>
            <a:ext cx="5977367" cy="482024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96916" y="2807577"/>
            <a:ext cx="3860225" cy="3544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74" y="4740648"/>
            <a:ext cx="8268966" cy="1966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87601" y="3431502"/>
                <a:ext cx="2180869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𝑎𝑧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01" y="3431502"/>
                <a:ext cx="2180869" cy="6152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1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Angular acceleration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9075"/>
                <a:ext cx="5492579" cy="490782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rotation of the fluid about z –axis without translation.</a:t>
                </a:r>
              </a:p>
              <a:p>
                <a:r>
                  <a:rPr lang="en-US" dirty="0" smtClean="0"/>
                  <a:t>In figure fluid rotates with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  , the position vector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𝑖𝑟𝑟</m:t>
                    </m:r>
                  </m:oMath>
                </a14:m>
                <a:r>
                  <a:rPr lang="en-US" dirty="0" smtClean="0"/>
                  <a:t>  and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angular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=k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centripetal acceleration 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𝑥𝑟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</m:d>
                  </m:oMath>
                </a14:m>
                <a:r>
                  <a:rPr lang="en-US" dirty="0" smtClean="0"/>
                  <a:t>= - 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aseline="-25000" dirty="0" smtClean="0"/>
                  <a:t>  </a:t>
                </a:r>
              </a:p>
              <a:p>
                <a:r>
                  <a:rPr lang="en-US" dirty="0" smtClean="0"/>
                  <a:t>The pressure equation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From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  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Solution gives P(</a:t>
                </a:r>
                <a:r>
                  <a:rPr lang="en-US" dirty="0" err="1" smtClean="0"/>
                  <a:t>r,z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9075"/>
                <a:ext cx="5492579" cy="4907825"/>
              </a:xfrm>
              <a:blipFill rotWithShape="0">
                <a:blip r:embed="rId2"/>
                <a:stretch>
                  <a:fillRect l="-1554" t="-2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05" y="649988"/>
            <a:ext cx="6011346" cy="36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4329" y="633730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2" y="0"/>
            <a:ext cx="10515600" cy="835878"/>
          </a:xfrm>
        </p:spPr>
        <p:txBody>
          <a:bodyPr>
            <a:normAutofit/>
          </a:bodyPr>
          <a:lstStyle/>
          <a:p>
            <a:r>
              <a:rPr lang="en-US" sz="4000" dirty="0"/>
              <a:t>Angular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1597" y="835878"/>
                <a:ext cx="10515600" cy="582472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Integrating 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. equation holding z constant gives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r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l-G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+f(z)</a:t>
                </a:r>
              </a:p>
              <a:p>
                <a:r>
                  <a:rPr lang="en-US" sz="2400" dirty="0" smtClean="0"/>
                  <a:t>Differentiating this equation with respect to z gives;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́"/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But </a:t>
                </a:r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𝑑𝑧</m:t>
                        </m:r>
                      </m:den>
                    </m:f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,       by integrating </a:t>
                </a:r>
              </a:p>
              <a:p>
                <a:pPr marL="0" indent="0">
                  <a:buNone/>
                </a:pPr>
                <a:r>
                  <a:rPr lang="en-US" sz="2400" b="0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l-G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+f(z</a:t>
                </a:r>
                <a:r>
                  <a:rPr lang="en-US" sz="2400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l-G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 -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from origin or P(r=0, z=0) = P</a:t>
                </a:r>
                <a:r>
                  <a:rPr lang="en-US" sz="2400" baseline="-25000" dirty="0" smtClean="0">
                    <a:ea typeface="Cambria Math" panose="02040503050406030204" pitchFamily="18" charset="0"/>
                  </a:rPr>
                  <a:t>0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then c= P</a:t>
                </a:r>
                <a:r>
                  <a:rPr lang="en-US" sz="2400" baseline="-25000" dirty="0" smtClean="0">
                    <a:ea typeface="Cambria Math" panose="02040503050406030204" pitchFamily="18" charset="0"/>
                  </a:rPr>
                  <a:t>0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and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/>
                      <m:t> 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aseline="-25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aseline="-25000" dirty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Or for a fixed pressure P1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 which is 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parabola concaved upward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597" y="835878"/>
                <a:ext cx="10515600" cy="5824726"/>
              </a:xfrm>
              <a:blipFill rotWithShape="0">
                <a:blip r:embed="rId2"/>
                <a:stretch>
                  <a:fillRect l="-754" b="-2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06" y="2844506"/>
            <a:ext cx="4917744" cy="301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23507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free surface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3328" y="1201004"/>
                <a:ext cx="6108510" cy="552047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Rise at tip and drop at center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For rotation of cylinder a bout its axis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Volume of paraboloid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Volume of liquid= base* height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from which H=h/2 is drop of center which also rise of tip.</a:t>
                </a:r>
              </a:p>
              <a:p>
                <a:r>
                  <a:rPr lang="en-US" dirty="0" smtClean="0"/>
                  <a:t>h is z when r =R from equation h=z(r=R) for free surface P1 =P0 then</a:t>
                </a: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328" y="1201004"/>
                <a:ext cx="6108510" cy="5520471"/>
              </a:xfrm>
              <a:blipFill rotWithShape="0">
                <a:blip r:embed="rId2"/>
                <a:stretch>
                  <a:fillRect l="-2096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10" y="1470783"/>
            <a:ext cx="5255923" cy="3266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39424" y="5059944"/>
                <a:ext cx="3491405" cy="752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sz="2800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24" y="5059944"/>
                <a:ext cx="3491405" cy="7526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2.13 rotating cup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6953"/>
                <a:ext cx="6486525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Coffee cup of previous example is placed on a turntable and rotated about its central axis until rigid body mode. Find the angular velocity that will cause the coffee to just reach the tip, the gage pressure at point A for this condition.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0.03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4∗9.81</m:t>
                        </m:r>
                      </m:den>
                    </m:f>
                  </m:oMath>
                </a14:m>
                <a:r>
                  <a:rPr lang="en-US" dirty="0" smtClean="0"/>
                  <a:t>= 0.03</a:t>
                </a: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= 1308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 = 36.2 rad/s = 345 rpm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6953"/>
                <a:ext cx="6486525" cy="4351338"/>
              </a:xfrm>
              <a:blipFill rotWithShape="0">
                <a:blip r:embed="rId2"/>
                <a:stretch>
                  <a:fillRect l="-1692" t="-3221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06" y="1064526"/>
            <a:ext cx="3825922" cy="399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</p:spPr>
        <p:txBody>
          <a:bodyPr>
            <a:normAutofit/>
          </a:bodyPr>
          <a:lstStyle/>
          <a:p>
            <a:r>
              <a:rPr lang="en-US" sz="4000" dirty="0"/>
              <a:t>Example 2.13 rotating cup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21" y="1173708"/>
            <a:ext cx="8019491" cy="4351338"/>
          </a:xfrm>
        </p:spPr>
        <p:txBody>
          <a:bodyPr/>
          <a:lstStyle/>
          <a:p>
            <a:r>
              <a:rPr lang="en-US" dirty="0"/>
              <a:t>To compute the pressure, it is convenient to put the origin of coordinates </a:t>
            </a:r>
            <a:r>
              <a:rPr lang="en-US" i="1" dirty="0"/>
              <a:t>r </a:t>
            </a:r>
            <a:r>
              <a:rPr lang="en-US" dirty="0"/>
              <a:t>and </a:t>
            </a:r>
            <a:r>
              <a:rPr lang="en-US" i="1" dirty="0"/>
              <a:t>z </a:t>
            </a:r>
            <a:r>
              <a:rPr lang="en-US" dirty="0"/>
              <a:t>at the </a:t>
            </a:r>
            <a:r>
              <a:rPr lang="en-US" dirty="0" smtClean="0"/>
              <a:t>bottom of </a:t>
            </a:r>
            <a:r>
              <a:rPr lang="en-US" dirty="0"/>
              <a:t>the free-surface depression, as shown in Fig. E2.13.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gage pressure here is </a:t>
            </a:r>
            <a:r>
              <a:rPr lang="en-US" dirty="0" smtClean="0"/>
              <a:t>P0= </a:t>
            </a:r>
            <a:r>
              <a:rPr lang="en-US" dirty="0"/>
              <a:t>0, </a:t>
            </a:r>
            <a:r>
              <a:rPr lang="en-US" dirty="0" smtClean="0"/>
              <a:t>and point </a:t>
            </a:r>
            <a:r>
              <a:rPr lang="en-US" i="1" dirty="0"/>
              <a:t>A </a:t>
            </a:r>
            <a:r>
              <a:rPr lang="en-US" dirty="0"/>
              <a:t>is at 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 smtClean="0"/>
              <a:t>)=  </a:t>
            </a:r>
            <a:r>
              <a:rPr lang="en-US" dirty="0"/>
              <a:t>(3 cm, </a:t>
            </a:r>
            <a:r>
              <a:rPr lang="en-US" dirty="0" smtClean="0"/>
              <a:t>-4 </a:t>
            </a:r>
            <a:r>
              <a:rPr lang="en-US" dirty="0"/>
              <a:t>cm). Equation (2.63) can then be evaluated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11" y="4833738"/>
            <a:ext cx="5996306" cy="175840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328" y="1361603"/>
            <a:ext cx="3509672" cy="366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3182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5250" y="3866369"/>
                <a:ext cx="310687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l-GR" sz="24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4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400" dirty="0"/>
                        <m:t> 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50" y="3866369"/>
                <a:ext cx="3106876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5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701" y="2071285"/>
            <a:ext cx="5379493" cy="82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END OF CHAPTER 2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6318251"/>
            <a:ext cx="7905750" cy="34925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Afif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Hasan- Mechanical &amp; Mechatronics Engineering Department -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Birzeit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Univesity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Bourdon gauge</a:t>
            </a:r>
            <a:endParaRPr lang="en-US" dirty="0"/>
          </a:p>
        </p:txBody>
      </p:sp>
      <p:pic>
        <p:nvPicPr>
          <p:cNvPr id="4" name="Picture 4" descr="whi29346_02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6" y="1690688"/>
            <a:ext cx="4720317" cy="408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idealvac.com/files/images/Bourdon_QtrNP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2" y="1826549"/>
            <a:ext cx="3433549" cy="34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f/f7/Manometer_ins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7" y="1826548"/>
            <a:ext cx="2785355" cy="34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/>
          </a:bodyPr>
          <a:lstStyle/>
          <a:p>
            <a:r>
              <a:rPr lang="en-US" sz="4000" dirty="0"/>
              <a:t>Incompressible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31018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Hydrostatic pressure distribution</a:t>
            </a:r>
          </a:p>
          <a:p>
            <a:r>
              <a:rPr lang="en-US" dirty="0"/>
              <a:t>( 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dz</a:t>
            </a:r>
            <a:r>
              <a:rPr lang="en-US" dirty="0"/>
              <a:t> ) = -ɣ</a:t>
            </a:r>
            <a:r>
              <a:rPr lang="en-US" baseline="-2500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–P</a:t>
            </a:r>
            <a:r>
              <a:rPr lang="en-US" baseline="-25000" dirty="0"/>
              <a:t>1</a:t>
            </a:r>
            <a:r>
              <a:rPr lang="en-US" dirty="0"/>
              <a:t> = - ɣ (</a:t>
            </a: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-z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) 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  =  P</a:t>
            </a:r>
            <a:r>
              <a:rPr lang="en-US" baseline="-25000" dirty="0"/>
              <a:t>1</a:t>
            </a:r>
            <a:r>
              <a:rPr lang="en-US" dirty="0"/>
              <a:t> +  ɣ </a:t>
            </a:r>
            <a:r>
              <a:rPr lang="en-US" dirty="0" smtClean="0"/>
              <a:t>(z</a:t>
            </a:r>
            <a:r>
              <a:rPr lang="en-US" baseline="-25000" dirty="0" smtClean="0"/>
              <a:t>1</a:t>
            </a:r>
            <a:r>
              <a:rPr lang="en-US" dirty="0" smtClean="0"/>
              <a:t>-z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  =  P</a:t>
            </a:r>
            <a:r>
              <a:rPr lang="en-US" baseline="-25000" dirty="0"/>
              <a:t>1</a:t>
            </a:r>
            <a:r>
              <a:rPr lang="en-US" dirty="0"/>
              <a:t> +  </a:t>
            </a:r>
            <a:r>
              <a:rPr lang="en-US" dirty="0" err="1"/>
              <a:t>ɣh</a:t>
            </a:r>
            <a:endParaRPr lang="en-US" dirty="0"/>
          </a:p>
          <a:p>
            <a:r>
              <a:rPr lang="en-US" dirty="0"/>
              <a:t> If  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baseline="-25000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Then P</a:t>
            </a:r>
            <a:r>
              <a:rPr lang="en-US" baseline="-25000" dirty="0"/>
              <a:t>2</a:t>
            </a:r>
            <a:r>
              <a:rPr lang="en-US" dirty="0"/>
              <a:t>   = 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+  </a:t>
            </a:r>
            <a:r>
              <a:rPr lang="en-US" dirty="0" err="1"/>
              <a:t>ɣh</a:t>
            </a:r>
            <a:endParaRPr lang="en-US" dirty="0" smtClean="0"/>
          </a:p>
          <a:p>
            <a:r>
              <a:rPr lang="en-US" dirty="0" smtClean="0"/>
              <a:t>P </a:t>
            </a:r>
            <a:r>
              <a:rPr lang="en-US" baseline="-25000" dirty="0" smtClean="0"/>
              <a:t>down</a:t>
            </a:r>
            <a:r>
              <a:rPr lang="en-US" dirty="0" smtClean="0"/>
              <a:t> = P</a:t>
            </a:r>
            <a:r>
              <a:rPr lang="en-US" baseline="-25000" dirty="0" smtClean="0"/>
              <a:t>up</a:t>
            </a:r>
            <a:r>
              <a:rPr lang="en-US" dirty="0" smtClean="0"/>
              <a:t> +</a:t>
            </a:r>
            <a:r>
              <a:rPr lang="en-US" sz="3800" dirty="0" smtClean="0"/>
              <a:t>ɤ</a:t>
            </a:r>
            <a:r>
              <a:rPr lang="en-US" dirty="0" smtClean="0"/>
              <a:t> h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775671"/>
              </p:ext>
            </p:extLst>
          </p:nvPr>
        </p:nvGraphicFramePr>
        <p:xfrm>
          <a:off x="838200" y="2065576"/>
          <a:ext cx="35544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" name="Equation" r:id="rId3" imgW="1625400" imgH="545760" progId="Equation.3">
                  <p:embed/>
                </p:oleObj>
              </mc:Choice>
              <mc:Fallback>
                <p:oleObj name="Equation" r:id="rId3" imgW="1625400" imgH="545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65576"/>
                        <a:ext cx="35544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795" y="2758484"/>
            <a:ext cx="7315200" cy="384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479" y="65658"/>
            <a:ext cx="6361516" cy="26711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603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82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4639</Words>
  <Application>Microsoft Office PowerPoint</Application>
  <PresentationFormat>Custom</PresentationFormat>
  <Paragraphs>534</Paragraphs>
  <Slides>77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Office Theme</vt:lpstr>
      <vt:lpstr>Equation</vt:lpstr>
      <vt:lpstr>Fluid Mechanics I Chapter 2 Fluid Statics</vt:lpstr>
      <vt:lpstr>Pressure at a  point </vt:lpstr>
      <vt:lpstr>Pressure force on fluid element</vt:lpstr>
      <vt:lpstr>Pressure force on fluid element</vt:lpstr>
      <vt:lpstr>Fluid static</vt:lpstr>
      <vt:lpstr>Pressure variation</vt:lpstr>
      <vt:lpstr>Pressure scale </vt:lpstr>
      <vt:lpstr>Bourdon gauge</vt:lpstr>
      <vt:lpstr>Incompressible fluid</vt:lpstr>
      <vt:lpstr>EXAMPLE 2.1</vt:lpstr>
      <vt:lpstr>Barometer</vt:lpstr>
      <vt:lpstr>Multi layer liquids</vt:lpstr>
      <vt:lpstr>EXAMPLE 2.8 modified</vt:lpstr>
      <vt:lpstr>Pressure variation in compressible fluid</vt:lpstr>
      <vt:lpstr> Non – isothermal gas </vt:lpstr>
      <vt:lpstr>EXAMPLE 2.2</vt:lpstr>
      <vt:lpstr>EXAMPLE 2.2</vt:lpstr>
      <vt:lpstr>Atmosphere temperature &amp; pressure</vt:lpstr>
      <vt:lpstr>PowerPoint Presentation</vt:lpstr>
      <vt:lpstr>Manometer</vt:lpstr>
      <vt:lpstr>Manometer</vt:lpstr>
      <vt:lpstr>Manometers</vt:lpstr>
      <vt:lpstr>Manometer Problems</vt:lpstr>
      <vt:lpstr>Example</vt:lpstr>
      <vt:lpstr>Examples</vt:lpstr>
      <vt:lpstr>Example 2.4 p.76</vt:lpstr>
      <vt:lpstr>Force on plane areas </vt:lpstr>
      <vt:lpstr>Horizontal surfaces </vt:lpstr>
      <vt:lpstr>PowerPoint Presentation</vt:lpstr>
      <vt:lpstr>Inclined surface </vt:lpstr>
      <vt:lpstr>Inclined surface </vt:lpstr>
      <vt:lpstr>Center of pressure </vt:lpstr>
      <vt:lpstr>PowerPoint Presentation</vt:lpstr>
      <vt:lpstr>PowerPoint Presentation</vt:lpstr>
      <vt:lpstr>PowerPoint Presentation</vt:lpstr>
      <vt:lpstr>PowerPoint Presentation</vt:lpstr>
      <vt:lpstr>Book notation</vt:lpstr>
      <vt:lpstr>Example vertical rectangular gate</vt:lpstr>
      <vt:lpstr>Example vertical triangular gate</vt:lpstr>
      <vt:lpstr>Example 2.5 p. 80</vt:lpstr>
      <vt:lpstr>Example 2.5 p. 80</vt:lpstr>
      <vt:lpstr>PowerPoint Presentation</vt:lpstr>
      <vt:lpstr>Effect of Atmospheric Pressure </vt:lpstr>
      <vt:lpstr>Effect of Atmospheric Pressure </vt:lpstr>
      <vt:lpstr>Multi layer fluids</vt:lpstr>
      <vt:lpstr>Multi layer fluids</vt:lpstr>
      <vt:lpstr>PowerPoint Presentation</vt:lpstr>
      <vt:lpstr>Force on Curve Surface </vt:lpstr>
      <vt:lpstr>Horizontal component, FH</vt:lpstr>
      <vt:lpstr>Vertical component </vt:lpstr>
      <vt:lpstr>Vertical component</vt:lpstr>
      <vt:lpstr>Curved surfaces</vt:lpstr>
      <vt:lpstr>Vertical component </vt:lpstr>
      <vt:lpstr>Example ( problem 2.86)</vt:lpstr>
      <vt:lpstr>Tensile stress in a Pipe </vt:lpstr>
      <vt:lpstr>Buoyant Forces </vt:lpstr>
      <vt:lpstr>Buoyant Forces </vt:lpstr>
      <vt:lpstr>Floating bodies</vt:lpstr>
      <vt:lpstr>Example </vt:lpstr>
      <vt:lpstr>Buoyant Forces </vt:lpstr>
      <vt:lpstr>PowerPoint Presentation</vt:lpstr>
      <vt:lpstr>Stability of Floating Bodies </vt:lpstr>
      <vt:lpstr>Rotational stability of floating bodies </vt:lpstr>
      <vt:lpstr>Rotational stability of floating bodies </vt:lpstr>
      <vt:lpstr>PowerPoint Presentation</vt:lpstr>
      <vt:lpstr>Example 2.12</vt:lpstr>
      <vt:lpstr>Fluid Rigid body motion</vt:lpstr>
      <vt:lpstr>General acceleration equation</vt:lpstr>
      <vt:lpstr>General form of rigid body acceleration</vt:lpstr>
      <vt:lpstr>Uniform linear acceleration</vt:lpstr>
      <vt:lpstr>Example 2.12 p. 96</vt:lpstr>
      <vt:lpstr>Angular acceleration</vt:lpstr>
      <vt:lpstr>Angular acceleration</vt:lpstr>
      <vt:lpstr>New free surface</vt:lpstr>
      <vt:lpstr>Example 2.13 rotating cup</vt:lpstr>
      <vt:lpstr>Example 2.13 rotating cup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I Chapter 2 Fluid Statics</dc:title>
  <dc:creator>AFIF A. HASAN</dc:creator>
  <cp:lastModifiedBy>bzuadmin</cp:lastModifiedBy>
  <cp:revision>242</cp:revision>
  <dcterms:created xsi:type="dcterms:W3CDTF">2016-06-18T08:06:43Z</dcterms:created>
  <dcterms:modified xsi:type="dcterms:W3CDTF">2022-04-06T12:09:47Z</dcterms:modified>
</cp:coreProperties>
</file>