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257" r:id="rId5"/>
    <p:sldId id="303" r:id="rId6"/>
    <p:sldId id="258" r:id="rId7"/>
    <p:sldId id="260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6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7" r:id="rId30"/>
    <p:sldId id="298" r:id="rId31"/>
    <p:sldId id="299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3" autoAdjust="0"/>
  </p:normalViewPr>
  <p:slideViewPr>
    <p:cSldViewPr>
      <p:cViewPr varScale="1">
        <p:scale>
          <a:sx n="73" d="100"/>
          <a:sy n="73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69E9F-99B4-4880-BE15-BE56777BD0C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ACD9-55A8-432C-8478-FD15AD4F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5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4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80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3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ACD9-55A8-432C-8478-FD15AD4FC1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377-273D-419E-BA5D-45055182B6D5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70D-C8A4-408A-8061-5EC08CB8B72A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82A4-01C4-4CF8-A42D-DEB1DC742BDA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4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4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9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5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D9C9-4CF2-436B-BB0F-A6A38C50745A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4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05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3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4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9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04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8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10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13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D88F-A3FE-45FE-86A9-480E49D1A419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0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1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6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7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0F-EDA3-4DFD-A58D-122878494CF7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BDC5-3518-4FF1-9916-2A2348D55F95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3CF-1E36-4216-9356-6647E26D8791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F840-CB81-4A85-BC07-7F2708773BF6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181B-F0D0-4EC4-A40E-C20352B6385B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589A-A80B-4309-A09E-31B70C6253CC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9859-6986-4680-9F7D-035E337B08E2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3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B822-CCD0-4357-AD5B-0B80D8F6B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E534-715B-4D69-9A0F-67EE090F5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/>
              <a:t>Chapter 15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Batters and Dough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2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b="1" dirty="0"/>
              <a:t>Gluten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534400" cy="4572000"/>
          </a:xfrm>
        </p:spPr>
        <p:txBody>
          <a:bodyPr>
            <a:normAutofit/>
          </a:bodyPr>
          <a:lstStyle/>
          <a:p>
            <a:pPr lvl="0" algn="l"/>
            <a:r>
              <a:rPr lang="en-US" b="1" i="1" dirty="0">
                <a:solidFill>
                  <a:schemeClr val="tx1"/>
                </a:solidFill>
              </a:rPr>
              <a:t>Gluten</a:t>
            </a:r>
            <a:r>
              <a:rPr lang="en-US" dirty="0">
                <a:solidFill>
                  <a:schemeClr val="tx1"/>
                </a:solidFill>
              </a:rPr>
              <a:t> is </a:t>
            </a:r>
            <a:r>
              <a:rPr lang="en-US" b="1" i="1" dirty="0">
                <a:solidFill>
                  <a:schemeClr val="tx1"/>
                </a:solidFill>
              </a:rPr>
              <a:t>extracted</a:t>
            </a:r>
            <a:r>
              <a:rPr lang="en-US" dirty="0">
                <a:solidFill>
                  <a:schemeClr val="tx1"/>
                </a:solidFill>
              </a:rPr>
              <a:t> from </a:t>
            </a:r>
            <a:r>
              <a:rPr lang="en-US" b="1" i="1" dirty="0">
                <a:solidFill>
                  <a:schemeClr val="tx1"/>
                </a:solidFill>
              </a:rPr>
              <a:t>flour</a:t>
            </a:r>
            <a:r>
              <a:rPr lang="en-US" dirty="0">
                <a:solidFill>
                  <a:schemeClr val="tx1"/>
                </a:solidFill>
              </a:rPr>
              <a:t> by: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Kneading the </a:t>
            </a:r>
            <a:r>
              <a:rPr lang="en-US" b="1" i="1" dirty="0">
                <a:solidFill>
                  <a:schemeClr val="tx1"/>
                </a:solidFill>
              </a:rPr>
              <a:t>flour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Agglomerating the </a:t>
            </a:r>
            <a:r>
              <a:rPr lang="en-US" b="1" i="1" dirty="0">
                <a:solidFill>
                  <a:schemeClr val="tx1"/>
                </a:solidFill>
              </a:rPr>
              <a:t>gluten</a:t>
            </a:r>
            <a:r>
              <a:rPr lang="en-US" dirty="0">
                <a:solidFill>
                  <a:schemeClr val="tx1"/>
                </a:solidFill>
              </a:rPr>
              <a:t> into an elastic network [</a:t>
            </a:r>
            <a:r>
              <a:rPr lang="en-US" b="1" u="sng" dirty="0">
                <a:solidFill>
                  <a:schemeClr val="tx1"/>
                </a:solidFill>
              </a:rPr>
              <a:t>a dough</a:t>
            </a:r>
            <a:r>
              <a:rPr lang="en-US" dirty="0">
                <a:solidFill>
                  <a:schemeClr val="tx1"/>
                </a:solidFill>
              </a:rPr>
              <a:t>]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Then </a:t>
            </a:r>
            <a:r>
              <a:rPr lang="en-US" b="1" u="sng" dirty="0">
                <a:solidFill>
                  <a:schemeClr val="tx1"/>
                </a:solidFill>
              </a:rPr>
              <a:t>washing out</a:t>
            </a:r>
            <a:r>
              <a:rPr lang="en-US" dirty="0">
                <a:solidFill>
                  <a:schemeClr val="tx1"/>
                </a:solidFill>
              </a:rPr>
              <a:t> the starch.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/>
              <a:t>Other Flours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Rye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u="sng" dirty="0">
                <a:solidFill>
                  <a:schemeClr val="tx1"/>
                </a:solidFill>
              </a:rPr>
              <a:t>barley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u="sng" dirty="0">
                <a:solidFill>
                  <a:schemeClr val="tx1"/>
                </a:solidFill>
              </a:rPr>
              <a:t>buckwheat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u="sng" dirty="0">
                <a:solidFill>
                  <a:schemeClr val="tx1"/>
                </a:solidFill>
              </a:rPr>
              <a:t>triticale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(is a hybrid of wheat and rye)</a:t>
            </a: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b="1" u="sng" dirty="0">
                <a:solidFill>
                  <a:schemeClr val="tx1"/>
                </a:solidFill>
              </a:rPr>
              <a:t>amaranth</a:t>
            </a:r>
            <a:r>
              <a:rPr lang="en-US" dirty="0">
                <a:solidFill>
                  <a:schemeClr val="tx1"/>
                </a:solidFill>
              </a:rPr>
              <a:t>,     </a:t>
            </a:r>
            <a:r>
              <a:rPr lang="en-US" b="1" u="sng" dirty="0">
                <a:solidFill>
                  <a:schemeClr val="tx1"/>
                </a:solidFill>
              </a:rPr>
              <a:t>corn</a:t>
            </a:r>
            <a:r>
              <a:rPr lang="en-US" dirty="0">
                <a:solidFill>
                  <a:schemeClr val="tx1"/>
                </a:solidFill>
              </a:rPr>
              <a:t>,     </a:t>
            </a:r>
            <a:r>
              <a:rPr lang="en-US" b="1" u="sng" dirty="0">
                <a:solidFill>
                  <a:schemeClr val="tx1"/>
                </a:solidFill>
              </a:rPr>
              <a:t>rice</a:t>
            </a:r>
            <a:r>
              <a:rPr lang="en-US" dirty="0">
                <a:solidFill>
                  <a:schemeClr val="tx1"/>
                </a:solidFill>
              </a:rPr>
              <a:t>,       </a:t>
            </a:r>
            <a:r>
              <a:rPr lang="en-US" b="1" u="sng" dirty="0">
                <a:solidFill>
                  <a:schemeClr val="tx1"/>
                </a:solidFill>
              </a:rPr>
              <a:t>potato</a:t>
            </a:r>
            <a:r>
              <a:rPr lang="en-US" dirty="0">
                <a:solidFill>
                  <a:schemeClr val="tx1"/>
                </a:solidFill>
              </a:rPr>
              <a:t>,      </a:t>
            </a:r>
            <a:r>
              <a:rPr lang="en-US" b="1" u="sng" dirty="0">
                <a:solidFill>
                  <a:schemeClr val="tx1"/>
                </a:solidFill>
              </a:rPr>
              <a:t>soybeans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These flours </a:t>
            </a:r>
            <a:r>
              <a:rPr lang="en-US" b="1" u="sng" dirty="0">
                <a:solidFill>
                  <a:schemeClr val="tx1"/>
                </a:solidFill>
              </a:rPr>
              <a:t>need to be mixed with wheat flour</a:t>
            </a:r>
            <a:r>
              <a:rPr lang="en-US" dirty="0">
                <a:solidFill>
                  <a:schemeClr val="tx1"/>
                </a:solidFill>
              </a:rPr>
              <a:t> because they either </a:t>
            </a:r>
            <a:r>
              <a:rPr lang="en-US" b="1" u="sng" dirty="0">
                <a:solidFill>
                  <a:schemeClr val="tx1"/>
                </a:solidFill>
              </a:rPr>
              <a:t>contain  very little gluten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do not contain gluten</a:t>
            </a:r>
            <a:r>
              <a:rPr lang="en-US" dirty="0">
                <a:solidFill>
                  <a:schemeClr val="tx1"/>
                </a:solidFill>
              </a:rPr>
              <a:t>       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These flours </a:t>
            </a:r>
            <a:r>
              <a:rPr lang="en-US" b="1" u="sng" dirty="0">
                <a:solidFill>
                  <a:schemeClr val="tx1"/>
                </a:solidFill>
              </a:rPr>
              <a:t>alone do not make high quality baked products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5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8176"/>
            <a:ext cx="4074747" cy="27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7" y="3378176"/>
            <a:ext cx="2717824" cy="27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250" y="2702502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Rye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1423" y="2726424"/>
            <a:ext cx="114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Barley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20372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Buckwheat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018" y="575898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Triticale </a:t>
            </a:r>
            <a:r>
              <a:rPr lang="en-US" sz="2800" dirty="0"/>
              <a:t>(is a hybrid of wheat and rye)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47" y="152400"/>
            <a:ext cx="4430514" cy="249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0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9" y="131838"/>
            <a:ext cx="4037486" cy="26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300" y="29387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Amaranth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2563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Corn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99" y="3200400"/>
            <a:ext cx="3871237" cy="29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17071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Soybeans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632628"/>
            <a:ext cx="3724275" cy="249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617071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Rice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19184"/>
            <a:ext cx="3619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2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lvl="0"/>
            <a:r>
              <a:rPr lang="en-US" b="1" dirty="0"/>
              <a:t>Gluten Formation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05800" cy="4724400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Gluten</a:t>
            </a:r>
            <a:r>
              <a:rPr lang="en-US" dirty="0">
                <a:solidFill>
                  <a:schemeClr val="tx1"/>
                </a:solidFill>
              </a:rPr>
              <a:t> is a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blend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both </a:t>
            </a:r>
            <a:r>
              <a:rPr lang="en-US" b="1" u="sng" dirty="0">
                <a:solidFill>
                  <a:schemeClr val="tx1"/>
                </a:solidFill>
              </a:rPr>
              <a:t>glutenin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gliadin proteins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When flour is hydrated</a:t>
            </a:r>
            <a:r>
              <a:rPr lang="en-US" dirty="0">
                <a:solidFill>
                  <a:schemeClr val="tx1"/>
                </a:solidFill>
              </a:rPr>
              <a:t> [mixed with water] </a:t>
            </a:r>
            <a:r>
              <a:rPr lang="en-US" b="1" u="sng" dirty="0">
                <a:solidFill>
                  <a:schemeClr val="tx1"/>
                </a:solidFill>
              </a:rPr>
              <a:t>glutenin</a:t>
            </a:r>
            <a:r>
              <a:rPr lang="en-US" dirty="0">
                <a:solidFill>
                  <a:schemeClr val="tx1"/>
                </a:solidFill>
              </a:rPr>
              <a:t> and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gliadin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bond together</a:t>
            </a:r>
          </a:p>
          <a:p>
            <a:pPr lvl="0" algn="l"/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Glutenin</a:t>
            </a:r>
            <a:r>
              <a:rPr lang="en-US" dirty="0">
                <a:solidFill>
                  <a:schemeClr val="tx1"/>
                </a:solidFill>
              </a:rPr>
              <a:t> fraction </a:t>
            </a:r>
            <a:r>
              <a:rPr lang="en-US" b="1" u="sng" dirty="0">
                <a:solidFill>
                  <a:schemeClr val="tx1"/>
                </a:solidFill>
              </a:rPr>
              <a:t>provides elasticity</a:t>
            </a:r>
            <a:r>
              <a:rPr lang="en-US" dirty="0">
                <a:solidFill>
                  <a:schemeClr val="tx1"/>
                </a:solidFill>
              </a:rPr>
              <a:t> to the dough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Gliadin provides stickiness</a:t>
            </a:r>
            <a:r>
              <a:rPr lang="en-US" dirty="0">
                <a:solidFill>
                  <a:schemeClr val="tx1"/>
                </a:solidFill>
              </a:rPr>
              <a:t>, cohesiveness and fluidity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Leavening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742218" cy="50292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Leavening</a:t>
            </a:r>
            <a:r>
              <a:rPr lang="en-US" dirty="0">
                <a:solidFill>
                  <a:schemeClr val="tx1"/>
                </a:solidFill>
              </a:rPr>
              <a:t>:    means to make the product </a:t>
            </a:r>
            <a:r>
              <a:rPr lang="en-US" b="1" u="sng" dirty="0">
                <a:solidFill>
                  <a:schemeClr val="tx1"/>
                </a:solidFill>
              </a:rPr>
              <a:t>light and porous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Leavening gases</a:t>
            </a:r>
            <a:r>
              <a:rPr lang="en-US" dirty="0">
                <a:solidFill>
                  <a:schemeClr val="tx1"/>
                </a:solidFill>
              </a:rPr>
              <a:t>: There are </a:t>
            </a:r>
            <a:r>
              <a:rPr lang="en-US" b="1" u="sng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major</a:t>
            </a:r>
            <a:r>
              <a:rPr lang="en-US" dirty="0">
                <a:solidFill>
                  <a:schemeClr val="tx1"/>
                </a:solidFill>
              </a:rPr>
              <a:t> leavening </a:t>
            </a:r>
            <a:r>
              <a:rPr lang="en-US" u="sng" dirty="0">
                <a:solidFill>
                  <a:schemeClr val="tx1"/>
                </a:solidFill>
              </a:rPr>
              <a:t>gases</a:t>
            </a:r>
            <a:r>
              <a:rPr lang="en-US" dirty="0">
                <a:solidFill>
                  <a:schemeClr val="tx1"/>
                </a:solidFill>
              </a:rPr>
              <a:t>       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Air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Steam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CO2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CO2</a:t>
            </a:r>
            <a:r>
              <a:rPr lang="en-US" dirty="0">
                <a:solidFill>
                  <a:schemeClr val="tx1"/>
                </a:solidFill>
              </a:rPr>
              <a:t>: can be </a:t>
            </a:r>
            <a:r>
              <a:rPr lang="en-US" b="1" u="sng" dirty="0">
                <a:solidFill>
                  <a:schemeClr val="tx1"/>
                </a:solidFill>
              </a:rPr>
              <a:t>produced</a:t>
            </a:r>
            <a:r>
              <a:rPr lang="en-US" dirty="0">
                <a:solidFill>
                  <a:schemeClr val="tx1"/>
                </a:solidFill>
              </a:rPr>
              <a:t> in flour mixtures: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Either</a:t>
            </a:r>
            <a:r>
              <a:rPr lang="en-US" b="1" dirty="0">
                <a:solidFill>
                  <a:schemeClr val="tx1"/>
                </a:solidFill>
              </a:rPr>
              <a:t>       </a:t>
            </a:r>
            <a:r>
              <a:rPr lang="en-US" b="1" u="sng" dirty="0">
                <a:solidFill>
                  <a:schemeClr val="tx1"/>
                </a:solidFill>
              </a:rPr>
              <a:t>by biological processes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u="sng" dirty="0">
                <a:solidFill>
                  <a:schemeClr val="tx1"/>
                </a:solidFill>
              </a:rPr>
              <a:t>yeast</a:t>
            </a:r>
            <a:r>
              <a:rPr lang="en-US" dirty="0">
                <a:solidFill>
                  <a:schemeClr val="tx1"/>
                </a:solidFill>
              </a:rPr>
              <a:t> during      </a:t>
            </a:r>
            <a:r>
              <a:rPr lang="en-US" b="1" u="sng" dirty="0">
                <a:solidFill>
                  <a:schemeClr val="tx1"/>
                </a:solidFill>
              </a:rPr>
              <a:t>fermentation</a:t>
            </a:r>
            <a:r>
              <a:rPr lang="en-US" dirty="0">
                <a:solidFill>
                  <a:schemeClr val="tx1"/>
                </a:solidFill>
              </a:rPr>
              <a:t>)                </a:t>
            </a:r>
            <a:r>
              <a:rPr lang="en-US" b="1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By a </a:t>
            </a:r>
            <a:r>
              <a:rPr lang="en-US" b="1" u="sng" dirty="0">
                <a:solidFill>
                  <a:schemeClr val="tx1"/>
                </a:solidFill>
              </a:rPr>
              <a:t>chemical reaction</a:t>
            </a:r>
            <a:r>
              <a:rPr lang="en-US" dirty="0">
                <a:solidFill>
                  <a:schemeClr val="tx1"/>
                </a:solidFill>
              </a:rPr>
              <a:t> (when </a:t>
            </a:r>
            <a:r>
              <a:rPr lang="en-US" u="sng" dirty="0">
                <a:solidFill>
                  <a:schemeClr val="tx1"/>
                </a:solidFill>
              </a:rPr>
              <a:t>B.P</a:t>
            </a:r>
            <a:r>
              <a:rPr lang="en-US" dirty="0">
                <a:solidFill>
                  <a:schemeClr val="tx1"/>
                </a:solidFill>
              </a:rPr>
              <a:t>. or </a:t>
            </a:r>
            <a:r>
              <a:rPr lang="en-US" u="sng" dirty="0">
                <a:solidFill>
                  <a:schemeClr val="tx1"/>
                </a:solidFill>
              </a:rPr>
              <a:t>B.S</a:t>
            </a:r>
            <a:r>
              <a:rPr lang="en-US" dirty="0">
                <a:solidFill>
                  <a:schemeClr val="tx1"/>
                </a:solidFill>
              </a:rPr>
              <a:t>. are used).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en-US" b="1" dirty="0"/>
              <a:t>Agents that produce a chemical reaction include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153400" cy="3962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Double acting B.P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: home used B.P. </a:t>
            </a:r>
            <a:r>
              <a:rPr lang="en-US" b="1" u="sng" dirty="0">
                <a:solidFill>
                  <a:schemeClr val="tx1"/>
                </a:solidFill>
              </a:rPr>
              <a:t>acts twice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At room temperature</a:t>
            </a:r>
            <a:r>
              <a:rPr lang="en-US" dirty="0">
                <a:solidFill>
                  <a:schemeClr val="tx1"/>
                </a:solidFill>
              </a:rPr>
              <a:t> when ingredients are </a:t>
            </a:r>
            <a:r>
              <a:rPr lang="en-US" b="1" u="sng" dirty="0">
                <a:solidFill>
                  <a:schemeClr val="tx1"/>
                </a:solidFill>
              </a:rPr>
              <a:t>moistened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When the mixture is heated </a:t>
            </a:r>
            <a:r>
              <a:rPr lang="en-US" b="1" u="sng" dirty="0">
                <a:solidFill>
                  <a:schemeClr val="tx1"/>
                </a:solidFill>
              </a:rPr>
              <a:t>during baking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Agents that produce a chemical reaction include: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Baking soda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Can be used instead of B.P. </a:t>
            </a:r>
            <a:r>
              <a:rPr lang="en-US" b="1" u="sng" dirty="0">
                <a:solidFill>
                  <a:schemeClr val="tx1"/>
                </a:solidFill>
              </a:rPr>
              <a:t>but</a:t>
            </a:r>
            <a:r>
              <a:rPr lang="en-US" dirty="0">
                <a:solidFill>
                  <a:schemeClr val="tx1"/>
                </a:solidFill>
              </a:rPr>
              <a:t>  should be used </a:t>
            </a:r>
            <a:r>
              <a:rPr lang="en-US" b="1" u="sng" dirty="0">
                <a:solidFill>
                  <a:schemeClr val="tx1"/>
                </a:solidFill>
              </a:rPr>
              <a:t>with an acid to work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Acid with baking soda </a:t>
            </a:r>
            <a:r>
              <a:rPr lang="en-US" sz="2600" b="1" u="sng" dirty="0">
                <a:solidFill>
                  <a:schemeClr val="tx1"/>
                </a:solidFill>
              </a:rPr>
              <a:t>produce CO2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sz="4800" b="1" u="sng" dirty="0">
                <a:solidFill>
                  <a:schemeClr val="tx1"/>
                </a:solidFill>
              </a:rPr>
              <a:t>¼</a:t>
            </a:r>
            <a:r>
              <a:rPr lang="en-US" b="1" u="sng" dirty="0">
                <a:solidFill>
                  <a:schemeClr val="tx1"/>
                </a:solidFill>
              </a:rPr>
              <a:t> tsp B.S.+ </a:t>
            </a:r>
            <a:r>
              <a:rPr lang="en-US" sz="3000" b="1" u="sng" dirty="0">
                <a:solidFill>
                  <a:schemeClr val="tx1"/>
                </a:solidFill>
              </a:rPr>
              <a:t>5/8</a:t>
            </a:r>
            <a:r>
              <a:rPr lang="en-US" b="1" u="sng" dirty="0">
                <a:solidFill>
                  <a:schemeClr val="tx1"/>
                </a:solidFill>
              </a:rPr>
              <a:t> tsp cream of tartar</a:t>
            </a:r>
            <a:r>
              <a:rPr lang="en-US" dirty="0">
                <a:solidFill>
                  <a:schemeClr val="tx1"/>
                </a:solidFill>
              </a:rPr>
              <a:t> (potassium acid tartrate [acid salt])        or                </a:t>
            </a:r>
            <a:r>
              <a:rPr lang="en-US" sz="4800" b="1" dirty="0">
                <a:solidFill>
                  <a:schemeClr val="tx1"/>
                </a:solidFill>
              </a:rPr>
              <a:t>½</a:t>
            </a:r>
            <a:r>
              <a:rPr lang="en-US" b="1" dirty="0">
                <a:solidFill>
                  <a:schemeClr val="tx1"/>
                </a:solidFill>
              </a:rPr>
              <a:t> tsp vinegar             </a:t>
            </a:r>
            <a:r>
              <a:rPr lang="en-US" dirty="0">
                <a:solidFill>
                  <a:schemeClr val="tx1"/>
                </a:solidFill>
              </a:rPr>
              <a:t>or          </a:t>
            </a:r>
            <a:r>
              <a:rPr lang="en-US" sz="4700" b="1" dirty="0">
                <a:solidFill>
                  <a:schemeClr val="tx1"/>
                </a:solidFill>
              </a:rPr>
              <a:t>½</a:t>
            </a:r>
            <a:r>
              <a:rPr lang="en-US" b="1" dirty="0">
                <a:solidFill>
                  <a:schemeClr val="tx1"/>
                </a:solidFill>
              </a:rPr>
              <a:t> tsp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lemon juice    </a:t>
            </a:r>
            <a:r>
              <a:rPr lang="en-US" dirty="0">
                <a:solidFill>
                  <a:schemeClr val="tx1"/>
                </a:solidFill>
              </a:rPr>
              <a:t>           </a:t>
            </a:r>
            <a:r>
              <a:rPr lang="en-US" sz="3800" b="1" u="sng" dirty="0">
                <a:solidFill>
                  <a:schemeClr val="tx1"/>
                </a:solidFill>
              </a:rPr>
              <a:t>in place </a:t>
            </a:r>
            <a:r>
              <a:rPr lang="en-US" sz="4200" b="1" u="sng" dirty="0">
                <a:solidFill>
                  <a:schemeClr val="tx1"/>
                </a:solidFill>
              </a:rPr>
              <a:t>of</a:t>
            </a:r>
            <a:r>
              <a:rPr lang="en-US" sz="4200" dirty="0">
                <a:solidFill>
                  <a:schemeClr val="tx1"/>
                </a:solidFill>
              </a:rPr>
              <a:t>       </a:t>
            </a:r>
            <a:r>
              <a:rPr lang="en-US" sz="3300" b="1" u="sng" dirty="0">
                <a:solidFill>
                  <a:schemeClr val="tx1"/>
                </a:solidFill>
              </a:rPr>
              <a:t>1 tsp B.P</a:t>
            </a:r>
            <a:r>
              <a:rPr lang="en-US" sz="42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/>
              <a:t>Ratio of B.S. to Acidic Liquid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458200" cy="49530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usual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is:      </a:t>
            </a:r>
            <a:r>
              <a:rPr lang="en-US" sz="5200" b="1" u="sng" dirty="0">
                <a:solidFill>
                  <a:schemeClr val="tx1"/>
                </a:solidFill>
              </a:rPr>
              <a:t>½</a:t>
            </a:r>
            <a:r>
              <a:rPr lang="en-US" sz="3600" b="1" u="sng" dirty="0">
                <a:solidFill>
                  <a:schemeClr val="tx1"/>
                </a:solidFill>
              </a:rPr>
              <a:t> tsp B. S / 1 c of acidic liquid</a:t>
            </a:r>
            <a:r>
              <a:rPr lang="en-US" dirty="0">
                <a:solidFill>
                  <a:schemeClr val="tx1"/>
                </a:solidFill>
              </a:rPr>
              <a:t> such as: 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Buttermilk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Thinned Yogurt 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Orange juice</a:t>
            </a:r>
            <a:endParaRPr lang="en-US" b="1" u="sng" dirty="0">
              <a:solidFill>
                <a:schemeClr val="tx1"/>
              </a:solidFill>
            </a:endParaRPr>
          </a:p>
          <a:p>
            <a:pPr lvl="0" algn="l"/>
            <a:r>
              <a:rPr lang="en-US" b="1" u="sng" dirty="0">
                <a:solidFill>
                  <a:schemeClr val="tx1"/>
                </a:solidFill>
              </a:rPr>
              <a:t>Or  use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Less of the acidic liquid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such as </a:t>
            </a:r>
            <a:r>
              <a:rPr lang="en-US" b="1" dirty="0">
                <a:solidFill>
                  <a:schemeClr val="tx1"/>
                </a:solidFill>
              </a:rPr>
              <a:t>lemon juice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vinegar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cream of tartar</a:t>
            </a:r>
            <a:r>
              <a:rPr lang="en-US" dirty="0">
                <a:solidFill>
                  <a:schemeClr val="tx1"/>
                </a:solidFill>
              </a:rPr>
              <a:t> [acidic salt] such as:  </a:t>
            </a:r>
            <a:r>
              <a:rPr lang="en-US" sz="4100" b="1" u="sng" dirty="0">
                <a:solidFill>
                  <a:schemeClr val="tx1"/>
                </a:solidFill>
              </a:rPr>
              <a:t>¼</a:t>
            </a:r>
            <a:r>
              <a:rPr lang="en-US" b="1" u="sng" dirty="0">
                <a:solidFill>
                  <a:schemeClr val="tx1"/>
                </a:solidFill>
              </a:rPr>
              <a:t> tsp B.S.+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sz="4600" b="1" u="sng" dirty="0">
                <a:solidFill>
                  <a:schemeClr val="tx1"/>
                </a:solidFill>
              </a:rPr>
              <a:t>½</a:t>
            </a:r>
            <a:r>
              <a:rPr lang="en-US" b="1" u="sng" dirty="0">
                <a:solidFill>
                  <a:schemeClr val="tx1"/>
                </a:solidFill>
              </a:rPr>
              <a:t> tsp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lemon juice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endParaRPr lang="en-US" b="1" u="sng" dirty="0">
              <a:solidFill>
                <a:schemeClr val="tx1"/>
              </a:solidFill>
            </a:endParaRPr>
          </a:p>
          <a:p>
            <a:pPr lvl="0" algn="l"/>
            <a:r>
              <a:rPr lang="en-US" b="1" u="sng" dirty="0">
                <a:solidFill>
                  <a:schemeClr val="tx1"/>
                </a:solidFill>
              </a:rPr>
              <a:t>Or use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Less B.S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should be used </a:t>
            </a:r>
            <a:r>
              <a:rPr lang="en-US" b="1" u="sng" dirty="0">
                <a:solidFill>
                  <a:schemeClr val="tx1"/>
                </a:solidFill>
              </a:rPr>
              <a:t>with less sour ingredients such as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Honey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endParaRPr lang="en-US" sz="1600" dirty="0">
              <a:solidFill>
                <a:schemeClr val="tx1"/>
              </a:solidFill>
            </a:endParaRP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Brown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sugar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Too much B. S</a:t>
            </a:r>
            <a:r>
              <a:rPr lang="en-US" dirty="0">
                <a:solidFill>
                  <a:schemeClr val="tx1"/>
                </a:solidFill>
              </a:rPr>
              <a:t>. gives an </a:t>
            </a:r>
            <a:r>
              <a:rPr lang="en-US" b="1" u="sng" dirty="0">
                <a:solidFill>
                  <a:schemeClr val="tx1"/>
                </a:solidFill>
              </a:rPr>
              <a:t>off flavor</a:t>
            </a:r>
            <a:r>
              <a:rPr lang="en-US" dirty="0">
                <a:solidFill>
                  <a:schemeClr val="tx1"/>
                </a:solidFill>
              </a:rPr>
              <a:t> which is not agreeable.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838199"/>
          </a:xfrm>
        </p:spPr>
        <p:txBody>
          <a:bodyPr>
            <a:noAutofit/>
          </a:bodyPr>
          <a:lstStyle/>
          <a:p>
            <a:pPr lvl="0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Other ingredients used in flour mixtures 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5701145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sz="4100" b="1" u="sng" dirty="0">
                <a:solidFill>
                  <a:schemeClr val="tx1"/>
                </a:solidFill>
              </a:rPr>
              <a:t>Fat</a:t>
            </a:r>
            <a:endParaRPr lang="en-US" sz="41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used </a:t>
            </a:r>
            <a:r>
              <a:rPr lang="en-US" b="1" u="sng" dirty="0">
                <a:solidFill>
                  <a:schemeClr val="tx1"/>
                </a:solidFill>
              </a:rPr>
              <a:t>to tenderize</a:t>
            </a:r>
            <a:r>
              <a:rPr lang="en-US" dirty="0">
                <a:solidFill>
                  <a:schemeClr val="tx1"/>
                </a:solidFill>
              </a:rPr>
              <a:t> the product.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</a:t>
            </a:r>
            <a:r>
              <a:rPr lang="en-US" b="1" u="sng" dirty="0">
                <a:solidFill>
                  <a:schemeClr val="tx1"/>
                </a:solidFill>
              </a:rPr>
              <a:t>shortens the strands of gluten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When substituting</a:t>
            </a:r>
            <a:r>
              <a:rPr lang="en-US" dirty="0">
                <a:solidFill>
                  <a:schemeClr val="tx1"/>
                </a:solidFill>
              </a:rPr>
              <a:t>      (</a:t>
            </a:r>
            <a:r>
              <a:rPr lang="en-US" b="1" u="sng" dirty="0">
                <a:solidFill>
                  <a:schemeClr val="tx1"/>
                </a:solidFill>
              </a:rPr>
              <a:t>oil or shortening)</a:t>
            </a: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b="1" u="sng" dirty="0">
                <a:solidFill>
                  <a:schemeClr val="tx1"/>
                </a:solidFill>
              </a:rPr>
              <a:t>for</a:t>
            </a:r>
            <a:r>
              <a:rPr lang="en-US" b="1" dirty="0">
                <a:solidFill>
                  <a:schemeClr val="tx1"/>
                </a:solidFill>
              </a:rPr>
              <a:t>        </a:t>
            </a:r>
            <a:r>
              <a:rPr lang="en-US" b="1" u="sng" dirty="0">
                <a:solidFill>
                  <a:schemeClr val="tx1"/>
                </a:solidFill>
              </a:rPr>
              <a:t>(butter or margarine</a:t>
            </a:r>
            <a:r>
              <a:rPr lang="en-US" b="1" dirty="0">
                <a:solidFill>
                  <a:schemeClr val="tx1"/>
                </a:solidFill>
              </a:rPr>
              <a:t>)        </a:t>
            </a:r>
            <a:r>
              <a:rPr lang="en-US" b="1" u="sng" dirty="0">
                <a:solidFill>
                  <a:schemeClr val="tx1"/>
                </a:solidFill>
              </a:rPr>
              <a:t>in a recipe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amount</a:t>
            </a:r>
            <a:r>
              <a:rPr lang="en-US" dirty="0">
                <a:solidFill>
                  <a:schemeClr val="tx1"/>
                </a:solidFill>
              </a:rPr>
              <a:t> should be </a:t>
            </a:r>
            <a:r>
              <a:rPr lang="en-US" b="1" u="sng" dirty="0">
                <a:solidFill>
                  <a:schemeClr val="tx1"/>
                </a:solidFill>
              </a:rPr>
              <a:t>adjusted</a:t>
            </a:r>
            <a:r>
              <a:rPr lang="en-US" dirty="0">
                <a:solidFill>
                  <a:schemeClr val="tx1"/>
                </a:solidFill>
              </a:rPr>
              <a:t> because the amount of fat is not the same. 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1 c butter =  1 c margarine = </a:t>
            </a:r>
            <a:r>
              <a:rPr lang="en-US" dirty="0">
                <a:solidFill>
                  <a:schemeClr val="tx1"/>
                </a:solidFill>
              </a:rPr>
              <a:t>7/8 c (shortening or lard)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1 c shortening </a:t>
            </a:r>
            <a:r>
              <a:rPr lang="en-US" dirty="0">
                <a:solidFill>
                  <a:schemeClr val="tx1"/>
                </a:solidFill>
              </a:rPr>
              <a:t>= 1 c butter or margarine + 2 </a:t>
            </a:r>
            <a:r>
              <a:rPr lang="en-US" dirty="0" err="1">
                <a:solidFill>
                  <a:schemeClr val="tx1"/>
                </a:solidFill>
              </a:rPr>
              <a:t>Tbsp</a:t>
            </a:r>
            <a:r>
              <a:rPr lang="en-US" dirty="0">
                <a:solidFill>
                  <a:schemeClr val="tx1"/>
                </a:solidFill>
              </a:rPr>
              <a:t> + 2 tsp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Plastic fats</a:t>
            </a:r>
            <a:r>
              <a:rPr lang="en-US" dirty="0">
                <a:solidFill>
                  <a:schemeClr val="tx1"/>
                </a:solidFill>
              </a:rPr>
              <a:t>:     </a:t>
            </a:r>
            <a:r>
              <a:rPr lang="en-US" b="1" dirty="0">
                <a:solidFill>
                  <a:schemeClr val="tx1"/>
                </a:solidFill>
              </a:rPr>
              <a:t>when creamed with sugar</a:t>
            </a:r>
            <a:r>
              <a:rPr lang="en-US" dirty="0">
                <a:solidFill>
                  <a:schemeClr val="tx1"/>
                </a:solidFill>
              </a:rPr>
              <a:t>, they </a:t>
            </a:r>
            <a:r>
              <a:rPr lang="en-US" b="1" dirty="0">
                <a:solidFill>
                  <a:schemeClr val="tx1"/>
                </a:solidFill>
              </a:rPr>
              <a:t>trap air bubbles</a:t>
            </a:r>
            <a:r>
              <a:rPr lang="en-US" dirty="0">
                <a:solidFill>
                  <a:schemeClr val="tx1"/>
                </a:solidFill>
              </a:rPr>
              <a:t>,             this makes good quality product.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Plasticity</a:t>
            </a:r>
            <a:r>
              <a:rPr lang="en-US" dirty="0">
                <a:solidFill>
                  <a:schemeClr val="tx1"/>
                </a:solidFill>
              </a:rPr>
              <a:t>    makes the fat prone to </a:t>
            </a:r>
            <a:r>
              <a:rPr lang="en-US" b="1" dirty="0">
                <a:solidFill>
                  <a:schemeClr val="tx1"/>
                </a:solidFill>
              </a:rPr>
              <a:t>molding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shaping </a:t>
            </a:r>
            <a:r>
              <a:rPr lang="en-US" dirty="0">
                <a:solidFill>
                  <a:schemeClr val="tx1"/>
                </a:solidFill>
              </a:rPr>
              <a:t>when worked with.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133643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79212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1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Batters and Dough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153400" cy="41148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Batters and dough </a:t>
            </a:r>
            <a:r>
              <a:rPr lang="en-US" b="1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also called </a:t>
            </a:r>
            <a:r>
              <a:rPr lang="en-US" b="1" dirty="0">
                <a:solidFill>
                  <a:schemeClr val="tx1"/>
                </a:solidFill>
              </a:rPr>
              <a:t>       </a:t>
            </a:r>
            <a:r>
              <a:rPr lang="en-US" b="1" u="sng" dirty="0">
                <a:solidFill>
                  <a:schemeClr val="tx1"/>
                </a:solidFill>
              </a:rPr>
              <a:t>flour mixtures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Batters and dough </a:t>
            </a:r>
            <a:r>
              <a:rPr lang="en-US" b="1" u="sng" dirty="0">
                <a:solidFill>
                  <a:schemeClr val="tx1"/>
                </a:solidFill>
              </a:rPr>
              <a:t>make a large variety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u="sng" dirty="0">
                <a:solidFill>
                  <a:schemeClr val="tx1"/>
                </a:solidFill>
              </a:rPr>
              <a:t>baked goods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Wheat</a:t>
            </a:r>
            <a:r>
              <a:rPr lang="en-US" dirty="0">
                <a:solidFill>
                  <a:schemeClr val="tx1"/>
                </a:solidFill>
              </a:rPr>
              <a:t> is the </a:t>
            </a:r>
            <a:r>
              <a:rPr lang="en-US" b="1" u="sng" dirty="0">
                <a:solidFill>
                  <a:schemeClr val="tx1"/>
                </a:solidFill>
              </a:rPr>
              <a:t>principle grain</a:t>
            </a:r>
            <a:r>
              <a:rPr lang="en-US" dirty="0">
                <a:solidFill>
                  <a:schemeClr val="tx1"/>
                </a:solidFill>
              </a:rPr>
              <a:t> used </a:t>
            </a:r>
            <a:r>
              <a:rPr lang="en-US" b="1" u="sng" dirty="0">
                <a:solidFill>
                  <a:schemeClr val="tx1"/>
                </a:solidFill>
              </a:rPr>
              <a:t>to make flour</a:t>
            </a:r>
            <a:r>
              <a:rPr lang="en-US" dirty="0">
                <a:solidFill>
                  <a:schemeClr val="tx1"/>
                </a:solidFill>
              </a:rPr>
              <a:t> here in </a:t>
            </a:r>
            <a:r>
              <a:rPr lang="en-US" b="1" u="sng" dirty="0">
                <a:solidFill>
                  <a:schemeClr val="tx1"/>
                </a:solidFill>
              </a:rPr>
              <a:t>Palestine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many other countries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world.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Other ingredients used in flour mixtures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610600" cy="3733800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Liquids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Hydrate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starch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gluten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Dissolve dry ingredients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such as sugar, salt, B.P., etc.; also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Gelatinize the starch</a:t>
            </a:r>
            <a:r>
              <a:rPr lang="en-US" dirty="0">
                <a:solidFill>
                  <a:schemeClr val="tx1"/>
                </a:solidFill>
              </a:rPr>
              <a:t>   (thicken)  in flour </a:t>
            </a:r>
            <a:r>
              <a:rPr lang="en-US" b="1" u="sng" dirty="0">
                <a:solidFill>
                  <a:schemeClr val="tx1"/>
                </a:solidFill>
              </a:rPr>
              <a:t>during heating</a:t>
            </a:r>
            <a:endParaRPr lang="en-US" u="sng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Other ingredients used in flour mixtures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49530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sz="3800" b="1" dirty="0">
                <a:solidFill>
                  <a:schemeClr val="tx1"/>
                </a:solidFill>
              </a:rPr>
              <a:t>Eggs</a:t>
            </a:r>
            <a:endParaRPr lang="en-US" sz="3800" dirty="0">
              <a:solidFill>
                <a:schemeClr val="tx1"/>
              </a:solidFill>
            </a:endParaRP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Incorporate air</a:t>
            </a:r>
            <a:r>
              <a:rPr lang="en-US" dirty="0">
                <a:solidFill>
                  <a:schemeClr val="tx1"/>
                </a:solidFill>
              </a:rPr>
              <a:t> into the batter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Add flavor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Enhance the color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Help in </a:t>
            </a:r>
            <a:r>
              <a:rPr lang="en-US" b="1" u="sng" dirty="0">
                <a:solidFill>
                  <a:schemeClr val="tx1"/>
                </a:solidFill>
              </a:rPr>
              <a:t>forming emulsions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u="sng" dirty="0">
                <a:solidFill>
                  <a:schemeClr val="tx1"/>
                </a:solidFill>
              </a:rPr>
              <a:t>Lecithin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the </a:t>
            </a:r>
            <a:r>
              <a:rPr lang="en-US" b="1" u="sng" dirty="0">
                <a:solidFill>
                  <a:schemeClr val="tx1"/>
                </a:solidFill>
              </a:rPr>
              <a:t>emulsifier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rgbClr val="FFC000"/>
                </a:solidFill>
              </a:rPr>
              <a:t>egg yolks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, and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Increase the rigidity</a:t>
            </a:r>
            <a:r>
              <a:rPr lang="en-US" dirty="0">
                <a:solidFill>
                  <a:schemeClr val="tx1"/>
                </a:solidFill>
              </a:rPr>
              <a:t> of the flour mixture due to the </a:t>
            </a:r>
            <a:r>
              <a:rPr lang="en-US" b="1" u="sng" dirty="0">
                <a:solidFill>
                  <a:schemeClr val="tx1"/>
                </a:solidFill>
              </a:rPr>
              <a:t>coagulation of egg protein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Other ingredients used in flour mixtures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Sugar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Sweetens</a:t>
            </a:r>
            <a:endParaRPr lang="en-US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Helps in </a:t>
            </a:r>
            <a:r>
              <a:rPr lang="en-US" b="1" u="sng" dirty="0">
                <a:solidFill>
                  <a:srgbClr val="993300"/>
                </a:solidFill>
              </a:rPr>
              <a:t>browning</a:t>
            </a:r>
            <a:r>
              <a:rPr lang="en-US" b="1" dirty="0">
                <a:solidFill>
                  <a:schemeClr val="tx1"/>
                </a:solidFill>
              </a:rPr>
              <a:t>    (</a:t>
            </a:r>
            <a:r>
              <a:rPr lang="en-US" b="1" u="sng" dirty="0">
                <a:solidFill>
                  <a:srgbClr val="993300"/>
                </a:solidFill>
              </a:rPr>
              <a:t>Caramelization</a:t>
            </a:r>
            <a:r>
              <a:rPr lang="en-US" b="1" dirty="0">
                <a:solidFill>
                  <a:schemeClr val="tx1"/>
                </a:solidFill>
              </a:rPr>
              <a:t> &amp; </a:t>
            </a:r>
            <a:r>
              <a:rPr lang="en-US" b="1" u="sng" dirty="0" err="1">
                <a:solidFill>
                  <a:srgbClr val="993300"/>
                </a:solidFill>
              </a:rPr>
              <a:t>Maillard</a:t>
            </a:r>
            <a:r>
              <a:rPr lang="en-US" b="1" u="sng" dirty="0">
                <a:solidFill>
                  <a:srgbClr val="993300"/>
                </a:solidFill>
              </a:rPr>
              <a:t> Reaction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Provides </a:t>
            </a:r>
            <a:r>
              <a:rPr lang="en-US" b="1" u="sng" dirty="0">
                <a:solidFill>
                  <a:schemeClr val="tx1"/>
                </a:solidFill>
              </a:rPr>
              <a:t>food for the yeast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Tenderizes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Increases the volume</a:t>
            </a:r>
            <a:r>
              <a:rPr lang="en-US" dirty="0">
                <a:solidFill>
                  <a:schemeClr val="tx1"/>
                </a:solidFill>
              </a:rPr>
              <a:t> of the product.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lvl="0"/>
            <a:r>
              <a:rPr lang="en-US" b="1" dirty="0"/>
              <a:t>Types of batters &amp; dough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5626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Types of batters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Thin</a:t>
            </a:r>
            <a:r>
              <a:rPr lang="en-US" dirty="0">
                <a:solidFill>
                  <a:schemeClr val="tx1"/>
                </a:solidFill>
              </a:rPr>
              <a:t>  or </a:t>
            </a:r>
            <a:r>
              <a:rPr lang="en-US" b="1" u="sng" dirty="0">
                <a:solidFill>
                  <a:schemeClr val="tx1"/>
                </a:solidFill>
              </a:rPr>
              <a:t>pour batter</a:t>
            </a:r>
            <a:r>
              <a:rPr lang="en-US" dirty="0">
                <a:solidFill>
                  <a:schemeClr val="tx1"/>
                </a:solidFill>
              </a:rPr>
              <a:t>:(pancakes, cakes)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Drop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batter</a:t>
            </a:r>
            <a:r>
              <a:rPr lang="en-US" dirty="0">
                <a:solidFill>
                  <a:schemeClr val="tx1"/>
                </a:solidFill>
              </a:rPr>
              <a:t>: (muffins, cream puffs).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Types of dough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Soft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Stiff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Dough is thick enough</a:t>
            </a:r>
            <a:r>
              <a:rPr lang="en-US" dirty="0">
                <a:solidFill>
                  <a:schemeClr val="tx1"/>
                </a:solidFill>
              </a:rPr>
              <a:t> to be </a:t>
            </a:r>
            <a:r>
              <a:rPr lang="en-US" b="1" u="sng" dirty="0">
                <a:solidFill>
                  <a:schemeClr val="tx1"/>
                </a:solidFill>
              </a:rPr>
              <a:t>handled or kneaded</a:t>
            </a:r>
            <a:r>
              <a:rPr lang="en-US" dirty="0">
                <a:solidFill>
                  <a:schemeClr val="tx1"/>
                </a:solidFill>
              </a:rPr>
              <a:t>.                 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/>
              <a:t>Proportions of liquid to flour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40464"/>
              </p:ext>
            </p:extLst>
          </p:nvPr>
        </p:nvGraphicFramePr>
        <p:xfrm>
          <a:off x="457200" y="1447800"/>
          <a:ext cx="8458201" cy="4530852"/>
        </p:xfrm>
        <a:graphic>
          <a:graphicData uri="http://schemas.openxmlformats.org/drawingml/2006/table">
            <a:tbl>
              <a:tblPr firstRow="1" firstCol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Classification of Batters and Dough (ratios):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TYPE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LIQUID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FLOUR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Pour batter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Drop batter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Soft dough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Stiff dough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93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Objectives of mixing </a:t>
            </a:r>
            <a:br>
              <a:rPr lang="en-US" b="1" dirty="0"/>
            </a:br>
            <a:r>
              <a:rPr lang="en-US" b="1" dirty="0"/>
              <a:t>dough &amp; batter</a:t>
            </a:r>
            <a:r>
              <a:rPr lang="en-US" dirty="0"/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42672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Distribution of ingredients evenly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Minimizing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loss</a:t>
            </a:r>
            <a:r>
              <a:rPr lang="en-US" dirty="0">
                <a:solidFill>
                  <a:schemeClr val="tx1"/>
                </a:solidFill>
              </a:rPr>
              <a:t> of the </a:t>
            </a:r>
            <a:r>
              <a:rPr lang="en-US" b="1" dirty="0">
                <a:solidFill>
                  <a:schemeClr val="tx1"/>
                </a:solidFill>
              </a:rPr>
              <a:t>leavening  power</a:t>
            </a:r>
            <a:r>
              <a:rPr lang="en-US" dirty="0">
                <a:solidFill>
                  <a:schemeClr val="tx1"/>
                </a:solidFill>
              </a:rPr>
              <a:t> of the leavening agent 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Optimum</a:t>
            </a:r>
            <a:r>
              <a:rPr lang="en-US" b="1" dirty="0">
                <a:solidFill>
                  <a:schemeClr val="tx1"/>
                </a:solidFill>
              </a:rPr>
              <a:t> blending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Optimum</a:t>
            </a:r>
            <a:r>
              <a:rPr lang="en-US" b="1" dirty="0">
                <a:solidFill>
                  <a:schemeClr val="tx1"/>
                </a:solidFill>
              </a:rPr>
              <a:t> gluten 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7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dirty="0"/>
              <a:t>Mixing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458200" cy="4135582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3 basic methods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Muffin method        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Pastry method 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Conventional method	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3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Muffin Mixing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8" y="1323732"/>
            <a:ext cx="3311522" cy="27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9200"/>
            <a:ext cx="3581400" cy="23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Mix dry ingredients</a:t>
            </a:r>
            <a:r>
              <a:rPr lang="en-US" sz="2400" dirty="0"/>
              <a:t> in a </a:t>
            </a:r>
            <a:r>
              <a:rPr lang="en-US" sz="2400" u="sng" dirty="0"/>
              <a:t>separate bowl</a:t>
            </a:r>
            <a:r>
              <a:rPr lang="en-US" sz="2400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Fold</a:t>
            </a:r>
            <a:r>
              <a:rPr lang="en-US" sz="2400" dirty="0"/>
              <a:t> dry ingredients </a:t>
            </a:r>
            <a:r>
              <a:rPr lang="en-US" sz="2400" u="sng" dirty="0"/>
              <a:t>into egg, milk, and oil mixture</a:t>
            </a:r>
            <a:r>
              <a:rPr lang="en-US" sz="2400" dirty="0"/>
              <a:t>, just </a:t>
            </a:r>
            <a:r>
              <a:rPr lang="en-US" sz="2400" u="sng" dirty="0"/>
              <a:t>until   moistened</a:t>
            </a:r>
            <a:r>
              <a:rPr lang="en-US" sz="2400" dirty="0"/>
              <a:t>; batter should be </a:t>
            </a:r>
            <a:r>
              <a:rPr lang="en-US" sz="2400" u="sng" dirty="0"/>
              <a:t>lumpy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827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2" y="0"/>
            <a:ext cx="8229600" cy="1143000"/>
          </a:xfrm>
        </p:spPr>
        <p:txBody>
          <a:bodyPr/>
          <a:lstStyle/>
          <a:p>
            <a:r>
              <a:rPr lang="en-US" dirty="0"/>
              <a:t>Pastry Mixing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49" y="1127285"/>
            <a:ext cx="1822436" cy="13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872" y="4343400"/>
            <a:ext cx="823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Mix </a:t>
            </a:r>
            <a:r>
              <a:rPr lang="en-US" sz="2400" u="sng" dirty="0"/>
              <a:t>flour and salt</a:t>
            </a:r>
            <a:r>
              <a:rPr lang="en-US" sz="2400" dirty="0"/>
              <a:t> in a mixing bowl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Cut shortening into flour mixture</a:t>
            </a:r>
            <a:r>
              <a:rPr lang="en-US" sz="2400" dirty="0"/>
              <a:t> until particles are the </a:t>
            </a:r>
            <a:r>
              <a:rPr lang="en-US" sz="2400" u="sng" dirty="0"/>
              <a:t>size of a pea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Sprinkle with water</a:t>
            </a:r>
            <a:r>
              <a:rPr lang="en-US" sz="2400" dirty="0"/>
              <a:t>, 1 Tbsp. at a time until all flour is moistened and pastry almost leaves side of bowl.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Gather pastry into a ball</a:t>
            </a:r>
            <a:r>
              <a:rPr lang="en-US" sz="2400" dirty="0"/>
              <a:t>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20" y="2716742"/>
            <a:ext cx="1598065" cy="19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8" y="1030471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62" y="1111519"/>
            <a:ext cx="1811038" cy="150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8285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49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Mixing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600200"/>
            <a:ext cx="3463636" cy="23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21" y="1873525"/>
            <a:ext cx="3047725" cy="20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96" y="1548356"/>
            <a:ext cx="2803885" cy="23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0386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u="sng" dirty="0"/>
              <a:t>shortening  to suga</a:t>
            </a:r>
            <a:r>
              <a:rPr lang="en-US" dirty="0"/>
              <a:t>r and </a:t>
            </a:r>
            <a:r>
              <a:rPr lang="en-US" u="sng" dirty="0"/>
              <a:t>mix well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u="sng" dirty="0"/>
              <a:t>beaten eggs and vanilla</a:t>
            </a:r>
            <a:r>
              <a:rPr lang="en-U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Sift, 3 times</a:t>
            </a:r>
            <a:r>
              <a:rPr lang="en-US" dirty="0"/>
              <a:t>, </a:t>
            </a:r>
            <a:r>
              <a:rPr lang="en-US" u="sng" dirty="0"/>
              <a:t>all dry</a:t>
            </a:r>
            <a:r>
              <a:rPr lang="en-US" dirty="0"/>
              <a:t> ingredients in a </a:t>
            </a:r>
            <a:r>
              <a:rPr lang="en-US" u="sng" dirty="0"/>
              <a:t>separate bowl</a:t>
            </a:r>
            <a:r>
              <a:rPr lang="en-US" dirty="0"/>
              <a:t> and mix 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u="sng" dirty="0"/>
              <a:t>1/3</a:t>
            </a:r>
            <a:r>
              <a:rPr lang="en-US" dirty="0"/>
              <a:t> of the </a:t>
            </a:r>
            <a:r>
              <a:rPr lang="en-US" u="sng" dirty="0"/>
              <a:t>dry</a:t>
            </a:r>
            <a:r>
              <a:rPr lang="en-US" dirty="0"/>
              <a:t> ingredients to the (sugar, shortening, vanilla and egg) mixture and beat well;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u="sng" dirty="0"/>
              <a:t>½</a:t>
            </a:r>
            <a:r>
              <a:rPr lang="en-US" dirty="0"/>
              <a:t> the </a:t>
            </a:r>
            <a:r>
              <a:rPr lang="en-US" u="sng" dirty="0"/>
              <a:t>liquids</a:t>
            </a:r>
            <a:r>
              <a:rPr lang="en-US" dirty="0"/>
              <a:t> and </a:t>
            </a:r>
            <a:r>
              <a:rPr lang="en-US" u="sng" dirty="0"/>
              <a:t>beat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the </a:t>
            </a:r>
            <a:r>
              <a:rPr lang="en-US" u="sng" dirty="0"/>
              <a:t>second 1/3</a:t>
            </a:r>
            <a:r>
              <a:rPr lang="en-US" dirty="0"/>
              <a:t> of the dry ingredients and beat;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the </a:t>
            </a:r>
            <a:r>
              <a:rPr lang="en-US" u="sng" dirty="0"/>
              <a:t>rest of the liquids and beat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the </a:t>
            </a:r>
            <a:r>
              <a:rPr lang="en-US" u="sng" dirty="0"/>
              <a:t>last 1/3 of the dry ingredients</a:t>
            </a:r>
            <a:r>
              <a:rPr lang="en-US" dirty="0"/>
              <a:t> and </a:t>
            </a:r>
            <a:r>
              <a:rPr lang="en-US" u="sng" dirty="0"/>
              <a:t>beat well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8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1790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Adjustments for baking at high altitude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Leavening agent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 amount of </a:t>
            </a:r>
            <a:r>
              <a:rPr lang="en-US" b="1" u="sng" dirty="0">
                <a:solidFill>
                  <a:schemeClr val="tx1"/>
                </a:solidFill>
              </a:rPr>
              <a:t>BP</a:t>
            </a:r>
            <a:r>
              <a:rPr lang="en-US" dirty="0">
                <a:solidFill>
                  <a:schemeClr val="tx1"/>
                </a:solidFill>
              </a:rPr>
              <a:t> should be </a:t>
            </a:r>
            <a:r>
              <a:rPr lang="en-US" b="1" dirty="0">
                <a:solidFill>
                  <a:schemeClr val="tx1"/>
                </a:solidFill>
              </a:rPr>
              <a:t>↓</a:t>
            </a:r>
            <a:r>
              <a:rPr lang="en-US" dirty="0">
                <a:solidFill>
                  <a:schemeClr val="tx1"/>
                </a:solidFill>
              </a:rPr>
              <a:t>decreased </a:t>
            </a:r>
            <a:r>
              <a:rPr lang="en-US" b="1" u="sng" dirty="0">
                <a:solidFill>
                  <a:schemeClr val="tx1"/>
                </a:solidFill>
              </a:rPr>
              <a:t>by 1/8 tsp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when</a:t>
            </a:r>
            <a:r>
              <a:rPr lang="en-US" dirty="0">
                <a:solidFill>
                  <a:schemeClr val="tx1"/>
                </a:solidFill>
              </a:rPr>
              <a:t> the height is </a:t>
            </a:r>
            <a:r>
              <a:rPr lang="en-US" b="1" u="sng" dirty="0">
                <a:solidFill>
                  <a:schemeClr val="tx1"/>
                </a:solidFill>
              </a:rPr>
              <a:t>2000 meters</a:t>
            </a:r>
            <a:r>
              <a:rPr lang="en-US" dirty="0">
                <a:solidFill>
                  <a:schemeClr val="tx1"/>
                </a:solidFill>
              </a:rPr>
              <a:t> above sea level.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Baking temperature: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↑</a:t>
            </a:r>
            <a:r>
              <a:rPr lang="en-US" dirty="0">
                <a:solidFill>
                  <a:schemeClr val="tx1"/>
                </a:solidFill>
              </a:rPr>
              <a:t>increase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u="sng" dirty="0">
                <a:solidFill>
                  <a:schemeClr val="tx1"/>
                </a:solidFill>
              </a:rPr>
              <a:t>15-25</a:t>
            </a:r>
            <a:r>
              <a:rPr lang="en-US" b="1" u="sng" dirty="0">
                <a:solidFill>
                  <a:schemeClr val="tx1"/>
                </a:solidFill>
                <a:latin typeface="Calibri"/>
              </a:rPr>
              <a:t>⁰</a:t>
            </a:r>
            <a:r>
              <a:rPr lang="en-US" b="1" u="sng" dirty="0">
                <a:solidFill>
                  <a:schemeClr val="tx1"/>
                </a:solidFill>
              </a:rPr>
              <a:t> F</a:t>
            </a:r>
            <a:r>
              <a:rPr lang="en-US" b="1" dirty="0">
                <a:solidFill>
                  <a:schemeClr val="tx1"/>
                </a:solidFill>
              </a:rPr>
              <a:t>  (</a:t>
            </a:r>
            <a:r>
              <a:rPr lang="en-US" b="1" u="sng" dirty="0">
                <a:solidFill>
                  <a:schemeClr val="tx1"/>
                </a:solidFill>
              </a:rPr>
              <a:t>9-14⁰ C</a:t>
            </a:r>
            <a:r>
              <a:rPr lang="en-US" b="1" dirty="0">
                <a:solidFill>
                  <a:schemeClr val="tx1"/>
                </a:solidFill>
              </a:rPr>
              <a:t> ):       </a:t>
            </a:r>
            <a:r>
              <a:rPr lang="en-US" b="1" u="sng" dirty="0">
                <a:solidFill>
                  <a:schemeClr val="tx1"/>
                </a:solidFill>
              </a:rPr>
              <a:t>Since leavening and evaporation</a:t>
            </a:r>
            <a:r>
              <a:rPr lang="en-US" dirty="0">
                <a:solidFill>
                  <a:schemeClr val="tx1"/>
                </a:solidFill>
              </a:rPr>
              <a:t> proceed </a:t>
            </a:r>
            <a:r>
              <a:rPr lang="en-US" b="1" u="sng" dirty="0">
                <a:solidFill>
                  <a:schemeClr val="tx1"/>
                </a:solidFill>
              </a:rPr>
              <a:t>more quickly</a:t>
            </a:r>
            <a:r>
              <a:rPr lang="en-US" dirty="0">
                <a:solidFill>
                  <a:schemeClr val="tx1"/>
                </a:solidFill>
              </a:rPr>
              <a:t>, the idea is to use a higher temperature </a:t>
            </a:r>
            <a:r>
              <a:rPr lang="en-US" b="1" u="sng" dirty="0">
                <a:solidFill>
                  <a:schemeClr val="tx1"/>
                </a:solidFill>
              </a:rPr>
              <a:t>to “set” the structure</a:t>
            </a:r>
            <a:r>
              <a:rPr lang="en-US" dirty="0">
                <a:solidFill>
                  <a:schemeClr val="tx1"/>
                </a:solidFill>
              </a:rPr>
              <a:t> of baked goods </a:t>
            </a:r>
            <a:r>
              <a:rPr lang="en-US" b="1" u="sng" dirty="0">
                <a:solidFill>
                  <a:schemeClr val="tx1"/>
                </a:solidFill>
              </a:rPr>
              <a:t>before they over expand and dry out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Why?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↓ </a:t>
            </a:r>
            <a:r>
              <a:rPr lang="en-US" b="1" u="sng" dirty="0">
                <a:solidFill>
                  <a:schemeClr val="tx1"/>
                </a:solidFill>
              </a:rPr>
              <a:t>Atmospheric pressure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at high altitudes which </a:t>
            </a:r>
            <a:r>
              <a:rPr lang="en-US" b="1" u="sng" dirty="0">
                <a:solidFill>
                  <a:schemeClr val="tx1"/>
                </a:solidFill>
              </a:rPr>
              <a:t>leads to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Leavening power </a:t>
            </a:r>
            <a:r>
              <a:rPr lang="en-US" b="1" u="sng" dirty="0">
                <a:solidFill>
                  <a:schemeClr val="tx1"/>
                </a:solidFill>
                <a:latin typeface="Calibri"/>
              </a:rPr>
              <a:t>↑  </a:t>
            </a:r>
            <a:r>
              <a:rPr lang="en-US" dirty="0">
                <a:solidFill>
                  <a:schemeClr val="tx1"/>
                </a:solidFill>
              </a:rPr>
              <a:t>increases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Faster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↑ Expansion</a:t>
            </a:r>
            <a:r>
              <a:rPr lang="en-US" u="sng" dirty="0">
                <a:solidFill>
                  <a:schemeClr val="tx1"/>
                </a:solidFill>
              </a:rPr>
              <a:t> of </a:t>
            </a:r>
            <a:r>
              <a:rPr lang="en-US" b="1" u="sng" dirty="0">
                <a:solidFill>
                  <a:schemeClr val="tx1"/>
                </a:solidFill>
              </a:rPr>
              <a:t>leavening gases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Increased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chemeClr val="tx1"/>
                </a:solidFill>
              </a:rPr>
              <a:t>↑ Evaporation  because boiling point</a:t>
            </a:r>
            <a:r>
              <a:rPr lang="en-US" b="1" dirty="0">
                <a:solidFill>
                  <a:schemeClr val="tx1"/>
                </a:solidFill>
              </a:rPr>
              <a:t> ↓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Our altitude</a:t>
            </a:r>
            <a:r>
              <a:rPr lang="en-US" b="1" dirty="0">
                <a:solidFill>
                  <a:schemeClr val="tx1"/>
                </a:solidFill>
              </a:rPr>
              <a:t> is not high enough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to call for major changes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Dry flour mixtures  </a:t>
            </a:r>
            <a:br>
              <a:rPr lang="en-US" b="1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e.g. Dry    (</a:t>
            </a:r>
            <a:r>
              <a:rPr lang="en-US" b="1" u="sng" dirty="0">
                <a:solidFill>
                  <a:schemeClr val="tx1"/>
                </a:solidFill>
              </a:rPr>
              <a:t>Cake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Mixes</a:t>
            </a:r>
            <a:r>
              <a:rPr lang="en-US" dirty="0">
                <a:solidFill>
                  <a:schemeClr val="tx1"/>
                </a:solidFill>
              </a:rPr>
              <a:t>), (</a:t>
            </a:r>
            <a:r>
              <a:rPr lang="en-US" b="1" u="sng" dirty="0">
                <a:solidFill>
                  <a:schemeClr val="tx1"/>
                </a:solidFill>
              </a:rPr>
              <a:t>Pie Mixes</a:t>
            </a:r>
            <a:r>
              <a:rPr lang="en-US" dirty="0">
                <a:solidFill>
                  <a:schemeClr val="tx1"/>
                </a:solidFill>
              </a:rPr>
              <a:t>),  (</a:t>
            </a:r>
            <a:r>
              <a:rPr lang="en-US" b="1" u="sng" dirty="0">
                <a:solidFill>
                  <a:schemeClr val="tx1"/>
                </a:solidFill>
              </a:rPr>
              <a:t>Cookie Mixes</a:t>
            </a:r>
            <a:r>
              <a:rPr lang="en-US" dirty="0">
                <a:solidFill>
                  <a:schemeClr val="tx1"/>
                </a:solidFill>
              </a:rPr>
              <a:t>), etc.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Contain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besides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flour: 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Leavening agent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b="1" dirty="0">
                <a:solidFill>
                  <a:schemeClr val="tx1"/>
                </a:solidFill>
              </a:rPr>
              <a:t>Sugar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b="1" dirty="0">
                <a:solidFill>
                  <a:schemeClr val="tx1"/>
                </a:solidFill>
              </a:rPr>
              <a:t>Salt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b="1" dirty="0">
                <a:solidFill>
                  <a:schemeClr val="tx1"/>
                </a:solidFill>
              </a:rPr>
              <a:t>Fat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u="sng" dirty="0">
                <a:solidFill>
                  <a:schemeClr val="tx1"/>
                </a:solidFill>
              </a:rPr>
              <a:t>ometimes</a:t>
            </a:r>
            <a:r>
              <a:rPr lang="en-US" dirty="0">
                <a:solidFill>
                  <a:schemeClr val="tx1"/>
                </a:solidFill>
              </a:rPr>
              <a:t> in the dry form – </a:t>
            </a:r>
            <a:r>
              <a:rPr lang="en-US" b="1" dirty="0">
                <a:solidFill>
                  <a:schemeClr val="tx1"/>
                </a:solidFill>
              </a:rPr>
              <a:t>Non-fat dry milk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b="1" dirty="0">
                <a:solidFill>
                  <a:schemeClr val="tx1"/>
                </a:solidFill>
              </a:rPr>
              <a:t>Dried eggs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b="1" dirty="0">
                <a:solidFill>
                  <a:schemeClr val="tx1"/>
                </a:solidFill>
              </a:rPr>
              <a:t>Flavoring ingredients</a:t>
            </a:r>
            <a:r>
              <a:rPr lang="en-US" dirty="0">
                <a:solidFill>
                  <a:schemeClr val="tx1"/>
                </a:solidFill>
              </a:rPr>
              <a:t> such as cocoa, ginger, dried molasses, dried extracts etc. –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Also </a:t>
            </a:r>
            <a:r>
              <a:rPr lang="en-US" b="1" u="sng" dirty="0">
                <a:solidFill>
                  <a:schemeClr val="tx1"/>
                </a:solidFill>
              </a:rPr>
              <a:t>many additives</a:t>
            </a:r>
            <a:r>
              <a:rPr lang="en-US" dirty="0">
                <a:solidFill>
                  <a:schemeClr val="tx1"/>
                </a:solidFill>
              </a:rPr>
              <a:t> like emulsifiers, modified starch, caseinate (milk protein) gums, cellulose, whipping aids.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Dry flour mixtures </a:t>
            </a:r>
            <a:r>
              <a:rPr lang="en-US" b="1" u="sng" dirty="0">
                <a:solidFill>
                  <a:schemeClr val="tx1"/>
                </a:solidFill>
              </a:rPr>
              <a:t>have a long shelf life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of the </a:t>
            </a:r>
            <a:r>
              <a:rPr lang="en-US" b="1" u="sng" dirty="0">
                <a:solidFill>
                  <a:schemeClr val="tx1"/>
                </a:solidFill>
              </a:rPr>
              <a:t>many additives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are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b="1" dirty="0"/>
              <a:t>Milling of wheat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8991600" cy="52578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Milling of wheat</a:t>
            </a:r>
            <a:r>
              <a:rPr lang="en-US" dirty="0">
                <a:solidFill>
                  <a:schemeClr val="tx1"/>
                </a:solidFill>
              </a:rPr>
              <a:t> means </a:t>
            </a:r>
            <a:r>
              <a:rPr lang="en-US" b="1" u="sng" dirty="0">
                <a:solidFill>
                  <a:schemeClr val="tx1"/>
                </a:solidFill>
              </a:rPr>
              <a:t>separating</a:t>
            </a:r>
            <a:r>
              <a:rPr lang="en-US" dirty="0">
                <a:solidFill>
                  <a:schemeClr val="tx1"/>
                </a:solidFill>
              </a:rPr>
              <a:t> the:      </a:t>
            </a:r>
            <a:r>
              <a:rPr lang="en-US" b="1" u="sng" dirty="0">
                <a:solidFill>
                  <a:schemeClr val="tx1"/>
                </a:solidFill>
              </a:rPr>
              <a:t>Endosperm</a:t>
            </a:r>
            <a:r>
              <a:rPr lang="en-US" dirty="0">
                <a:solidFill>
                  <a:schemeClr val="tx1"/>
                </a:solidFill>
              </a:rPr>
              <a:t>    ( </a:t>
            </a:r>
            <a:r>
              <a:rPr lang="en-US" b="1" dirty="0">
                <a:solidFill>
                  <a:schemeClr val="tx1"/>
                </a:solidFill>
              </a:rPr>
              <a:t> ̴83%</a:t>
            </a:r>
            <a:r>
              <a:rPr lang="en-US" dirty="0">
                <a:solidFill>
                  <a:schemeClr val="tx1"/>
                </a:solidFill>
              </a:rPr>
              <a:t> of the kernel)( it is </a:t>
            </a:r>
            <a:r>
              <a:rPr lang="en-US" b="1" u="sng" dirty="0">
                <a:solidFill>
                  <a:schemeClr val="tx1"/>
                </a:solidFill>
              </a:rPr>
              <a:t>mainly starch</a:t>
            </a:r>
            <a:r>
              <a:rPr lang="en-US" dirty="0">
                <a:solidFill>
                  <a:schemeClr val="tx1"/>
                </a:solidFill>
              </a:rPr>
              <a:t>)                   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lvl="0" algn="l"/>
            <a:r>
              <a:rPr lang="en-US" b="1" u="sng" dirty="0">
                <a:solidFill>
                  <a:schemeClr val="tx1"/>
                </a:solidFill>
              </a:rPr>
              <a:t>from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Germ</a:t>
            </a:r>
            <a:r>
              <a:rPr lang="en-US" dirty="0">
                <a:solidFill>
                  <a:schemeClr val="tx1"/>
                </a:solidFill>
              </a:rPr>
              <a:t>    (</a:t>
            </a:r>
            <a:r>
              <a:rPr lang="en-US" b="1" dirty="0">
                <a:solidFill>
                  <a:schemeClr val="tx1"/>
                </a:solidFill>
              </a:rPr>
              <a:t>  ̴2.5% </a:t>
            </a:r>
            <a:r>
              <a:rPr lang="en-US" dirty="0">
                <a:solidFill>
                  <a:schemeClr val="tx1"/>
                </a:solidFill>
              </a:rPr>
              <a:t>of the kernel)    (embryo or </a:t>
            </a:r>
            <a:r>
              <a:rPr lang="en-US" b="1" u="sng" dirty="0">
                <a:solidFill>
                  <a:schemeClr val="tx1"/>
                </a:solidFill>
              </a:rPr>
              <a:t>sprouting section</a:t>
            </a:r>
            <a:r>
              <a:rPr lang="en-US" dirty="0">
                <a:solidFill>
                  <a:schemeClr val="tx1"/>
                </a:solidFill>
              </a:rPr>
              <a:t> of the seed)      (</a:t>
            </a:r>
            <a:r>
              <a:rPr lang="en-US" b="1" u="sng" dirty="0">
                <a:solidFill>
                  <a:schemeClr val="tx1"/>
                </a:solidFill>
              </a:rPr>
              <a:t>contains fat</a:t>
            </a:r>
            <a:r>
              <a:rPr lang="en-US" dirty="0">
                <a:solidFill>
                  <a:schemeClr val="tx1"/>
                </a:solidFill>
              </a:rPr>
              <a:t> which </a:t>
            </a:r>
            <a:r>
              <a:rPr lang="en-US" b="1" u="sng" dirty="0">
                <a:solidFill>
                  <a:schemeClr val="tx1"/>
                </a:solidFill>
              </a:rPr>
              <a:t>decreases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storage life</a:t>
            </a:r>
            <a:r>
              <a:rPr lang="en-US" dirty="0">
                <a:solidFill>
                  <a:schemeClr val="tx1"/>
                </a:solidFill>
              </a:rPr>
              <a:t>)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Bran</a:t>
            </a:r>
            <a:r>
              <a:rPr lang="en-US" dirty="0">
                <a:solidFill>
                  <a:schemeClr val="tx1"/>
                </a:solidFill>
              </a:rPr>
              <a:t>       (  </a:t>
            </a:r>
            <a:r>
              <a:rPr lang="en-US" b="1" dirty="0">
                <a:solidFill>
                  <a:schemeClr val="tx1"/>
                </a:solidFill>
              </a:rPr>
              <a:t> ̴14.5% </a:t>
            </a:r>
            <a:r>
              <a:rPr lang="en-US" dirty="0">
                <a:solidFill>
                  <a:schemeClr val="tx1"/>
                </a:solidFill>
              </a:rPr>
              <a:t>of the kernel) ( it is cellulose + other nutrients like some B complex vitamins and some protein),              </a:t>
            </a:r>
          </a:p>
          <a:p>
            <a:pPr algn="l"/>
            <a:r>
              <a:rPr lang="en-US" b="1" u="sng" dirty="0">
                <a:solidFill>
                  <a:schemeClr val="tx1"/>
                </a:solidFill>
              </a:rPr>
              <a:t>Then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Grinding the endosperm into a fine flour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Milled flour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usually  contains</a:t>
            </a:r>
            <a:r>
              <a:rPr lang="en-US" dirty="0">
                <a:solidFill>
                  <a:schemeClr val="tx1"/>
                </a:solidFill>
              </a:rPr>
              <a:t>             (</a:t>
            </a:r>
            <a:r>
              <a:rPr lang="en-US" b="1" u="sng" dirty="0">
                <a:solidFill>
                  <a:schemeClr val="tx1"/>
                </a:solidFill>
              </a:rPr>
              <a:t>65-70)% starch + (8-13)% protein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 other nutrients.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b="1" dirty="0"/>
              <a:t>Aged 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Is flour that was stored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b="1" u="sng" dirty="0">
                <a:solidFill>
                  <a:schemeClr val="tx1"/>
                </a:solidFill>
              </a:rPr>
              <a:t>several weeks or months</a:t>
            </a:r>
            <a:r>
              <a:rPr lang="en-US" dirty="0">
                <a:solidFill>
                  <a:schemeClr val="tx1"/>
                </a:solidFill>
              </a:rPr>
              <a:t>      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Produces better breads</a:t>
            </a:r>
            <a:r>
              <a:rPr lang="en-US" dirty="0">
                <a:solidFill>
                  <a:schemeClr val="tx1"/>
                </a:solidFill>
              </a:rPr>
              <a:t>     (higher </a:t>
            </a:r>
            <a:r>
              <a:rPr lang="en-US" b="1" u="sng" dirty="0">
                <a:solidFill>
                  <a:schemeClr val="tx1"/>
                </a:solidFill>
              </a:rPr>
              <a:t>volume</a:t>
            </a:r>
            <a:r>
              <a:rPr lang="en-US" dirty="0">
                <a:solidFill>
                  <a:schemeClr val="tx1"/>
                </a:solidFill>
              </a:rPr>
              <a:t> and finer </a:t>
            </a:r>
            <a:r>
              <a:rPr lang="en-US" b="1" u="sng" dirty="0">
                <a:solidFill>
                  <a:schemeClr val="tx1"/>
                </a:solidFill>
              </a:rPr>
              <a:t>texture</a:t>
            </a:r>
            <a:r>
              <a:rPr lang="en-US" dirty="0">
                <a:solidFill>
                  <a:schemeClr val="tx1"/>
                </a:solidFill>
              </a:rPr>
              <a:t>)      </a:t>
            </a:r>
            <a:r>
              <a:rPr lang="en-US" b="1" u="sng" dirty="0">
                <a:solidFill>
                  <a:schemeClr val="tx1"/>
                </a:solidFill>
              </a:rPr>
              <a:t>because</a:t>
            </a:r>
            <a:r>
              <a:rPr lang="en-US" dirty="0">
                <a:solidFill>
                  <a:schemeClr val="tx1"/>
                </a:solidFill>
              </a:rPr>
              <a:t> during </a:t>
            </a:r>
            <a:r>
              <a:rPr lang="en-US" b="1" u="sng" dirty="0">
                <a:solidFill>
                  <a:schemeClr val="tx1"/>
                </a:solidFill>
              </a:rPr>
              <a:t>aging</a:t>
            </a:r>
            <a:r>
              <a:rPr lang="en-US" dirty="0">
                <a:solidFill>
                  <a:schemeClr val="tx1"/>
                </a:solidFill>
              </a:rPr>
              <a:t> flour becomes lighter in color [</a:t>
            </a:r>
            <a:r>
              <a:rPr lang="en-US" b="1" u="sng" dirty="0">
                <a:solidFill>
                  <a:schemeClr val="tx1"/>
                </a:solidFill>
              </a:rPr>
              <a:t>bleached</a:t>
            </a:r>
            <a:r>
              <a:rPr lang="en-US" dirty="0">
                <a:solidFill>
                  <a:schemeClr val="tx1"/>
                </a:solidFill>
              </a:rPr>
              <a:t>].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How?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Carotenoid pigments</a:t>
            </a:r>
            <a:r>
              <a:rPr lang="en-US" dirty="0">
                <a:solidFill>
                  <a:schemeClr val="tx1"/>
                </a:solidFill>
              </a:rPr>
              <a:t> get </a:t>
            </a:r>
            <a:r>
              <a:rPr lang="en-US" b="1" u="sng" dirty="0">
                <a:solidFill>
                  <a:schemeClr val="tx1"/>
                </a:solidFill>
              </a:rPr>
              <a:t>oxidized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Portions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b="1" u="sng" dirty="0">
                <a:solidFill>
                  <a:schemeClr val="tx1"/>
                </a:solidFill>
              </a:rPr>
              <a:t>glutenin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gliadin proteins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the flour </a:t>
            </a:r>
            <a:r>
              <a:rPr lang="en-US" b="1" u="sng" dirty="0">
                <a:solidFill>
                  <a:schemeClr val="tx1"/>
                </a:solidFill>
              </a:rPr>
              <a:t>get oxidized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And this </a:t>
            </a:r>
            <a:r>
              <a:rPr lang="en-US" b="1" u="sng" dirty="0">
                <a:solidFill>
                  <a:schemeClr val="tx1"/>
                </a:solidFill>
              </a:rPr>
              <a:t>allows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b="1" u="sng" dirty="0">
                <a:solidFill>
                  <a:schemeClr val="tx1"/>
                </a:solidFill>
              </a:rPr>
              <a:t>better bonds between them</a:t>
            </a:r>
            <a:r>
              <a:rPr lang="en-US" dirty="0">
                <a:solidFill>
                  <a:schemeClr val="tx1"/>
                </a:solidFill>
              </a:rPr>
              <a:t> when they </a:t>
            </a:r>
            <a:r>
              <a:rPr lang="en-US" b="1" u="sng" dirty="0">
                <a:solidFill>
                  <a:schemeClr val="tx1"/>
                </a:solidFill>
              </a:rPr>
              <a:t>form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gluten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/>
              <a:t>Bleaching of Flour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229600" cy="3200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be either </a:t>
            </a:r>
            <a:r>
              <a:rPr lang="en-US" b="1" u="sng" dirty="0">
                <a:solidFill>
                  <a:schemeClr val="tx1"/>
                </a:solidFill>
              </a:rPr>
              <a:t>natural</a:t>
            </a:r>
            <a:r>
              <a:rPr lang="en-US" dirty="0">
                <a:solidFill>
                  <a:schemeClr val="tx1"/>
                </a:solidFill>
              </a:rPr>
              <a:t> due to storage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or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Through the use of </a:t>
            </a:r>
            <a:r>
              <a:rPr lang="en-US" u="sng" dirty="0">
                <a:solidFill>
                  <a:schemeClr val="tx1"/>
                </a:solidFill>
              </a:rPr>
              <a:t>approved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chemicals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200"/>
          </a:xfrm>
        </p:spPr>
        <p:txBody>
          <a:bodyPr/>
          <a:lstStyle/>
          <a:p>
            <a:r>
              <a:rPr lang="en-US" b="1" dirty="0"/>
              <a:t>Types of flour on the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 fontScale="92500"/>
          </a:bodyPr>
          <a:lstStyle/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Whole wheat flour</a:t>
            </a:r>
            <a:r>
              <a:rPr lang="en-US" dirty="0">
                <a:solidFill>
                  <a:schemeClr val="tx1"/>
                </a:solidFill>
              </a:rPr>
              <a:t>           (</a:t>
            </a:r>
            <a:r>
              <a:rPr lang="en-US" b="1" u="sng" dirty="0">
                <a:solidFill>
                  <a:schemeClr val="tx1"/>
                </a:solidFill>
              </a:rPr>
              <a:t>also called</a:t>
            </a:r>
            <a:r>
              <a:rPr lang="en-US" dirty="0">
                <a:solidFill>
                  <a:schemeClr val="tx1"/>
                </a:solidFill>
              </a:rPr>
              <a:t> graham flour) 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ar-JO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All-purpose flour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           (usually made from </a:t>
            </a:r>
            <a:r>
              <a:rPr lang="en-US" b="1" u="sng" dirty="0">
                <a:solidFill>
                  <a:schemeClr val="tx1"/>
                </a:solidFill>
              </a:rPr>
              <a:t>a blend</a:t>
            </a:r>
            <a:r>
              <a:rPr lang="en-US" dirty="0">
                <a:solidFill>
                  <a:schemeClr val="tx1"/>
                </a:solidFill>
              </a:rPr>
              <a:t> of different kinds of wheat)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Bread flour</a:t>
            </a:r>
            <a:r>
              <a:rPr lang="en-US" dirty="0">
                <a:solidFill>
                  <a:schemeClr val="tx1"/>
                </a:solidFill>
              </a:rPr>
              <a:t> :                      (</a:t>
            </a:r>
            <a:r>
              <a:rPr lang="en-US" b="1" u="sng" dirty="0">
                <a:solidFill>
                  <a:schemeClr val="tx1"/>
                </a:solidFill>
              </a:rPr>
              <a:t>made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b="1" u="sng" dirty="0">
                <a:solidFill>
                  <a:schemeClr val="tx1"/>
                </a:solidFill>
              </a:rPr>
              <a:t>hard wheat</a:t>
            </a:r>
            <a:r>
              <a:rPr lang="en-US" dirty="0">
                <a:solidFill>
                  <a:schemeClr val="tx1"/>
                </a:solidFill>
              </a:rPr>
              <a:t>) which </a:t>
            </a:r>
            <a:r>
              <a:rPr lang="en-US" b="1" u="sng" dirty="0">
                <a:solidFill>
                  <a:schemeClr val="tx1"/>
                </a:solidFill>
              </a:rPr>
              <a:t>contains more protein</a:t>
            </a:r>
            <a:r>
              <a:rPr lang="en-US" dirty="0">
                <a:solidFill>
                  <a:schemeClr val="tx1"/>
                </a:solidFill>
              </a:rPr>
              <a:t> than soft wheat.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Pastry flour</a:t>
            </a:r>
            <a:r>
              <a:rPr lang="en-US" dirty="0">
                <a:solidFill>
                  <a:schemeClr val="tx1"/>
                </a:solidFill>
              </a:rPr>
              <a:t>:          (made from soft wheat)</a:t>
            </a:r>
          </a:p>
          <a:p>
            <a:pPr marL="514350" lvl="0" indent="-51435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1143000"/>
          </a:xfrm>
        </p:spPr>
        <p:txBody>
          <a:bodyPr/>
          <a:lstStyle/>
          <a:p>
            <a:r>
              <a:rPr lang="en-US" sz="3200" dirty="0"/>
              <a:t>Types of flour on the market  </a:t>
            </a: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839200" cy="5181600"/>
          </a:xfrm>
        </p:spPr>
        <p:txBody>
          <a:bodyPr>
            <a:normAutofit fontScale="77500" lnSpcReduction="20000"/>
          </a:bodyPr>
          <a:lstStyle/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Cake flour</a:t>
            </a:r>
            <a:r>
              <a:rPr lang="en-US" dirty="0">
                <a:solidFill>
                  <a:schemeClr val="tx1"/>
                </a:solidFill>
              </a:rPr>
              <a:t>:            ( made from soft wheat)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Instant flour</a:t>
            </a:r>
            <a:r>
              <a:rPr lang="en-US" dirty="0">
                <a:solidFill>
                  <a:schemeClr val="tx1"/>
                </a:solidFill>
              </a:rPr>
              <a:t>          </a:t>
            </a:r>
            <a:r>
              <a:rPr lang="en-US" u="sng" dirty="0">
                <a:solidFill>
                  <a:schemeClr val="tx1"/>
                </a:solidFill>
              </a:rPr>
              <a:t>[</a:t>
            </a:r>
            <a:r>
              <a:rPr lang="en-US" b="1" u="sng" dirty="0">
                <a:solidFill>
                  <a:schemeClr val="tx1"/>
                </a:solidFill>
              </a:rPr>
              <a:t>instant blending flour</a:t>
            </a:r>
            <a:r>
              <a:rPr lang="en-US" u="sng" dirty="0">
                <a:solidFill>
                  <a:schemeClr val="tx1"/>
                </a:solidFill>
              </a:rPr>
              <a:t>]</a:t>
            </a:r>
            <a:r>
              <a:rPr lang="en-US" dirty="0">
                <a:solidFill>
                  <a:schemeClr val="tx1"/>
                </a:solidFill>
              </a:rPr>
              <a:t>                    [</a:t>
            </a:r>
            <a:r>
              <a:rPr lang="en-US" b="1" u="sng" dirty="0">
                <a:solidFill>
                  <a:schemeClr val="tx1"/>
                </a:solidFill>
              </a:rPr>
              <a:t>quick mixing flour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Self-rising flour</a:t>
            </a:r>
            <a:r>
              <a:rPr lang="en-US" dirty="0">
                <a:solidFill>
                  <a:schemeClr val="tx1"/>
                </a:solidFill>
              </a:rPr>
              <a:t>:        usually contains </a:t>
            </a:r>
            <a:r>
              <a:rPr lang="en-US" b="1" dirty="0">
                <a:solidFill>
                  <a:schemeClr val="tx1"/>
                </a:solidFill>
              </a:rPr>
              <a:t>leavening agent + salt</a:t>
            </a:r>
            <a:r>
              <a:rPr lang="en-US" dirty="0">
                <a:solidFill>
                  <a:schemeClr val="tx1"/>
                </a:solidFill>
              </a:rPr>
              <a:t>         (</a:t>
            </a:r>
            <a:r>
              <a:rPr lang="en-US" b="1" u="sng" dirty="0">
                <a:solidFill>
                  <a:schemeClr val="tx1"/>
                </a:solidFill>
              </a:rPr>
              <a:t>typically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1 ½ tsp B.P.  + ½ tsp salt/ cup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Gluten flour</a:t>
            </a:r>
            <a:r>
              <a:rPr lang="en-US" dirty="0">
                <a:solidFill>
                  <a:schemeClr val="tx1"/>
                </a:solidFill>
              </a:rPr>
              <a:t>: made of </a:t>
            </a:r>
            <a:r>
              <a:rPr lang="en-US" b="1" u="sng" dirty="0">
                <a:solidFill>
                  <a:schemeClr val="tx1"/>
                </a:solidFill>
              </a:rPr>
              <a:t>wheat flour     mixed</a:t>
            </a: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b="1" u="sng" dirty="0">
                <a:solidFill>
                  <a:schemeClr val="tx1"/>
                </a:solidFill>
              </a:rPr>
              <a:t>dried extracted gluten</a:t>
            </a: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Gluten flour contains</a:t>
            </a:r>
            <a:r>
              <a:rPr lang="en-US" dirty="0">
                <a:solidFill>
                  <a:schemeClr val="tx1"/>
                </a:solidFill>
              </a:rPr>
              <a:t> about </a:t>
            </a:r>
            <a:r>
              <a:rPr lang="en-US" b="1" dirty="0">
                <a:solidFill>
                  <a:schemeClr val="tx1"/>
                </a:solidFill>
              </a:rPr>
              <a:t>41% protein</a:t>
            </a:r>
            <a:r>
              <a:rPr lang="en-US" dirty="0">
                <a:solidFill>
                  <a:schemeClr val="tx1"/>
                </a:solidFill>
              </a:rPr>
              <a:t>     compared to     </a:t>
            </a:r>
            <a:r>
              <a:rPr lang="ar-JO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8-13%</a:t>
            </a:r>
            <a:r>
              <a:rPr lang="en-US" dirty="0">
                <a:solidFill>
                  <a:schemeClr val="tx1"/>
                </a:solidFill>
              </a:rPr>
              <a:t> in most wheat flours</a:t>
            </a:r>
            <a:r>
              <a:rPr lang="en-US" dirty="0"/>
              <a:t>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Gluten </a:t>
            </a:r>
            <a:r>
              <a:rPr lang="ar-JO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gives the   </a:t>
            </a:r>
            <a:r>
              <a:rPr lang="en-US" b="1" dirty="0">
                <a:solidFill>
                  <a:schemeClr val="tx1"/>
                </a:solidFill>
              </a:rPr>
              <a:t>dough </a:t>
            </a:r>
            <a:r>
              <a:rPr lang="en-US" dirty="0">
                <a:solidFill>
                  <a:schemeClr val="tx1"/>
                </a:solidFill>
              </a:rPr>
              <a:t>its </a:t>
            </a:r>
            <a:r>
              <a:rPr lang="en-US" b="1" u="sng" dirty="0">
                <a:solidFill>
                  <a:schemeClr val="tx1"/>
                </a:solidFill>
              </a:rPr>
              <a:t>elasticity</a:t>
            </a:r>
            <a:r>
              <a:rPr lang="en-US" dirty="0">
                <a:solidFill>
                  <a:schemeClr val="tx1"/>
                </a:solidFill>
              </a:rPr>
              <a:t>, helping it </a:t>
            </a:r>
            <a:r>
              <a:rPr lang="en-US" b="1" u="sng" dirty="0">
                <a:solidFill>
                  <a:schemeClr val="tx1"/>
                </a:solidFill>
              </a:rPr>
              <a:t>rise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and keep its shape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Instant Flour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4800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low-protein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flour</a:t>
            </a:r>
            <a:r>
              <a:rPr lang="en-US" dirty="0">
                <a:solidFill>
                  <a:schemeClr val="tx1"/>
                </a:solidFill>
              </a:rPr>
              <a:t> that 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Has been "pre-</a:t>
            </a:r>
            <a:r>
              <a:rPr lang="en-US" dirty="0" err="1">
                <a:solidFill>
                  <a:schemeClr val="tx1"/>
                </a:solidFill>
              </a:rPr>
              <a:t>gelatanized</a:t>
            </a:r>
            <a:r>
              <a:rPr lang="en-US" dirty="0">
                <a:solidFill>
                  <a:schemeClr val="tx1"/>
                </a:solidFill>
              </a:rPr>
              <a:t>" so that it:  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Can </a:t>
            </a:r>
            <a:r>
              <a:rPr lang="en-US" b="1" u="sng" dirty="0">
                <a:solidFill>
                  <a:schemeClr val="tx1"/>
                </a:solidFill>
              </a:rPr>
              <a:t>dissolve quickly</a:t>
            </a:r>
            <a:r>
              <a:rPr lang="en-US" dirty="0">
                <a:solidFill>
                  <a:schemeClr val="tx1"/>
                </a:solidFill>
              </a:rPr>
              <a:t> and smoothly in liquids 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regardless of temperature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</a:t>
            </a:r>
            <a:r>
              <a:rPr lang="en-US" b="1" u="sng" dirty="0">
                <a:solidFill>
                  <a:schemeClr val="tx1"/>
                </a:solidFill>
              </a:rPr>
              <a:t>not pack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Does not need sifting 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usually used </a:t>
            </a:r>
            <a:r>
              <a:rPr lang="en-US" b="1" u="sng" dirty="0">
                <a:solidFill>
                  <a:schemeClr val="tx1"/>
                </a:solidFill>
              </a:rPr>
              <a:t>to thicken gravies, sauces, and soups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1673</Words>
  <Application>Microsoft Office PowerPoint</Application>
  <PresentationFormat>On-screen Show (4:3)</PresentationFormat>
  <Paragraphs>310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Office Theme</vt:lpstr>
      <vt:lpstr>1_Office Theme</vt:lpstr>
      <vt:lpstr>2_Office Theme</vt:lpstr>
      <vt:lpstr>Chapter 15 </vt:lpstr>
      <vt:lpstr>Batters and Dough</vt:lpstr>
      <vt:lpstr>PowerPoint Presentation</vt:lpstr>
      <vt:lpstr>Milling of wheat</vt:lpstr>
      <vt:lpstr>Aged Flour</vt:lpstr>
      <vt:lpstr>Bleaching of Flour</vt:lpstr>
      <vt:lpstr>Types of flour on the market</vt:lpstr>
      <vt:lpstr>Types of flour on the market  Cont’d.</vt:lpstr>
      <vt:lpstr>Instant Flour</vt:lpstr>
      <vt:lpstr>Gluten Extraction</vt:lpstr>
      <vt:lpstr>Other Flours</vt:lpstr>
      <vt:lpstr>PowerPoint Presentation</vt:lpstr>
      <vt:lpstr>PowerPoint Presentation</vt:lpstr>
      <vt:lpstr>Gluten Formation  </vt:lpstr>
      <vt:lpstr>Leavening</vt:lpstr>
      <vt:lpstr> Agents that produce a chemical reaction include: </vt:lpstr>
      <vt:lpstr> Agents that produce a chemical reaction include: </vt:lpstr>
      <vt:lpstr>Ratio of B.S. to Acidic Liquid</vt:lpstr>
      <vt:lpstr>  Other ingredients used in flour mixtures    </vt:lpstr>
      <vt:lpstr>  Other ingredients used in flour mixtures  </vt:lpstr>
      <vt:lpstr>  Other ingredients used in flour mixtures  </vt:lpstr>
      <vt:lpstr>  Other ingredients used in flour mixtures  </vt:lpstr>
      <vt:lpstr>Types of batters &amp; dough </vt:lpstr>
      <vt:lpstr>Proportions of liquid to flour </vt:lpstr>
      <vt:lpstr>Objectives of mixing  dough &amp; batter   </vt:lpstr>
      <vt:lpstr>Mixing methods</vt:lpstr>
      <vt:lpstr>Muffin Mixing Method</vt:lpstr>
      <vt:lpstr>Pastry Mixing Method</vt:lpstr>
      <vt:lpstr>Conventional Mixing Method</vt:lpstr>
      <vt:lpstr>  Adjustments for baking at high altitude </vt:lpstr>
      <vt:lpstr>Dry flour mixtures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1950</dc:creator>
  <cp:lastModifiedBy>Ola Hammad</cp:lastModifiedBy>
  <cp:revision>79</cp:revision>
  <dcterms:created xsi:type="dcterms:W3CDTF">2006-08-16T00:00:00Z</dcterms:created>
  <dcterms:modified xsi:type="dcterms:W3CDTF">2021-11-05T10:28:24Z</dcterms:modified>
</cp:coreProperties>
</file>