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70" r:id="rId1"/>
  </p:sldMasterIdLst>
  <p:notesMasterIdLst>
    <p:notesMasterId r:id="rId55"/>
  </p:notesMasterIdLst>
  <p:sldIdLst>
    <p:sldId id="256" r:id="rId2"/>
    <p:sldId id="257" r:id="rId3"/>
    <p:sldId id="265" r:id="rId4"/>
    <p:sldId id="258" r:id="rId5"/>
    <p:sldId id="266" r:id="rId6"/>
    <p:sldId id="267" r:id="rId7"/>
    <p:sldId id="259" r:id="rId8"/>
    <p:sldId id="260" r:id="rId9"/>
    <p:sldId id="262" r:id="rId10"/>
    <p:sldId id="268" r:id="rId11"/>
    <p:sldId id="269" r:id="rId12"/>
    <p:sldId id="270" r:id="rId13"/>
    <p:sldId id="271" r:id="rId14"/>
    <p:sldId id="263" r:id="rId15"/>
    <p:sldId id="261" r:id="rId16"/>
    <p:sldId id="264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3" r:id="rId30"/>
    <p:sldId id="284" r:id="rId31"/>
    <p:sldId id="287" r:id="rId32"/>
    <p:sldId id="286" r:id="rId33"/>
    <p:sldId id="290" r:id="rId34"/>
    <p:sldId id="291" r:id="rId35"/>
    <p:sldId id="288" r:id="rId36"/>
    <p:sldId id="289" r:id="rId37"/>
    <p:sldId id="292" r:id="rId38"/>
    <p:sldId id="293" r:id="rId39"/>
    <p:sldId id="294" r:id="rId40"/>
    <p:sldId id="298" r:id="rId41"/>
    <p:sldId id="295" r:id="rId42"/>
    <p:sldId id="296" r:id="rId43"/>
    <p:sldId id="297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41"/>
    <p:restoredTop sz="92210"/>
  </p:normalViewPr>
  <p:slideViewPr>
    <p:cSldViewPr snapToGrid="0" snapToObjects="1">
      <p:cViewPr varScale="1">
        <p:scale>
          <a:sx n="99" d="100"/>
          <a:sy n="99" d="100"/>
        </p:scale>
        <p:origin x="17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72697-E5D7-8643-8A32-148EB177AC8E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56DFB-3923-234C-992C-42B5F053D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mylose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Starch_gelatinization" TargetMode="External"/><Relationship Id="rId4" Type="http://schemas.openxmlformats.org/officeDocument/2006/relationships/hyperlink" Target="https://en.wikipedia.org/wiki/Amylopecti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Honey: 40% fructose + contains antioxidants and some minerals and vitamin/ glucose and fructose = no chemical bond </a:t>
            </a:r>
          </a:p>
          <a:p>
            <a:r>
              <a:rPr lang="en-US" dirty="0"/>
              <a:t>Table sugar: 50% fructose, glucose and fructose are chemically bounded/ no water so exists as crystals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HFCS: 40-90% fructose, made from corn syrup and by using an enzyme to convert some of the glucose to fructose/ </a:t>
            </a:r>
            <a:r>
              <a:rPr lang="en-US" dirty="0"/>
              <a:t>glucose and fructose = no chemical bond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56DFB-3923-234C-992C-42B5F053D52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23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Retrogradation: when the 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hlinkClick r:id="rId3" tooltip="Amylose"/>
              </a:rPr>
              <a:t>amylose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 and 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hlinkClick r:id="rId4" tooltip="Amylopectin"/>
              </a:rPr>
              <a:t>amylopectin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 chains in cooked, 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hlinkClick r:id="rId5" tooltip="Starch gelatinization"/>
              </a:rPr>
              <a:t>gelatinized starch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 realign themselves as the cooked starch cools</a:t>
            </a:r>
            <a:endParaRPr lang="en-US" sz="1200" b="0" u="sng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56DFB-3923-234C-992C-42B5F053D52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85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46603-B979-E744-8540-C90C8E3ABE48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1A87A27-D62B-C240-B182-8FD15CAB3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99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46603-B979-E744-8540-C90C8E3ABE48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7A27-D62B-C240-B182-8FD15CAB3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0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46603-B979-E744-8540-C90C8E3ABE48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7A27-D62B-C240-B182-8FD15CAB3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4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46603-B979-E744-8540-C90C8E3ABE48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7A27-D62B-C240-B182-8FD15CAB3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6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2746603-B979-E744-8540-C90C8E3ABE48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1A87A27-D62B-C240-B182-8FD15CAB3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0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46603-B979-E744-8540-C90C8E3ABE48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7A27-D62B-C240-B182-8FD15CAB3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3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46603-B979-E744-8540-C90C8E3ABE48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7A27-D62B-C240-B182-8FD15CAB39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0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46603-B979-E744-8540-C90C8E3ABE48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7A27-D62B-C240-B182-8FD15CAB39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928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46603-B979-E744-8540-C90C8E3ABE48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7A27-D62B-C240-B182-8FD15CAB3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2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46603-B979-E744-8540-C90C8E3ABE48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7A27-D62B-C240-B182-8FD15CAB3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156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46603-B979-E744-8540-C90C8E3ABE48}" type="datetimeFigureOut">
              <a:rPr lang="en-US" smtClean="0"/>
              <a:t>3/28/22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7A27-D62B-C240-B182-8FD15CAB3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3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2746603-B979-E744-8540-C90C8E3ABE48}" type="datetimeFigureOut">
              <a:rPr lang="en-US" smtClean="0"/>
              <a:t>3/28/22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1A87A27-D62B-C240-B182-8FD15CAB3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4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D3161-6F5C-E04C-B455-4A8D64ADA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152" y="1390587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Carbohydrates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28718B-D3C7-1B4B-8F4B-D800B9A35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08" y="3375851"/>
            <a:ext cx="4681728" cy="299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67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3A3AC-1729-C94E-B56F-73FAE559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28" y="484632"/>
            <a:ext cx="10058400" cy="1191768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Glucose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67C46-C9C8-8343-AF4F-4333410B2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656" y="1676400"/>
            <a:ext cx="10070592" cy="225552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Circulate through blood to provide energy for body tissue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block of carbohydrates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Corn syrup: a glucose syrup produced by the hydrolysis of corn starch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AEE55-593F-5B4A-AB8F-8A95A9005DCB}"/>
              </a:ext>
            </a:extLst>
          </p:cNvPr>
          <p:cNvSpPr txBox="1"/>
          <p:nvPr/>
        </p:nvSpPr>
        <p:spPr>
          <a:xfrm>
            <a:off x="871728" y="3714987"/>
            <a:ext cx="552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GALACTOSE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81F6CF-8B3B-0841-87AF-1E234C2A54D8}"/>
              </a:ext>
            </a:extLst>
          </p:cNvPr>
          <p:cNvSpPr txBox="1"/>
          <p:nvPr/>
        </p:nvSpPr>
        <p:spPr>
          <a:xfrm>
            <a:off x="1173480" y="4840010"/>
            <a:ext cx="8732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find monosaccharide, galactose, in the disaccharide lactose ( found in diary products) </a:t>
            </a:r>
          </a:p>
        </p:txBody>
      </p:sp>
    </p:spTree>
    <p:extLst>
      <p:ext uri="{BB962C8B-B14F-4D97-AF65-F5344CB8AC3E}">
        <p14:creationId xmlns:p14="http://schemas.microsoft.com/office/powerpoint/2010/main" val="3710639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E1BBA-2060-2C4B-ADF0-FE74DF1A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fructose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0CC45-6DC3-1346-AA5C-E3C044402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Referred to as Fruit Sugar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in Honey and fruits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Sweetest monosaccharide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 fructose corn HFCS (contains fructose and glucose)</a:t>
            </a:r>
          </a:p>
        </p:txBody>
      </p:sp>
    </p:spTree>
    <p:extLst>
      <p:ext uri="{BB962C8B-B14F-4D97-AF65-F5344CB8AC3E}">
        <p14:creationId xmlns:p14="http://schemas.microsoft.com/office/powerpoint/2010/main" val="3299348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FCD1-7050-6A42-A039-008E33224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DISACHARIDES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D24C0-5807-704A-BE3A-02E25E57F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Composed of two linked monosaccharides, at least one of which is glucose. </a:t>
            </a:r>
          </a:p>
          <a:p>
            <a:pPr lvl="1"/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Maltose (found in sprouted wheat and barley)</a:t>
            </a:r>
          </a:p>
          <a:p>
            <a:pPr lvl="1"/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Sucrose ( table sugar)</a:t>
            </a:r>
          </a:p>
          <a:p>
            <a:pPr lvl="1"/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Lactose ( Milk Sugar)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08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71A3CD-5F65-9B4A-904B-73DD5AD45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21324" y="1405343"/>
            <a:ext cx="2449195" cy="287852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EA0211-305F-D041-B91B-26EBAB718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50" y="1405343"/>
            <a:ext cx="4004310" cy="30109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5CA5B1-34ED-0647-A836-261380530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9160" y="2169706"/>
            <a:ext cx="2743200" cy="22466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737833-181F-A246-B2AC-B256F92A5669}"/>
              </a:ext>
            </a:extLst>
          </p:cNvPr>
          <p:cNvSpPr txBox="1"/>
          <p:nvPr/>
        </p:nvSpPr>
        <p:spPr>
          <a:xfrm>
            <a:off x="3392805" y="5120640"/>
            <a:ext cx="5547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All made up of Glucose and Fructose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65B7BE-172F-0B4D-A3BC-0CA8E03BCC7E}"/>
              </a:ext>
            </a:extLst>
          </p:cNvPr>
          <p:cNvSpPr txBox="1"/>
          <p:nvPr/>
        </p:nvSpPr>
        <p:spPr>
          <a:xfrm>
            <a:off x="9845040" y="4968240"/>
            <a:ext cx="2026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Difference ???</a:t>
            </a:r>
          </a:p>
        </p:txBody>
      </p:sp>
    </p:spTree>
    <p:extLst>
      <p:ext uri="{BB962C8B-B14F-4D97-AF65-F5344CB8AC3E}">
        <p14:creationId xmlns:p14="http://schemas.microsoft.com/office/powerpoint/2010/main" val="3405995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EE066-590A-A24A-9A42-FAC498C3B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Oligosaccharides </a:t>
            </a:r>
            <a:br>
              <a:rPr lang="en-US" dirty="0"/>
            </a:br>
            <a:r>
              <a:rPr lang="en-US" b="1" dirty="0"/>
              <a:t>(short-chain carbohydrates)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8A6BE-6226-0443-A163-54478B976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 saccharide polymer containing a small number (typically three to ten) of monosaccharides (simple sugars)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Inulin (multiple fructose)- non digestible by enzymes in our body. </a:t>
            </a:r>
          </a:p>
          <a:p>
            <a:pPr lvl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‘nondigestible oligosaccharides’ </a:t>
            </a:r>
          </a:p>
          <a:p>
            <a:pPr lvl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prebiotics (a source of food for your gut's healthy bacteria)</a:t>
            </a:r>
          </a:p>
        </p:txBody>
      </p:sp>
    </p:spTree>
    <p:extLst>
      <p:ext uri="{BB962C8B-B14F-4D97-AF65-F5344CB8AC3E}">
        <p14:creationId xmlns:p14="http://schemas.microsoft.com/office/powerpoint/2010/main" val="3771545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38DEC-8B4A-4C4E-975F-1FA3D2523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Polysaccharides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919-6271-A84E-93B6-AFF47A811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glucose (usually) units bound together</a:t>
            </a:r>
          </a:p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Polysaccharides are divided into</a:t>
            </a:r>
          </a:p>
          <a:p>
            <a:pPr lvl="1"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Starch polysaccharides</a:t>
            </a:r>
          </a:p>
          <a:p>
            <a:pPr lvl="1"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starch polysaccharides</a:t>
            </a:r>
          </a:p>
          <a:p>
            <a:pPr lvl="2">
              <a:defRPr/>
            </a:pP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cell wall/ dietary fiber</a:t>
            </a:r>
          </a:p>
          <a:p>
            <a:pPr lvl="1">
              <a:defRPr/>
            </a:pPr>
            <a:endParaRPr lang="en-US" sz="2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111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BB1AA-004C-A84D-A050-930062208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71405-B28E-A54D-9F2B-D7A9E0991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Starch is the storage carbohydrate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two polymers: amylose and amylopectin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E9DA64-8103-EE47-8BAB-F817DCA01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3169920"/>
            <a:ext cx="5029656" cy="2535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BBFCFE-41C0-2442-99D6-855D43864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285" y="484632"/>
            <a:ext cx="4006640" cy="3001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57251E-294B-1842-A765-B0DED1176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662" y="4595607"/>
            <a:ext cx="4370387" cy="1041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23EBDE-CE0A-154B-91B2-1A3F25523950}"/>
              </a:ext>
            </a:extLst>
          </p:cNvPr>
          <p:cNvSpPr txBox="1"/>
          <p:nvPr/>
        </p:nvSpPr>
        <p:spPr>
          <a:xfrm>
            <a:off x="6527673" y="5876466"/>
            <a:ext cx="46005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linked by </a:t>
            </a:r>
            <a:r>
              <a:rPr lang="el-GR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α-1,4 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glucosidic bonds 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9812C-B7B8-9946-AF91-A6CF993BE493}"/>
              </a:ext>
            </a:extLst>
          </p:cNvPr>
          <p:cNvSpPr txBox="1"/>
          <p:nvPr/>
        </p:nvSpPr>
        <p:spPr>
          <a:xfrm>
            <a:off x="928688" y="5876466"/>
            <a:ext cx="39147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Both </a:t>
            </a:r>
            <a:r>
              <a:rPr lang="el-GR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α-1,4 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l-GR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α-1,6 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linkages 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79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D3C4D-33E6-534E-B65B-424BB598A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B3577-0844-9941-BCB0-A6BC9EC0B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808" y="2270760"/>
            <a:ext cx="10058400" cy="368808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Food sources :</a:t>
            </a:r>
          </a:p>
          <a:p>
            <a:r>
              <a:rPr lang="en-US" sz="2800" dirty="0"/>
              <a:t>Grains (wheat, rice, corn, barley, oats) </a:t>
            </a:r>
          </a:p>
          <a:p>
            <a:r>
              <a:rPr lang="en-US" sz="2800" dirty="0"/>
              <a:t>Potatoes </a:t>
            </a:r>
          </a:p>
          <a:p>
            <a:r>
              <a:rPr lang="en-US" sz="2800" dirty="0"/>
              <a:t> Dried peas and beans and other starchy vegetables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F3AEF-6619-1A48-B61F-E9CB49BC8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050" y="1543558"/>
            <a:ext cx="3247390" cy="215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10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9B2D-4339-CA47-9CC7-91F803385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848" y="179491"/>
            <a:ext cx="10058400" cy="1609344"/>
          </a:xfrm>
        </p:spPr>
        <p:txBody>
          <a:bodyPr/>
          <a:lstStyle/>
          <a:p>
            <a:r>
              <a:rPr lang="en-US" dirty="0"/>
              <a:t>glycogen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AEF40-EAE8-E64C-9315-43732782D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48" y="1947163"/>
            <a:ext cx="7362952" cy="4910837"/>
          </a:xfrm>
        </p:spPr>
        <p:txBody>
          <a:bodyPr>
            <a:normAutofit/>
          </a:bodyPr>
          <a:lstStyle/>
          <a:p>
            <a:r>
              <a:rPr lang="en-US" sz="2400" dirty="0"/>
              <a:t>In animals and humans</a:t>
            </a:r>
          </a:p>
          <a:p>
            <a:r>
              <a:rPr lang="en-US" sz="2400" dirty="0"/>
              <a:t>Carbohydrate that is stored in liver and muscle in limited amounts</a:t>
            </a:r>
          </a:p>
          <a:p>
            <a:r>
              <a:rPr lang="en-US" sz="2400" dirty="0"/>
              <a:t>Highly branched structure </a:t>
            </a:r>
          </a:p>
          <a:p>
            <a:r>
              <a:rPr lang="en-US" sz="2400" dirty="0"/>
              <a:t>Glycogen is broken down in the liver to glucose when energy is needed. Glycogen in the liver is utilized by all body tissues</a:t>
            </a:r>
          </a:p>
          <a:p>
            <a:r>
              <a:rPr lang="en-US" sz="2400" dirty="0"/>
              <a:t>Glycogen in the muscles is broken down to provide energy to the muscle only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8C70A-2D6A-094B-9C25-015866172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869" y="574886"/>
            <a:ext cx="2127250" cy="14288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23988D-8214-264C-9E1D-02EDCE7DD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667" y="3771393"/>
            <a:ext cx="2997452" cy="235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92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E7EBC-AD86-D744-B16F-9A86F159F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Nonstarch polysaccharides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CAC93-3A54-1545-9676-A55120CBD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845733"/>
            <a:ext cx="11446933" cy="4842933"/>
          </a:xfrm>
        </p:spPr>
        <p:txBody>
          <a:bodyPr>
            <a:normAutofit/>
          </a:bodyPr>
          <a:lstStyle/>
          <a:p>
            <a:r>
              <a:rPr lang="en-US" sz="2800" dirty="0"/>
              <a:t>Main component of dietary Fiber</a:t>
            </a:r>
          </a:p>
          <a:p>
            <a:r>
              <a:rPr lang="en-US" sz="2800" dirty="0"/>
              <a:t>Not hydrolyzed by the endogenous enzymes in the small intestine of humans </a:t>
            </a:r>
          </a:p>
          <a:p>
            <a:endParaRPr lang="en-US" sz="2800" dirty="0"/>
          </a:p>
          <a:p>
            <a:r>
              <a:rPr lang="en-US" sz="2800" b="1" dirty="0"/>
              <a:t>DIETARY FIBER</a:t>
            </a:r>
          </a:p>
          <a:p>
            <a:r>
              <a:rPr lang="en-US" sz="2800" b="1" dirty="0"/>
              <a:t> </a:t>
            </a:r>
            <a:r>
              <a:rPr lang="en-US" sz="2800" dirty="0"/>
              <a:t>classified into</a:t>
            </a:r>
          </a:p>
          <a:p>
            <a:pPr lvl="1"/>
            <a:r>
              <a:rPr lang="en-US" sz="2800" dirty="0"/>
              <a:t> Soluble </a:t>
            </a:r>
          </a:p>
          <a:p>
            <a:pPr lvl="1"/>
            <a:r>
              <a:rPr lang="en-US" sz="2800" dirty="0"/>
              <a:t>Insoluble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3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95C1E-0C69-0B46-9352-4687D896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Formula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2B18C-533F-7E4C-AB6C-9AC1BB37F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Carbohydrates are stored energy. </a:t>
            </a:r>
          </a:p>
          <a:p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sz="28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</a:p>
          <a:p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Carbohydrates are the most important source of food energy in the world, the major staples being cereals, such as rice, wheat, maize, barley, rye, oats etc.</a:t>
            </a:r>
          </a:p>
          <a:p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between 40-80% of energy needs, depending on culture’s food habits</a:t>
            </a:r>
          </a:p>
        </p:txBody>
      </p:sp>
    </p:spTree>
    <p:extLst>
      <p:ext uri="{BB962C8B-B14F-4D97-AF65-F5344CB8AC3E}">
        <p14:creationId xmlns:p14="http://schemas.microsoft.com/office/powerpoint/2010/main" val="3827989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3424-EC3E-3044-B368-8E43B7931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Dietary Fiber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48A5F-2A68-F34D-9AB6-6FD7B311A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771" y="1851152"/>
            <a:ext cx="10512553" cy="4498848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en-US" sz="4500" dirty="0">
                <a:solidFill>
                  <a:schemeClr val="accent1"/>
                </a:solidFill>
              </a:rPr>
              <a:t>Soluble </a:t>
            </a:r>
          </a:p>
          <a:p>
            <a:pPr lvl="1"/>
            <a:endParaRPr lang="en-US" sz="4500" dirty="0">
              <a:solidFill>
                <a:schemeClr val="accent1"/>
              </a:solidFill>
            </a:endParaRPr>
          </a:p>
          <a:p>
            <a:pPr lvl="2"/>
            <a:r>
              <a:rPr lang="en-US" sz="4500" dirty="0"/>
              <a:t>Pulls in water in stomach and intestine to form a a thick gel- slowing digestion </a:t>
            </a:r>
          </a:p>
          <a:p>
            <a:pPr lvl="2"/>
            <a:r>
              <a:rPr lang="en-US" sz="4500" dirty="0"/>
              <a:t>Soluble fibers are fermented by bacteria in the colon to produce carbon dioxide, methane, hydrogen, and short-chain fatty acids which serve as a source of energy (calories) for the mucosal lining of the colon. </a:t>
            </a:r>
          </a:p>
          <a:p>
            <a:endParaRPr lang="en-US" sz="4500" dirty="0"/>
          </a:p>
          <a:p>
            <a:pPr lvl="1"/>
            <a:r>
              <a:rPr lang="en-US" sz="4500" dirty="0">
                <a:solidFill>
                  <a:schemeClr val="accent1"/>
                </a:solidFill>
              </a:rPr>
              <a:t>Insoluble</a:t>
            </a:r>
            <a:r>
              <a:rPr lang="en-US" sz="4500" dirty="0"/>
              <a:t> </a:t>
            </a:r>
          </a:p>
          <a:p>
            <a:pPr lvl="2"/>
            <a:r>
              <a:rPr lang="en-US" sz="4500" dirty="0"/>
              <a:t>doesn’t dissolve in water. doesn’t pull in water </a:t>
            </a:r>
          </a:p>
          <a:p>
            <a:pPr lvl="3"/>
            <a:r>
              <a:rPr lang="en-US" sz="4500" dirty="0"/>
              <a:t>healthy functioning of the GI tract, increase fecal bulk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46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57C03-FEDD-514D-B7C6-9F513D1CB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Dietary Fiber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DCF5B-397D-9C4B-920C-7D006CA83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</a:rPr>
              <a:t>Cellulose:</a:t>
            </a:r>
          </a:p>
          <a:p>
            <a:pPr lvl="1"/>
            <a:r>
              <a:rPr lang="en-US" sz="2600" dirty="0"/>
              <a:t>A straight-chain with </a:t>
            </a:r>
            <a:r>
              <a:rPr lang="el-GR" sz="2600" dirty="0"/>
              <a:t>β-1,4-</a:t>
            </a:r>
            <a:r>
              <a:rPr lang="en-US" sz="2600" dirty="0"/>
              <a:t>linkages. The straight chains pack tightly in a three-dimensional lattice work, forming microfibrils </a:t>
            </a:r>
          </a:p>
          <a:p>
            <a:pPr lvl="1"/>
            <a:r>
              <a:rPr lang="en-US" sz="2600" dirty="0"/>
              <a:t>Makes up cell wall of plants</a:t>
            </a:r>
          </a:p>
          <a:p>
            <a:pPr lvl="1"/>
            <a:r>
              <a:rPr lang="en-US" altLang="en-US" sz="2600" dirty="0">
                <a:cs typeface="David" panose="020E0502060401010101" pitchFamily="34" charset="-79"/>
              </a:rPr>
              <a:t>Strength and Stability of Cell wall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17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A929-905D-C845-87D4-478AF09A6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Dietary Fiber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4B4C9-BA93-BC4A-95BD-1295CE318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</a:rPr>
              <a:t>Hemicelluloses </a:t>
            </a:r>
          </a:p>
          <a:p>
            <a:pPr lvl="1"/>
            <a:r>
              <a:rPr lang="en-US" sz="2800" dirty="0"/>
              <a:t> polysaccharide polymers that contain a mixture of hexose (6C) and pentose (5C) sugars, often in highly branched chains. </a:t>
            </a:r>
          </a:p>
          <a:p>
            <a:pPr lvl="1"/>
            <a:r>
              <a:rPr lang="en-US" sz="2800" dirty="0"/>
              <a:t>Also found in cell wall</a:t>
            </a:r>
          </a:p>
          <a:p>
            <a:pPr lvl="1"/>
            <a:r>
              <a:rPr lang="en-US" altLang="en-US" sz="2800" dirty="0">
                <a:cs typeface="Arial" panose="020B0604020202020204" pitchFamily="34" charset="0"/>
              </a:rPr>
              <a:t>contains both water soluble and water insoluble compounds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1865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CF115-896F-9F49-9AE8-85E2D3D58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Dietary Fiber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6BC82-27CF-2C4C-BA33-575CA4022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>
                <a:solidFill>
                  <a:schemeClr val="accent1"/>
                </a:solidFill>
              </a:rPr>
              <a:t>PECTIN</a:t>
            </a:r>
          </a:p>
          <a:p>
            <a:pPr lvl="1"/>
            <a:r>
              <a:rPr lang="en-US" sz="2000" b="1" dirty="0"/>
              <a:t>Gel like properties</a:t>
            </a:r>
          </a:p>
          <a:p>
            <a:pPr lvl="1"/>
            <a:r>
              <a:rPr lang="en-US" sz="2000" dirty="0"/>
              <a:t>used in jam making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Inulin: </a:t>
            </a:r>
            <a:r>
              <a:rPr lang="en-US" b="1" dirty="0"/>
              <a:t>Fructose polymers</a:t>
            </a:r>
            <a:br>
              <a:rPr lang="en-US" b="1" dirty="0"/>
            </a:br>
            <a:r>
              <a:rPr lang="en-US" dirty="0"/>
              <a:t>Wheat, onion, bananas, garlic, chicory root -Enhances the growth and activities of bacteria -Can cause bloating, stomach noises </a:t>
            </a:r>
          </a:p>
          <a:p>
            <a:pPr lvl="1"/>
            <a:endParaRPr lang="en-US" sz="2000" dirty="0"/>
          </a:p>
          <a:p>
            <a:pPr lvl="1"/>
            <a:endParaRPr lang="en-US" b="1" dirty="0"/>
          </a:p>
        </p:txBody>
      </p:sp>
      <p:pic>
        <p:nvPicPr>
          <p:cNvPr id="4" name="Picture 2" descr="http://pubs.rsc.org/services/images/RSCpubs.ePlatform.Service.FreeContent.ImageService.svc/ImageService/Articleimage/2013/GC/c2gc36364j/c2gc36364j-f2.gif">
            <a:extLst>
              <a:ext uri="{FF2B5EF4-FFF2-40B4-BE49-F238E27FC236}">
                <a16:creationId xmlns:a16="http://schemas.microsoft.com/office/drawing/2014/main" id="{E53E832F-97B6-5241-A72C-642407FA3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0811" y="729608"/>
            <a:ext cx="3004458" cy="2728735"/>
          </a:xfrm>
          <a:prstGeom prst="rect">
            <a:avLst/>
          </a:prstGeom>
          <a:noFill/>
          <a:ln w="57150">
            <a:solidFill>
              <a:schemeClr val="bg2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66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2987-CF0F-E04F-8E1F-BD63262A1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benefits of FIBER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74CC9-9E7D-A249-A85A-A74BECF20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1794933"/>
            <a:ext cx="11480799" cy="4377267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Soluble fiber</a:t>
            </a:r>
          </a:p>
          <a:p>
            <a:r>
              <a:rPr lang="en-US" sz="2400" dirty="0"/>
              <a:t>Sources :oatmeal, nuts, beans, apples, and blueberries</a:t>
            </a:r>
          </a:p>
          <a:p>
            <a:r>
              <a:rPr lang="en-US" sz="2400" dirty="0"/>
              <a:t>Cholesterol lowering( Traps cholesterol                    cholesterol excretion </a:t>
            </a:r>
          </a:p>
          <a:p>
            <a:r>
              <a:rPr lang="en-US" sz="2400" dirty="0"/>
              <a:t> Improve glucose tolerance ( does not spike up blood sugar),</a:t>
            </a:r>
          </a:p>
          <a:p>
            <a:r>
              <a:rPr lang="en-US" sz="2400" dirty="0"/>
              <a:t>Slow gastric emptying,  feeling full/ associated with weight loss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Insoluble fiber </a:t>
            </a:r>
          </a:p>
          <a:p>
            <a:r>
              <a:rPr lang="en-US" sz="2400" dirty="0"/>
              <a:t>Sources: seeds and skins of fruit and vegetables ,whole-wheat bread and brown rice</a:t>
            </a:r>
          </a:p>
          <a:p>
            <a:r>
              <a:rPr lang="en-US" sz="2400" dirty="0"/>
              <a:t>Increase fecal bulk</a:t>
            </a:r>
          </a:p>
          <a:p>
            <a:r>
              <a:rPr lang="en-US" sz="2400" dirty="0"/>
              <a:t>Prevent constipation 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46C7F145-F5D1-D24F-9C86-03AEF51B3692}"/>
              </a:ext>
            </a:extLst>
          </p:cNvPr>
          <p:cNvSpPr/>
          <p:nvPr/>
        </p:nvSpPr>
        <p:spPr>
          <a:xfrm>
            <a:off x="6369981" y="2844802"/>
            <a:ext cx="1049866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91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F3295-8BF4-304C-9AB3-0CEF6B2B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857" y="0"/>
            <a:ext cx="10058400" cy="1609344"/>
          </a:xfrm>
        </p:spPr>
        <p:txBody>
          <a:bodyPr/>
          <a:lstStyle/>
          <a:p>
            <a:r>
              <a:rPr lang="en-US" dirty="0"/>
              <a:t>Resistant starch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D4D9B-1C3A-B048-BABB-453906E8C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67" y="1371600"/>
            <a:ext cx="11074400" cy="5029199"/>
          </a:xfrm>
        </p:spPr>
        <p:txBody>
          <a:bodyPr>
            <a:noAutofit/>
          </a:bodyPr>
          <a:lstStyle/>
          <a:p>
            <a:r>
              <a:rPr lang="en-US" sz="2400" dirty="0"/>
              <a:t>Starch that is not digested in the human small intestine</a:t>
            </a:r>
          </a:p>
          <a:p>
            <a:r>
              <a:rPr lang="en-US" sz="2400" dirty="0"/>
              <a:t>Function: Similar to soluble dietary fiber </a:t>
            </a:r>
          </a:p>
          <a:p>
            <a:r>
              <a:rPr lang="en-US" sz="2400" dirty="0"/>
              <a:t>Contributes to metabolic activity in the colon</a:t>
            </a:r>
          </a:p>
          <a:p>
            <a:r>
              <a:rPr lang="en-US" altLang="en-US" sz="2400" dirty="0"/>
              <a:t>Increase fecal bulk, possible protection from colon cancer, improved glucose tolerance, and lower blood cholesterol</a:t>
            </a:r>
          </a:p>
          <a:p>
            <a:r>
              <a:rPr lang="en-US" sz="2400" dirty="0"/>
              <a:t>Found in </a:t>
            </a:r>
          </a:p>
          <a:p>
            <a:pPr lvl="1"/>
            <a:r>
              <a:rPr lang="en-US" sz="2200" dirty="0"/>
              <a:t>Seeds and grains </a:t>
            </a:r>
          </a:p>
          <a:p>
            <a:pPr lvl="1"/>
            <a:r>
              <a:rPr lang="en-US" sz="2200" dirty="0"/>
              <a:t>Starchy foods: raw potatoes, green bananas</a:t>
            </a:r>
          </a:p>
          <a:p>
            <a:pPr lvl="1"/>
            <a:r>
              <a:rPr lang="en-US" altLang="en-US" sz="2200" dirty="0">
                <a:solidFill>
                  <a:schemeClr val="tx2"/>
                </a:solidFill>
              </a:rPr>
              <a:t>I</a:t>
            </a:r>
            <a:r>
              <a:rPr lang="en-US" altLang="en-US" sz="2200" dirty="0"/>
              <a:t>ndigestible starch that forms after heat and moisture treatment (Retrograded starch) in cooked and cooled potato, bread, cornflakes.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19250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BD326D-469A-2C40-8E40-0B85035BD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722" y="390483"/>
            <a:ext cx="10367277" cy="5888596"/>
          </a:xfrm>
        </p:spPr>
      </p:pic>
    </p:spTree>
    <p:extLst>
      <p:ext uri="{BB962C8B-B14F-4D97-AF65-F5344CB8AC3E}">
        <p14:creationId xmlns:p14="http://schemas.microsoft.com/office/powerpoint/2010/main" val="6745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59262D-AB7B-BA42-90C8-057F2C904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6163294" cy="596141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2ED26F-6445-D549-9C77-979E40A7A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782" y="344384"/>
            <a:ext cx="6365174" cy="5170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A81B9D-BB00-5941-B0FB-2F1CDE2C20FF}"/>
              </a:ext>
            </a:extLst>
          </p:cNvPr>
          <p:cNvSpPr txBox="1"/>
          <p:nvPr/>
        </p:nvSpPr>
        <p:spPr>
          <a:xfrm>
            <a:off x="1995054" y="6305797"/>
            <a:ext cx="444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 you meet the RDA of 25-30 g?</a:t>
            </a:r>
          </a:p>
        </p:txBody>
      </p:sp>
    </p:spTree>
    <p:extLst>
      <p:ext uri="{BB962C8B-B14F-4D97-AF65-F5344CB8AC3E}">
        <p14:creationId xmlns:p14="http://schemas.microsoft.com/office/powerpoint/2010/main" val="3358645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1893A-B199-8E47-A0A0-16809A5F7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739" y="2149117"/>
            <a:ext cx="10058400" cy="4050792"/>
          </a:xfrm>
        </p:spPr>
        <p:txBody>
          <a:bodyPr/>
          <a:lstStyle/>
          <a:p>
            <a:r>
              <a:rPr lang="en-US" dirty="0"/>
              <a:t>https://www.youtube.com/watch?v=1sISguPDlhY</a:t>
            </a:r>
          </a:p>
        </p:txBody>
      </p:sp>
    </p:spTree>
    <p:extLst>
      <p:ext uri="{BB962C8B-B14F-4D97-AF65-F5344CB8AC3E}">
        <p14:creationId xmlns:p14="http://schemas.microsoft.com/office/powerpoint/2010/main" val="875789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B0528-F70E-9746-87A1-999057600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Carbohydrates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6D597-2181-4847-A736-609D27907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sources:</a:t>
            </a:r>
          </a:p>
          <a:p>
            <a:r>
              <a:rPr lang="en-US" dirty="0"/>
              <a:t>Grains: (e.g., wheat, barley, oats, rye, corn, and rice) </a:t>
            </a:r>
          </a:p>
          <a:p>
            <a:r>
              <a:rPr lang="en-US" dirty="0"/>
              <a:t>Products made with flours from grains </a:t>
            </a:r>
          </a:p>
          <a:p>
            <a:pPr lvl="1"/>
            <a:r>
              <a:rPr lang="en-US" dirty="0"/>
              <a:t> (e.g., items made with wheat flour, such as bread, crackers, pasta, and tortillas)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6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14AF8-E69B-094E-B555-405B7B00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36" y="237744"/>
            <a:ext cx="10058400" cy="1609344"/>
          </a:xfrm>
        </p:spPr>
        <p:txBody>
          <a:bodyPr/>
          <a:lstStyle/>
          <a:p>
            <a:r>
              <a:rPr lang="en-US" dirty="0"/>
              <a:t>Chemistry of Carbohydrates (cho)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4AFEF-5DEB-3F4C-A373-AE03E5313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36" y="1847088"/>
            <a:ext cx="9285224" cy="423367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up of Carbon, Hydrogen, and Oxygen </a:t>
            </a:r>
          </a:p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carbohydrates 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Monosaccharides ( 1 sugar)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Disaccharides  (2 sugars)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Trisaccharide ( 3 sugar)</a:t>
            </a:r>
          </a:p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Oligosaccharides (3-10 sugars)</a:t>
            </a:r>
          </a:p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carbohydrates 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Polysaccharides</a:t>
            </a:r>
          </a:p>
        </p:txBody>
      </p:sp>
    </p:spTree>
    <p:extLst>
      <p:ext uri="{BB962C8B-B14F-4D97-AF65-F5344CB8AC3E}">
        <p14:creationId xmlns:p14="http://schemas.microsoft.com/office/powerpoint/2010/main" val="3283653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8A6857-F241-6D44-BF90-240508AF2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29" y="831273"/>
            <a:ext cx="8477827" cy="42221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05A509-3146-F544-AE8A-2897A8A462E5}"/>
              </a:ext>
            </a:extLst>
          </p:cNvPr>
          <p:cNvSpPr txBox="1"/>
          <p:nvPr/>
        </p:nvSpPr>
        <p:spPr>
          <a:xfrm>
            <a:off x="2161308" y="6282047"/>
            <a:ext cx="8419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https://www.hsph.harvard.edu/nutritionsource/what-should-you-eat/whole-grains/</a:t>
            </a:r>
          </a:p>
        </p:txBody>
      </p:sp>
    </p:spTree>
    <p:extLst>
      <p:ext uri="{BB962C8B-B14F-4D97-AF65-F5344CB8AC3E}">
        <p14:creationId xmlns:p14="http://schemas.microsoft.com/office/powerpoint/2010/main" val="3540826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8363-8553-CA49-A35B-DCCAF2B3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DC61F-FDBB-0641-A7DA-341B3B206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365752" cy="4050792"/>
          </a:xfrm>
        </p:spPr>
        <p:txBody>
          <a:bodyPr>
            <a:normAutofit/>
          </a:bodyPr>
          <a:lstStyle/>
          <a:p>
            <a:r>
              <a:rPr lang="en-US" sz="2400" b="1" dirty="0"/>
              <a:t>Refined grains:</a:t>
            </a:r>
            <a:br>
              <a:rPr lang="en-US" sz="2400" b="1" dirty="0"/>
            </a:br>
            <a:r>
              <a:rPr lang="en-US" sz="2400" b="1" dirty="0"/>
              <a:t>- </a:t>
            </a:r>
            <a:r>
              <a:rPr lang="en-US" sz="2400" dirty="0"/>
              <a:t>Only the endosperm of the grain ( no bran or germ) </a:t>
            </a:r>
          </a:p>
          <a:p>
            <a:r>
              <a:rPr lang="en-US" sz="2400" dirty="0"/>
              <a:t> Rich in starch </a:t>
            </a:r>
            <a:br>
              <a:rPr lang="en-US" sz="2400" dirty="0"/>
            </a:br>
            <a:r>
              <a:rPr lang="en-US" sz="2400" dirty="0"/>
              <a:t> Lack fiber, vitamins &amp; trace minerals and phytochemicals found in whole grains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2CF4E-A849-FD48-8FEA-3E9A92A0A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818" y="1138215"/>
            <a:ext cx="4993763" cy="28130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02A24E-AEB3-0648-8348-9B9E1B01C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133" y="4367783"/>
            <a:ext cx="29337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00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F4684-20C2-454A-B7ED-659EA4D9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and fortification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FB208-0151-6D46-9592-A03B3BFD8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</a:rPr>
              <a:t>Enrichment</a:t>
            </a:r>
            <a:r>
              <a:rPr lang="en-US" sz="2800" dirty="0">
                <a:solidFill>
                  <a:schemeClr val="accent1"/>
                </a:solidFill>
              </a:rPr>
              <a:t>: </a:t>
            </a:r>
            <a:r>
              <a:rPr lang="en-US" sz="2800" dirty="0"/>
              <a:t>adding back certain nutrients that were lost during processing </a:t>
            </a:r>
          </a:p>
          <a:p>
            <a:pPr lvl="1"/>
            <a:r>
              <a:rPr lang="en-US" sz="2800" dirty="0"/>
              <a:t>Example: restoring back B-vitamins ( thiamin, riboflavin, niacin) and iron to level prior to processing in grains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Fortification: </a:t>
            </a:r>
            <a:r>
              <a:rPr lang="en-US" sz="2800" dirty="0"/>
              <a:t>adding nutrients that are not naturally present in the food or were present in insignificant amounts.</a:t>
            </a:r>
          </a:p>
          <a:p>
            <a:pPr lvl="1"/>
            <a:r>
              <a:rPr lang="en-US" sz="2800" dirty="0"/>
              <a:t>Example: milk with Vit D</a:t>
            </a:r>
          </a:p>
          <a:p>
            <a:pPr lvl="1"/>
            <a:r>
              <a:rPr lang="en-US" sz="2800" dirty="0"/>
              <a:t>orange juice with calcium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784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B8F19-F027-DC40-899B-2A143AB77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Carbohydrate content of different foods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8A820-9F01-684B-B7D0-8D81A18EB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1 serving of carbohydrates = 15 g </a:t>
            </a:r>
          </a:p>
          <a:p>
            <a:pPr marL="0" indent="0">
              <a:buNone/>
            </a:pPr>
            <a:endParaRPr lang="en-US" sz="3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Example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1 ounce of grains contain 15 grams CHO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1 ounce equivalence :</a:t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1 slice of bread</a:t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1⁄2 cup cereals / cooked rice / pasta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3401B-3FF5-6049-937B-8E62CAD6D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772" y="1750919"/>
            <a:ext cx="2506936" cy="2079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E7B78D-E0D5-F145-9ADA-39C4018AB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691" y="4256690"/>
            <a:ext cx="3017675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60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5C7845-AC17-CE4D-AFDC-FBC83BAF6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63" y="510363"/>
            <a:ext cx="9824484" cy="597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24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15FEA-9F69-0A41-974E-2048AC8E6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Carbohydrates Digestion &amp; absorption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08C21-4E31-5843-BF7A-20732D5FF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Mouth</a:t>
            </a:r>
          </a:p>
          <a:p>
            <a:r>
              <a:rPr lang="en-US" sz="2400" dirty="0"/>
              <a:t>Carbohydrate digestion starts in the mouth, where salivary </a:t>
            </a:r>
            <a:r>
              <a:rPr lang="el-GR" sz="2400" dirty="0"/>
              <a:t>α-</a:t>
            </a:r>
            <a:r>
              <a:rPr lang="en-US" sz="2400" dirty="0"/>
              <a:t>amylase is secreted </a:t>
            </a:r>
          </a:p>
          <a:p>
            <a:pPr marL="0" indent="0">
              <a:buNone/>
            </a:pPr>
            <a:r>
              <a:rPr lang="en-US" sz="2400" dirty="0"/>
              <a:t>	starch                       smaller polysaccharides+ maltose</a:t>
            </a:r>
          </a:p>
          <a:p>
            <a:pPr marL="0" indent="0">
              <a:buNone/>
            </a:pPr>
            <a:r>
              <a:rPr lang="en-US" sz="2400" dirty="0"/>
              <a:t>Fiber is moistened by the enzyme and mechanical action in the mouth, making swallowing easier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50BE5F5D-34CB-FD47-8607-987F6104CC87}"/>
              </a:ext>
            </a:extLst>
          </p:cNvPr>
          <p:cNvSpPr/>
          <p:nvPr/>
        </p:nvSpPr>
        <p:spPr>
          <a:xfrm>
            <a:off x="3286642" y="3381153"/>
            <a:ext cx="1151467" cy="425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06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DACF-3008-6A45-8C77-3B584E5CA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Carbohydrates Digestion &amp; absorption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96B67-1B8F-454C-AD0F-4E9C39131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Stomach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/>
              <a:t>The low pH of the stomach inactivates amylase and stops carbohydrate digestion</a:t>
            </a:r>
          </a:p>
          <a:p>
            <a:r>
              <a:rPr lang="en-US" sz="2400" dirty="0"/>
              <a:t>Fiber is not digested in the stomach either </a:t>
            </a:r>
          </a:p>
          <a:p>
            <a:r>
              <a:rPr lang="en-US" sz="2400" dirty="0"/>
              <a:t>Churns and mixes food. The HCL acid secreted by cells in the stomach stops any effect of the swallowed amylase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910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B062C-4637-564D-803B-AF8B9430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Carbohydrates Digestion &amp; absorption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9BCE0-A97F-4D45-B61A-9F2841B2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401" y="2181651"/>
            <a:ext cx="5832975" cy="4050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Small Intestine</a:t>
            </a:r>
          </a:p>
          <a:p>
            <a:r>
              <a:rPr lang="en-US" sz="2400" b="1" dirty="0"/>
              <a:t>The pancreas produces amylase that is released by the pancreatic duct into the small intestines</a:t>
            </a:r>
          </a:p>
          <a:p>
            <a:r>
              <a:rPr lang="en-US" sz="2400" b="1" dirty="0"/>
              <a:t>Amylase continues starch digestion</a:t>
            </a:r>
          </a:p>
          <a:p>
            <a:r>
              <a:rPr lang="en-US" sz="2400" b="1" dirty="0"/>
              <a:t>Alkaline environment </a:t>
            </a:r>
          </a:p>
          <a:p>
            <a:r>
              <a:rPr lang="en-US" b="1" dirty="0"/>
              <a:t>Monosaccharides: the only form our body can absorb </a:t>
            </a:r>
          </a:p>
          <a:p>
            <a:r>
              <a:rPr lang="en-US" sz="2400" b="1" dirty="0"/>
              <a:t>Fiber is not digested in the small intestine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7D8E52-9E8C-9747-8965-129B0A133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395" y="1455575"/>
            <a:ext cx="4397935" cy="51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8EC5F-C91E-B745-AB2E-A88840B8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Carbohydrates Digestion &amp; absorption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1F70C-A790-8044-ABDA-D99733BE9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Large Intestine </a:t>
            </a:r>
          </a:p>
          <a:p>
            <a:r>
              <a:rPr lang="en-US" sz="2400" dirty="0"/>
              <a:t>Fiber passes intact in the GI tract to the large intestine </a:t>
            </a:r>
          </a:p>
          <a:p>
            <a:r>
              <a:rPr lang="en-US" sz="2400" dirty="0"/>
              <a:t>Dietary soluble fiber and undigested starch : are fermented by bacterial enzymes̀  to produce Short chain fatty acids (SCFA) +gas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701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C052-9139-BA4D-8CBD-4C420E2EA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932" y="186920"/>
            <a:ext cx="10058400" cy="1609344"/>
          </a:xfrm>
        </p:spPr>
        <p:txBody>
          <a:bodyPr/>
          <a:lstStyle/>
          <a:p>
            <a:r>
              <a:rPr lang="en-US" dirty="0"/>
              <a:t>CHO ABSORPTION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6ABB4-7913-9840-A4AF-9B61ADF7C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93" y="1616149"/>
            <a:ext cx="11142921" cy="4890977"/>
          </a:xfrm>
        </p:spPr>
        <p:txBody>
          <a:bodyPr>
            <a:normAutofit/>
          </a:bodyPr>
          <a:lstStyle/>
          <a:p>
            <a:r>
              <a:rPr lang="en-US" sz="2800" dirty="0"/>
              <a:t>Monosaccharides are absorbed by small intensities villi</a:t>
            </a:r>
          </a:p>
          <a:p>
            <a:r>
              <a:rPr lang="en-US" sz="2800" dirty="0"/>
              <a:t>Travel to the liver via portal vein</a:t>
            </a:r>
          </a:p>
          <a:p>
            <a:r>
              <a:rPr lang="en-US" sz="2800" dirty="0"/>
              <a:t>In the liver, galactose and fructose are converted to glucose</a:t>
            </a:r>
          </a:p>
          <a:p>
            <a:r>
              <a:rPr lang="en-US" sz="2800" dirty="0"/>
              <a:t>The liver releases glucose into the blood stream. </a:t>
            </a:r>
          </a:p>
          <a:p>
            <a:r>
              <a:rPr lang="en-US" sz="2800" dirty="0"/>
              <a:t>After Ingesting CHO,</a:t>
            </a:r>
            <a:r>
              <a:rPr lang="en-US" sz="2800" dirty="0">
                <a:solidFill>
                  <a:srgbClr val="7030A0"/>
                </a:solidFill>
              </a:rPr>
              <a:t> Insulin </a:t>
            </a:r>
            <a:r>
              <a:rPr lang="en-US" sz="2800" dirty="0"/>
              <a:t>is released by pancreas to trigger glucose uptake by cells</a:t>
            </a:r>
          </a:p>
          <a:p>
            <a:r>
              <a:rPr lang="en-US" sz="2800" dirty="0"/>
              <a:t>When glucose levels drop, </a:t>
            </a:r>
            <a:r>
              <a:rPr lang="en-US" sz="2800" dirty="0">
                <a:solidFill>
                  <a:srgbClr val="FF0000"/>
                </a:solidFill>
              </a:rPr>
              <a:t>Glucagon</a:t>
            </a:r>
            <a:r>
              <a:rPr lang="en-US" sz="2800" dirty="0"/>
              <a:t> hormones are release from the pancreas . </a:t>
            </a:r>
            <a:r>
              <a:rPr lang="en-US" sz="2800" dirty="0">
                <a:solidFill>
                  <a:srgbClr val="FF0000"/>
                </a:solidFill>
              </a:rPr>
              <a:t>Glucagon </a:t>
            </a:r>
            <a:r>
              <a:rPr lang="en-US" sz="2800" dirty="0"/>
              <a:t>stimulates </a:t>
            </a:r>
            <a:r>
              <a:rPr lang="en-US" sz="2800" dirty="0">
                <a:solidFill>
                  <a:srgbClr val="0070C0"/>
                </a:solidFill>
              </a:rPr>
              <a:t>glycogen</a:t>
            </a:r>
            <a:r>
              <a:rPr lang="en-US" sz="2800" dirty="0"/>
              <a:t> break down in the liver to release glucose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77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1B466-3D1A-1E4E-800A-18ABDC29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Carbohydrates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7D024-A089-0343-B1DD-6B0940B7B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classified in different ways depending on chemistry </a:t>
            </a:r>
          </a:p>
          <a:p>
            <a:pPr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Carbohydrates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“sugars”</a:t>
            </a:r>
          </a:p>
          <a:p>
            <a:pPr lvl="2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1-3 saccharides</a:t>
            </a:r>
          </a:p>
          <a:p>
            <a:pPr lvl="2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 (1), di (2), tri (3)</a:t>
            </a:r>
          </a:p>
          <a:p>
            <a:pPr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Carbohydrates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Starch </a:t>
            </a:r>
          </a:p>
          <a:p>
            <a:pPr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Polysaccharides</a:t>
            </a:r>
          </a:p>
          <a:p>
            <a:pPr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Carbohydrates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Fiber</a:t>
            </a:r>
          </a:p>
          <a:p>
            <a:pPr lvl="1"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different chemical bonds than starches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9674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D23934-0716-CE43-AF67-0F0837877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727" y="637954"/>
            <a:ext cx="8677841" cy="581069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DC59EC-FBEC-9B4D-918D-EA7C68C6C94E}"/>
              </a:ext>
            </a:extLst>
          </p:cNvPr>
          <p:cNvSpPr txBox="1"/>
          <p:nvPr/>
        </p:nvSpPr>
        <p:spPr>
          <a:xfrm>
            <a:off x="701749" y="1467294"/>
            <a:ext cx="1509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Insulin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FDF4B7-E055-1A49-8328-358B07AA2D9F}"/>
              </a:ext>
            </a:extLst>
          </p:cNvPr>
          <p:cNvSpPr txBox="1"/>
          <p:nvPr/>
        </p:nvSpPr>
        <p:spPr>
          <a:xfrm>
            <a:off x="7102549" y="5784112"/>
            <a:ext cx="2083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Glucagon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1096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EC499A-58E0-A149-9399-BCC6FC0C6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765" y="286871"/>
            <a:ext cx="10363200" cy="5885329"/>
          </a:xfrm>
        </p:spPr>
      </p:pic>
    </p:spTree>
    <p:extLst>
      <p:ext uri="{BB962C8B-B14F-4D97-AF65-F5344CB8AC3E}">
        <p14:creationId xmlns:p14="http://schemas.microsoft.com/office/powerpoint/2010/main" val="41635478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E8602-132A-784B-96AE-3F990F0B1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Digestive enzymes for CHO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596A16-9292-1A42-B208-6E958351E3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1218"/>
              </p:ext>
            </p:extLst>
          </p:nvPr>
        </p:nvGraphicFramePr>
        <p:xfrm>
          <a:off x="1069975" y="2120900"/>
          <a:ext cx="10058400" cy="432242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1274919438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172593496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938366991"/>
                    </a:ext>
                  </a:extLst>
                </a:gridCol>
              </a:tblGrid>
              <a:tr h="669931">
                <a:tc>
                  <a:txBody>
                    <a:bodyPr/>
                    <a:lstStyle/>
                    <a:p>
                      <a:r>
                        <a:rPr lang="en-US" sz="2400" dirty="0"/>
                        <a:t>Location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Enzyme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Target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851786"/>
                  </a:ext>
                </a:extLst>
              </a:tr>
              <a:tr h="669931">
                <a:tc>
                  <a:txBody>
                    <a:bodyPr/>
                    <a:lstStyle/>
                    <a:p>
                      <a:r>
                        <a:rPr lang="en-US" sz="2400" dirty="0"/>
                        <a:t>Salivary gland/ mouth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Amylase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Starch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754689"/>
                  </a:ext>
                </a:extLst>
              </a:tr>
              <a:tr h="669931">
                <a:tc>
                  <a:txBody>
                    <a:bodyPr/>
                    <a:lstStyle/>
                    <a:p>
                      <a:r>
                        <a:rPr lang="en-US" sz="2400" dirty="0"/>
                        <a:t>Stomach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 CHO digestion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 CHO digestion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067477"/>
                  </a:ext>
                </a:extLst>
              </a:tr>
              <a:tr h="1156318">
                <a:tc>
                  <a:txBody>
                    <a:bodyPr/>
                    <a:lstStyle/>
                    <a:p>
                      <a:r>
                        <a:rPr lang="en-US" sz="2400" dirty="0"/>
                        <a:t>Pancreas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Amylase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875715"/>
                  </a:ext>
                </a:extLst>
              </a:tr>
              <a:tr h="1156318">
                <a:tc>
                  <a:txBody>
                    <a:bodyPr/>
                    <a:lstStyle/>
                    <a:p>
                      <a:r>
                        <a:rPr lang="en-US" sz="2400" dirty="0"/>
                        <a:t>Intestine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Disaccharidases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Disaccharides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111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6168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D379E-8F6B-3B47-9F38-48F7F4A03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Glycemic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3D5D1-CA5F-064C-AC07-F8855FC06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Reflect increases in blood sugar over a defined period of time interval post eating an amount of carbohydrates</a:t>
            </a:r>
          </a:p>
          <a:p>
            <a:r>
              <a:rPr lang="en-US" sz="2400" dirty="0"/>
              <a:t>The type of carbohydrate ingested determine the glycemic index response</a:t>
            </a:r>
          </a:p>
          <a:p>
            <a:pPr marL="0" indent="0">
              <a:buNone/>
            </a:pPr>
            <a:r>
              <a:rPr lang="en-US" sz="2400" dirty="0"/>
              <a:t>	How food effect blood glucose concentration </a:t>
            </a:r>
          </a:p>
          <a:p>
            <a:r>
              <a:rPr lang="en-US" sz="2400" b="1" dirty="0"/>
              <a:t>Influenced by:</a:t>
            </a:r>
          </a:p>
          <a:p>
            <a:pPr lvl="1"/>
            <a:r>
              <a:rPr lang="en-US" sz="2400" dirty="0"/>
              <a:t>Fiber, protein and fat content in the food</a:t>
            </a:r>
            <a:br>
              <a:rPr lang="en-US" sz="2400" dirty="0"/>
            </a:br>
            <a:r>
              <a:rPr lang="en-US" sz="2400" dirty="0"/>
              <a:t>Degree of processing</a:t>
            </a:r>
            <a:br>
              <a:rPr lang="en-US" sz="2400" dirty="0"/>
            </a:br>
            <a:r>
              <a:rPr lang="en-US" sz="2400" dirty="0"/>
              <a:t>Amount eaten</a:t>
            </a:r>
            <a:br>
              <a:rPr lang="en-US" sz="2400" dirty="0"/>
            </a:br>
            <a:r>
              <a:rPr lang="en-US" sz="2400" dirty="0"/>
              <a:t>Whether other foods are eaten at the same time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177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540B4-98A3-C341-B4E1-CE5C4CAF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Glycemic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A1F19-C0AD-D145-94BC-BB654A1F1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determine glycemic index?</a:t>
            </a:r>
          </a:p>
          <a:p>
            <a:r>
              <a:rPr lang="en-US" dirty="0"/>
              <a:t>A 50 g sample of food is ingested</a:t>
            </a:r>
          </a:p>
          <a:p>
            <a:r>
              <a:rPr lang="en-US" dirty="0"/>
              <a:t>The increase in blood glucose is compared to a reference</a:t>
            </a:r>
          </a:p>
          <a:p>
            <a:r>
              <a:rPr lang="en-US" dirty="0"/>
              <a:t>The reference is a 50g of pure glucose or white bread 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F151548-AA59-2943-8CEA-6C5C22DF3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60" y="4340452"/>
            <a:ext cx="680085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3320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AA609-9427-0242-A80E-22E1FF345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Glycemic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75D56-BF09-1A44-9A0A-ABB660AF4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Glycemic Load </a:t>
            </a:r>
          </a:p>
          <a:p>
            <a:r>
              <a:rPr lang="en-US" dirty="0"/>
              <a:t> A food’s glycemic index multiplied by the amount of carbohydrate it contains to determine impact on blood glucose levels </a:t>
            </a:r>
          </a:p>
          <a:p>
            <a:r>
              <a:rPr lang="en-US" dirty="0"/>
              <a:t>• Not a reliable tool for choosing a healthy diet!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096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9ABCC0-B711-EB45-815E-A39144FFB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251" y="246742"/>
            <a:ext cx="8783120" cy="6302815"/>
          </a:xfrm>
        </p:spPr>
      </p:pic>
    </p:spTree>
    <p:extLst>
      <p:ext uri="{BB962C8B-B14F-4D97-AF65-F5344CB8AC3E}">
        <p14:creationId xmlns:p14="http://schemas.microsoft.com/office/powerpoint/2010/main" val="8163934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852E4-4702-F049-A6D7-824A38F21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CHO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563CC-0607-E448-9618-1D255A15E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54" y="2408861"/>
            <a:ext cx="3531813" cy="316924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Energy</a:t>
            </a:r>
          </a:p>
          <a:p>
            <a:r>
              <a:rPr lang="en-US" sz="2400" dirty="0"/>
              <a:t>The brain utilizes/ dependent on glucose for energy</a:t>
            </a:r>
          </a:p>
          <a:p>
            <a:r>
              <a:rPr lang="en-US" sz="2400" dirty="0"/>
              <a:t>CHO= 4 kcal/g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62075B9E-2261-4E49-BAD0-C4D638D259C2}"/>
              </a:ext>
            </a:extLst>
          </p:cNvPr>
          <p:cNvGrpSpPr>
            <a:grpSpLocks/>
          </p:cNvGrpSpPr>
          <p:nvPr/>
        </p:nvGrpSpPr>
        <p:grpSpPr bwMode="auto">
          <a:xfrm>
            <a:off x="4787673" y="2235200"/>
            <a:ext cx="7273698" cy="3813856"/>
            <a:chOff x="624" y="1488"/>
            <a:chExt cx="4639" cy="2640"/>
          </a:xfrm>
        </p:grpSpPr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B56D162B-EA2D-F842-A956-906F2DB0A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379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2C10985B-AB97-8947-8074-76399B7852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6" y="3408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B19746F3-F47E-D242-A040-BE5E73E4B9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488"/>
              <a:ext cx="4639" cy="2640"/>
              <a:chOff x="624" y="1488"/>
              <a:chExt cx="4639" cy="264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C94927F3-D156-3842-9B63-10BAB68866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" y="2016"/>
                <a:ext cx="4639" cy="1978"/>
                <a:chOff x="624" y="1920"/>
                <a:chExt cx="4639" cy="1978"/>
              </a:xfrm>
            </p:grpSpPr>
            <p:pic>
              <p:nvPicPr>
                <p:cNvPr id="20" name="Picture 10" descr="bd20088_">
                  <a:extLst>
                    <a:ext uri="{FF2B5EF4-FFF2-40B4-BE49-F238E27FC236}">
                      <a16:creationId xmlns:a16="http://schemas.microsoft.com/office/drawing/2014/main" id="{94C864A5-6198-1343-8935-09FF3068686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2" y="2496"/>
                  <a:ext cx="495" cy="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1" name="Group 11">
                  <a:extLst>
                    <a:ext uri="{FF2B5EF4-FFF2-40B4-BE49-F238E27FC236}">
                      <a16:creationId xmlns:a16="http://schemas.microsoft.com/office/drawing/2014/main" id="{CD6CBC92-230E-EE4A-90F4-5AFB641993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0" y="2448"/>
                  <a:ext cx="3823" cy="676"/>
                  <a:chOff x="1872" y="2448"/>
                  <a:chExt cx="3823" cy="676"/>
                </a:xfrm>
              </p:grpSpPr>
              <p:sp>
                <p:nvSpPr>
                  <p:cNvPr id="28" name="Text Box 12">
                    <a:extLst>
                      <a:ext uri="{FF2B5EF4-FFF2-40B4-BE49-F238E27FC236}">
                        <a16:creationId xmlns:a16="http://schemas.microsoft.com/office/drawing/2014/main" id="{414B8C58-B770-244F-AAF1-A7152C56D3D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14" y="2524"/>
                    <a:ext cx="709" cy="44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folHlink"/>
                      </a:buClr>
                      <a:buSzPct val="75000"/>
                      <a:buFont typeface="Monotype Sorts" pitchFamily="2" charset="2"/>
                      <a:buChar char="u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2pPr>
                    <a:lvl3pPr marL="1143000" indent="-228600" rtl="1">
                      <a:spcBef>
                        <a:spcPct val="20000"/>
                      </a:spcBef>
                      <a:buClr>
                        <a:schemeClr val="tx2"/>
                      </a:buClr>
                      <a:buSzPct val="65000"/>
                      <a:buFont typeface="Monotype Sorts" pitchFamily="2" charset="2"/>
                      <a:buChar char="F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1"/>
                      </a:buClr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1"/>
                      </a:buClr>
                      <a:buSzPct val="100000"/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100000"/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100000"/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100000"/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100000"/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2000">
                        <a:latin typeface="Arial Rounded MT Bold" panose="020F0704030504030204" pitchFamily="34" charset="77"/>
                        <a:cs typeface="Arial" panose="020B0604020202020204" pitchFamily="34" charset="0"/>
                      </a:rPr>
                      <a:t>Glucose</a:t>
                    </a:r>
                    <a:br>
                      <a:rPr lang="en-US" altLang="en-US" sz="2000">
                        <a:latin typeface="Arial Rounded MT Bold" panose="020F0704030504030204" pitchFamily="34" charset="77"/>
                        <a:cs typeface="Arial" panose="020B0604020202020204" pitchFamily="34" charset="0"/>
                      </a:rPr>
                    </a:br>
                    <a:r>
                      <a:rPr lang="en-US" altLang="en-US" sz="2000">
                        <a:latin typeface="Arial Rounded MT Bold" panose="020F0704030504030204" pitchFamily="34" charset="77"/>
                        <a:cs typeface="Arial" panose="020B0604020202020204" pitchFamily="34" charset="0"/>
                      </a:rPr>
                      <a:t>90 g</a:t>
                    </a:r>
                  </a:p>
                </p:txBody>
              </p:sp>
              <p:sp>
                <p:nvSpPr>
                  <p:cNvPr id="29" name="Line 13">
                    <a:extLst>
                      <a:ext uri="{FF2B5EF4-FFF2-40B4-BE49-F238E27FC236}">
                        <a16:creationId xmlns:a16="http://schemas.microsoft.com/office/drawing/2014/main" id="{A13F18F0-E1E8-CF40-BC55-BFFB492B1C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72" y="27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0" name="Line 14">
                    <a:extLst>
                      <a:ext uri="{FF2B5EF4-FFF2-40B4-BE49-F238E27FC236}">
                        <a16:creationId xmlns:a16="http://schemas.microsoft.com/office/drawing/2014/main" id="{2E775FAD-3DE1-5444-B3F5-2E225A4656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7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pic>
                <p:nvPicPr>
                  <p:cNvPr id="31" name="Picture 15" descr="HM00307_">
                    <a:extLst>
                      <a:ext uri="{FF2B5EF4-FFF2-40B4-BE49-F238E27FC236}">
                        <a16:creationId xmlns:a16="http://schemas.microsoft.com/office/drawing/2014/main" id="{E923E928-AF8F-E944-8481-6E66827EA43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40" y="2448"/>
                    <a:ext cx="724" cy="6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2" name="Line 16">
                    <a:extLst>
                      <a:ext uri="{FF2B5EF4-FFF2-40B4-BE49-F238E27FC236}">
                        <a16:creationId xmlns:a16="http://schemas.microsoft.com/office/drawing/2014/main" id="{49AC594B-BA25-E046-B4A8-E4114A512E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73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3" name="Text Box 17">
                    <a:extLst>
                      <a:ext uri="{FF2B5EF4-FFF2-40B4-BE49-F238E27FC236}">
                        <a16:creationId xmlns:a16="http://schemas.microsoft.com/office/drawing/2014/main" id="{D743618B-B643-A943-8A9A-6D8D8C96BC1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03" y="2592"/>
                    <a:ext cx="79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folHlink"/>
                      </a:buClr>
                      <a:buSzPct val="75000"/>
                      <a:buFont typeface="Monotype Sorts" pitchFamily="2" charset="2"/>
                      <a:buChar char="u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2pPr>
                    <a:lvl3pPr marL="1143000" indent="-228600" rtl="1">
                      <a:spcBef>
                        <a:spcPct val="20000"/>
                      </a:spcBef>
                      <a:buClr>
                        <a:schemeClr val="tx2"/>
                      </a:buClr>
                      <a:buSzPct val="65000"/>
                      <a:buFont typeface="Monotype Sorts" pitchFamily="2" charset="2"/>
                      <a:buChar char="F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1"/>
                      </a:buClr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1"/>
                      </a:buClr>
                      <a:buSzPct val="100000"/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100000"/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100000"/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100000"/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100000"/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2000">
                        <a:latin typeface="Arial Rounded MT Bold" panose="020F0704030504030204" pitchFamily="34" charset="77"/>
                        <a:cs typeface="Arial" panose="020B0604020202020204" pitchFamily="34" charset="0"/>
                      </a:rPr>
                      <a:t>Glycogen</a:t>
                    </a:r>
                  </a:p>
                </p:txBody>
              </p:sp>
              <p:sp>
                <p:nvSpPr>
                  <p:cNvPr id="34" name="Text Box 18">
                    <a:extLst>
                      <a:ext uri="{FF2B5EF4-FFF2-40B4-BE49-F238E27FC236}">
                        <a16:creationId xmlns:a16="http://schemas.microsoft.com/office/drawing/2014/main" id="{30A4F4D1-61F7-A047-AA96-C66E4502C1E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496"/>
                    <a:ext cx="427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folHlink"/>
                      </a:buClr>
                      <a:buSzPct val="75000"/>
                      <a:buFont typeface="Monotype Sorts" pitchFamily="2" charset="2"/>
                      <a:buChar char="u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2pPr>
                    <a:lvl3pPr marL="1143000" indent="-228600" rtl="1">
                      <a:spcBef>
                        <a:spcPct val="20000"/>
                      </a:spcBef>
                      <a:buClr>
                        <a:schemeClr val="tx2"/>
                      </a:buClr>
                      <a:buSzPct val="65000"/>
                      <a:buFont typeface="Monotype Sorts" pitchFamily="2" charset="2"/>
                      <a:buChar char="F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1"/>
                      </a:buClr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1"/>
                      </a:buClr>
                      <a:buSzPct val="100000"/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100000"/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100000"/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100000"/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100000"/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2000">
                        <a:latin typeface="Arial Rounded MT Bold" panose="020F0704030504030204" pitchFamily="34" charset="77"/>
                        <a:cs typeface="Arial" panose="020B0604020202020204" pitchFamily="34" charset="0"/>
                      </a:rPr>
                      <a:t>20 g</a:t>
                    </a:r>
                  </a:p>
                </p:txBody>
              </p:sp>
            </p:grpSp>
            <p:sp>
              <p:nvSpPr>
                <p:cNvPr id="22" name="Text Box 19">
                  <a:extLst>
                    <a:ext uri="{FF2B5EF4-FFF2-40B4-BE49-F238E27FC236}">
                      <a16:creationId xmlns:a16="http://schemas.microsoft.com/office/drawing/2014/main" id="{1FD3A4C8-A31C-9142-933F-A8AA173E69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9" y="3024"/>
                  <a:ext cx="695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n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75000"/>
                    <a:buFont typeface="Monotype Sorts" pitchFamily="2" charset="2"/>
                    <a:buChar char="u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rtl="1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Monotype Sorts" pitchFamily="2" charset="2"/>
                    <a:buChar char="F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>
                      <a:latin typeface="Arial Rounded MT Bold" panose="020F0704030504030204" pitchFamily="34" charset="77"/>
                      <a:cs typeface="Arial" panose="020B0604020202020204" pitchFamily="34" charset="0"/>
                    </a:rPr>
                    <a:t>Adipose</a:t>
                  </a:r>
                  <a:br>
                    <a:rPr lang="en-US" altLang="en-US" sz="2000">
                      <a:latin typeface="Arial Rounded MT Bold" panose="020F0704030504030204" pitchFamily="34" charset="77"/>
                      <a:cs typeface="Arial" panose="020B0604020202020204" pitchFamily="34" charset="0"/>
                    </a:rPr>
                  </a:br>
                  <a:r>
                    <a:rPr lang="en-US" altLang="en-US" sz="2000">
                      <a:latin typeface="Arial Rounded MT Bold" panose="020F0704030504030204" pitchFamily="34" charset="77"/>
                      <a:cs typeface="Arial" panose="020B0604020202020204" pitchFamily="34" charset="0"/>
                    </a:rPr>
                    <a:t>Tissue</a:t>
                  </a:r>
                </a:p>
              </p:txBody>
            </p:sp>
            <p:sp>
              <p:nvSpPr>
                <p:cNvPr id="23" name="Line 20">
                  <a:extLst>
                    <a:ext uri="{FF2B5EF4-FFF2-40B4-BE49-F238E27FC236}">
                      <a16:creationId xmlns:a16="http://schemas.microsoft.com/office/drawing/2014/main" id="{3E4CDF13-020D-774F-9563-1A6C5C92F1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48" y="2976"/>
                  <a:ext cx="0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" name="Line 21">
                  <a:extLst>
                    <a:ext uri="{FF2B5EF4-FFF2-40B4-BE49-F238E27FC236}">
                      <a16:creationId xmlns:a16="http://schemas.microsoft.com/office/drawing/2014/main" id="{21375526-2CD7-C849-9793-31BB4D0F0B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48" y="1920"/>
                  <a:ext cx="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" name="Line 22">
                  <a:extLst>
                    <a:ext uri="{FF2B5EF4-FFF2-40B4-BE49-F238E27FC236}">
                      <a16:creationId xmlns:a16="http://schemas.microsoft.com/office/drawing/2014/main" id="{DF88ADB1-9936-5C46-812B-CBD1BDB81E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345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" name="Text Box 23">
                  <a:extLst>
                    <a:ext uri="{FF2B5EF4-FFF2-40B4-BE49-F238E27FC236}">
                      <a16:creationId xmlns:a16="http://schemas.microsoft.com/office/drawing/2014/main" id="{92F60F9D-A862-2141-BE02-6CF12FC53A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" y="3648"/>
                  <a:ext cx="102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n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75000"/>
                    <a:buFont typeface="Monotype Sorts" pitchFamily="2" charset="2"/>
                    <a:buChar char="u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rtl="1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Monotype Sorts" pitchFamily="2" charset="2"/>
                    <a:buChar char="F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 b="1">
                      <a:latin typeface="Arial Rounded MT Bold" panose="020F0704030504030204" pitchFamily="34" charset="77"/>
                      <a:cs typeface="Arial" panose="020B0604020202020204" pitchFamily="34" charset="0"/>
                    </a:rPr>
                    <a:t>Triglyceride</a:t>
                  </a:r>
                </a:p>
              </p:txBody>
            </p:sp>
            <p:sp>
              <p:nvSpPr>
                <p:cNvPr id="27" name="Text Box 24">
                  <a:extLst>
                    <a:ext uri="{FF2B5EF4-FFF2-40B4-BE49-F238E27FC236}">
                      <a16:creationId xmlns:a16="http://schemas.microsoft.com/office/drawing/2014/main" id="{1957C1C5-3F8B-164B-8915-FADA3252D5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2" y="2502"/>
                  <a:ext cx="33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n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75000"/>
                    <a:buFont typeface="Monotype Sorts" pitchFamily="2" charset="2"/>
                    <a:buChar char="u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2pPr>
                  <a:lvl3pPr marL="1143000" indent="-228600" rtl="1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Monotype Sorts" pitchFamily="2" charset="2"/>
                    <a:buChar char="F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>
                      <a:latin typeface="Arial Rounded MT Bold" panose="020F0704030504030204" pitchFamily="34" charset="77"/>
                      <a:cs typeface="Arial" panose="020B0604020202020204" pitchFamily="34" charset="0"/>
                    </a:rPr>
                    <a:t>2 g</a:t>
                  </a:r>
                </a:p>
              </p:txBody>
            </p:sp>
          </p:grpSp>
          <p:pic>
            <p:nvPicPr>
              <p:cNvPr id="9" name="Picture 25" descr="HM00351_">
                <a:extLst>
                  <a:ext uri="{FF2B5EF4-FFF2-40B4-BE49-F238E27FC236}">
                    <a16:creationId xmlns:a16="http://schemas.microsoft.com/office/drawing/2014/main" id="{3A4C2D58-5E1D-5545-AADC-F0D5342589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1488"/>
                <a:ext cx="546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Line 26">
                <a:extLst>
                  <a:ext uri="{FF2B5EF4-FFF2-40B4-BE49-F238E27FC236}">
                    <a16:creationId xmlns:a16="http://schemas.microsoft.com/office/drawing/2014/main" id="{D5BA8B36-D1AD-D043-8845-3782976B2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168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" name="Text Box 27">
                <a:extLst>
                  <a:ext uri="{FF2B5EF4-FFF2-40B4-BE49-F238E27FC236}">
                    <a16:creationId xmlns:a16="http://schemas.microsoft.com/office/drawing/2014/main" id="{6214E307-7E34-674F-9065-10283C6AFB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6" y="1542"/>
                <a:ext cx="4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Monotype Sorts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rtl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F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Arial Rounded MT Bold" panose="020F0704030504030204" pitchFamily="34" charset="77"/>
                    <a:cs typeface="Arial" panose="020B0604020202020204" pitchFamily="34" charset="0"/>
                  </a:rPr>
                  <a:t>CO</a:t>
                </a:r>
                <a:r>
                  <a:rPr lang="en-US" altLang="en-US" sz="2000" baseline="-25000">
                    <a:latin typeface="Arial Rounded MT Bold" panose="020F0704030504030204" pitchFamily="34" charset="77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2" name="Text Box 28">
                <a:extLst>
                  <a:ext uri="{FF2B5EF4-FFF2-40B4-BE49-F238E27FC236}">
                    <a16:creationId xmlns:a16="http://schemas.microsoft.com/office/drawing/2014/main" id="{E298448D-7806-0E47-88EB-7BAE92CCEC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3" y="2070"/>
                <a:ext cx="65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Monotype Sorts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rtl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F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dirty="0">
                    <a:latin typeface="Arial Rounded MT Bold" panose="020F0704030504030204" pitchFamily="34" charset="77"/>
                    <a:cs typeface="Arial" panose="020B0604020202020204" pitchFamily="34" charset="0"/>
                  </a:rPr>
                  <a:t>15-20 g</a:t>
                </a:r>
              </a:p>
            </p:txBody>
          </p:sp>
          <p:pic>
            <p:nvPicPr>
              <p:cNvPr id="13" name="Picture 29" descr="j0211528">
                <a:extLst>
                  <a:ext uri="{FF2B5EF4-FFF2-40B4-BE49-F238E27FC236}">
                    <a16:creationId xmlns:a16="http://schemas.microsoft.com/office/drawing/2014/main" id="{537149B9-EA53-624B-A9F2-7B0720695C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98" r="2039" b="5428"/>
              <a:stretch>
                <a:fillRect/>
              </a:stretch>
            </p:blipFill>
            <p:spPr bwMode="auto">
              <a:xfrm>
                <a:off x="2496" y="3120"/>
                <a:ext cx="419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 Box 30">
                <a:extLst>
                  <a:ext uri="{FF2B5EF4-FFF2-40B4-BE49-F238E27FC236}">
                    <a16:creationId xmlns:a16="http://schemas.microsoft.com/office/drawing/2014/main" id="{ABE1FE12-ED71-F544-A076-5256EA6F63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3792"/>
                <a:ext cx="62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Monotype Sorts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rtl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F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Arial Rounded MT Bold" panose="020F0704030504030204" pitchFamily="34" charset="77"/>
                    <a:cs typeface="Arial" panose="020B0604020202020204" pitchFamily="34" charset="0"/>
                  </a:rPr>
                  <a:t>Muscle</a:t>
                </a:r>
              </a:p>
            </p:txBody>
          </p:sp>
          <p:sp>
            <p:nvSpPr>
              <p:cNvPr id="15" name="Text Box 31">
                <a:extLst>
                  <a:ext uri="{FF2B5EF4-FFF2-40B4-BE49-F238E27FC236}">
                    <a16:creationId xmlns:a16="http://schemas.microsoft.com/office/drawing/2014/main" id="{E517C104-136C-C143-9F36-274BACD78C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0" y="3648"/>
                <a:ext cx="7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Monotype Sorts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rtl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F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Arial Rounded MT Bold" panose="020F0704030504030204" pitchFamily="34" charset="77"/>
                    <a:cs typeface="Arial" panose="020B0604020202020204" pitchFamily="34" charset="0"/>
                  </a:rPr>
                  <a:t>Glycogen</a:t>
                </a:r>
              </a:p>
            </p:txBody>
          </p:sp>
          <p:sp>
            <p:nvSpPr>
              <p:cNvPr id="16" name="Text Box 32">
                <a:extLst>
                  <a:ext uri="{FF2B5EF4-FFF2-40B4-BE49-F238E27FC236}">
                    <a16:creationId xmlns:a16="http://schemas.microsoft.com/office/drawing/2014/main" id="{1821C37C-B8FD-EE46-9F8B-52F42D2A37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5" y="3552"/>
                <a:ext cx="4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Monotype Sorts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rtl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F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Arial Rounded MT Bold" panose="020F0704030504030204" pitchFamily="34" charset="77"/>
                    <a:cs typeface="Arial" panose="020B0604020202020204" pitchFamily="34" charset="0"/>
                  </a:rPr>
                  <a:t>25 g</a:t>
                </a:r>
              </a:p>
            </p:txBody>
          </p:sp>
          <p:sp>
            <p:nvSpPr>
              <p:cNvPr id="17" name="Text Box 33">
                <a:extLst>
                  <a:ext uri="{FF2B5EF4-FFF2-40B4-BE49-F238E27FC236}">
                    <a16:creationId xmlns:a16="http://schemas.microsoft.com/office/drawing/2014/main" id="{1A93BAB2-5F59-C449-83AF-D4A9EF1327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3264"/>
                <a:ext cx="49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Monotype Sorts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rtl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F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Arial Rounded MT Bold" panose="020F0704030504030204" pitchFamily="34" charset="77"/>
                    <a:cs typeface="Arial" panose="020B0604020202020204" pitchFamily="34" charset="0"/>
                  </a:rPr>
                  <a:t>ATP</a:t>
                </a:r>
              </a:p>
            </p:txBody>
          </p:sp>
          <p:sp>
            <p:nvSpPr>
              <p:cNvPr id="18" name="Text Box 34">
                <a:extLst>
                  <a:ext uri="{FF2B5EF4-FFF2-40B4-BE49-F238E27FC236}">
                    <a16:creationId xmlns:a16="http://schemas.microsoft.com/office/drawing/2014/main" id="{1AFAE202-D870-8B4F-9444-073E68B8F0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3216"/>
                <a:ext cx="4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Monotype Sorts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rtl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F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Arial Rounded MT Bold" panose="020F0704030504030204" pitchFamily="34" charset="77"/>
                    <a:cs typeface="Arial" panose="020B0604020202020204" pitchFamily="34" charset="0"/>
                  </a:rPr>
                  <a:t>20 g</a:t>
                </a:r>
              </a:p>
            </p:txBody>
          </p:sp>
          <p:sp>
            <p:nvSpPr>
              <p:cNvPr id="19" name="Text Box 35">
                <a:extLst>
                  <a:ext uri="{FF2B5EF4-FFF2-40B4-BE49-F238E27FC236}">
                    <a16:creationId xmlns:a16="http://schemas.microsoft.com/office/drawing/2014/main" id="{27CEB5AC-560D-9D45-9F87-1DC8C546A7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3" y="3292"/>
                <a:ext cx="65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Monotype Sorts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2pPr>
                <a:lvl3pPr marL="1143000" indent="-228600" rtl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Monotype Sorts" pitchFamily="2" charset="2"/>
                  <a:buChar char="F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Arial Rounded MT Bold" panose="020F0704030504030204" pitchFamily="34" charset="77"/>
                    <a:cs typeface="Arial" panose="020B0604020202020204" pitchFamily="34" charset="0"/>
                  </a:rPr>
                  <a:t>20-45 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3364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34D9F-0060-424B-800C-65F8C342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CHO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BB6FB-0F56-1946-801D-82556A78A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</a:rPr>
              <a:t>Sparing Protein </a:t>
            </a:r>
            <a:r>
              <a:rPr lang="en-US" sz="2400" dirty="0"/>
              <a:t>from being used for energy 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Preventing ketosis </a:t>
            </a:r>
          </a:p>
          <a:p>
            <a:pPr lvl="1"/>
            <a:r>
              <a:rPr lang="en-US" sz="2400" dirty="0"/>
              <a:t>Without adequate glucose, fat oxidation prematurely stops at the intermediate step of ketone body formation </a:t>
            </a:r>
          </a:p>
          <a:p>
            <a:pPr lvl="1"/>
            <a:r>
              <a:rPr lang="en-US" sz="2400" dirty="0"/>
              <a:t>Ketone body accumulation can cause </a:t>
            </a:r>
          </a:p>
          <a:p>
            <a:pPr lvl="2"/>
            <a:r>
              <a:rPr lang="en-US" sz="2400" dirty="0"/>
              <a:t>Fatigue, nausea, loss of appetite, ketoacidosis : Keto flue </a:t>
            </a:r>
          </a:p>
          <a:p>
            <a:pPr lvl="2"/>
            <a:r>
              <a:rPr lang="en-US" sz="2400" dirty="0"/>
              <a:t> Dehydration and sodium depletion: excreting ketones in urine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097" name="Picture 1" descr="page49image1214639488">
            <a:extLst>
              <a:ext uri="{FF2B5EF4-FFF2-40B4-BE49-F238E27FC236}">
                <a16:creationId xmlns:a16="http://schemas.microsoft.com/office/drawing/2014/main" id="{7FC6ED93-1ACC-384D-9729-73D263D5A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5135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420A8-C057-434B-AB04-B07583431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CHO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2A63A-0523-144C-817D-FDCEAE702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Glucose is used to make other compounds such as </a:t>
            </a:r>
          </a:p>
          <a:p>
            <a:r>
              <a:rPr lang="en-US" sz="2400" dirty="0"/>
              <a:t>Glycogen </a:t>
            </a:r>
          </a:p>
          <a:p>
            <a:r>
              <a:rPr lang="en-US" sz="2400" dirty="0"/>
              <a:t>Nonessential Amino Acids </a:t>
            </a:r>
          </a:p>
          <a:p>
            <a:r>
              <a:rPr lang="en-US" sz="2400" dirty="0"/>
              <a:t>Carbohydrate-Containing Compounds – Ribose ( in DNA, RNA)</a:t>
            </a:r>
          </a:p>
          <a:p>
            <a:r>
              <a:rPr lang="en-US" sz="2400" dirty="0"/>
              <a:t>Fat</a:t>
            </a:r>
          </a:p>
          <a:p>
            <a:pPr lvl="1"/>
            <a:r>
              <a:rPr lang="en-US" sz="2200" dirty="0"/>
              <a:t>Glucose is converted by liver cells to triglycerides and stored in the body’s fat tissue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1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3403E-E38A-7C40-8D7C-D45EDB9C7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48" y="134112"/>
            <a:ext cx="10058400" cy="1609344"/>
          </a:xfrm>
        </p:spPr>
        <p:txBody>
          <a:bodyPr/>
          <a:lstStyle/>
          <a:p>
            <a:r>
              <a:rPr lang="en-US" dirty="0"/>
              <a:t>MONOSACHRIDES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8B41C-4D95-914E-ADEE-C2A3EA37E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188" y="690520"/>
            <a:ext cx="4587240" cy="3926939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common monosaccharides are hexoses (made up of 6 carbon atoms)</a:t>
            </a:r>
          </a:p>
          <a:p>
            <a:r>
              <a:rPr lang="en-US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Cyclic or straight</a:t>
            </a:r>
          </a:p>
          <a:p>
            <a:r>
              <a:rPr lang="en-US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Monosaccharides with 5 or more carbons form rings (cyclic) in solution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3CF87E-9786-DB4D-B5F4-14553BE46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" y="2072640"/>
            <a:ext cx="5978652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155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27416-537A-4345-BC73-FE9BA733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Recommended intakes of carbohydrates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ADD6F-180C-B742-8AB7-4940DB53B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The minimum amount of carbohydrate required to avoid ketosis is considered to be about 50 g/day. </a:t>
            </a:r>
          </a:p>
          <a:p>
            <a:r>
              <a:rPr lang="en-US" sz="2400" b="1" dirty="0"/>
              <a:t>RDA for CHO : 130g</a:t>
            </a:r>
          </a:p>
          <a:p>
            <a:r>
              <a:rPr lang="en-US" sz="2400" b="1" dirty="0"/>
              <a:t>CHO provides around 45%-65% of total calories ( Higher than 130g/day) </a:t>
            </a:r>
          </a:p>
          <a:p>
            <a:r>
              <a:rPr lang="en-US" sz="2400" b="1" dirty="0"/>
              <a:t>Added sugar: no more than 10% of total kcal</a:t>
            </a:r>
          </a:p>
          <a:p>
            <a:r>
              <a:rPr lang="en-US" sz="2400" dirty="0"/>
              <a:t> Men: 150 calories per day (37.5 grams or 9 teaspoons)</a:t>
            </a:r>
          </a:p>
          <a:p>
            <a:r>
              <a:rPr lang="en-US" sz="2400" dirty="0"/>
              <a:t>Women: 100 calories per day (25 grams or 6 teaspoons)</a:t>
            </a:r>
          </a:p>
          <a:p>
            <a:endParaRPr lang="en-US" sz="2400" dirty="0"/>
          </a:p>
          <a:p>
            <a:r>
              <a:rPr lang="en-US" sz="2400" dirty="0"/>
              <a:t>Adequate intake ( AI) for total </a:t>
            </a:r>
            <a:r>
              <a:rPr lang="en-US" sz="2400" b="1" dirty="0"/>
              <a:t>fiber is</a:t>
            </a:r>
            <a:br>
              <a:rPr lang="en-US" sz="2400" b="1" dirty="0"/>
            </a:br>
            <a:r>
              <a:rPr lang="en-US" sz="2400" b="1" dirty="0"/>
              <a:t>25g/day for women while 38g/day for men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885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DDB07-EE11-8143-9715-DACC9DB0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Consequences of excessive sugar intake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B57A2-2C39-4F47-A2F7-73F4EAF52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Dental caries</a:t>
            </a:r>
          </a:p>
          <a:p>
            <a:r>
              <a:rPr lang="en-US" sz="2400" dirty="0"/>
              <a:t>Obesity</a:t>
            </a:r>
          </a:p>
          <a:p>
            <a:r>
              <a:rPr lang="en-US" sz="2400" dirty="0"/>
              <a:t>Type 2 diabetes!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60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570D8E-90FC-B644-9F82-5AC2F695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Nonnutritive sweeteners: Artificial sweeteners 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8E048-AB1E-2242-A1F5-389CC10B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Synthetically made sweeteners and don’t provide calories! </a:t>
            </a:r>
          </a:p>
          <a:p>
            <a:r>
              <a:rPr lang="en-US" sz="2400" dirty="0"/>
              <a:t>Calorie free </a:t>
            </a:r>
          </a:p>
          <a:p>
            <a:r>
              <a:rPr lang="en-US" sz="2400" dirty="0"/>
              <a:t>Sweeter than sugar </a:t>
            </a:r>
          </a:p>
          <a:p>
            <a:r>
              <a:rPr lang="en-US" sz="2400" dirty="0"/>
              <a:t>A combination of them: Decrease/enhance sweet taste, minimize aftertaste, </a:t>
            </a:r>
          </a:p>
          <a:p>
            <a:r>
              <a:rPr lang="en-US" sz="2400" dirty="0"/>
              <a:t>They don’t raise blood sugars: Suitable for Diabetics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199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73683-B2FA-8C4A-83C6-2D9117DFE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Sugar Alcohols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96B34-4783-0F4C-A169-99C11159D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Small amounts are found in some fruits and berries </a:t>
            </a:r>
          </a:p>
          <a:p>
            <a:r>
              <a:rPr lang="en-US" sz="2400" dirty="0"/>
              <a:t>Commercially synthesized and used as alternative sweeteners </a:t>
            </a:r>
          </a:p>
          <a:p>
            <a:r>
              <a:rPr lang="en-US" sz="2400" dirty="0"/>
              <a:t>low-calorie sweeteners</a:t>
            </a:r>
          </a:p>
          <a:p>
            <a:r>
              <a:rPr lang="en-US" sz="2400" dirty="0"/>
              <a:t>absorbed slowly and incompletely</a:t>
            </a:r>
          </a:p>
          <a:p>
            <a:r>
              <a:rPr lang="en-US" sz="2400" dirty="0"/>
              <a:t>produce a smaller effect on blood glucose levels and insulin secretion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89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5326-1C33-EA45-ABD4-C5450A943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MONOSAHCRIDES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B693F5-DCEC-204E-9DE4-733FC5F6D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1960" y="763016"/>
            <a:ext cx="2849879" cy="2661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AA9025-B5CA-D849-93D8-9F3D07286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3885184"/>
            <a:ext cx="4084320" cy="27279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8D5EB4-83E5-904F-889A-EE79FD0411E1}"/>
              </a:ext>
            </a:extLst>
          </p:cNvPr>
          <p:cNvSpPr txBox="1"/>
          <p:nvPr/>
        </p:nvSpPr>
        <p:spPr>
          <a:xfrm>
            <a:off x="1069847" y="2346960"/>
            <a:ext cx="6775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Aldehyde or ketone functional group </a:t>
            </a:r>
          </a:p>
        </p:txBody>
      </p:sp>
    </p:spTree>
    <p:extLst>
      <p:ext uri="{BB962C8B-B14F-4D97-AF65-F5344CB8AC3E}">
        <p14:creationId xmlns:p14="http://schemas.microsoft.com/office/powerpoint/2010/main" val="4190995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45E5F9F9-4F2D-CF46-B7CD-ADDEBAA4D19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049441"/>
              </p:ext>
            </p:extLst>
          </p:nvPr>
        </p:nvGraphicFramePr>
        <p:xfrm>
          <a:off x="1069848" y="896428"/>
          <a:ext cx="6043993" cy="2532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צילום של Photo Editor" r:id="rId3" imgW="4013200" imgH="1695450" progId="MSPhotoEd.3">
                  <p:embed/>
                </p:oleObj>
              </mc:Choice>
              <mc:Fallback>
                <p:oleObj name="צילום של Photo Editor" r:id="rId3" imgW="4013200" imgH="1695450" progId="MSPhotoEd.3">
                  <p:embed/>
                  <p:pic>
                    <p:nvPicPr>
                      <p:cNvPr id="5123" name="Object 4">
                        <a:extLst>
                          <a:ext uri="{FF2B5EF4-FFF2-40B4-BE49-F238E27FC236}">
                            <a16:creationId xmlns:a16="http://schemas.microsoft.com/office/drawing/2014/main" id="{084ED0C6-B05B-EC4E-807C-F3DF2ABE49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848" y="896428"/>
                        <a:ext cx="6043993" cy="2532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EAB4252B-C035-AB45-A8FE-95A0F4619F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053892"/>
              </p:ext>
            </p:extLst>
          </p:nvPr>
        </p:nvGraphicFramePr>
        <p:xfrm>
          <a:off x="1069848" y="3769930"/>
          <a:ext cx="6926262" cy="2844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צילום של Photo Editor" r:id="rId5" imgW="4019550" imgH="1289050" progId="MSPhotoEd.3">
                  <p:embed/>
                </p:oleObj>
              </mc:Choice>
              <mc:Fallback>
                <p:oleObj name="צילום של Photo Editor" r:id="rId5" imgW="4019550" imgH="1289050" progId="MSPhotoEd.3">
                  <p:embed/>
                  <p:pic>
                    <p:nvPicPr>
                      <p:cNvPr id="6148" name="Object 6">
                        <a:extLst>
                          <a:ext uri="{FF2B5EF4-FFF2-40B4-BE49-F238E27FC236}">
                            <a16:creationId xmlns:a16="http://schemas.microsoft.com/office/drawing/2014/main" id="{6246B16F-817D-344A-A4A4-41A4088C3B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848" y="3769930"/>
                        <a:ext cx="6926262" cy="28441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C334532-A724-2E4E-812B-C7F2A4C09D33}"/>
              </a:ext>
            </a:extLst>
          </p:cNvPr>
          <p:cNvSpPr txBox="1"/>
          <p:nvPr/>
        </p:nvSpPr>
        <p:spPr>
          <a:xfrm>
            <a:off x="7783259" y="2162717"/>
            <a:ext cx="3486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Monosaccharides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B59A58-8D34-A34D-B656-B50FC2911647}"/>
              </a:ext>
            </a:extLst>
          </p:cNvPr>
          <p:cNvSpPr txBox="1"/>
          <p:nvPr/>
        </p:nvSpPr>
        <p:spPr>
          <a:xfrm>
            <a:off x="8402098" y="5231985"/>
            <a:ext cx="3686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Disaccharides</a:t>
            </a:r>
          </a:p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up of two sugar molecules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27026-55A1-BB4E-B8FF-7D5FD13FD8A6}"/>
              </a:ext>
            </a:extLst>
          </p:cNvPr>
          <p:cNvSpPr txBox="1"/>
          <p:nvPr/>
        </p:nvSpPr>
        <p:spPr>
          <a:xfrm>
            <a:off x="7629525" y="523102"/>
            <a:ext cx="3126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monosaccharides are present in  honey, fruits, dried fruits and vegetables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64EABD-1B77-444D-B8B4-DF595070377E}"/>
              </a:ext>
            </a:extLst>
          </p:cNvPr>
          <p:cNvSpPr txBox="1"/>
          <p:nvPr/>
        </p:nvSpPr>
        <p:spPr>
          <a:xfrm>
            <a:off x="6879431" y="3401410"/>
            <a:ext cx="292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Fructose is the sweetest monosaccharide </a:t>
            </a:r>
          </a:p>
        </p:txBody>
      </p:sp>
    </p:spTree>
    <p:extLst>
      <p:ext uri="{BB962C8B-B14F-4D97-AF65-F5344CB8AC3E}">
        <p14:creationId xmlns:p14="http://schemas.microsoft.com/office/powerpoint/2010/main" val="173160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FC9240-7E4E-BE46-9724-0F3408CF9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692150"/>
            <a:ext cx="81026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3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FF6C5-1D0B-7647-9890-9ABB960A7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35471"/>
            <a:ext cx="10766298" cy="4050792"/>
          </a:xfrm>
        </p:spPr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three main monosaccharides-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glucose, fructose, and galactose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blocks of naturally occurring di-, oligo-, and polysaccharides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E7982B-3372-8341-8D15-9C97C8871CF8}"/>
              </a:ext>
            </a:extLst>
          </p:cNvPr>
          <p:cNvSpPr txBox="1"/>
          <p:nvPr/>
        </p:nvSpPr>
        <p:spPr>
          <a:xfrm>
            <a:off x="742951" y="2130034"/>
            <a:ext cx="4648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Sucrose (</a:t>
            </a:r>
            <a:r>
              <a:rPr lang="el-GR" sz="2400" b="1" dirty="0">
                <a:solidFill>
                  <a:schemeClr val="accent1"/>
                </a:solidFill>
              </a:rPr>
              <a:t>α</a:t>
            </a:r>
            <a:r>
              <a:rPr lang="en-US" sz="2400" b="1" dirty="0">
                <a:solidFill>
                  <a:schemeClr val="accent1"/>
                </a:solidFill>
              </a:rPr>
              <a:t>Glucose(1 → 2)</a:t>
            </a:r>
            <a:r>
              <a:rPr lang="el-GR" sz="2400" b="1" dirty="0">
                <a:solidFill>
                  <a:schemeClr val="accent1"/>
                </a:solidFill>
              </a:rPr>
              <a:t>β-</a:t>
            </a:r>
            <a:r>
              <a:rPr lang="en-US" sz="2400" b="1" dirty="0">
                <a:solidFill>
                  <a:schemeClr val="accent1"/>
                </a:solidFill>
              </a:rPr>
              <a:t>Fructose)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E0136E-0418-B04E-B7D5-160B57056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12" y="1406227"/>
            <a:ext cx="5146675" cy="2078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2023E3-5691-DB42-B1D6-56568C8FA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98" y="3700854"/>
            <a:ext cx="6031040" cy="21012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DEF16B-7DEB-0048-AD84-BFD20697FE9E}"/>
              </a:ext>
            </a:extLst>
          </p:cNvPr>
          <p:cNvSpPr txBox="1"/>
          <p:nvPr/>
        </p:nvSpPr>
        <p:spPr>
          <a:xfrm>
            <a:off x="7415213" y="4467872"/>
            <a:ext cx="44481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Lactose: (</a:t>
            </a:r>
            <a:r>
              <a:rPr lang="el-GR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Galactose(1 → 4)</a:t>
            </a:r>
            <a:r>
              <a:rPr lang="el-GR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Glucose) 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B9863-5558-DC4A-AC0D-076C7C44302A}"/>
              </a:ext>
            </a:extLst>
          </p:cNvPr>
          <p:cNvSpPr txBox="1"/>
          <p:nvPr/>
        </p:nvSpPr>
        <p:spPr>
          <a:xfrm>
            <a:off x="1671638" y="6143625"/>
            <a:ext cx="5100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Maltose:  </a:t>
            </a:r>
            <a:r>
              <a:rPr lang="el-GR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Glucose(1-4)</a:t>
            </a:r>
            <a:r>
              <a:rPr lang="el-GR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886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{7BEF9DCF-4AA6-324B-9D65-A159EB8CCC4B}tf10001070</Template>
  <TotalTime>4967</TotalTime>
  <Words>2021</Words>
  <Application>Microsoft Macintosh PowerPoint</Application>
  <PresentationFormat>Widescreen</PresentationFormat>
  <Paragraphs>290</Paragraphs>
  <Slides>53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6" baseType="lpstr">
      <vt:lpstr>Arial</vt:lpstr>
      <vt:lpstr>Arial Rounded MT Bold</vt:lpstr>
      <vt:lpstr>Calibri</vt:lpstr>
      <vt:lpstr>Calibri Light</vt:lpstr>
      <vt:lpstr>Cambria</vt:lpstr>
      <vt:lpstr>David</vt:lpstr>
      <vt:lpstr>Rockwell</vt:lpstr>
      <vt:lpstr>Rockwell Condensed</vt:lpstr>
      <vt:lpstr>Rockwell Extra Bold</vt:lpstr>
      <vt:lpstr>Times New Roman</vt:lpstr>
      <vt:lpstr>Wingdings</vt:lpstr>
      <vt:lpstr>Wood Type</vt:lpstr>
      <vt:lpstr>צילום של Photo Editor</vt:lpstr>
      <vt:lpstr>Carbohydrates </vt:lpstr>
      <vt:lpstr>Chemical Formula </vt:lpstr>
      <vt:lpstr>Chemistry of Carbohydrates (cho)</vt:lpstr>
      <vt:lpstr>Classification of Carbohydrates</vt:lpstr>
      <vt:lpstr>MONOSACHRIDES </vt:lpstr>
      <vt:lpstr>MONOSAHCRIDES </vt:lpstr>
      <vt:lpstr>PowerPoint Presentation</vt:lpstr>
      <vt:lpstr>PowerPoint Presentation</vt:lpstr>
      <vt:lpstr>PowerPoint Presentation</vt:lpstr>
      <vt:lpstr>Glucose</vt:lpstr>
      <vt:lpstr>fructose</vt:lpstr>
      <vt:lpstr>DISACHARIDES </vt:lpstr>
      <vt:lpstr>PowerPoint Presentation</vt:lpstr>
      <vt:lpstr>Oligosaccharides  (short-chain carbohydrates) </vt:lpstr>
      <vt:lpstr>Polysaccharides</vt:lpstr>
      <vt:lpstr>starch</vt:lpstr>
      <vt:lpstr>Starch</vt:lpstr>
      <vt:lpstr>glycogen</vt:lpstr>
      <vt:lpstr>Nonstarch polysaccharides  </vt:lpstr>
      <vt:lpstr>Dietary Fiber </vt:lpstr>
      <vt:lpstr>Dietary Fiber </vt:lpstr>
      <vt:lpstr>Dietary Fiber </vt:lpstr>
      <vt:lpstr>Dietary Fiber </vt:lpstr>
      <vt:lpstr>Health benefits of FIBER</vt:lpstr>
      <vt:lpstr>Resistant starch </vt:lpstr>
      <vt:lpstr>PowerPoint Presentation</vt:lpstr>
      <vt:lpstr>PowerPoint Presentation</vt:lpstr>
      <vt:lpstr>PowerPoint Presentation</vt:lpstr>
      <vt:lpstr>Sources of Carbohydrates</vt:lpstr>
      <vt:lpstr>PowerPoint Presentation</vt:lpstr>
      <vt:lpstr>Grains</vt:lpstr>
      <vt:lpstr>Enrichment and fortification</vt:lpstr>
      <vt:lpstr>Carbohydrate content of different foods</vt:lpstr>
      <vt:lpstr>PowerPoint Presentation</vt:lpstr>
      <vt:lpstr>Carbohydrates Digestion &amp; absorption  </vt:lpstr>
      <vt:lpstr>Carbohydrates Digestion &amp; absorption</vt:lpstr>
      <vt:lpstr>Carbohydrates Digestion &amp; absorption</vt:lpstr>
      <vt:lpstr>Carbohydrates Digestion &amp; absorption</vt:lpstr>
      <vt:lpstr>CHO ABSORPTION</vt:lpstr>
      <vt:lpstr>PowerPoint Presentation</vt:lpstr>
      <vt:lpstr>PowerPoint Presentation</vt:lpstr>
      <vt:lpstr>Digestive enzymes for CHO </vt:lpstr>
      <vt:lpstr>Glycemic Response</vt:lpstr>
      <vt:lpstr>Glycemic index</vt:lpstr>
      <vt:lpstr>Glycemic Index</vt:lpstr>
      <vt:lpstr>PowerPoint Presentation</vt:lpstr>
      <vt:lpstr>Functions of CHO</vt:lpstr>
      <vt:lpstr>Functions of CHO </vt:lpstr>
      <vt:lpstr>Functions of CHO</vt:lpstr>
      <vt:lpstr>Recommended intakes of carbohydrates  </vt:lpstr>
      <vt:lpstr>Consequences of excessive sugar intake  </vt:lpstr>
      <vt:lpstr>Nonnutritive sweeteners: Artificial sweeteners  </vt:lpstr>
      <vt:lpstr>Sugar Alcohols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 </dc:title>
  <dc:creator>Hind Eliyan</dc:creator>
  <cp:lastModifiedBy>Hind Eliyan</cp:lastModifiedBy>
  <cp:revision>74</cp:revision>
  <dcterms:created xsi:type="dcterms:W3CDTF">2021-02-23T20:09:16Z</dcterms:created>
  <dcterms:modified xsi:type="dcterms:W3CDTF">2022-03-28T03:32:09Z</dcterms:modified>
</cp:coreProperties>
</file>