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0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20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20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20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20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20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20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20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20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88620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0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20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20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20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20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20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20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20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20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8686800"/>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20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20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20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20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20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20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20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20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20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1: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76" name="Google Shape;76;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7" name="Google Shape;77;p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0: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195" name="Google Shape;195;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6" name="Google Shape;196;p1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1: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203" name="Google Shape;203;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4" name="Google Shape;204;p1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2: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211" name="Google Shape;211;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2" name="Google Shape;212;p1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3: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237" name="Google Shape;237;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8" name="Google Shape;238;p1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4: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250" name="Google Shape;250;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1" name="Google Shape;251;p1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5: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258" name="Google Shape;258;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9" name="Google Shape;259;p1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16: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268" name="Google Shape;268;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9" name="Google Shape;269;p1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17: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276" name="Google Shape;276;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7" name="Google Shape;277;p1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18: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294" name="Google Shape;294;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5" name="Google Shape;295;p1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19: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316" name="Google Shape;316;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7" name="Google Shape;317;p1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2: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89" name="Google Shape;89;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0" name="Google Shape;90;p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20: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334" name="Google Shape;334;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5" name="Google Shape;335;p2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21: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356" name="Google Shape;356;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57" name="Google Shape;357;p2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22: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370" name="Google Shape;370;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71" name="Google Shape;371;p2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23: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396" name="Google Shape;396;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97" name="Google Shape;397;p2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24: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410" name="Google Shape;410;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11" name="Google Shape;411;p2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25: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420" name="Google Shape;420;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21" name="Google Shape;421;p2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26: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441" name="Google Shape;441;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42" name="Google Shape;442;p2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27: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449" name="Google Shape;449;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50" name="Google Shape;450;p2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28: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455" name="Google Shape;455;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56" name="Google Shape;456;p2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p29: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468" name="Google Shape;468;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69" name="Google Shape;469;p2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3: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99" name="Google Shape;99;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0" name="Google Shape;100;p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p30: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480" name="Google Shape;480;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81" name="Google Shape;481;p3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7" name="Shape 497"/>
        <p:cNvGrpSpPr/>
        <p:nvPr/>
      </p:nvGrpSpPr>
      <p:grpSpPr>
        <a:xfrm>
          <a:off x="0" y="0"/>
          <a:ext cx="0" cy="0"/>
          <a:chOff x="0" y="0"/>
          <a:chExt cx="0" cy="0"/>
        </a:xfrm>
      </p:grpSpPr>
      <p:sp>
        <p:nvSpPr>
          <p:cNvPr id="498" name="Google Shape;498;p31: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499" name="Google Shape;499;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00" name="Google Shape;500;p3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p32: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510" name="Google Shape;510;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11" name="Google Shape;511;p3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p33: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518" name="Google Shape;518;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19" name="Google Shape;519;p3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p34: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526" name="Google Shape;526;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27" name="Google Shape;527;p3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0" name="Shape 540"/>
        <p:cNvGrpSpPr/>
        <p:nvPr/>
      </p:nvGrpSpPr>
      <p:grpSpPr>
        <a:xfrm>
          <a:off x="0" y="0"/>
          <a:ext cx="0" cy="0"/>
          <a:chOff x="0" y="0"/>
          <a:chExt cx="0" cy="0"/>
        </a:xfrm>
      </p:grpSpPr>
      <p:sp>
        <p:nvSpPr>
          <p:cNvPr id="541" name="Google Shape;541;p35: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542" name="Google Shape;542;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43" name="Google Shape;543;p3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6" name="Shape 546"/>
        <p:cNvGrpSpPr/>
        <p:nvPr/>
      </p:nvGrpSpPr>
      <p:grpSpPr>
        <a:xfrm>
          <a:off x="0" y="0"/>
          <a:ext cx="0" cy="0"/>
          <a:chOff x="0" y="0"/>
          <a:chExt cx="0" cy="0"/>
        </a:xfrm>
      </p:grpSpPr>
      <p:sp>
        <p:nvSpPr>
          <p:cNvPr id="547" name="Google Shape;547;p36: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548" name="Google Shape;548;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49" name="Google Shape;549;p3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p37: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560" name="Google Shape;560;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61" name="Google Shape;561;p3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p38: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581" name="Google Shape;581;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82" name="Google Shape;582;p3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p39: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604" name="Google Shape;604;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05" name="Google Shape;605;p3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4: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111" name="Google Shape;111;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2" name="Google Shape;112;p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p40: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642" name="Google Shape;642;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43" name="Google Shape;643;p4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5" name="Shape 655"/>
        <p:cNvGrpSpPr/>
        <p:nvPr/>
      </p:nvGrpSpPr>
      <p:grpSpPr>
        <a:xfrm>
          <a:off x="0" y="0"/>
          <a:ext cx="0" cy="0"/>
          <a:chOff x="0" y="0"/>
          <a:chExt cx="0" cy="0"/>
        </a:xfrm>
      </p:grpSpPr>
      <p:sp>
        <p:nvSpPr>
          <p:cNvPr id="656" name="Google Shape;656;p41: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657" name="Google Shape;657;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58" name="Google Shape;658;p4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3" name="Shape 673"/>
        <p:cNvGrpSpPr/>
        <p:nvPr/>
      </p:nvGrpSpPr>
      <p:grpSpPr>
        <a:xfrm>
          <a:off x="0" y="0"/>
          <a:ext cx="0" cy="0"/>
          <a:chOff x="0" y="0"/>
          <a:chExt cx="0" cy="0"/>
        </a:xfrm>
      </p:grpSpPr>
      <p:sp>
        <p:nvSpPr>
          <p:cNvPr id="674" name="Google Shape;674;p42: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675" name="Google Shape;675;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76" name="Google Shape;676;p4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7" name="Shape 707"/>
        <p:cNvGrpSpPr/>
        <p:nvPr/>
      </p:nvGrpSpPr>
      <p:grpSpPr>
        <a:xfrm>
          <a:off x="0" y="0"/>
          <a:ext cx="0" cy="0"/>
          <a:chOff x="0" y="0"/>
          <a:chExt cx="0" cy="0"/>
        </a:xfrm>
      </p:grpSpPr>
      <p:sp>
        <p:nvSpPr>
          <p:cNvPr id="708" name="Google Shape;708;p43: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709" name="Google Shape;709;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10" name="Google Shape;710;p4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8" name="Shape 748"/>
        <p:cNvGrpSpPr/>
        <p:nvPr/>
      </p:nvGrpSpPr>
      <p:grpSpPr>
        <a:xfrm>
          <a:off x="0" y="0"/>
          <a:ext cx="0" cy="0"/>
          <a:chOff x="0" y="0"/>
          <a:chExt cx="0" cy="0"/>
        </a:xfrm>
      </p:grpSpPr>
      <p:sp>
        <p:nvSpPr>
          <p:cNvPr id="749" name="Google Shape;749;p44: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750" name="Google Shape;750;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51" name="Google Shape;751;p4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5: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141" name="Google Shape;141;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2" name="Google Shape;142;p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6: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150" name="Google Shape;150;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1" name="Google Shape;151;p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7: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158" name="Google Shape;158;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9" name="Google Shape;159;p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8: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166" name="Google Shape;166;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7" name="Google Shape;167;p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9:notes"/>
          <p:cNvSpPr txBox="1"/>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a:solidFill>
                  <a:srgbClr val="000000"/>
                </a:solidFill>
                <a:latin typeface="Arial"/>
                <a:ea typeface="Arial"/>
                <a:cs typeface="Arial"/>
                <a:sym typeface="Arial"/>
              </a:rPr>
              <a:t>‹#›</a:t>
            </a:fld>
            <a:endParaRPr/>
          </a:p>
        </p:txBody>
      </p:sp>
      <p:sp>
        <p:nvSpPr>
          <p:cNvPr id="178" name="Google Shape;178;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9" name="Google Shape;179;p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 name="Shape 16"/>
        <p:cNvGrpSpPr/>
        <p:nvPr/>
      </p:nvGrpSpPr>
      <p:grpSpPr>
        <a:xfrm>
          <a:off x="0" y="0"/>
          <a:ext cx="0" cy="0"/>
          <a:chOff x="0" y="0"/>
          <a:chExt cx="0" cy="0"/>
        </a:xfrm>
      </p:grpSpPr>
      <p:sp>
        <p:nvSpPr>
          <p:cNvPr id="17" name="Google Shape;17;p2"/>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1pPr>
            <a:lvl2pPr indent="0" lvl="1"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2pPr>
            <a:lvl3pPr indent="0" lvl="2"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3pPr>
            <a:lvl4pPr indent="0" lvl="3"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4pPr>
            <a:lvl5pPr indent="0" lvl="4"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5pPr>
            <a:lvl6pPr indent="0" lvl="5"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6pPr>
            <a:lvl7pPr indent="0" lvl="6"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7pPr>
            <a:lvl8pPr indent="0" lvl="7"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8pPr>
            <a:lvl9pPr indent="0" lvl="8"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4" name="Shape 64"/>
        <p:cNvGrpSpPr/>
        <p:nvPr/>
      </p:nvGrpSpPr>
      <p:grpSpPr>
        <a:xfrm>
          <a:off x="0" y="0"/>
          <a:ext cx="0" cy="0"/>
          <a:chOff x="0" y="0"/>
          <a:chExt cx="0" cy="0"/>
        </a:xfrm>
      </p:grpSpPr>
      <p:sp>
        <p:nvSpPr>
          <p:cNvPr id="65" name="Google Shape;65;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6" name="Google Shape;66;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Times"/>
              <a:buChar char="•"/>
              <a:defRPr b="0" i="0" sz="3200" u="none" cap="none" strike="noStrike">
                <a:solidFill>
                  <a:schemeClr val="dk1"/>
                </a:solidFill>
                <a:latin typeface="Times"/>
                <a:ea typeface="Times"/>
                <a:cs typeface="Times"/>
                <a:sym typeface="Times"/>
              </a:defRPr>
            </a:lvl1pPr>
            <a:lvl2pPr indent="-406400" lvl="1" marL="914400" marR="0" rtl="0" algn="l">
              <a:spcBef>
                <a:spcPts val="560"/>
              </a:spcBef>
              <a:spcAft>
                <a:spcPts val="0"/>
              </a:spcAft>
              <a:buClr>
                <a:schemeClr val="dk1"/>
              </a:buClr>
              <a:buSzPts val="2800"/>
              <a:buFont typeface="Times"/>
              <a:buChar char="–"/>
              <a:defRPr b="0" i="0" sz="2800" u="none" cap="none" strike="noStrike">
                <a:solidFill>
                  <a:schemeClr val="dk1"/>
                </a:solidFill>
                <a:latin typeface="Times"/>
                <a:ea typeface="Times"/>
                <a:cs typeface="Times"/>
                <a:sym typeface="Times"/>
              </a:defRPr>
            </a:lvl2pPr>
            <a:lvl3pPr indent="-381000" lvl="2" marL="1371600" marR="0" rtl="0" algn="l">
              <a:spcBef>
                <a:spcPts val="480"/>
              </a:spcBef>
              <a:spcAft>
                <a:spcPts val="0"/>
              </a:spcAft>
              <a:buClr>
                <a:schemeClr val="dk1"/>
              </a:buClr>
              <a:buSzPts val="2400"/>
              <a:buFont typeface="Times"/>
              <a:buChar char="•"/>
              <a:defRPr b="0" i="0" sz="2400" u="none" cap="none" strike="noStrike">
                <a:solidFill>
                  <a:schemeClr val="dk1"/>
                </a:solidFill>
                <a:latin typeface="Times"/>
                <a:ea typeface="Times"/>
                <a:cs typeface="Times"/>
                <a:sym typeface="Times"/>
              </a:defRPr>
            </a:lvl3pPr>
            <a:lvl4pPr indent="-355600" lvl="3" marL="18288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4pPr>
            <a:lvl5pPr indent="-355600" lvl="4" marL="22860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5pPr>
            <a:lvl6pPr indent="-355600" lvl="5" marL="27432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6pPr>
            <a:lvl7pPr indent="-355600" lvl="6" marL="32004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7pPr>
            <a:lvl8pPr indent="-355600" lvl="7" marL="36576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8pPr>
            <a:lvl9pPr indent="-355600" lvl="8" marL="41148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9pPr>
          </a:lstStyle>
          <a:p/>
        </p:txBody>
      </p:sp>
      <p:sp>
        <p:nvSpPr>
          <p:cNvPr id="67" name="Google Shape;67;p11"/>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11"/>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1pPr>
            <a:lvl2pPr indent="0" lvl="1"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2pPr>
            <a:lvl3pPr indent="0" lvl="2"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3pPr>
            <a:lvl4pPr indent="0" lvl="3"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4pPr>
            <a:lvl5pPr indent="0" lvl="4"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5pPr>
            <a:lvl6pPr indent="0" lvl="5"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6pPr>
            <a:lvl7pPr indent="0" lvl="6"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7pPr>
            <a:lvl8pPr indent="0" lvl="7"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8pPr>
            <a:lvl9pPr indent="0" lvl="8"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9" name="Shape 69"/>
        <p:cNvGrpSpPr/>
        <p:nvPr/>
      </p:nvGrpSpPr>
      <p:grpSpPr>
        <a:xfrm>
          <a:off x="0" y="0"/>
          <a:ext cx="0" cy="0"/>
          <a:chOff x="0" y="0"/>
          <a:chExt cx="0" cy="0"/>
        </a:xfrm>
      </p:grpSpPr>
      <p:sp>
        <p:nvSpPr>
          <p:cNvPr id="70" name="Google Shape;70;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1" name="Google Shape;71;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Times"/>
              <a:buChar char="•"/>
              <a:defRPr b="0" i="0" sz="3200" u="none" cap="none" strike="noStrike">
                <a:solidFill>
                  <a:schemeClr val="dk1"/>
                </a:solidFill>
                <a:latin typeface="Times"/>
                <a:ea typeface="Times"/>
                <a:cs typeface="Times"/>
                <a:sym typeface="Times"/>
              </a:defRPr>
            </a:lvl1pPr>
            <a:lvl2pPr indent="-406400" lvl="1" marL="914400" marR="0" rtl="0" algn="l">
              <a:spcBef>
                <a:spcPts val="560"/>
              </a:spcBef>
              <a:spcAft>
                <a:spcPts val="0"/>
              </a:spcAft>
              <a:buClr>
                <a:schemeClr val="dk1"/>
              </a:buClr>
              <a:buSzPts val="2800"/>
              <a:buFont typeface="Times"/>
              <a:buChar char="–"/>
              <a:defRPr b="0" i="0" sz="2800" u="none" cap="none" strike="noStrike">
                <a:solidFill>
                  <a:schemeClr val="dk1"/>
                </a:solidFill>
                <a:latin typeface="Times"/>
                <a:ea typeface="Times"/>
                <a:cs typeface="Times"/>
                <a:sym typeface="Times"/>
              </a:defRPr>
            </a:lvl2pPr>
            <a:lvl3pPr indent="-381000" lvl="2" marL="1371600" marR="0" rtl="0" algn="l">
              <a:spcBef>
                <a:spcPts val="480"/>
              </a:spcBef>
              <a:spcAft>
                <a:spcPts val="0"/>
              </a:spcAft>
              <a:buClr>
                <a:schemeClr val="dk1"/>
              </a:buClr>
              <a:buSzPts val="2400"/>
              <a:buFont typeface="Times"/>
              <a:buChar char="•"/>
              <a:defRPr b="0" i="0" sz="2400" u="none" cap="none" strike="noStrike">
                <a:solidFill>
                  <a:schemeClr val="dk1"/>
                </a:solidFill>
                <a:latin typeface="Times"/>
                <a:ea typeface="Times"/>
                <a:cs typeface="Times"/>
                <a:sym typeface="Times"/>
              </a:defRPr>
            </a:lvl3pPr>
            <a:lvl4pPr indent="-355600" lvl="3" marL="18288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4pPr>
            <a:lvl5pPr indent="-355600" lvl="4" marL="22860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5pPr>
            <a:lvl6pPr indent="-355600" lvl="5" marL="27432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6pPr>
            <a:lvl7pPr indent="-355600" lvl="6" marL="32004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7pPr>
            <a:lvl8pPr indent="-355600" lvl="7" marL="36576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8pPr>
            <a:lvl9pPr indent="-355600" lvl="8" marL="41148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9pPr>
          </a:lstStyle>
          <a:p/>
        </p:txBody>
      </p:sp>
      <p:sp>
        <p:nvSpPr>
          <p:cNvPr id="72" name="Google Shape;72;p12"/>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1pPr>
            <a:lvl2pPr indent="0" lvl="1"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2pPr>
            <a:lvl3pPr indent="0" lvl="2"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3pPr>
            <a:lvl4pPr indent="0" lvl="3"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4pPr>
            <a:lvl5pPr indent="0" lvl="4"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5pPr>
            <a:lvl6pPr indent="0" lvl="5"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6pPr>
            <a:lvl7pPr indent="0" lvl="6"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7pPr>
            <a:lvl8pPr indent="0" lvl="7"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8pPr>
            <a:lvl9pPr indent="0" lvl="8"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1" name="Google Shape;21;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marR="0" rtl="0" algn="ctr">
              <a:spcBef>
                <a:spcPts val="640"/>
              </a:spcBef>
              <a:spcAft>
                <a:spcPts val="0"/>
              </a:spcAft>
              <a:buClr>
                <a:schemeClr val="dk1"/>
              </a:buClr>
              <a:buSzPts val="3200"/>
              <a:buFont typeface="Times"/>
              <a:buNone/>
              <a:defRPr b="0" i="0" sz="3200" u="none" cap="none" strike="noStrike">
                <a:solidFill>
                  <a:schemeClr val="dk1"/>
                </a:solidFill>
                <a:latin typeface="Times"/>
                <a:ea typeface="Times"/>
                <a:cs typeface="Times"/>
                <a:sym typeface="Times"/>
              </a:defRPr>
            </a:lvl1pPr>
            <a:lvl2pPr lvl="1" marR="0" rtl="0" algn="ctr">
              <a:spcBef>
                <a:spcPts val="560"/>
              </a:spcBef>
              <a:spcAft>
                <a:spcPts val="0"/>
              </a:spcAft>
              <a:buClr>
                <a:schemeClr val="dk1"/>
              </a:buClr>
              <a:buSzPts val="2800"/>
              <a:buFont typeface="Times"/>
              <a:buNone/>
              <a:defRPr b="0" i="0" sz="2800" u="none" cap="none" strike="noStrike">
                <a:solidFill>
                  <a:schemeClr val="dk1"/>
                </a:solidFill>
                <a:latin typeface="Times"/>
                <a:ea typeface="Times"/>
                <a:cs typeface="Times"/>
                <a:sym typeface="Times"/>
              </a:defRPr>
            </a:lvl2pPr>
            <a:lvl3pPr lvl="2" marR="0" rtl="0" algn="ctr">
              <a:spcBef>
                <a:spcPts val="480"/>
              </a:spcBef>
              <a:spcAft>
                <a:spcPts val="0"/>
              </a:spcAft>
              <a:buClr>
                <a:schemeClr val="dk1"/>
              </a:buClr>
              <a:buSzPts val="2400"/>
              <a:buFont typeface="Times"/>
              <a:buNone/>
              <a:defRPr b="0" i="0" sz="2400" u="none" cap="none" strike="noStrike">
                <a:solidFill>
                  <a:schemeClr val="dk1"/>
                </a:solidFill>
                <a:latin typeface="Times"/>
                <a:ea typeface="Times"/>
                <a:cs typeface="Times"/>
                <a:sym typeface="Times"/>
              </a:defRPr>
            </a:lvl3pPr>
            <a:lvl4pPr lvl="3" marR="0" rtl="0" algn="ctr">
              <a:spcBef>
                <a:spcPts val="400"/>
              </a:spcBef>
              <a:spcAft>
                <a:spcPts val="0"/>
              </a:spcAft>
              <a:buClr>
                <a:schemeClr val="dk1"/>
              </a:buClr>
              <a:buSzPts val="2000"/>
              <a:buFont typeface="Times"/>
              <a:buNone/>
              <a:defRPr b="0" i="0" sz="2000" u="none" cap="none" strike="noStrike">
                <a:solidFill>
                  <a:schemeClr val="dk1"/>
                </a:solidFill>
                <a:latin typeface="Times"/>
                <a:ea typeface="Times"/>
                <a:cs typeface="Times"/>
                <a:sym typeface="Times"/>
              </a:defRPr>
            </a:lvl4pPr>
            <a:lvl5pPr lvl="4" marR="0" rtl="0" algn="ctr">
              <a:spcBef>
                <a:spcPts val="400"/>
              </a:spcBef>
              <a:spcAft>
                <a:spcPts val="0"/>
              </a:spcAft>
              <a:buClr>
                <a:schemeClr val="dk1"/>
              </a:buClr>
              <a:buSzPts val="2000"/>
              <a:buFont typeface="Times"/>
              <a:buNone/>
              <a:defRPr b="0" i="0" sz="2000" u="none" cap="none" strike="noStrike">
                <a:solidFill>
                  <a:schemeClr val="dk1"/>
                </a:solidFill>
                <a:latin typeface="Times"/>
                <a:ea typeface="Times"/>
                <a:cs typeface="Times"/>
                <a:sym typeface="Times"/>
              </a:defRPr>
            </a:lvl5pPr>
            <a:lvl6pPr lvl="5" marR="0" rtl="0" algn="ctr">
              <a:spcBef>
                <a:spcPts val="400"/>
              </a:spcBef>
              <a:spcAft>
                <a:spcPts val="0"/>
              </a:spcAft>
              <a:buClr>
                <a:schemeClr val="dk1"/>
              </a:buClr>
              <a:buSzPts val="2000"/>
              <a:buFont typeface="Times"/>
              <a:buNone/>
              <a:defRPr b="0" i="0" sz="2000" u="none" cap="none" strike="noStrike">
                <a:solidFill>
                  <a:schemeClr val="dk1"/>
                </a:solidFill>
                <a:latin typeface="Times"/>
                <a:ea typeface="Times"/>
                <a:cs typeface="Times"/>
                <a:sym typeface="Times"/>
              </a:defRPr>
            </a:lvl6pPr>
            <a:lvl7pPr lvl="6" marR="0" rtl="0" algn="ctr">
              <a:spcBef>
                <a:spcPts val="400"/>
              </a:spcBef>
              <a:spcAft>
                <a:spcPts val="0"/>
              </a:spcAft>
              <a:buClr>
                <a:schemeClr val="dk1"/>
              </a:buClr>
              <a:buSzPts val="2000"/>
              <a:buFont typeface="Times"/>
              <a:buNone/>
              <a:defRPr b="0" i="0" sz="2000" u="none" cap="none" strike="noStrike">
                <a:solidFill>
                  <a:schemeClr val="dk1"/>
                </a:solidFill>
                <a:latin typeface="Times"/>
                <a:ea typeface="Times"/>
                <a:cs typeface="Times"/>
                <a:sym typeface="Times"/>
              </a:defRPr>
            </a:lvl7pPr>
            <a:lvl8pPr lvl="7" marR="0" rtl="0" algn="ctr">
              <a:spcBef>
                <a:spcPts val="400"/>
              </a:spcBef>
              <a:spcAft>
                <a:spcPts val="0"/>
              </a:spcAft>
              <a:buClr>
                <a:schemeClr val="dk1"/>
              </a:buClr>
              <a:buSzPts val="2000"/>
              <a:buFont typeface="Times"/>
              <a:buNone/>
              <a:defRPr b="0" i="0" sz="2000" u="none" cap="none" strike="noStrike">
                <a:solidFill>
                  <a:schemeClr val="dk1"/>
                </a:solidFill>
                <a:latin typeface="Times"/>
                <a:ea typeface="Times"/>
                <a:cs typeface="Times"/>
                <a:sym typeface="Times"/>
              </a:defRPr>
            </a:lvl8pPr>
            <a:lvl9pPr lvl="8" marR="0" rtl="0" algn="ctr">
              <a:spcBef>
                <a:spcPts val="400"/>
              </a:spcBef>
              <a:spcAft>
                <a:spcPts val="0"/>
              </a:spcAft>
              <a:buClr>
                <a:schemeClr val="dk1"/>
              </a:buClr>
              <a:buSzPts val="2000"/>
              <a:buFont typeface="Times"/>
              <a:buNone/>
              <a:defRPr b="0" i="0" sz="2000" u="none" cap="none" strike="noStrike">
                <a:solidFill>
                  <a:schemeClr val="dk1"/>
                </a:solidFill>
                <a:latin typeface="Times"/>
                <a:ea typeface="Times"/>
                <a:cs typeface="Times"/>
                <a:sym typeface="Times"/>
              </a:defRPr>
            </a:lvl9pPr>
          </a:lstStyle>
          <a:p/>
        </p:txBody>
      </p:sp>
      <p:sp>
        <p:nvSpPr>
          <p:cNvPr id="22" name="Google Shape;22;p3"/>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1pPr>
            <a:lvl2pPr indent="0" lvl="1"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2pPr>
            <a:lvl3pPr indent="0" lvl="2"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3pPr>
            <a:lvl4pPr indent="0" lvl="3"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4pPr>
            <a:lvl5pPr indent="0" lvl="4"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5pPr>
            <a:lvl6pPr indent="0" lvl="5"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6pPr>
            <a:lvl7pPr indent="0" lvl="6"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7pPr>
            <a:lvl8pPr indent="0" lvl="7"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8pPr>
            <a:lvl9pPr indent="0" lvl="8"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4" name="Shape 24"/>
        <p:cNvGrpSpPr/>
        <p:nvPr/>
      </p:nvGrpSpPr>
      <p:grpSpPr>
        <a:xfrm>
          <a:off x="0" y="0"/>
          <a:ext cx="0" cy="0"/>
          <a:chOff x="0" y="0"/>
          <a:chExt cx="0" cy="0"/>
        </a:xfrm>
      </p:grpSpPr>
      <p:sp>
        <p:nvSpPr>
          <p:cNvPr id="25" name="Google Shape;25;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6" name="Google Shape;26;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Times"/>
              <a:buChar char="•"/>
              <a:defRPr b="0" i="0" sz="3200" u="none" cap="none" strike="noStrike">
                <a:solidFill>
                  <a:schemeClr val="dk1"/>
                </a:solidFill>
                <a:latin typeface="Times"/>
                <a:ea typeface="Times"/>
                <a:cs typeface="Times"/>
                <a:sym typeface="Times"/>
              </a:defRPr>
            </a:lvl1pPr>
            <a:lvl2pPr indent="-406400" lvl="1" marL="914400" marR="0" rtl="0" algn="l">
              <a:spcBef>
                <a:spcPts val="560"/>
              </a:spcBef>
              <a:spcAft>
                <a:spcPts val="0"/>
              </a:spcAft>
              <a:buClr>
                <a:schemeClr val="dk1"/>
              </a:buClr>
              <a:buSzPts val="2800"/>
              <a:buFont typeface="Times"/>
              <a:buChar char="–"/>
              <a:defRPr b="0" i="0" sz="2800" u="none" cap="none" strike="noStrike">
                <a:solidFill>
                  <a:schemeClr val="dk1"/>
                </a:solidFill>
                <a:latin typeface="Times"/>
                <a:ea typeface="Times"/>
                <a:cs typeface="Times"/>
                <a:sym typeface="Times"/>
              </a:defRPr>
            </a:lvl2pPr>
            <a:lvl3pPr indent="-381000" lvl="2" marL="1371600" marR="0" rtl="0" algn="l">
              <a:spcBef>
                <a:spcPts val="480"/>
              </a:spcBef>
              <a:spcAft>
                <a:spcPts val="0"/>
              </a:spcAft>
              <a:buClr>
                <a:schemeClr val="dk1"/>
              </a:buClr>
              <a:buSzPts val="2400"/>
              <a:buFont typeface="Times"/>
              <a:buChar char="•"/>
              <a:defRPr b="0" i="0" sz="2400" u="none" cap="none" strike="noStrike">
                <a:solidFill>
                  <a:schemeClr val="dk1"/>
                </a:solidFill>
                <a:latin typeface="Times"/>
                <a:ea typeface="Times"/>
                <a:cs typeface="Times"/>
                <a:sym typeface="Times"/>
              </a:defRPr>
            </a:lvl3pPr>
            <a:lvl4pPr indent="-355600" lvl="3" marL="18288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4pPr>
            <a:lvl5pPr indent="-355600" lvl="4" marL="22860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5pPr>
            <a:lvl6pPr indent="-355600" lvl="5" marL="27432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6pPr>
            <a:lvl7pPr indent="-355600" lvl="6" marL="32004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7pPr>
            <a:lvl8pPr indent="-355600" lvl="7" marL="36576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8pPr>
            <a:lvl9pPr indent="-355600" lvl="8" marL="41148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9pPr>
          </a:lstStyle>
          <a:p/>
        </p:txBody>
      </p:sp>
      <p:sp>
        <p:nvSpPr>
          <p:cNvPr id="27" name="Google Shape;27;p4"/>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1pPr>
            <a:lvl2pPr indent="0" lvl="1"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2pPr>
            <a:lvl3pPr indent="0" lvl="2"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3pPr>
            <a:lvl4pPr indent="0" lvl="3"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4pPr>
            <a:lvl5pPr indent="0" lvl="4"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5pPr>
            <a:lvl6pPr indent="0" lvl="5"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6pPr>
            <a:lvl7pPr indent="0" lvl="6"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7pPr>
            <a:lvl8pPr indent="0" lvl="7"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8pPr>
            <a:lvl9pPr indent="0" lvl="8"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9" name="Shape 29"/>
        <p:cNvGrpSpPr/>
        <p:nvPr/>
      </p:nvGrpSpPr>
      <p:grpSpPr>
        <a:xfrm>
          <a:off x="0" y="0"/>
          <a:ext cx="0" cy="0"/>
          <a:chOff x="0" y="0"/>
          <a:chExt cx="0" cy="0"/>
        </a:xfrm>
      </p:grpSpPr>
      <p:sp>
        <p:nvSpPr>
          <p:cNvPr id="30" name="Google Shape;30;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1" name="Google Shape;31;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00"/>
              </a:spcBef>
              <a:spcAft>
                <a:spcPts val="0"/>
              </a:spcAft>
              <a:buClr>
                <a:schemeClr val="dk1"/>
              </a:buClr>
              <a:buSzPts val="2000"/>
              <a:buFont typeface="Times"/>
              <a:buNone/>
              <a:defRPr b="0" i="0" sz="2000" u="none" cap="none" strike="noStrike">
                <a:solidFill>
                  <a:schemeClr val="dk1"/>
                </a:solidFill>
                <a:latin typeface="Times"/>
                <a:ea typeface="Times"/>
                <a:cs typeface="Times"/>
                <a:sym typeface="Times"/>
              </a:defRPr>
            </a:lvl1pPr>
            <a:lvl2pPr indent="-228600" lvl="1" marL="914400" marR="0" rtl="0" algn="l">
              <a:spcBef>
                <a:spcPts val="360"/>
              </a:spcBef>
              <a:spcAft>
                <a:spcPts val="0"/>
              </a:spcAft>
              <a:buClr>
                <a:schemeClr val="dk1"/>
              </a:buClr>
              <a:buSzPts val="1800"/>
              <a:buFont typeface="Times"/>
              <a:buNone/>
              <a:defRPr b="0" i="0" sz="1800" u="none" cap="none" strike="noStrike">
                <a:solidFill>
                  <a:schemeClr val="dk1"/>
                </a:solidFill>
                <a:latin typeface="Times"/>
                <a:ea typeface="Times"/>
                <a:cs typeface="Times"/>
                <a:sym typeface="Times"/>
              </a:defRPr>
            </a:lvl2pPr>
            <a:lvl3pPr indent="-228600" lvl="2" marL="1371600" marR="0" rtl="0" algn="l">
              <a:spcBef>
                <a:spcPts val="320"/>
              </a:spcBef>
              <a:spcAft>
                <a:spcPts val="0"/>
              </a:spcAft>
              <a:buClr>
                <a:schemeClr val="dk1"/>
              </a:buClr>
              <a:buSzPts val="1600"/>
              <a:buFont typeface="Times"/>
              <a:buNone/>
              <a:defRPr b="0" i="0" sz="1600" u="none" cap="none" strike="noStrike">
                <a:solidFill>
                  <a:schemeClr val="dk1"/>
                </a:solidFill>
                <a:latin typeface="Times"/>
                <a:ea typeface="Times"/>
                <a:cs typeface="Times"/>
                <a:sym typeface="Times"/>
              </a:defRPr>
            </a:lvl3pPr>
            <a:lvl4pPr indent="-228600" lvl="3" marL="1828800" marR="0" rtl="0" algn="l">
              <a:spcBef>
                <a:spcPts val="280"/>
              </a:spcBef>
              <a:spcAft>
                <a:spcPts val="0"/>
              </a:spcAft>
              <a:buClr>
                <a:schemeClr val="dk1"/>
              </a:buClr>
              <a:buSzPts val="1400"/>
              <a:buFont typeface="Times"/>
              <a:buNone/>
              <a:defRPr b="0" i="0" sz="1400" u="none" cap="none" strike="noStrike">
                <a:solidFill>
                  <a:schemeClr val="dk1"/>
                </a:solidFill>
                <a:latin typeface="Times"/>
                <a:ea typeface="Times"/>
                <a:cs typeface="Times"/>
                <a:sym typeface="Times"/>
              </a:defRPr>
            </a:lvl4pPr>
            <a:lvl5pPr indent="-228600" lvl="4" marL="2286000" marR="0" rtl="0" algn="l">
              <a:spcBef>
                <a:spcPts val="280"/>
              </a:spcBef>
              <a:spcAft>
                <a:spcPts val="0"/>
              </a:spcAft>
              <a:buClr>
                <a:schemeClr val="dk1"/>
              </a:buClr>
              <a:buSzPts val="1400"/>
              <a:buFont typeface="Times"/>
              <a:buNone/>
              <a:defRPr b="0" i="0" sz="1400" u="none" cap="none" strike="noStrike">
                <a:solidFill>
                  <a:schemeClr val="dk1"/>
                </a:solidFill>
                <a:latin typeface="Times"/>
                <a:ea typeface="Times"/>
                <a:cs typeface="Times"/>
                <a:sym typeface="Times"/>
              </a:defRPr>
            </a:lvl5pPr>
            <a:lvl6pPr indent="-228600" lvl="5" marL="2743200" marR="0" rtl="0" algn="l">
              <a:spcBef>
                <a:spcPts val="280"/>
              </a:spcBef>
              <a:spcAft>
                <a:spcPts val="0"/>
              </a:spcAft>
              <a:buClr>
                <a:schemeClr val="dk1"/>
              </a:buClr>
              <a:buSzPts val="1400"/>
              <a:buFont typeface="Times"/>
              <a:buNone/>
              <a:defRPr b="0" i="0" sz="1400" u="none" cap="none" strike="noStrike">
                <a:solidFill>
                  <a:schemeClr val="dk1"/>
                </a:solidFill>
                <a:latin typeface="Times"/>
                <a:ea typeface="Times"/>
                <a:cs typeface="Times"/>
                <a:sym typeface="Times"/>
              </a:defRPr>
            </a:lvl6pPr>
            <a:lvl7pPr indent="-228600" lvl="6" marL="3200400" marR="0" rtl="0" algn="l">
              <a:spcBef>
                <a:spcPts val="280"/>
              </a:spcBef>
              <a:spcAft>
                <a:spcPts val="0"/>
              </a:spcAft>
              <a:buClr>
                <a:schemeClr val="dk1"/>
              </a:buClr>
              <a:buSzPts val="1400"/>
              <a:buFont typeface="Times"/>
              <a:buNone/>
              <a:defRPr b="0" i="0" sz="1400" u="none" cap="none" strike="noStrike">
                <a:solidFill>
                  <a:schemeClr val="dk1"/>
                </a:solidFill>
                <a:latin typeface="Times"/>
                <a:ea typeface="Times"/>
                <a:cs typeface="Times"/>
                <a:sym typeface="Times"/>
              </a:defRPr>
            </a:lvl7pPr>
            <a:lvl8pPr indent="-228600" lvl="7" marL="3657600" marR="0" rtl="0" algn="l">
              <a:spcBef>
                <a:spcPts val="280"/>
              </a:spcBef>
              <a:spcAft>
                <a:spcPts val="0"/>
              </a:spcAft>
              <a:buClr>
                <a:schemeClr val="dk1"/>
              </a:buClr>
              <a:buSzPts val="1400"/>
              <a:buFont typeface="Times"/>
              <a:buNone/>
              <a:defRPr b="0" i="0" sz="1400" u="none" cap="none" strike="noStrike">
                <a:solidFill>
                  <a:schemeClr val="dk1"/>
                </a:solidFill>
                <a:latin typeface="Times"/>
                <a:ea typeface="Times"/>
                <a:cs typeface="Times"/>
                <a:sym typeface="Times"/>
              </a:defRPr>
            </a:lvl8pPr>
            <a:lvl9pPr indent="-228600" lvl="8" marL="4114800" marR="0" rtl="0" algn="l">
              <a:spcBef>
                <a:spcPts val="280"/>
              </a:spcBef>
              <a:spcAft>
                <a:spcPts val="0"/>
              </a:spcAft>
              <a:buClr>
                <a:schemeClr val="dk1"/>
              </a:buClr>
              <a:buSzPts val="1400"/>
              <a:buFont typeface="Times"/>
              <a:buNone/>
              <a:defRPr b="0" i="0" sz="1400" u="none" cap="none" strike="noStrike">
                <a:solidFill>
                  <a:schemeClr val="dk1"/>
                </a:solidFill>
                <a:latin typeface="Times"/>
                <a:ea typeface="Times"/>
                <a:cs typeface="Times"/>
                <a:sym typeface="Times"/>
              </a:defRPr>
            </a:lvl9pPr>
          </a:lstStyle>
          <a:p/>
        </p:txBody>
      </p:sp>
      <p:sp>
        <p:nvSpPr>
          <p:cNvPr id="32" name="Google Shape;32;p5"/>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5"/>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1pPr>
            <a:lvl2pPr indent="0" lvl="1"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2pPr>
            <a:lvl3pPr indent="0" lvl="2"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3pPr>
            <a:lvl4pPr indent="0" lvl="3"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4pPr>
            <a:lvl5pPr indent="0" lvl="4"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5pPr>
            <a:lvl6pPr indent="0" lvl="5"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6pPr>
            <a:lvl7pPr indent="0" lvl="6"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7pPr>
            <a:lvl8pPr indent="0" lvl="7"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8pPr>
            <a:lvl9pPr indent="0" lvl="8"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4" name="Shape 34"/>
        <p:cNvGrpSpPr/>
        <p:nvPr/>
      </p:nvGrpSpPr>
      <p:grpSpPr>
        <a:xfrm>
          <a:off x="0" y="0"/>
          <a:ext cx="0" cy="0"/>
          <a:chOff x="0" y="0"/>
          <a:chExt cx="0" cy="0"/>
        </a:xfrm>
      </p:grpSpPr>
      <p:sp>
        <p:nvSpPr>
          <p:cNvPr id="35" name="Google Shape;35;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6" name="Google Shape;36;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Times"/>
              <a:buChar char="•"/>
              <a:defRPr b="0" i="0" sz="2800" u="none" cap="none" strike="noStrike">
                <a:solidFill>
                  <a:schemeClr val="dk1"/>
                </a:solidFill>
                <a:latin typeface="Times"/>
                <a:ea typeface="Times"/>
                <a:cs typeface="Times"/>
                <a:sym typeface="Times"/>
              </a:defRPr>
            </a:lvl1pPr>
            <a:lvl2pPr indent="-381000" lvl="1" marL="914400" marR="0" rtl="0" algn="l">
              <a:spcBef>
                <a:spcPts val="480"/>
              </a:spcBef>
              <a:spcAft>
                <a:spcPts val="0"/>
              </a:spcAft>
              <a:buClr>
                <a:schemeClr val="dk1"/>
              </a:buClr>
              <a:buSzPts val="2400"/>
              <a:buFont typeface="Times"/>
              <a:buChar char="–"/>
              <a:defRPr b="0" i="0" sz="2400" u="none" cap="none" strike="noStrike">
                <a:solidFill>
                  <a:schemeClr val="dk1"/>
                </a:solidFill>
                <a:latin typeface="Times"/>
                <a:ea typeface="Times"/>
                <a:cs typeface="Times"/>
                <a:sym typeface="Times"/>
              </a:defRPr>
            </a:lvl2pPr>
            <a:lvl3pPr indent="-355600" lvl="2" marL="13716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3pPr>
            <a:lvl4pPr indent="-342900" lvl="3" marL="1828800" marR="0" rtl="0" algn="l">
              <a:spcBef>
                <a:spcPts val="360"/>
              </a:spcBef>
              <a:spcAft>
                <a:spcPts val="0"/>
              </a:spcAft>
              <a:buClr>
                <a:schemeClr val="dk1"/>
              </a:buClr>
              <a:buSzPts val="1800"/>
              <a:buFont typeface="Times"/>
              <a:buChar char="–"/>
              <a:defRPr b="0" i="0" sz="1800" u="none" cap="none" strike="noStrike">
                <a:solidFill>
                  <a:schemeClr val="dk1"/>
                </a:solidFill>
                <a:latin typeface="Times"/>
                <a:ea typeface="Times"/>
                <a:cs typeface="Times"/>
                <a:sym typeface="Times"/>
              </a:defRPr>
            </a:lvl4pPr>
            <a:lvl5pPr indent="-342900" lvl="4" marL="2286000" marR="0" rtl="0" algn="l">
              <a:spcBef>
                <a:spcPts val="360"/>
              </a:spcBef>
              <a:spcAft>
                <a:spcPts val="0"/>
              </a:spcAft>
              <a:buClr>
                <a:schemeClr val="dk1"/>
              </a:buClr>
              <a:buSzPts val="1800"/>
              <a:buFont typeface="Times"/>
              <a:buChar char="»"/>
              <a:defRPr b="0" i="0" sz="1800" u="none" cap="none" strike="noStrike">
                <a:solidFill>
                  <a:schemeClr val="dk1"/>
                </a:solidFill>
                <a:latin typeface="Times"/>
                <a:ea typeface="Times"/>
                <a:cs typeface="Times"/>
                <a:sym typeface="Times"/>
              </a:defRPr>
            </a:lvl5pPr>
            <a:lvl6pPr indent="-342900" lvl="5" marL="2743200" marR="0" rtl="0" algn="l">
              <a:spcBef>
                <a:spcPts val="360"/>
              </a:spcBef>
              <a:spcAft>
                <a:spcPts val="0"/>
              </a:spcAft>
              <a:buClr>
                <a:schemeClr val="dk1"/>
              </a:buClr>
              <a:buSzPts val="1800"/>
              <a:buFont typeface="Times"/>
              <a:buChar char="»"/>
              <a:defRPr b="0" i="0" sz="1800" u="none" cap="none" strike="noStrike">
                <a:solidFill>
                  <a:schemeClr val="dk1"/>
                </a:solidFill>
                <a:latin typeface="Times"/>
                <a:ea typeface="Times"/>
                <a:cs typeface="Times"/>
                <a:sym typeface="Times"/>
              </a:defRPr>
            </a:lvl6pPr>
            <a:lvl7pPr indent="-342900" lvl="6" marL="3200400" marR="0" rtl="0" algn="l">
              <a:spcBef>
                <a:spcPts val="360"/>
              </a:spcBef>
              <a:spcAft>
                <a:spcPts val="0"/>
              </a:spcAft>
              <a:buClr>
                <a:schemeClr val="dk1"/>
              </a:buClr>
              <a:buSzPts val="1800"/>
              <a:buFont typeface="Times"/>
              <a:buChar char="»"/>
              <a:defRPr b="0" i="0" sz="1800" u="none" cap="none" strike="noStrike">
                <a:solidFill>
                  <a:schemeClr val="dk1"/>
                </a:solidFill>
                <a:latin typeface="Times"/>
                <a:ea typeface="Times"/>
                <a:cs typeface="Times"/>
                <a:sym typeface="Times"/>
              </a:defRPr>
            </a:lvl7pPr>
            <a:lvl8pPr indent="-342900" lvl="7" marL="3657600" marR="0" rtl="0" algn="l">
              <a:spcBef>
                <a:spcPts val="360"/>
              </a:spcBef>
              <a:spcAft>
                <a:spcPts val="0"/>
              </a:spcAft>
              <a:buClr>
                <a:schemeClr val="dk1"/>
              </a:buClr>
              <a:buSzPts val="1800"/>
              <a:buFont typeface="Times"/>
              <a:buChar char="»"/>
              <a:defRPr b="0" i="0" sz="1800" u="none" cap="none" strike="noStrike">
                <a:solidFill>
                  <a:schemeClr val="dk1"/>
                </a:solidFill>
                <a:latin typeface="Times"/>
                <a:ea typeface="Times"/>
                <a:cs typeface="Times"/>
                <a:sym typeface="Times"/>
              </a:defRPr>
            </a:lvl8pPr>
            <a:lvl9pPr indent="-342900" lvl="8" marL="4114800" marR="0" rtl="0" algn="l">
              <a:spcBef>
                <a:spcPts val="360"/>
              </a:spcBef>
              <a:spcAft>
                <a:spcPts val="0"/>
              </a:spcAft>
              <a:buClr>
                <a:schemeClr val="dk1"/>
              </a:buClr>
              <a:buSzPts val="1800"/>
              <a:buFont typeface="Times"/>
              <a:buChar char="»"/>
              <a:defRPr b="0" i="0" sz="1800" u="none" cap="none" strike="noStrike">
                <a:solidFill>
                  <a:schemeClr val="dk1"/>
                </a:solidFill>
                <a:latin typeface="Times"/>
                <a:ea typeface="Times"/>
                <a:cs typeface="Times"/>
                <a:sym typeface="Times"/>
              </a:defRPr>
            </a:lvl9pPr>
          </a:lstStyle>
          <a:p/>
        </p:txBody>
      </p:sp>
      <p:sp>
        <p:nvSpPr>
          <p:cNvPr id="37" name="Google Shape;37;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marR="0" rtl="0" algn="l">
              <a:spcBef>
                <a:spcPts val="560"/>
              </a:spcBef>
              <a:spcAft>
                <a:spcPts val="0"/>
              </a:spcAft>
              <a:buClr>
                <a:schemeClr val="dk1"/>
              </a:buClr>
              <a:buSzPts val="2800"/>
              <a:buFont typeface="Times"/>
              <a:buChar char="•"/>
              <a:defRPr b="0" i="0" sz="2800" u="none" cap="none" strike="noStrike">
                <a:solidFill>
                  <a:schemeClr val="dk1"/>
                </a:solidFill>
                <a:latin typeface="Times"/>
                <a:ea typeface="Times"/>
                <a:cs typeface="Times"/>
                <a:sym typeface="Times"/>
              </a:defRPr>
            </a:lvl1pPr>
            <a:lvl2pPr indent="-381000" lvl="1" marL="914400" marR="0" rtl="0" algn="l">
              <a:spcBef>
                <a:spcPts val="480"/>
              </a:spcBef>
              <a:spcAft>
                <a:spcPts val="0"/>
              </a:spcAft>
              <a:buClr>
                <a:schemeClr val="dk1"/>
              </a:buClr>
              <a:buSzPts val="2400"/>
              <a:buFont typeface="Times"/>
              <a:buChar char="–"/>
              <a:defRPr b="0" i="0" sz="2400" u="none" cap="none" strike="noStrike">
                <a:solidFill>
                  <a:schemeClr val="dk1"/>
                </a:solidFill>
                <a:latin typeface="Times"/>
                <a:ea typeface="Times"/>
                <a:cs typeface="Times"/>
                <a:sym typeface="Times"/>
              </a:defRPr>
            </a:lvl2pPr>
            <a:lvl3pPr indent="-355600" lvl="2" marL="13716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3pPr>
            <a:lvl4pPr indent="-342900" lvl="3" marL="1828800" marR="0" rtl="0" algn="l">
              <a:spcBef>
                <a:spcPts val="360"/>
              </a:spcBef>
              <a:spcAft>
                <a:spcPts val="0"/>
              </a:spcAft>
              <a:buClr>
                <a:schemeClr val="dk1"/>
              </a:buClr>
              <a:buSzPts val="1800"/>
              <a:buFont typeface="Times"/>
              <a:buChar char="–"/>
              <a:defRPr b="0" i="0" sz="1800" u="none" cap="none" strike="noStrike">
                <a:solidFill>
                  <a:schemeClr val="dk1"/>
                </a:solidFill>
                <a:latin typeface="Times"/>
                <a:ea typeface="Times"/>
                <a:cs typeface="Times"/>
                <a:sym typeface="Times"/>
              </a:defRPr>
            </a:lvl4pPr>
            <a:lvl5pPr indent="-342900" lvl="4" marL="2286000" marR="0" rtl="0" algn="l">
              <a:spcBef>
                <a:spcPts val="360"/>
              </a:spcBef>
              <a:spcAft>
                <a:spcPts val="0"/>
              </a:spcAft>
              <a:buClr>
                <a:schemeClr val="dk1"/>
              </a:buClr>
              <a:buSzPts val="1800"/>
              <a:buFont typeface="Times"/>
              <a:buChar char="»"/>
              <a:defRPr b="0" i="0" sz="1800" u="none" cap="none" strike="noStrike">
                <a:solidFill>
                  <a:schemeClr val="dk1"/>
                </a:solidFill>
                <a:latin typeface="Times"/>
                <a:ea typeface="Times"/>
                <a:cs typeface="Times"/>
                <a:sym typeface="Times"/>
              </a:defRPr>
            </a:lvl5pPr>
            <a:lvl6pPr indent="-342900" lvl="5" marL="2743200" marR="0" rtl="0" algn="l">
              <a:spcBef>
                <a:spcPts val="360"/>
              </a:spcBef>
              <a:spcAft>
                <a:spcPts val="0"/>
              </a:spcAft>
              <a:buClr>
                <a:schemeClr val="dk1"/>
              </a:buClr>
              <a:buSzPts val="1800"/>
              <a:buFont typeface="Times"/>
              <a:buChar char="»"/>
              <a:defRPr b="0" i="0" sz="1800" u="none" cap="none" strike="noStrike">
                <a:solidFill>
                  <a:schemeClr val="dk1"/>
                </a:solidFill>
                <a:latin typeface="Times"/>
                <a:ea typeface="Times"/>
                <a:cs typeface="Times"/>
                <a:sym typeface="Times"/>
              </a:defRPr>
            </a:lvl6pPr>
            <a:lvl7pPr indent="-342900" lvl="6" marL="3200400" marR="0" rtl="0" algn="l">
              <a:spcBef>
                <a:spcPts val="360"/>
              </a:spcBef>
              <a:spcAft>
                <a:spcPts val="0"/>
              </a:spcAft>
              <a:buClr>
                <a:schemeClr val="dk1"/>
              </a:buClr>
              <a:buSzPts val="1800"/>
              <a:buFont typeface="Times"/>
              <a:buChar char="»"/>
              <a:defRPr b="0" i="0" sz="1800" u="none" cap="none" strike="noStrike">
                <a:solidFill>
                  <a:schemeClr val="dk1"/>
                </a:solidFill>
                <a:latin typeface="Times"/>
                <a:ea typeface="Times"/>
                <a:cs typeface="Times"/>
                <a:sym typeface="Times"/>
              </a:defRPr>
            </a:lvl7pPr>
            <a:lvl8pPr indent="-342900" lvl="7" marL="3657600" marR="0" rtl="0" algn="l">
              <a:spcBef>
                <a:spcPts val="360"/>
              </a:spcBef>
              <a:spcAft>
                <a:spcPts val="0"/>
              </a:spcAft>
              <a:buClr>
                <a:schemeClr val="dk1"/>
              </a:buClr>
              <a:buSzPts val="1800"/>
              <a:buFont typeface="Times"/>
              <a:buChar char="»"/>
              <a:defRPr b="0" i="0" sz="1800" u="none" cap="none" strike="noStrike">
                <a:solidFill>
                  <a:schemeClr val="dk1"/>
                </a:solidFill>
                <a:latin typeface="Times"/>
                <a:ea typeface="Times"/>
                <a:cs typeface="Times"/>
                <a:sym typeface="Times"/>
              </a:defRPr>
            </a:lvl8pPr>
            <a:lvl9pPr indent="-342900" lvl="8" marL="4114800" marR="0" rtl="0" algn="l">
              <a:spcBef>
                <a:spcPts val="360"/>
              </a:spcBef>
              <a:spcAft>
                <a:spcPts val="0"/>
              </a:spcAft>
              <a:buClr>
                <a:schemeClr val="dk1"/>
              </a:buClr>
              <a:buSzPts val="1800"/>
              <a:buFont typeface="Times"/>
              <a:buChar char="»"/>
              <a:defRPr b="0" i="0" sz="1800" u="none" cap="none" strike="noStrike">
                <a:solidFill>
                  <a:schemeClr val="dk1"/>
                </a:solidFill>
                <a:latin typeface="Times"/>
                <a:ea typeface="Times"/>
                <a:cs typeface="Times"/>
                <a:sym typeface="Times"/>
              </a:defRPr>
            </a:lvl9pPr>
          </a:lstStyle>
          <a:p/>
        </p:txBody>
      </p:sp>
      <p:sp>
        <p:nvSpPr>
          <p:cNvPr id="38" name="Google Shape;38;p6"/>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6"/>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1pPr>
            <a:lvl2pPr indent="0" lvl="1"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2pPr>
            <a:lvl3pPr indent="0" lvl="2"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3pPr>
            <a:lvl4pPr indent="0" lvl="3"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4pPr>
            <a:lvl5pPr indent="0" lvl="4"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5pPr>
            <a:lvl6pPr indent="0" lvl="5"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6pPr>
            <a:lvl7pPr indent="0" lvl="6"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7pPr>
            <a:lvl8pPr indent="0" lvl="7"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8pPr>
            <a:lvl9pPr indent="0" lvl="8"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chemeClr val="dk1"/>
              </a:buClr>
              <a:buSzPts val="2400"/>
              <a:buFont typeface="Times"/>
              <a:buNone/>
              <a:defRPr b="1" i="0" sz="2400" u="none" cap="none" strike="noStrike">
                <a:solidFill>
                  <a:schemeClr val="dk1"/>
                </a:solidFill>
                <a:latin typeface="Times"/>
                <a:ea typeface="Times"/>
                <a:cs typeface="Times"/>
                <a:sym typeface="Times"/>
              </a:defRPr>
            </a:lvl1pPr>
            <a:lvl2pPr indent="-228600" lvl="1" marL="914400" marR="0" rtl="0" algn="l">
              <a:spcBef>
                <a:spcPts val="400"/>
              </a:spcBef>
              <a:spcAft>
                <a:spcPts val="0"/>
              </a:spcAft>
              <a:buClr>
                <a:schemeClr val="dk1"/>
              </a:buClr>
              <a:buSzPts val="2000"/>
              <a:buFont typeface="Times"/>
              <a:buNone/>
              <a:defRPr b="1" i="0" sz="2000" u="none" cap="none" strike="noStrike">
                <a:solidFill>
                  <a:schemeClr val="dk1"/>
                </a:solidFill>
                <a:latin typeface="Times"/>
                <a:ea typeface="Times"/>
                <a:cs typeface="Times"/>
                <a:sym typeface="Times"/>
              </a:defRPr>
            </a:lvl2pPr>
            <a:lvl3pPr indent="-228600" lvl="2" marL="1371600" marR="0" rtl="0" algn="l">
              <a:spcBef>
                <a:spcPts val="360"/>
              </a:spcBef>
              <a:spcAft>
                <a:spcPts val="0"/>
              </a:spcAft>
              <a:buClr>
                <a:schemeClr val="dk1"/>
              </a:buClr>
              <a:buSzPts val="1800"/>
              <a:buFont typeface="Times"/>
              <a:buNone/>
              <a:defRPr b="1" i="0" sz="1800" u="none" cap="none" strike="noStrike">
                <a:solidFill>
                  <a:schemeClr val="dk1"/>
                </a:solidFill>
                <a:latin typeface="Times"/>
                <a:ea typeface="Times"/>
                <a:cs typeface="Times"/>
                <a:sym typeface="Times"/>
              </a:defRPr>
            </a:lvl3pPr>
            <a:lvl4pPr indent="-228600" lvl="3" marL="1828800" marR="0" rtl="0" algn="l">
              <a:spcBef>
                <a:spcPts val="320"/>
              </a:spcBef>
              <a:spcAft>
                <a:spcPts val="0"/>
              </a:spcAft>
              <a:buClr>
                <a:schemeClr val="dk1"/>
              </a:buClr>
              <a:buSzPts val="1600"/>
              <a:buFont typeface="Times"/>
              <a:buNone/>
              <a:defRPr b="1" i="0" sz="1600" u="none" cap="none" strike="noStrike">
                <a:solidFill>
                  <a:schemeClr val="dk1"/>
                </a:solidFill>
                <a:latin typeface="Times"/>
                <a:ea typeface="Times"/>
                <a:cs typeface="Times"/>
                <a:sym typeface="Times"/>
              </a:defRPr>
            </a:lvl4pPr>
            <a:lvl5pPr indent="-228600" lvl="4" marL="2286000" marR="0" rtl="0" algn="l">
              <a:spcBef>
                <a:spcPts val="320"/>
              </a:spcBef>
              <a:spcAft>
                <a:spcPts val="0"/>
              </a:spcAft>
              <a:buClr>
                <a:schemeClr val="dk1"/>
              </a:buClr>
              <a:buSzPts val="1600"/>
              <a:buFont typeface="Times"/>
              <a:buNone/>
              <a:defRPr b="1" i="0" sz="1600" u="none" cap="none" strike="noStrike">
                <a:solidFill>
                  <a:schemeClr val="dk1"/>
                </a:solidFill>
                <a:latin typeface="Times"/>
                <a:ea typeface="Times"/>
                <a:cs typeface="Times"/>
                <a:sym typeface="Times"/>
              </a:defRPr>
            </a:lvl5pPr>
            <a:lvl6pPr indent="-228600" lvl="5" marL="2743200" marR="0" rtl="0" algn="l">
              <a:spcBef>
                <a:spcPts val="320"/>
              </a:spcBef>
              <a:spcAft>
                <a:spcPts val="0"/>
              </a:spcAft>
              <a:buClr>
                <a:schemeClr val="dk1"/>
              </a:buClr>
              <a:buSzPts val="1600"/>
              <a:buFont typeface="Times"/>
              <a:buNone/>
              <a:defRPr b="1" i="0" sz="1600" u="none" cap="none" strike="noStrike">
                <a:solidFill>
                  <a:schemeClr val="dk1"/>
                </a:solidFill>
                <a:latin typeface="Times"/>
                <a:ea typeface="Times"/>
                <a:cs typeface="Times"/>
                <a:sym typeface="Times"/>
              </a:defRPr>
            </a:lvl6pPr>
            <a:lvl7pPr indent="-228600" lvl="6" marL="3200400" marR="0" rtl="0" algn="l">
              <a:spcBef>
                <a:spcPts val="320"/>
              </a:spcBef>
              <a:spcAft>
                <a:spcPts val="0"/>
              </a:spcAft>
              <a:buClr>
                <a:schemeClr val="dk1"/>
              </a:buClr>
              <a:buSzPts val="1600"/>
              <a:buFont typeface="Times"/>
              <a:buNone/>
              <a:defRPr b="1" i="0" sz="1600" u="none" cap="none" strike="noStrike">
                <a:solidFill>
                  <a:schemeClr val="dk1"/>
                </a:solidFill>
                <a:latin typeface="Times"/>
                <a:ea typeface="Times"/>
                <a:cs typeface="Times"/>
                <a:sym typeface="Times"/>
              </a:defRPr>
            </a:lvl7pPr>
            <a:lvl8pPr indent="-228600" lvl="7" marL="3657600" marR="0" rtl="0" algn="l">
              <a:spcBef>
                <a:spcPts val="320"/>
              </a:spcBef>
              <a:spcAft>
                <a:spcPts val="0"/>
              </a:spcAft>
              <a:buClr>
                <a:schemeClr val="dk1"/>
              </a:buClr>
              <a:buSzPts val="1600"/>
              <a:buFont typeface="Times"/>
              <a:buNone/>
              <a:defRPr b="1" i="0" sz="1600" u="none" cap="none" strike="noStrike">
                <a:solidFill>
                  <a:schemeClr val="dk1"/>
                </a:solidFill>
                <a:latin typeface="Times"/>
                <a:ea typeface="Times"/>
                <a:cs typeface="Times"/>
                <a:sym typeface="Times"/>
              </a:defRPr>
            </a:lvl8pPr>
            <a:lvl9pPr indent="-228600" lvl="8" marL="4114800" marR="0" rtl="0" algn="l">
              <a:spcBef>
                <a:spcPts val="320"/>
              </a:spcBef>
              <a:spcAft>
                <a:spcPts val="0"/>
              </a:spcAft>
              <a:buClr>
                <a:schemeClr val="dk1"/>
              </a:buClr>
              <a:buSzPts val="1600"/>
              <a:buFont typeface="Times"/>
              <a:buNone/>
              <a:defRPr b="1" i="0" sz="1600" u="none" cap="none" strike="noStrike">
                <a:solidFill>
                  <a:schemeClr val="dk1"/>
                </a:solidFill>
                <a:latin typeface="Times"/>
                <a:ea typeface="Times"/>
                <a:cs typeface="Times"/>
                <a:sym typeface="Times"/>
              </a:defRPr>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Times"/>
              <a:buChar char="•"/>
              <a:defRPr b="0" i="0" sz="2400" u="none" cap="none" strike="noStrike">
                <a:solidFill>
                  <a:schemeClr val="dk1"/>
                </a:solidFill>
                <a:latin typeface="Times"/>
                <a:ea typeface="Times"/>
                <a:cs typeface="Times"/>
                <a:sym typeface="Times"/>
              </a:defRPr>
            </a:lvl1pPr>
            <a:lvl2pPr indent="-355600" lvl="1" marL="9144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2pPr>
            <a:lvl3pPr indent="-342900" lvl="2" marL="1371600" marR="0" rtl="0" algn="l">
              <a:spcBef>
                <a:spcPts val="360"/>
              </a:spcBef>
              <a:spcAft>
                <a:spcPts val="0"/>
              </a:spcAft>
              <a:buClr>
                <a:schemeClr val="dk1"/>
              </a:buClr>
              <a:buSzPts val="1800"/>
              <a:buFont typeface="Times"/>
              <a:buChar char="•"/>
              <a:defRPr b="0" i="0" sz="1800" u="none" cap="none" strike="noStrike">
                <a:solidFill>
                  <a:schemeClr val="dk1"/>
                </a:solidFill>
                <a:latin typeface="Times"/>
                <a:ea typeface="Times"/>
                <a:cs typeface="Times"/>
                <a:sym typeface="Times"/>
              </a:defRPr>
            </a:lvl3pPr>
            <a:lvl4pPr indent="-330200" lvl="3" marL="1828800" marR="0" rtl="0" algn="l">
              <a:spcBef>
                <a:spcPts val="320"/>
              </a:spcBef>
              <a:spcAft>
                <a:spcPts val="0"/>
              </a:spcAft>
              <a:buClr>
                <a:schemeClr val="dk1"/>
              </a:buClr>
              <a:buSzPts val="1600"/>
              <a:buFont typeface="Times"/>
              <a:buChar char="–"/>
              <a:defRPr b="0" i="0" sz="1600" u="none" cap="none" strike="noStrike">
                <a:solidFill>
                  <a:schemeClr val="dk1"/>
                </a:solidFill>
                <a:latin typeface="Times"/>
                <a:ea typeface="Times"/>
                <a:cs typeface="Times"/>
                <a:sym typeface="Times"/>
              </a:defRPr>
            </a:lvl4pPr>
            <a:lvl5pPr indent="-330200" lvl="4" marL="2286000" marR="0" rtl="0" algn="l">
              <a:spcBef>
                <a:spcPts val="320"/>
              </a:spcBef>
              <a:spcAft>
                <a:spcPts val="0"/>
              </a:spcAft>
              <a:buClr>
                <a:schemeClr val="dk1"/>
              </a:buClr>
              <a:buSzPts val="1600"/>
              <a:buFont typeface="Times"/>
              <a:buChar char="»"/>
              <a:defRPr b="0" i="0" sz="1600" u="none" cap="none" strike="noStrike">
                <a:solidFill>
                  <a:schemeClr val="dk1"/>
                </a:solidFill>
                <a:latin typeface="Times"/>
                <a:ea typeface="Times"/>
                <a:cs typeface="Times"/>
                <a:sym typeface="Times"/>
              </a:defRPr>
            </a:lvl5pPr>
            <a:lvl6pPr indent="-330200" lvl="5" marL="2743200" marR="0" rtl="0" algn="l">
              <a:spcBef>
                <a:spcPts val="320"/>
              </a:spcBef>
              <a:spcAft>
                <a:spcPts val="0"/>
              </a:spcAft>
              <a:buClr>
                <a:schemeClr val="dk1"/>
              </a:buClr>
              <a:buSzPts val="1600"/>
              <a:buFont typeface="Times"/>
              <a:buChar char="»"/>
              <a:defRPr b="0" i="0" sz="1600" u="none" cap="none" strike="noStrike">
                <a:solidFill>
                  <a:schemeClr val="dk1"/>
                </a:solidFill>
                <a:latin typeface="Times"/>
                <a:ea typeface="Times"/>
                <a:cs typeface="Times"/>
                <a:sym typeface="Times"/>
              </a:defRPr>
            </a:lvl6pPr>
            <a:lvl7pPr indent="-330200" lvl="6" marL="3200400" marR="0" rtl="0" algn="l">
              <a:spcBef>
                <a:spcPts val="320"/>
              </a:spcBef>
              <a:spcAft>
                <a:spcPts val="0"/>
              </a:spcAft>
              <a:buClr>
                <a:schemeClr val="dk1"/>
              </a:buClr>
              <a:buSzPts val="1600"/>
              <a:buFont typeface="Times"/>
              <a:buChar char="»"/>
              <a:defRPr b="0" i="0" sz="1600" u="none" cap="none" strike="noStrike">
                <a:solidFill>
                  <a:schemeClr val="dk1"/>
                </a:solidFill>
                <a:latin typeface="Times"/>
                <a:ea typeface="Times"/>
                <a:cs typeface="Times"/>
                <a:sym typeface="Times"/>
              </a:defRPr>
            </a:lvl7pPr>
            <a:lvl8pPr indent="-330200" lvl="7" marL="3657600" marR="0" rtl="0" algn="l">
              <a:spcBef>
                <a:spcPts val="320"/>
              </a:spcBef>
              <a:spcAft>
                <a:spcPts val="0"/>
              </a:spcAft>
              <a:buClr>
                <a:schemeClr val="dk1"/>
              </a:buClr>
              <a:buSzPts val="1600"/>
              <a:buFont typeface="Times"/>
              <a:buChar char="»"/>
              <a:defRPr b="0" i="0" sz="1600" u="none" cap="none" strike="noStrike">
                <a:solidFill>
                  <a:schemeClr val="dk1"/>
                </a:solidFill>
                <a:latin typeface="Times"/>
                <a:ea typeface="Times"/>
                <a:cs typeface="Times"/>
                <a:sym typeface="Times"/>
              </a:defRPr>
            </a:lvl8pPr>
            <a:lvl9pPr indent="-330200" lvl="8" marL="4114800" marR="0" rtl="0" algn="l">
              <a:spcBef>
                <a:spcPts val="320"/>
              </a:spcBef>
              <a:spcAft>
                <a:spcPts val="0"/>
              </a:spcAft>
              <a:buClr>
                <a:schemeClr val="dk1"/>
              </a:buClr>
              <a:buSzPts val="1600"/>
              <a:buFont typeface="Times"/>
              <a:buChar char="»"/>
              <a:defRPr b="0" i="0" sz="1600" u="none" cap="none" strike="noStrike">
                <a:solidFill>
                  <a:schemeClr val="dk1"/>
                </a:solidFill>
                <a:latin typeface="Times"/>
                <a:ea typeface="Times"/>
                <a:cs typeface="Times"/>
                <a:sym typeface="Times"/>
              </a:defRPr>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marR="0" rtl="0" algn="l">
              <a:spcBef>
                <a:spcPts val="480"/>
              </a:spcBef>
              <a:spcAft>
                <a:spcPts val="0"/>
              </a:spcAft>
              <a:buClr>
                <a:schemeClr val="dk1"/>
              </a:buClr>
              <a:buSzPts val="2400"/>
              <a:buFont typeface="Times"/>
              <a:buNone/>
              <a:defRPr b="1" i="0" sz="2400" u="none" cap="none" strike="noStrike">
                <a:solidFill>
                  <a:schemeClr val="dk1"/>
                </a:solidFill>
                <a:latin typeface="Times"/>
                <a:ea typeface="Times"/>
                <a:cs typeface="Times"/>
                <a:sym typeface="Times"/>
              </a:defRPr>
            </a:lvl1pPr>
            <a:lvl2pPr indent="-228600" lvl="1" marL="914400" marR="0" rtl="0" algn="l">
              <a:spcBef>
                <a:spcPts val="400"/>
              </a:spcBef>
              <a:spcAft>
                <a:spcPts val="0"/>
              </a:spcAft>
              <a:buClr>
                <a:schemeClr val="dk1"/>
              </a:buClr>
              <a:buSzPts val="2000"/>
              <a:buFont typeface="Times"/>
              <a:buNone/>
              <a:defRPr b="1" i="0" sz="2000" u="none" cap="none" strike="noStrike">
                <a:solidFill>
                  <a:schemeClr val="dk1"/>
                </a:solidFill>
                <a:latin typeface="Times"/>
                <a:ea typeface="Times"/>
                <a:cs typeface="Times"/>
                <a:sym typeface="Times"/>
              </a:defRPr>
            </a:lvl2pPr>
            <a:lvl3pPr indent="-228600" lvl="2" marL="1371600" marR="0" rtl="0" algn="l">
              <a:spcBef>
                <a:spcPts val="360"/>
              </a:spcBef>
              <a:spcAft>
                <a:spcPts val="0"/>
              </a:spcAft>
              <a:buClr>
                <a:schemeClr val="dk1"/>
              </a:buClr>
              <a:buSzPts val="1800"/>
              <a:buFont typeface="Times"/>
              <a:buNone/>
              <a:defRPr b="1" i="0" sz="1800" u="none" cap="none" strike="noStrike">
                <a:solidFill>
                  <a:schemeClr val="dk1"/>
                </a:solidFill>
                <a:latin typeface="Times"/>
                <a:ea typeface="Times"/>
                <a:cs typeface="Times"/>
                <a:sym typeface="Times"/>
              </a:defRPr>
            </a:lvl3pPr>
            <a:lvl4pPr indent="-228600" lvl="3" marL="1828800" marR="0" rtl="0" algn="l">
              <a:spcBef>
                <a:spcPts val="320"/>
              </a:spcBef>
              <a:spcAft>
                <a:spcPts val="0"/>
              </a:spcAft>
              <a:buClr>
                <a:schemeClr val="dk1"/>
              </a:buClr>
              <a:buSzPts val="1600"/>
              <a:buFont typeface="Times"/>
              <a:buNone/>
              <a:defRPr b="1" i="0" sz="1600" u="none" cap="none" strike="noStrike">
                <a:solidFill>
                  <a:schemeClr val="dk1"/>
                </a:solidFill>
                <a:latin typeface="Times"/>
                <a:ea typeface="Times"/>
                <a:cs typeface="Times"/>
                <a:sym typeface="Times"/>
              </a:defRPr>
            </a:lvl4pPr>
            <a:lvl5pPr indent="-228600" lvl="4" marL="2286000" marR="0" rtl="0" algn="l">
              <a:spcBef>
                <a:spcPts val="320"/>
              </a:spcBef>
              <a:spcAft>
                <a:spcPts val="0"/>
              </a:spcAft>
              <a:buClr>
                <a:schemeClr val="dk1"/>
              </a:buClr>
              <a:buSzPts val="1600"/>
              <a:buFont typeface="Times"/>
              <a:buNone/>
              <a:defRPr b="1" i="0" sz="1600" u="none" cap="none" strike="noStrike">
                <a:solidFill>
                  <a:schemeClr val="dk1"/>
                </a:solidFill>
                <a:latin typeface="Times"/>
                <a:ea typeface="Times"/>
                <a:cs typeface="Times"/>
                <a:sym typeface="Times"/>
              </a:defRPr>
            </a:lvl5pPr>
            <a:lvl6pPr indent="-228600" lvl="5" marL="2743200" marR="0" rtl="0" algn="l">
              <a:spcBef>
                <a:spcPts val="320"/>
              </a:spcBef>
              <a:spcAft>
                <a:spcPts val="0"/>
              </a:spcAft>
              <a:buClr>
                <a:schemeClr val="dk1"/>
              </a:buClr>
              <a:buSzPts val="1600"/>
              <a:buFont typeface="Times"/>
              <a:buNone/>
              <a:defRPr b="1" i="0" sz="1600" u="none" cap="none" strike="noStrike">
                <a:solidFill>
                  <a:schemeClr val="dk1"/>
                </a:solidFill>
                <a:latin typeface="Times"/>
                <a:ea typeface="Times"/>
                <a:cs typeface="Times"/>
                <a:sym typeface="Times"/>
              </a:defRPr>
            </a:lvl6pPr>
            <a:lvl7pPr indent="-228600" lvl="6" marL="3200400" marR="0" rtl="0" algn="l">
              <a:spcBef>
                <a:spcPts val="320"/>
              </a:spcBef>
              <a:spcAft>
                <a:spcPts val="0"/>
              </a:spcAft>
              <a:buClr>
                <a:schemeClr val="dk1"/>
              </a:buClr>
              <a:buSzPts val="1600"/>
              <a:buFont typeface="Times"/>
              <a:buNone/>
              <a:defRPr b="1" i="0" sz="1600" u="none" cap="none" strike="noStrike">
                <a:solidFill>
                  <a:schemeClr val="dk1"/>
                </a:solidFill>
                <a:latin typeface="Times"/>
                <a:ea typeface="Times"/>
                <a:cs typeface="Times"/>
                <a:sym typeface="Times"/>
              </a:defRPr>
            </a:lvl7pPr>
            <a:lvl8pPr indent="-228600" lvl="7" marL="3657600" marR="0" rtl="0" algn="l">
              <a:spcBef>
                <a:spcPts val="320"/>
              </a:spcBef>
              <a:spcAft>
                <a:spcPts val="0"/>
              </a:spcAft>
              <a:buClr>
                <a:schemeClr val="dk1"/>
              </a:buClr>
              <a:buSzPts val="1600"/>
              <a:buFont typeface="Times"/>
              <a:buNone/>
              <a:defRPr b="1" i="0" sz="1600" u="none" cap="none" strike="noStrike">
                <a:solidFill>
                  <a:schemeClr val="dk1"/>
                </a:solidFill>
                <a:latin typeface="Times"/>
                <a:ea typeface="Times"/>
                <a:cs typeface="Times"/>
                <a:sym typeface="Times"/>
              </a:defRPr>
            </a:lvl8pPr>
            <a:lvl9pPr indent="-228600" lvl="8" marL="4114800" marR="0" rtl="0" algn="l">
              <a:spcBef>
                <a:spcPts val="320"/>
              </a:spcBef>
              <a:spcAft>
                <a:spcPts val="0"/>
              </a:spcAft>
              <a:buClr>
                <a:schemeClr val="dk1"/>
              </a:buClr>
              <a:buSzPts val="1600"/>
              <a:buFont typeface="Times"/>
              <a:buNone/>
              <a:defRPr b="1" i="0" sz="1600" u="none" cap="none" strike="noStrike">
                <a:solidFill>
                  <a:schemeClr val="dk1"/>
                </a:solidFill>
                <a:latin typeface="Times"/>
                <a:ea typeface="Times"/>
                <a:cs typeface="Times"/>
                <a:sym typeface="Times"/>
              </a:defRPr>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marR="0" rtl="0" algn="l">
              <a:spcBef>
                <a:spcPts val="480"/>
              </a:spcBef>
              <a:spcAft>
                <a:spcPts val="0"/>
              </a:spcAft>
              <a:buClr>
                <a:schemeClr val="dk1"/>
              </a:buClr>
              <a:buSzPts val="2400"/>
              <a:buFont typeface="Times"/>
              <a:buChar char="•"/>
              <a:defRPr b="0" i="0" sz="2400" u="none" cap="none" strike="noStrike">
                <a:solidFill>
                  <a:schemeClr val="dk1"/>
                </a:solidFill>
                <a:latin typeface="Times"/>
                <a:ea typeface="Times"/>
                <a:cs typeface="Times"/>
                <a:sym typeface="Times"/>
              </a:defRPr>
            </a:lvl1pPr>
            <a:lvl2pPr indent="-355600" lvl="1" marL="9144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2pPr>
            <a:lvl3pPr indent="-342900" lvl="2" marL="1371600" marR="0" rtl="0" algn="l">
              <a:spcBef>
                <a:spcPts val="360"/>
              </a:spcBef>
              <a:spcAft>
                <a:spcPts val="0"/>
              </a:spcAft>
              <a:buClr>
                <a:schemeClr val="dk1"/>
              </a:buClr>
              <a:buSzPts val="1800"/>
              <a:buFont typeface="Times"/>
              <a:buChar char="•"/>
              <a:defRPr b="0" i="0" sz="1800" u="none" cap="none" strike="noStrike">
                <a:solidFill>
                  <a:schemeClr val="dk1"/>
                </a:solidFill>
                <a:latin typeface="Times"/>
                <a:ea typeface="Times"/>
                <a:cs typeface="Times"/>
                <a:sym typeface="Times"/>
              </a:defRPr>
            </a:lvl3pPr>
            <a:lvl4pPr indent="-330200" lvl="3" marL="1828800" marR="0" rtl="0" algn="l">
              <a:spcBef>
                <a:spcPts val="320"/>
              </a:spcBef>
              <a:spcAft>
                <a:spcPts val="0"/>
              </a:spcAft>
              <a:buClr>
                <a:schemeClr val="dk1"/>
              </a:buClr>
              <a:buSzPts val="1600"/>
              <a:buFont typeface="Times"/>
              <a:buChar char="–"/>
              <a:defRPr b="0" i="0" sz="1600" u="none" cap="none" strike="noStrike">
                <a:solidFill>
                  <a:schemeClr val="dk1"/>
                </a:solidFill>
                <a:latin typeface="Times"/>
                <a:ea typeface="Times"/>
                <a:cs typeface="Times"/>
                <a:sym typeface="Times"/>
              </a:defRPr>
            </a:lvl4pPr>
            <a:lvl5pPr indent="-330200" lvl="4" marL="2286000" marR="0" rtl="0" algn="l">
              <a:spcBef>
                <a:spcPts val="320"/>
              </a:spcBef>
              <a:spcAft>
                <a:spcPts val="0"/>
              </a:spcAft>
              <a:buClr>
                <a:schemeClr val="dk1"/>
              </a:buClr>
              <a:buSzPts val="1600"/>
              <a:buFont typeface="Times"/>
              <a:buChar char="»"/>
              <a:defRPr b="0" i="0" sz="1600" u="none" cap="none" strike="noStrike">
                <a:solidFill>
                  <a:schemeClr val="dk1"/>
                </a:solidFill>
                <a:latin typeface="Times"/>
                <a:ea typeface="Times"/>
                <a:cs typeface="Times"/>
                <a:sym typeface="Times"/>
              </a:defRPr>
            </a:lvl5pPr>
            <a:lvl6pPr indent="-330200" lvl="5" marL="2743200" marR="0" rtl="0" algn="l">
              <a:spcBef>
                <a:spcPts val="320"/>
              </a:spcBef>
              <a:spcAft>
                <a:spcPts val="0"/>
              </a:spcAft>
              <a:buClr>
                <a:schemeClr val="dk1"/>
              </a:buClr>
              <a:buSzPts val="1600"/>
              <a:buFont typeface="Times"/>
              <a:buChar char="»"/>
              <a:defRPr b="0" i="0" sz="1600" u="none" cap="none" strike="noStrike">
                <a:solidFill>
                  <a:schemeClr val="dk1"/>
                </a:solidFill>
                <a:latin typeface="Times"/>
                <a:ea typeface="Times"/>
                <a:cs typeface="Times"/>
                <a:sym typeface="Times"/>
              </a:defRPr>
            </a:lvl6pPr>
            <a:lvl7pPr indent="-330200" lvl="6" marL="3200400" marR="0" rtl="0" algn="l">
              <a:spcBef>
                <a:spcPts val="320"/>
              </a:spcBef>
              <a:spcAft>
                <a:spcPts val="0"/>
              </a:spcAft>
              <a:buClr>
                <a:schemeClr val="dk1"/>
              </a:buClr>
              <a:buSzPts val="1600"/>
              <a:buFont typeface="Times"/>
              <a:buChar char="»"/>
              <a:defRPr b="0" i="0" sz="1600" u="none" cap="none" strike="noStrike">
                <a:solidFill>
                  <a:schemeClr val="dk1"/>
                </a:solidFill>
                <a:latin typeface="Times"/>
                <a:ea typeface="Times"/>
                <a:cs typeface="Times"/>
                <a:sym typeface="Times"/>
              </a:defRPr>
            </a:lvl7pPr>
            <a:lvl8pPr indent="-330200" lvl="7" marL="3657600" marR="0" rtl="0" algn="l">
              <a:spcBef>
                <a:spcPts val="320"/>
              </a:spcBef>
              <a:spcAft>
                <a:spcPts val="0"/>
              </a:spcAft>
              <a:buClr>
                <a:schemeClr val="dk1"/>
              </a:buClr>
              <a:buSzPts val="1600"/>
              <a:buFont typeface="Times"/>
              <a:buChar char="»"/>
              <a:defRPr b="0" i="0" sz="1600" u="none" cap="none" strike="noStrike">
                <a:solidFill>
                  <a:schemeClr val="dk1"/>
                </a:solidFill>
                <a:latin typeface="Times"/>
                <a:ea typeface="Times"/>
                <a:cs typeface="Times"/>
                <a:sym typeface="Times"/>
              </a:defRPr>
            </a:lvl8pPr>
            <a:lvl9pPr indent="-330200" lvl="8" marL="4114800" marR="0" rtl="0" algn="l">
              <a:spcBef>
                <a:spcPts val="320"/>
              </a:spcBef>
              <a:spcAft>
                <a:spcPts val="0"/>
              </a:spcAft>
              <a:buClr>
                <a:schemeClr val="dk1"/>
              </a:buClr>
              <a:buSzPts val="1600"/>
              <a:buFont typeface="Times"/>
              <a:buChar char="»"/>
              <a:defRPr b="0" i="0" sz="1600" u="none" cap="none" strike="noStrike">
                <a:solidFill>
                  <a:schemeClr val="dk1"/>
                </a:solidFill>
                <a:latin typeface="Times"/>
                <a:ea typeface="Times"/>
                <a:cs typeface="Times"/>
                <a:sym typeface="Times"/>
              </a:defRPr>
            </a:lvl9pPr>
          </a:lstStyle>
          <a:p/>
        </p:txBody>
      </p:sp>
      <p:sp>
        <p:nvSpPr>
          <p:cNvPr id="46" name="Google Shape;46;p7"/>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7"/>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1pPr>
            <a:lvl2pPr indent="0" lvl="1"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2pPr>
            <a:lvl3pPr indent="0" lvl="2"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3pPr>
            <a:lvl4pPr indent="0" lvl="3"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4pPr>
            <a:lvl5pPr indent="0" lvl="4"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5pPr>
            <a:lvl6pPr indent="0" lvl="5"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6pPr>
            <a:lvl7pPr indent="0" lvl="6"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7pPr>
            <a:lvl8pPr indent="0" lvl="7"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8pPr>
            <a:lvl9pPr indent="0" lvl="8"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8" name="Shape 48"/>
        <p:cNvGrpSpPr/>
        <p:nvPr/>
      </p:nvGrpSpPr>
      <p:grpSpPr>
        <a:xfrm>
          <a:off x="0" y="0"/>
          <a:ext cx="0" cy="0"/>
          <a:chOff x="0" y="0"/>
          <a:chExt cx="0" cy="0"/>
        </a:xfrm>
      </p:grpSpPr>
      <p:sp>
        <p:nvSpPr>
          <p:cNvPr id="49" name="Google Shape;49;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0" name="Google Shape;50;p8"/>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8"/>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1pPr>
            <a:lvl2pPr indent="0" lvl="1"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2pPr>
            <a:lvl3pPr indent="0" lvl="2"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3pPr>
            <a:lvl4pPr indent="0" lvl="3"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4pPr>
            <a:lvl5pPr indent="0" lvl="4"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5pPr>
            <a:lvl6pPr indent="0" lvl="5"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6pPr>
            <a:lvl7pPr indent="0" lvl="6"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7pPr>
            <a:lvl8pPr indent="0" lvl="7"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8pPr>
            <a:lvl9pPr indent="0" lvl="8"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2" name="Shape 52"/>
        <p:cNvGrpSpPr/>
        <p:nvPr/>
      </p:nvGrpSpPr>
      <p:grpSpPr>
        <a:xfrm>
          <a:off x="0" y="0"/>
          <a:ext cx="0" cy="0"/>
          <a:chOff x="0" y="0"/>
          <a:chExt cx="0" cy="0"/>
        </a:xfrm>
      </p:grpSpPr>
      <p:sp>
        <p:nvSpPr>
          <p:cNvPr id="53" name="Google Shape;53;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4" name="Google Shape;54;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Times"/>
              <a:buChar char="•"/>
              <a:defRPr b="0" i="0" sz="3200" u="none" cap="none" strike="noStrike">
                <a:solidFill>
                  <a:schemeClr val="dk1"/>
                </a:solidFill>
                <a:latin typeface="Times"/>
                <a:ea typeface="Times"/>
                <a:cs typeface="Times"/>
                <a:sym typeface="Times"/>
              </a:defRPr>
            </a:lvl1pPr>
            <a:lvl2pPr indent="-406400" lvl="1" marL="914400" marR="0" rtl="0" algn="l">
              <a:spcBef>
                <a:spcPts val="560"/>
              </a:spcBef>
              <a:spcAft>
                <a:spcPts val="0"/>
              </a:spcAft>
              <a:buClr>
                <a:schemeClr val="dk1"/>
              </a:buClr>
              <a:buSzPts val="2800"/>
              <a:buFont typeface="Times"/>
              <a:buChar char="–"/>
              <a:defRPr b="0" i="0" sz="2800" u="none" cap="none" strike="noStrike">
                <a:solidFill>
                  <a:schemeClr val="dk1"/>
                </a:solidFill>
                <a:latin typeface="Times"/>
                <a:ea typeface="Times"/>
                <a:cs typeface="Times"/>
                <a:sym typeface="Times"/>
              </a:defRPr>
            </a:lvl2pPr>
            <a:lvl3pPr indent="-381000" lvl="2" marL="1371600" marR="0" rtl="0" algn="l">
              <a:spcBef>
                <a:spcPts val="480"/>
              </a:spcBef>
              <a:spcAft>
                <a:spcPts val="0"/>
              </a:spcAft>
              <a:buClr>
                <a:schemeClr val="dk1"/>
              </a:buClr>
              <a:buSzPts val="2400"/>
              <a:buFont typeface="Times"/>
              <a:buChar char="•"/>
              <a:defRPr b="0" i="0" sz="2400" u="none" cap="none" strike="noStrike">
                <a:solidFill>
                  <a:schemeClr val="dk1"/>
                </a:solidFill>
                <a:latin typeface="Times"/>
                <a:ea typeface="Times"/>
                <a:cs typeface="Times"/>
                <a:sym typeface="Times"/>
              </a:defRPr>
            </a:lvl3pPr>
            <a:lvl4pPr indent="-355600" lvl="3" marL="18288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4pPr>
            <a:lvl5pPr indent="-355600" lvl="4" marL="22860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5pPr>
            <a:lvl6pPr indent="-355600" lvl="5" marL="27432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6pPr>
            <a:lvl7pPr indent="-355600" lvl="6" marL="32004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7pPr>
            <a:lvl8pPr indent="-355600" lvl="7" marL="36576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8pPr>
            <a:lvl9pPr indent="-355600" lvl="8" marL="4114800" marR="0" rtl="0" algn="l">
              <a:spcBef>
                <a:spcPts val="400"/>
              </a:spcBef>
              <a:spcAft>
                <a:spcPts val="0"/>
              </a:spcAft>
              <a:buClr>
                <a:schemeClr val="dk1"/>
              </a:buClr>
              <a:buSzPts val="2000"/>
              <a:buFont typeface="Times"/>
              <a:buChar char="»"/>
              <a:defRPr b="0" i="0" sz="2000" u="none" cap="none" strike="noStrike">
                <a:solidFill>
                  <a:schemeClr val="dk1"/>
                </a:solidFill>
                <a:latin typeface="Times"/>
                <a:ea typeface="Times"/>
                <a:cs typeface="Times"/>
                <a:sym typeface="Times"/>
              </a:defRPr>
            </a:lvl9pPr>
          </a:lstStyle>
          <a:p/>
        </p:txBody>
      </p:sp>
      <p:sp>
        <p:nvSpPr>
          <p:cNvPr id="55" name="Google Shape;55;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dk1"/>
              </a:buClr>
              <a:buSzPts val="1400"/>
              <a:buFont typeface="Times"/>
              <a:buNone/>
              <a:defRPr b="0" i="0" sz="1400" u="none" cap="none" strike="noStrike">
                <a:solidFill>
                  <a:schemeClr val="dk1"/>
                </a:solidFill>
                <a:latin typeface="Times"/>
                <a:ea typeface="Times"/>
                <a:cs typeface="Times"/>
                <a:sym typeface="Times"/>
              </a:defRPr>
            </a:lvl1pPr>
            <a:lvl2pPr indent="-228600" lvl="1" marL="914400" marR="0" rtl="0" algn="l">
              <a:spcBef>
                <a:spcPts val="240"/>
              </a:spcBef>
              <a:spcAft>
                <a:spcPts val="0"/>
              </a:spcAft>
              <a:buClr>
                <a:schemeClr val="dk1"/>
              </a:buClr>
              <a:buSzPts val="1200"/>
              <a:buFont typeface="Times"/>
              <a:buNone/>
              <a:defRPr b="0" i="0" sz="1200" u="none" cap="none" strike="noStrike">
                <a:solidFill>
                  <a:schemeClr val="dk1"/>
                </a:solidFill>
                <a:latin typeface="Times"/>
                <a:ea typeface="Times"/>
                <a:cs typeface="Times"/>
                <a:sym typeface="Times"/>
              </a:defRPr>
            </a:lvl2pPr>
            <a:lvl3pPr indent="-228600" lvl="2" marL="1371600" marR="0" rtl="0" algn="l">
              <a:spcBef>
                <a:spcPts val="200"/>
              </a:spcBef>
              <a:spcAft>
                <a:spcPts val="0"/>
              </a:spcAft>
              <a:buClr>
                <a:schemeClr val="dk1"/>
              </a:buClr>
              <a:buSzPts val="1000"/>
              <a:buFont typeface="Times"/>
              <a:buNone/>
              <a:defRPr b="0" i="0" sz="1000" u="none" cap="none" strike="noStrike">
                <a:solidFill>
                  <a:schemeClr val="dk1"/>
                </a:solidFill>
                <a:latin typeface="Times"/>
                <a:ea typeface="Times"/>
                <a:cs typeface="Times"/>
                <a:sym typeface="Times"/>
              </a:defRPr>
            </a:lvl3pPr>
            <a:lvl4pPr indent="-228600" lvl="3" marL="1828800" marR="0" rtl="0" algn="l">
              <a:spcBef>
                <a:spcPts val="180"/>
              </a:spcBef>
              <a:spcAft>
                <a:spcPts val="0"/>
              </a:spcAft>
              <a:buClr>
                <a:schemeClr val="dk1"/>
              </a:buClr>
              <a:buSzPts val="900"/>
              <a:buFont typeface="Times"/>
              <a:buNone/>
              <a:defRPr b="0" i="0" sz="900" u="none" cap="none" strike="noStrike">
                <a:solidFill>
                  <a:schemeClr val="dk1"/>
                </a:solidFill>
                <a:latin typeface="Times"/>
                <a:ea typeface="Times"/>
                <a:cs typeface="Times"/>
                <a:sym typeface="Times"/>
              </a:defRPr>
            </a:lvl4pPr>
            <a:lvl5pPr indent="-228600" lvl="4" marL="2286000" marR="0" rtl="0" algn="l">
              <a:spcBef>
                <a:spcPts val="180"/>
              </a:spcBef>
              <a:spcAft>
                <a:spcPts val="0"/>
              </a:spcAft>
              <a:buClr>
                <a:schemeClr val="dk1"/>
              </a:buClr>
              <a:buSzPts val="900"/>
              <a:buFont typeface="Times"/>
              <a:buNone/>
              <a:defRPr b="0" i="0" sz="900" u="none" cap="none" strike="noStrike">
                <a:solidFill>
                  <a:schemeClr val="dk1"/>
                </a:solidFill>
                <a:latin typeface="Times"/>
                <a:ea typeface="Times"/>
                <a:cs typeface="Times"/>
                <a:sym typeface="Times"/>
              </a:defRPr>
            </a:lvl5pPr>
            <a:lvl6pPr indent="-228600" lvl="5" marL="2743200" marR="0" rtl="0" algn="l">
              <a:spcBef>
                <a:spcPts val="180"/>
              </a:spcBef>
              <a:spcAft>
                <a:spcPts val="0"/>
              </a:spcAft>
              <a:buClr>
                <a:schemeClr val="dk1"/>
              </a:buClr>
              <a:buSzPts val="900"/>
              <a:buFont typeface="Times"/>
              <a:buNone/>
              <a:defRPr b="0" i="0" sz="900" u="none" cap="none" strike="noStrike">
                <a:solidFill>
                  <a:schemeClr val="dk1"/>
                </a:solidFill>
                <a:latin typeface="Times"/>
                <a:ea typeface="Times"/>
                <a:cs typeface="Times"/>
                <a:sym typeface="Times"/>
              </a:defRPr>
            </a:lvl6pPr>
            <a:lvl7pPr indent="-228600" lvl="6" marL="3200400" marR="0" rtl="0" algn="l">
              <a:spcBef>
                <a:spcPts val="180"/>
              </a:spcBef>
              <a:spcAft>
                <a:spcPts val="0"/>
              </a:spcAft>
              <a:buClr>
                <a:schemeClr val="dk1"/>
              </a:buClr>
              <a:buSzPts val="900"/>
              <a:buFont typeface="Times"/>
              <a:buNone/>
              <a:defRPr b="0" i="0" sz="900" u="none" cap="none" strike="noStrike">
                <a:solidFill>
                  <a:schemeClr val="dk1"/>
                </a:solidFill>
                <a:latin typeface="Times"/>
                <a:ea typeface="Times"/>
                <a:cs typeface="Times"/>
                <a:sym typeface="Times"/>
              </a:defRPr>
            </a:lvl7pPr>
            <a:lvl8pPr indent="-228600" lvl="7" marL="3657600" marR="0" rtl="0" algn="l">
              <a:spcBef>
                <a:spcPts val="180"/>
              </a:spcBef>
              <a:spcAft>
                <a:spcPts val="0"/>
              </a:spcAft>
              <a:buClr>
                <a:schemeClr val="dk1"/>
              </a:buClr>
              <a:buSzPts val="900"/>
              <a:buFont typeface="Times"/>
              <a:buNone/>
              <a:defRPr b="0" i="0" sz="900" u="none" cap="none" strike="noStrike">
                <a:solidFill>
                  <a:schemeClr val="dk1"/>
                </a:solidFill>
                <a:latin typeface="Times"/>
                <a:ea typeface="Times"/>
                <a:cs typeface="Times"/>
                <a:sym typeface="Times"/>
              </a:defRPr>
            </a:lvl8pPr>
            <a:lvl9pPr indent="-228600" lvl="8" marL="4114800" marR="0" rtl="0" algn="l">
              <a:spcBef>
                <a:spcPts val="180"/>
              </a:spcBef>
              <a:spcAft>
                <a:spcPts val="0"/>
              </a:spcAft>
              <a:buClr>
                <a:schemeClr val="dk1"/>
              </a:buClr>
              <a:buSzPts val="900"/>
              <a:buFont typeface="Times"/>
              <a:buNone/>
              <a:defRPr b="0" i="0" sz="900" u="none" cap="none" strike="noStrike">
                <a:solidFill>
                  <a:schemeClr val="dk1"/>
                </a:solidFill>
                <a:latin typeface="Times"/>
                <a:ea typeface="Times"/>
                <a:cs typeface="Times"/>
                <a:sym typeface="Times"/>
              </a:defRPr>
            </a:lvl9pPr>
          </a:lstStyle>
          <a:p/>
        </p:txBody>
      </p:sp>
      <p:sp>
        <p:nvSpPr>
          <p:cNvPr id="56" name="Google Shape;56;p9"/>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9"/>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1pPr>
            <a:lvl2pPr indent="0" lvl="1"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2pPr>
            <a:lvl3pPr indent="0" lvl="2"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3pPr>
            <a:lvl4pPr indent="0" lvl="3"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4pPr>
            <a:lvl5pPr indent="0" lvl="4"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5pPr>
            <a:lvl6pPr indent="0" lvl="5"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6pPr>
            <a:lvl7pPr indent="0" lvl="6"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7pPr>
            <a:lvl8pPr indent="0" lvl="7"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8pPr>
            <a:lvl9pPr indent="0" lvl="8"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58" name="Shape 58"/>
        <p:cNvGrpSpPr/>
        <p:nvPr/>
      </p:nvGrpSpPr>
      <p:grpSpPr>
        <a:xfrm>
          <a:off x="0" y="0"/>
          <a:ext cx="0" cy="0"/>
          <a:chOff x="0" y="0"/>
          <a:chExt cx="0" cy="0"/>
        </a:xfrm>
      </p:grpSpPr>
      <p:sp>
        <p:nvSpPr>
          <p:cNvPr id="59" name="Google Shape;59;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0" name="Google Shape;60;p10"/>
          <p:cNvSpPr/>
          <p:nvPr>
            <p:ph idx="2" type="pic"/>
          </p:nvPr>
        </p:nvSpPr>
        <p:spPr>
          <a:xfrm>
            <a:off x="1792288" y="612775"/>
            <a:ext cx="5486400" cy="4114800"/>
          </a:xfrm>
          <a:prstGeom prst="rect">
            <a:avLst/>
          </a:prstGeom>
          <a:noFill/>
          <a:ln>
            <a:noFill/>
          </a:ln>
        </p:spPr>
      </p:sp>
      <p:sp>
        <p:nvSpPr>
          <p:cNvPr id="61" name="Google Shape;61;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280"/>
              </a:spcBef>
              <a:spcAft>
                <a:spcPts val="0"/>
              </a:spcAft>
              <a:buClr>
                <a:schemeClr val="dk1"/>
              </a:buClr>
              <a:buSzPts val="1400"/>
              <a:buFont typeface="Times"/>
              <a:buNone/>
              <a:defRPr b="0" i="0" sz="1400" u="none" cap="none" strike="noStrike">
                <a:solidFill>
                  <a:schemeClr val="dk1"/>
                </a:solidFill>
                <a:latin typeface="Times"/>
                <a:ea typeface="Times"/>
                <a:cs typeface="Times"/>
                <a:sym typeface="Times"/>
              </a:defRPr>
            </a:lvl1pPr>
            <a:lvl2pPr indent="-228600" lvl="1" marL="914400" marR="0" rtl="0" algn="l">
              <a:spcBef>
                <a:spcPts val="240"/>
              </a:spcBef>
              <a:spcAft>
                <a:spcPts val="0"/>
              </a:spcAft>
              <a:buClr>
                <a:schemeClr val="dk1"/>
              </a:buClr>
              <a:buSzPts val="1200"/>
              <a:buFont typeface="Times"/>
              <a:buNone/>
              <a:defRPr b="0" i="0" sz="1200" u="none" cap="none" strike="noStrike">
                <a:solidFill>
                  <a:schemeClr val="dk1"/>
                </a:solidFill>
                <a:latin typeface="Times"/>
                <a:ea typeface="Times"/>
                <a:cs typeface="Times"/>
                <a:sym typeface="Times"/>
              </a:defRPr>
            </a:lvl2pPr>
            <a:lvl3pPr indent="-228600" lvl="2" marL="1371600" marR="0" rtl="0" algn="l">
              <a:spcBef>
                <a:spcPts val="200"/>
              </a:spcBef>
              <a:spcAft>
                <a:spcPts val="0"/>
              </a:spcAft>
              <a:buClr>
                <a:schemeClr val="dk1"/>
              </a:buClr>
              <a:buSzPts val="1000"/>
              <a:buFont typeface="Times"/>
              <a:buNone/>
              <a:defRPr b="0" i="0" sz="1000" u="none" cap="none" strike="noStrike">
                <a:solidFill>
                  <a:schemeClr val="dk1"/>
                </a:solidFill>
                <a:latin typeface="Times"/>
                <a:ea typeface="Times"/>
                <a:cs typeface="Times"/>
                <a:sym typeface="Times"/>
              </a:defRPr>
            </a:lvl3pPr>
            <a:lvl4pPr indent="-228600" lvl="3" marL="1828800" marR="0" rtl="0" algn="l">
              <a:spcBef>
                <a:spcPts val="180"/>
              </a:spcBef>
              <a:spcAft>
                <a:spcPts val="0"/>
              </a:spcAft>
              <a:buClr>
                <a:schemeClr val="dk1"/>
              </a:buClr>
              <a:buSzPts val="900"/>
              <a:buFont typeface="Times"/>
              <a:buNone/>
              <a:defRPr b="0" i="0" sz="900" u="none" cap="none" strike="noStrike">
                <a:solidFill>
                  <a:schemeClr val="dk1"/>
                </a:solidFill>
                <a:latin typeface="Times"/>
                <a:ea typeface="Times"/>
                <a:cs typeface="Times"/>
                <a:sym typeface="Times"/>
              </a:defRPr>
            </a:lvl4pPr>
            <a:lvl5pPr indent="-228600" lvl="4" marL="2286000" marR="0" rtl="0" algn="l">
              <a:spcBef>
                <a:spcPts val="180"/>
              </a:spcBef>
              <a:spcAft>
                <a:spcPts val="0"/>
              </a:spcAft>
              <a:buClr>
                <a:schemeClr val="dk1"/>
              </a:buClr>
              <a:buSzPts val="900"/>
              <a:buFont typeface="Times"/>
              <a:buNone/>
              <a:defRPr b="0" i="0" sz="900" u="none" cap="none" strike="noStrike">
                <a:solidFill>
                  <a:schemeClr val="dk1"/>
                </a:solidFill>
                <a:latin typeface="Times"/>
                <a:ea typeface="Times"/>
                <a:cs typeface="Times"/>
                <a:sym typeface="Times"/>
              </a:defRPr>
            </a:lvl5pPr>
            <a:lvl6pPr indent="-228600" lvl="5" marL="2743200" marR="0" rtl="0" algn="l">
              <a:spcBef>
                <a:spcPts val="180"/>
              </a:spcBef>
              <a:spcAft>
                <a:spcPts val="0"/>
              </a:spcAft>
              <a:buClr>
                <a:schemeClr val="dk1"/>
              </a:buClr>
              <a:buSzPts val="900"/>
              <a:buFont typeface="Times"/>
              <a:buNone/>
              <a:defRPr b="0" i="0" sz="900" u="none" cap="none" strike="noStrike">
                <a:solidFill>
                  <a:schemeClr val="dk1"/>
                </a:solidFill>
                <a:latin typeface="Times"/>
                <a:ea typeface="Times"/>
                <a:cs typeface="Times"/>
                <a:sym typeface="Times"/>
              </a:defRPr>
            </a:lvl6pPr>
            <a:lvl7pPr indent="-228600" lvl="6" marL="3200400" marR="0" rtl="0" algn="l">
              <a:spcBef>
                <a:spcPts val="180"/>
              </a:spcBef>
              <a:spcAft>
                <a:spcPts val="0"/>
              </a:spcAft>
              <a:buClr>
                <a:schemeClr val="dk1"/>
              </a:buClr>
              <a:buSzPts val="900"/>
              <a:buFont typeface="Times"/>
              <a:buNone/>
              <a:defRPr b="0" i="0" sz="900" u="none" cap="none" strike="noStrike">
                <a:solidFill>
                  <a:schemeClr val="dk1"/>
                </a:solidFill>
                <a:latin typeface="Times"/>
                <a:ea typeface="Times"/>
                <a:cs typeface="Times"/>
                <a:sym typeface="Times"/>
              </a:defRPr>
            </a:lvl7pPr>
            <a:lvl8pPr indent="-228600" lvl="7" marL="3657600" marR="0" rtl="0" algn="l">
              <a:spcBef>
                <a:spcPts val="180"/>
              </a:spcBef>
              <a:spcAft>
                <a:spcPts val="0"/>
              </a:spcAft>
              <a:buClr>
                <a:schemeClr val="dk1"/>
              </a:buClr>
              <a:buSzPts val="900"/>
              <a:buFont typeface="Times"/>
              <a:buNone/>
              <a:defRPr b="0" i="0" sz="900" u="none" cap="none" strike="noStrike">
                <a:solidFill>
                  <a:schemeClr val="dk1"/>
                </a:solidFill>
                <a:latin typeface="Times"/>
                <a:ea typeface="Times"/>
                <a:cs typeface="Times"/>
                <a:sym typeface="Times"/>
              </a:defRPr>
            </a:lvl8pPr>
            <a:lvl9pPr indent="-228600" lvl="8" marL="4114800" marR="0" rtl="0" algn="l">
              <a:spcBef>
                <a:spcPts val="180"/>
              </a:spcBef>
              <a:spcAft>
                <a:spcPts val="0"/>
              </a:spcAft>
              <a:buClr>
                <a:schemeClr val="dk1"/>
              </a:buClr>
              <a:buSzPts val="900"/>
              <a:buFont typeface="Times"/>
              <a:buNone/>
              <a:defRPr b="0" i="0" sz="900" u="none" cap="none" strike="noStrike">
                <a:solidFill>
                  <a:schemeClr val="dk1"/>
                </a:solidFill>
                <a:latin typeface="Times"/>
                <a:ea typeface="Times"/>
                <a:cs typeface="Times"/>
                <a:sym typeface="Times"/>
              </a:defRPr>
            </a:lvl9pPr>
          </a:lstStyle>
          <a:p/>
        </p:txBody>
      </p:sp>
      <p:sp>
        <p:nvSpPr>
          <p:cNvPr id="62" name="Google Shape;62;p10"/>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0"/>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1pPr>
            <a:lvl2pPr indent="0" lvl="1"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2pPr>
            <a:lvl3pPr indent="0" lvl="2"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3pPr>
            <a:lvl4pPr indent="0" lvl="3"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4pPr>
            <a:lvl5pPr indent="0" lvl="4"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5pPr>
            <a:lvl6pPr indent="0" lvl="5"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6pPr>
            <a:lvl7pPr indent="0" lvl="6"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7pPr>
            <a:lvl8pPr indent="0" lvl="7"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8pPr>
            <a:lvl9pPr indent="0" lvl="8" marL="0" marR="0" algn="r">
              <a:lnSpc>
                <a:spcPct val="100000"/>
              </a:lnSpc>
              <a:spcBef>
                <a:spcPts val="0"/>
              </a:spcBef>
              <a:spcAft>
                <a:spcPts val="0"/>
              </a:spcAft>
              <a:buClr>
                <a:schemeClr val="dk1"/>
              </a:buClr>
              <a:buSzPts val="1400"/>
              <a:buFont typeface="Times"/>
              <a:buNone/>
              <a:defRPr b="0" i="0" sz="1400" u="none">
                <a:solidFill>
                  <a:schemeClr val="dk1"/>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2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20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20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20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20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20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20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20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2000" u="none" cap="none" strike="noStrike">
                <a:solidFill>
                  <a:schemeClr val="dk1"/>
                </a:solidFill>
                <a:latin typeface="Arial"/>
                <a:ea typeface="Arial"/>
                <a:cs typeface="Arial"/>
                <a:sym typeface="Arial"/>
              </a:defRPr>
            </a:lvl9pPr>
          </a:lstStyle>
          <a:p/>
        </p:txBody>
      </p:sp>
      <p:sp>
        <p:nvSpPr>
          <p:cNvPr id="11" name="Google Shape;11;p1"/>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Times"/>
              <a:buNone/>
              <a:defRPr b="0" i="0" sz="1400" u="none" cap="none" strike="noStrike">
                <a:solidFill>
                  <a:schemeClr val="dk1"/>
                </a:solidFill>
                <a:latin typeface="Times"/>
                <a:ea typeface="Times"/>
                <a:cs typeface="Times"/>
                <a:sym typeface="Times"/>
              </a:defRPr>
            </a:lvl1pPr>
            <a:lvl2pPr indent="0" lvl="1" marL="0" marR="0" rtl="0" algn="r">
              <a:lnSpc>
                <a:spcPct val="100000"/>
              </a:lnSpc>
              <a:spcBef>
                <a:spcPts val="0"/>
              </a:spcBef>
              <a:spcAft>
                <a:spcPts val="0"/>
              </a:spcAft>
              <a:buClr>
                <a:schemeClr val="dk1"/>
              </a:buClr>
              <a:buSzPts val="1400"/>
              <a:buFont typeface="Times"/>
              <a:buNone/>
              <a:defRPr b="0" i="0" sz="1400" u="none" cap="none" strike="noStrike">
                <a:solidFill>
                  <a:schemeClr val="dk1"/>
                </a:solidFill>
                <a:latin typeface="Times"/>
                <a:ea typeface="Times"/>
                <a:cs typeface="Times"/>
                <a:sym typeface="Times"/>
              </a:defRPr>
            </a:lvl2pPr>
            <a:lvl3pPr indent="0" lvl="2" marL="0" marR="0" rtl="0" algn="r">
              <a:lnSpc>
                <a:spcPct val="100000"/>
              </a:lnSpc>
              <a:spcBef>
                <a:spcPts val="0"/>
              </a:spcBef>
              <a:spcAft>
                <a:spcPts val="0"/>
              </a:spcAft>
              <a:buClr>
                <a:schemeClr val="dk1"/>
              </a:buClr>
              <a:buSzPts val="1400"/>
              <a:buFont typeface="Times"/>
              <a:buNone/>
              <a:defRPr b="0" i="0" sz="1400" u="none" cap="none" strike="noStrike">
                <a:solidFill>
                  <a:schemeClr val="dk1"/>
                </a:solidFill>
                <a:latin typeface="Times"/>
                <a:ea typeface="Times"/>
                <a:cs typeface="Times"/>
                <a:sym typeface="Times"/>
              </a:defRPr>
            </a:lvl3pPr>
            <a:lvl4pPr indent="0" lvl="3" marL="0" marR="0" rtl="0" algn="r">
              <a:lnSpc>
                <a:spcPct val="100000"/>
              </a:lnSpc>
              <a:spcBef>
                <a:spcPts val="0"/>
              </a:spcBef>
              <a:spcAft>
                <a:spcPts val="0"/>
              </a:spcAft>
              <a:buClr>
                <a:schemeClr val="dk1"/>
              </a:buClr>
              <a:buSzPts val="1400"/>
              <a:buFont typeface="Times"/>
              <a:buNone/>
              <a:defRPr b="0" i="0" sz="1400" u="none" cap="none" strike="noStrike">
                <a:solidFill>
                  <a:schemeClr val="dk1"/>
                </a:solidFill>
                <a:latin typeface="Times"/>
                <a:ea typeface="Times"/>
                <a:cs typeface="Times"/>
                <a:sym typeface="Times"/>
              </a:defRPr>
            </a:lvl4pPr>
            <a:lvl5pPr indent="0" lvl="4" marL="0" marR="0" rtl="0" algn="r">
              <a:lnSpc>
                <a:spcPct val="100000"/>
              </a:lnSpc>
              <a:spcBef>
                <a:spcPts val="0"/>
              </a:spcBef>
              <a:spcAft>
                <a:spcPts val="0"/>
              </a:spcAft>
              <a:buClr>
                <a:schemeClr val="dk1"/>
              </a:buClr>
              <a:buSzPts val="1400"/>
              <a:buFont typeface="Times"/>
              <a:buNone/>
              <a:defRPr b="0" i="0" sz="1400" u="none" cap="none" strike="noStrike">
                <a:solidFill>
                  <a:schemeClr val="dk1"/>
                </a:solidFill>
                <a:latin typeface="Times"/>
                <a:ea typeface="Times"/>
                <a:cs typeface="Times"/>
                <a:sym typeface="Times"/>
              </a:defRPr>
            </a:lvl5pPr>
            <a:lvl6pPr indent="0" lvl="5" marL="0" marR="0" rtl="0" algn="r">
              <a:lnSpc>
                <a:spcPct val="100000"/>
              </a:lnSpc>
              <a:spcBef>
                <a:spcPts val="0"/>
              </a:spcBef>
              <a:spcAft>
                <a:spcPts val="0"/>
              </a:spcAft>
              <a:buClr>
                <a:schemeClr val="dk1"/>
              </a:buClr>
              <a:buSzPts val="1400"/>
              <a:buFont typeface="Times"/>
              <a:buNone/>
              <a:defRPr b="0" i="0" sz="1400" u="none" cap="none" strike="noStrike">
                <a:solidFill>
                  <a:schemeClr val="dk1"/>
                </a:solidFill>
                <a:latin typeface="Times"/>
                <a:ea typeface="Times"/>
                <a:cs typeface="Times"/>
                <a:sym typeface="Times"/>
              </a:defRPr>
            </a:lvl6pPr>
            <a:lvl7pPr indent="0" lvl="6" marL="0" marR="0" rtl="0" algn="r">
              <a:lnSpc>
                <a:spcPct val="100000"/>
              </a:lnSpc>
              <a:spcBef>
                <a:spcPts val="0"/>
              </a:spcBef>
              <a:spcAft>
                <a:spcPts val="0"/>
              </a:spcAft>
              <a:buClr>
                <a:schemeClr val="dk1"/>
              </a:buClr>
              <a:buSzPts val="1400"/>
              <a:buFont typeface="Times"/>
              <a:buNone/>
              <a:defRPr b="0" i="0" sz="1400" u="none" cap="none" strike="noStrike">
                <a:solidFill>
                  <a:schemeClr val="dk1"/>
                </a:solidFill>
                <a:latin typeface="Times"/>
                <a:ea typeface="Times"/>
                <a:cs typeface="Times"/>
                <a:sym typeface="Times"/>
              </a:defRPr>
            </a:lvl7pPr>
            <a:lvl8pPr indent="0" lvl="7" marL="0" marR="0" rtl="0" algn="r">
              <a:lnSpc>
                <a:spcPct val="100000"/>
              </a:lnSpc>
              <a:spcBef>
                <a:spcPts val="0"/>
              </a:spcBef>
              <a:spcAft>
                <a:spcPts val="0"/>
              </a:spcAft>
              <a:buClr>
                <a:schemeClr val="dk1"/>
              </a:buClr>
              <a:buSzPts val="1400"/>
              <a:buFont typeface="Times"/>
              <a:buNone/>
              <a:defRPr b="0" i="0" sz="1400" u="none" cap="none" strike="noStrike">
                <a:solidFill>
                  <a:schemeClr val="dk1"/>
                </a:solidFill>
                <a:latin typeface="Times"/>
                <a:ea typeface="Times"/>
                <a:cs typeface="Times"/>
                <a:sym typeface="Times"/>
              </a:defRPr>
            </a:lvl8pPr>
            <a:lvl9pPr indent="0" lvl="8" marL="0" marR="0" rtl="0" algn="r">
              <a:lnSpc>
                <a:spcPct val="100000"/>
              </a:lnSpc>
              <a:spcBef>
                <a:spcPts val="0"/>
              </a:spcBef>
              <a:spcAft>
                <a:spcPts val="0"/>
              </a:spcAft>
              <a:buClr>
                <a:schemeClr val="dk1"/>
              </a:buClr>
              <a:buSzPts val="1400"/>
              <a:buFont typeface="Times"/>
              <a:buNone/>
              <a:defRPr b="0" i="0" sz="1400" u="none" cap="none" strike="noStrike">
                <a:solidFill>
                  <a:schemeClr val="dk1"/>
                </a:solidFill>
                <a:latin typeface="Times"/>
                <a:ea typeface="Times"/>
                <a:cs typeface="Times"/>
                <a:sym typeface="Times"/>
              </a:defRPr>
            </a:lvl9pPr>
          </a:lstStyle>
          <a:p>
            <a:pPr indent="0" lvl="0" marL="0" rtl="0" algn="r">
              <a:spcBef>
                <a:spcPts val="0"/>
              </a:spcBef>
              <a:spcAft>
                <a:spcPts val="0"/>
              </a:spcAft>
              <a:buNone/>
            </a:pPr>
            <a:fld id="{00000000-1234-1234-1234-123412341234}" type="slidenum">
              <a:rPr lang="en-US"/>
              <a:t>‹#›</a:t>
            </a:fld>
            <a:endParaRPr>
              <a:solidFill>
                <a:srgbClr val="000000"/>
              </a:solidFill>
              <a:latin typeface="Arial"/>
              <a:ea typeface="Arial"/>
              <a:cs typeface="Arial"/>
              <a:sym typeface="Arial"/>
            </a:endParaRPr>
          </a:p>
        </p:txBody>
      </p:sp>
      <p:sp>
        <p:nvSpPr>
          <p:cNvPr id="12" name="Google Shape;12;p1"/>
          <p:cNvSpPr txBox="1"/>
          <p:nvPr/>
        </p:nvSpPr>
        <p:spPr>
          <a:xfrm>
            <a:off x="152400" y="6429375"/>
            <a:ext cx="990600" cy="4270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200"/>
              <a:buFont typeface="Arial"/>
              <a:buNone/>
            </a:pPr>
            <a:r>
              <a:rPr b="0" i="0" lang="en-US" sz="2200" u="none" cap="none" strike="noStrike">
                <a:solidFill>
                  <a:schemeClr val="dk1"/>
                </a:solidFill>
                <a:latin typeface="Arial"/>
                <a:ea typeface="Arial"/>
                <a:cs typeface="Arial"/>
                <a:sym typeface="Arial"/>
              </a:rPr>
              <a:t>20-</a:t>
            </a:r>
            <a:fld id="{00000000-1234-1234-1234-123412341234}" type="slidenum">
              <a:rPr b="0" i="0" lang="en-US" sz="2200" u="none" cap="none" strike="noStrike">
                <a:solidFill>
                  <a:schemeClr val="dk1"/>
                </a:solidFill>
                <a:latin typeface="Arial"/>
                <a:ea typeface="Arial"/>
                <a:cs typeface="Arial"/>
                <a:sym typeface="Arial"/>
              </a:rPr>
              <a:t>‹#›</a:t>
            </a:fld>
            <a:endParaRPr/>
          </a:p>
        </p:txBody>
      </p:sp>
      <p:sp>
        <p:nvSpPr>
          <p:cNvPr id="13" name="Google Shape;13;p1"/>
          <p:cNvSpPr/>
          <p:nvPr/>
        </p:nvSpPr>
        <p:spPr>
          <a:xfrm>
            <a:off x="8458200" y="6172200"/>
            <a:ext cx="311150" cy="311150"/>
          </a:xfrm>
          <a:custGeom>
            <a:rect b="b" l="l" r="r" t="t"/>
            <a:pathLst>
              <a:path extrusionOk="0" h="120000" w="120000">
                <a:moveTo>
                  <a:pt x="0" y="0"/>
                </a:moveTo>
                <a:lnTo>
                  <a:pt x="120000" y="0"/>
                </a:lnTo>
                <a:lnTo>
                  <a:pt x="120000" y="120000"/>
                </a:lnTo>
                <a:lnTo>
                  <a:pt x="0" y="120000"/>
                </a:lnTo>
                <a:close/>
                <a:moveTo>
                  <a:pt x="105000" y="60000"/>
                </a:moveTo>
                <a:lnTo>
                  <a:pt x="15000" y="15000"/>
                </a:lnTo>
                <a:lnTo>
                  <a:pt x="15000" y="105000"/>
                </a:lnTo>
                <a:close/>
              </a:path>
              <a:path extrusionOk="0" fill="darken" h="120000" w="120000">
                <a:moveTo>
                  <a:pt x="105000" y="60000"/>
                </a:moveTo>
                <a:lnTo>
                  <a:pt x="15000" y="15000"/>
                </a:lnTo>
                <a:lnTo>
                  <a:pt x="15000" y="105000"/>
                </a:lnTo>
                <a:close/>
              </a:path>
              <a:path extrusionOk="0" fill="none" h="120000" w="120000">
                <a:moveTo>
                  <a:pt x="105000" y="60000"/>
                </a:moveTo>
                <a:lnTo>
                  <a:pt x="15000" y="105000"/>
                </a:lnTo>
                <a:lnTo>
                  <a:pt x="15000" y="15000"/>
                </a:lnTo>
                <a:close/>
              </a:path>
              <a:path extrusionOk="0" fill="none" h="120000" w="120000">
                <a:moveTo>
                  <a:pt x="0" y="0"/>
                </a:moveTo>
                <a:lnTo>
                  <a:pt x="120000" y="0"/>
                </a:lnTo>
                <a:lnTo>
                  <a:pt x="120000" y="120000"/>
                </a:lnTo>
                <a:lnTo>
                  <a:pt x="0" y="120000"/>
                </a:lnTo>
                <a:close/>
              </a:path>
            </a:pathLst>
          </a:custGeom>
          <a:gradFill>
            <a:gsLst>
              <a:gs pos="0">
                <a:srgbClr val="187534"/>
              </a:gs>
              <a:gs pos="50000">
                <a:srgbClr val="0B3618"/>
              </a:gs>
              <a:gs pos="100000">
                <a:srgbClr val="187534"/>
              </a:gs>
            </a:gsLst>
            <a:lin ang="27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000" u="none">
              <a:solidFill>
                <a:schemeClr val="dk1"/>
              </a:solidFill>
              <a:latin typeface="Arial"/>
              <a:ea typeface="Arial"/>
              <a:cs typeface="Arial"/>
              <a:sym typeface="Arial"/>
            </a:endParaRPr>
          </a:p>
        </p:txBody>
      </p:sp>
      <p:sp>
        <p:nvSpPr>
          <p:cNvPr id="14" name="Google Shape;14;p1"/>
          <p:cNvSpPr/>
          <p:nvPr/>
        </p:nvSpPr>
        <p:spPr>
          <a:xfrm>
            <a:off x="304800" y="6172200"/>
            <a:ext cx="311150" cy="311150"/>
          </a:xfrm>
          <a:custGeom>
            <a:rect b="b" l="l" r="r" t="t"/>
            <a:pathLst>
              <a:path extrusionOk="0" h="120000" w="120000">
                <a:moveTo>
                  <a:pt x="0" y="0"/>
                </a:moveTo>
                <a:lnTo>
                  <a:pt x="120000" y="0"/>
                </a:lnTo>
                <a:lnTo>
                  <a:pt x="120000" y="120000"/>
                </a:lnTo>
                <a:lnTo>
                  <a:pt x="0" y="120000"/>
                </a:lnTo>
                <a:close/>
                <a:moveTo>
                  <a:pt x="15000" y="60000"/>
                </a:moveTo>
                <a:lnTo>
                  <a:pt x="105000" y="15000"/>
                </a:lnTo>
                <a:lnTo>
                  <a:pt x="105000" y="105000"/>
                </a:lnTo>
                <a:close/>
              </a:path>
              <a:path extrusionOk="0" fill="darken" h="120000" w="120000">
                <a:moveTo>
                  <a:pt x="15000" y="60000"/>
                </a:moveTo>
                <a:lnTo>
                  <a:pt x="105000" y="15000"/>
                </a:lnTo>
                <a:lnTo>
                  <a:pt x="105000" y="105000"/>
                </a:lnTo>
                <a:close/>
              </a:path>
              <a:path extrusionOk="0" fill="none" h="120000" w="120000">
                <a:moveTo>
                  <a:pt x="15000" y="60000"/>
                </a:moveTo>
                <a:lnTo>
                  <a:pt x="105000" y="15000"/>
                </a:lnTo>
                <a:lnTo>
                  <a:pt x="105000" y="105000"/>
                </a:lnTo>
                <a:close/>
              </a:path>
              <a:path extrusionOk="0" fill="none" h="120000" w="120000">
                <a:moveTo>
                  <a:pt x="0" y="0"/>
                </a:moveTo>
                <a:lnTo>
                  <a:pt x="120000" y="0"/>
                </a:lnTo>
                <a:lnTo>
                  <a:pt x="120000" y="120000"/>
                </a:lnTo>
                <a:lnTo>
                  <a:pt x="0" y="120000"/>
                </a:lnTo>
                <a:close/>
              </a:path>
            </a:pathLst>
          </a:custGeom>
          <a:gradFill>
            <a:gsLst>
              <a:gs pos="0">
                <a:srgbClr val="187534"/>
              </a:gs>
              <a:gs pos="50000">
                <a:srgbClr val="0B3618"/>
              </a:gs>
              <a:gs pos="100000">
                <a:srgbClr val="187534"/>
              </a:gs>
            </a:gsLst>
            <a:lin ang="270000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000" u="none">
              <a:solidFill>
                <a:schemeClr val="dk1"/>
              </a:solidFill>
              <a:latin typeface="Arial"/>
              <a:ea typeface="Arial"/>
              <a:cs typeface="Arial"/>
              <a:sym typeface="Arial"/>
            </a:endParaRPr>
          </a:p>
        </p:txBody>
      </p:sp>
      <p:sp>
        <p:nvSpPr>
          <p:cNvPr id="15" name="Google Shape;15;p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2"/>
                </a:solidFill>
                <a:latin typeface="Times"/>
                <a:ea typeface="Times"/>
                <a:cs typeface="Times"/>
                <a:sym typeface="Times"/>
              </a:defRPr>
            </a:lvl1pPr>
            <a:lvl2pPr lvl="1" marR="0" rtl="0" algn="ctr">
              <a:spcBef>
                <a:spcPts val="0"/>
              </a:spcBef>
              <a:spcAft>
                <a:spcPts val="0"/>
              </a:spcAft>
              <a:buSzPts val="1400"/>
              <a:buNone/>
              <a:defRPr b="0" i="0" sz="4400" u="none" cap="none" strike="noStrike">
                <a:solidFill>
                  <a:schemeClr val="dk2"/>
                </a:solidFill>
                <a:latin typeface="Times"/>
                <a:ea typeface="Times"/>
                <a:cs typeface="Times"/>
                <a:sym typeface="Times"/>
              </a:defRPr>
            </a:lvl2pPr>
            <a:lvl3pPr lvl="2" marR="0" rtl="0" algn="ctr">
              <a:spcBef>
                <a:spcPts val="0"/>
              </a:spcBef>
              <a:spcAft>
                <a:spcPts val="0"/>
              </a:spcAft>
              <a:buSzPts val="1400"/>
              <a:buNone/>
              <a:defRPr b="0" i="0" sz="4400" u="none" cap="none" strike="noStrike">
                <a:solidFill>
                  <a:schemeClr val="dk2"/>
                </a:solidFill>
                <a:latin typeface="Times"/>
                <a:ea typeface="Times"/>
                <a:cs typeface="Times"/>
                <a:sym typeface="Times"/>
              </a:defRPr>
            </a:lvl3pPr>
            <a:lvl4pPr lvl="3" marR="0" rtl="0" algn="ctr">
              <a:spcBef>
                <a:spcPts val="0"/>
              </a:spcBef>
              <a:spcAft>
                <a:spcPts val="0"/>
              </a:spcAft>
              <a:buSzPts val="1400"/>
              <a:buNone/>
              <a:defRPr b="0" i="0" sz="4400" u="none" cap="none" strike="noStrike">
                <a:solidFill>
                  <a:schemeClr val="dk2"/>
                </a:solidFill>
                <a:latin typeface="Times"/>
                <a:ea typeface="Times"/>
                <a:cs typeface="Times"/>
                <a:sym typeface="Times"/>
              </a:defRPr>
            </a:lvl4pPr>
            <a:lvl5pPr lvl="4" marR="0" rtl="0" algn="ctr">
              <a:spcBef>
                <a:spcPts val="0"/>
              </a:spcBef>
              <a:spcAft>
                <a:spcPts val="0"/>
              </a:spcAft>
              <a:buSzPts val="1400"/>
              <a:buNone/>
              <a:defRPr b="0" i="0" sz="4400" u="none" cap="none" strike="noStrike">
                <a:solidFill>
                  <a:schemeClr val="dk2"/>
                </a:solidFill>
                <a:latin typeface="Times"/>
                <a:ea typeface="Times"/>
                <a:cs typeface="Times"/>
                <a:sym typeface="Times"/>
              </a:defRPr>
            </a:lvl5pPr>
            <a:lvl6pPr lvl="5" marR="0" rtl="0" algn="ctr">
              <a:spcBef>
                <a:spcPts val="0"/>
              </a:spcBef>
              <a:spcAft>
                <a:spcPts val="0"/>
              </a:spcAft>
              <a:buSzPts val="1400"/>
              <a:buNone/>
              <a:defRPr b="0" i="0" sz="4400" u="none" cap="none" strike="noStrike">
                <a:solidFill>
                  <a:schemeClr val="dk2"/>
                </a:solidFill>
                <a:latin typeface="Times"/>
                <a:ea typeface="Times"/>
                <a:cs typeface="Times"/>
                <a:sym typeface="Times"/>
              </a:defRPr>
            </a:lvl6pPr>
            <a:lvl7pPr lvl="6" marR="0" rtl="0" algn="ctr">
              <a:spcBef>
                <a:spcPts val="0"/>
              </a:spcBef>
              <a:spcAft>
                <a:spcPts val="0"/>
              </a:spcAft>
              <a:buSzPts val="1400"/>
              <a:buNone/>
              <a:defRPr b="0" i="0" sz="4400" u="none" cap="none" strike="noStrike">
                <a:solidFill>
                  <a:schemeClr val="dk2"/>
                </a:solidFill>
                <a:latin typeface="Times"/>
                <a:ea typeface="Times"/>
                <a:cs typeface="Times"/>
                <a:sym typeface="Times"/>
              </a:defRPr>
            </a:lvl7pPr>
            <a:lvl8pPr lvl="7" marR="0" rtl="0" algn="ctr">
              <a:spcBef>
                <a:spcPts val="0"/>
              </a:spcBef>
              <a:spcAft>
                <a:spcPts val="0"/>
              </a:spcAft>
              <a:buSzPts val="1400"/>
              <a:buNone/>
              <a:defRPr b="0" i="0" sz="4400" u="none" cap="none" strike="noStrike">
                <a:solidFill>
                  <a:schemeClr val="dk2"/>
                </a:solidFill>
                <a:latin typeface="Times"/>
                <a:ea typeface="Times"/>
                <a:cs typeface="Times"/>
                <a:sym typeface="Times"/>
              </a:defRPr>
            </a:lvl8pPr>
            <a:lvl9pPr lvl="8" marR="0" rtl="0" algn="ctr">
              <a:spcBef>
                <a:spcPts val="0"/>
              </a:spcBef>
              <a:spcAft>
                <a:spcPts val="0"/>
              </a:spcAft>
              <a:buSzPts val="1400"/>
              <a:buNone/>
              <a:defRPr b="0" i="0" sz="4400" u="none" cap="none" strike="noStrike">
                <a:solidFill>
                  <a:schemeClr val="dk2"/>
                </a:solidFill>
                <a:latin typeface="Times"/>
                <a:ea typeface="Times"/>
                <a:cs typeface="Times"/>
                <a:sym typeface="Times"/>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1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1.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7.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20.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19.png"/><Relationship Id="rId4" Type="http://schemas.openxmlformats.org/officeDocument/2006/relationships/image" Target="../media/image15.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18.png"/><Relationship Id="rId4" Type="http://schemas.openxmlformats.org/officeDocument/2006/relationships/image" Target="../media/image23.png"/><Relationship Id="rId5" Type="http://schemas.openxmlformats.org/officeDocument/2006/relationships/image" Target="../media/image24.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2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2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8" name="Shape 78"/>
        <p:cNvGrpSpPr/>
        <p:nvPr/>
      </p:nvGrpSpPr>
      <p:grpSpPr>
        <a:xfrm>
          <a:off x="0" y="0"/>
          <a:ext cx="0" cy="0"/>
          <a:chOff x="0" y="0"/>
          <a:chExt cx="0" cy="0"/>
        </a:xfrm>
      </p:grpSpPr>
      <p:sp>
        <p:nvSpPr>
          <p:cNvPr id="79" name="Google Shape;79;p13"/>
          <p:cNvSpPr txBox="1"/>
          <p:nvPr/>
        </p:nvSpPr>
        <p:spPr>
          <a:xfrm>
            <a:off x="2057400" y="3505200"/>
            <a:ext cx="6934200" cy="1295400"/>
          </a:xfrm>
          <a:prstGeom prst="rect">
            <a:avLst/>
          </a:prstGeom>
          <a:gradFill>
            <a:gsLst>
              <a:gs pos="0">
                <a:srgbClr val="ED181E">
                  <a:alpha val="66666"/>
                </a:srgbClr>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000" u="none">
              <a:solidFill>
                <a:schemeClr val="dk1"/>
              </a:solidFill>
              <a:latin typeface="Arial"/>
              <a:ea typeface="Arial"/>
              <a:cs typeface="Arial"/>
              <a:sym typeface="Arial"/>
            </a:endParaRPr>
          </a:p>
        </p:txBody>
      </p:sp>
      <p:sp>
        <p:nvSpPr>
          <p:cNvPr id="80" name="Google Shape;80;p13"/>
          <p:cNvSpPr txBox="1"/>
          <p:nvPr/>
        </p:nvSpPr>
        <p:spPr>
          <a:xfrm>
            <a:off x="1447800" y="1981200"/>
            <a:ext cx="2895600" cy="5794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200"/>
              <a:buFont typeface="Arial"/>
              <a:buNone/>
            </a:pPr>
            <a:r>
              <a:rPr b="1" i="0" lang="en-US" sz="3200" u="none">
                <a:solidFill>
                  <a:schemeClr val="dk1"/>
                </a:solidFill>
                <a:latin typeface="Arial"/>
                <a:ea typeface="Arial"/>
                <a:cs typeface="Arial"/>
                <a:sym typeface="Arial"/>
              </a:rPr>
              <a:t>Chapter 20</a:t>
            </a:r>
            <a:endParaRPr/>
          </a:p>
        </p:txBody>
      </p:sp>
      <p:sp>
        <p:nvSpPr>
          <p:cNvPr id="81" name="Google Shape;81;p13"/>
          <p:cNvSpPr txBox="1"/>
          <p:nvPr/>
        </p:nvSpPr>
        <p:spPr>
          <a:xfrm>
            <a:off x="1447800" y="2895600"/>
            <a:ext cx="6324600" cy="838200"/>
          </a:xfrm>
          <a:prstGeom prst="rect">
            <a:avLst/>
          </a:prstGeom>
          <a:gradFill>
            <a:gsLst>
              <a:gs pos="0">
                <a:schemeClr val="accent2"/>
              </a:gs>
              <a:gs pos="100000">
                <a:schemeClr val="lt1"/>
              </a:gs>
            </a:gsLst>
            <a:lin ang="0" scaled="0"/>
          </a:gra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000" u="none">
              <a:solidFill>
                <a:schemeClr val="dk1"/>
              </a:solidFill>
              <a:latin typeface="Arial"/>
              <a:ea typeface="Arial"/>
              <a:cs typeface="Arial"/>
              <a:sym typeface="Arial"/>
            </a:endParaRPr>
          </a:p>
        </p:txBody>
      </p:sp>
      <p:sp>
        <p:nvSpPr>
          <p:cNvPr id="82" name="Google Shape;82;p13"/>
          <p:cNvSpPr txBox="1"/>
          <p:nvPr/>
        </p:nvSpPr>
        <p:spPr>
          <a:xfrm>
            <a:off x="2286000" y="3048000"/>
            <a:ext cx="4876800" cy="519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Thermodynamics:</a:t>
            </a:r>
            <a:endParaRPr/>
          </a:p>
        </p:txBody>
      </p:sp>
      <p:sp>
        <p:nvSpPr>
          <p:cNvPr id="83" name="Google Shape;83;p13"/>
          <p:cNvSpPr txBox="1"/>
          <p:nvPr/>
        </p:nvSpPr>
        <p:spPr>
          <a:xfrm>
            <a:off x="2286000" y="3810000"/>
            <a:ext cx="6400800" cy="946150"/>
          </a:xfrm>
          <a:prstGeom prst="rect">
            <a:avLst/>
          </a:prstGeom>
          <a:noFill/>
          <a:ln>
            <a:noFill/>
          </a:ln>
        </p:spPr>
        <p:txBody>
          <a:bodyPr anchorCtr="0" anchor="t" bIns="45700" lIns="91425" spcFirstLastPara="1" rIns="0" wrap="square" tIns="45700">
            <a:spAutoFit/>
          </a:bodyPr>
          <a:lstStyle/>
          <a:p>
            <a:pPr indent="0" lvl="0" marL="0" marR="0" rtl="0" algn="l">
              <a:lnSpc>
                <a:spcPct val="100000"/>
              </a:lnSpc>
              <a:spcBef>
                <a:spcPts val="0"/>
              </a:spcBef>
              <a:spcAft>
                <a:spcPts val="0"/>
              </a:spcAft>
              <a:buClr>
                <a:schemeClr val="dk1"/>
              </a:buClr>
              <a:buSzPts val="2800"/>
              <a:buFont typeface="Arial"/>
              <a:buNone/>
            </a:pPr>
            <a:r>
              <a:rPr b="1" i="0" lang="en-US" sz="2800" u="none">
                <a:solidFill>
                  <a:schemeClr val="dk1"/>
                </a:solidFill>
                <a:latin typeface="Arial"/>
                <a:ea typeface="Arial"/>
                <a:cs typeface="Arial"/>
                <a:sym typeface="Arial"/>
              </a:rPr>
              <a:t>Entropy, Free Energy, and the Direction of Chemical Reactions</a:t>
            </a:r>
            <a:endParaRPr/>
          </a:p>
        </p:txBody>
      </p:sp>
      <p:sp>
        <p:nvSpPr>
          <p:cNvPr id="84" name="Google Shape;84;p13"/>
          <p:cNvSpPr txBox="1"/>
          <p:nvPr/>
        </p:nvSpPr>
        <p:spPr>
          <a:xfrm>
            <a:off x="228600" y="6127750"/>
            <a:ext cx="457200" cy="381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000" u="none">
              <a:solidFill>
                <a:schemeClr val="dk1"/>
              </a:solidFill>
              <a:latin typeface="Arial"/>
              <a:ea typeface="Arial"/>
              <a:cs typeface="Arial"/>
              <a:sym typeface="Arial"/>
            </a:endParaRPr>
          </a:p>
        </p:txBody>
      </p:sp>
      <p:sp>
        <p:nvSpPr>
          <p:cNvPr id="85" name="Google Shape;85;p13"/>
          <p:cNvSpPr txBox="1"/>
          <p:nvPr/>
        </p:nvSpPr>
        <p:spPr>
          <a:xfrm>
            <a:off x="2133600" y="0"/>
            <a:ext cx="5181600" cy="3048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000" u="none">
              <a:solidFill>
                <a:schemeClr val="dk1"/>
              </a:solidFill>
              <a:latin typeface="Arial"/>
              <a:ea typeface="Arial"/>
              <a:cs typeface="Arial"/>
              <a:sym typeface="Arial"/>
            </a:endParaRPr>
          </a:p>
        </p:txBody>
      </p:sp>
      <p:sp>
        <p:nvSpPr>
          <p:cNvPr id="86" name="Google Shape;86;p13"/>
          <p:cNvSpPr txBox="1"/>
          <p:nvPr/>
        </p:nvSpPr>
        <p:spPr>
          <a:xfrm>
            <a:off x="2295525" y="6537325"/>
            <a:ext cx="4883150" cy="2143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800"/>
              <a:buFont typeface="Arial"/>
              <a:buNone/>
            </a:pPr>
            <a:r>
              <a:rPr b="0" i="0" lang="en-US" sz="800" u="none">
                <a:solidFill>
                  <a:schemeClr val="dk1"/>
                </a:solidFill>
                <a:latin typeface="Arial"/>
                <a:ea typeface="Arial"/>
                <a:cs typeface="Arial"/>
                <a:sym typeface="Arial"/>
              </a:rPr>
              <a:t>Copyright ©The McGraw-Hill Companies, Inc.  Permission required for reproduction or display.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7" name="Shape 197"/>
        <p:cNvGrpSpPr/>
        <p:nvPr/>
      </p:nvGrpSpPr>
      <p:grpSpPr>
        <a:xfrm>
          <a:off x="0" y="0"/>
          <a:ext cx="0" cy="0"/>
          <a:chOff x="0" y="0"/>
          <a:chExt cx="0" cy="0"/>
        </a:xfrm>
      </p:grpSpPr>
      <p:sp>
        <p:nvSpPr>
          <p:cNvPr id="198" name="Google Shape;198;p22"/>
          <p:cNvSpPr txBox="1"/>
          <p:nvPr/>
        </p:nvSpPr>
        <p:spPr>
          <a:xfrm>
            <a:off x="685800" y="457200"/>
            <a:ext cx="15240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Figure 20.5</a:t>
            </a:r>
            <a:endParaRPr/>
          </a:p>
        </p:txBody>
      </p:sp>
      <p:sp>
        <p:nvSpPr>
          <p:cNvPr id="199" name="Google Shape;199;p22"/>
          <p:cNvSpPr txBox="1"/>
          <p:nvPr/>
        </p:nvSpPr>
        <p:spPr>
          <a:xfrm>
            <a:off x="2070100" y="439737"/>
            <a:ext cx="6629400" cy="396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Visualizing the effect of temperature on entropy.</a:t>
            </a:r>
            <a:endParaRPr/>
          </a:p>
        </p:txBody>
      </p:sp>
      <p:pic>
        <p:nvPicPr>
          <p:cNvPr id="200" name="Google Shape;200;p22"/>
          <p:cNvPicPr preferRelativeResize="0"/>
          <p:nvPr/>
        </p:nvPicPr>
        <p:blipFill rotWithShape="1">
          <a:blip r:embed="rId3">
            <a:alphaModFix/>
          </a:blip>
          <a:srcRect b="0" l="0" r="0" t="0"/>
          <a:stretch/>
        </p:blipFill>
        <p:spPr>
          <a:xfrm>
            <a:off x="249237" y="904875"/>
            <a:ext cx="8704262" cy="502126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5" name="Shape 205"/>
        <p:cNvGrpSpPr/>
        <p:nvPr/>
      </p:nvGrpSpPr>
      <p:grpSpPr>
        <a:xfrm>
          <a:off x="0" y="0"/>
          <a:ext cx="0" cy="0"/>
          <a:chOff x="0" y="0"/>
          <a:chExt cx="0" cy="0"/>
        </a:xfrm>
      </p:grpSpPr>
      <p:sp>
        <p:nvSpPr>
          <p:cNvPr id="206" name="Google Shape;206;p23"/>
          <p:cNvSpPr txBox="1"/>
          <p:nvPr/>
        </p:nvSpPr>
        <p:spPr>
          <a:xfrm>
            <a:off x="584200" y="457200"/>
            <a:ext cx="15240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Figure 20.6</a:t>
            </a:r>
            <a:endParaRPr/>
          </a:p>
        </p:txBody>
      </p:sp>
      <p:sp>
        <p:nvSpPr>
          <p:cNvPr id="207" name="Google Shape;207;p23"/>
          <p:cNvSpPr txBox="1"/>
          <p:nvPr/>
        </p:nvSpPr>
        <p:spPr>
          <a:xfrm>
            <a:off x="2057400" y="427037"/>
            <a:ext cx="6629400" cy="396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The increase in entropy from solid to liquid to gas.</a:t>
            </a:r>
            <a:endParaRPr/>
          </a:p>
        </p:txBody>
      </p:sp>
      <p:pic>
        <p:nvPicPr>
          <p:cNvPr id="208" name="Google Shape;208;p23"/>
          <p:cNvPicPr preferRelativeResize="0"/>
          <p:nvPr/>
        </p:nvPicPr>
        <p:blipFill rotWithShape="1">
          <a:blip r:embed="rId3">
            <a:alphaModFix/>
          </a:blip>
          <a:srcRect b="0" l="0" r="0" t="0"/>
          <a:stretch/>
        </p:blipFill>
        <p:spPr>
          <a:xfrm>
            <a:off x="742950" y="950912"/>
            <a:ext cx="7561262" cy="552291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3" name="Shape 213"/>
        <p:cNvGrpSpPr/>
        <p:nvPr/>
      </p:nvGrpSpPr>
      <p:grpSpPr>
        <a:xfrm>
          <a:off x="0" y="0"/>
          <a:ext cx="0" cy="0"/>
          <a:chOff x="0" y="0"/>
          <a:chExt cx="0" cy="0"/>
        </a:xfrm>
      </p:grpSpPr>
      <p:sp>
        <p:nvSpPr>
          <p:cNvPr id="214" name="Google Shape;214;p24"/>
          <p:cNvSpPr txBox="1"/>
          <p:nvPr/>
        </p:nvSpPr>
        <p:spPr>
          <a:xfrm>
            <a:off x="484187" y="495300"/>
            <a:ext cx="2559050"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Sample Problem 20.1</a:t>
            </a:r>
            <a:endParaRPr/>
          </a:p>
        </p:txBody>
      </p:sp>
      <p:sp>
        <p:nvSpPr>
          <p:cNvPr id="215" name="Google Shape;215;p24"/>
          <p:cNvSpPr txBox="1"/>
          <p:nvPr/>
        </p:nvSpPr>
        <p:spPr>
          <a:xfrm>
            <a:off x="381000" y="4724400"/>
            <a:ext cx="15240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SOLUTION:</a:t>
            </a:r>
            <a:endParaRPr/>
          </a:p>
        </p:txBody>
      </p:sp>
      <p:sp>
        <p:nvSpPr>
          <p:cNvPr id="216" name="Google Shape;216;p24"/>
          <p:cNvSpPr txBox="1"/>
          <p:nvPr/>
        </p:nvSpPr>
        <p:spPr>
          <a:xfrm>
            <a:off x="3057525" y="493712"/>
            <a:ext cx="54864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Predicting Relative Entropy Values</a:t>
            </a:r>
            <a:endParaRPr/>
          </a:p>
        </p:txBody>
      </p:sp>
      <p:grpSp>
        <p:nvGrpSpPr>
          <p:cNvPr id="217" name="Google Shape;217;p24"/>
          <p:cNvGrpSpPr/>
          <p:nvPr/>
        </p:nvGrpSpPr>
        <p:grpSpPr>
          <a:xfrm>
            <a:off x="381000" y="1143000"/>
            <a:ext cx="8458200" cy="915987"/>
            <a:chOff x="240" y="720"/>
            <a:chExt cx="5328" cy="577"/>
          </a:xfrm>
        </p:grpSpPr>
        <p:sp>
          <p:nvSpPr>
            <p:cNvPr id="218" name="Google Shape;218;p24"/>
            <p:cNvSpPr txBox="1"/>
            <p:nvPr/>
          </p:nvSpPr>
          <p:spPr>
            <a:xfrm>
              <a:off x="240" y="720"/>
              <a:ext cx="91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PROBLEM:</a:t>
              </a:r>
              <a:endParaRPr/>
            </a:p>
          </p:txBody>
        </p:sp>
        <p:sp>
          <p:nvSpPr>
            <p:cNvPr id="219" name="Google Shape;219;p24"/>
            <p:cNvSpPr txBox="1"/>
            <p:nvPr/>
          </p:nvSpPr>
          <p:spPr>
            <a:xfrm>
              <a:off x="1104" y="720"/>
              <a:ext cx="4464" cy="5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Choose the member with the higher entropy in each of the following pairs, and justify your choice [assume constant temperature, except in part (e)]:</a:t>
              </a:r>
              <a:endParaRPr/>
            </a:p>
          </p:txBody>
        </p:sp>
      </p:grpSp>
      <p:sp>
        <p:nvSpPr>
          <p:cNvPr id="220" name="Google Shape;220;p24"/>
          <p:cNvSpPr txBox="1"/>
          <p:nvPr/>
        </p:nvSpPr>
        <p:spPr>
          <a:xfrm>
            <a:off x="1828800" y="2057400"/>
            <a:ext cx="57912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(a)</a:t>
            </a:r>
            <a:r>
              <a:rPr b="0" i="0" lang="en-US" sz="1800" u="none">
                <a:solidFill>
                  <a:schemeClr val="dk1"/>
                </a:solidFill>
                <a:latin typeface="Arial"/>
                <a:ea typeface="Arial"/>
                <a:cs typeface="Arial"/>
                <a:sym typeface="Arial"/>
              </a:rPr>
              <a:t>  1 mol of SO</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 or 1 mol of SO</a:t>
            </a:r>
            <a:r>
              <a:rPr b="0" baseline="-25000" i="0" lang="en-US" sz="1800" u="none">
                <a:solidFill>
                  <a:schemeClr val="dk1"/>
                </a:solidFill>
                <a:latin typeface="Arial"/>
                <a:ea typeface="Arial"/>
                <a:cs typeface="Arial"/>
                <a:sym typeface="Arial"/>
              </a:rPr>
              <a:t>3</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a:t>
            </a:r>
            <a:endParaRPr/>
          </a:p>
        </p:txBody>
      </p:sp>
      <p:sp>
        <p:nvSpPr>
          <p:cNvPr id="221" name="Google Shape;221;p24"/>
          <p:cNvSpPr txBox="1"/>
          <p:nvPr/>
        </p:nvSpPr>
        <p:spPr>
          <a:xfrm>
            <a:off x="1828800" y="2362200"/>
            <a:ext cx="57912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(b)</a:t>
            </a:r>
            <a:r>
              <a:rPr b="0" i="0" lang="en-US" sz="1800" u="none">
                <a:solidFill>
                  <a:schemeClr val="dk1"/>
                </a:solidFill>
                <a:latin typeface="Arial"/>
                <a:ea typeface="Arial"/>
                <a:cs typeface="Arial"/>
                <a:sym typeface="Arial"/>
              </a:rPr>
              <a:t>  1 mol of CO</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s</a:t>
            </a:r>
            <a:r>
              <a:rPr b="0" i="0" lang="en-US" sz="1800" u="none">
                <a:solidFill>
                  <a:schemeClr val="dk1"/>
                </a:solidFill>
                <a:latin typeface="Arial"/>
                <a:ea typeface="Arial"/>
                <a:cs typeface="Arial"/>
                <a:sym typeface="Arial"/>
              </a:rPr>
              <a:t>) or 1 mol of CO</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a:t>
            </a:r>
            <a:endParaRPr/>
          </a:p>
        </p:txBody>
      </p:sp>
      <p:sp>
        <p:nvSpPr>
          <p:cNvPr id="222" name="Google Shape;222;p24"/>
          <p:cNvSpPr txBox="1"/>
          <p:nvPr/>
        </p:nvSpPr>
        <p:spPr>
          <a:xfrm>
            <a:off x="1828800" y="2667000"/>
            <a:ext cx="6175375"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(c)</a:t>
            </a:r>
            <a:r>
              <a:rPr b="0" i="0" lang="en-US" sz="1800" u="none">
                <a:solidFill>
                  <a:schemeClr val="dk1"/>
                </a:solidFill>
                <a:latin typeface="Arial"/>
                <a:ea typeface="Arial"/>
                <a:cs typeface="Arial"/>
                <a:sym typeface="Arial"/>
              </a:rPr>
              <a:t>  3 mol of O</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 or 2 mol of O</a:t>
            </a:r>
            <a:r>
              <a:rPr b="0" baseline="-25000" i="0" lang="en-US" sz="1800" u="none">
                <a:solidFill>
                  <a:schemeClr val="dk1"/>
                </a:solidFill>
                <a:latin typeface="Arial"/>
                <a:ea typeface="Arial"/>
                <a:cs typeface="Arial"/>
                <a:sym typeface="Arial"/>
              </a:rPr>
              <a:t>3</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a:t>
            </a:r>
            <a:endParaRPr/>
          </a:p>
        </p:txBody>
      </p:sp>
      <p:sp>
        <p:nvSpPr>
          <p:cNvPr id="223" name="Google Shape;223;p24"/>
          <p:cNvSpPr txBox="1"/>
          <p:nvPr/>
        </p:nvSpPr>
        <p:spPr>
          <a:xfrm>
            <a:off x="1828800" y="2971800"/>
            <a:ext cx="57912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(d)</a:t>
            </a:r>
            <a:r>
              <a:rPr b="0" i="0" lang="en-US" sz="1800" u="none">
                <a:solidFill>
                  <a:schemeClr val="dk1"/>
                </a:solidFill>
                <a:latin typeface="Arial"/>
                <a:ea typeface="Arial"/>
                <a:cs typeface="Arial"/>
                <a:sym typeface="Arial"/>
              </a:rPr>
              <a:t>  1 mol of KBr(</a:t>
            </a:r>
            <a:r>
              <a:rPr b="0" i="1" lang="en-US" sz="1800" u="none">
                <a:solidFill>
                  <a:schemeClr val="dk1"/>
                </a:solidFill>
                <a:latin typeface="Times"/>
                <a:ea typeface="Times"/>
                <a:cs typeface="Times"/>
                <a:sym typeface="Times"/>
              </a:rPr>
              <a:t>s</a:t>
            </a:r>
            <a:r>
              <a:rPr b="0" i="0" lang="en-US" sz="1800" u="none">
                <a:solidFill>
                  <a:schemeClr val="dk1"/>
                </a:solidFill>
                <a:latin typeface="Arial"/>
                <a:ea typeface="Arial"/>
                <a:cs typeface="Arial"/>
                <a:sym typeface="Arial"/>
              </a:rPr>
              <a:t>) or 1 mol of KBr(</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a:t>
            </a:r>
            <a:endParaRPr/>
          </a:p>
        </p:txBody>
      </p:sp>
      <p:sp>
        <p:nvSpPr>
          <p:cNvPr id="224" name="Google Shape;224;p24"/>
          <p:cNvSpPr txBox="1"/>
          <p:nvPr/>
        </p:nvSpPr>
        <p:spPr>
          <a:xfrm>
            <a:off x="1828800" y="3276600"/>
            <a:ext cx="66294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(e)</a:t>
            </a:r>
            <a:r>
              <a:rPr b="0" i="0" lang="en-US" sz="1800" u="none">
                <a:solidFill>
                  <a:schemeClr val="dk1"/>
                </a:solidFill>
                <a:latin typeface="Arial"/>
                <a:ea typeface="Arial"/>
                <a:cs typeface="Arial"/>
                <a:sym typeface="Arial"/>
              </a:rPr>
              <a:t>  Seawater at 2</a:t>
            </a:r>
            <a:r>
              <a:rPr b="0" baseline="30000" i="0" lang="en-US" sz="1800" u="none">
                <a:solidFill>
                  <a:schemeClr val="dk1"/>
                </a:solidFill>
                <a:latin typeface="Arial"/>
                <a:ea typeface="Arial"/>
                <a:cs typeface="Arial"/>
                <a:sym typeface="Arial"/>
              </a:rPr>
              <a:t>o</a:t>
            </a:r>
            <a:r>
              <a:rPr b="0" i="0" lang="en-US" sz="1800" u="none">
                <a:solidFill>
                  <a:schemeClr val="dk1"/>
                </a:solidFill>
                <a:latin typeface="Arial"/>
                <a:ea typeface="Arial"/>
                <a:cs typeface="Arial"/>
                <a:sym typeface="Arial"/>
              </a:rPr>
              <a:t>C or at 23</a:t>
            </a:r>
            <a:r>
              <a:rPr b="0" baseline="30000" i="0" lang="en-US" sz="1800" u="none">
                <a:solidFill>
                  <a:schemeClr val="dk1"/>
                </a:solidFill>
                <a:latin typeface="Arial"/>
                <a:ea typeface="Arial"/>
                <a:cs typeface="Arial"/>
                <a:sym typeface="Arial"/>
              </a:rPr>
              <a:t>o</a:t>
            </a:r>
            <a:r>
              <a:rPr b="0" i="0" lang="en-US" sz="1800" u="none">
                <a:solidFill>
                  <a:schemeClr val="dk1"/>
                </a:solidFill>
                <a:latin typeface="Arial"/>
                <a:ea typeface="Arial"/>
                <a:cs typeface="Arial"/>
                <a:sym typeface="Arial"/>
              </a:rPr>
              <a:t>C</a:t>
            </a:r>
            <a:endParaRPr/>
          </a:p>
        </p:txBody>
      </p:sp>
      <p:sp>
        <p:nvSpPr>
          <p:cNvPr id="225" name="Google Shape;225;p24"/>
          <p:cNvSpPr txBox="1"/>
          <p:nvPr/>
        </p:nvSpPr>
        <p:spPr>
          <a:xfrm>
            <a:off x="1828800" y="3581400"/>
            <a:ext cx="57912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(f)</a:t>
            </a:r>
            <a:r>
              <a:rPr b="0" i="0" lang="en-US" sz="1800" u="none">
                <a:solidFill>
                  <a:schemeClr val="dk1"/>
                </a:solidFill>
                <a:latin typeface="Arial"/>
                <a:ea typeface="Arial"/>
                <a:cs typeface="Arial"/>
                <a:sym typeface="Arial"/>
              </a:rPr>
              <a:t>  1 mol of CF</a:t>
            </a:r>
            <a:r>
              <a:rPr b="0" baseline="-25000" i="0" lang="en-US" sz="1800" u="none">
                <a:solidFill>
                  <a:schemeClr val="dk1"/>
                </a:solidFill>
                <a:latin typeface="Arial"/>
                <a:ea typeface="Arial"/>
                <a:cs typeface="Arial"/>
                <a:sym typeface="Arial"/>
              </a:rPr>
              <a:t>4</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 or 1 mol of CCl</a:t>
            </a:r>
            <a:r>
              <a:rPr b="0" baseline="-25000" i="0" lang="en-US" sz="1800" u="none">
                <a:solidFill>
                  <a:schemeClr val="dk1"/>
                </a:solidFill>
                <a:latin typeface="Arial"/>
                <a:ea typeface="Arial"/>
                <a:cs typeface="Arial"/>
                <a:sym typeface="Arial"/>
              </a:rPr>
              <a:t>4</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a:t>
            </a:r>
            <a:endParaRPr/>
          </a:p>
        </p:txBody>
      </p:sp>
      <p:grpSp>
        <p:nvGrpSpPr>
          <p:cNvPr id="226" name="Google Shape;226;p24"/>
          <p:cNvGrpSpPr/>
          <p:nvPr/>
        </p:nvGrpSpPr>
        <p:grpSpPr>
          <a:xfrm>
            <a:off x="457200" y="3962400"/>
            <a:ext cx="8001000" cy="641350"/>
            <a:chOff x="288" y="2496"/>
            <a:chExt cx="5040" cy="404"/>
          </a:xfrm>
        </p:grpSpPr>
        <p:sp>
          <p:nvSpPr>
            <p:cNvPr id="227" name="Google Shape;227;p24"/>
            <p:cNvSpPr txBox="1"/>
            <p:nvPr/>
          </p:nvSpPr>
          <p:spPr>
            <a:xfrm>
              <a:off x="288" y="2496"/>
              <a:ext cx="576"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PLAN:</a:t>
              </a:r>
              <a:endParaRPr/>
            </a:p>
          </p:txBody>
        </p:sp>
        <p:sp>
          <p:nvSpPr>
            <p:cNvPr id="228" name="Google Shape;228;p24"/>
            <p:cNvSpPr txBox="1"/>
            <p:nvPr/>
          </p:nvSpPr>
          <p:spPr>
            <a:xfrm>
              <a:off x="864" y="2496"/>
              <a:ext cx="4464" cy="40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In general less ordered systems have higher entropy than ordered systems and entropy increases with an increase in temperature.</a:t>
              </a:r>
              <a:endParaRPr/>
            </a:p>
          </p:txBody>
        </p:sp>
      </p:grpSp>
      <p:sp>
        <p:nvSpPr>
          <p:cNvPr id="229" name="Google Shape;229;p24"/>
          <p:cNvSpPr txBox="1"/>
          <p:nvPr/>
        </p:nvSpPr>
        <p:spPr>
          <a:xfrm>
            <a:off x="685800" y="5105400"/>
            <a:ext cx="3581400" cy="366712"/>
          </a:xfrm>
          <a:prstGeom prst="rect">
            <a:avLst/>
          </a:prstGeom>
          <a:gradFill>
            <a:gsLst>
              <a:gs pos="0">
                <a:schemeClr val="lt1"/>
              </a:gs>
              <a:gs pos="100000">
                <a:srgbClr val="187534">
                  <a:alpha val="49803"/>
                </a:srgbClr>
              </a:gs>
            </a:gsLst>
            <a:path path="circle">
              <a:fillToRect b="50%" l="50%" r="50%" t="50%"/>
            </a:path>
            <a:tileRect/>
          </a:gra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(a)</a:t>
            </a:r>
            <a:r>
              <a:rPr b="0" i="0" lang="en-US" sz="1800" u="none">
                <a:solidFill>
                  <a:schemeClr val="dk1"/>
                </a:solidFill>
                <a:latin typeface="Arial"/>
                <a:ea typeface="Arial"/>
                <a:cs typeface="Arial"/>
                <a:sym typeface="Arial"/>
              </a:rPr>
              <a:t>  1 mol of SO</a:t>
            </a:r>
            <a:r>
              <a:rPr b="0" baseline="-25000" i="0" lang="en-US" sz="1800" u="none">
                <a:solidFill>
                  <a:schemeClr val="dk1"/>
                </a:solidFill>
                <a:latin typeface="Arial"/>
                <a:ea typeface="Arial"/>
                <a:cs typeface="Arial"/>
                <a:sym typeface="Arial"/>
              </a:rPr>
              <a:t>3</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 - more atoms</a:t>
            </a:r>
            <a:endParaRPr/>
          </a:p>
        </p:txBody>
      </p:sp>
      <p:sp>
        <p:nvSpPr>
          <p:cNvPr id="230" name="Google Shape;230;p24"/>
          <p:cNvSpPr txBox="1"/>
          <p:nvPr/>
        </p:nvSpPr>
        <p:spPr>
          <a:xfrm>
            <a:off x="685800" y="5524500"/>
            <a:ext cx="3581400" cy="366712"/>
          </a:xfrm>
          <a:prstGeom prst="rect">
            <a:avLst/>
          </a:prstGeom>
          <a:gradFill>
            <a:gsLst>
              <a:gs pos="0">
                <a:schemeClr val="lt1"/>
              </a:gs>
              <a:gs pos="100000">
                <a:srgbClr val="187534">
                  <a:alpha val="49803"/>
                </a:srgbClr>
              </a:gs>
            </a:gsLst>
            <a:path path="circle">
              <a:fillToRect b="50%" l="50%" r="50%" t="50%"/>
            </a:path>
            <a:tileRect/>
          </a:gra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(b)</a:t>
            </a:r>
            <a:r>
              <a:rPr b="0" i="0" lang="en-US" sz="1800" u="none">
                <a:solidFill>
                  <a:schemeClr val="dk1"/>
                </a:solidFill>
                <a:latin typeface="Arial"/>
                <a:ea typeface="Arial"/>
                <a:cs typeface="Arial"/>
                <a:sym typeface="Arial"/>
              </a:rPr>
              <a:t>  1 mol of CO</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 - gas &gt; solid</a:t>
            </a:r>
            <a:endParaRPr/>
          </a:p>
        </p:txBody>
      </p:sp>
      <p:sp>
        <p:nvSpPr>
          <p:cNvPr id="231" name="Google Shape;231;p24"/>
          <p:cNvSpPr txBox="1"/>
          <p:nvPr/>
        </p:nvSpPr>
        <p:spPr>
          <a:xfrm>
            <a:off x="685800" y="5943600"/>
            <a:ext cx="3581400" cy="366712"/>
          </a:xfrm>
          <a:prstGeom prst="rect">
            <a:avLst/>
          </a:prstGeom>
          <a:gradFill>
            <a:gsLst>
              <a:gs pos="0">
                <a:schemeClr val="lt1"/>
              </a:gs>
              <a:gs pos="100000">
                <a:srgbClr val="187534">
                  <a:alpha val="49803"/>
                </a:srgbClr>
              </a:gs>
            </a:gsLst>
            <a:path path="circle">
              <a:fillToRect b="50%" l="50%" r="50%" t="50%"/>
            </a:path>
            <a:tileRect/>
          </a:gra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(c)</a:t>
            </a:r>
            <a:r>
              <a:rPr b="0" i="0" lang="en-US" sz="1800" u="none">
                <a:solidFill>
                  <a:schemeClr val="dk1"/>
                </a:solidFill>
                <a:latin typeface="Arial"/>
                <a:ea typeface="Arial"/>
                <a:cs typeface="Arial"/>
                <a:sym typeface="Arial"/>
              </a:rPr>
              <a:t>  3 mol of O</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 - larger # mol</a:t>
            </a:r>
            <a:endParaRPr/>
          </a:p>
        </p:txBody>
      </p:sp>
      <p:sp>
        <p:nvSpPr>
          <p:cNvPr id="232" name="Google Shape;232;p24"/>
          <p:cNvSpPr txBox="1"/>
          <p:nvPr/>
        </p:nvSpPr>
        <p:spPr>
          <a:xfrm>
            <a:off x="4557712" y="5105400"/>
            <a:ext cx="4114800" cy="366712"/>
          </a:xfrm>
          <a:prstGeom prst="rect">
            <a:avLst/>
          </a:prstGeom>
          <a:gradFill>
            <a:gsLst>
              <a:gs pos="0">
                <a:schemeClr val="lt1"/>
              </a:gs>
              <a:gs pos="100000">
                <a:srgbClr val="187534">
                  <a:alpha val="49803"/>
                </a:srgbClr>
              </a:gs>
            </a:gsLst>
            <a:path path="circle">
              <a:fillToRect b="50%" l="50%" r="50%" t="50%"/>
            </a:path>
            <a:tileRect/>
          </a:gra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(d)</a:t>
            </a:r>
            <a:r>
              <a:rPr b="0" i="0" lang="en-US" sz="1800" u="none">
                <a:solidFill>
                  <a:schemeClr val="dk1"/>
                </a:solidFill>
                <a:latin typeface="Arial"/>
                <a:ea typeface="Arial"/>
                <a:cs typeface="Arial"/>
                <a:sym typeface="Arial"/>
              </a:rPr>
              <a:t>  1 mol of KBr(</a:t>
            </a:r>
            <a:r>
              <a:rPr b="0" i="1" lang="en-US" sz="1800" u="none">
                <a:solidFill>
                  <a:schemeClr val="dk1"/>
                </a:solidFill>
                <a:latin typeface="Times"/>
                <a:ea typeface="Times"/>
                <a:cs typeface="Times"/>
                <a:sym typeface="Times"/>
              </a:rPr>
              <a:t>aq</a:t>
            </a:r>
            <a:r>
              <a:rPr b="0" i="0" lang="en-US" sz="1800" u="none">
                <a:solidFill>
                  <a:schemeClr val="dk1"/>
                </a:solidFill>
                <a:latin typeface="Arial"/>
                <a:ea typeface="Arial"/>
                <a:cs typeface="Arial"/>
                <a:sym typeface="Arial"/>
              </a:rPr>
              <a:t>) - solution &gt; solid</a:t>
            </a:r>
            <a:endParaRPr/>
          </a:p>
        </p:txBody>
      </p:sp>
      <p:sp>
        <p:nvSpPr>
          <p:cNvPr id="233" name="Google Shape;233;p24"/>
          <p:cNvSpPr txBox="1"/>
          <p:nvPr/>
        </p:nvSpPr>
        <p:spPr>
          <a:xfrm>
            <a:off x="4570412" y="5524500"/>
            <a:ext cx="4114800" cy="366712"/>
          </a:xfrm>
          <a:prstGeom prst="rect">
            <a:avLst/>
          </a:prstGeom>
          <a:gradFill>
            <a:gsLst>
              <a:gs pos="0">
                <a:schemeClr val="lt1"/>
              </a:gs>
              <a:gs pos="100000">
                <a:srgbClr val="187534">
                  <a:alpha val="49803"/>
                </a:srgbClr>
              </a:gs>
            </a:gsLst>
            <a:path path="circle">
              <a:fillToRect b="50%" l="50%" r="50%" t="50%"/>
            </a:path>
            <a:tileRect/>
          </a:gra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(e)</a:t>
            </a:r>
            <a:r>
              <a:rPr b="0" i="0" lang="en-US" sz="1800" u="none">
                <a:solidFill>
                  <a:schemeClr val="dk1"/>
                </a:solidFill>
                <a:latin typeface="Arial"/>
                <a:ea typeface="Arial"/>
                <a:cs typeface="Arial"/>
                <a:sym typeface="Arial"/>
              </a:rPr>
              <a:t>  23</a:t>
            </a:r>
            <a:r>
              <a:rPr b="0" baseline="30000" i="0" lang="en-US" sz="1800" u="none">
                <a:solidFill>
                  <a:schemeClr val="dk1"/>
                </a:solidFill>
                <a:latin typeface="Arial"/>
                <a:ea typeface="Arial"/>
                <a:cs typeface="Arial"/>
                <a:sym typeface="Arial"/>
              </a:rPr>
              <a:t>o</a:t>
            </a:r>
            <a:r>
              <a:rPr b="0" i="0" lang="en-US" sz="1800" u="none">
                <a:solidFill>
                  <a:schemeClr val="dk1"/>
                </a:solidFill>
                <a:latin typeface="Arial"/>
                <a:ea typeface="Arial"/>
                <a:cs typeface="Arial"/>
                <a:sym typeface="Arial"/>
              </a:rPr>
              <a:t>C - higher temperature</a:t>
            </a:r>
            <a:endParaRPr/>
          </a:p>
        </p:txBody>
      </p:sp>
      <p:sp>
        <p:nvSpPr>
          <p:cNvPr id="234" name="Google Shape;234;p24"/>
          <p:cNvSpPr txBox="1"/>
          <p:nvPr/>
        </p:nvSpPr>
        <p:spPr>
          <a:xfrm>
            <a:off x="4570412" y="5943600"/>
            <a:ext cx="4114800" cy="366712"/>
          </a:xfrm>
          <a:prstGeom prst="rect">
            <a:avLst/>
          </a:prstGeom>
          <a:gradFill>
            <a:gsLst>
              <a:gs pos="0">
                <a:schemeClr val="lt1"/>
              </a:gs>
              <a:gs pos="100000">
                <a:srgbClr val="187534">
                  <a:alpha val="49803"/>
                </a:srgbClr>
              </a:gs>
            </a:gsLst>
            <a:path path="circle">
              <a:fillToRect b="50%" l="50%" r="50%" t="50%"/>
            </a:path>
            <a:tileRect/>
          </a:gra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(f)</a:t>
            </a:r>
            <a:r>
              <a:rPr b="0" i="0" lang="en-US" sz="1800" u="none">
                <a:solidFill>
                  <a:schemeClr val="dk1"/>
                </a:solidFill>
                <a:latin typeface="Arial"/>
                <a:ea typeface="Arial"/>
                <a:cs typeface="Arial"/>
                <a:sym typeface="Arial"/>
              </a:rPr>
              <a:t>  1 mol of CCl</a:t>
            </a:r>
            <a:r>
              <a:rPr b="0" baseline="-25000" i="0" lang="en-US" sz="1800" u="none">
                <a:solidFill>
                  <a:schemeClr val="dk1"/>
                </a:solidFill>
                <a:latin typeface="Arial"/>
                <a:ea typeface="Arial"/>
                <a:cs typeface="Arial"/>
                <a:sym typeface="Arial"/>
              </a:rPr>
              <a:t>4</a:t>
            </a:r>
            <a:r>
              <a:rPr b="0" i="0" lang="en-US" sz="1800" u="none">
                <a:solidFill>
                  <a:schemeClr val="dk1"/>
                </a:solidFill>
                <a:latin typeface="Arial"/>
                <a:ea typeface="Arial"/>
                <a:cs typeface="Arial"/>
                <a:sym typeface="Arial"/>
              </a:rPr>
              <a:t> - larger mass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220">
                                            <p:txEl>
                                              <p:pRg end="0" st="0"/>
                                            </p:txEl>
                                          </p:spTgt>
                                        </p:tgtEl>
                                        <p:attrNameLst>
                                          <p:attrName>style.visibility</p:attrName>
                                        </p:attrNameLst>
                                      </p:cBhvr>
                                      <p:to>
                                        <p:strVal val="visible"/>
                                      </p:to>
                                    </p:set>
                                    <p:animEffect filter="fade" transition="in">
                                      <p:cBhvr>
                                        <p:cTn dur="500"/>
                                        <p:tgtEl>
                                          <p:spTgt spid="220">
                                            <p:txEl>
                                              <p:pRg end="0" st="0"/>
                                            </p:txEl>
                                          </p:spTgt>
                                        </p:tgtEl>
                                      </p:cBhvr>
                                    </p:animEffect>
                                  </p:childTnLst>
                                </p:cTn>
                              </p:par>
                            </p:childTnLst>
                          </p:cTn>
                        </p:par>
                        <p:par>
                          <p:cTn fill="hold">
                            <p:stCondLst>
                              <p:cond delay="500"/>
                            </p:stCondLst>
                            <p:childTnLst>
                              <p:par>
                                <p:cTn fill="hold" nodeType="afterEffect" presetClass="entr" presetID="10" presetSubtype="0">
                                  <p:stCondLst>
                                    <p:cond delay="1000"/>
                                  </p:stCondLst>
                                  <p:childTnLst>
                                    <p:set>
                                      <p:cBhvr>
                                        <p:cTn dur="1" fill="hold">
                                          <p:stCondLst>
                                            <p:cond delay="0"/>
                                          </p:stCondLst>
                                        </p:cTn>
                                        <p:tgtEl>
                                          <p:spTgt spid="221">
                                            <p:txEl>
                                              <p:pRg end="0" st="0"/>
                                            </p:txEl>
                                          </p:spTgt>
                                        </p:tgtEl>
                                        <p:attrNameLst>
                                          <p:attrName>style.visibility</p:attrName>
                                        </p:attrNameLst>
                                      </p:cBhvr>
                                      <p:to>
                                        <p:strVal val="visible"/>
                                      </p:to>
                                    </p:set>
                                    <p:animEffect filter="fade" transition="in">
                                      <p:cBhvr>
                                        <p:cTn dur="500"/>
                                        <p:tgtEl>
                                          <p:spTgt spid="221">
                                            <p:txEl>
                                              <p:pRg end="0" st="0"/>
                                            </p:txEl>
                                          </p:spTgt>
                                        </p:tgtEl>
                                      </p:cBhvr>
                                    </p:animEffect>
                                  </p:childTnLst>
                                </p:cTn>
                              </p:par>
                            </p:childTnLst>
                          </p:cTn>
                        </p:par>
                        <p:par>
                          <p:cTn fill="hold">
                            <p:stCondLst>
                              <p:cond delay="1000"/>
                            </p:stCondLst>
                            <p:childTnLst>
                              <p:par>
                                <p:cTn fill="hold" nodeType="afterEffect" presetClass="entr" presetID="10" presetSubtype="0">
                                  <p:stCondLst>
                                    <p:cond delay="1000"/>
                                  </p:stCondLst>
                                  <p:childTnLst>
                                    <p:set>
                                      <p:cBhvr>
                                        <p:cTn dur="1" fill="hold">
                                          <p:stCondLst>
                                            <p:cond delay="0"/>
                                          </p:stCondLst>
                                        </p:cTn>
                                        <p:tgtEl>
                                          <p:spTgt spid="222">
                                            <p:txEl>
                                              <p:pRg end="0" st="0"/>
                                            </p:txEl>
                                          </p:spTgt>
                                        </p:tgtEl>
                                        <p:attrNameLst>
                                          <p:attrName>style.visibility</p:attrName>
                                        </p:attrNameLst>
                                      </p:cBhvr>
                                      <p:to>
                                        <p:strVal val="visible"/>
                                      </p:to>
                                    </p:set>
                                    <p:animEffect filter="fade" transition="in">
                                      <p:cBhvr>
                                        <p:cTn dur="500"/>
                                        <p:tgtEl>
                                          <p:spTgt spid="222">
                                            <p:txEl>
                                              <p:pRg end="0" st="0"/>
                                            </p:txEl>
                                          </p:spTgt>
                                        </p:tgtEl>
                                      </p:cBhvr>
                                    </p:animEffect>
                                  </p:childTnLst>
                                </p:cTn>
                              </p:par>
                            </p:childTnLst>
                          </p:cTn>
                        </p:par>
                        <p:par>
                          <p:cTn fill="hold">
                            <p:stCondLst>
                              <p:cond delay="1500"/>
                            </p:stCondLst>
                            <p:childTnLst>
                              <p:par>
                                <p:cTn fill="hold" nodeType="afterEffect" presetClass="entr" presetID="10" presetSubtype="0">
                                  <p:stCondLst>
                                    <p:cond delay="1000"/>
                                  </p:stCondLst>
                                  <p:childTnLst>
                                    <p:set>
                                      <p:cBhvr>
                                        <p:cTn dur="1" fill="hold">
                                          <p:stCondLst>
                                            <p:cond delay="0"/>
                                          </p:stCondLst>
                                        </p:cTn>
                                        <p:tgtEl>
                                          <p:spTgt spid="223">
                                            <p:txEl>
                                              <p:pRg end="0" st="0"/>
                                            </p:txEl>
                                          </p:spTgt>
                                        </p:tgtEl>
                                        <p:attrNameLst>
                                          <p:attrName>style.visibility</p:attrName>
                                        </p:attrNameLst>
                                      </p:cBhvr>
                                      <p:to>
                                        <p:strVal val="visible"/>
                                      </p:to>
                                    </p:set>
                                    <p:animEffect filter="fade" transition="in">
                                      <p:cBhvr>
                                        <p:cTn dur="500"/>
                                        <p:tgtEl>
                                          <p:spTgt spid="223">
                                            <p:txEl>
                                              <p:pRg end="0" st="0"/>
                                            </p:txEl>
                                          </p:spTgt>
                                        </p:tgtEl>
                                      </p:cBhvr>
                                    </p:animEffect>
                                  </p:childTnLst>
                                </p:cTn>
                              </p:par>
                            </p:childTnLst>
                          </p:cTn>
                        </p:par>
                        <p:par>
                          <p:cTn fill="hold">
                            <p:stCondLst>
                              <p:cond delay="2000"/>
                            </p:stCondLst>
                            <p:childTnLst>
                              <p:par>
                                <p:cTn fill="hold" nodeType="afterEffect" presetClass="entr" presetID="10" presetSubtype="0">
                                  <p:stCondLst>
                                    <p:cond delay="1000"/>
                                  </p:stCondLst>
                                  <p:childTnLst>
                                    <p:set>
                                      <p:cBhvr>
                                        <p:cTn dur="1" fill="hold">
                                          <p:stCondLst>
                                            <p:cond delay="0"/>
                                          </p:stCondLst>
                                        </p:cTn>
                                        <p:tgtEl>
                                          <p:spTgt spid="224">
                                            <p:txEl>
                                              <p:pRg end="0" st="0"/>
                                            </p:txEl>
                                          </p:spTgt>
                                        </p:tgtEl>
                                        <p:attrNameLst>
                                          <p:attrName>style.visibility</p:attrName>
                                        </p:attrNameLst>
                                      </p:cBhvr>
                                      <p:to>
                                        <p:strVal val="visible"/>
                                      </p:to>
                                    </p:set>
                                    <p:animEffect filter="fade" transition="in">
                                      <p:cBhvr>
                                        <p:cTn dur="500"/>
                                        <p:tgtEl>
                                          <p:spTgt spid="224">
                                            <p:txEl>
                                              <p:pRg end="0" st="0"/>
                                            </p:txEl>
                                          </p:spTgt>
                                        </p:tgtEl>
                                      </p:cBhvr>
                                    </p:animEffect>
                                  </p:childTnLst>
                                </p:cTn>
                              </p:par>
                            </p:childTnLst>
                          </p:cTn>
                        </p:par>
                        <p:par>
                          <p:cTn fill="hold">
                            <p:stCondLst>
                              <p:cond delay="2500"/>
                            </p:stCondLst>
                            <p:childTnLst>
                              <p:par>
                                <p:cTn fill="hold" nodeType="afterEffect" presetClass="entr" presetID="10" presetSubtype="0">
                                  <p:stCondLst>
                                    <p:cond delay="1000"/>
                                  </p:stCondLst>
                                  <p:childTnLst>
                                    <p:set>
                                      <p:cBhvr>
                                        <p:cTn dur="1" fill="hold">
                                          <p:stCondLst>
                                            <p:cond delay="0"/>
                                          </p:stCondLst>
                                        </p:cTn>
                                        <p:tgtEl>
                                          <p:spTgt spid="225">
                                            <p:txEl>
                                              <p:pRg end="0" st="0"/>
                                            </p:txEl>
                                          </p:spTgt>
                                        </p:tgtEl>
                                        <p:attrNameLst>
                                          <p:attrName>style.visibility</p:attrName>
                                        </p:attrNameLst>
                                      </p:cBhvr>
                                      <p:to>
                                        <p:strVal val="visible"/>
                                      </p:to>
                                    </p:set>
                                    <p:animEffect filter="fade" transition="in">
                                      <p:cBhvr>
                                        <p:cTn dur="500"/>
                                        <p:tgtEl>
                                          <p:spTgt spid="225">
                                            <p:txEl>
                                              <p:pRg end="0" st="0"/>
                                            </p:txEl>
                                          </p:spTgt>
                                        </p:tgtEl>
                                      </p:cBhvr>
                                    </p:animEffect>
                                  </p:childTnLst>
                                </p:cTn>
                              </p:par>
                            </p:childTnLst>
                          </p:cTn>
                        </p:par>
                        <p:par>
                          <p:cTn fill="hold">
                            <p:stCondLst>
                              <p:cond delay="3000"/>
                            </p:stCondLst>
                            <p:childTnLst>
                              <p:par>
                                <p:cTn fill="hold" nodeType="afterEffect" presetClass="entr" presetID="1" presetSubtype="0">
                                  <p:stCondLst>
                                    <p:cond delay="3500"/>
                                  </p:stCondLst>
                                  <p:childTnLst>
                                    <p:set>
                                      <p:cBhvr>
                                        <p:cTn dur="1" fill="hold">
                                          <p:stCondLst>
                                            <p:cond delay="0"/>
                                          </p:stCondLst>
                                        </p:cTn>
                                        <p:tgtEl>
                                          <p:spTgt spid="215">
                                            <p:txEl>
                                              <p:pRg end="0" st="0"/>
                                            </p:txEl>
                                          </p:spTgt>
                                        </p:tgtEl>
                                        <p:attrNameLst>
                                          <p:attrName>style.visibility</p:attrName>
                                        </p:attrNameLst>
                                      </p:cBhvr>
                                      <p:to>
                                        <p:strVal val="visible"/>
                                      </p:to>
                                    </p:set>
                                  </p:childTnLst>
                                </p:cTn>
                              </p:par>
                            </p:childTnLst>
                          </p:cTn>
                        </p:par>
                        <p:par>
                          <p:cTn fill="hold">
                            <p:stCondLst>
                              <p:cond delay="3001"/>
                            </p:stCondLst>
                            <p:childTnLst>
                              <p:par>
                                <p:cTn fill="hold" nodeType="afterEffect" presetClass="entr" presetID="10" presetSubtype="0">
                                  <p:stCondLst>
                                    <p:cond delay="0"/>
                                  </p:stCondLst>
                                  <p:childTnLst>
                                    <p:set>
                                      <p:cBhvr>
                                        <p:cTn dur="1" fill="hold">
                                          <p:stCondLst>
                                            <p:cond delay="0"/>
                                          </p:stCondLst>
                                        </p:cTn>
                                        <p:tgtEl>
                                          <p:spTgt spid="229">
                                            <p:txEl>
                                              <p:pRg end="0" st="0"/>
                                            </p:txEl>
                                          </p:spTgt>
                                        </p:tgtEl>
                                        <p:attrNameLst>
                                          <p:attrName>style.visibility</p:attrName>
                                        </p:attrNameLst>
                                      </p:cBhvr>
                                      <p:to>
                                        <p:strVal val="visible"/>
                                      </p:to>
                                    </p:set>
                                    <p:animEffect filter="fade" transition="in">
                                      <p:cBhvr>
                                        <p:cTn dur="500"/>
                                        <p:tgtEl>
                                          <p:spTgt spid="229">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500"/>
                                        <p:tgtEl>
                                          <p:spTgt spid="229"/>
                                        </p:tgtEl>
                                      </p:cBhvr>
                                    </p:animEffect>
                                  </p:childTnLst>
                                </p:cTn>
                              </p:par>
                            </p:childTnLst>
                          </p:cTn>
                        </p:par>
                        <p:par>
                          <p:cTn fill="hold">
                            <p:stCondLst>
                              <p:cond delay="3501"/>
                            </p:stCondLst>
                            <p:childTnLst>
                              <p:par>
                                <p:cTn fill="hold" nodeType="afterEffect" presetClass="entr" presetID="10" presetSubtype="0">
                                  <p:stCondLst>
                                    <p:cond delay="1000"/>
                                  </p:stCondLst>
                                  <p:childTnLst>
                                    <p:set>
                                      <p:cBhvr>
                                        <p:cTn dur="1" fill="hold">
                                          <p:stCondLst>
                                            <p:cond delay="0"/>
                                          </p:stCondLst>
                                        </p:cTn>
                                        <p:tgtEl>
                                          <p:spTgt spid="230">
                                            <p:txEl>
                                              <p:pRg end="0" st="0"/>
                                            </p:txEl>
                                          </p:spTgt>
                                        </p:tgtEl>
                                        <p:attrNameLst>
                                          <p:attrName>style.visibility</p:attrName>
                                        </p:attrNameLst>
                                      </p:cBhvr>
                                      <p:to>
                                        <p:strVal val="visible"/>
                                      </p:to>
                                    </p:set>
                                    <p:animEffect filter="fade" transition="in">
                                      <p:cBhvr>
                                        <p:cTn dur="500"/>
                                        <p:tgtEl>
                                          <p:spTgt spid="230">
                                            <p:txEl>
                                              <p:pRg end="0" st="0"/>
                                            </p:txEl>
                                          </p:spTgt>
                                        </p:tgtEl>
                                      </p:cBhvr>
                                    </p:animEffect>
                                  </p:childTnLst>
                                </p:cTn>
                              </p:par>
                              <p:par>
                                <p:cTn fill="hold" nodeType="withEffect" presetClass="entr" presetID="10" presetSubtype="0">
                                  <p:stCondLst>
                                    <p:cond delay="500"/>
                                  </p:stCondLst>
                                  <p:childTnLst>
                                    <p:set>
                                      <p:cBhvr>
                                        <p:cTn dur="1" fill="hold">
                                          <p:stCondLst>
                                            <p:cond delay="0"/>
                                          </p:stCondLst>
                                        </p:cTn>
                                        <p:tgtEl>
                                          <p:spTgt spid="230"/>
                                        </p:tgtEl>
                                        <p:attrNameLst>
                                          <p:attrName>style.visibility</p:attrName>
                                        </p:attrNameLst>
                                      </p:cBhvr>
                                      <p:to>
                                        <p:strVal val="visible"/>
                                      </p:to>
                                    </p:set>
                                    <p:animEffect filter="fade" transition="in">
                                      <p:cBhvr>
                                        <p:cTn dur="500"/>
                                        <p:tgtEl>
                                          <p:spTgt spid="230"/>
                                        </p:tgtEl>
                                      </p:cBhvr>
                                    </p:animEffect>
                                  </p:childTnLst>
                                </p:cTn>
                              </p:par>
                            </p:childTnLst>
                          </p:cTn>
                        </p:par>
                        <p:par>
                          <p:cTn fill="hold">
                            <p:stCondLst>
                              <p:cond delay="4001"/>
                            </p:stCondLst>
                            <p:childTnLst>
                              <p:par>
                                <p:cTn fill="hold" nodeType="afterEffect" presetClass="entr" presetID="10" presetSubtype="0">
                                  <p:stCondLst>
                                    <p:cond delay="1000"/>
                                  </p:stCondLst>
                                  <p:childTnLst>
                                    <p:set>
                                      <p:cBhvr>
                                        <p:cTn dur="1" fill="hold">
                                          <p:stCondLst>
                                            <p:cond delay="0"/>
                                          </p:stCondLst>
                                        </p:cTn>
                                        <p:tgtEl>
                                          <p:spTgt spid="231">
                                            <p:txEl>
                                              <p:pRg end="0" st="0"/>
                                            </p:txEl>
                                          </p:spTgt>
                                        </p:tgtEl>
                                        <p:attrNameLst>
                                          <p:attrName>style.visibility</p:attrName>
                                        </p:attrNameLst>
                                      </p:cBhvr>
                                      <p:to>
                                        <p:strVal val="visible"/>
                                      </p:to>
                                    </p:set>
                                    <p:animEffect filter="fade" transition="in">
                                      <p:cBhvr>
                                        <p:cTn dur="500"/>
                                        <p:tgtEl>
                                          <p:spTgt spid="231">
                                            <p:txEl>
                                              <p:pRg end="0" st="0"/>
                                            </p:txEl>
                                          </p:spTgt>
                                        </p:tgtEl>
                                      </p:cBhvr>
                                    </p:animEffect>
                                  </p:childTnLst>
                                </p:cTn>
                              </p:par>
                              <p:par>
                                <p:cTn fill="hold" nodeType="withEffect" presetClass="entr" presetID="10" presetSubtype="0">
                                  <p:stCondLst>
                                    <p:cond delay="500"/>
                                  </p:stCondLst>
                                  <p:childTnLst>
                                    <p:set>
                                      <p:cBhvr>
                                        <p:cTn dur="1" fill="hold">
                                          <p:stCondLst>
                                            <p:cond delay="0"/>
                                          </p:stCondLst>
                                        </p:cTn>
                                        <p:tgtEl>
                                          <p:spTgt spid="231"/>
                                        </p:tgtEl>
                                        <p:attrNameLst>
                                          <p:attrName>style.visibility</p:attrName>
                                        </p:attrNameLst>
                                      </p:cBhvr>
                                      <p:to>
                                        <p:strVal val="visible"/>
                                      </p:to>
                                    </p:set>
                                    <p:animEffect filter="fade" transition="in">
                                      <p:cBhvr>
                                        <p:cTn dur="500"/>
                                        <p:tgtEl>
                                          <p:spTgt spid="231"/>
                                        </p:tgtEl>
                                      </p:cBhvr>
                                    </p:animEffect>
                                  </p:childTnLst>
                                </p:cTn>
                              </p:par>
                            </p:childTnLst>
                          </p:cTn>
                        </p:par>
                        <p:par>
                          <p:cTn fill="hold">
                            <p:stCondLst>
                              <p:cond delay="4501"/>
                            </p:stCondLst>
                            <p:childTnLst>
                              <p:par>
                                <p:cTn fill="hold" nodeType="afterEffect" presetClass="entr" presetID="10" presetSubtype="0">
                                  <p:stCondLst>
                                    <p:cond delay="1000"/>
                                  </p:stCondLst>
                                  <p:childTnLst>
                                    <p:set>
                                      <p:cBhvr>
                                        <p:cTn dur="1" fill="hold">
                                          <p:stCondLst>
                                            <p:cond delay="0"/>
                                          </p:stCondLst>
                                        </p:cTn>
                                        <p:tgtEl>
                                          <p:spTgt spid="232">
                                            <p:txEl>
                                              <p:pRg end="0" st="0"/>
                                            </p:txEl>
                                          </p:spTgt>
                                        </p:tgtEl>
                                        <p:attrNameLst>
                                          <p:attrName>style.visibility</p:attrName>
                                        </p:attrNameLst>
                                      </p:cBhvr>
                                      <p:to>
                                        <p:strVal val="visible"/>
                                      </p:to>
                                    </p:set>
                                    <p:animEffect filter="fade" transition="in">
                                      <p:cBhvr>
                                        <p:cTn dur="500"/>
                                        <p:tgtEl>
                                          <p:spTgt spid="232">
                                            <p:txEl>
                                              <p:pRg end="0" st="0"/>
                                            </p:txEl>
                                          </p:spTgt>
                                        </p:tgtEl>
                                      </p:cBhvr>
                                    </p:animEffect>
                                  </p:childTnLst>
                                </p:cTn>
                              </p:par>
                              <p:par>
                                <p:cTn fill="hold" nodeType="withEffect" presetClass="entr" presetID="10" presetSubtype="0">
                                  <p:stCondLst>
                                    <p:cond delay="500"/>
                                  </p:stCondLst>
                                  <p:childTnLst>
                                    <p:set>
                                      <p:cBhvr>
                                        <p:cTn dur="1" fill="hold">
                                          <p:stCondLst>
                                            <p:cond delay="0"/>
                                          </p:stCondLst>
                                        </p:cTn>
                                        <p:tgtEl>
                                          <p:spTgt spid="232"/>
                                        </p:tgtEl>
                                        <p:attrNameLst>
                                          <p:attrName>style.visibility</p:attrName>
                                        </p:attrNameLst>
                                      </p:cBhvr>
                                      <p:to>
                                        <p:strVal val="visible"/>
                                      </p:to>
                                    </p:set>
                                    <p:animEffect filter="fade" transition="in">
                                      <p:cBhvr>
                                        <p:cTn dur="500"/>
                                        <p:tgtEl>
                                          <p:spTgt spid="232"/>
                                        </p:tgtEl>
                                      </p:cBhvr>
                                    </p:animEffect>
                                  </p:childTnLst>
                                </p:cTn>
                              </p:par>
                            </p:childTnLst>
                          </p:cTn>
                        </p:par>
                        <p:par>
                          <p:cTn fill="hold">
                            <p:stCondLst>
                              <p:cond delay="5001"/>
                            </p:stCondLst>
                            <p:childTnLst>
                              <p:par>
                                <p:cTn fill="hold" nodeType="afterEffect" presetClass="entr" presetID="10" presetSubtype="0">
                                  <p:stCondLst>
                                    <p:cond delay="1000"/>
                                  </p:stCondLst>
                                  <p:childTnLst>
                                    <p:set>
                                      <p:cBhvr>
                                        <p:cTn dur="1" fill="hold">
                                          <p:stCondLst>
                                            <p:cond delay="0"/>
                                          </p:stCondLst>
                                        </p:cTn>
                                        <p:tgtEl>
                                          <p:spTgt spid="233">
                                            <p:txEl>
                                              <p:pRg end="0" st="0"/>
                                            </p:txEl>
                                          </p:spTgt>
                                        </p:tgtEl>
                                        <p:attrNameLst>
                                          <p:attrName>style.visibility</p:attrName>
                                        </p:attrNameLst>
                                      </p:cBhvr>
                                      <p:to>
                                        <p:strVal val="visible"/>
                                      </p:to>
                                    </p:set>
                                    <p:animEffect filter="fade" transition="in">
                                      <p:cBhvr>
                                        <p:cTn dur="500"/>
                                        <p:tgtEl>
                                          <p:spTgt spid="233">
                                            <p:txEl>
                                              <p:pRg end="0" st="0"/>
                                            </p:txEl>
                                          </p:spTgt>
                                        </p:tgtEl>
                                      </p:cBhvr>
                                    </p:animEffect>
                                  </p:childTnLst>
                                </p:cTn>
                              </p:par>
                              <p:par>
                                <p:cTn fill="hold" nodeType="withEffect" presetClass="entr" presetID="10" presetSubtype="0">
                                  <p:stCondLst>
                                    <p:cond delay="500"/>
                                  </p:stCondLst>
                                  <p:childTnLst>
                                    <p:set>
                                      <p:cBhvr>
                                        <p:cTn dur="1" fill="hold">
                                          <p:stCondLst>
                                            <p:cond delay="0"/>
                                          </p:stCondLst>
                                        </p:cTn>
                                        <p:tgtEl>
                                          <p:spTgt spid="233"/>
                                        </p:tgtEl>
                                        <p:attrNameLst>
                                          <p:attrName>style.visibility</p:attrName>
                                        </p:attrNameLst>
                                      </p:cBhvr>
                                      <p:to>
                                        <p:strVal val="visible"/>
                                      </p:to>
                                    </p:set>
                                    <p:animEffect filter="fade" transition="in">
                                      <p:cBhvr>
                                        <p:cTn dur="500"/>
                                        <p:tgtEl>
                                          <p:spTgt spid="233"/>
                                        </p:tgtEl>
                                      </p:cBhvr>
                                    </p:animEffect>
                                  </p:childTnLst>
                                </p:cTn>
                              </p:par>
                            </p:childTnLst>
                          </p:cTn>
                        </p:par>
                        <p:par>
                          <p:cTn fill="hold">
                            <p:stCondLst>
                              <p:cond delay="5501"/>
                            </p:stCondLst>
                            <p:childTnLst>
                              <p:par>
                                <p:cTn fill="hold" nodeType="afterEffect" presetClass="entr" presetID="10" presetSubtype="0">
                                  <p:stCondLst>
                                    <p:cond delay="1000"/>
                                  </p:stCondLst>
                                  <p:childTnLst>
                                    <p:set>
                                      <p:cBhvr>
                                        <p:cTn dur="1" fill="hold">
                                          <p:stCondLst>
                                            <p:cond delay="0"/>
                                          </p:stCondLst>
                                        </p:cTn>
                                        <p:tgtEl>
                                          <p:spTgt spid="234">
                                            <p:txEl>
                                              <p:pRg end="0" st="0"/>
                                            </p:txEl>
                                          </p:spTgt>
                                        </p:tgtEl>
                                        <p:attrNameLst>
                                          <p:attrName>style.visibility</p:attrName>
                                        </p:attrNameLst>
                                      </p:cBhvr>
                                      <p:to>
                                        <p:strVal val="visible"/>
                                      </p:to>
                                    </p:set>
                                    <p:animEffect filter="fade" transition="in">
                                      <p:cBhvr>
                                        <p:cTn dur="500"/>
                                        <p:tgtEl>
                                          <p:spTgt spid="234">
                                            <p:txEl>
                                              <p:pRg end="0" st="0"/>
                                            </p:txEl>
                                          </p:spTgt>
                                        </p:tgtEl>
                                      </p:cBhvr>
                                    </p:animEffect>
                                  </p:childTnLst>
                                </p:cTn>
                              </p:par>
                              <p:par>
                                <p:cTn fill="hold" nodeType="withEffect" presetClass="entr" presetID="10" presetSubtype="0">
                                  <p:stCondLst>
                                    <p:cond delay="500"/>
                                  </p:stCondLst>
                                  <p:childTnLst>
                                    <p:set>
                                      <p:cBhvr>
                                        <p:cTn dur="1" fill="hold">
                                          <p:stCondLst>
                                            <p:cond delay="0"/>
                                          </p:stCondLst>
                                        </p:cTn>
                                        <p:tgtEl>
                                          <p:spTgt spid="234"/>
                                        </p:tgtEl>
                                        <p:attrNameLst>
                                          <p:attrName>style.visibility</p:attrName>
                                        </p:attrNameLst>
                                      </p:cBhvr>
                                      <p:to>
                                        <p:strVal val="visible"/>
                                      </p:to>
                                    </p:set>
                                    <p:animEffect filter="fade" transition="in">
                                      <p:cBhvr>
                                        <p:cTn dur="500"/>
                                        <p:tgtEl>
                                          <p:spTgt spid="2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9" name="Shape 239"/>
        <p:cNvGrpSpPr/>
        <p:nvPr/>
      </p:nvGrpSpPr>
      <p:grpSpPr>
        <a:xfrm>
          <a:off x="0" y="0"/>
          <a:ext cx="0" cy="0"/>
          <a:chOff x="0" y="0"/>
          <a:chExt cx="0" cy="0"/>
        </a:xfrm>
      </p:grpSpPr>
      <p:sp>
        <p:nvSpPr>
          <p:cNvPr id="240" name="Google Shape;240;p25"/>
          <p:cNvSpPr txBox="1"/>
          <p:nvPr/>
        </p:nvSpPr>
        <p:spPr>
          <a:xfrm>
            <a:off x="685800" y="457200"/>
            <a:ext cx="15240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Figure 20.7</a:t>
            </a:r>
            <a:endParaRPr/>
          </a:p>
        </p:txBody>
      </p:sp>
      <p:sp>
        <p:nvSpPr>
          <p:cNvPr id="241" name="Google Shape;241;p25"/>
          <p:cNvSpPr txBox="1"/>
          <p:nvPr/>
        </p:nvSpPr>
        <p:spPr>
          <a:xfrm>
            <a:off x="990600" y="838200"/>
            <a:ext cx="7620000" cy="396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The entropy change accompanying the dissolution of a salt.</a:t>
            </a:r>
            <a:endParaRPr/>
          </a:p>
        </p:txBody>
      </p:sp>
      <p:sp>
        <p:nvSpPr>
          <p:cNvPr id="242" name="Google Shape;242;p25"/>
          <p:cNvSpPr txBox="1"/>
          <p:nvPr/>
        </p:nvSpPr>
        <p:spPr>
          <a:xfrm>
            <a:off x="2125662" y="2166937"/>
            <a:ext cx="18288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ED181E"/>
              </a:buClr>
              <a:buSzPts val="1800"/>
              <a:buFont typeface="Arial"/>
              <a:buNone/>
            </a:pPr>
            <a:r>
              <a:rPr b="0" i="1" lang="en-US" sz="1800" u="none">
                <a:solidFill>
                  <a:srgbClr val="ED181E"/>
                </a:solidFill>
                <a:latin typeface="Arial"/>
                <a:ea typeface="Arial"/>
                <a:cs typeface="Arial"/>
                <a:sym typeface="Arial"/>
              </a:rPr>
              <a:t>pure solid</a:t>
            </a:r>
            <a:endParaRPr/>
          </a:p>
        </p:txBody>
      </p:sp>
      <p:sp>
        <p:nvSpPr>
          <p:cNvPr id="243" name="Google Shape;243;p25"/>
          <p:cNvSpPr txBox="1"/>
          <p:nvPr/>
        </p:nvSpPr>
        <p:spPr>
          <a:xfrm>
            <a:off x="6899275" y="2109787"/>
            <a:ext cx="18288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ED181E"/>
              </a:buClr>
              <a:buSzPts val="1800"/>
              <a:buFont typeface="Arial"/>
              <a:buNone/>
            </a:pPr>
            <a:r>
              <a:rPr b="0" i="1" lang="en-US" sz="1800" u="none">
                <a:solidFill>
                  <a:srgbClr val="ED181E"/>
                </a:solidFill>
                <a:latin typeface="Arial"/>
                <a:ea typeface="Arial"/>
                <a:cs typeface="Arial"/>
                <a:sym typeface="Arial"/>
              </a:rPr>
              <a:t>pure liquid</a:t>
            </a:r>
            <a:endParaRPr/>
          </a:p>
        </p:txBody>
      </p:sp>
      <p:grpSp>
        <p:nvGrpSpPr>
          <p:cNvPr id="244" name="Google Shape;244;p25"/>
          <p:cNvGrpSpPr/>
          <p:nvPr/>
        </p:nvGrpSpPr>
        <p:grpSpPr>
          <a:xfrm>
            <a:off x="4038600" y="2743200"/>
            <a:ext cx="1066800" cy="762000"/>
            <a:chOff x="2544" y="1728"/>
            <a:chExt cx="672" cy="480"/>
          </a:xfrm>
        </p:grpSpPr>
        <p:cxnSp>
          <p:nvCxnSpPr>
            <p:cNvPr id="245" name="Google Shape;245;p25"/>
            <p:cNvCxnSpPr/>
            <p:nvPr/>
          </p:nvCxnSpPr>
          <p:spPr>
            <a:xfrm>
              <a:off x="2640" y="2208"/>
              <a:ext cx="528" cy="0"/>
            </a:xfrm>
            <a:prstGeom prst="straightConnector1">
              <a:avLst/>
            </a:prstGeom>
            <a:noFill/>
            <a:ln cap="flat" cmpd="sng" w="57150">
              <a:solidFill>
                <a:schemeClr val="dk1"/>
              </a:solidFill>
              <a:prstDash val="solid"/>
              <a:miter lim="800000"/>
              <a:headEnd len="med" w="med" type="none"/>
              <a:tailEnd len="med" w="med" type="triangle"/>
            </a:ln>
          </p:spPr>
        </p:cxnSp>
        <p:sp>
          <p:nvSpPr>
            <p:cNvPr id="246" name="Google Shape;246;p25"/>
            <p:cNvSpPr txBox="1"/>
            <p:nvPr/>
          </p:nvSpPr>
          <p:spPr>
            <a:xfrm>
              <a:off x="2544" y="1728"/>
              <a:ext cx="672" cy="2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MIX</a:t>
              </a:r>
              <a:endParaRPr/>
            </a:p>
          </p:txBody>
        </p:sp>
      </p:grpSp>
      <p:pic>
        <p:nvPicPr>
          <p:cNvPr id="247" name="Google Shape;247;p25"/>
          <p:cNvPicPr preferRelativeResize="0"/>
          <p:nvPr/>
        </p:nvPicPr>
        <p:blipFill rotWithShape="1">
          <a:blip r:embed="rId3">
            <a:alphaModFix/>
          </a:blip>
          <a:srcRect b="0" l="0" r="0" t="0"/>
          <a:stretch/>
        </p:blipFill>
        <p:spPr>
          <a:xfrm>
            <a:off x="3522662" y="1243012"/>
            <a:ext cx="3414712" cy="547528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2" name="Shape 252"/>
        <p:cNvGrpSpPr/>
        <p:nvPr/>
      </p:nvGrpSpPr>
      <p:grpSpPr>
        <a:xfrm>
          <a:off x="0" y="0"/>
          <a:ext cx="0" cy="0"/>
          <a:chOff x="0" y="0"/>
          <a:chExt cx="0" cy="0"/>
        </a:xfrm>
      </p:grpSpPr>
      <p:sp>
        <p:nvSpPr>
          <p:cNvPr id="253" name="Google Shape;253;p26"/>
          <p:cNvSpPr txBox="1"/>
          <p:nvPr/>
        </p:nvSpPr>
        <p:spPr>
          <a:xfrm>
            <a:off x="685800" y="457200"/>
            <a:ext cx="15240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Figure 20.8</a:t>
            </a:r>
            <a:endParaRPr/>
          </a:p>
        </p:txBody>
      </p:sp>
      <p:sp>
        <p:nvSpPr>
          <p:cNvPr id="254" name="Google Shape;254;p26"/>
          <p:cNvSpPr txBox="1"/>
          <p:nvPr/>
        </p:nvSpPr>
        <p:spPr>
          <a:xfrm>
            <a:off x="304800" y="838200"/>
            <a:ext cx="8458200" cy="3968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The small increase in entropy when ethanol dissolves in water.</a:t>
            </a:r>
            <a:endParaRPr/>
          </a:p>
        </p:txBody>
      </p:sp>
      <p:pic>
        <p:nvPicPr>
          <p:cNvPr id="255" name="Google Shape;255;p26"/>
          <p:cNvPicPr preferRelativeResize="0"/>
          <p:nvPr/>
        </p:nvPicPr>
        <p:blipFill rotWithShape="1">
          <a:blip r:embed="rId3">
            <a:alphaModFix/>
          </a:blip>
          <a:srcRect b="0" l="0" r="0" t="0"/>
          <a:stretch/>
        </p:blipFill>
        <p:spPr>
          <a:xfrm>
            <a:off x="385762" y="1671637"/>
            <a:ext cx="8482012" cy="325913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0" name="Shape 260"/>
        <p:cNvGrpSpPr/>
        <p:nvPr/>
      </p:nvGrpSpPr>
      <p:grpSpPr>
        <a:xfrm>
          <a:off x="0" y="0"/>
          <a:ext cx="0" cy="0"/>
          <a:chOff x="0" y="0"/>
          <a:chExt cx="0" cy="0"/>
        </a:xfrm>
      </p:grpSpPr>
      <p:sp>
        <p:nvSpPr>
          <p:cNvPr id="261" name="Google Shape;261;p27"/>
          <p:cNvSpPr txBox="1"/>
          <p:nvPr/>
        </p:nvSpPr>
        <p:spPr>
          <a:xfrm>
            <a:off x="685800" y="457200"/>
            <a:ext cx="15240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Figure 20.9</a:t>
            </a:r>
            <a:endParaRPr/>
          </a:p>
        </p:txBody>
      </p:sp>
      <p:sp>
        <p:nvSpPr>
          <p:cNvPr id="262" name="Google Shape;262;p27"/>
          <p:cNvSpPr txBox="1"/>
          <p:nvPr/>
        </p:nvSpPr>
        <p:spPr>
          <a:xfrm>
            <a:off x="762000" y="838200"/>
            <a:ext cx="8001000" cy="396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The large </a:t>
            </a:r>
            <a:r>
              <a:rPr b="1" i="1" lang="en-US" sz="2000" u="none">
                <a:solidFill>
                  <a:schemeClr val="dk1"/>
                </a:solidFill>
                <a:latin typeface="Arial"/>
                <a:ea typeface="Arial"/>
                <a:cs typeface="Arial"/>
                <a:sym typeface="Arial"/>
              </a:rPr>
              <a:t>decrease</a:t>
            </a:r>
            <a:r>
              <a:rPr b="1" i="0" lang="en-US" sz="2000" u="none">
                <a:solidFill>
                  <a:schemeClr val="dk1"/>
                </a:solidFill>
                <a:latin typeface="Arial"/>
                <a:ea typeface="Arial"/>
                <a:cs typeface="Arial"/>
                <a:sym typeface="Arial"/>
              </a:rPr>
              <a:t> in entropy when a gas dissolves in a liquid.</a:t>
            </a:r>
            <a:endParaRPr/>
          </a:p>
        </p:txBody>
      </p:sp>
      <p:pic>
        <p:nvPicPr>
          <p:cNvPr id="263" name="Google Shape;263;p27"/>
          <p:cNvPicPr preferRelativeResize="0"/>
          <p:nvPr/>
        </p:nvPicPr>
        <p:blipFill rotWithShape="1">
          <a:blip r:embed="rId3">
            <a:alphaModFix/>
          </a:blip>
          <a:srcRect b="0" l="0" r="0" t="0"/>
          <a:stretch/>
        </p:blipFill>
        <p:spPr>
          <a:xfrm>
            <a:off x="1347787" y="1290637"/>
            <a:ext cx="6161087" cy="5443537"/>
          </a:xfrm>
          <a:prstGeom prst="rect">
            <a:avLst/>
          </a:prstGeom>
          <a:noFill/>
          <a:ln>
            <a:noFill/>
          </a:ln>
        </p:spPr>
      </p:pic>
      <p:sp>
        <p:nvSpPr>
          <p:cNvPr id="264" name="Google Shape;264;p27"/>
          <p:cNvSpPr txBox="1"/>
          <p:nvPr/>
        </p:nvSpPr>
        <p:spPr>
          <a:xfrm>
            <a:off x="1317625" y="1925637"/>
            <a:ext cx="981075" cy="7016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ED181E"/>
              </a:buClr>
              <a:buSzPts val="2000"/>
              <a:buFont typeface="Arial"/>
              <a:buNone/>
            </a:pPr>
            <a:r>
              <a:rPr b="1" i="1" lang="en-US" sz="2000" u="none">
                <a:solidFill>
                  <a:srgbClr val="ED181E"/>
                </a:solidFill>
                <a:latin typeface="Arial"/>
                <a:ea typeface="Arial"/>
                <a:cs typeface="Arial"/>
                <a:sym typeface="Arial"/>
              </a:rPr>
              <a:t>O</a:t>
            </a:r>
            <a:r>
              <a:rPr b="1" baseline="-25000" i="1" lang="en-US" sz="2000" u="none">
                <a:solidFill>
                  <a:srgbClr val="ED181E"/>
                </a:solidFill>
                <a:latin typeface="Arial"/>
                <a:ea typeface="Arial"/>
                <a:cs typeface="Arial"/>
                <a:sym typeface="Arial"/>
              </a:rPr>
              <a:t>2</a:t>
            </a:r>
            <a:r>
              <a:rPr b="1" i="1" lang="en-US" sz="2000" u="none">
                <a:solidFill>
                  <a:srgbClr val="ED181E"/>
                </a:solidFill>
                <a:latin typeface="Arial"/>
                <a:ea typeface="Arial"/>
                <a:cs typeface="Arial"/>
                <a:sym typeface="Arial"/>
              </a:rPr>
              <a:t> gas</a:t>
            </a:r>
            <a:endParaRPr/>
          </a:p>
          <a:p>
            <a:pPr indent="0" lvl="0" marL="0" marR="0" rtl="0" algn="l">
              <a:lnSpc>
                <a:spcPct val="100000"/>
              </a:lnSpc>
              <a:spcBef>
                <a:spcPts val="0"/>
              </a:spcBef>
              <a:spcAft>
                <a:spcPts val="0"/>
              </a:spcAft>
              <a:buNone/>
            </a:pPr>
            <a:r>
              <a:t/>
            </a:r>
            <a:endParaRPr b="1" i="1" sz="2000" u="none">
              <a:solidFill>
                <a:srgbClr val="ED181E"/>
              </a:solidFill>
              <a:latin typeface="Arial"/>
              <a:ea typeface="Arial"/>
              <a:cs typeface="Arial"/>
              <a:sym typeface="Arial"/>
            </a:endParaRPr>
          </a:p>
        </p:txBody>
      </p:sp>
      <p:sp>
        <p:nvSpPr>
          <p:cNvPr id="265" name="Google Shape;265;p27"/>
          <p:cNvSpPr txBox="1"/>
          <p:nvPr/>
        </p:nvSpPr>
        <p:spPr>
          <a:xfrm>
            <a:off x="157162" y="4730750"/>
            <a:ext cx="2168525" cy="8540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ED181E"/>
              </a:buClr>
              <a:buSzPts val="2000"/>
              <a:buFont typeface="Arial"/>
              <a:buNone/>
            </a:pPr>
            <a:r>
              <a:rPr b="1" i="1" lang="en-US" sz="2000" u="none">
                <a:solidFill>
                  <a:srgbClr val="ED181E"/>
                </a:solidFill>
                <a:latin typeface="Arial"/>
                <a:ea typeface="Arial"/>
                <a:cs typeface="Arial"/>
                <a:sym typeface="Arial"/>
              </a:rPr>
              <a:t>O</a:t>
            </a:r>
            <a:r>
              <a:rPr b="1" baseline="-25000" i="1" lang="en-US" sz="2000" u="none">
                <a:solidFill>
                  <a:srgbClr val="ED181E"/>
                </a:solidFill>
                <a:latin typeface="Arial"/>
                <a:ea typeface="Arial"/>
                <a:cs typeface="Arial"/>
                <a:sym typeface="Arial"/>
              </a:rPr>
              <a:t>2</a:t>
            </a:r>
            <a:r>
              <a:rPr b="1" i="1" lang="en-US" sz="2000" u="none">
                <a:solidFill>
                  <a:srgbClr val="ED181E"/>
                </a:solidFill>
                <a:latin typeface="Arial"/>
                <a:ea typeface="Arial"/>
                <a:cs typeface="Arial"/>
                <a:sym typeface="Arial"/>
              </a:rPr>
              <a:t> gas in H</a:t>
            </a:r>
            <a:r>
              <a:rPr b="1" baseline="-25000" i="1" lang="en-US" sz="2000" u="none">
                <a:solidFill>
                  <a:srgbClr val="ED181E"/>
                </a:solidFill>
                <a:latin typeface="Arial"/>
                <a:ea typeface="Arial"/>
                <a:cs typeface="Arial"/>
                <a:sym typeface="Arial"/>
              </a:rPr>
              <a:t>2</a:t>
            </a:r>
            <a:r>
              <a:rPr b="1" i="1" lang="en-US" sz="2000" u="none">
                <a:solidFill>
                  <a:srgbClr val="ED181E"/>
                </a:solidFill>
                <a:latin typeface="Arial"/>
                <a:ea typeface="Arial"/>
                <a:cs typeface="Arial"/>
                <a:sym typeface="Arial"/>
              </a:rPr>
              <a:t>O</a:t>
            </a:r>
            <a:endParaRPr/>
          </a:p>
          <a:p>
            <a:pPr indent="0" lvl="0" marL="0" marR="0" rtl="0" algn="l">
              <a:lnSpc>
                <a:spcPct val="100000"/>
              </a:lnSpc>
              <a:spcBef>
                <a:spcPts val="0"/>
              </a:spcBef>
              <a:spcAft>
                <a:spcPts val="0"/>
              </a:spcAft>
              <a:buNone/>
            </a:pPr>
            <a:r>
              <a:t/>
            </a:r>
            <a:endParaRPr b="1" i="1" sz="2000" u="none">
              <a:solidFill>
                <a:srgbClr val="ED181E"/>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0" name="Shape 270"/>
        <p:cNvGrpSpPr/>
        <p:nvPr/>
      </p:nvGrpSpPr>
      <p:grpSpPr>
        <a:xfrm>
          <a:off x="0" y="0"/>
          <a:ext cx="0" cy="0"/>
          <a:chOff x="0" y="0"/>
          <a:chExt cx="0" cy="0"/>
        </a:xfrm>
      </p:grpSpPr>
      <p:sp>
        <p:nvSpPr>
          <p:cNvPr id="271" name="Google Shape;271;p28"/>
          <p:cNvSpPr txBox="1"/>
          <p:nvPr/>
        </p:nvSpPr>
        <p:spPr>
          <a:xfrm>
            <a:off x="1000125" y="550862"/>
            <a:ext cx="15240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Figure 20.10</a:t>
            </a:r>
            <a:endParaRPr/>
          </a:p>
        </p:txBody>
      </p:sp>
      <p:sp>
        <p:nvSpPr>
          <p:cNvPr id="272" name="Google Shape;272;p28"/>
          <p:cNvSpPr txBox="1"/>
          <p:nvPr/>
        </p:nvSpPr>
        <p:spPr>
          <a:xfrm>
            <a:off x="2667000" y="533400"/>
            <a:ext cx="4343400" cy="396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Entropy and vibrational motion.</a:t>
            </a:r>
            <a:endParaRPr/>
          </a:p>
        </p:txBody>
      </p:sp>
      <p:pic>
        <p:nvPicPr>
          <p:cNvPr id="273" name="Google Shape;273;p28"/>
          <p:cNvPicPr preferRelativeResize="0"/>
          <p:nvPr/>
        </p:nvPicPr>
        <p:blipFill rotWithShape="1">
          <a:blip r:embed="rId3">
            <a:alphaModFix/>
          </a:blip>
          <a:srcRect b="0" l="0" r="0" t="0"/>
          <a:stretch/>
        </p:blipFill>
        <p:spPr>
          <a:xfrm>
            <a:off x="0" y="1638300"/>
            <a:ext cx="8997950" cy="26098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78" name="Shape 278"/>
        <p:cNvGrpSpPr/>
        <p:nvPr/>
      </p:nvGrpSpPr>
      <p:grpSpPr>
        <a:xfrm>
          <a:off x="0" y="0"/>
          <a:ext cx="0" cy="0"/>
          <a:chOff x="0" y="0"/>
          <a:chExt cx="0" cy="0"/>
        </a:xfrm>
      </p:grpSpPr>
      <p:sp>
        <p:nvSpPr>
          <p:cNvPr id="279" name="Google Shape;279;p29"/>
          <p:cNvSpPr txBox="1"/>
          <p:nvPr/>
        </p:nvSpPr>
        <p:spPr>
          <a:xfrm>
            <a:off x="2882900" y="665162"/>
            <a:ext cx="4008437" cy="396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Entropy Changes in the System</a:t>
            </a:r>
            <a:endParaRPr/>
          </a:p>
        </p:txBody>
      </p:sp>
      <p:sp>
        <p:nvSpPr>
          <p:cNvPr id="280" name="Google Shape;280;p29"/>
          <p:cNvSpPr txBox="1"/>
          <p:nvPr/>
        </p:nvSpPr>
        <p:spPr>
          <a:xfrm>
            <a:off x="1676400" y="1387475"/>
            <a:ext cx="6653212" cy="7016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Noto Sans Symbols"/>
              <a:buNone/>
            </a:pPr>
            <a:r>
              <a:rPr b="0" i="0" lang="en-US" sz="2000" u="none">
                <a:solidFill>
                  <a:schemeClr val="dk1"/>
                </a:solidFill>
                <a:latin typeface="Noto Sans Symbols"/>
                <a:ea typeface="Noto Sans Symbols"/>
                <a:cs typeface="Noto Sans Symbols"/>
                <a:sym typeface="Noto Sans Symbols"/>
              </a:rPr>
              <a:t>Δ</a:t>
            </a:r>
            <a:r>
              <a:rPr b="0" i="1" lang="en-US" sz="2000" u="none">
                <a:solidFill>
                  <a:schemeClr val="dk1"/>
                </a:solidFill>
                <a:latin typeface="Arial"/>
                <a:ea typeface="Arial"/>
                <a:cs typeface="Arial"/>
                <a:sym typeface="Arial"/>
              </a:rPr>
              <a:t>S</a:t>
            </a:r>
            <a:r>
              <a:rPr b="0" baseline="30000" i="0" lang="en-US" sz="2000" u="none">
                <a:solidFill>
                  <a:schemeClr val="dk1"/>
                </a:solidFill>
                <a:latin typeface="Arial"/>
                <a:ea typeface="Arial"/>
                <a:cs typeface="Arial"/>
                <a:sym typeface="Arial"/>
              </a:rPr>
              <a:t>o</a:t>
            </a:r>
            <a:r>
              <a:rPr b="0" baseline="-25000" i="0" lang="en-US" sz="2000" u="none">
                <a:solidFill>
                  <a:schemeClr val="dk1"/>
                </a:solidFill>
                <a:latin typeface="Arial"/>
                <a:ea typeface="Arial"/>
                <a:cs typeface="Arial"/>
                <a:sym typeface="Arial"/>
              </a:rPr>
              <a:t>rxn</a:t>
            </a:r>
            <a:r>
              <a:rPr b="0" i="0" lang="en-US" sz="2000" u="none">
                <a:solidFill>
                  <a:schemeClr val="dk1"/>
                </a:solidFill>
                <a:latin typeface="Arial"/>
                <a:ea typeface="Arial"/>
                <a:cs typeface="Arial"/>
                <a:sym typeface="Arial"/>
              </a:rPr>
              <a:t> - the entropy change that occurs when all reactants</a:t>
            </a:r>
            <a:endParaRPr/>
          </a:p>
          <a:p>
            <a:pPr indent="0" lvl="0" marL="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and products are in their standard states.</a:t>
            </a:r>
            <a:endParaRPr/>
          </a:p>
        </p:txBody>
      </p:sp>
      <p:sp>
        <p:nvSpPr>
          <p:cNvPr id="281" name="Google Shape;281;p29"/>
          <p:cNvSpPr txBox="1"/>
          <p:nvPr/>
        </p:nvSpPr>
        <p:spPr>
          <a:xfrm>
            <a:off x="2286000" y="2362200"/>
            <a:ext cx="4419600" cy="457200"/>
          </a:xfrm>
          <a:prstGeom prst="rect">
            <a:avLst/>
          </a:prstGeom>
          <a:solidFill>
            <a:srgbClr val="FFFF99">
              <a:alpha val="75686"/>
            </a:srgbClr>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000"/>
              <a:buFont typeface="Noto Sans Symbols"/>
              <a:buNone/>
            </a:pPr>
            <a:r>
              <a:rPr b="0" i="0" lang="en-US" sz="2000" u="none">
                <a:solidFill>
                  <a:schemeClr val="dk1"/>
                </a:solidFill>
                <a:latin typeface="Noto Sans Symbols"/>
                <a:ea typeface="Noto Sans Symbols"/>
                <a:cs typeface="Noto Sans Symbols"/>
                <a:sym typeface="Noto Sans Symbols"/>
              </a:rPr>
              <a:t>Δ</a:t>
            </a:r>
            <a:r>
              <a:rPr b="0" i="1" lang="en-US" sz="2000" u="none">
                <a:solidFill>
                  <a:schemeClr val="dk1"/>
                </a:solidFill>
                <a:latin typeface="Arial"/>
                <a:ea typeface="Arial"/>
                <a:cs typeface="Arial"/>
                <a:sym typeface="Arial"/>
              </a:rPr>
              <a:t>S</a:t>
            </a:r>
            <a:r>
              <a:rPr b="0" baseline="30000" i="0" lang="en-US" sz="2000" u="none">
                <a:solidFill>
                  <a:schemeClr val="dk1"/>
                </a:solidFill>
                <a:latin typeface="Arial"/>
                <a:ea typeface="Arial"/>
                <a:cs typeface="Arial"/>
                <a:sym typeface="Arial"/>
              </a:rPr>
              <a:t>o</a:t>
            </a:r>
            <a:r>
              <a:rPr b="0" baseline="-25000" i="0" lang="en-US" sz="2000" u="none">
                <a:solidFill>
                  <a:schemeClr val="dk1"/>
                </a:solidFill>
                <a:latin typeface="Arial"/>
                <a:ea typeface="Arial"/>
                <a:cs typeface="Arial"/>
                <a:sym typeface="Arial"/>
              </a:rPr>
              <a:t>rxn</a:t>
            </a:r>
            <a:r>
              <a:rPr b="0" i="0" lang="en-US" sz="2000" u="none">
                <a:solidFill>
                  <a:schemeClr val="dk1"/>
                </a:solidFill>
                <a:latin typeface="Arial"/>
                <a:ea typeface="Arial"/>
                <a:cs typeface="Arial"/>
                <a:sym typeface="Arial"/>
              </a:rPr>
              <a:t> = </a:t>
            </a:r>
            <a:r>
              <a:rPr b="0" i="0" lang="en-US" sz="2400" u="none">
                <a:solidFill>
                  <a:schemeClr val="dk1"/>
                </a:solidFill>
                <a:latin typeface="Noto Sans Symbols"/>
                <a:ea typeface="Noto Sans Symbols"/>
                <a:cs typeface="Noto Sans Symbols"/>
                <a:sym typeface="Noto Sans Symbols"/>
              </a:rPr>
              <a:t>Σ</a:t>
            </a:r>
            <a:r>
              <a:rPr b="0" i="1" lang="en-US" sz="2000" u="none">
                <a:solidFill>
                  <a:schemeClr val="dk1"/>
                </a:solidFill>
                <a:latin typeface="Arial"/>
                <a:ea typeface="Arial"/>
                <a:cs typeface="Arial"/>
                <a:sym typeface="Arial"/>
              </a:rPr>
              <a:t>m</a:t>
            </a:r>
            <a:r>
              <a:rPr b="0" i="0" lang="en-US" sz="2000" u="none">
                <a:solidFill>
                  <a:schemeClr val="dk1"/>
                </a:solidFill>
                <a:latin typeface="Noto Sans Symbols"/>
                <a:ea typeface="Noto Sans Symbols"/>
                <a:cs typeface="Noto Sans Symbols"/>
                <a:sym typeface="Noto Sans Symbols"/>
              </a:rPr>
              <a:t>Δ</a:t>
            </a:r>
            <a:r>
              <a:rPr b="0" i="1" lang="en-US" sz="2000" u="none">
                <a:solidFill>
                  <a:schemeClr val="dk1"/>
                </a:solidFill>
                <a:latin typeface="Arial"/>
                <a:ea typeface="Arial"/>
                <a:cs typeface="Arial"/>
                <a:sym typeface="Arial"/>
              </a:rPr>
              <a:t>S</a:t>
            </a:r>
            <a:r>
              <a:rPr b="0" baseline="30000" i="0" lang="en-US" sz="2000" u="none">
                <a:solidFill>
                  <a:schemeClr val="dk1"/>
                </a:solidFill>
                <a:latin typeface="Arial"/>
                <a:ea typeface="Arial"/>
                <a:cs typeface="Arial"/>
                <a:sym typeface="Arial"/>
              </a:rPr>
              <a:t>o</a:t>
            </a:r>
            <a:r>
              <a:rPr b="0" baseline="-25000" i="0" lang="en-US" sz="2000" u="none">
                <a:solidFill>
                  <a:schemeClr val="dk1"/>
                </a:solidFill>
                <a:latin typeface="Arial"/>
                <a:ea typeface="Arial"/>
                <a:cs typeface="Arial"/>
                <a:sym typeface="Arial"/>
              </a:rPr>
              <a:t>products</a:t>
            </a:r>
            <a:r>
              <a:rPr b="0" i="0" lang="en-US" sz="2000" u="none">
                <a:solidFill>
                  <a:schemeClr val="dk1"/>
                </a:solidFill>
                <a:latin typeface="Arial"/>
                <a:ea typeface="Arial"/>
                <a:cs typeface="Arial"/>
                <a:sym typeface="Arial"/>
              </a:rPr>
              <a:t> - </a:t>
            </a:r>
            <a:r>
              <a:rPr b="0" i="0" lang="en-US" sz="2400" u="none">
                <a:solidFill>
                  <a:schemeClr val="dk1"/>
                </a:solidFill>
                <a:latin typeface="Noto Sans Symbols"/>
                <a:ea typeface="Noto Sans Symbols"/>
                <a:cs typeface="Noto Sans Symbols"/>
                <a:sym typeface="Noto Sans Symbols"/>
              </a:rPr>
              <a:t>Σ</a:t>
            </a:r>
            <a:r>
              <a:rPr b="0" i="1" lang="en-US" sz="2000" u="none">
                <a:solidFill>
                  <a:schemeClr val="dk1"/>
                </a:solidFill>
                <a:latin typeface="Arial"/>
                <a:ea typeface="Arial"/>
                <a:cs typeface="Arial"/>
                <a:sym typeface="Arial"/>
              </a:rPr>
              <a:t>n</a:t>
            </a:r>
            <a:r>
              <a:rPr b="0" i="0" lang="en-US" sz="2000" u="none">
                <a:solidFill>
                  <a:schemeClr val="dk1"/>
                </a:solidFill>
                <a:latin typeface="Noto Sans Symbols"/>
                <a:ea typeface="Noto Sans Symbols"/>
                <a:cs typeface="Noto Sans Symbols"/>
                <a:sym typeface="Noto Sans Symbols"/>
              </a:rPr>
              <a:t>Δ</a:t>
            </a:r>
            <a:r>
              <a:rPr b="0" i="1" lang="en-US" sz="2000" u="none">
                <a:solidFill>
                  <a:schemeClr val="dk1"/>
                </a:solidFill>
                <a:latin typeface="Arial"/>
                <a:ea typeface="Arial"/>
                <a:cs typeface="Arial"/>
                <a:sym typeface="Arial"/>
              </a:rPr>
              <a:t>S</a:t>
            </a:r>
            <a:r>
              <a:rPr b="0" baseline="30000" i="0" lang="en-US" sz="2000" u="none">
                <a:solidFill>
                  <a:schemeClr val="dk1"/>
                </a:solidFill>
                <a:latin typeface="Arial"/>
                <a:ea typeface="Arial"/>
                <a:cs typeface="Arial"/>
                <a:sym typeface="Arial"/>
              </a:rPr>
              <a:t>o</a:t>
            </a:r>
            <a:r>
              <a:rPr b="0" baseline="-25000" i="0" lang="en-US" sz="2000" u="none">
                <a:solidFill>
                  <a:schemeClr val="dk1"/>
                </a:solidFill>
                <a:latin typeface="Arial"/>
                <a:ea typeface="Arial"/>
                <a:cs typeface="Arial"/>
                <a:sym typeface="Arial"/>
              </a:rPr>
              <a:t>reactants</a:t>
            </a:r>
            <a:endParaRPr/>
          </a:p>
        </p:txBody>
      </p:sp>
      <p:sp>
        <p:nvSpPr>
          <p:cNvPr id="282" name="Google Shape;282;p29"/>
          <p:cNvSpPr txBox="1"/>
          <p:nvPr/>
        </p:nvSpPr>
        <p:spPr>
          <a:xfrm>
            <a:off x="1600200" y="3124200"/>
            <a:ext cx="6438900" cy="13112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The change in entropy of the surroundings is directly </a:t>
            </a:r>
            <a:endParaRPr/>
          </a:p>
          <a:p>
            <a:pPr indent="0" lvl="0" marL="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related to an opposite change in the heat of the system </a:t>
            </a:r>
            <a:endParaRPr/>
          </a:p>
          <a:p>
            <a:pPr indent="0" lvl="0" marL="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and inversely related to the temperature at which the </a:t>
            </a:r>
            <a:endParaRPr/>
          </a:p>
          <a:p>
            <a:pPr indent="0" lvl="0" marL="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heat is transferred.</a:t>
            </a:r>
            <a:endParaRPr/>
          </a:p>
        </p:txBody>
      </p:sp>
      <p:grpSp>
        <p:nvGrpSpPr>
          <p:cNvPr id="283" name="Google Shape;283;p29"/>
          <p:cNvGrpSpPr/>
          <p:nvPr/>
        </p:nvGrpSpPr>
        <p:grpSpPr>
          <a:xfrm>
            <a:off x="3124200" y="4495800"/>
            <a:ext cx="3200400" cy="914400"/>
            <a:chOff x="1968" y="2832"/>
            <a:chExt cx="2016" cy="576"/>
          </a:xfrm>
        </p:grpSpPr>
        <p:sp>
          <p:nvSpPr>
            <p:cNvPr id="284" name="Google Shape;284;p29"/>
            <p:cNvSpPr txBox="1"/>
            <p:nvPr/>
          </p:nvSpPr>
          <p:spPr>
            <a:xfrm>
              <a:off x="1968" y="2832"/>
              <a:ext cx="2016" cy="576"/>
            </a:xfrm>
            <a:prstGeom prst="rect">
              <a:avLst/>
            </a:prstGeom>
            <a:solidFill>
              <a:srgbClr val="FFFF99">
                <a:alpha val="74509"/>
              </a:srgbClr>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000" u="none">
                <a:solidFill>
                  <a:schemeClr val="dk1"/>
                </a:solidFill>
                <a:latin typeface="Arial"/>
                <a:ea typeface="Arial"/>
                <a:cs typeface="Arial"/>
                <a:sym typeface="Arial"/>
              </a:endParaRPr>
            </a:p>
          </p:txBody>
        </p:sp>
        <p:grpSp>
          <p:nvGrpSpPr>
            <p:cNvPr id="285" name="Google Shape;285;p29"/>
            <p:cNvGrpSpPr/>
            <p:nvPr/>
          </p:nvGrpSpPr>
          <p:grpSpPr>
            <a:xfrm>
              <a:off x="2006" y="2880"/>
              <a:ext cx="1931" cy="485"/>
              <a:chOff x="2006" y="2880"/>
              <a:chExt cx="1931" cy="485"/>
            </a:xfrm>
          </p:grpSpPr>
          <p:sp>
            <p:nvSpPr>
              <p:cNvPr id="286" name="Google Shape;286;p29"/>
              <p:cNvSpPr txBox="1"/>
              <p:nvPr/>
            </p:nvSpPr>
            <p:spPr>
              <a:xfrm>
                <a:off x="2006" y="2995"/>
                <a:ext cx="1225" cy="25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Noto Sans Symbols"/>
                  <a:buNone/>
                </a:pPr>
                <a:r>
                  <a:rPr b="0" i="0" lang="en-US" sz="2000" u="none">
                    <a:solidFill>
                      <a:schemeClr val="dk1"/>
                    </a:solidFill>
                    <a:latin typeface="Noto Sans Symbols"/>
                    <a:ea typeface="Noto Sans Symbols"/>
                    <a:cs typeface="Noto Sans Symbols"/>
                    <a:sym typeface="Noto Sans Symbols"/>
                  </a:rPr>
                  <a:t>Δ</a:t>
                </a:r>
                <a:r>
                  <a:rPr b="0" i="1" lang="en-US" sz="2000" u="none">
                    <a:solidFill>
                      <a:schemeClr val="dk1"/>
                    </a:solidFill>
                    <a:latin typeface="Arial"/>
                    <a:ea typeface="Arial"/>
                    <a:cs typeface="Arial"/>
                    <a:sym typeface="Arial"/>
                  </a:rPr>
                  <a:t>S</a:t>
                </a:r>
                <a:r>
                  <a:rPr b="0" baseline="-25000" i="0" lang="en-US" sz="2000" u="none">
                    <a:solidFill>
                      <a:schemeClr val="dk1"/>
                    </a:solidFill>
                    <a:latin typeface="Arial"/>
                    <a:ea typeface="Arial"/>
                    <a:cs typeface="Arial"/>
                    <a:sym typeface="Arial"/>
                  </a:rPr>
                  <a:t>surroundings</a:t>
                </a:r>
                <a:r>
                  <a:rPr b="0" i="0" lang="en-US" sz="2000" u="none">
                    <a:solidFill>
                      <a:schemeClr val="dk1"/>
                    </a:solidFill>
                    <a:latin typeface="Arial"/>
                    <a:ea typeface="Arial"/>
                    <a:cs typeface="Arial"/>
                    <a:sym typeface="Arial"/>
                  </a:rPr>
                  <a:t> = - </a:t>
                </a:r>
                <a:endParaRPr/>
              </a:p>
            </p:txBody>
          </p:sp>
          <p:grpSp>
            <p:nvGrpSpPr>
              <p:cNvPr id="287" name="Google Shape;287;p29"/>
              <p:cNvGrpSpPr/>
              <p:nvPr/>
            </p:nvGrpSpPr>
            <p:grpSpPr>
              <a:xfrm>
                <a:off x="3264" y="2880"/>
                <a:ext cx="673" cy="485"/>
                <a:chOff x="3360" y="2796"/>
                <a:chExt cx="673" cy="485"/>
              </a:xfrm>
            </p:grpSpPr>
            <p:sp>
              <p:nvSpPr>
                <p:cNvPr id="288" name="Google Shape;288;p29"/>
                <p:cNvSpPr txBox="1"/>
                <p:nvPr/>
              </p:nvSpPr>
              <p:spPr>
                <a:xfrm>
                  <a:off x="3360" y="2796"/>
                  <a:ext cx="673" cy="25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Noto Sans Symbols"/>
                    <a:buNone/>
                  </a:pPr>
                  <a:r>
                    <a:rPr b="0" i="0" lang="en-US" sz="2000" u="none">
                      <a:solidFill>
                        <a:schemeClr val="dk1"/>
                      </a:solidFill>
                      <a:latin typeface="Noto Sans Symbols"/>
                      <a:ea typeface="Noto Sans Symbols"/>
                      <a:cs typeface="Noto Sans Symbols"/>
                      <a:sym typeface="Noto Sans Symbols"/>
                    </a:rPr>
                    <a:t>Δ</a:t>
                  </a:r>
                  <a:r>
                    <a:rPr b="0" i="1" lang="en-US" sz="2000" u="none">
                      <a:solidFill>
                        <a:schemeClr val="dk1"/>
                      </a:solidFill>
                      <a:latin typeface="Arial"/>
                      <a:ea typeface="Arial"/>
                      <a:cs typeface="Arial"/>
                      <a:sym typeface="Arial"/>
                    </a:rPr>
                    <a:t>H</a:t>
                  </a:r>
                  <a:r>
                    <a:rPr b="0" baseline="-25000" i="0" lang="en-US" sz="2000" u="none">
                      <a:solidFill>
                        <a:schemeClr val="dk1"/>
                      </a:solidFill>
                      <a:latin typeface="Arial"/>
                      <a:ea typeface="Arial"/>
                      <a:cs typeface="Arial"/>
                      <a:sym typeface="Arial"/>
                    </a:rPr>
                    <a:t>system</a:t>
                  </a:r>
                  <a:endParaRPr/>
                </a:p>
              </p:txBody>
            </p:sp>
            <p:sp>
              <p:nvSpPr>
                <p:cNvPr id="289" name="Google Shape;289;p29"/>
                <p:cNvSpPr txBox="1"/>
                <p:nvPr/>
              </p:nvSpPr>
              <p:spPr>
                <a:xfrm>
                  <a:off x="3590" y="3031"/>
                  <a:ext cx="214" cy="2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0" i="1" lang="en-US" sz="2000" u="none">
                      <a:solidFill>
                        <a:schemeClr val="dk1"/>
                      </a:solidFill>
                      <a:latin typeface="Arial"/>
                      <a:ea typeface="Arial"/>
                      <a:cs typeface="Arial"/>
                      <a:sym typeface="Arial"/>
                    </a:rPr>
                    <a:t>T</a:t>
                  </a:r>
                  <a:endParaRPr/>
                </a:p>
              </p:txBody>
            </p:sp>
            <p:cxnSp>
              <p:nvCxnSpPr>
                <p:cNvPr id="290" name="Google Shape;290;p29"/>
                <p:cNvCxnSpPr/>
                <p:nvPr/>
              </p:nvCxnSpPr>
              <p:spPr>
                <a:xfrm>
                  <a:off x="3360" y="3045"/>
                  <a:ext cx="624" cy="0"/>
                </a:xfrm>
                <a:prstGeom prst="straightConnector1">
                  <a:avLst/>
                </a:prstGeom>
                <a:noFill/>
                <a:ln cap="flat" cmpd="sng" w="19050">
                  <a:solidFill>
                    <a:schemeClr val="dk1"/>
                  </a:solidFill>
                  <a:prstDash val="solid"/>
                  <a:miter lim="800000"/>
                  <a:headEnd len="med" w="med" type="none"/>
                  <a:tailEnd len="med" w="med" type="none"/>
                </a:ln>
              </p:spPr>
            </p:cxnSp>
          </p:grpSp>
        </p:grpSp>
      </p:grpSp>
      <p:cxnSp>
        <p:nvCxnSpPr>
          <p:cNvPr id="291" name="Google Shape;291;p29"/>
          <p:cNvCxnSpPr/>
          <p:nvPr/>
        </p:nvCxnSpPr>
        <p:spPr>
          <a:xfrm>
            <a:off x="2033587" y="1109662"/>
            <a:ext cx="5334000" cy="0"/>
          </a:xfrm>
          <a:prstGeom prst="straightConnector1">
            <a:avLst/>
          </a:prstGeom>
          <a:noFill/>
          <a:ln cap="flat" cmpd="sng" w="38100">
            <a:solidFill>
              <a:srgbClr val="FF9218"/>
            </a:solidFill>
            <a:prstDash val="solid"/>
            <a:miter lim="800000"/>
            <a:headEnd len="med" w="med" type="none"/>
            <a:tailEnd len="med" w="med"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80"/>
                                        </p:tgtEl>
                                        <p:attrNameLst>
                                          <p:attrName>style.visibility</p:attrName>
                                        </p:attrNameLst>
                                      </p:cBhvr>
                                      <p:to>
                                        <p:strVal val="visible"/>
                                      </p:to>
                                    </p:set>
                                    <p:animEffect filter="fade" transition="in">
                                      <p:cBhvr>
                                        <p:cTn dur="1000"/>
                                        <p:tgtEl>
                                          <p:spTgt spid="280"/>
                                        </p:tgtEl>
                                      </p:cBhvr>
                                    </p:animEffect>
                                  </p:childTnLst>
                                </p:cTn>
                              </p:par>
                            </p:childTnLst>
                          </p:cTn>
                        </p:par>
                        <p:par>
                          <p:cTn fill="hold">
                            <p:stCondLst>
                              <p:cond delay="1000"/>
                            </p:stCondLst>
                            <p:childTnLst>
                              <p:par>
                                <p:cTn fill="hold" nodeType="afterEffect" presetClass="entr" presetID="10" presetSubtype="0">
                                  <p:stCondLst>
                                    <p:cond delay="1500"/>
                                  </p:stCondLst>
                                  <p:childTnLst>
                                    <p:set>
                                      <p:cBhvr>
                                        <p:cTn dur="1" fill="hold">
                                          <p:stCondLst>
                                            <p:cond delay="0"/>
                                          </p:stCondLst>
                                        </p:cTn>
                                        <p:tgtEl>
                                          <p:spTgt spid="281"/>
                                        </p:tgtEl>
                                        <p:attrNameLst>
                                          <p:attrName>style.visibility</p:attrName>
                                        </p:attrNameLst>
                                      </p:cBhvr>
                                      <p:to>
                                        <p:strVal val="visible"/>
                                      </p:to>
                                    </p:set>
                                    <p:animEffect filter="fade" transition="in">
                                      <p:cBhvr>
                                        <p:cTn dur="500"/>
                                        <p:tgtEl>
                                          <p:spTgt spid="281"/>
                                        </p:tgtEl>
                                      </p:cBhvr>
                                    </p:animEffect>
                                  </p:childTnLst>
                                </p:cTn>
                              </p:par>
                            </p:childTnLst>
                          </p:cTn>
                        </p:par>
                        <p:par>
                          <p:cTn fill="hold">
                            <p:stCondLst>
                              <p:cond delay="1500"/>
                            </p:stCondLst>
                            <p:childTnLst>
                              <p:par>
                                <p:cTn fill="hold" nodeType="afterEffect" presetClass="entr" presetID="10" presetSubtype="0">
                                  <p:stCondLst>
                                    <p:cond delay="3000"/>
                                  </p:stCondLst>
                                  <p:childTnLst>
                                    <p:set>
                                      <p:cBhvr>
                                        <p:cTn dur="1" fill="hold">
                                          <p:stCondLst>
                                            <p:cond delay="0"/>
                                          </p:stCondLst>
                                        </p:cTn>
                                        <p:tgtEl>
                                          <p:spTgt spid="282"/>
                                        </p:tgtEl>
                                        <p:attrNameLst>
                                          <p:attrName>style.visibility</p:attrName>
                                        </p:attrNameLst>
                                      </p:cBhvr>
                                      <p:to>
                                        <p:strVal val="visible"/>
                                      </p:to>
                                    </p:set>
                                    <p:animEffect filter="fade" transition="in">
                                      <p:cBhvr>
                                        <p:cTn dur="2000"/>
                                        <p:tgtEl>
                                          <p:spTgt spid="2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6" name="Shape 296"/>
        <p:cNvGrpSpPr/>
        <p:nvPr/>
      </p:nvGrpSpPr>
      <p:grpSpPr>
        <a:xfrm>
          <a:off x="0" y="0"/>
          <a:ext cx="0" cy="0"/>
          <a:chOff x="0" y="0"/>
          <a:chExt cx="0" cy="0"/>
        </a:xfrm>
      </p:grpSpPr>
      <p:sp>
        <p:nvSpPr>
          <p:cNvPr id="297" name="Google Shape;297;p30"/>
          <p:cNvSpPr txBox="1"/>
          <p:nvPr/>
        </p:nvSpPr>
        <p:spPr>
          <a:xfrm>
            <a:off x="381000" y="533400"/>
            <a:ext cx="2533650"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Sample Problem 20.2</a:t>
            </a:r>
            <a:endParaRPr/>
          </a:p>
        </p:txBody>
      </p:sp>
      <p:sp>
        <p:nvSpPr>
          <p:cNvPr id="298" name="Google Shape;298;p30"/>
          <p:cNvSpPr txBox="1"/>
          <p:nvPr/>
        </p:nvSpPr>
        <p:spPr>
          <a:xfrm>
            <a:off x="2906712" y="533400"/>
            <a:ext cx="58674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Calculating the Standard Entropy of Reaction, </a:t>
            </a:r>
            <a:r>
              <a:rPr b="1" i="0" lang="en-US" sz="1800" u="none">
                <a:solidFill>
                  <a:schemeClr val="dk1"/>
                </a:solidFill>
                <a:latin typeface="Noto Sans Symbols"/>
                <a:ea typeface="Noto Sans Symbols"/>
                <a:cs typeface="Noto Sans Symbols"/>
                <a:sym typeface="Noto Sans Symbols"/>
              </a:rPr>
              <a:t>Δ</a:t>
            </a:r>
            <a:r>
              <a:rPr b="1" i="1" lang="en-US" sz="1800" u="none">
                <a:solidFill>
                  <a:schemeClr val="dk1"/>
                </a:solidFill>
                <a:latin typeface="Arial"/>
                <a:ea typeface="Arial"/>
                <a:cs typeface="Arial"/>
                <a:sym typeface="Arial"/>
              </a:rPr>
              <a:t>S</a:t>
            </a:r>
            <a:r>
              <a:rPr b="1" baseline="30000" i="0" lang="en-US" sz="1800" u="none">
                <a:solidFill>
                  <a:schemeClr val="dk1"/>
                </a:solidFill>
                <a:latin typeface="Arial"/>
                <a:ea typeface="Arial"/>
                <a:cs typeface="Arial"/>
                <a:sym typeface="Arial"/>
              </a:rPr>
              <a:t>o</a:t>
            </a:r>
            <a:r>
              <a:rPr b="1" baseline="-25000" i="0" lang="en-US" sz="1800" u="none">
                <a:solidFill>
                  <a:schemeClr val="dk1"/>
                </a:solidFill>
                <a:latin typeface="Arial"/>
                <a:ea typeface="Arial"/>
                <a:cs typeface="Arial"/>
                <a:sym typeface="Arial"/>
              </a:rPr>
              <a:t>rxn</a:t>
            </a:r>
            <a:endParaRPr/>
          </a:p>
        </p:txBody>
      </p:sp>
      <p:grpSp>
        <p:nvGrpSpPr>
          <p:cNvPr id="299" name="Google Shape;299;p30"/>
          <p:cNvGrpSpPr/>
          <p:nvPr/>
        </p:nvGrpSpPr>
        <p:grpSpPr>
          <a:xfrm>
            <a:off x="381000" y="1219200"/>
            <a:ext cx="8382000" cy="366712"/>
            <a:chOff x="240" y="768"/>
            <a:chExt cx="5280" cy="231"/>
          </a:xfrm>
        </p:grpSpPr>
        <p:sp>
          <p:nvSpPr>
            <p:cNvPr id="300" name="Google Shape;300;p30"/>
            <p:cNvSpPr txBox="1"/>
            <p:nvPr/>
          </p:nvSpPr>
          <p:spPr>
            <a:xfrm>
              <a:off x="240" y="768"/>
              <a:ext cx="91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PROBLEM:</a:t>
              </a:r>
              <a:endParaRPr/>
            </a:p>
          </p:txBody>
        </p:sp>
        <p:sp>
          <p:nvSpPr>
            <p:cNvPr id="301" name="Google Shape;301;p30"/>
            <p:cNvSpPr txBox="1"/>
            <p:nvPr/>
          </p:nvSpPr>
          <p:spPr>
            <a:xfrm>
              <a:off x="1200" y="768"/>
              <a:ext cx="4320"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Calculate </a:t>
              </a: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S</a:t>
              </a:r>
              <a:r>
                <a:rPr b="0" baseline="30000" i="0" lang="en-US" sz="1800" u="none">
                  <a:solidFill>
                    <a:schemeClr val="dk1"/>
                  </a:solidFill>
                  <a:latin typeface="Arial"/>
                  <a:ea typeface="Arial"/>
                  <a:cs typeface="Arial"/>
                  <a:sym typeface="Arial"/>
                </a:rPr>
                <a:t>o</a:t>
              </a:r>
              <a:r>
                <a:rPr b="0" baseline="-25000" i="0" lang="en-US" sz="1800" u="none">
                  <a:solidFill>
                    <a:schemeClr val="dk1"/>
                  </a:solidFill>
                  <a:latin typeface="Arial"/>
                  <a:ea typeface="Arial"/>
                  <a:cs typeface="Arial"/>
                  <a:sym typeface="Arial"/>
                </a:rPr>
                <a:t>rxn</a:t>
              </a:r>
              <a:r>
                <a:rPr b="0" i="0" lang="en-US" sz="1800" u="none">
                  <a:solidFill>
                    <a:schemeClr val="dk1"/>
                  </a:solidFill>
                  <a:latin typeface="Arial"/>
                  <a:ea typeface="Arial"/>
                  <a:cs typeface="Arial"/>
                  <a:sym typeface="Arial"/>
                </a:rPr>
                <a:t> for the combustion of 1 mol of propane at 25</a:t>
              </a:r>
              <a:r>
                <a:rPr b="0" baseline="30000" i="0" lang="en-US" sz="1800" u="none">
                  <a:solidFill>
                    <a:schemeClr val="dk1"/>
                  </a:solidFill>
                  <a:latin typeface="Arial"/>
                  <a:ea typeface="Arial"/>
                  <a:cs typeface="Arial"/>
                  <a:sym typeface="Arial"/>
                </a:rPr>
                <a:t>o</a:t>
              </a:r>
              <a:r>
                <a:rPr b="0" i="0" lang="en-US" sz="1800" u="none">
                  <a:solidFill>
                    <a:schemeClr val="dk1"/>
                  </a:solidFill>
                  <a:latin typeface="Arial"/>
                  <a:ea typeface="Arial"/>
                  <a:cs typeface="Arial"/>
                  <a:sym typeface="Arial"/>
                </a:rPr>
                <a:t>C:</a:t>
              </a:r>
              <a:endParaRPr/>
            </a:p>
          </p:txBody>
        </p:sp>
      </p:grpSp>
      <p:grpSp>
        <p:nvGrpSpPr>
          <p:cNvPr id="302" name="Google Shape;302;p30"/>
          <p:cNvGrpSpPr/>
          <p:nvPr/>
        </p:nvGrpSpPr>
        <p:grpSpPr>
          <a:xfrm>
            <a:off x="2743200" y="1600200"/>
            <a:ext cx="4673600" cy="369887"/>
            <a:chOff x="1728" y="1008"/>
            <a:chExt cx="2944" cy="233"/>
          </a:xfrm>
        </p:grpSpPr>
        <p:sp>
          <p:nvSpPr>
            <p:cNvPr id="303" name="Google Shape;303;p30"/>
            <p:cNvSpPr txBox="1"/>
            <p:nvPr/>
          </p:nvSpPr>
          <p:spPr>
            <a:xfrm>
              <a:off x="1728" y="1008"/>
              <a:ext cx="2944" cy="23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a:t>
              </a:r>
              <a:r>
                <a:rPr b="0" baseline="-25000" i="0" lang="en-US" sz="1800" u="none">
                  <a:solidFill>
                    <a:schemeClr val="dk1"/>
                  </a:solidFill>
                  <a:latin typeface="Arial"/>
                  <a:ea typeface="Arial"/>
                  <a:cs typeface="Arial"/>
                  <a:sym typeface="Arial"/>
                </a:rPr>
                <a:t>3</a:t>
              </a:r>
              <a:r>
                <a:rPr b="0" i="0" lang="en-US" sz="1800" u="none">
                  <a:solidFill>
                    <a:schemeClr val="dk1"/>
                  </a:solidFill>
                  <a:latin typeface="Arial"/>
                  <a:ea typeface="Arial"/>
                  <a:cs typeface="Arial"/>
                  <a:sym typeface="Arial"/>
                </a:rPr>
                <a:t>H</a:t>
              </a:r>
              <a:r>
                <a:rPr b="0" baseline="-25000" i="0" lang="en-US" sz="1800" u="none">
                  <a:solidFill>
                    <a:schemeClr val="dk1"/>
                  </a:solidFill>
                  <a:latin typeface="Arial"/>
                  <a:ea typeface="Arial"/>
                  <a:cs typeface="Arial"/>
                  <a:sym typeface="Arial"/>
                </a:rPr>
                <a:t>8</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 + 5O</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           3CO</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 + 4H</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O(</a:t>
              </a:r>
              <a:r>
                <a:rPr b="0" i="1" lang="en-US" sz="1800" u="none">
                  <a:solidFill>
                    <a:schemeClr val="dk1"/>
                  </a:solidFill>
                  <a:latin typeface="Times"/>
                  <a:ea typeface="Times"/>
                  <a:cs typeface="Times"/>
                  <a:sym typeface="Times"/>
                </a:rPr>
                <a:t>l</a:t>
              </a:r>
              <a:r>
                <a:rPr b="0" i="0" lang="en-US" sz="1800" u="none">
                  <a:solidFill>
                    <a:schemeClr val="dk1"/>
                  </a:solidFill>
                  <a:latin typeface="Arial"/>
                  <a:ea typeface="Arial"/>
                  <a:cs typeface="Arial"/>
                  <a:sym typeface="Arial"/>
                </a:rPr>
                <a:t>)</a:t>
              </a:r>
              <a:endParaRPr/>
            </a:p>
          </p:txBody>
        </p:sp>
        <p:cxnSp>
          <p:nvCxnSpPr>
            <p:cNvPr id="304" name="Google Shape;304;p30"/>
            <p:cNvCxnSpPr/>
            <p:nvPr/>
          </p:nvCxnSpPr>
          <p:spPr>
            <a:xfrm>
              <a:off x="2880" y="1129"/>
              <a:ext cx="384" cy="0"/>
            </a:xfrm>
            <a:prstGeom prst="straightConnector1">
              <a:avLst/>
            </a:prstGeom>
            <a:noFill/>
            <a:ln cap="flat" cmpd="sng" w="28575">
              <a:solidFill>
                <a:schemeClr val="dk1"/>
              </a:solidFill>
              <a:prstDash val="solid"/>
              <a:miter lim="800000"/>
              <a:headEnd len="med" w="med" type="none"/>
              <a:tailEnd len="med" w="med" type="triangle"/>
            </a:ln>
          </p:spPr>
        </p:cxnSp>
      </p:grpSp>
      <p:grpSp>
        <p:nvGrpSpPr>
          <p:cNvPr id="305" name="Google Shape;305;p30"/>
          <p:cNvGrpSpPr/>
          <p:nvPr/>
        </p:nvGrpSpPr>
        <p:grpSpPr>
          <a:xfrm>
            <a:off x="457200" y="2133600"/>
            <a:ext cx="7772400" cy="641350"/>
            <a:chOff x="288" y="1344"/>
            <a:chExt cx="4896" cy="404"/>
          </a:xfrm>
        </p:grpSpPr>
        <p:sp>
          <p:nvSpPr>
            <p:cNvPr id="306" name="Google Shape;306;p30"/>
            <p:cNvSpPr txBox="1"/>
            <p:nvPr/>
          </p:nvSpPr>
          <p:spPr>
            <a:xfrm>
              <a:off x="288" y="1344"/>
              <a:ext cx="576"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PLAN:</a:t>
              </a:r>
              <a:endParaRPr/>
            </a:p>
          </p:txBody>
        </p:sp>
        <p:sp>
          <p:nvSpPr>
            <p:cNvPr id="307" name="Google Shape;307;p30"/>
            <p:cNvSpPr txBox="1"/>
            <p:nvPr/>
          </p:nvSpPr>
          <p:spPr>
            <a:xfrm>
              <a:off x="864" y="1344"/>
              <a:ext cx="4320" cy="40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Use summation equations.  It is obvious that entropy is being lost because the reaction goes from 6 mol of gas to 3 mol of gas.</a:t>
              </a:r>
              <a:endParaRPr/>
            </a:p>
          </p:txBody>
        </p:sp>
      </p:grpSp>
      <p:grpSp>
        <p:nvGrpSpPr>
          <p:cNvPr id="308" name="Google Shape;308;p30"/>
          <p:cNvGrpSpPr/>
          <p:nvPr/>
        </p:nvGrpSpPr>
        <p:grpSpPr>
          <a:xfrm>
            <a:off x="457200" y="2895600"/>
            <a:ext cx="8229600" cy="366712"/>
            <a:chOff x="288" y="1824"/>
            <a:chExt cx="5184" cy="231"/>
          </a:xfrm>
        </p:grpSpPr>
        <p:sp>
          <p:nvSpPr>
            <p:cNvPr id="309" name="Google Shape;309;p30"/>
            <p:cNvSpPr txBox="1"/>
            <p:nvPr/>
          </p:nvSpPr>
          <p:spPr>
            <a:xfrm>
              <a:off x="288" y="1824"/>
              <a:ext cx="960"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SOLUTION:</a:t>
              </a:r>
              <a:endParaRPr/>
            </a:p>
          </p:txBody>
        </p:sp>
        <p:sp>
          <p:nvSpPr>
            <p:cNvPr id="310" name="Google Shape;310;p30"/>
            <p:cNvSpPr txBox="1"/>
            <p:nvPr/>
          </p:nvSpPr>
          <p:spPr>
            <a:xfrm>
              <a:off x="1296" y="1824"/>
              <a:ext cx="4176"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Using Appendix B values,</a:t>
              </a:r>
              <a:endParaRPr/>
            </a:p>
          </p:txBody>
        </p:sp>
      </p:grpSp>
      <p:sp>
        <p:nvSpPr>
          <p:cNvPr id="311" name="Google Shape;311;p30"/>
          <p:cNvSpPr txBox="1"/>
          <p:nvPr/>
        </p:nvSpPr>
        <p:spPr>
          <a:xfrm>
            <a:off x="377825" y="3416300"/>
            <a:ext cx="8550275" cy="779462"/>
          </a:xfrm>
          <a:prstGeom prst="rect">
            <a:avLst/>
          </a:prstGeom>
          <a:noFill/>
          <a:ln>
            <a:noFill/>
          </a:ln>
        </p:spPr>
        <p:txBody>
          <a:bodyPr anchorCtr="0" anchor="t" bIns="45700" lIns="91425" spcFirstLastPara="1" rIns="91425" wrap="square" tIns="45700">
            <a:spAutoFit/>
          </a:bodyPr>
          <a:lstStyle/>
          <a:p>
            <a:pPr indent="-114300" lvl="0" marL="0" marR="0" rtl="0" algn="l">
              <a:lnSpc>
                <a:spcPct val="100000"/>
              </a:lnSpc>
              <a:spcBef>
                <a:spcPts val="0"/>
              </a:spcBef>
              <a:spcAft>
                <a:spcPts val="0"/>
              </a:spcAft>
              <a:buClr>
                <a:schemeClr val="dk1"/>
              </a:buClr>
              <a:buSzPts val="1800"/>
              <a:buFont typeface="Noto Sans Symbols"/>
              <a:buChar char="●"/>
            </a:pP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S</a:t>
            </a:r>
            <a:r>
              <a:rPr b="0" i="0" lang="en-US" sz="1800" u="none">
                <a:solidFill>
                  <a:schemeClr val="dk1"/>
                </a:solidFill>
                <a:latin typeface="Arial"/>
                <a:ea typeface="Arial"/>
                <a:cs typeface="Arial"/>
                <a:sym typeface="Arial"/>
              </a:rPr>
              <a:t> = [(3 mol CO</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Arial"/>
                <a:ea typeface="Arial"/>
                <a:cs typeface="Arial"/>
                <a:sym typeface="Arial"/>
              </a:rPr>
              <a:t>S</a:t>
            </a:r>
            <a:r>
              <a:rPr b="0" baseline="30000" i="0" lang="en-US" sz="1800" u="none">
                <a:solidFill>
                  <a:schemeClr val="dk1"/>
                </a:solidFill>
                <a:latin typeface="Arial"/>
                <a:ea typeface="Arial"/>
                <a:cs typeface="Arial"/>
                <a:sym typeface="Arial"/>
              </a:rPr>
              <a:t>o</a:t>
            </a:r>
            <a:r>
              <a:rPr b="0" i="0" lang="en-US" sz="1800" u="none">
                <a:solidFill>
                  <a:schemeClr val="dk1"/>
                </a:solidFill>
                <a:latin typeface="Arial"/>
                <a:ea typeface="Arial"/>
                <a:cs typeface="Arial"/>
                <a:sym typeface="Arial"/>
              </a:rPr>
              <a:t> CO</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 + (4 mol H</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O)(</a:t>
            </a:r>
            <a:r>
              <a:rPr b="0" i="1" lang="en-US" sz="1800" u="none">
                <a:solidFill>
                  <a:schemeClr val="dk1"/>
                </a:solidFill>
                <a:latin typeface="Arial"/>
                <a:ea typeface="Arial"/>
                <a:cs typeface="Arial"/>
                <a:sym typeface="Arial"/>
              </a:rPr>
              <a:t>S</a:t>
            </a:r>
            <a:r>
              <a:rPr b="0" baseline="30000" i="0" lang="en-US" sz="1800" u="none">
                <a:solidFill>
                  <a:schemeClr val="dk1"/>
                </a:solidFill>
                <a:latin typeface="Arial"/>
                <a:ea typeface="Arial"/>
                <a:cs typeface="Arial"/>
                <a:sym typeface="Arial"/>
              </a:rPr>
              <a:t>o</a:t>
            </a:r>
            <a:r>
              <a:rPr b="0" i="0" lang="en-US" sz="1800" u="none">
                <a:solidFill>
                  <a:schemeClr val="dk1"/>
                </a:solidFill>
                <a:latin typeface="Arial"/>
                <a:ea typeface="Arial"/>
                <a:cs typeface="Arial"/>
                <a:sym typeface="Arial"/>
              </a:rPr>
              <a:t> H</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O)] - [(1 mol C</a:t>
            </a:r>
            <a:r>
              <a:rPr b="0" baseline="-25000" i="0" lang="en-US" sz="1800" u="none">
                <a:solidFill>
                  <a:schemeClr val="dk1"/>
                </a:solidFill>
                <a:latin typeface="Arial"/>
                <a:ea typeface="Arial"/>
                <a:cs typeface="Arial"/>
                <a:sym typeface="Arial"/>
              </a:rPr>
              <a:t>3</a:t>
            </a:r>
            <a:r>
              <a:rPr b="0" i="0" lang="en-US" sz="1800" u="none">
                <a:solidFill>
                  <a:schemeClr val="dk1"/>
                </a:solidFill>
                <a:latin typeface="Arial"/>
                <a:ea typeface="Arial"/>
                <a:cs typeface="Arial"/>
                <a:sym typeface="Arial"/>
              </a:rPr>
              <a:t>H</a:t>
            </a:r>
            <a:r>
              <a:rPr b="0" baseline="-25000" i="0" lang="en-US" sz="1800" u="none">
                <a:solidFill>
                  <a:schemeClr val="dk1"/>
                </a:solidFill>
                <a:latin typeface="Arial"/>
                <a:ea typeface="Arial"/>
                <a:cs typeface="Arial"/>
                <a:sym typeface="Arial"/>
              </a:rPr>
              <a:t>8</a:t>
            </a:r>
            <a:r>
              <a:rPr b="0" i="0" lang="en-US" sz="1800" u="none">
                <a:solidFill>
                  <a:schemeClr val="dk1"/>
                </a:solidFill>
                <a:latin typeface="Arial"/>
                <a:ea typeface="Arial"/>
                <a:cs typeface="Arial"/>
                <a:sym typeface="Arial"/>
              </a:rPr>
              <a:t>)(</a:t>
            </a:r>
            <a:r>
              <a:rPr b="0" i="1" lang="en-US" sz="1800" u="none">
                <a:solidFill>
                  <a:schemeClr val="dk1"/>
                </a:solidFill>
                <a:latin typeface="Arial"/>
                <a:ea typeface="Arial"/>
                <a:cs typeface="Arial"/>
                <a:sym typeface="Arial"/>
              </a:rPr>
              <a:t>S</a:t>
            </a:r>
            <a:r>
              <a:rPr b="0" baseline="30000" i="0" lang="en-US" sz="1800" u="none">
                <a:solidFill>
                  <a:schemeClr val="dk1"/>
                </a:solidFill>
                <a:latin typeface="Arial"/>
                <a:ea typeface="Arial"/>
                <a:cs typeface="Arial"/>
                <a:sym typeface="Arial"/>
              </a:rPr>
              <a:t>o </a:t>
            </a:r>
            <a:r>
              <a:rPr b="0" i="0" lang="en-US" sz="1800" u="none">
                <a:solidFill>
                  <a:schemeClr val="dk1"/>
                </a:solidFill>
                <a:latin typeface="Arial"/>
                <a:ea typeface="Arial"/>
                <a:cs typeface="Arial"/>
                <a:sym typeface="Arial"/>
              </a:rPr>
              <a:t>C</a:t>
            </a:r>
            <a:r>
              <a:rPr b="0" baseline="-25000" i="0" lang="en-US" sz="1800" u="none">
                <a:solidFill>
                  <a:schemeClr val="dk1"/>
                </a:solidFill>
                <a:latin typeface="Arial"/>
                <a:ea typeface="Arial"/>
                <a:cs typeface="Arial"/>
                <a:sym typeface="Arial"/>
              </a:rPr>
              <a:t>3</a:t>
            </a:r>
            <a:r>
              <a:rPr b="0" i="0" lang="en-US" sz="1800" u="none">
                <a:solidFill>
                  <a:schemeClr val="dk1"/>
                </a:solidFill>
                <a:latin typeface="Arial"/>
                <a:ea typeface="Arial"/>
                <a:cs typeface="Arial"/>
                <a:sym typeface="Arial"/>
              </a:rPr>
              <a:t>H</a:t>
            </a:r>
            <a:r>
              <a:rPr b="0" baseline="-25000" i="0" lang="en-US" sz="1800" u="none">
                <a:solidFill>
                  <a:schemeClr val="dk1"/>
                </a:solidFill>
                <a:latin typeface="Arial"/>
                <a:ea typeface="Arial"/>
                <a:cs typeface="Arial"/>
                <a:sym typeface="Arial"/>
              </a:rPr>
              <a:t>8</a:t>
            </a:r>
            <a:r>
              <a:rPr b="0" i="0" lang="en-US" sz="1800" u="none">
                <a:solidFill>
                  <a:schemeClr val="dk1"/>
                </a:solidFill>
                <a:latin typeface="Arial"/>
                <a:ea typeface="Arial"/>
                <a:cs typeface="Arial"/>
                <a:sym typeface="Arial"/>
              </a:rPr>
              <a:t>) </a:t>
            </a:r>
            <a:endParaRPr/>
          </a:p>
          <a:p>
            <a:pPr indent="-228600" lvl="4" marL="2057400" marR="0" rtl="0" algn="l">
              <a:lnSpc>
                <a:spcPct val="100000"/>
              </a:lnSpc>
              <a:spcBef>
                <a:spcPts val="900"/>
              </a:spcBef>
              <a:spcAft>
                <a:spcPts val="0"/>
              </a:spcAft>
              <a:buClr>
                <a:schemeClr val="dk1"/>
              </a:buClr>
              <a:buSzPts val="1800"/>
              <a:buFont typeface="Noto Sans Symbols"/>
              <a:buChar char="●"/>
            </a:pPr>
            <a:r>
              <a:rPr b="0" i="0" lang="en-US" sz="1800" u="none" cap="none" strike="noStrike">
                <a:solidFill>
                  <a:schemeClr val="dk1"/>
                </a:solidFill>
                <a:latin typeface="Arial"/>
                <a:ea typeface="Arial"/>
                <a:cs typeface="Arial"/>
                <a:sym typeface="Arial"/>
              </a:rPr>
              <a:t>             + (5 mol O</a:t>
            </a:r>
            <a:r>
              <a:rPr b="0" baseline="-25000" i="0" lang="en-US" sz="1800" u="none" cap="none" strike="noStrike">
                <a:solidFill>
                  <a:schemeClr val="dk1"/>
                </a:solidFill>
                <a:latin typeface="Arial"/>
                <a:ea typeface="Arial"/>
                <a:cs typeface="Arial"/>
                <a:sym typeface="Arial"/>
              </a:rPr>
              <a:t>2</a:t>
            </a:r>
            <a:r>
              <a:rPr b="0" i="0" lang="en-US" sz="1800" u="none" cap="none" strike="noStrike">
                <a:solidFill>
                  <a:schemeClr val="dk1"/>
                </a:solidFill>
                <a:latin typeface="Arial"/>
                <a:ea typeface="Arial"/>
                <a:cs typeface="Arial"/>
                <a:sym typeface="Arial"/>
              </a:rPr>
              <a:t>)(</a:t>
            </a:r>
            <a:r>
              <a:rPr b="0" i="1" lang="en-US" sz="1800" u="none" cap="none" strike="noStrike">
                <a:solidFill>
                  <a:schemeClr val="dk1"/>
                </a:solidFill>
                <a:latin typeface="Arial"/>
                <a:ea typeface="Arial"/>
                <a:cs typeface="Arial"/>
                <a:sym typeface="Arial"/>
              </a:rPr>
              <a:t>S</a:t>
            </a:r>
            <a:r>
              <a:rPr b="0" baseline="30000" i="0" lang="en-US" sz="1800" u="none" cap="none" strike="noStrike">
                <a:solidFill>
                  <a:schemeClr val="dk1"/>
                </a:solidFill>
                <a:latin typeface="Arial"/>
                <a:ea typeface="Arial"/>
                <a:cs typeface="Arial"/>
                <a:sym typeface="Arial"/>
              </a:rPr>
              <a:t>o </a:t>
            </a:r>
            <a:r>
              <a:rPr b="0" i="0" lang="en-US" sz="1800" u="none" cap="none" strike="noStrike">
                <a:solidFill>
                  <a:schemeClr val="dk1"/>
                </a:solidFill>
                <a:latin typeface="Arial"/>
                <a:ea typeface="Arial"/>
                <a:cs typeface="Arial"/>
                <a:sym typeface="Arial"/>
              </a:rPr>
              <a:t>O</a:t>
            </a:r>
            <a:r>
              <a:rPr b="0" baseline="-25000" i="0" lang="en-US" sz="1800" u="none" cap="none" strike="noStrike">
                <a:solidFill>
                  <a:schemeClr val="dk1"/>
                </a:solidFill>
                <a:latin typeface="Arial"/>
                <a:ea typeface="Arial"/>
                <a:cs typeface="Arial"/>
                <a:sym typeface="Arial"/>
              </a:rPr>
              <a:t>2</a:t>
            </a:r>
            <a:r>
              <a:rPr b="0" i="0" lang="en-US" sz="1800" u="none" cap="none" strike="noStrike">
                <a:solidFill>
                  <a:schemeClr val="dk1"/>
                </a:solidFill>
                <a:latin typeface="Arial"/>
                <a:ea typeface="Arial"/>
                <a:cs typeface="Arial"/>
                <a:sym typeface="Arial"/>
              </a:rPr>
              <a:t>)]</a:t>
            </a:r>
            <a:endParaRPr/>
          </a:p>
        </p:txBody>
      </p:sp>
      <p:sp>
        <p:nvSpPr>
          <p:cNvPr id="312" name="Google Shape;312;p30"/>
          <p:cNvSpPr txBox="1"/>
          <p:nvPr/>
        </p:nvSpPr>
        <p:spPr>
          <a:xfrm>
            <a:off x="519112" y="4502150"/>
            <a:ext cx="8229600" cy="6413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Noto Sans Symbols"/>
              <a:buNone/>
            </a:pP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S</a:t>
            </a:r>
            <a:r>
              <a:rPr b="0" i="0" lang="en-US" sz="1800" u="none">
                <a:solidFill>
                  <a:schemeClr val="dk1"/>
                </a:solidFill>
                <a:latin typeface="Arial"/>
                <a:ea typeface="Arial"/>
                <a:cs typeface="Arial"/>
                <a:sym typeface="Arial"/>
              </a:rPr>
              <a:t> = [(3 mol)(213.7 J/mol•K) + (4 mol)(69.9 J/mol•K)] - [(1 mol)(269.9 J/mol•K) + (5 mol)(205.0 J/mol•K)]</a:t>
            </a:r>
            <a:endParaRPr/>
          </a:p>
        </p:txBody>
      </p:sp>
      <p:sp>
        <p:nvSpPr>
          <p:cNvPr id="313" name="Google Shape;313;p30"/>
          <p:cNvSpPr txBox="1"/>
          <p:nvPr/>
        </p:nvSpPr>
        <p:spPr>
          <a:xfrm>
            <a:off x="2411413" y="5519738"/>
            <a:ext cx="1905000" cy="366713"/>
          </a:xfrm>
          <a:prstGeom prst="rect">
            <a:avLst/>
          </a:prstGeom>
          <a:gradFill>
            <a:gsLst>
              <a:gs pos="0">
                <a:srgbClr val="187534">
                  <a:alpha val="48627"/>
                </a:srgbClr>
              </a:gs>
              <a:gs pos="50000">
                <a:schemeClr val="lt1"/>
              </a:gs>
              <a:gs pos="100000">
                <a:srgbClr val="187534">
                  <a:alpha val="48627"/>
                </a:srgbClr>
              </a:gs>
            </a:gsLst>
            <a:lin ang="0" scaled="0"/>
          </a:gra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Noto Sans Symbols"/>
              <a:buNone/>
            </a:pPr>
            <a:r>
              <a:rPr b="0" i="0" lang="en-US" sz="1800" u="none" cap="none" strike="noStrike">
                <a:solidFill>
                  <a:schemeClr val="dk1"/>
                </a:solidFill>
                <a:latin typeface="Noto Sans Symbols"/>
                <a:ea typeface="Noto Sans Symbols"/>
                <a:cs typeface="Noto Sans Symbols"/>
                <a:sym typeface="Noto Sans Symbols"/>
              </a:rPr>
              <a:t>Δ</a:t>
            </a:r>
            <a:r>
              <a:rPr b="0" i="1" lang="en-US" sz="1800" u="none" cap="none" strike="noStrike">
                <a:solidFill>
                  <a:schemeClr val="dk1"/>
                </a:solidFill>
                <a:latin typeface="Arial"/>
                <a:ea typeface="Arial"/>
                <a:cs typeface="Arial"/>
                <a:sym typeface="Arial"/>
              </a:rPr>
              <a:t>S</a:t>
            </a:r>
            <a:r>
              <a:rPr b="0" i="0" lang="en-US" sz="1800" u="none" cap="none" strike="noStrike">
                <a:solidFill>
                  <a:schemeClr val="dk1"/>
                </a:solidFill>
                <a:latin typeface="Arial"/>
                <a:ea typeface="Arial"/>
                <a:cs typeface="Arial"/>
                <a:sym typeface="Arial"/>
              </a:rPr>
              <a:t> = - 374 J/K</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1000"/>
                                  </p:stCondLst>
                                  <p:childTnLst>
                                    <p:set>
                                      <p:cBhvr>
                                        <p:cTn dur="1" fill="hold">
                                          <p:stCondLst>
                                            <p:cond delay="0"/>
                                          </p:stCondLst>
                                        </p:cTn>
                                        <p:tgtEl>
                                          <p:spTgt spid="311">
                                            <p:txEl>
                                              <p:pRg end="0" st="0"/>
                                            </p:txEl>
                                          </p:spTgt>
                                        </p:tgtEl>
                                        <p:attrNameLst>
                                          <p:attrName>style.visibility</p:attrName>
                                        </p:attrNameLst>
                                      </p:cBhvr>
                                      <p:to>
                                        <p:strVal val="visible"/>
                                      </p:to>
                                    </p:set>
                                    <p:animEffect filter="fade" transition="in">
                                      <p:cBhvr>
                                        <p:cTn dur="500"/>
                                        <p:tgtEl>
                                          <p:spTgt spid="311">
                                            <p:txEl>
                                              <p:pRg end="0" st="0"/>
                                            </p:txEl>
                                          </p:spTgt>
                                        </p:tgtEl>
                                      </p:cBhvr>
                                    </p:animEffect>
                                  </p:childTnLst>
                                </p:cTn>
                              </p:par>
                            </p:childTnLst>
                          </p:cTn>
                        </p:par>
                        <p:par>
                          <p:cTn fill="hold">
                            <p:stCondLst>
                              <p:cond delay="500"/>
                            </p:stCondLst>
                            <p:childTnLst>
                              <p:par>
                                <p:cTn fill="hold" nodeType="afterEffect" presetClass="entr" presetID="10" presetSubtype="0">
                                  <p:stCondLst>
                                    <p:cond delay="1000"/>
                                  </p:stCondLst>
                                  <p:childTnLst>
                                    <p:set>
                                      <p:cBhvr>
                                        <p:cTn dur="1" fill="hold">
                                          <p:stCondLst>
                                            <p:cond delay="0"/>
                                          </p:stCondLst>
                                        </p:cTn>
                                        <p:tgtEl>
                                          <p:spTgt spid="311">
                                            <p:txEl>
                                              <p:pRg end="1" st="1"/>
                                            </p:txEl>
                                          </p:spTgt>
                                        </p:tgtEl>
                                        <p:attrNameLst>
                                          <p:attrName>style.visibility</p:attrName>
                                        </p:attrNameLst>
                                      </p:cBhvr>
                                      <p:to>
                                        <p:strVal val="visible"/>
                                      </p:to>
                                    </p:set>
                                    <p:animEffect filter="fade" transition="in">
                                      <p:cBhvr>
                                        <p:cTn dur="500"/>
                                        <p:tgtEl>
                                          <p:spTgt spid="311">
                                            <p:txEl>
                                              <p:pRg end="1" st="1"/>
                                            </p:txEl>
                                          </p:spTgt>
                                        </p:tgtEl>
                                      </p:cBhvr>
                                    </p:animEffect>
                                  </p:childTnLst>
                                </p:cTn>
                              </p:par>
                            </p:childTnLst>
                          </p:cTn>
                        </p:par>
                        <p:par>
                          <p:cTn fill="hold">
                            <p:stCondLst>
                              <p:cond delay="1000"/>
                            </p:stCondLst>
                            <p:childTnLst>
                              <p:par>
                                <p:cTn fill="hold" nodeType="afterEffect" presetClass="entr" presetID="10" presetSubtype="0">
                                  <p:stCondLst>
                                    <p:cond delay="2000"/>
                                  </p:stCondLst>
                                  <p:childTnLst>
                                    <p:set>
                                      <p:cBhvr>
                                        <p:cTn dur="1" fill="hold">
                                          <p:stCondLst>
                                            <p:cond delay="0"/>
                                          </p:stCondLst>
                                        </p:cTn>
                                        <p:tgtEl>
                                          <p:spTgt spid="312"/>
                                        </p:tgtEl>
                                        <p:attrNameLst>
                                          <p:attrName>style.visibility</p:attrName>
                                        </p:attrNameLst>
                                      </p:cBhvr>
                                      <p:to>
                                        <p:strVal val="visible"/>
                                      </p:to>
                                    </p:set>
                                    <p:animEffect filter="fade" transition="in">
                                      <p:cBhvr>
                                        <p:cTn dur="500"/>
                                        <p:tgtEl>
                                          <p:spTgt spid="3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8" name="Shape 318"/>
        <p:cNvGrpSpPr/>
        <p:nvPr/>
      </p:nvGrpSpPr>
      <p:grpSpPr>
        <a:xfrm>
          <a:off x="0" y="0"/>
          <a:ext cx="0" cy="0"/>
          <a:chOff x="0" y="0"/>
          <a:chExt cx="0" cy="0"/>
        </a:xfrm>
      </p:grpSpPr>
      <p:sp>
        <p:nvSpPr>
          <p:cNvPr id="319" name="Google Shape;319;p31"/>
          <p:cNvSpPr txBox="1"/>
          <p:nvPr/>
        </p:nvSpPr>
        <p:spPr>
          <a:xfrm>
            <a:off x="381000" y="533400"/>
            <a:ext cx="2495550"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Sample Problem 20.3</a:t>
            </a:r>
            <a:endParaRPr/>
          </a:p>
        </p:txBody>
      </p:sp>
      <p:sp>
        <p:nvSpPr>
          <p:cNvPr id="320" name="Google Shape;320;p31"/>
          <p:cNvSpPr txBox="1"/>
          <p:nvPr/>
        </p:nvSpPr>
        <p:spPr>
          <a:xfrm>
            <a:off x="2879725" y="533400"/>
            <a:ext cx="54864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Determining Reaction Spontaneity</a:t>
            </a:r>
            <a:endParaRPr/>
          </a:p>
        </p:txBody>
      </p:sp>
      <p:grpSp>
        <p:nvGrpSpPr>
          <p:cNvPr id="321" name="Google Shape;321;p31"/>
          <p:cNvGrpSpPr/>
          <p:nvPr/>
        </p:nvGrpSpPr>
        <p:grpSpPr>
          <a:xfrm>
            <a:off x="381000" y="1219200"/>
            <a:ext cx="8077200" cy="366712"/>
            <a:chOff x="240" y="768"/>
            <a:chExt cx="5088" cy="231"/>
          </a:xfrm>
        </p:grpSpPr>
        <p:sp>
          <p:nvSpPr>
            <p:cNvPr id="322" name="Google Shape;322;p31"/>
            <p:cNvSpPr txBox="1"/>
            <p:nvPr/>
          </p:nvSpPr>
          <p:spPr>
            <a:xfrm>
              <a:off x="240" y="768"/>
              <a:ext cx="91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PROBLEM:</a:t>
              </a:r>
              <a:endParaRPr/>
            </a:p>
          </p:txBody>
        </p:sp>
        <p:sp>
          <p:nvSpPr>
            <p:cNvPr id="323" name="Google Shape;323;p31"/>
            <p:cNvSpPr txBox="1"/>
            <p:nvPr/>
          </p:nvSpPr>
          <p:spPr>
            <a:xfrm>
              <a:off x="1200" y="768"/>
              <a:ext cx="4128"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At 298 K, the formation of ammonia has a negative </a:t>
              </a: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S</a:t>
              </a:r>
              <a:r>
                <a:rPr b="0" baseline="30000" i="0" lang="en-US" sz="1800" u="none">
                  <a:solidFill>
                    <a:schemeClr val="dk1"/>
                  </a:solidFill>
                  <a:latin typeface="Arial"/>
                  <a:ea typeface="Arial"/>
                  <a:cs typeface="Arial"/>
                  <a:sym typeface="Arial"/>
                </a:rPr>
                <a:t>o</a:t>
              </a:r>
              <a:r>
                <a:rPr b="0" baseline="-25000" i="0" lang="en-US" sz="1800" u="none">
                  <a:solidFill>
                    <a:schemeClr val="dk1"/>
                  </a:solidFill>
                  <a:latin typeface="Arial"/>
                  <a:ea typeface="Arial"/>
                  <a:cs typeface="Arial"/>
                  <a:sym typeface="Arial"/>
                </a:rPr>
                <a:t>sys</a:t>
              </a:r>
              <a:r>
                <a:rPr b="0" i="0" lang="en-US" sz="1800" u="none">
                  <a:solidFill>
                    <a:schemeClr val="dk1"/>
                  </a:solidFill>
                  <a:latin typeface="Arial"/>
                  <a:ea typeface="Arial"/>
                  <a:cs typeface="Arial"/>
                  <a:sym typeface="Arial"/>
                </a:rPr>
                <a:t>:</a:t>
              </a:r>
              <a:endParaRPr/>
            </a:p>
          </p:txBody>
        </p:sp>
      </p:grpSp>
      <p:sp>
        <p:nvSpPr>
          <p:cNvPr id="324" name="Google Shape;324;p31"/>
          <p:cNvSpPr txBox="1"/>
          <p:nvPr/>
        </p:nvSpPr>
        <p:spPr>
          <a:xfrm>
            <a:off x="1905000" y="1992312"/>
            <a:ext cx="617220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Calculate </a:t>
            </a: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S</a:t>
            </a:r>
            <a:r>
              <a:rPr b="0" baseline="30000" i="0" lang="en-US" sz="1800" u="none">
                <a:solidFill>
                  <a:schemeClr val="dk1"/>
                </a:solidFill>
                <a:latin typeface="Arial"/>
                <a:ea typeface="Arial"/>
                <a:cs typeface="Arial"/>
                <a:sym typeface="Arial"/>
              </a:rPr>
              <a:t>o</a:t>
            </a:r>
            <a:r>
              <a:rPr b="0" baseline="-25000" i="0" lang="en-US" sz="1800" u="none">
                <a:solidFill>
                  <a:schemeClr val="dk1"/>
                </a:solidFill>
                <a:latin typeface="Arial"/>
                <a:ea typeface="Arial"/>
                <a:cs typeface="Arial"/>
                <a:sym typeface="Arial"/>
              </a:rPr>
              <a:t>univ</a:t>
            </a:r>
            <a:r>
              <a:rPr b="0" i="0" lang="en-US" sz="1800" u="none">
                <a:solidFill>
                  <a:schemeClr val="dk1"/>
                </a:solidFill>
                <a:latin typeface="Arial"/>
                <a:ea typeface="Arial"/>
                <a:cs typeface="Arial"/>
                <a:sym typeface="Arial"/>
              </a:rPr>
              <a:t>, and state whether the reaction occurs spontaneously at this temperature.</a:t>
            </a:r>
            <a:endParaRPr/>
          </a:p>
        </p:txBody>
      </p:sp>
      <p:grpSp>
        <p:nvGrpSpPr>
          <p:cNvPr id="325" name="Google Shape;325;p31"/>
          <p:cNvGrpSpPr/>
          <p:nvPr/>
        </p:nvGrpSpPr>
        <p:grpSpPr>
          <a:xfrm>
            <a:off x="1905000" y="1600200"/>
            <a:ext cx="6553200" cy="366712"/>
            <a:chOff x="1200" y="1008"/>
            <a:chExt cx="4128" cy="231"/>
          </a:xfrm>
        </p:grpSpPr>
        <p:sp>
          <p:nvSpPr>
            <p:cNvPr id="326" name="Google Shape;326;p31"/>
            <p:cNvSpPr txBox="1"/>
            <p:nvPr/>
          </p:nvSpPr>
          <p:spPr>
            <a:xfrm>
              <a:off x="1200" y="1008"/>
              <a:ext cx="4128"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N</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 + 3H</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           2NH</a:t>
              </a:r>
              <a:r>
                <a:rPr b="0" baseline="-25000" i="0" lang="en-US" sz="1800" u="none">
                  <a:solidFill>
                    <a:schemeClr val="dk1"/>
                  </a:solidFill>
                  <a:latin typeface="Arial"/>
                  <a:ea typeface="Arial"/>
                  <a:cs typeface="Arial"/>
                  <a:sym typeface="Arial"/>
                </a:rPr>
                <a:t>3</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        </a:t>
              </a: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S</a:t>
              </a:r>
              <a:r>
                <a:rPr b="0" baseline="30000" i="0" lang="en-US" sz="1800" u="none">
                  <a:solidFill>
                    <a:schemeClr val="dk1"/>
                  </a:solidFill>
                  <a:latin typeface="Arial"/>
                  <a:ea typeface="Arial"/>
                  <a:cs typeface="Arial"/>
                  <a:sym typeface="Arial"/>
                </a:rPr>
                <a:t>o</a:t>
              </a:r>
              <a:r>
                <a:rPr b="0" baseline="-25000" i="0" lang="en-US" sz="1800" u="none">
                  <a:solidFill>
                    <a:schemeClr val="dk1"/>
                  </a:solidFill>
                  <a:latin typeface="Arial"/>
                  <a:ea typeface="Arial"/>
                  <a:cs typeface="Arial"/>
                  <a:sym typeface="Arial"/>
                </a:rPr>
                <a:t>sys</a:t>
              </a:r>
              <a:r>
                <a:rPr b="0" i="0" lang="en-US" sz="1800" u="none">
                  <a:solidFill>
                    <a:schemeClr val="dk1"/>
                  </a:solidFill>
                  <a:latin typeface="Arial"/>
                  <a:ea typeface="Arial"/>
                  <a:cs typeface="Arial"/>
                  <a:sym typeface="Arial"/>
                </a:rPr>
                <a:t> = -197 J/K</a:t>
              </a:r>
              <a:endParaRPr/>
            </a:p>
          </p:txBody>
        </p:sp>
        <p:cxnSp>
          <p:nvCxnSpPr>
            <p:cNvPr id="327" name="Google Shape;327;p31"/>
            <p:cNvCxnSpPr/>
            <p:nvPr/>
          </p:nvCxnSpPr>
          <p:spPr>
            <a:xfrm>
              <a:off x="2200" y="1124"/>
              <a:ext cx="384" cy="0"/>
            </a:xfrm>
            <a:prstGeom prst="straightConnector1">
              <a:avLst/>
            </a:prstGeom>
            <a:noFill/>
            <a:ln cap="flat" cmpd="sng" w="28575">
              <a:solidFill>
                <a:schemeClr val="dk1"/>
              </a:solidFill>
              <a:prstDash val="solid"/>
              <a:miter lim="800000"/>
              <a:headEnd len="med" w="med" type="none"/>
              <a:tailEnd len="med" w="med" type="triangle"/>
            </a:ln>
          </p:spPr>
        </p:cxnSp>
      </p:grpSp>
      <p:grpSp>
        <p:nvGrpSpPr>
          <p:cNvPr id="328" name="Google Shape;328;p31"/>
          <p:cNvGrpSpPr/>
          <p:nvPr/>
        </p:nvGrpSpPr>
        <p:grpSpPr>
          <a:xfrm>
            <a:off x="444500" y="2640012"/>
            <a:ext cx="8382000" cy="1328737"/>
            <a:chOff x="288" y="1728"/>
            <a:chExt cx="5280" cy="769"/>
          </a:xfrm>
        </p:grpSpPr>
        <p:sp>
          <p:nvSpPr>
            <p:cNvPr id="329" name="Google Shape;329;p31"/>
            <p:cNvSpPr txBox="1"/>
            <p:nvPr/>
          </p:nvSpPr>
          <p:spPr>
            <a:xfrm>
              <a:off x="288" y="1728"/>
              <a:ext cx="576" cy="2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PLAN:</a:t>
              </a:r>
              <a:endParaRPr/>
            </a:p>
          </p:txBody>
        </p:sp>
        <p:sp>
          <p:nvSpPr>
            <p:cNvPr id="330" name="Google Shape;330;p31"/>
            <p:cNvSpPr txBox="1"/>
            <p:nvPr/>
          </p:nvSpPr>
          <p:spPr>
            <a:xfrm>
              <a:off x="864" y="1728"/>
              <a:ext cx="4704" cy="76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Noto Sans Symbols"/>
                <a:buNone/>
              </a:pP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S</a:t>
              </a:r>
              <a:r>
                <a:rPr b="0" baseline="30000" i="0" lang="en-US" sz="1800" u="none">
                  <a:solidFill>
                    <a:schemeClr val="dk1"/>
                  </a:solidFill>
                  <a:latin typeface="Arial"/>
                  <a:ea typeface="Arial"/>
                  <a:cs typeface="Arial"/>
                  <a:sym typeface="Arial"/>
                </a:rPr>
                <a:t>o</a:t>
              </a:r>
              <a:r>
                <a:rPr b="0" baseline="-25000" i="0" lang="en-US" sz="1800" u="none">
                  <a:solidFill>
                    <a:schemeClr val="dk1"/>
                  </a:solidFill>
                  <a:latin typeface="Arial"/>
                  <a:ea typeface="Arial"/>
                  <a:cs typeface="Arial"/>
                  <a:sym typeface="Arial"/>
                </a:rPr>
                <a:t>universe </a:t>
              </a:r>
              <a:r>
                <a:rPr b="0" i="0" lang="en-US" sz="1800" u="none">
                  <a:solidFill>
                    <a:schemeClr val="dk1"/>
                  </a:solidFill>
                  <a:latin typeface="Arial"/>
                  <a:ea typeface="Arial"/>
                  <a:cs typeface="Arial"/>
                  <a:sym typeface="Arial"/>
                </a:rPr>
                <a:t>must be &gt; 0 in order for this reaction to be spontaneous, so </a:t>
              </a: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S</a:t>
              </a:r>
              <a:r>
                <a:rPr b="0" baseline="30000" i="0" lang="en-US" sz="1800" u="none">
                  <a:solidFill>
                    <a:schemeClr val="dk1"/>
                  </a:solidFill>
                  <a:latin typeface="Arial"/>
                  <a:ea typeface="Arial"/>
                  <a:cs typeface="Arial"/>
                  <a:sym typeface="Arial"/>
                </a:rPr>
                <a:t>o</a:t>
              </a:r>
              <a:r>
                <a:rPr b="0" baseline="-25000" i="0" lang="en-US" sz="1800" u="none">
                  <a:solidFill>
                    <a:schemeClr val="dk1"/>
                  </a:solidFill>
                  <a:latin typeface="Arial"/>
                  <a:ea typeface="Arial"/>
                  <a:cs typeface="Arial"/>
                  <a:sym typeface="Arial"/>
                </a:rPr>
                <a:t>surroundings</a:t>
              </a:r>
              <a:r>
                <a:rPr b="0" i="0" lang="en-US" sz="1800" u="none">
                  <a:solidFill>
                    <a:schemeClr val="dk1"/>
                  </a:solidFill>
                  <a:latin typeface="Arial"/>
                  <a:ea typeface="Arial"/>
                  <a:cs typeface="Arial"/>
                  <a:sym typeface="Arial"/>
                </a:rPr>
                <a:t> must be &gt; 197 J/K.  To find </a:t>
              </a: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S</a:t>
              </a:r>
              <a:r>
                <a:rPr b="0" baseline="30000" i="0" lang="en-US" sz="1800" u="none">
                  <a:solidFill>
                    <a:schemeClr val="dk1"/>
                  </a:solidFill>
                  <a:latin typeface="Arial"/>
                  <a:ea typeface="Arial"/>
                  <a:cs typeface="Arial"/>
                  <a:sym typeface="Arial"/>
                </a:rPr>
                <a:t>o</a:t>
              </a:r>
              <a:r>
                <a:rPr b="0" baseline="-25000" i="0" lang="en-US" sz="1800" u="none">
                  <a:solidFill>
                    <a:schemeClr val="dk1"/>
                  </a:solidFill>
                  <a:latin typeface="Arial"/>
                  <a:ea typeface="Arial"/>
                  <a:cs typeface="Arial"/>
                  <a:sym typeface="Arial"/>
                </a:rPr>
                <a:t>surr</a:t>
              </a:r>
              <a:r>
                <a:rPr b="0" i="0" lang="en-US" sz="1800" u="none">
                  <a:solidFill>
                    <a:schemeClr val="dk1"/>
                  </a:solidFill>
                  <a:latin typeface="Arial"/>
                  <a:ea typeface="Arial"/>
                  <a:cs typeface="Arial"/>
                  <a:sym typeface="Arial"/>
                </a:rPr>
                <a:t>, first find </a:t>
              </a: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H</a:t>
              </a:r>
              <a:r>
                <a:rPr b="0" baseline="-25000" i="0" lang="en-US" sz="1800" u="none">
                  <a:solidFill>
                    <a:schemeClr val="dk1"/>
                  </a:solidFill>
                  <a:latin typeface="Arial"/>
                  <a:ea typeface="Arial"/>
                  <a:cs typeface="Arial"/>
                  <a:sym typeface="Arial"/>
                </a:rPr>
                <a:t>sys</a:t>
              </a:r>
              <a:r>
                <a:rPr b="0" i="0" lang="en-US" sz="1800" u="none">
                  <a:solidFill>
                    <a:schemeClr val="dk1"/>
                  </a:solidFill>
                  <a:latin typeface="Arial"/>
                  <a:ea typeface="Arial"/>
                  <a:cs typeface="Arial"/>
                  <a:sym typeface="Arial"/>
                </a:rPr>
                <a:t>; </a:t>
              </a: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H</a:t>
              </a:r>
              <a:r>
                <a:rPr b="0" baseline="-25000" i="0" lang="en-US" sz="1800" u="none">
                  <a:solidFill>
                    <a:schemeClr val="dk1"/>
                  </a:solidFill>
                  <a:latin typeface="Arial"/>
                  <a:ea typeface="Arial"/>
                  <a:cs typeface="Arial"/>
                  <a:sym typeface="Arial"/>
                </a:rPr>
                <a:t>sys</a:t>
              </a:r>
              <a:r>
                <a:rPr b="0" i="0" lang="en-US" sz="1800" u="none">
                  <a:solidFill>
                    <a:schemeClr val="dk1"/>
                  </a:solidFill>
                  <a:latin typeface="Arial"/>
                  <a:ea typeface="Arial"/>
                  <a:cs typeface="Arial"/>
                  <a:sym typeface="Arial"/>
                </a:rPr>
                <a:t> =    </a:t>
              </a: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H</a:t>
              </a:r>
              <a:r>
                <a:rPr b="0" baseline="-25000" i="0" lang="en-US" sz="1800" u="none">
                  <a:solidFill>
                    <a:schemeClr val="dk1"/>
                  </a:solidFill>
                  <a:latin typeface="Arial"/>
                  <a:ea typeface="Arial"/>
                  <a:cs typeface="Arial"/>
                  <a:sym typeface="Arial"/>
                </a:rPr>
                <a:t>rxn</a:t>
              </a:r>
              <a:r>
                <a:rPr b="0" i="0" lang="en-US" sz="1800" u="none">
                  <a:solidFill>
                    <a:schemeClr val="dk1"/>
                  </a:solidFill>
                  <a:latin typeface="Arial"/>
                  <a:ea typeface="Arial"/>
                  <a:cs typeface="Arial"/>
                  <a:sym typeface="Arial"/>
                </a:rPr>
                <a:t> which can be calculated using </a:t>
              </a: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H</a:t>
              </a:r>
              <a:r>
                <a:rPr b="0" baseline="30000" i="0" lang="en-US" sz="1800" u="none">
                  <a:solidFill>
                    <a:schemeClr val="dk1"/>
                  </a:solidFill>
                  <a:latin typeface="Arial"/>
                  <a:ea typeface="Arial"/>
                  <a:cs typeface="Arial"/>
                  <a:sym typeface="Arial"/>
                </a:rPr>
                <a:t>o</a:t>
              </a:r>
              <a:r>
                <a:rPr b="0" baseline="-25000" i="0" lang="en-US" sz="1800" u="none">
                  <a:solidFill>
                    <a:schemeClr val="dk1"/>
                  </a:solidFill>
                  <a:latin typeface="Arial"/>
                  <a:ea typeface="Arial"/>
                  <a:cs typeface="Arial"/>
                  <a:sym typeface="Arial"/>
                </a:rPr>
                <a:t>f </a:t>
              </a:r>
              <a:r>
                <a:rPr b="0" i="0" lang="en-US" sz="1800" u="none">
                  <a:solidFill>
                    <a:schemeClr val="dk1"/>
                  </a:solidFill>
                  <a:latin typeface="Arial"/>
                  <a:ea typeface="Arial"/>
                  <a:cs typeface="Arial"/>
                  <a:sym typeface="Arial"/>
                </a:rPr>
                <a:t>values from tables.  </a:t>
              </a:r>
              <a:endParaRPr/>
            </a:p>
            <a:p>
              <a:pPr indent="0" lvl="0" marL="0" marR="0" rtl="0" algn="l">
                <a:lnSpc>
                  <a:spcPct val="100000"/>
                </a:lnSpc>
                <a:spcBef>
                  <a:spcPts val="900"/>
                </a:spcBef>
                <a:spcAft>
                  <a:spcPts val="0"/>
                </a:spcAft>
                <a:buClr>
                  <a:schemeClr val="dk1"/>
                </a:buClr>
                <a:buSzPts val="1800"/>
                <a:buFont typeface="Noto Sans Symbols"/>
                <a:buNone/>
              </a:pP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S</a:t>
              </a:r>
              <a:r>
                <a:rPr b="0" baseline="30000" i="0" lang="en-US" sz="1800" u="none">
                  <a:solidFill>
                    <a:schemeClr val="dk1"/>
                  </a:solidFill>
                  <a:latin typeface="Arial"/>
                  <a:ea typeface="Arial"/>
                  <a:cs typeface="Arial"/>
                  <a:sym typeface="Arial"/>
                </a:rPr>
                <a:t>o</a:t>
              </a:r>
              <a:r>
                <a:rPr b="0" baseline="-25000" i="0" lang="en-US" sz="1800" u="none">
                  <a:solidFill>
                    <a:schemeClr val="dk1"/>
                  </a:solidFill>
                  <a:latin typeface="Arial"/>
                  <a:ea typeface="Arial"/>
                  <a:cs typeface="Arial"/>
                  <a:sym typeface="Arial"/>
                </a:rPr>
                <a:t>universe</a:t>
              </a:r>
              <a:r>
                <a:rPr b="0" i="0" lang="en-US" sz="1800" u="none">
                  <a:solidFill>
                    <a:schemeClr val="dk1"/>
                  </a:solidFill>
                  <a:latin typeface="Arial"/>
                  <a:ea typeface="Arial"/>
                  <a:cs typeface="Arial"/>
                  <a:sym typeface="Arial"/>
                </a:rPr>
                <a:t> = </a:t>
              </a: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S</a:t>
              </a:r>
              <a:r>
                <a:rPr b="0" baseline="30000" i="0" lang="en-US" sz="1800" u="none">
                  <a:solidFill>
                    <a:schemeClr val="dk1"/>
                  </a:solidFill>
                  <a:latin typeface="Arial"/>
                  <a:ea typeface="Arial"/>
                  <a:cs typeface="Arial"/>
                  <a:sym typeface="Arial"/>
                </a:rPr>
                <a:t>o</a:t>
              </a:r>
              <a:r>
                <a:rPr b="0" baseline="-25000" i="0" lang="en-US" sz="1800" u="none">
                  <a:solidFill>
                    <a:schemeClr val="dk1"/>
                  </a:solidFill>
                  <a:latin typeface="Arial"/>
                  <a:ea typeface="Arial"/>
                  <a:cs typeface="Arial"/>
                  <a:sym typeface="Arial"/>
                </a:rPr>
                <a:t>surr</a:t>
              </a:r>
              <a:r>
                <a:rPr b="0" i="0" lang="en-US" sz="1800" u="none">
                  <a:solidFill>
                    <a:schemeClr val="dk1"/>
                  </a:solidFill>
                  <a:latin typeface="Arial"/>
                  <a:ea typeface="Arial"/>
                  <a:cs typeface="Arial"/>
                  <a:sym typeface="Arial"/>
                </a:rPr>
                <a:t> + </a:t>
              </a: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S</a:t>
              </a:r>
              <a:r>
                <a:rPr b="0" baseline="30000" i="0" lang="en-US" sz="1800" u="none">
                  <a:solidFill>
                    <a:schemeClr val="dk1"/>
                  </a:solidFill>
                  <a:latin typeface="Arial"/>
                  <a:ea typeface="Arial"/>
                  <a:cs typeface="Arial"/>
                  <a:sym typeface="Arial"/>
                </a:rPr>
                <a:t>o</a:t>
              </a:r>
              <a:r>
                <a:rPr b="0" baseline="-25000" i="0" lang="en-US" sz="1800" u="none">
                  <a:solidFill>
                    <a:schemeClr val="dk1"/>
                  </a:solidFill>
                  <a:latin typeface="Arial"/>
                  <a:ea typeface="Arial"/>
                  <a:cs typeface="Arial"/>
                  <a:sym typeface="Arial"/>
                </a:rPr>
                <a:t>sys</a:t>
              </a:r>
              <a:r>
                <a:rPr b="0" i="0" lang="en-US" sz="1800" u="none">
                  <a:solidFill>
                    <a:schemeClr val="dk1"/>
                  </a:solidFill>
                  <a:latin typeface="Arial"/>
                  <a:ea typeface="Arial"/>
                  <a:cs typeface="Arial"/>
                  <a:sym typeface="Arial"/>
                </a:rPr>
                <a:t>.</a:t>
              </a:r>
              <a:endParaRPr/>
            </a:p>
          </p:txBody>
        </p:sp>
      </p:grpSp>
      <p:pic>
        <p:nvPicPr>
          <p:cNvPr id="331" name="Google Shape;331;p31"/>
          <p:cNvPicPr preferRelativeResize="0"/>
          <p:nvPr/>
        </p:nvPicPr>
        <p:blipFill rotWithShape="1">
          <a:blip r:embed="rId3">
            <a:alphaModFix/>
          </a:blip>
          <a:srcRect b="0" l="0" r="0" t="0"/>
          <a:stretch/>
        </p:blipFill>
        <p:spPr>
          <a:xfrm>
            <a:off x="4859337" y="3643312"/>
            <a:ext cx="3224212" cy="292893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1000"/>
                                  </p:stCondLst>
                                  <p:childTnLst>
                                    <p:set>
                                      <p:cBhvr>
                                        <p:cTn dur="1" fill="hold">
                                          <p:stCondLst>
                                            <p:cond delay="0"/>
                                          </p:stCondLst>
                                        </p:cTn>
                                        <p:tgtEl>
                                          <p:spTgt spid="324">
                                            <p:txEl>
                                              <p:pRg end="0" st="0"/>
                                            </p:txEl>
                                          </p:spTgt>
                                        </p:tgtEl>
                                        <p:attrNameLst>
                                          <p:attrName>style.visibility</p:attrName>
                                        </p:attrNameLst>
                                      </p:cBhvr>
                                      <p:to>
                                        <p:strVal val="visible"/>
                                      </p:to>
                                    </p:set>
                                    <p:animEffect filter="fade" transition="in">
                                      <p:cBhvr>
                                        <p:cTn dur="500"/>
                                        <p:tgtEl>
                                          <p:spTgt spid="324">
                                            <p:txEl>
                                              <p:pRg end="0" st="0"/>
                                            </p:txEl>
                                          </p:spTgt>
                                        </p:tgtEl>
                                      </p:cBhvr>
                                    </p:animEffect>
                                  </p:childTnLst>
                                </p:cTn>
                              </p:par>
                            </p:childTnLst>
                          </p:cTn>
                        </p:par>
                        <p:par>
                          <p:cTn fill="hold">
                            <p:stCondLst>
                              <p:cond delay="500"/>
                            </p:stCondLst>
                            <p:childTnLst>
                              <p:par>
                                <p:cTn fill="hold" nodeType="afterEffect" presetClass="entr" presetID="1" presetSubtype="0">
                                  <p:stCondLst>
                                    <p:cond delay="0"/>
                                  </p:stCondLst>
                                  <p:childTnLst>
                                    <p:set>
                                      <p:cBhvr>
                                        <p:cTn dur="1" fill="hold">
                                          <p:stCondLst>
                                            <p:cond delay="0"/>
                                          </p:stCondLst>
                                        </p:cTn>
                                        <p:tgtEl>
                                          <p:spTgt spid="33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1" name="Shape 91"/>
        <p:cNvGrpSpPr/>
        <p:nvPr/>
      </p:nvGrpSpPr>
      <p:grpSpPr>
        <a:xfrm>
          <a:off x="0" y="0"/>
          <a:ext cx="0" cy="0"/>
          <a:chOff x="0" y="0"/>
          <a:chExt cx="0" cy="0"/>
        </a:xfrm>
      </p:grpSpPr>
      <p:sp>
        <p:nvSpPr>
          <p:cNvPr id="92" name="Google Shape;92;p14"/>
          <p:cNvSpPr txBox="1"/>
          <p:nvPr/>
        </p:nvSpPr>
        <p:spPr>
          <a:xfrm>
            <a:off x="714375" y="533400"/>
            <a:ext cx="7848600" cy="7318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			Thermodynamics:  </a:t>
            </a:r>
            <a:endParaRPr/>
          </a:p>
          <a:p>
            <a:pPr indent="0" lvl="0" marL="0" marR="0" rtl="0" algn="l">
              <a:lnSpc>
                <a:spcPct val="100000"/>
              </a:lnSpc>
              <a:spcBef>
                <a:spcPts val="20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Entropy, Free Energy, and the Direction of Chemical Reactions</a:t>
            </a:r>
            <a:endParaRPr/>
          </a:p>
        </p:txBody>
      </p:sp>
      <p:sp>
        <p:nvSpPr>
          <p:cNvPr id="93" name="Google Shape;93;p14"/>
          <p:cNvSpPr txBox="1"/>
          <p:nvPr/>
        </p:nvSpPr>
        <p:spPr>
          <a:xfrm>
            <a:off x="838200" y="1752600"/>
            <a:ext cx="7315200" cy="6683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accent2"/>
              </a:buClr>
              <a:buSzPts val="1800"/>
              <a:buFont typeface="Arial"/>
              <a:buNone/>
            </a:pPr>
            <a:r>
              <a:rPr b="1" i="0" lang="en-US" sz="1800" u="none">
                <a:solidFill>
                  <a:schemeClr val="accent2"/>
                </a:solidFill>
                <a:latin typeface="Arial"/>
                <a:ea typeface="Arial"/>
                <a:cs typeface="Arial"/>
                <a:sym typeface="Arial"/>
              </a:rPr>
              <a:t>20.1</a:t>
            </a:r>
            <a:r>
              <a:rPr b="1" i="0" lang="en-US" sz="1800" u="none">
                <a:solidFill>
                  <a:schemeClr val="dk1"/>
                </a:solidFill>
                <a:latin typeface="Arial"/>
                <a:ea typeface="Arial"/>
                <a:cs typeface="Arial"/>
                <a:sym typeface="Arial"/>
              </a:rPr>
              <a:t>  The Second Law of Thermodynamics:  Predicting  </a:t>
            </a:r>
            <a:endParaRPr/>
          </a:p>
          <a:p>
            <a:pPr indent="0" lvl="0" marL="0" marR="0" rtl="0" algn="l">
              <a:lnSpc>
                <a:spcPct val="100000"/>
              </a:lnSpc>
              <a:spcBef>
                <a:spcPts val="18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         Spontaneous Change</a:t>
            </a:r>
            <a:endParaRPr/>
          </a:p>
        </p:txBody>
      </p:sp>
      <p:sp>
        <p:nvSpPr>
          <p:cNvPr id="94" name="Google Shape;94;p14"/>
          <p:cNvSpPr txBox="1"/>
          <p:nvPr/>
        </p:nvSpPr>
        <p:spPr>
          <a:xfrm>
            <a:off x="838200" y="3019425"/>
            <a:ext cx="73152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accent2"/>
              </a:buClr>
              <a:buSzPts val="1800"/>
              <a:buFont typeface="Arial"/>
              <a:buNone/>
            </a:pPr>
            <a:r>
              <a:rPr b="1" i="0" lang="en-US" sz="1800" u="none">
                <a:solidFill>
                  <a:schemeClr val="accent2"/>
                </a:solidFill>
                <a:latin typeface="Arial"/>
                <a:ea typeface="Arial"/>
                <a:cs typeface="Arial"/>
                <a:sym typeface="Arial"/>
              </a:rPr>
              <a:t>20.2</a:t>
            </a:r>
            <a:r>
              <a:rPr b="1" i="0" lang="en-US" sz="1800" u="none">
                <a:solidFill>
                  <a:schemeClr val="dk1"/>
                </a:solidFill>
                <a:latin typeface="Arial"/>
                <a:ea typeface="Arial"/>
                <a:cs typeface="Arial"/>
                <a:sym typeface="Arial"/>
              </a:rPr>
              <a:t>  Calculating the Change in Entropy of a Reaction</a:t>
            </a:r>
            <a:endParaRPr/>
          </a:p>
        </p:txBody>
      </p:sp>
      <p:sp>
        <p:nvSpPr>
          <p:cNvPr id="95" name="Google Shape;95;p14"/>
          <p:cNvSpPr txBox="1"/>
          <p:nvPr/>
        </p:nvSpPr>
        <p:spPr>
          <a:xfrm>
            <a:off x="838200" y="3986212"/>
            <a:ext cx="73152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accent2"/>
              </a:buClr>
              <a:buSzPts val="1800"/>
              <a:buFont typeface="Arial"/>
              <a:buNone/>
            </a:pPr>
            <a:r>
              <a:rPr b="1" i="0" lang="en-US" sz="1800" u="none">
                <a:solidFill>
                  <a:schemeClr val="accent2"/>
                </a:solidFill>
                <a:latin typeface="Arial"/>
                <a:ea typeface="Arial"/>
                <a:cs typeface="Arial"/>
                <a:sym typeface="Arial"/>
              </a:rPr>
              <a:t>20.3</a:t>
            </a:r>
            <a:r>
              <a:rPr b="1" i="0" lang="en-US" sz="1800" u="none">
                <a:solidFill>
                  <a:schemeClr val="dk1"/>
                </a:solidFill>
                <a:latin typeface="Arial"/>
                <a:ea typeface="Arial"/>
                <a:cs typeface="Arial"/>
                <a:sym typeface="Arial"/>
              </a:rPr>
              <a:t>  Entropy, Free Energy, and Work</a:t>
            </a:r>
            <a:endParaRPr/>
          </a:p>
        </p:txBody>
      </p:sp>
      <p:sp>
        <p:nvSpPr>
          <p:cNvPr id="96" name="Google Shape;96;p14"/>
          <p:cNvSpPr txBox="1"/>
          <p:nvPr/>
        </p:nvSpPr>
        <p:spPr>
          <a:xfrm>
            <a:off x="838200" y="4953000"/>
            <a:ext cx="73152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accent2"/>
              </a:buClr>
              <a:buSzPts val="1800"/>
              <a:buFont typeface="Arial"/>
              <a:buNone/>
            </a:pPr>
            <a:r>
              <a:rPr b="1" i="0" lang="en-US" sz="1800" u="none">
                <a:solidFill>
                  <a:schemeClr val="accent2"/>
                </a:solidFill>
                <a:latin typeface="Arial"/>
                <a:ea typeface="Arial"/>
                <a:cs typeface="Arial"/>
                <a:sym typeface="Arial"/>
              </a:rPr>
              <a:t>20.4</a:t>
            </a:r>
            <a:r>
              <a:rPr b="1" i="0" lang="en-US" sz="1800" u="none">
                <a:solidFill>
                  <a:schemeClr val="dk1"/>
                </a:solidFill>
                <a:latin typeface="Arial"/>
                <a:ea typeface="Arial"/>
                <a:cs typeface="Arial"/>
                <a:sym typeface="Arial"/>
              </a:rPr>
              <a:t>  Free Energy, Equilibrium, and Reaction Direction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3"/>
                                        </p:tgtEl>
                                        <p:attrNameLst>
                                          <p:attrName>style.visibility</p:attrName>
                                        </p:attrNameLst>
                                      </p:cBhvr>
                                      <p:to>
                                        <p:strVal val="visible"/>
                                      </p:to>
                                    </p:set>
                                    <p:animEffect filter="fade" transition="in">
                                      <p:cBhvr>
                                        <p:cTn dur="500"/>
                                        <p:tgtEl>
                                          <p:spTgt spid="93"/>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500"/>
                                        <p:tgtEl>
                                          <p:spTgt spid="94"/>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500"/>
                                        <p:tgtEl>
                                          <p:spTgt spid="95"/>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96"/>
                                        </p:tgtEl>
                                        <p:attrNameLst>
                                          <p:attrName>style.visibility</p:attrName>
                                        </p:attrNameLst>
                                      </p:cBhvr>
                                      <p:to>
                                        <p:strVal val="visible"/>
                                      </p:to>
                                    </p:set>
                                    <p:animEffect filter="fade" transition="in">
                                      <p:cBhvr>
                                        <p:cTn dur="500"/>
                                        <p:tgtEl>
                                          <p:spTgt spid="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6" name="Shape 336"/>
        <p:cNvGrpSpPr/>
        <p:nvPr/>
      </p:nvGrpSpPr>
      <p:grpSpPr>
        <a:xfrm>
          <a:off x="0" y="0"/>
          <a:ext cx="0" cy="0"/>
          <a:chOff x="0" y="0"/>
          <a:chExt cx="0" cy="0"/>
        </a:xfrm>
      </p:grpSpPr>
      <p:sp>
        <p:nvSpPr>
          <p:cNvPr id="337" name="Google Shape;337;p32"/>
          <p:cNvSpPr txBox="1"/>
          <p:nvPr/>
        </p:nvSpPr>
        <p:spPr>
          <a:xfrm>
            <a:off x="381000" y="533400"/>
            <a:ext cx="2495550"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Sample Problem 20.3</a:t>
            </a:r>
            <a:endParaRPr/>
          </a:p>
        </p:txBody>
      </p:sp>
      <p:sp>
        <p:nvSpPr>
          <p:cNvPr id="338" name="Google Shape;338;p32"/>
          <p:cNvSpPr txBox="1"/>
          <p:nvPr/>
        </p:nvSpPr>
        <p:spPr>
          <a:xfrm>
            <a:off x="298450" y="1697037"/>
            <a:ext cx="15240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SOLUTION:</a:t>
            </a:r>
            <a:endParaRPr/>
          </a:p>
        </p:txBody>
      </p:sp>
      <p:sp>
        <p:nvSpPr>
          <p:cNvPr id="339" name="Google Shape;339;p32"/>
          <p:cNvSpPr txBox="1"/>
          <p:nvPr/>
        </p:nvSpPr>
        <p:spPr>
          <a:xfrm>
            <a:off x="2879725" y="533400"/>
            <a:ext cx="54864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Determining Reaction Spontaneity</a:t>
            </a:r>
            <a:endParaRPr/>
          </a:p>
        </p:txBody>
      </p:sp>
      <p:sp>
        <p:nvSpPr>
          <p:cNvPr id="340" name="Google Shape;340;p32"/>
          <p:cNvSpPr txBox="1"/>
          <p:nvPr/>
        </p:nvSpPr>
        <p:spPr>
          <a:xfrm>
            <a:off x="460375" y="2162175"/>
            <a:ext cx="8683625"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Noto Sans Symbols"/>
              <a:buNone/>
            </a:pP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H</a:t>
            </a:r>
            <a:r>
              <a:rPr b="0" baseline="30000" i="0" lang="en-US" sz="1800" u="none">
                <a:solidFill>
                  <a:schemeClr val="dk1"/>
                </a:solidFill>
                <a:latin typeface="Arial"/>
                <a:ea typeface="Arial"/>
                <a:cs typeface="Arial"/>
                <a:sym typeface="Arial"/>
              </a:rPr>
              <a:t>o</a:t>
            </a:r>
            <a:r>
              <a:rPr b="0" baseline="-25000" i="0" lang="en-US" sz="1800" u="none">
                <a:solidFill>
                  <a:schemeClr val="dk1"/>
                </a:solidFill>
                <a:latin typeface="Arial"/>
                <a:ea typeface="Arial"/>
                <a:cs typeface="Arial"/>
                <a:sym typeface="Arial"/>
              </a:rPr>
              <a:t>rxn</a:t>
            </a:r>
            <a:r>
              <a:rPr b="0" i="0" lang="en-US" sz="1800" u="none">
                <a:solidFill>
                  <a:schemeClr val="dk1"/>
                </a:solidFill>
                <a:latin typeface="Arial"/>
                <a:ea typeface="Arial"/>
                <a:cs typeface="Arial"/>
                <a:sym typeface="Arial"/>
              </a:rPr>
              <a:t> = [(2 mol NH</a:t>
            </a:r>
            <a:r>
              <a:rPr b="0" baseline="-25000" i="0" lang="en-US" sz="1800" u="none">
                <a:solidFill>
                  <a:schemeClr val="dk1"/>
                </a:solidFill>
                <a:latin typeface="Arial"/>
                <a:ea typeface="Arial"/>
                <a:cs typeface="Arial"/>
                <a:sym typeface="Arial"/>
              </a:rPr>
              <a:t>3</a:t>
            </a:r>
            <a:r>
              <a:rPr b="0" i="0" lang="en-US" sz="1800" u="none">
                <a:solidFill>
                  <a:schemeClr val="dk1"/>
                </a:solidFill>
                <a:latin typeface="Arial"/>
                <a:ea typeface="Arial"/>
                <a:cs typeface="Arial"/>
                <a:sym typeface="Arial"/>
              </a:rPr>
              <a:t>)(-45.9 kJ/mol)] - [(3 mol H</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)(0 kJ/mol) + (1 mol N</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)(0 kJ/mol)]</a:t>
            </a:r>
            <a:endParaRPr/>
          </a:p>
        </p:txBody>
      </p:sp>
      <p:sp>
        <p:nvSpPr>
          <p:cNvPr id="341" name="Google Shape;341;p32"/>
          <p:cNvSpPr txBox="1"/>
          <p:nvPr/>
        </p:nvSpPr>
        <p:spPr>
          <a:xfrm>
            <a:off x="2105025" y="2657475"/>
            <a:ext cx="19812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Noto Sans Symbols"/>
              <a:buNone/>
            </a:pP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H</a:t>
            </a:r>
            <a:r>
              <a:rPr b="0" baseline="30000" i="0" lang="en-US" sz="1800" u="none">
                <a:solidFill>
                  <a:schemeClr val="dk1"/>
                </a:solidFill>
                <a:latin typeface="Arial"/>
                <a:ea typeface="Arial"/>
                <a:cs typeface="Arial"/>
                <a:sym typeface="Arial"/>
              </a:rPr>
              <a:t>o</a:t>
            </a:r>
            <a:r>
              <a:rPr b="0" baseline="-25000" i="0" lang="en-US" sz="1800" u="none">
                <a:solidFill>
                  <a:schemeClr val="dk1"/>
                </a:solidFill>
                <a:latin typeface="Arial"/>
                <a:ea typeface="Arial"/>
                <a:cs typeface="Arial"/>
                <a:sym typeface="Arial"/>
              </a:rPr>
              <a:t>rxn</a:t>
            </a:r>
            <a:r>
              <a:rPr b="0" i="0" lang="en-US" sz="1800" u="none">
                <a:solidFill>
                  <a:schemeClr val="dk1"/>
                </a:solidFill>
                <a:latin typeface="Arial"/>
                <a:ea typeface="Arial"/>
                <a:cs typeface="Arial"/>
                <a:sym typeface="Arial"/>
              </a:rPr>
              <a:t> = -91.8 kJ</a:t>
            </a:r>
            <a:endParaRPr/>
          </a:p>
        </p:txBody>
      </p:sp>
      <p:sp>
        <p:nvSpPr>
          <p:cNvPr id="342" name="Google Shape;342;p32"/>
          <p:cNvSpPr txBox="1"/>
          <p:nvPr/>
        </p:nvSpPr>
        <p:spPr>
          <a:xfrm>
            <a:off x="2057400" y="3149600"/>
            <a:ext cx="22860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Noto Sans Symbols"/>
              <a:buNone/>
            </a:pP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S</a:t>
            </a:r>
            <a:r>
              <a:rPr b="0" baseline="30000" i="0" lang="en-US" sz="1800" u="none">
                <a:solidFill>
                  <a:schemeClr val="dk1"/>
                </a:solidFill>
                <a:latin typeface="Arial"/>
                <a:ea typeface="Arial"/>
                <a:cs typeface="Arial"/>
                <a:sym typeface="Arial"/>
              </a:rPr>
              <a:t>o</a:t>
            </a:r>
            <a:r>
              <a:rPr b="0" baseline="-25000" i="0" lang="en-US" sz="1800" u="none">
                <a:solidFill>
                  <a:schemeClr val="dk1"/>
                </a:solidFill>
                <a:latin typeface="Arial"/>
                <a:ea typeface="Arial"/>
                <a:cs typeface="Arial"/>
                <a:sym typeface="Arial"/>
              </a:rPr>
              <a:t>surr</a:t>
            </a:r>
            <a:r>
              <a:rPr b="0" i="0" lang="en-US" sz="1800" u="none">
                <a:solidFill>
                  <a:schemeClr val="dk1"/>
                </a:solidFill>
                <a:latin typeface="Arial"/>
                <a:ea typeface="Arial"/>
                <a:cs typeface="Arial"/>
                <a:sym typeface="Arial"/>
              </a:rPr>
              <a:t> = -</a:t>
            </a: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H</a:t>
            </a:r>
            <a:r>
              <a:rPr b="0" baseline="30000" i="0" lang="en-US" sz="1800" u="none">
                <a:solidFill>
                  <a:schemeClr val="dk1"/>
                </a:solidFill>
                <a:latin typeface="Arial"/>
                <a:ea typeface="Arial"/>
                <a:cs typeface="Arial"/>
                <a:sym typeface="Arial"/>
              </a:rPr>
              <a:t>o</a:t>
            </a:r>
            <a:r>
              <a:rPr b="0" baseline="-25000" i="0" lang="en-US" sz="1800" u="none">
                <a:solidFill>
                  <a:schemeClr val="dk1"/>
                </a:solidFill>
                <a:latin typeface="Arial"/>
                <a:ea typeface="Arial"/>
                <a:cs typeface="Arial"/>
                <a:sym typeface="Arial"/>
              </a:rPr>
              <a:t>sys</a:t>
            </a:r>
            <a:r>
              <a:rPr b="0" i="0" lang="en-US" sz="1800" u="none">
                <a:solidFill>
                  <a:schemeClr val="dk1"/>
                </a:solidFill>
                <a:latin typeface="Arial"/>
                <a:ea typeface="Arial"/>
                <a:cs typeface="Arial"/>
                <a:sym typeface="Arial"/>
              </a:rPr>
              <a:t>/</a:t>
            </a:r>
            <a:r>
              <a:rPr b="0" i="1" lang="en-US" sz="1800" u="none">
                <a:solidFill>
                  <a:schemeClr val="dk1"/>
                </a:solidFill>
                <a:latin typeface="Arial"/>
                <a:ea typeface="Arial"/>
                <a:cs typeface="Arial"/>
                <a:sym typeface="Arial"/>
              </a:rPr>
              <a:t>T</a:t>
            </a:r>
            <a:r>
              <a:rPr b="0" i="0" lang="en-US" sz="1800" u="none">
                <a:solidFill>
                  <a:schemeClr val="dk1"/>
                </a:solidFill>
                <a:latin typeface="Arial"/>
                <a:ea typeface="Arial"/>
                <a:cs typeface="Arial"/>
                <a:sym typeface="Arial"/>
              </a:rPr>
              <a:t> = </a:t>
            </a:r>
            <a:endParaRPr/>
          </a:p>
        </p:txBody>
      </p:sp>
      <p:sp>
        <p:nvSpPr>
          <p:cNvPr id="343" name="Google Shape;343;p32"/>
          <p:cNvSpPr txBox="1"/>
          <p:nvPr/>
        </p:nvSpPr>
        <p:spPr>
          <a:xfrm>
            <a:off x="5821362" y="3140075"/>
            <a:ext cx="19050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308 J/K</a:t>
            </a:r>
            <a:endParaRPr/>
          </a:p>
        </p:txBody>
      </p:sp>
      <p:sp>
        <p:nvSpPr>
          <p:cNvPr id="344" name="Google Shape;344;p32"/>
          <p:cNvSpPr txBox="1"/>
          <p:nvPr/>
        </p:nvSpPr>
        <p:spPr>
          <a:xfrm>
            <a:off x="1965325" y="3856037"/>
            <a:ext cx="2897187"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Noto Sans Symbols"/>
              <a:buNone/>
            </a:pP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S</a:t>
            </a:r>
            <a:r>
              <a:rPr b="0" baseline="30000" i="0" lang="en-US" sz="1800" u="none">
                <a:solidFill>
                  <a:schemeClr val="dk1"/>
                </a:solidFill>
                <a:latin typeface="Arial"/>
                <a:ea typeface="Arial"/>
                <a:cs typeface="Arial"/>
                <a:sym typeface="Arial"/>
              </a:rPr>
              <a:t>o</a:t>
            </a:r>
            <a:r>
              <a:rPr b="0" baseline="-25000" i="0" lang="en-US" sz="1800" u="none">
                <a:solidFill>
                  <a:schemeClr val="dk1"/>
                </a:solidFill>
                <a:latin typeface="Arial"/>
                <a:ea typeface="Arial"/>
                <a:cs typeface="Arial"/>
                <a:sym typeface="Arial"/>
              </a:rPr>
              <a:t>universe</a:t>
            </a:r>
            <a:r>
              <a:rPr b="0" i="0" lang="en-US" sz="1800" u="none">
                <a:solidFill>
                  <a:schemeClr val="dk1"/>
                </a:solidFill>
                <a:latin typeface="Arial"/>
                <a:ea typeface="Arial"/>
                <a:cs typeface="Arial"/>
                <a:sym typeface="Arial"/>
              </a:rPr>
              <a:t> = </a:t>
            </a: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S</a:t>
            </a:r>
            <a:r>
              <a:rPr b="0" baseline="30000" i="0" lang="en-US" sz="1800" u="none">
                <a:solidFill>
                  <a:schemeClr val="dk1"/>
                </a:solidFill>
                <a:latin typeface="Arial"/>
                <a:ea typeface="Arial"/>
                <a:cs typeface="Arial"/>
                <a:sym typeface="Arial"/>
              </a:rPr>
              <a:t>o</a:t>
            </a:r>
            <a:r>
              <a:rPr b="0" baseline="-25000" i="0" lang="en-US" sz="1800" u="none">
                <a:solidFill>
                  <a:schemeClr val="dk1"/>
                </a:solidFill>
                <a:latin typeface="Arial"/>
                <a:ea typeface="Arial"/>
                <a:cs typeface="Arial"/>
                <a:sym typeface="Arial"/>
              </a:rPr>
              <a:t>sys</a:t>
            </a:r>
            <a:r>
              <a:rPr b="0" i="0" lang="en-US" sz="1800" u="none">
                <a:solidFill>
                  <a:schemeClr val="dk1"/>
                </a:solidFill>
                <a:latin typeface="Arial"/>
                <a:ea typeface="Arial"/>
                <a:cs typeface="Arial"/>
                <a:sym typeface="Arial"/>
              </a:rPr>
              <a:t> + </a:t>
            </a: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S</a:t>
            </a:r>
            <a:r>
              <a:rPr b="0" baseline="30000" i="0" lang="en-US" sz="1800" u="none">
                <a:solidFill>
                  <a:schemeClr val="dk1"/>
                </a:solidFill>
                <a:latin typeface="Arial"/>
                <a:ea typeface="Arial"/>
                <a:cs typeface="Arial"/>
                <a:sym typeface="Arial"/>
              </a:rPr>
              <a:t>o</a:t>
            </a:r>
            <a:r>
              <a:rPr b="0" baseline="-25000" i="0" lang="en-US" sz="1800" u="none">
                <a:solidFill>
                  <a:schemeClr val="dk1"/>
                </a:solidFill>
                <a:latin typeface="Arial"/>
                <a:ea typeface="Arial"/>
                <a:cs typeface="Arial"/>
                <a:sym typeface="Arial"/>
              </a:rPr>
              <a:t>surr</a:t>
            </a:r>
            <a:endParaRPr/>
          </a:p>
        </p:txBody>
      </p:sp>
      <p:sp>
        <p:nvSpPr>
          <p:cNvPr id="345" name="Google Shape;345;p32"/>
          <p:cNvSpPr txBox="1"/>
          <p:nvPr/>
        </p:nvSpPr>
        <p:spPr>
          <a:xfrm>
            <a:off x="4803775" y="3887787"/>
            <a:ext cx="38100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-197 J/K + 308 J/K = 111 J/K </a:t>
            </a:r>
            <a:endParaRPr/>
          </a:p>
        </p:txBody>
      </p:sp>
      <p:grpSp>
        <p:nvGrpSpPr>
          <p:cNvPr id="346" name="Google Shape;346;p32"/>
          <p:cNvGrpSpPr/>
          <p:nvPr/>
        </p:nvGrpSpPr>
        <p:grpSpPr>
          <a:xfrm>
            <a:off x="1952625" y="4510087"/>
            <a:ext cx="5713412" cy="377825"/>
            <a:chOff x="1294" y="3740"/>
            <a:chExt cx="2999" cy="238"/>
          </a:xfrm>
        </p:grpSpPr>
        <p:pic>
          <p:nvPicPr>
            <p:cNvPr id="347" name="Google Shape;347;p32"/>
            <p:cNvPicPr preferRelativeResize="0"/>
            <p:nvPr/>
          </p:nvPicPr>
          <p:blipFill rotWithShape="1">
            <a:blip r:embed="rId3">
              <a:alphaModFix/>
            </a:blip>
            <a:srcRect b="0" l="0" r="0" t="0"/>
            <a:stretch/>
          </p:blipFill>
          <p:spPr>
            <a:xfrm>
              <a:off x="1294" y="3740"/>
              <a:ext cx="2999" cy="238"/>
            </a:xfrm>
            <a:prstGeom prst="rect">
              <a:avLst/>
            </a:prstGeom>
            <a:noFill/>
            <a:ln>
              <a:noFill/>
            </a:ln>
          </p:spPr>
        </p:pic>
        <p:sp>
          <p:nvSpPr>
            <p:cNvPr id="348" name="Google Shape;348;p32"/>
            <p:cNvSpPr txBox="1"/>
            <p:nvPr/>
          </p:nvSpPr>
          <p:spPr>
            <a:xfrm>
              <a:off x="1296" y="3744"/>
              <a:ext cx="2994"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Noto Sans Symbols"/>
                <a:buNone/>
              </a:pP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S</a:t>
              </a:r>
              <a:r>
                <a:rPr b="0" baseline="30000" i="0" lang="en-US" sz="1800" u="none">
                  <a:solidFill>
                    <a:schemeClr val="dk1"/>
                  </a:solidFill>
                  <a:latin typeface="Arial"/>
                  <a:ea typeface="Arial"/>
                  <a:cs typeface="Arial"/>
                  <a:sym typeface="Arial"/>
                </a:rPr>
                <a:t>o</a:t>
              </a:r>
              <a:r>
                <a:rPr b="0" baseline="-25000" i="0" lang="en-US" sz="1800" u="none">
                  <a:solidFill>
                    <a:schemeClr val="dk1"/>
                  </a:solidFill>
                  <a:latin typeface="Arial"/>
                  <a:ea typeface="Arial"/>
                  <a:cs typeface="Arial"/>
                  <a:sym typeface="Arial"/>
                </a:rPr>
                <a:t>universe</a:t>
              </a:r>
              <a:r>
                <a:rPr b="0" i="0" lang="en-US" sz="1800" u="none">
                  <a:solidFill>
                    <a:schemeClr val="dk1"/>
                  </a:solidFill>
                  <a:latin typeface="Arial"/>
                  <a:ea typeface="Arial"/>
                  <a:cs typeface="Arial"/>
                  <a:sym typeface="Arial"/>
                </a:rPr>
                <a:t> &gt; 0 so the reaction is spontaneous at 298 K.</a:t>
              </a:r>
              <a:endParaRPr/>
            </a:p>
          </p:txBody>
        </p:sp>
      </p:grpSp>
      <p:grpSp>
        <p:nvGrpSpPr>
          <p:cNvPr id="349" name="Google Shape;349;p32"/>
          <p:cNvGrpSpPr/>
          <p:nvPr/>
        </p:nvGrpSpPr>
        <p:grpSpPr>
          <a:xfrm>
            <a:off x="4283075" y="2955925"/>
            <a:ext cx="1677987" cy="809625"/>
            <a:chOff x="1008" y="1296"/>
            <a:chExt cx="723" cy="475"/>
          </a:xfrm>
        </p:grpSpPr>
        <p:sp>
          <p:nvSpPr>
            <p:cNvPr id="350" name="Google Shape;350;p32"/>
            <p:cNvSpPr txBox="1"/>
            <p:nvPr/>
          </p:nvSpPr>
          <p:spPr>
            <a:xfrm>
              <a:off x="1008" y="1296"/>
              <a:ext cx="723" cy="2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-91.8x10</a:t>
              </a:r>
              <a:r>
                <a:rPr b="0" baseline="30000" i="0" lang="en-US" sz="2000" u="none">
                  <a:solidFill>
                    <a:schemeClr val="dk1"/>
                  </a:solidFill>
                  <a:latin typeface="Arial"/>
                  <a:ea typeface="Arial"/>
                  <a:cs typeface="Arial"/>
                  <a:sym typeface="Arial"/>
                </a:rPr>
                <a:t>3</a:t>
              </a:r>
              <a:r>
                <a:rPr b="0" i="0" lang="en-US" sz="2000" u="none">
                  <a:solidFill>
                    <a:schemeClr val="dk1"/>
                  </a:solidFill>
                  <a:latin typeface="Arial"/>
                  <a:ea typeface="Arial"/>
                  <a:cs typeface="Arial"/>
                  <a:sym typeface="Arial"/>
                </a:rPr>
                <a:t>J</a:t>
              </a:r>
              <a:r>
                <a:rPr b="0" baseline="30000" i="0" lang="en-US" sz="2000" u="none">
                  <a:solidFill>
                    <a:schemeClr val="dk1"/>
                  </a:solidFill>
                  <a:latin typeface="Arial"/>
                  <a:ea typeface="Arial"/>
                  <a:cs typeface="Arial"/>
                  <a:sym typeface="Arial"/>
                </a:rPr>
                <a:t> </a:t>
              </a:r>
              <a:endParaRPr/>
            </a:p>
          </p:txBody>
        </p:sp>
        <p:sp>
          <p:nvSpPr>
            <p:cNvPr id="351" name="Google Shape;351;p32"/>
            <p:cNvSpPr txBox="1"/>
            <p:nvPr/>
          </p:nvSpPr>
          <p:spPr>
            <a:xfrm>
              <a:off x="1008" y="1536"/>
              <a:ext cx="624" cy="23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298 K</a:t>
              </a:r>
              <a:endParaRPr/>
            </a:p>
          </p:txBody>
        </p:sp>
        <p:cxnSp>
          <p:nvCxnSpPr>
            <p:cNvPr id="352" name="Google Shape;352;p32"/>
            <p:cNvCxnSpPr/>
            <p:nvPr/>
          </p:nvCxnSpPr>
          <p:spPr>
            <a:xfrm>
              <a:off x="1008" y="1536"/>
              <a:ext cx="624" cy="0"/>
            </a:xfrm>
            <a:prstGeom prst="straightConnector1">
              <a:avLst/>
            </a:prstGeom>
            <a:noFill/>
            <a:ln cap="flat" cmpd="sng" w="28575">
              <a:solidFill>
                <a:schemeClr val="dk1"/>
              </a:solidFill>
              <a:prstDash val="solid"/>
              <a:miter lim="800000"/>
              <a:headEnd len="med" w="med" type="none"/>
              <a:tailEnd len="med" w="med" type="none"/>
            </a:ln>
          </p:spPr>
        </p:cxnSp>
      </p:grpSp>
      <p:sp>
        <p:nvSpPr>
          <p:cNvPr id="353" name="Google Shape;353;p32"/>
          <p:cNvSpPr txBox="1"/>
          <p:nvPr/>
        </p:nvSpPr>
        <p:spPr>
          <a:xfrm>
            <a:off x="392112" y="925512"/>
            <a:ext cx="1597025" cy="396875"/>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2000"/>
              <a:buFont typeface="Arial"/>
              <a:buNone/>
            </a:pPr>
            <a:r>
              <a:rPr b="1" i="0" lang="en-US" sz="2000" u="none">
                <a:solidFill>
                  <a:schemeClr val="lt1"/>
                </a:solidFill>
                <a:latin typeface="Arial"/>
                <a:ea typeface="Arial"/>
                <a:cs typeface="Arial"/>
                <a:sym typeface="Arial"/>
              </a:rPr>
              <a:t>continued</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338">
                                            <p:txEl>
                                              <p:pRg end="0" st="0"/>
                                            </p:txEl>
                                          </p:spTgt>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0" presetSubtype="0">
                                  <p:stCondLst>
                                    <p:cond delay="0"/>
                                  </p:stCondLst>
                                  <p:childTnLst>
                                    <p:set>
                                      <p:cBhvr>
                                        <p:cTn dur="1" fill="hold">
                                          <p:stCondLst>
                                            <p:cond delay="0"/>
                                          </p:stCondLst>
                                        </p:cTn>
                                        <p:tgtEl>
                                          <p:spTgt spid="340">
                                            <p:txEl>
                                              <p:pRg end="0" st="0"/>
                                            </p:txEl>
                                          </p:spTgt>
                                        </p:tgtEl>
                                        <p:attrNameLst>
                                          <p:attrName>style.visibility</p:attrName>
                                        </p:attrNameLst>
                                      </p:cBhvr>
                                      <p:to>
                                        <p:strVal val="visible"/>
                                      </p:to>
                                    </p:set>
                                    <p:animEffect filter="fade" transition="in">
                                      <p:cBhvr>
                                        <p:cTn dur="500"/>
                                        <p:tgtEl>
                                          <p:spTgt spid="340">
                                            <p:txEl>
                                              <p:pRg end="0" st="0"/>
                                            </p:txEl>
                                          </p:spTgt>
                                        </p:tgtEl>
                                      </p:cBhvr>
                                    </p:animEffect>
                                  </p:childTnLst>
                                </p:cTn>
                              </p:par>
                            </p:childTnLst>
                          </p:cTn>
                        </p:par>
                        <p:par>
                          <p:cTn fill="hold">
                            <p:stCondLst>
                              <p:cond delay="501"/>
                            </p:stCondLst>
                            <p:childTnLst>
                              <p:par>
                                <p:cTn fill="hold" nodeType="afterEffect" presetClass="entr" presetID="1" presetSubtype="0">
                                  <p:stCondLst>
                                    <p:cond delay="2000"/>
                                  </p:stCondLst>
                                  <p:childTnLst>
                                    <p:set>
                                      <p:cBhvr>
                                        <p:cTn dur="1" fill="hold">
                                          <p:stCondLst>
                                            <p:cond delay="0"/>
                                          </p:stCondLst>
                                        </p:cTn>
                                        <p:tgtEl>
                                          <p:spTgt spid="341">
                                            <p:txEl>
                                              <p:pRg end="0" st="0"/>
                                            </p:txEl>
                                          </p:spTgt>
                                        </p:tgtEl>
                                        <p:attrNameLst>
                                          <p:attrName>style.visibility</p:attrName>
                                        </p:attrNameLst>
                                      </p:cBhvr>
                                      <p:to>
                                        <p:strVal val="visible"/>
                                      </p:to>
                                    </p:set>
                                  </p:childTnLst>
                                </p:cTn>
                              </p:par>
                            </p:childTnLst>
                          </p:cTn>
                        </p:par>
                        <p:par>
                          <p:cTn fill="hold">
                            <p:stCondLst>
                              <p:cond delay="502"/>
                            </p:stCondLst>
                            <p:childTnLst>
                              <p:par>
                                <p:cTn fill="hold" nodeType="afterEffect" presetClass="entr" presetID="10" presetSubtype="0">
                                  <p:stCondLst>
                                    <p:cond delay="2000"/>
                                  </p:stCondLst>
                                  <p:childTnLst>
                                    <p:set>
                                      <p:cBhvr>
                                        <p:cTn dur="1" fill="hold">
                                          <p:stCondLst>
                                            <p:cond delay="0"/>
                                          </p:stCondLst>
                                        </p:cTn>
                                        <p:tgtEl>
                                          <p:spTgt spid="342">
                                            <p:txEl>
                                              <p:pRg end="0" st="0"/>
                                            </p:txEl>
                                          </p:spTgt>
                                        </p:tgtEl>
                                        <p:attrNameLst>
                                          <p:attrName>style.visibility</p:attrName>
                                        </p:attrNameLst>
                                      </p:cBhvr>
                                      <p:to>
                                        <p:strVal val="visible"/>
                                      </p:to>
                                    </p:set>
                                    <p:animEffect filter="fade" transition="in">
                                      <p:cBhvr>
                                        <p:cTn dur="500"/>
                                        <p:tgtEl>
                                          <p:spTgt spid="342">
                                            <p:txEl>
                                              <p:pRg end="0" st="0"/>
                                            </p:txEl>
                                          </p:spTgt>
                                        </p:tgtEl>
                                      </p:cBhvr>
                                    </p:animEffect>
                                  </p:childTnLst>
                                </p:cTn>
                              </p:par>
                            </p:childTnLst>
                          </p:cTn>
                        </p:par>
                        <p:par>
                          <p:cTn fill="hold">
                            <p:stCondLst>
                              <p:cond delay="1002"/>
                            </p:stCondLst>
                            <p:childTnLst>
                              <p:par>
                                <p:cTn fill="hold" nodeType="afterEffect" presetClass="entr" presetID="10" presetSubtype="0">
                                  <p:stCondLst>
                                    <p:cond delay="500"/>
                                  </p:stCondLst>
                                  <p:childTnLst>
                                    <p:set>
                                      <p:cBhvr>
                                        <p:cTn dur="1" fill="hold">
                                          <p:stCondLst>
                                            <p:cond delay="0"/>
                                          </p:stCondLst>
                                        </p:cTn>
                                        <p:tgtEl>
                                          <p:spTgt spid="343">
                                            <p:txEl>
                                              <p:pRg end="0" st="0"/>
                                            </p:txEl>
                                          </p:spTgt>
                                        </p:tgtEl>
                                        <p:attrNameLst>
                                          <p:attrName>style.visibility</p:attrName>
                                        </p:attrNameLst>
                                      </p:cBhvr>
                                      <p:to>
                                        <p:strVal val="visible"/>
                                      </p:to>
                                    </p:set>
                                    <p:animEffect filter="fade" transition="in">
                                      <p:cBhvr>
                                        <p:cTn dur="500"/>
                                        <p:tgtEl>
                                          <p:spTgt spid="343">
                                            <p:txEl>
                                              <p:pRg end="0" st="0"/>
                                            </p:txEl>
                                          </p:spTgt>
                                        </p:tgtEl>
                                      </p:cBhvr>
                                    </p:animEffect>
                                  </p:childTnLst>
                                </p:cTn>
                              </p:par>
                            </p:childTnLst>
                          </p:cTn>
                        </p:par>
                        <p:par>
                          <p:cTn fill="hold">
                            <p:stCondLst>
                              <p:cond delay="1502"/>
                            </p:stCondLst>
                            <p:childTnLst>
                              <p:par>
                                <p:cTn fill="hold" nodeType="afterEffect" presetClass="entr" presetID="10" presetSubtype="0">
                                  <p:stCondLst>
                                    <p:cond delay="2000"/>
                                  </p:stCondLst>
                                  <p:childTnLst>
                                    <p:set>
                                      <p:cBhvr>
                                        <p:cTn dur="1" fill="hold">
                                          <p:stCondLst>
                                            <p:cond delay="0"/>
                                          </p:stCondLst>
                                        </p:cTn>
                                        <p:tgtEl>
                                          <p:spTgt spid="344">
                                            <p:txEl>
                                              <p:pRg end="0" st="0"/>
                                            </p:txEl>
                                          </p:spTgt>
                                        </p:tgtEl>
                                        <p:attrNameLst>
                                          <p:attrName>style.visibility</p:attrName>
                                        </p:attrNameLst>
                                      </p:cBhvr>
                                      <p:to>
                                        <p:strVal val="visible"/>
                                      </p:to>
                                    </p:set>
                                    <p:animEffect filter="fade" transition="in">
                                      <p:cBhvr>
                                        <p:cTn dur="500"/>
                                        <p:tgtEl>
                                          <p:spTgt spid="344">
                                            <p:txEl>
                                              <p:pRg end="0" st="0"/>
                                            </p:txEl>
                                          </p:spTgt>
                                        </p:tgtEl>
                                      </p:cBhvr>
                                    </p:animEffect>
                                  </p:childTnLst>
                                </p:cTn>
                              </p:par>
                            </p:childTnLst>
                          </p:cTn>
                        </p:par>
                        <p:par>
                          <p:cTn fill="hold">
                            <p:stCondLst>
                              <p:cond delay="2002"/>
                            </p:stCondLst>
                            <p:childTnLst>
                              <p:par>
                                <p:cTn fill="hold" nodeType="afterEffect" presetClass="entr" presetID="10" presetSubtype="0">
                                  <p:stCondLst>
                                    <p:cond delay="500"/>
                                  </p:stCondLst>
                                  <p:childTnLst>
                                    <p:set>
                                      <p:cBhvr>
                                        <p:cTn dur="1" fill="hold">
                                          <p:stCondLst>
                                            <p:cond delay="0"/>
                                          </p:stCondLst>
                                        </p:cTn>
                                        <p:tgtEl>
                                          <p:spTgt spid="345">
                                            <p:txEl>
                                              <p:pRg end="0" st="0"/>
                                            </p:txEl>
                                          </p:spTgt>
                                        </p:tgtEl>
                                        <p:attrNameLst>
                                          <p:attrName>style.visibility</p:attrName>
                                        </p:attrNameLst>
                                      </p:cBhvr>
                                      <p:to>
                                        <p:strVal val="visible"/>
                                      </p:to>
                                    </p:set>
                                    <p:animEffect filter="fade" transition="in">
                                      <p:cBhvr>
                                        <p:cTn dur="500"/>
                                        <p:tgtEl>
                                          <p:spTgt spid="345">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8" name="Shape 358"/>
        <p:cNvGrpSpPr/>
        <p:nvPr/>
      </p:nvGrpSpPr>
      <p:grpSpPr>
        <a:xfrm>
          <a:off x="0" y="0"/>
          <a:ext cx="0" cy="0"/>
          <a:chOff x="0" y="0"/>
          <a:chExt cx="0" cy="0"/>
        </a:xfrm>
      </p:grpSpPr>
      <p:pic>
        <p:nvPicPr>
          <p:cNvPr id="359" name="Google Shape;359;p33"/>
          <p:cNvPicPr preferRelativeResize="0"/>
          <p:nvPr/>
        </p:nvPicPr>
        <p:blipFill rotWithShape="1">
          <a:blip r:embed="rId3">
            <a:alphaModFix/>
          </a:blip>
          <a:srcRect b="0" l="0" r="0" t="0"/>
          <a:stretch/>
        </p:blipFill>
        <p:spPr>
          <a:xfrm>
            <a:off x="168275" y="1982787"/>
            <a:ext cx="8843962" cy="2016125"/>
          </a:xfrm>
          <a:prstGeom prst="rect">
            <a:avLst/>
          </a:prstGeom>
          <a:noFill/>
          <a:ln>
            <a:noFill/>
          </a:ln>
        </p:spPr>
      </p:pic>
      <p:sp>
        <p:nvSpPr>
          <p:cNvPr id="360" name="Google Shape;360;p33"/>
          <p:cNvSpPr txBox="1"/>
          <p:nvPr/>
        </p:nvSpPr>
        <p:spPr>
          <a:xfrm>
            <a:off x="466725" y="396875"/>
            <a:ext cx="15240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Figure 20.11</a:t>
            </a:r>
            <a:endParaRPr/>
          </a:p>
        </p:txBody>
      </p:sp>
      <p:sp>
        <p:nvSpPr>
          <p:cNvPr id="361" name="Google Shape;361;p33"/>
          <p:cNvSpPr txBox="1"/>
          <p:nvPr/>
        </p:nvSpPr>
        <p:spPr>
          <a:xfrm>
            <a:off x="2133600" y="393700"/>
            <a:ext cx="6629400" cy="396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Components of </a:t>
            </a:r>
            <a:r>
              <a:rPr b="1" i="0" lang="en-US" sz="2000" u="none">
                <a:solidFill>
                  <a:schemeClr val="dk1"/>
                </a:solidFill>
                <a:latin typeface="Noto Sans Symbols"/>
                <a:ea typeface="Noto Sans Symbols"/>
                <a:cs typeface="Noto Sans Symbols"/>
                <a:sym typeface="Noto Sans Symbols"/>
              </a:rPr>
              <a:t>Δ</a:t>
            </a:r>
            <a:r>
              <a:rPr b="1" i="1" lang="en-US" sz="2000" u="none">
                <a:solidFill>
                  <a:schemeClr val="dk1"/>
                </a:solidFill>
                <a:latin typeface="Arial"/>
                <a:ea typeface="Arial"/>
                <a:cs typeface="Arial"/>
                <a:sym typeface="Arial"/>
              </a:rPr>
              <a:t>S</a:t>
            </a:r>
            <a:r>
              <a:rPr b="1" baseline="-25000" i="0" lang="en-US" sz="2000" u="none">
                <a:solidFill>
                  <a:schemeClr val="dk1"/>
                </a:solidFill>
                <a:latin typeface="Arial"/>
                <a:ea typeface="Arial"/>
                <a:cs typeface="Arial"/>
                <a:sym typeface="Arial"/>
              </a:rPr>
              <a:t>universe</a:t>
            </a:r>
            <a:r>
              <a:rPr b="1" i="0" lang="en-US" sz="2000" u="none">
                <a:solidFill>
                  <a:schemeClr val="dk1"/>
                </a:solidFill>
                <a:latin typeface="Arial"/>
                <a:ea typeface="Arial"/>
                <a:cs typeface="Arial"/>
                <a:sym typeface="Arial"/>
              </a:rPr>
              <a:t> for spontaneous reactions.</a:t>
            </a:r>
            <a:endParaRPr/>
          </a:p>
        </p:txBody>
      </p:sp>
      <p:sp>
        <p:nvSpPr>
          <p:cNvPr id="362" name="Google Shape;362;p33"/>
          <p:cNvSpPr txBox="1"/>
          <p:nvPr/>
        </p:nvSpPr>
        <p:spPr>
          <a:xfrm>
            <a:off x="1647825" y="2055812"/>
            <a:ext cx="18288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ED181E"/>
              </a:buClr>
              <a:buSzPts val="1800"/>
              <a:buFont typeface="Arial"/>
              <a:buNone/>
            </a:pPr>
            <a:r>
              <a:rPr b="0" i="0" lang="en-US" sz="1800" u="none">
                <a:solidFill>
                  <a:srgbClr val="ED181E"/>
                </a:solidFill>
                <a:latin typeface="Arial"/>
                <a:ea typeface="Arial"/>
                <a:cs typeface="Arial"/>
                <a:sym typeface="Arial"/>
              </a:rPr>
              <a:t>exothermic</a:t>
            </a:r>
            <a:endParaRPr/>
          </a:p>
        </p:txBody>
      </p:sp>
      <p:sp>
        <p:nvSpPr>
          <p:cNvPr id="363" name="Google Shape;363;p33"/>
          <p:cNvSpPr txBox="1"/>
          <p:nvPr/>
        </p:nvSpPr>
        <p:spPr>
          <a:xfrm>
            <a:off x="1158875" y="3759200"/>
            <a:ext cx="1712912" cy="915987"/>
          </a:xfrm>
          <a:prstGeom prst="rect">
            <a:avLst/>
          </a:prstGeom>
          <a:solidFill>
            <a:schemeClr val="lt1"/>
          </a:solidFill>
          <a:ln>
            <a:noFill/>
          </a:ln>
        </p:spPr>
        <p:txBody>
          <a:bodyPr anchorCtr="0" anchor="t" bIns="45700" lIns="91425" spcFirstLastPara="1" rIns="0" wrap="square" tIns="45700">
            <a:spAutoFit/>
          </a:bodyPr>
          <a:lstStyle/>
          <a:p>
            <a:pPr indent="0" lvl="0" marL="0" marR="0" rtl="0" algn="l">
              <a:lnSpc>
                <a:spcPct val="100000"/>
              </a:lnSpc>
              <a:spcBef>
                <a:spcPts val="0"/>
              </a:spcBef>
              <a:spcAft>
                <a:spcPts val="0"/>
              </a:spcAft>
              <a:buClr>
                <a:srgbClr val="ED181E"/>
              </a:buClr>
              <a:buSzPts val="1800"/>
              <a:buFont typeface="Arial"/>
              <a:buNone/>
            </a:pPr>
            <a:r>
              <a:rPr b="0" i="0" lang="en-US" sz="1800" u="none">
                <a:solidFill>
                  <a:srgbClr val="ED181E"/>
                </a:solidFill>
                <a:latin typeface="Arial"/>
                <a:ea typeface="Arial"/>
                <a:cs typeface="Arial"/>
                <a:sym typeface="Arial"/>
              </a:rPr>
              <a:t>system becomes more disordered</a:t>
            </a:r>
            <a:endParaRPr/>
          </a:p>
        </p:txBody>
      </p:sp>
      <p:sp>
        <p:nvSpPr>
          <p:cNvPr id="364" name="Google Shape;364;p33"/>
          <p:cNvSpPr txBox="1"/>
          <p:nvPr/>
        </p:nvSpPr>
        <p:spPr>
          <a:xfrm>
            <a:off x="4687887" y="2073275"/>
            <a:ext cx="18288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ED181E"/>
              </a:buClr>
              <a:buSzPts val="1800"/>
              <a:buFont typeface="Arial"/>
              <a:buNone/>
            </a:pPr>
            <a:r>
              <a:rPr b="0" i="0" lang="en-US" sz="1800" u="none">
                <a:solidFill>
                  <a:srgbClr val="ED181E"/>
                </a:solidFill>
                <a:latin typeface="Arial"/>
                <a:ea typeface="Arial"/>
                <a:cs typeface="Arial"/>
                <a:sym typeface="Arial"/>
              </a:rPr>
              <a:t>exothermic</a:t>
            </a:r>
            <a:endParaRPr/>
          </a:p>
        </p:txBody>
      </p:sp>
      <p:sp>
        <p:nvSpPr>
          <p:cNvPr id="365" name="Google Shape;365;p33"/>
          <p:cNvSpPr txBox="1"/>
          <p:nvPr/>
        </p:nvSpPr>
        <p:spPr>
          <a:xfrm>
            <a:off x="4259262" y="3857625"/>
            <a:ext cx="1684337" cy="915987"/>
          </a:xfrm>
          <a:prstGeom prst="rect">
            <a:avLst/>
          </a:prstGeom>
          <a:solidFill>
            <a:schemeClr val="lt1"/>
          </a:solidFill>
          <a:ln>
            <a:noFill/>
          </a:ln>
        </p:spPr>
        <p:txBody>
          <a:bodyPr anchorCtr="0" anchor="t" bIns="45700" lIns="91425" spcFirstLastPara="1" rIns="0" wrap="square" tIns="45700">
            <a:spAutoFit/>
          </a:bodyPr>
          <a:lstStyle/>
          <a:p>
            <a:pPr indent="0" lvl="0" marL="0" marR="0" rtl="0" algn="l">
              <a:lnSpc>
                <a:spcPct val="100000"/>
              </a:lnSpc>
              <a:spcBef>
                <a:spcPts val="0"/>
              </a:spcBef>
              <a:spcAft>
                <a:spcPts val="0"/>
              </a:spcAft>
              <a:buClr>
                <a:srgbClr val="ED181E"/>
              </a:buClr>
              <a:buSzPts val="1800"/>
              <a:buFont typeface="Arial"/>
              <a:buNone/>
            </a:pPr>
            <a:r>
              <a:rPr b="0" i="0" lang="en-US" sz="1800" u="none">
                <a:solidFill>
                  <a:srgbClr val="ED181E"/>
                </a:solidFill>
                <a:latin typeface="Arial"/>
                <a:ea typeface="Arial"/>
                <a:cs typeface="Arial"/>
                <a:sym typeface="Arial"/>
              </a:rPr>
              <a:t>system becomes more ordered</a:t>
            </a:r>
            <a:endParaRPr/>
          </a:p>
        </p:txBody>
      </p:sp>
      <p:sp>
        <p:nvSpPr>
          <p:cNvPr id="366" name="Google Shape;366;p33"/>
          <p:cNvSpPr txBox="1"/>
          <p:nvPr/>
        </p:nvSpPr>
        <p:spPr>
          <a:xfrm>
            <a:off x="7620000" y="2105025"/>
            <a:ext cx="15240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ED181E"/>
              </a:buClr>
              <a:buSzPts val="1800"/>
              <a:buFont typeface="Arial"/>
              <a:buNone/>
            </a:pPr>
            <a:r>
              <a:rPr b="0" i="0" lang="en-US" sz="1800" u="none">
                <a:solidFill>
                  <a:srgbClr val="ED181E"/>
                </a:solidFill>
                <a:latin typeface="Arial"/>
                <a:ea typeface="Arial"/>
                <a:cs typeface="Arial"/>
                <a:sym typeface="Arial"/>
              </a:rPr>
              <a:t>endothermic</a:t>
            </a:r>
            <a:endParaRPr/>
          </a:p>
        </p:txBody>
      </p:sp>
      <p:sp>
        <p:nvSpPr>
          <p:cNvPr id="367" name="Google Shape;367;p33"/>
          <p:cNvSpPr txBox="1"/>
          <p:nvPr/>
        </p:nvSpPr>
        <p:spPr>
          <a:xfrm>
            <a:off x="7259637" y="3956050"/>
            <a:ext cx="1674812" cy="915987"/>
          </a:xfrm>
          <a:prstGeom prst="rect">
            <a:avLst/>
          </a:prstGeom>
          <a:solidFill>
            <a:schemeClr val="lt1"/>
          </a:solidFill>
          <a:ln>
            <a:noFill/>
          </a:ln>
        </p:spPr>
        <p:txBody>
          <a:bodyPr anchorCtr="0" anchor="t" bIns="45700" lIns="91425" spcFirstLastPara="1" rIns="0" wrap="square" tIns="45700">
            <a:spAutoFit/>
          </a:bodyPr>
          <a:lstStyle/>
          <a:p>
            <a:pPr indent="0" lvl="0" marL="0" marR="0" rtl="0" algn="l">
              <a:lnSpc>
                <a:spcPct val="100000"/>
              </a:lnSpc>
              <a:spcBef>
                <a:spcPts val="0"/>
              </a:spcBef>
              <a:spcAft>
                <a:spcPts val="0"/>
              </a:spcAft>
              <a:buClr>
                <a:srgbClr val="ED181E"/>
              </a:buClr>
              <a:buSzPts val="1800"/>
              <a:buFont typeface="Arial"/>
              <a:buNone/>
            </a:pPr>
            <a:r>
              <a:rPr b="0" i="0" lang="en-US" sz="1800" u="none">
                <a:solidFill>
                  <a:srgbClr val="ED181E"/>
                </a:solidFill>
                <a:latin typeface="Arial"/>
                <a:ea typeface="Arial"/>
                <a:cs typeface="Arial"/>
                <a:sym typeface="Arial"/>
              </a:rPr>
              <a:t>system becomes more disordered</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362">
                                            <p:txEl>
                                              <p:pRg end="0" st="0"/>
                                            </p:txEl>
                                          </p:spTgt>
                                        </p:tgtEl>
                                        <p:attrNameLst>
                                          <p:attrName>style.visibility</p:attrName>
                                        </p:attrNameLst>
                                      </p:cBhvr>
                                      <p:to>
                                        <p:strVal val="visible"/>
                                      </p:to>
                                    </p:set>
                                    <p:animEffect filter="fade" transition="in">
                                      <p:cBhvr>
                                        <p:cTn dur="500"/>
                                        <p:tgtEl>
                                          <p:spTgt spid="362">
                                            <p:txEl>
                                              <p:pRg end="0" st="0"/>
                                            </p:txEl>
                                          </p:spTgt>
                                        </p:tgtEl>
                                      </p:cBhvr>
                                    </p:animEffect>
                                  </p:childTnLst>
                                </p:cTn>
                              </p:par>
                            </p:childTnLst>
                          </p:cTn>
                        </p:par>
                        <p:par>
                          <p:cTn fill="hold">
                            <p:stCondLst>
                              <p:cond delay="500"/>
                            </p:stCondLst>
                            <p:childTnLst>
                              <p:par>
                                <p:cTn fill="hold" nodeType="afterEffect" presetClass="entr" presetID="10" presetSubtype="0">
                                  <p:stCondLst>
                                    <p:cond delay="1000"/>
                                  </p:stCondLst>
                                  <p:childTnLst>
                                    <p:set>
                                      <p:cBhvr>
                                        <p:cTn dur="1" fill="hold">
                                          <p:stCondLst>
                                            <p:cond delay="0"/>
                                          </p:stCondLst>
                                        </p:cTn>
                                        <p:tgtEl>
                                          <p:spTgt spid="363"/>
                                        </p:tgtEl>
                                        <p:attrNameLst>
                                          <p:attrName>style.visibility</p:attrName>
                                        </p:attrNameLst>
                                      </p:cBhvr>
                                      <p:to>
                                        <p:strVal val="visible"/>
                                      </p:to>
                                    </p:set>
                                    <p:animEffect filter="fade" transition="in">
                                      <p:cBhvr>
                                        <p:cTn dur="500"/>
                                        <p:tgtEl>
                                          <p:spTgt spid="363"/>
                                        </p:tgtEl>
                                      </p:cBhvr>
                                    </p:animEffect>
                                  </p:childTnLst>
                                </p:cTn>
                              </p:par>
                            </p:childTnLst>
                          </p:cTn>
                        </p:par>
                        <p:par>
                          <p:cTn fill="hold">
                            <p:stCondLst>
                              <p:cond delay="1000"/>
                            </p:stCondLst>
                            <p:childTnLst>
                              <p:par>
                                <p:cTn fill="hold" nodeType="afterEffect" presetClass="entr" presetID="10" presetSubtype="0">
                                  <p:stCondLst>
                                    <p:cond delay="1000"/>
                                  </p:stCondLst>
                                  <p:childTnLst>
                                    <p:set>
                                      <p:cBhvr>
                                        <p:cTn dur="1" fill="hold">
                                          <p:stCondLst>
                                            <p:cond delay="0"/>
                                          </p:stCondLst>
                                        </p:cTn>
                                        <p:tgtEl>
                                          <p:spTgt spid="364">
                                            <p:txEl>
                                              <p:pRg end="0" st="0"/>
                                            </p:txEl>
                                          </p:spTgt>
                                        </p:tgtEl>
                                        <p:attrNameLst>
                                          <p:attrName>style.visibility</p:attrName>
                                        </p:attrNameLst>
                                      </p:cBhvr>
                                      <p:to>
                                        <p:strVal val="visible"/>
                                      </p:to>
                                    </p:set>
                                    <p:animEffect filter="fade" transition="in">
                                      <p:cBhvr>
                                        <p:cTn dur="500"/>
                                        <p:tgtEl>
                                          <p:spTgt spid="364">
                                            <p:txEl>
                                              <p:pRg end="0" st="0"/>
                                            </p:txEl>
                                          </p:spTgt>
                                        </p:tgtEl>
                                      </p:cBhvr>
                                    </p:animEffect>
                                  </p:childTnLst>
                                </p:cTn>
                              </p:par>
                            </p:childTnLst>
                          </p:cTn>
                        </p:par>
                        <p:par>
                          <p:cTn fill="hold">
                            <p:stCondLst>
                              <p:cond delay="1500"/>
                            </p:stCondLst>
                            <p:childTnLst>
                              <p:par>
                                <p:cTn fill="hold" nodeType="afterEffect" presetClass="entr" presetID="10" presetSubtype="0">
                                  <p:stCondLst>
                                    <p:cond delay="1000"/>
                                  </p:stCondLst>
                                  <p:childTnLst>
                                    <p:set>
                                      <p:cBhvr>
                                        <p:cTn dur="1" fill="hold">
                                          <p:stCondLst>
                                            <p:cond delay="0"/>
                                          </p:stCondLst>
                                        </p:cTn>
                                        <p:tgtEl>
                                          <p:spTgt spid="365"/>
                                        </p:tgtEl>
                                        <p:attrNameLst>
                                          <p:attrName>style.visibility</p:attrName>
                                        </p:attrNameLst>
                                      </p:cBhvr>
                                      <p:to>
                                        <p:strVal val="visible"/>
                                      </p:to>
                                    </p:set>
                                    <p:animEffect filter="fade" transition="in">
                                      <p:cBhvr>
                                        <p:cTn dur="500"/>
                                        <p:tgtEl>
                                          <p:spTgt spid="365"/>
                                        </p:tgtEl>
                                      </p:cBhvr>
                                    </p:animEffect>
                                  </p:childTnLst>
                                </p:cTn>
                              </p:par>
                            </p:childTnLst>
                          </p:cTn>
                        </p:par>
                        <p:par>
                          <p:cTn fill="hold">
                            <p:stCondLst>
                              <p:cond delay="2000"/>
                            </p:stCondLst>
                            <p:childTnLst>
                              <p:par>
                                <p:cTn fill="hold" nodeType="afterEffect" presetClass="entr" presetID="10" presetSubtype="0">
                                  <p:stCondLst>
                                    <p:cond delay="1000"/>
                                  </p:stCondLst>
                                  <p:childTnLst>
                                    <p:set>
                                      <p:cBhvr>
                                        <p:cTn dur="1" fill="hold">
                                          <p:stCondLst>
                                            <p:cond delay="0"/>
                                          </p:stCondLst>
                                        </p:cTn>
                                        <p:tgtEl>
                                          <p:spTgt spid="366">
                                            <p:txEl>
                                              <p:pRg end="0" st="0"/>
                                            </p:txEl>
                                          </p:spTgt>
                                        </p:tgtEl>
                                        <p:attrNameLst>
                                          <p:attrName>style.visibility</p:attrName>
                                        </p:attrNameLst>
                                      </p:cBhvr>
                                      <p:to>
                                        <p:strVal val="visible"/>
                                      </p:to>
                                    </p:set>
                                    <p:animEffect filter="fade" transition="in">
                                      <p:cBhvr>
                                        <p:cTn dur="500"/>
                                        <p:tgtEl>
                                          <p:spTgt spid="366">
                                            <p:txEl>
                                              <p:pRg end="0" st="0"/>
                                            </p:txEl>
                                          </p:spTgt>
                                        </p:tgtEl>
                                      </p:cBhvr>
                                    </p:animEffect>
                                  </p:childTnLst>
                                </p:cTn>
                              </p:par>
                            </p:childTnLst>
                          </p:cTn>
                        </p:par>
                        <p:par>
                          <p:cTn fill="hold">
                            <p:stCondLst>
                              <p:cond delay="2500"/>
                            </p:stCondLst>
                            <p:childTnLst>
                              <p:par>
                                <p:cTn fill="hold" nodeType="afterEffect" presetClass="entr" presetID="10" presetSubtype="0">
                                  <p:stCondLst>
                                    <p:cond delay="1000"/>
                                  </p:stCondLst>
                                  <p:childTnLst>
                                    <p:set>
                                      <p:cBhvr>
                                        <p:cTn dur="1" fill="hold">
                                          <p:stCondLst>
                                            <p:cond delay="0"/>
                                          </p:stCondLst>
                                        </p:cTn>
                                        <p:tgtEl>
                                          <p:spTgt spid="367"/>
                                        </p:tgtEl>
                                        <p:attrNameLst>
                                          <p:attrName>style.visibility</p:attrName>
                                        </p:attrNameLst>
                                      </p:cBhvr>
                                      <p:to>
                                        <p:strVal val="visible"/>
                                      </p:to>
                                    </p:set>
                                    <p:animEffect filter="fade" transition="in">
                                      <p:cBhvr>
                                        <p:cTn dur="500"/>
                                        <p:tgtEl>
                                          <p:spTgt spid="3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2" name="Shape 372"/>
        <p:cNvGrpSpPr/>
        <p:nvPr/>
      </p:nvGrpSpPr>
      <p:grpSpPr>
        <a:xfrm>
          <a:off x="0" y="0"/>
          <a:ext cx="0" cy="0"/>
          <a:chOff x="0" y="0"/>
          <a:chExt cx="0" cy="0"/>
        </a:xfrm>
      </p:grpSpPr>
      <p:sp>
        <p:nvSpPr>
          <p:cNvPr id="373" name="Google Shape;373;p34"/>
          <p:cNvSpPr txBox="1"/>
          <p:nvPr/>
        </p:nvSpPr>
        <p:spPr>
          <a:xfrm>
            <a:off x="463550" y="520700"/>
            <a:ext cx="2520950"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Sample Problem 20.4</a:t>
            </a:r>
            <a:endParaRPr/>
          </a:p>
        </p:txBody>
      </p:sp>
      <p:sp>
        <p:nvSpPr>
          <p:cNvPr id="374" name="Google Shape;374;p34"/>
          <p:cNvSpPr txBox="1"/>
          <p:nvPr/>
        </p:nvSpPr>
        <p:spPr>
          <a:xfrm>
            <a:off x="381000" y="4724400"/>
            <a:ext cx="15240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SOLUTION:</a:t>
            </a:r>
            <a:endParaRPr/>
          </a:p>
        </p:txBody>
      </p:sp>
      <p:sp>
        <p:nvSpPr>
          <p:cNvPr id="375" name="Google Shape;375;p34"/>
          <p:cNvSpPr txBox="1"/>
          <p:nvPr/>
        </p:nvSpPr>
        <p:spPr>
          <a:xfrm>
            <a:off x="2982912" y="531812"/>
            <a:ext cx="5943600" cy="366712"/>
          </a:xfrm>
          <a:prstGeom prst="rect">
            <a:avLst/>
          </a:prstGeom>
          <a:noFill/>
          <a:ln>
            <a:noFill/>
          </a:ln>
        </p:spPr>
        <p:txBody>
          <a:bodyPr anchorCtr="0" anchor="t" bIns="45700" lIns="91425"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Calculating </a:t>
            </a:r>
            <a:r>
              <a:rPr b="1" i="0" lang="en-US" sz="1800" u="none">
                <a:solidFill>
                  <a:schemeClr val="dk1"/>
                </a:solidFill>
                <a:latin typeface="Noto Sans Symbols"/>
                <a:ea typeface="Noto Sans Symbols"/>
                <a:cs typeface="Noto Sans Symbols"/>
                <a:sym typeface="Noto Sans Symbols"/>
              </a:rPr>
              <a:t>Δ</a:t>
            </a:r>
            <a:r>
              <a:rPr b="1" i="1" lang="en-US" sz="1800" u="none">
                <a:solidFill>
                  <a:schemeClr val="dk1"/>
                </a:solidFill>
                <a:latin typeface="Arial"/>
                <a:ea typeface="Arial"/>
                <a:cs typeface="Arial"/>
                <a:sym typeface="Arial"/>
              </a:rPr>
              <a:t>G</a:t>
            </a:r>
            <a:r>
              <a:rPr b="1" baseline="30000" i="0" lang="en-US" sz="1800" u="none">
                <a:solidFill>
                  <a:schemeClr val="dk1"/>
                </a:solidFill>
                <a:latin typeface="Arial"/>
                <a:ea typeface="Arial"/>
                <a:cs typeface="Arial"/>
                <a:sym typeface="Arial"/>
              </a:rPr>
              <a:t>o</a:t>
            </a:r>
            <a:r>
              <a:rPr b="1" baseline="-25000" i="0" lang="en-US" sz="1800" u="none">
                <a:solidFill>
                  <a:schemeClr val="dk1"/>
                </a:solidFill>
                <a:latin typeface="Arial"/>
                <a:ea typeface="Arial"/>
                <a:cs typeface="Arial"/>
                <a:sym typeface="Arial"/>
              </a:rPr>
              <a:t>rxn</a:t>
            </a:r>
            <a:r>
              <a:rPr b="1" i="0" lang="en-US" sz="1800" u="none">
                <a:solidFill>
                  <a:schemeClr val="dk1"/>
                </a:solidFill>
                <a:latin typeface="Arial"/>
                <a:ea typeface="Arial"/>
                <a:cs typeface="Arial"/>
                <a:sym typeface="Arial"/>
              </a:rPr>
              <a:t> from Enthalpy and Entropy Values</a:t>
            </a:r>
            <a:endParaRPr/>
          </a:p>
        </p:txBody>
      </p:sp>
      <p:grpSp>
        <p:nvGrpSpPr>
          <p:cNvPr id="376" name="Google Shape;376;p34"/>
          <p:cNvGrpSpPr/>
          <p:nvPr/>
        </p:nvGrpSpPr>
        <p:grpSpPr>
          <a:xfrm>
            <a:off x="381000" y="1219200"/>
            <a:ext cx="8305800" cy="915987"/>
            <a:chOff x="240" y="768"/>
            <a:chExt cx="5232" cy="577"/>
          </a:xfrm>
        </p:grpSpPr>
        <p:sp>
          <p:nvSpPr>
            <p:cNvPr id="377" name="Google Shape;377;p34"/>
            <p:cNvSpPr txBox="1"/>
            <p:nvPr/>
          </p:nvSpPr>
          <p:spPr>
            <a:xfrm>
              <a:off x="240" y="768"/>
              <a:ext cx="91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PROBLEM:</a:t>
              </a:r>
              <a:endParaRPr/>
            </a:p>
          </p:txBody>
        </p:sp>
        <p:sp>
          <p:nvSpPr>
            <p:cNvPr id="378" name="Google Shape;378;p34"/>
            <p:cNvSpPr txBox="1"/>
            <p:nvPr/>
          </p:nvSpPr>
          <p:spPr>
            <a:xfrm>
              <a:off x="1152" y="768"/>
              <a:ext cx="4320" cy="5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Potassium chlorate, a common oxidizing agent in fireworks and matchheads, undergoes a solid-state disproportionation reaction when heated: </a:t>
              </a:r>
              <a:endParaRPr/>
            </a:p>
          </p:txBody>
        </p:sp>
      </p:grpSp>
      <p:grpSp>
        <p:nvGrpSpPr>
          <p:cNvPr id="379" name="Google Shape;379;p34"/>
          <p:cNvGrpSpPr/>
          <p:nvPr/>
        </p:nvGrpSpPr>
        <p:grpSpPr>
          <a:xfrm>
            <a:off x="2692400" y="2544762"/>
            <a:ext cx="4267200" cy="519112"/>
            <a:chOff x="1728" y="1728"/>
            <a:chExt cx="2688" cy="327"/>
          </a:xfrm>
        </p:grpSpPr>
        <p:grpSp>
          <p:nvGrpSpPr>
            <p:cNvPr id="380" name="Google Shape;380;p34"/>
            <p:cNvGrpSpPr/>
            <p:nvPr/>
          </p:nvGrpSpPr>
          <p:grpSpPr>
            <a:xfrm>
              <a:off x="1728" y="1824"/>
              <a:ext cx="2688" cy="231"/>
              <a:chOff x="1584" y="1776"/>
              <a:chExt cx="2688" cy="231"/>
            </a:xfrm>
          </p:grpSpPr>
          <p:sp>
            <p:nvSpPr>
              <p:cNvPr id="381" name="Google Shape;381;p34"/>
              <p:cNvSpPr txBox="1"/>
              <p:nvPr/>
            </p:nvSpPr>
            <p:spPr>
              <a:xfrm>
                <a:off x="1584" y="1776"/>
                <a:ext cx="2688"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4KClO</a:t>
                </a:r>
                <a:r>
                  <a:rPr b="0" baseline="-25000" i="0" lang="en-US" sz="1800" u="none">
                    <a:solidFill>
                      <a:schemeClr val="dk1"/>
                    </a:solidFill>
                    <a:latin typeface="Arial"/>
                    <a:ea typeface="Arial"/>
                    <a:cs typeface="Arial"/>
                    <a:sym typeface="Arial"/>
                  </a:rPr>
                  <a:t>3</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s</a:t>
                </a:r>
                <a:r>
                  <a:rPr b="0" i="0" lang="en-US" sz="1800" u="none">
                    <a:solidFill>
                      <a:schemeClr val="dk1"/>
                    </a:solidFill>
                    <a:latin typeface="Arial"/>
                    <a:ea typeface="Arial"/>
                    <a:cs typeface="Arial"/>
                    <a:sym typeface="Arial"/>
                  </a:rPr>
                  <a:t>)            3KClO</a:t>
                </a:r>
                <a:r>
                  <a:rPr b="0" baseline="-25000" i="0" lang="en-US" sz="1800" u="none">
                    <a:solidFill>
                      <a:schemeClr val="dk1"/>
                    </a:solidFill>
                    <a:latin typeface="Arial"/>
                    <a:ea typeface="Arial"/>
                    <a:cs typeface="Arial"/>
                    <a:sym typeface="Arial"/>
                  </a:rPr>
                  <a:t>4</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s</a:t>
                </a:r>
                <a:r>
                  <a:rPr b="0" i="0" lang="en-US" sz="1800" u="none">
                    <a:solidFill>
                      <a:schemeClr val="dk1"/>
                    </a:solidFill>
                    <a:latin typeface="Arial"/>
                    <a:ea typeface="Arial"/>
                    <a:cs typeface="Arial"/>
                    <a:sym typeface="Arial"/>
                  </a:rPr>
                  <a:t>) + KCl(</a:t>
                </a:r>
                <a:r>
                  <a:rPr b="0" i="1" lang="en-US" sz="1800" u="none">
                    <a:solidFill>
                      <a:schemeClr val="dk1"/>
                    </a:solidFill>
                    <a:latin typeface="Times"/>
                    <a:ea typeface="Times"/>
                    <a:cs typeface="Times"/>
                    <a:sym typeface="Times"/>
                  </a:rPr>
                  <a:t>s</a:t>
                </a:r>
                <a:r>
                  <a:rPr b="0" i="0" lang="en-US" sz="1800" u="none">
                    <a:solidFill>
                      <a:schemeClr val="dk1"/>
                    </a:solidFill>
                    <a:latin typeface="Arial"/>
                    <a:ea typeface="Arial"/>
                    <a:cs typeface="Arial"/>
                    <a:sym typeface="Arial"/>
                  </a:rPr>
                  <a:t>)</a:t>
                </a:r>
                <a:endParaRPr/>
              </a:p>
            </p:txBody>
          </p:sp>
          <p:cxnSp>
            <p:nvCxnSpPr>
              <p:cNvPr id="382" name="Google Shape;382;p34"/>
              <p:cNvCxnSpPr/>
              <p:nvPr/>
            </p:nvCxnSpPr>
            <p:spPr>
              <a:xfrm>
                <a:off x="2304" y="1891"/>
                <a:ext cx="432" cy="0"/>
              </a:xfrm>
              <a:prstGeom prst="straightConnector1">
                <a:avLst/>
              </a:prstGeom>
              <a:noFill/>
              <a:ln cap="flat" cmpd="sng" w="28575">
                <a:solidFill>
                  <a:schemeClr val="dk1"/>
                </a:solidFill>
                <a:prstDash val="solid"/>
                <a:miter lim="800000"/>
                <a:headEnd len="med" w="med" type="none"/>
                <a:tailEnd len="med" w="med" type="triangle"/>
              </a:ln>
            </p:spPr>
          </p:cxnSp>
        </p:grpSp>
        <p:sp>
          <p:nvSpPr>
            <p:cNvPr id="383" name="Google Shape;383;p34"/>
            <p:cNvSpPr txBox="1"/>
            <p:nvPr/>
          </p:nvSpPr>
          <p:spPr>
            <a:xfrm>
              <a:off x="2496" y="1728"/>
              <a:ext cx="23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ED181E"/>
                </a:buClr>
                <a:buSzPts val="1800"/>
                <a:buFont typeface="Noto Sans Symbols"/>
                <a:buNone/>
              </a:pPr>
              <a:r>
                <a:rPr b="0" i="0" lang="en-US" sz="1800" u="none">
                  <a:solidFill>
                    <a:srgbClr val="ED181E"/>
                  </a:solidFill>
                  <a:latin typeface="Noto Sans Symbols"/>
                  <a:ea typeface="Noto Sans Symbols"/>
                  <a:cs typeface="Noto Sans Symbols"/>
                  <a:sym typeface="Noto Sans Symbols"/>
                </a:rPr>
                <a:t>Δ</a:t>
              </a:r>
              <a:endParaRPr/>
            </a:p>
          </p:txBody>
        </p:sp>
      </p:grpSp>
      <p:sp>
        <p:nvSpPr>
          <p:cNvPr id="384" name="Google Shape;384;p34"/>
          <p:cNvSpPr txBox="1"/>
          <p:nvPr/>
        </p:nvSpPr>
        <p:spPr>
          <a:xfrm>
            <a:off x="4635500" y="2432050"/>
            <a:ext cx="6096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ED181E"/>
              </a:buClr>
              <a:buSzPts val="1800"/>
              <a:buFont typeface="Arial"/>
              <a:buNone/>
            </a:pPr>
            <a:r>
              <a:rPr b="0" i="0" lang="en-US" sz="1800" u="none">
                <a:solidFill>
                  <a:srgbClr val="ED181E"/>
                </a:solidFill>
                <a:latin typeface="Arial"/>
                <a:ea typeface="Arial"/>
                <a:cs typeface="Arial"/>
                <a:sym typeface="Arial"/>
              </a:rPr>
              <a:t>+7</a:t>
            </a:r>
            <a:endParaRPr/>
          </a:p>
        </p:txBody>
      </p:sp>
      <p:sp>
        <p:nvSpPr>
          <p:cNvPr id="385" name="Google Shape;385;p34"/>
          <p:cNvSpPr txBox="1"/>
          <p:nvPr/>
        </p:nvSpPr>
        <p:spPr>
          <a:xfrm>
            <a:off x="5638800" y="2444750"/>
            <a:ext cx="609600" cy="366712"/>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ED181E"/>
              </a:buClr>
              <a:buSzPts val="1800"/>
              <a:buFont typeface="Arial"/>
              <a:buNone/>
            </a:pPr>
            <a:r>
              <a:rPr b="0" i="0" lang="en-US" sz="1800" u="none">
                <a:solidFill>
                  <a:srgbClr val="ED181E"/>
                </a:solidFill>
                <a:latin typeface="Arial"/>
                <a:ea typeface="Arial"/>
                <a:cs typeface="Arial"/>
                <a:sym typeface="Arial"/>
              </a:rPr>
              <a:t>-1</a:t>
            </a:r>
            <a:endParaRPr/>
          </a:p>
        </p:txBody>
      </p:sp>
      <p:sp>
        <p:nvSpPr>
          <p:cNvPr id="386" name="Google Shape;386;p34"/>
          <p:cNvSpPr txBox="1"/>
          <p:nvPr/>
        </p:nvSpPr>
        <p:spPr>
          <a:xfrm>
            <a:off x="2916237" y="2395537"/>
            <a:ext cx="6096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ED181E"/>
              </a:buClr>
              <a:buSzPts val="1800"/>
              <a:buFont typeface="Arial"/>
              <a:buNone/>
            </a:pPr>
            <a:r>
              <a:rPr b="0" i="0" lang="en-US" sz="1800" u="none">
                <a:solidFill>
                  <a:srgbClr val="ED181E"/>
                </a:solidFill>
                <a:latin typeface="Arial"/>
                <a:ea typeface="Arial"/>
                <a:cs typeface="Arial"/>
                <a:sym typeface="Arial"/>
              </a:rPr>
              <a:t>+5</a:t>
            </a:r>
            <a:endParaRPr/>
          </a:p>
        </p:txBody>
      </p:sp>
      <p:sp>
        <p:nvSpPr>
          <p:cNvPr id="387" name="Google Shape;387;p34"/>
          <p:cNvSpPr txBox="1"/>
          <p:nvPr/>
        </p:nvSpPr>
        <p:spPr>
          <a:xfrm>
            <a:off x="685800" y="3386137"/>
            <a:ext cx="81534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Use </a:t>
            </a: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H</a:t>
            </a:r>
            <a:r>
              <a:rPr b="0" baseline="30000" i="0" lang="en-US" sz="1800" u="none">
                <a:solidFill>
                  <a:schemeClr val="dk1"/>
                </a:solidFill>
                <a:latin typeface="Arial"/>
                <a:ea typeface="Arial"/>
                <a:cs typeface="Arial"/>
                <a:sym typeface="Arial"/>
              </a:rPr>
              <a:t>o</a:t>
            </a:r>
            <a:r>
              <a:rPr b="0" baseline="-25000" i="0" lang="en-US" sz="1800" u="none">
                <a:solidFill>
                  <a:schemeClr val="dk1"/>
                </a:solidFill>
                <a:latin typeface="Arial"/>
                <a:ea typeface="Arial"/>
                <a:cs typeface="Arial"/>
                <a:sym typeface="Arial"/>
              </a:rPr>
              <a:t>f</a:t>
            </a:r>
            <a:r>
              <a:rPr b="0" i="0" lang="en-US" sz="1800" u="none">
                <a:solidFill>
                  <a:schemeClr val="dk1"/>
                </a:solidFill>
                <a:latin typeface="Arial"/>
                <a:ea typeface="Arial"/>
                <a:cs typeface="Arial"/>
                <a:sym typeface="Arial"/>
              </a:rPr>
              <a:t> and </a:t>
            </a:r>
            <a:r>
              <a:rPr b="0" i="1" lang="en-US" sz="1800" u="none">
                <a:solidFill>
                  <a:schemeClr val="dk1"/>
                </a:solidFill>
                <a:latin typeface="Arial"/>
                <a:ea typeface="Arial"/>
                <a:cs typeface="Arial"/>
                <a:sym typeface="Arial"/>
              </a:rPr>
              <a:t>S</a:t>
            </a:r>
            <a:r>
              <a:rPr b="0" baseline="30000" i="0" lang="en-US" sz="1800" u="none">
                <a:solidFill>
                  <a:schemeClr val="dk1"/>
                </a:solidFill>
                <a:latin typeface="Arial"/>
                <a:ea typeface="Arial"/>
                <a:cs typeface="Arial"/>
                <a:sym typeface="Arial"/>
              </a:rPr>
              <a:t>o</a:t>
            </a:r>
            <a:r>
              <a:rPr b="0" i="0" lang="en-US" sz="1800" u="none">
                <a:solidFill>
                  <a:schemeClr val="dk1"/>
                </a:solidFill>
                <a:latin typeface="Arial"/>
                <a:ea typeface="Arial"/>
                <a:cs typeface="Arial"/>
                <a:sym typeface="Arial"/>
              </a:rPr>
              <a:t> values to calculate </a:t>
            </a: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G</a:t>
            </a:r>
            <a:r>
              <a:rPr b="0" baseline="30000" i="0" lang="en-US" sz="1800" u="none">
                <a:solidFill>
                  <a:schemeClr val="dk1"/>
                </a:solidFill>
                <a:latin typeface="Arial"/>
                <a:ea typeface="Arial"/>
                <a:cs typeface="Arial"/>
                <a:sym typeface="Arial"/>
              </a:rPr>
              <a:t>o</a:t>
            </a:r>
            <a:r>
              <a:rPr b="0" baseline="-25000" i="0" lang="en-US" sz="1800" u="none">
                <a:solidFill>
                  <a:schemeClr val="dk1"/>
                </a:solidFill>
                <a:latin typeface="Arial"/>
                <a:ea typeface="Arial"/>
                <a:cs typeface="Arial"/>
                <a:sym typeface="Arial"/>
              </a:rPr>
              <a:t>sys</a:t>
            </a:r>
            <a:r>
              <a:rPr b="0" i="0" lang="en-US" sz="1800" u="none">
                <a:solidFill>
                  <a:schemeClr val="dk1"/>
                </a:solidFill>
                <a:latin typeface="Arial"/>
                <a:ea typeface="Arial"/>
                <a:cs typeface="Arial"/>
                <a:sym typeface="Arial"/>
              </a:rPr>
              <a:t> (</a:t>
            </a: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G</a:t>
            </a:r>
            <a:r>
              <a:rPr b="0" baseline="30000" i="0" lang="en-US" sz="1800" u="none">
                <a:solidFill>
                  <a:schemeClr val="dk1"/>
                </a:solidFill>
                <a:latin typeface="Arial"/>
                <a:ea typeface="Arial"/>
                <a:cs typeface="Arial"/>
                <a:sym typeface="Arial"/>
              </a:rPr>
              <a:t>o</a:t>
            </a:r>
            <a:r>
              <a:rPr b="0" baseline="-25000" i="0" lang="en-US" sz="1800" u="none">
                <a:solidFill>
                  <a:schemeClr val="dk1"/>
                </a:solidFill>
                <a:latin typeface="Arial"/>
                <a:ea typeface="Arial"/>
                <a:cs typeface="Arial"/>
                <a:sym typeface="Arial"/>
              </a:rPr>
              <a:t>rxn</a:t>
            </a:r>
            <a:r>
              <a:rPr b="0" i="0" lang="en-US" sz="1800" u="none">
                <a:solidFill>
                  <a:schemeClr val="dk1"/>
                </a:solidFill>
                <a:latin typeface="Arial"/>
                <a:ea typeface="Arial"/>
                <a:cs typeface="Arial"/>
                <a:sym typeface="Arial"/>
              </a:rPr>
              <a:t>) at 25</a:t>
            </a:r>
            <a:r>
              <a:rPr b="0" baseline="30000" i="0" lang="en-US" sz="2000" u="none">
                <a:solidFill>
                  <a:schemeClr val="dk1"/>
                </a:solidFill>
                <a:latin typeface="Arial"/>
                <a:ea typeface="Arial"/>
                <a:cs typeface="Arial"/>
                <a:sym typeface="Arial"/>
              </a:rPr>
              <a:t>o</a:t>
            </a:r>
            <a:r>
              <a:rPr b="0" i="0" lang="en-US" sz="1800" u="none">
                <a:solidFill>
                  <a:schemeClr val="dk1"/>
                </a:solidFill>
                <a:latin typeface="Arial"/>
                <a:ea typeface="Arial"/>
                <a:cs typeface="Arial"/>
                <a:sym typeface="Arial"/>
              </a:rPr>
              <a:t>C for this reaction.</a:t>
            </a:r>
            <a:endParaRPr/>
          </a:p>
        </p:txBody>
      </p:sp>
      <p:grpSp>
        <p:nvGrpSpPr>
          <p:cNvPr id="388" name="Google Shape;388;p34"/>
          <p:cNvGrpSpPr/>
          <p:nvPr/>
        </p:nvGrpSpPr>
        <p:grpSpPr>
          <a:xfrm>
            <a:off x="381000" y="4038600"/>
            <a:ext cx="8229600" cy="641350"/>
            <a:chOff x="240" y="2304"/>
            <a:chExt cx="5184" cy="404"/>
          </a:xfrm>
        </p:grpSpPr>
        <p:sp>
          <p:nvSpPr>
            <p:cNvPr id="389" name="Google Shape;389;p34"/>
            <p:cNvSpPr txBox="1"/>
            <p:nvPr/>
          </p:nvSpPr>
          <p:spPr>
            <a:xfrm>
              <a:off x="240" y="2304"/>
              <a:ext cx="576"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PLAN:</a:t>
              </a:r>
              <a:endParaRPr/>
            </a:p>
          </p:txBody>
        </p:sp>
        <p:sp>
          <p:nvSpPr>
            <p:cNvPr id="390" name="Google Shape;390;p34"/>
            <p:cNvSpPr txBox="1"/>
            <p:nvPr/>
          </p:nvSpPr>
          <p:spPr>
            <a:xfrm>
              <a:off x="864" y="2304"/>
              <a:ext cx="4560" cy="40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Use Appendix B values for thermodynamic entities; place them into the Gibbs Free Energy equation and solve.  </a:t>
              </a:r>
              <a:endParaRPr/>
            </a:p>
          </p:txBody>
        </p:sp>
      </p:grpSp>
      <p:sp>
        <p:nvSpPr>
          <p:cNvPr id="391" name="Google Shape;391;p34"/>
          <p:cNvSpPr txBox="1"/>
          <p:nvPr/>
        </p:nvSpPr>
        <p:spPr>
          <a:xfrm>
            <a:off x="2057400" y="4724400"/>
            <a:ext cx="41910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Noto Sans Symbols"/>
              <a:buNone/>
            </a:pP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H</a:t>
            </a:r>
            <a:r>
              <a:rPr b="0" baseline="30000" i="0" lang="en-US" sz="1800" u="none">
                <a:solidFill>
                  <a:schemeClr val="dk1"/>
                </a:solidFill>
                <a:latin typeface="Arial"/>
                <a:ea typeface="Arial"/>
                <a:cs typeface="Arial"/>
                <a:sym typeface="Arial"/>
              </a:rPr>
              <a:t>o</a:t>
            </a:r>
            <a:r>
              <a:rPr b="0" baseline="-25000" i="0" lang="en-US" sz="1800" u="none">
                <a:solidFill>
                  <a:schemeClr val="dk1"/>
                </a:solidFill>
                <a:latin typeface="Arial"/>
                <a:ea typeface="Arial"/>
                <a:cs typeface="Arial"/>
                <a:sym typeface="Arial"/>
              </a:rPr>
              <a:t>rxn</a:t>
            </a:r>
            <a:r>
              <a:rPr b="0" baseline="30000" i="0" lang="en-US" sz="1800" u="none">
                <a:solidFill>
                  <a:schemeClr val="dk1"/>
                </a:solidFill>
                <a:latin typeface="Arial"/>
                <a:ea typeface="Arial"/>
                <a:cs typeface="Arial"/>
                <a:sym typeface="Arial"/>
              </a:rPr>
              <a:t> </a:t>
            </a:r>
            <a:r>
              <a:rPr b="0" i="0" lang="en-US" sz="1800" u="none">
                <a:solidFill>
                  <a:schemeClr val="dk1"/>
                </a:solidFill>
                <a:latin typeface="Arial"/>
                <a:ea typeface="Arial"/>
                <a:cs typeface="Arial"/>
                <a:sym typeface="Arial"/>
              </a:rPr>
              <a:t>= </a:t>
            </a:r>
            <a:r>
              <a:rPr b="0" i="0" lang="en-US" sz="1800" u="none">
                <a:solidFill>
                  <a:schemeClr val="dk1"/>
                </a:solidFill>
                <a:latin typeface="Noto Sans Symbols"/>
                <a:ea typeface="Noto Sans Symbols"/>
                <a:cs typeface="Noto Sans Symbols"/>
                <a:sym typeface="Noto Sans Symbols"/>
              </a:rPr>
              <a:t>Σ</a:t>
            </a:r>
            <a:r>
              <a:rPr b="0" i="1" lang="en-US" sz="1800" u="none">
                <a:solidFill>
                  <a:schemeClr val="dk1"/>
                </a:solidFill>
                <a:latin typeface="Arial"/>
                <a:ea typeface="Arial"/>
                <a:cs typeface="Arial"/>
                <a:sym typeface="Arial"/>
              </a:rPr>
              <a:t>m</a:t>
            </a: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H</a:t>
            </a:r>
            <a:r>
              <a:rPr b="0" baseline="30000" i="0" lang="en-US" sz="1800" u="none">
                <a:solidFill>
                  <a:schemeClr val="dk1"/>
                </a:solidFill>
                <a:latin typeface="Arial"/>
                <a:ea typeface="Arial"/>
                <a:cs typeface="Arial"/>
                <a:sym typeface="Arial"/>
              </a:rPr>
              <a:t>o</a:t>
            </a:r>
            <a:r>
              <a:rPr b="0" baseline="-25000" i="0" lang="en-US" sz="1800" u="none">
                <a:solidFill>
                  <a:schemeClr val="dk1"/>
                </a:solidFill>
                <a:latin typeface="Arial"/>
                <a:ea typeface="Arial"/>
                <a:cs typeface="Arial"/>
                <a:sym typeface="Arial"/>
              </a:rPr>
              <a:t>f(products)</a:t>
            </a:r>
            <a:r>
              <a:rPr b="0" i="0" lang="en-US" sz="1800" u="none">
                <a:solidFill>
                  <a:schemeClr val="dk1"/>
                </a:solidFill>
                <a:latin typeface="Arial"/>
                <a:ea typeface="Arial"/>
                <a:cs typeface="Arial"/>
                <a:sym typeface="Arial"/>
              </a:rPr>
              <a:t> – </a:t>
            </a:r>
            <a:r>
              <a:rPr b="0" i="0" lang="en-US" sz="1800" u="none">
                <a:solidFill>
                  <a:schemeClr val="dk1"/>
                </a:solidFill>
                <a:latin typeface="Noto Sans Symbols"/>
                <a:ea typeface="Noto Sans Symbols"/>
                <a:cs typeface="Noto Sans Symbols"/>
                <a:sym typeface="Noto Sans Symbols"/>
              </a:rPr>
              <a:t>Σ</a:t>
            </a:r>
            <a:r>
              <a:rPr b="0" i="1" lang="en-US" sz="1800" u="none">
                <a:solidFill>
                  <a:schemeClr val="dk1"/>
                </a:solidFill>
                <a:latin typeface="Arial"/>
                <a:ea typeface="Arial"/>
                <a:cs typeface="Arial"/>
                <a:sym typeface="Arial"/>
              </a:rPr>
              <a:t>n</a:t>
            </a: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H</a:t>
            </a:r>
            <a:r>
              <a:rPr b="0" baseline="30000" i="0" lang="en-US" sz="1800" u="none">
                <a:solidFill>
                  <a:schemeClr val="dk1"/>
                </a:solidFill>
                <a:latin typeface="Arial"/>
                <a:ea typeface="Arial"/>
                <a:cs typeface="Arial"/>
                <a:sym typeface="Arial"/>
              </a:rPr>
              <a:t>o</a:t>
            </a:r>
            <a:r>
              <a:rPr b="0" baseline="-25000" i="0" lang="en-US" sz="1800" u="none">
                <a:solidFill>
                  <a:schemeClr val="dk1"/>
                </a:solidFill>
                <a:latin typeface="Arial"/>
                <a:ea typeface="Arial"/>
                <a:cs typeface="Arial"/>
                <a:sym typeface="Arial"/>
              </a:rPr>
              <a:t>f(reactants)</a:t>
            </a:r>
            <a:endParaRPr/>
          </a:p>
        </p:txBody>
      </p:sp>
      <p:sp>
        <p:nvSpPr>
          <p:cNvPr id="392" name="Google Shape;392;p34"/>
          <p:cNvSpPr txBox="1"/>
          <p:nvPr/>
        </p:nvSpPr>
        <p:spPr>
          <a:xfrm>
            <a:off x="2057400" y="5181600"/>
            <a:ext cx="6781800" cy="6683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Noto Sans Symbols"/>
              <a:buNone/>
            </a:pP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H</a:t>
            </a:r>
            <a:r>
              <a:rPr b="0" baseline="30000" i="0" lang="en-US" sz="1800" u="none">
                <a:solidFill>
                  <a:schemeClr val="dk1"/>
                </a:solidFill>
                <a:latin typeface="Arial"/>
                <a:ea typeface="Arial"/>
                <a:cs typeface="Arial"/>
                <a:sym typeface="Arial"/>
              </a:rPr>
              <a:t>o</a:t>
            </a:r>
            <a:r>
              <a:rPr b="0" baseline="-25000" i="0" lang="en-US" sz="1800" u="none">
                <a:solidFill>
                  <a:schemeClr val="dk1"/>
                </a:solidFill>
                <a:latin typeface="Arial"/>
                <a:ea typeface="Arial"/>
                <a:cs typeface="Arial"/>
                <a:sym typeface="Arial"/>
              </a:rPr>
              <a:t>rxn</a:t>
            </a:r>
            <a:r>
              <a:rPr b="0" baseline="30000" i="0" lang="en-US" sz="1800" u="none">
                <a:solidFill>
                  <a:schemeClr val="dk1"/>
                </a:solidFill>
                <a:latin typeface="Arial"/>
                <a:ea typeface="Arial"/>
                <a:cs typeface="Arial"/>
                <a:sym typeface="Arial"/>
              </a:rPr>
              <a:t> </a:t>
            </a:r>
            <a:r>
              <a:rPr b="0" i="0" lang="en-US" sz="1800" u="none">
                <a:solidFill>
                  <a:schemeClr val="dk1"/>
                </a:solidFill>
                <a:latin typeface="Arial"/>
                <a:ea typeface="Arial"/>
                <a:cs typeface="Arial"/>
                <a:sym typeface="Arial"/>
              </a:rPr>
              <a:t>= (3 mol)(-432.8 kJ/mol) + (1 mol)(-436.7 kJ/mol) </a:t>
            </a:r>
            <a:endParaRPr/>
          </a:p>
          <a:p>
            <a:pPr indent="0" lvl="0" marL="0" marR="0" rtl="0" algn="l">
              <a:lnSpc>
                <a:spcPct val="100000"/>
              </a:lnSpc>
              <a:spcBef>
                <a:spcPts val="18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 (4 mol)(-397.7 kJ/mol)</a:t>
            </a:r>
            <a:endParaRPr/>
          </a:p>
        </p:txBody>
      </p:sp>
      <p:sp>
        <p:nvSpPr>
          <p:cNvPr id="393" name="Google Shape;393;p34"/>
          <p:cNvSpPr txBox="1"/>
          <p:nvPr/>
        </p:nvSpPr>
        <p:spPr>
          <a:xfrm>
            <a:off x="2057400" y="5867400"/>
            <a:ext cx="19050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Noto Sans Symbols"/>
              <a:buNone/>
            </a:pP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H</a:t>
            </a:r>
            <a:r>
              <a:rPr b="0" baseline="30000" i="0" lang="en-US" sz="1800" u="none">
                <a:solidFill>
                  <a:schemeClr val="dk1"/>
                </a:solidFill>
                <a:latin typeface="Arial"/>
                <a:ea typeface="Arial"/>
                <a:cs typeface="Arial"/>
                <a:sym typeface="Arial"/>
              </a:rPr>
              <a:t>o</a:t>
            </a:r>
            <a:r>
              <a:rPr b="0" baseline="-25000" i="0" lang="en-US" sz="1800" u="none">
                <a:solidFill>
                  <a:schemeClr val="dk1"/>
                </a:solidFill>
                <a:latin typeface="Arial"/>
                <a:ea typeface="Arial"/>
                <a:cs typeface="Arial"/>
                <a:sym typeface="Arial"/>
              </a:rPr>
              <a:t>rxn</a:t>
            </a:r>
            <a:r>
              <a:rPr b="0" baseline="30000" i="0" lang="en-US" sz="1800" u="none">
                <a:solidFill>
                  <a:schemeClr val="dk1"/>
                </a:solidFill>
                <a:latin typeface="Arial"/>
                <a:ea typeface="Arial"/>
                <a:cs typeface="Arial"/>
                <a:sym typeface="Arial"/>
              </a:rPr>
              <a:t> </a:t>
            </a:r>
            <a:r>
              <a:rPr b="0" i="0" lang="en-US" sz="1800" u="none">
                <a:solidFill>
                  <a:schemeClr val="dk1"/>
                </a:solidFill>
                <a:latin typeface="Arial"/>
                <a:ea typeface="Arial"/>
                <a:cs typeface="Arial"/>
                <a:sym typeface="Arial"/>
              </a:rPr>
              <a:t>= -144 kJ</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 presetSubtype="0">
                                  <p:stCondLst>
                                    <p:cond delay="1000"/>
                                  </p:stCondLst>
                                  <p:childTnLst>
                                    <p:set>
                                      <p:cBhvr>
                                        <p:cTn dur="1" fill="hold">
                                          <p:stCondLst>
                                            <p:cond delay="0"/>
                                          </p:stCondLst>
                                        </p:cTn>
                                        <p:tgtEl>
                                          <p:spTgt spid="386">
                                            <p:txEl>
                                              <p:pRg end="0" st="0"/>
                                            </p:txEl>
                                          </p:spTgt>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1000"/>
                                  </p:stCondLst>
                                  <p:childTnLst>
                                    <p:set>
                                      <p:cBhvr>
                                        <p:cTn dur="1" fill="hold">
                                          <p:stCondLst>
                                            <p:cond delay="0"/>
                                          </p:stCondLst>
                                        </p:cTn>
                                        <p:tgtEl>
                                          <p:spTgt spid="384">
                                            <p:txEl>
                                              <p:pRg end="0" st="0"/>
                                            </p:txEl>
                                          </p:spTgt>
                                        </p:tgtEl>
                                        <p:attrNameLst>
                                          <p:attrName>style.visibility</p:attrName>
                                        </p:attrNameLst>
                                      </p:cBhvr>
                                      <p:to>
                                        <p:strVal val="visible"/>
                                      </p:to>
                                    </p:set>
                                  </p:childTnLst>
                                </p:cTn>
                              </p:par>
                            </p:childTnLst>
                          </p:cTn>
                        </p:par>
                        <p:par>
                          <p:cTn fill="hold">
                            <p:stCondLst>
                              <p:cond delay="2"/>
                            </p:stCondLst>
                            <p:childTnLst>
                              <p:par>
                                <p:cTn fill="hold" nodeType="afterEffect" presetClass="entr" presetID="1" presetSubtype="0">
                                  <p:stCondLst>
                                    <p:cond delay="1000"/>
                                  </p:stCondLst>
                                  <p:childTnLst>
                                    <p:set>
                                      <p:cBhvr>
                                        <p:cTn dur="1" fill="hold">
                                          <p:stCondLst>
                                            <p:cond delay="0"/>
                                          </p:stCondLst>
                                        </p:cTn>
                                        <p:tgtEl>
                                          <p:spTgt spid="385">
                                            <p:txEl>
                                              <p:pRg end="0" st="0"/>
                                            </p:txEl>
                                          </p:spTgt>
                                        </p:tgtEl>
                                        <p:attrNameLst>
                                          <p:attrName>style.visibility</p:attrName>
                                        </p:attrNameLst>
                                      </p:cBhvr>
                                      <p:to>
                                        <p:strVal val="visible"/>
                                      </p:to>
                                    </p:set>
                                  </p:childTnLst>
                                </p:cTn>
                              </p:par>
                            </p:childTnLst>
                          </p:cTn>
                        </p:par>
                        <p:par>
                          <p:cTn fill="hold">
                            <p:stCondLst>
                              <p:cond delay="3"/>
                            </p:stCondLst>
                            <p:childTnLst>
                              <p:par>
                                <p:cTn fill="hold" nodeType="afterEffect" presetClass="entr" presetID="10" presetSubtype="0">
                                  <p:stCondLst>
                                    <p:cond delay="0"/>
                                  </p:stCondLst>
                                  <p:childTnLst>
                                    <p:set>
                                      <p:cBhvr>
                                        <p:cTn dur="1" fill="hold">
                                          <p:stCondLst>
                                            <p:cond delay="0"/>
                                          </p:stCondLst>
                                        </p:cTn>
                                        <p:tgtEl>
                                          <p:spTgt spid="387">
                                            <p:txEl>
                                              <p:pRg end="0" st="0"/>
                                            </p:txEl>
                                          </p:spTgt>
                                        </p:tgtEl>
                                        <p:attrNameLst>
                                          <p:attrName>style.visibility</p:attrName>
                                        </p:attrNameLst>
                                      </p:cBhvr>
                                      <p:to>
                                        <p:strVal val="visible"/>
                                      </p:to>
                                    </p:set>
                                    <p:animEffect filter="fade" transition="in">
                                      <p:cBhvr>
                                        <p:cTn dur="500"/>
                                        <p:tgtEl>
                                          <p:spTgt spid="387">
                                            <p:txEl>
                                              <p:pRg end="0" st="0"/>
                                            </p:txEl>
                                          </p:spTgt>
                                        </p:tgtEl>
                                      </p:cBhvr>
                                    </p:animEffect>
                                  </p:childTnLst>
                                </p:cTn>
                              </p:par>
                            </p:childTnLst>
                          </p:cTn>
                        </p:par>
                        <p:par>
                          <p:cTn fill="hold">
                            <p:stCondLst>
                              <p:cond delay="503"/>
                            </p:stCondLst>
                            <p:childTnLst>
                              <p:par>
                                <p:cTn fill="hold" nodeType="afterEffect" presetClass="entr" presetID="1" presetSubtype="0">
                                  <p:stCondLst>
                                    <p:cond delay="3000"/>
                                  </p:stCondLst>
                                  <p:childTnLst>
                                    <p:set>
                                      <p:cBhvr>
                                        <p:cTn dur="1" fill="hold">
                                          <p:stCondLst>
                                            <p:cond delay="0"/>
                                          </p:stCondLst>
                                        </p:cTn>
                                        <p:tgtEl>
                                          <p:spTgt spid="374">
                                            <p:txEl>
                                              <p:pRg end="0" st="0"/>
                                            </p:txEl>
                                          </p:spTgt>
                                        </p:tgtEl>
                                        <p:attrNameLst>
                                          <p:attrName>style.visibility</p:attrName>
                                        </p:attrNameLst>
                                      </p:cBhvr>
                                      <p:to>
                                        <p:strVal val="visible"/>
                                      </p:to>
                                    </p:set>
                                  </p:childTnLst>
                                </p:cTn>
                              </p:par>
                            </p:childTnLst>
                          </p:cTn>
                        </p:par>
                        <p:par>
                          <p:cTn fill="hold">
                            <p:stCondLst>
                              <p:cond delay="504"/>
                            </p:stCondLst>
                            <p:childTnLst>
                              <p:par>
                                <p:cTn fill="hold" nodeType="afterEffect" presetClass="entr" presetID="10" presetSubtype="0">
                                  <p:stCondLst>
                                    <p:cond delay="0"/>
                                  </p:stCondLst>
                                  <p:childTnLst>
                                    <p:set>
                                      <p:cBhvr>
                                        <p:cTn dur="1" fill="hold">
                                          <p:stCondLst>
                                            <p:cond delay="0"/>
                                          </p:stCondLst>
                                        </p:cTn>
                                        <p:tgtEl>
                                          <p:spTgt spid="391">
                                            <p:txEl>
                                              <p:pRg end="0" st="0"/>
                                            </p:txEl>
                                          </p:spTgt>
                                        </p:tgtEl>
                                        <p:attrNameLst>
                                          <p:attrName>style.visibility</p:attrName>
                                        </p:attrNameLst>
                                      </p:cBhvr>
                                      <p:to>
                                        <p:strVal val="visible"/>
                                      </p:to>
                                    </p:set>
                                    <p:animEffect filter="fade" transition="in">
                                      <p:cBhvr>
                                        <p:cTn dur="500"/>
                                        <p:tgtEl>
                                          <p:spTgt spid="391">
                                            <p:txEl>
                                              <p:pRg end="0" st="0"/>
                                            </p:txEl>
                                          </p:spTgt>
                                        </p:tgtEl>
                                      </p:cBhvr>
                                    </p:animEffect>
                                  </p:childTnLst>
                                </p:cTn>
                              </p:par>
                            </p:childTnLst>
                          </p:cTn>
                        </p:par>
                        <p:par>
                          <p:cTn fill="hold">
                            <p:stCondLst>
                              <p:cond delay="1004"/>
                            </p:stCondLst>
                            <p:childTnLst>
                              <p:par>
                                <p:cTn fill="hold" nodeType="afterEffect" presetClass="entr" presetID="10" presetSubtype="0">
                                  <p:stCondLst>
                                    <p:cond delay="1000"/>
                                  </p:stCondLst>
                                  <p:childTnLst>
                                    <p:set>
                                      <p:cBhvr>
                                        <p:cTn dur="1" fill="hold">
                                          <p:stCondLst>
                                            <p:cond delay="0"/>
                                          </p:stCondLst>
                                        </p:cTn>
                                        <p:tgtEl>
                                          <p:spTgt spid="392"/>
                                        </p:tgtEl>
                                        <p:attrNameLst>
                                          <p:attrName>style.visibility</p:attrName>
                                        </p:attrNameLst>
                                      </p:cBhvr>
                                      <p:to>
                                        <p:strVal val="visible"/>
                                      </p:to>
                                    </p:set>
                                    <p:animEffect filter="fade" transition="in">
                                      <p:cBhvr>
                                        <p:cTn dur="500"/>
                                        <p:tgtEl>
                                          <p:spTgt spid="392"/>
                                        </p:tgtEl>
                                      </p:cBhvr>
                                    </p:animEffect>
                                  </p:childTnLst>
                                </p:cTn>
                              </p:par>
                            </p:childTnLst>
                          </p:cTn>
                        </p:par>
                        <p:par>
                          <p:cTn fill="hold">
                            <p:stCondLst>
                              <p:cond delay="1504"/>
                            </p:stCondLst>
                            <p:childTnLst>
                              <p:par>
                                <p:cTn fill="hold" nodeType="afterEffect" presetClass="entr" presetID="10" presetSubtype="0">
                                  <p:stCondLst>
                                    <p:cond delay="2500"/>
                                  </p:stCondLst>
                                  <p:childTnLst>
                                    <p:set>
                                      <p:cBhvr>
                                        <p:cTn dur="1" fill="hold">
                                          <p:stCondLst>
                                            <p:cond delay="0"/>
                                          </p:stCondLst>
                                        </p:cTn>
                                        <p:tgtEl>
                                          <p:spTgt spid="393">
                                            <p:txEl>
                                              <p:pRg end="0" st="0"/>
                                            </p:txEl>
                                          </p:spTgt>
                                        </p:tgtEl>
                                        <p:attrNameLst>
                                          <p:attrName>style.visibility</p:attrName>
                                        </p:attrNameLst>
                                      </p:cBhvr>
                                      <p:to>
                                        <p:strVal val="visible"/>
                                      </p:to>
                                    </p:set>
                                    <p:animEffect filter="fade" transition="in">
                                      <p:cBhvr>
                                        <p:cTn dur="500"/>
                                        <p:tgtEl>
                                          <p:spTgt spid="393">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98" name="Shape 398"/>
        <p:cNvGrpSpPr/>
        <p:nvPr/>
      </p:nvGrpSpPr>
      <p:grpSpPr>
        <a:xfrm>
          <a:off x="0" y="0"/>
          <a:ext cx="0" cy="0"/>
          <a:chOff x="0" y="0"/>
          <a:chExt cx="0" cy="0"/>
        </a:xfrm>
      </p:grpSpPr>
      <p:sp>
        <p:nvSpPr>
          <p:cNvPr id="399" name="Google Shape;399;p35"/>
          <p:cNvSpPr txBox="1"/>
          <p:nvPr/>
        </p:nvSpPr>
        <p:spPr>
          <a:xfrm>
            <a:off x="381000" y="533400"/>
            <a:ext cx="2520950"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Sample Problem 20.4</a:t>
            </a:r>
            <a:endParaRPr/>
          </a:p>
        </p:txBody>
      </p:sp>
      <p:sp>
        <p:nvSpPr>
          <p:cNvPr id="400" name="Google Shape;400;p35"/>
          <p:cNvSpPr txBox="1"/>
          <p:nvPr/>
        </p:nvSpPr>
        <p:spPr>
          <a:xfrm>
            <a:off x="2960687" y="522287"/>
            <a:ext cx="5943600" cy="366712"/>
          </a:xfrm>
          <a:prstGeom prst="rect">
            <a:avLst/>
          </a:prstGeom>
          <a:noFill/>
          <a:ln>
            <a:noFill/>
          </a:ln>
        </p:spPr>
        <p:txBody>
          <a:bodyPr anchorCtr="0" anchor="t" bIns="45700" lIns="91425"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Calculating </a:t>
            </a:r>
            <a:r>
              <a:rPr b="1" i="0" lang="en-US" sz="1800" u="none">
                <a:solidFill>
                  <a:schemeClr val="dk1"/>
                </a:solidFill>
                <a:latin typeface="Noto Sans Symbols"/>
                <a:ea typeface="Noto Sans Symbols"/>
                <a:cs typeface="Noto Sans Symbols"/>
                <a:sym typeface="Noto Sans Symbols"/>
              </a:rPr>
              <a:t>Δ</a:t>
            </a:r>
            <a:r>
              <a:rPr b="1" i="1" lang="en-US" sz="1800" u="none">
                <a:solidFill>
                  <a:schemeClr val="dk1"/>
                </a:solidFill>
                <a:latin typeface="Arial"/>
                <a:ea typeface="Arial"/>
                <a:cs typeface="Arial"/>
                <a:sym typeface="Arial"/>
              </a:rPr>
              <a:t>G</a:t>
            </a:r>
            <a:r>
              <a:rPr b="1" baseline="30000" i="0" lang="en-US" sz="1800" u="none">
                <a:solidFill>
                  <a:schemeClr val="dk1"/>
                </a:solidFill>
                <a:latin typeface="Arial"/>
                <a:ea typeface="Arial"/>
                <a:cs typeface="Arial"/>
                <a:sym typeface="Arial"/>
              </a:rPr>
              <a:t>o</a:t>
            </a:r>
            <a:r>
              <a:rPr b="1" baseline="-25000" i="0" lang="en-US" sz="1800" u="none">
                <a:solidFill>
                  <a:schemeClr val="dk1"/>
                </a:solidFill>
                <a:latin typeface="Arial"/>
                <a:ea typeface="Arial"/>
                <a:cs typeface="Arial"/>
                <a:sym typeface="Arial"/>
              </a:rPr>
              <a:t>rxn</a:t>
            </a:r>
            <a:r>
              <a:rPr b="1" i="0" lang="en-US" sz="1800" u="none">
                <a:solidFill>
                  <a:schemeClr val="dk1"/>
                </a:solidFill>
                <a:latin typeface="Arial"/>
                <a:ea typeface="Arial"/>
                <a:cs typeface="Arial"/>
                <a:sym typeface="Arial"/>
              </a:rPr>
              <a:t> from Enthalpy and Entropy Values</a:t>
            </a:r>
            <a:endParaRPr/>
          </a:p>
        </p:txBody>
      </p:sp>
      <p:sp>
        <p:nvSpPr>
          <p:cNvPr id="401" name="Google Shape;401;p35"/>
          <p:cNvSpPr txBox="1"/>
          <p:nvPr/>
        </p:nvSpPr>
        <p:spPr>
          <a:xfrm>
            <a:off x="385762" y="912812"/>
            <a:ext cx="1316037"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continued</a:t>
            </a:r>
            <a:endParaRPr/>
          </a:p>
        </p:txBody>
      </p:sp>
      <p:sp>
        <p:nvSpPr>
          <p:cNvPr id="402" name="Google Shape;402;p35"/>
          <p:cNvSpPr txBox="1"/>
          <p:nvPr/>
        </p:nvSpPr>
        <p:spPr>
          <a:xfrm>
            <a:off x="1524000" y="1752600"/>
            <a:ext cx="4191000" cy="396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Noto Sans Symbols"/>
              <a:buNone/>
            </a:pP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S</a:t>
            </a:r>
            <a:r>
              <a:rPr b="0" baseline="30000" i="0" lang="en-US" sz="1800" u="none">
                <a:solidFill>
                  <a:schemeClr val="dk1"/>
                </a:solidFill>
                <a:latin typeface="Arial"/>
                <a:ea typeface="Arial"/>
                <a:cs typeface="Arial"/>
                <a:sym typeface="Arial"/>
              </a:rPr>
              <a:t>o</a:t>
            </a:r>
            <a:r>
              <a:rPr b="0" baseline="-25000" i="0" lang="en-US" sz="1800" u="none">
                <a:solidFill>
                  <a:schemeClr val="dk1"/>
                </a:solidFill>
                <a:latin typeface="Arial"/>
                <a:ea typeface="Arial"/>
                <a:cs typeface="Arial"/>
                <a:sym typeface="Arial"/>
              </a:rPr>
              <a:t>rxn</a:t>
            </a:r>
            <a:r>
              <a:rPr b="0" baseline="30000" i="0" lang="en-US" sz="1800" u="none">
                <a:solidFill>
                  <a:schemeClr val="dk1"/>
                </a:solidFill>
                <a:latin typeface="Arial"/>
                <a:ea typeface="Arial"/>
                <a:cs typeface="Arial"/>
                <a:sym typeface="Arial"/>
              </a:rPr>
              <a:t> </a:t>
            </a:r>
            <a:r>
              <a:rPr b="0" i="0" lang="en-US" sz="1800" u="none">
                <a:solidFill>
                  <a:schemeClr val="dk1"/>
                </a:solidFill>
                <a:latin typeface="Arial"/>
                <a:ea typeface="Arial"/>
                <a:cs typeface="Arial"/>
                <a:sym typeface="Arial"/>
              </a:rPr>
              <a:t>= </a:t>
            </a:r>
            <a:r>
              <a:rPr b="0" i="0" lang="en-US" sz="2000" u="none">
                <a:solidFill>
                  <a:schemeClr val="dk1"/>
                </a:solidFill>
                <a:latin typeface="Noto Sans Symbols"/>
                <a:ea typeface="Noto Sans Symbols"/>
                <a:cs typeface="Noto Sans Symbols"/>
                <a:sym typeface="Noto Sans Symbols"/>
              </a:rPr>
              <a:t>Σ</a:t>
            </a:r>
            <a:r>
              <a:rPr b="0" i="1" lang="en-US" sz="1800" u="none">
                <a:solidFill>
                  <a:schemeClr val="dk1"/>
                </a:solidFill>
                <a:latin typeface="Arial"/>
                <a:ea typeface="Arial"/>
                <a:cs typeface="Arial"/>
                <a:sym typeface="Arial"/>
              </a:rPr>
              <a:t>m</a:t>
            </a: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S</a:t>
            </a:r>
            <a:r>
              <a:rPr b="0" baseline="30000" i="0" lang="en-US" sz="1800" u="none">
                <a:solidFill>
                  <a:schemeClr val="dk1"/>
                </a:solidFill>
                <a:latin typeface="Arial"/>
                <a:ea typeface="Arial"/>
                <a:cs typeface="Arial"/>
                <a:sym typeface="Arial"/>
              </a:rPr>
              <a:t>o</a:t>
            </a:r>
            <a:r>
              <a:rPr b="0" baseline="-25000" i="0" lang="en-US" sz="1800" u="none">
                <a:solidFill>
                  <a:schemeClr val="dk1"/>
                </a:solidFill>
                <a:latin typeface="Arial"/>
                <a:ea typeface="Arial"/>
                <a:cs typeface="Arial"/>
                <a:sym typeface="Arial"/>
              </a:rPr>
              <a:t>products</a:t>
            </a:r>
            <a:r>
              <a:rPr b="0" i="0" lang="en-US" sz="1800" u="none">
                <a:solidFill>
                  <a:schemeClr val="dk1"/>
                </a:solidFill>
                <a:latin typeface="Arial"/>
                <a:ea typeface="Arial"/>
                <a:cs typeface="Arial"/>
                <a:sym typeface="Arial"/>
              </a:rPr>
              <a:t> - </a:t>
            </a:r>
            <a:r>
              <a:rPr b="0" i="0" lang="en-US" sz="2000" u="none">
                <a:solidFill>
                  <a:schemeClr val="dk1"/>
                </a:solidFill>
                <a:latin typeface="Noto Sans Symbols"/>
                <a:ea typeface="Noto Sans Symbols"/>
                <a:cs typeface="Noto Sans Symbols"/>
                <a:sym typeface="Noto Sans Symbols"/>
              </a:rPr>
              <a:t>Σ</a:t>
            </a:r>
            <a:r>
              <a:rPr b="0" i="1" lang="en-US" sz="1800" u="none">
                <a:solidFill>
                  <a:schemeClr val="dk1"/>
                </a:solidFill>
                <a:latin typeface="Arial"/>
                <a:ea typeface="Arial"/>
                <a:cs typeface="Arial"/>
                <a:sym typeface="Arial"/>
              </a:rPr>
              <a:t>n</a:t>
            </a: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S</a:t>
            </a:r>
            <a:r>
              <a:rPr b="0" baseline="30000" i="0" lang="en-US" sz="1800" u="none">
                <a:solidFill>
                  <a:schemeClr val="dk1"/>
                </a:solidFill>
                <a:latin typeface="Arial"/>
                <a:ea typeface="Arial"/>
                <a:cs typeface="Arial"/>
                <a:sym typeface="Arial"/>
              </a:rPr>
              <a:t>o</a:t>
            </a:r>
            <a:r>
              <a:rPr b="0" baseline="-25000" i="0" lang="en-US" sz="1800" u="none">
                <a:solidFill>
                  <a:schemeClr val="dk1"/>
                </a:solidFill>
                <a:latin typeface="Arial"/>
                <a:ea typeface="Arial"/>
                <a:cs typeface="Arial"/>
                <a:sym typeface="Arial"/>
              </a:rPr>
              <a:t>reactants</a:t>
            </a:r>
            <a:endParaRPr/>
          </a:p>
        </p:txBody>
      </p:sp>
      <p:sp>
        <p:nvSpPr>
          <p:cNvPr id="403" name="Google Shape;403;p35"/>
          <p:cNvSpPr txBox="1"/>
          <p:nvPr/>
        </p:nvSpPr>
        <p:spPr>
          <a:xfrm>
            <a:off x="1524000" y="2209800"/>
            <a:ext cx="6781800" cy="6683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Noto Sans Symbols"/>
              <a:buNone/>
            </a:pP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S</a:t>
            </a:r>
            <a:r>
              <a:rPr b="0" baseline="30000" i="0" lang="en-US" sz="1800" u="none">
                <a:solidFill>
                  <a:schemeClr val="dk1"/>
                </a:solidFill>
                <a:latin typeface="Arial"/>
                <a:ea typeface="Arial"/>
                <a:cs typeface="Arial"/>
                <a:sym typeface="Arial"/>
              </a:rPr>
              <a:t>o</a:t>
            </a:r>
            <a:r>
              <a:rPr b="0" baseline="-25000" i="0" lang="en-US" sz="1800" u="none">
                <a:solidFill>
                  <a:schemeClr val="dk1"/>
                </a:solidFill>
                <a:latin typeface="Arial"/>
                <a:ea typeface="Arial"/>
                <a:cs typeface="Arial"/>
                <a:sym typeface="Arial"/>
              </a:rPr>
              <a:t>rxn</a:t>
            </a:r>
            <a:r>
              <a:rPr b="0" baseline="30000" i="0" lang="en-US" sz="1800" u="none">
                <a:solidFill>
                  <a:schemeClr val="dk1"/>
                </a:solidFill>
                <a:latin typeface="Arial"/>
                <a:ea typeface="Arial"/>
                <a:cs typeface="Arial"/>
                <a:sym typeface="Arial"/>
              </a:rPr>
              <a:t> </a:t>
            </a:r>
            <a:r>
              <a:rPr b="0" i="0" lang="en-US" sz="1800" u="none">
                <a:solidFill>
                  <a:schemeClr val="dk1"/>
                </a:solidFill>
                <a:latin typeface="Arial"/>
                <a:ea typeface="Arial"/>
                <a:cs typeface="Arial"/>
                <a:sym typeface="Arial"/>
              </a:rPr>
              <a:t>= (3 mol)(151 J/mol•K) + (1 mol)(82.6 J/mol•K) </a:t>
            </a:r>
            <a:endParaRPr/>
          </a:p>
          <a:p>
            <a:pPr indent="0" lvl="0" marL="0" marR="0" rtl="0" algn="l">
              <a:lnSpc>
                <a:spcPct val="100000"/>
              </a:lnSpc>
              <a:spcBef>
                <a:spcPts val="18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 (4 mol)(143.1 J/mol•K)</a:t>
            </a:r>
            <a:endParaRPr/>
          </a:p>
        </p:txBody>
      </p:sp>
      <p:sp>
        <p:nvSpPr>
          <p:cNvPr id="404" name="Google Shape;404;p35"/>
          <p:cNvSpPr txBox="1"/>
          <p:nvPr/>
        </p:nvSpPr>
        <p:spPr>
          <a:xfrm>
            <a:off x="1447800" y="2895600"/>
            <a:ext cx="20574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Noto Sans Symbols"/>
              <a:buNone/>
            </a:pP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S</a:t>
            </a:r>
            <a:r>
              <a:rPr b="0" baseline="30000" i="0" lang="en-US" sz="1800" u="none">
                <a:solidFill>
                  <a:schemeClr val="dk1"/>
                </a:solidFill>
                <a:latin typeface="Arial"/>
                <a:ea typeface="Arial"/>
                <a:cs typeface="Arial"/>
                <a:sym typeface="Arial"/>
              </a:rPr>
              <a:t>o</a:t>
            </a:r>
            <a:r>
              <a:rPr b="0" baseline="-25000" i="0" lang="en-US" sz="1800" u="none">
                <a:solidFill>
                  <a:schemeClr val="dk1"/>
                </a:solidFill>
                <a:latin typeface="Arial"/>
                <a:ea typeface="Arial"/>
                <a:cs typeface="Arial"/>
                <a:sym typeface="Arial"/>
              </a:rPr>
              <a:t>rxn</a:t>
            </a:r>
            <a:r>
              <a:rPr b="0" baseline="30000" i="0" lang="en-US" sz="1800" u="none">
                <a:solidFill>
                  <a:schemeClr val="dk1"/>
                </a:solidFill>
                <a:latin typeface="Arial"/>
                <a:ea typeface="Arial"/>
                <a:cs typeface="Arial"/>
                <a:sym typeface="Arial"/>
              </a:rPr>
              <a:t> </a:t>
            </a:r>
            <a:r>
              <a:rPr b="0" i="0" lang="en-US" sz="1800" u="none">
                <a:solidFill>
                  <a:schemeClr val="dk1"/>
                </a:solidFill>
                <a:latin typeface="Arial"/>
                <a:ea typeface="Arial"/>
                <a:cs typeface="Arial"/>
                <a:sym typeface="Arial"/>
              </a:rPr>
              <a:t>= -36.8 J/K</a:t>
            </a:r>
            <a:endParaRPr/>
          </a:p>
        </p:txBody>
      </p:sp>
      <p:sp>
        <p:nvSpPr>
          <p:cNvPr id="405" name="Google Shape;405;p35"/>
          <p:cNvSpPr txBox="1"/>
          <p:nvPr/>
        </p:nvSpPr>
        <p:spPr>
          <a:xfrm>
            <a:off x="1524000" y="3429000"/>
            <a:ext cx="28956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Noto Sans Symbols"/>
              <a:buNone/>
            </a:pP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G</a:t>
            </a:r>
            <a:r>
              <a:rPr b="0" baseline="30000" i="0" lang="en-US" sz="1800" u="none">
                <a:solidFill>
                  <a:schemeClr val="dk1"/>
                </a:solidFill>
                <a:latin typeface="Arial"/>
                <a:ea typeface="Arial"/>
                <a:cs typeface="Arial"/>
                <a:sym typeface="Arial"/>
              </a:rPr>
              <a:t>o</a:t>
            </a:r>
            <a:r>
              <a:rPr b="0" baseline="-25000" i="0" lang="en-US" sz="1800" u="none">
                <a:solidFill>
                  <a:schemeClr val="dk1"/>
                </a:solidFill>
                <a:latin typeface="Arial"/>
                <a:ea typeface="Arial"/>
                <a:cs typeface="Arial"/>
                <a:sym typeface="Arial"/>
              </a:rPr>
              <a:t>sys</a:t>
            </a:r>
            <a:r>
              <a:rPr b="0" baseline="30000" i="0" lang="en-US" sz="1800" u="none">
                <a:solidFill>
                  <a:schemeClr val="dk1"/>
                </a:solidFill>
                <a:latin typeface="Arial"/>
                <a:ea typeface="Arial"/>
                <a:cs typeface="Arial"/>
                <a:sym typeface="Arial"/>
              </a:rPr>
              <a:t> </a:t>
            </a:r>
            <a:r>
              <a:rPr b="0" i="0" lang="en-US" sz="1800" u="none">
                <a:solidFill>
                  <a:schemeClr val="dk1"/>
                </a:solidFill>
                <a:latin typeface="Arial"/>
                <a:ea typeface="Arial"/>
                <a:cs typeface="Arial"/>
                <a:sym typeface="Arial"/>
              </a:rPr>
              <a:t>= </a:t>
            </a: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H</a:t>
            </a:r>
            <a:r>
              <a:rPr b="0" baseline="30000" i="0" lang="en-US" sz="1800" u="none">
                <a:solidFill>
                  <a:schemeClr val="dk1"/>
                </a:solidFill>
                <a:latin typeface="Arial"/>
                <a:ea typeface="Arial"/>
                <a:cs typeface="Arial"/>
                <a:sym typeface="Arial"/>
              </a:rPr>
              <a:t>o</a:t>
            </a:r>
            <a:r>
              <a:rPr b="0" baseline="-25000" i="0" lang="en-US" sz="1800" u="none">
                <a:solidFill>
                  <a:schemeClr val="dk1"/>
                </a:solidFill>
                <a:latin typeface="Arial"/>
                <a:ea typeface="Arial"/>
                <a:cs typeface="Arial"/>
                <a:sym typeface="Arial"/>
              </a:rPr>
              <a:t>sys</a:t>
            </a:r>
            <a:r>
              <a:rPr b="0" i="0" lang="en-US" sz="1800" u="none">
                <a:solidFill>
                  <a:schemeClr val="dk1"/>
                </a:solidFill>
                <a:latin typeface="Arial"/>
                <a:ea typeface="Arial"/>
                <a:cs typeface="Arial"/>
                <a:sym typeface="Arial"/>
              </a:rPr>
              <a:t> - </a:t>
            </a:r>
            <a:r>
              <a:rPr b="0" i="1" lang="en-US" sz="1800" u="none">
                <a:solidFill>
                  <a:schemeClr val="dk1"/>
                </a:solidFill>
                <a:latin typeface="Arial"/>
                <a:ea typeface="Arial"/>
                <a:cs typeface="Arial"/>
                <a:sym typeface="Arial"/>
              </a:rPr>
              <a:t>T</a:t>
            </a: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S</a:t>
            </a:r>
            <a:r>
              <a:rPr b="0" baseline="30000" i="0" lang="en-US" sz="1800" u="none">
                <a:solidFill>
                  <a:schemeClr val="dk1"/>
                </a:solidFill>
                <a:latin typeface="Arial"/>
                <a:ea typeface="Arial"/>
                <a:cs typeface="Arial"/>
                <a:sym typeface="Arial"/>
              </a:rPr>
              <a:t>o</a:t>
            </a:r>
            <a:r>
              <a:rPr b="0" baseline="-25000" i="0" lang="en-US" sz="1800" u="none">
                <a:solidFill>
                  <a:schemeClr val="dk1"/>
                </a:solidFill>
                <a:latin typeface="Arial"/>
                <a:ea typeface="Arial"/>
                <a:cs typeface="Arial"/>
                <a:sym typeface="Arial"/>
              </a:rPr>
              <a:t>sys</a:t>
            </a:r>
            <a:endParaRPr/>
          </a:p>
        </p:txBody>
      </p:sp>
      <p:sp>
        <p:nvSpPr>
          <p:cNvPr id="406" name="Google Shape;406;p35"/>
          <p:cNvSpPr txBox="1"/>
          <p:nvPr/>
        </p:nvSpPr>
        <p:spPr>
          <a:xfrm>
            <a:off x="1524000" y="3886200"/>
            <a:ext cx="50292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Noto Sans Symbols"/>
              <a:buNone/>
            </a:pP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G</a:t>
            </a:r>
            <a:r>
              <a:rPr b="0" baseline="30000" i="0" lang="en-US" sz="1800" u="none">
                <a:solidFill>
                  <a:schemeClr val="dk1"/>
                </a:solidFill>
                <a:latin typeface="Arial"/>
                <a:ea typeface="Arial"/>
                <a:cs typeface="Arial"/>
                <a:sym typeface="Arial"/>
              </a:rPr>
              <a:t>o</a:t>
            </a:r>
            <a:r>
              <a:rPr b="0" baseline="-25000" i="0" lang="en-US" sz="1800" u="none">
                <a:solidFill>
                  <a:schemeClr val="dk1"/>
                </a:solidFill>
                <a:latin typeface="Arial"/>
                <a:ea typeface="Arial"/>
                <a:cs typeface="Arial"/>
                <a:sym typeface="Arial"/>
              </a:rPr>
              <a:t>sys</a:t>
            </a:r>
            <a:r>
              <a:rPr b="0" baseline="30000" i="0" lang="en-US" sz="1800" u="none">
                <a:solidFill>
                  <a:schemeClr val="dk1"/>
                </a:solidFill>
                <a:latin typeface="Arial"/>
                <a:ea typeface="Arial"/>
                <a:cs typeface="Arial"/>
                <a:sym typeface="Arial"/>
              </a:rPr>
              <a:t> </a:t>
            </a:r>
            <a:r>
              <a:rPr b="0" i="0" lang="en-US" sz="1800" u="none">
                <a:solidFill>
                  <a:schemeClr val="dk1"/>
                </a:solidFill>
                <a:latin typeface="Arial"/>
                <a:ea typeface="Arial"/>
                <a:cs typeface="Arial"/>
                <a:sym typeface="Arial"/>
              </a:rPr>
              <a:t>= -144 kJ -  (298 K)(-36.8 J/K)(1 kJ/10</a:t>
            </a:r>
            <a:r>
              <a:rPr b="0" baseline="30000" i="0" lang="en-US" sz="1800" u="none">
                <a:solidFill>
                  <a:schemeClr val="dk1"/>
                </a:solidFill>
                <a:latin typeface="Arial"/>
                <a:ea typeface="Arial"/>
                <a:cs typeface="Arial"/>
                <a:sym typeface="Arial"/>
              </a:rPr>
              <a:t>3 </a:t>
            </a:r>
            <a:r>
              <a:rPr b="0" i="0" lang="en-US" sz="1800" u="none">
                <a:solidFill>
                  <a:schemeClr val="dk1"/>
                </a:solidFill>
                <a:latin typeface="Arial"/>
                <a:ea typeface="Arial"/>
                <a:cs typeface="Arial"/>
                <a:sym typeface="Arial"/>
              </a:rPr>
              <a:t>J)</a:t>
            </a:r>
            <a:endParaRPr/>
          </a:p>
        </p:txBody>
      </p:sp>
      <p:sp>
        <p:nvSpPr>
          <p:cNvPr id="407" name="Google Shape;407;p35"/>
          <p:cNvSpPr txBox="1"/>
          <p:nvPr/>
        </p:nvSpPr>
        <p:spPr>
          <a:xfrm>
            <a:off x="1524000" y="4343400"/>
            <a:ext cx="1828800" cy="366713"/>
          </a:xfrm>
          <a:prstGeom prst="rect">
            <a:avLst/>
          </a:prstGeom>
          <a:gradFill>
            <a:gsLst>
              <a:gs pos="0">
                <a:srgbClr val="187534">
                  <a:alpha val="48627"/>
                </a:srgbClr>
              </a:gs>
              <a:gs pos="50000">
                <a:schemeClr val="lt1"/>
              </a:gs>
              <a:gs pos="100000">
                <a:srgbClr val="187534">
                  <a:alpha val="48627"/>
                </a:srgbClr>
              </a:gs>
            </a:gsLst>
            <a:lin ang="0" scaled="0"/>
          </a:gra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Noto Sans Symbols"/>
              <a:buNone/>
            </a:pPr>
            <a:r>
              <a:rPr b="0" i="0" lang="en-US" sz="1800" u="none" cap="none" strike="noStrike">
                <a:solidFill>
                  <a:schemeClr val="dk1"/>
                </a:solidFill>
                <a:latin typeface="Noto Sans Symbols"/>
                <a:ea typeface="Noto Sans Symbols"/>
                <a:cs typeface="Noto Sans Symbols"/>
                <a:sym typeface="Noto Sans Symbols"/>
              </a:rPr>
              <a:t>Δ</a:t>
            </a:r>
            <a:r>
              <a:rPr b="0" i="1" lang="en-US" sz="1800" u="none" cap="none" strike="noStrike">
                <a:solidFill>
                  <a:schemeClr val="dk1"/>
                </a:solidFill>
                <a:latin typeface="Arial"/>
                <a:ea typeface="Arial"/>
                <a:cs typeface="Arial"/>
                <a:sym typeface="Arial"/>
              </a:rPr>
              <a:t>G</a:t>
            </a:r>
            <a:r>
              <a:rPr b="0" baseline="30000" i="0" lang="en-US" sz="1800" u="none" cap="none" strike="noStrike">
                <a:solidFill>
                  <a:schemeClr val="dk1"/>
                </a:solidFill>
                <a:latin typeface="Arial"/>
                <a:ea typeface="Arial"/>
                <a:cs typeface="Arial"/>
                <a:sym typeface="Arial"/>
              </a:rPr>
              <a:t>o</a:t>
            </a:r>
            <a:r>
              <a:rPr b="0" baseline="-25000" i="0" lang="en-US" sz="1800" u="none" cap="none" strike="noStrike">
                <a:solidFill>
                  <a:schemeClr val="dk1"/>
                </a:solidFill>
                <a:latin typeface="Arial"/>
                <a:ea typeface="Arial"/>
                <a:cs typeface="Arial"/>
                <a:sym typeface="Arial"/>
              </a:rPr>
              <a:t>sys</a:t>
            </a:r>
            <a:r>
              <a:rPr b="0" baseline="30000" i="0" lang="en-US" sz="1800" u="none" cap="none" strike="noStrike">
                <a:solidFill>
                  <a:schemeClr val="dk1"/>
                </a:solidFill>
                <a:latin typeface="Arial"/>
                <a:ea typeface="Arial"/>
                <a:cs typeface="Arial"/>
                <a:sym typeface="Arial"/>
              </a:rPr>
              <a:t> </a:t>
            </a:r>
            <a:r>
              <a:rPr b="0" i="0" lang="en-US" sz="1800" u="none" cap="none" strike="noStrike">
                <a:solidFill>
                  <a:schemeClr val="dk1"/>
                </a:solidFill>
                <a:latin typeface="Arial"/>
                <a:ea typeface="Arial"/>
                <a:cs typeface="Arial"/>
                <a:sym typeface="Arial"/>
              </a:rPr>
              <a:t>= -133 kJ</a:t>
            </a:r>
            <a:endParaRPr b="0" baseline="-25000" i="0" sz="18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03"/>
                                        </p:tgtEl>
                                        <p:attrNameLst>
                                          <p:attrName>style.visibility</p:attrName>
                                        </p:attrNameLst>
                                      </p:cBhvr>
                                      <p:to>
                                        <p:strVal val="visible"/>
                                      </p:to>
                                    </p:set>
                                    <p:animEffect filter="fade" transition="in">
                                      <p:cBhvr>
                                        <p:cTn dur="500"/>
                                        <p:tgtEl>
                                          <p:spTgt spid="403"/>
                                        </p:tgtEl>
                                      </p:cBhvr>
                                    </p:animEffect>
                                  </p:childTnLst>
                                </p:cTn>
                              </p:par>
                            </p:childTnLst>
                          </p:cTn>
                        </p:par>
                        <p:par>
                          <p:cTn fill="hold">
                            <p:stCondLst>
                              <p:cond delay="500"/>
                            </p:stCondLst>
                            <p:childTnLst>
                              <p:par>
                                <p:cTn fill="hold" nodeType="afterEffect" presetClass="entr" presetID="10" presetSubtype="0">
                                  <p:stCondLst>
                                    <p:cond delay="1500"/>
                                  </p:stCondLst>
                                  <p:childTnLst>
                                    <p:set>
                                      <p:cBhvr>
                                        <p:cTn dur="1" fill="hold">
                                          <p:stCondLst>
                                            <p:cond delay="0"/>
                                          </p:stCondLst>
                                        </p:cTn>
                                        <p:tgtEl>
                                          <p:spTgt spid="404">
                                            <p:txEl>
                                              <p:pRg end="0" st="0"/>
                                            </p:txEl>
                                          </p:spTgt>
                                        </p:tgtEl>
                                        <p:attrNameLst>
                                          <p:attrName>style.visibility</p:attrName>
                                        </p:attrNameLst>
                                      </p:cBhvr>
                                      <p:to>
                                        <p:strVal val="visible"/>
                                      </p:to>
                                    </p:set>
                                    <p:animEffect filter="fade" transition="in">
                                      <p:cBhvr>
                                        <p:cTn dur="500"/>
                                        <p:tgtEl>
                                          <p:spTgt spid="404">
                                            <p:txEl>
                                              <p:pRg end="0" st="0"/>
                                            </p:txEl>
                                          </p:spTgt>
                                        </p:tgtEl>
                                      </p:cBhvr>
                                    </p:animEffect>
                                  </p:childTnLst>
                                </p:cTn>
                              </p:par>
                            </p:childTnLst>
                          </p:cTn>
                        </p:par>
                        <p:par>
                          <p:cTn fill="hold">
                            <p:stCondLst>
                              <p:cond delay="1000"/>
                            </p:stCondLst>
                            <p:childTnLst>
                              <p:par>
                                <p:cTn fill="hold" nodeType="afterEffect" presetClass="entr" presetID="10" presetSubtype="0">
                                  <p:stCondLst>
                                    <p:cond delay="2000"/>
                                  </p:stCondLst>
                                  <p:childTnLst>
                                    <p:set>
                                      <p:cBhvr>
                                        <p:cTn dur="1" fill="hold">
                                          <p:stCondLst>
                                            <p:cond delay="0"/>
                                          </p:stCondLst>
                                        </p:cTn>
                                        <p:tgtEl>
                                          <p:spTgt spid="405">
                                            <p:txEl>
                                              <p:pRg end="0" st="0"/>
                                            </p:txEl>
                                          </p:spTgt>
                                        </p:tgtEl>
                                        <p:attrNameLst>
                                          <p:attrName>style.visibility</p:attrName>
                                        </p:attrNameLst>
                                      </p:cBhvr>
                                      <p:to>
                                        <p:strVal val="visible"/>
                                      </p:to>
                                    </p:set>
                                    <p:animEffect filter="fade" transition="in">
                                      <p:cBhvr>
                                        <p:cTn dur="500"/>
                                        <p:tgtEl>
                                          <p:spTgt spid="405">
                                            <p:txEl>
                                              <p:pRg end="0" st="0"/>
                                            </p:txEl>
                                          </p:spTgt>
                                        </p:tgtEl>
                                      </p:cBhvr>
                                    </p:animEffect>
                                  </p:childTnLst>
                                </p:cTn>
                              </p:par>
                            </p:childTnLst>
                          </p:cTn>
                        </p:par>
                        <p:par>
                          <p:cTn fill="hold">
                            <p:stCondLst>
                              <p:cond delay="1500"/>
                            </p:stCondLst>
                            <p:childTnLst>
                              <p:par>
                                <p:cTn fill="hold" nodeType="afterEffect" presetClass="entr" presetID="10" presetSubtype="0">
                                  <p:stCondLst>
                                    <p:cond delay="1000"/>
                                  </p:stCondLst>
                                  <p:childTnLst>
                                    <p:set>
                                      <p:cBhvr>
                                        <p:cTn dur="1" fill="hold">
                                          <p:stCondLst>
                                            <p:cond delay="0"/>
                                          </p:stCondLst>
                                        </p:cTn>
                                        <p:tgtEl>
                                          <p:spTgt spid="406">
                                            <p:txEl>
                                              <p:pRg end="0" st="0"/>
                                            </p:txEl>
                                          </p:spTgt>
                                        </p:tgtEl>
                                        <p:attrNameLst>
                                          <p:attrName>style.visibility</p:attrName>
                                        </p:attrNameLst>
                                      </p:cBhvr>
                                      <p:to>
                                        <p:strVal val="visible"/>
                                      </p:to>
                                    </p:set>
                                    <p:animEffect filter="fade" transition="in">
                                      <p:cBhvr>
                                        <p:cTn dur="500"/>
                                        <p:tgtEl>
                                          <p:spTgt spid="406">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12" name="Shape 412"/>
        <p:cNvGrpSpPr/>
        <p:nvPr/>
      </p:nvGrpSpPr>
      <p:grpSpPr>
        <a:xfrm>
          <a:off x="0" y="0"/>
          <a:ext cx="0" cy="0"/>
          <a:chOff x="0" y="0"/>
          <a:chExt cx="0" cy="0"/>
        </a:xfrm>
      </p:grpSpPr>
      <p:sp>
        <p:nvSpPr>
          <p:cNvPr id="413" name="Google Shape;413;p36"/>
          <p:cNvSpPr txBox="1"/>
          <p:nvPr/>
        </p:nvSpPr>
        <p:spPr>
          <a:xfrm>
            <a:off x="1524000" y="2667000"/>
            <a:ext cx="6248400" cy="396875"/>
          </a:xfrm>
          <a:prstGeom prst="rect">
            <a:avLst/>
          </a:prstGeom>
          <a:gradFill>
            <a:gsLst>
              <a:gs pos="0">
                <a:schemeClr val="lt1"/>
              </a:gs>
              <a:gs pos="100000">
                <a:srgbClr val="FF9218">
                  <a:alpha val="60784"/>
                </a:srgbClr>
              </a:gs>
            </a:gsLst>
            <a:path path="circle">
              <a:fillToRect b="50%" l="50%" r="50%" t="50%"/>
            </a:path>
            <a:tileRect/>
          </a:gra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000"/>
              <a:buFont typeface="Noto Sans Symbols"/>
              <a:buNone/>
            </a:pPr>
            <a:r>
              <a:rPr b="1" i="0" lang="en-US" sz="2000" u="none">
                <a:solidFill>
                  <a:schemeClr val="dk1"/>
                </a:solidFill>
                <a:latin typeface="Noto Sans Symbols"/>
                <a:ea typeface="Noto Sans Symbols"/>
                <a:cs typeface="Noto Sans Symbols"/>
                <a:sym typeface="Noto Sans Symbols"/>
              </a:rPr>
              <a:t>Δ</a:t>
            </a:r>
            <a:r>
              <a:rPr b="1" i="1" lang="en-US" sz="2000" u="none">
                <a:solidFill>
                  <a:schemeClr val="dk1"/>
                </a:solidFill>
                <a:latin typeface="Arial"/>
                <a:ea typeface="Arial"/>
                <a:cs typeface="Arial"/>
                <a:sym typeface="Arial"/>
              </a:rPr>
              <a:t>G</a:t>
            </a:r>
            <a:r>
              <a:rPr b="1" baseline="-25000" i="0" lang="en-US" sz="2000" u="none">
                <a:solidFill>
                  <a:schemeClr val="dk1"/>
                </a:solidFill>
                <a:latin typeface="Arial"/>
                <a:ea typeface="Arial"/>
                <a:cs typeface="Arial"/>
                <a:sym typeface="Arial"/>
              </a:rPr>
              <a:t>system</a:t>
            </a:r>
            <a:r>
              <a:rPr b="1" i="0" lang="en-US" sz="2000" u="none">
                <a:solidFill>
                  <a:schemeClr val="dk1"/>
                </a:solidFill>
                <a:latin typeface="Arial"/>
                <a:ea typeface="Arial"/>
                <a:cs typeface="Arial"/>
                <a:sym typeface="Arial"/>
              </a:rPr>
              <a:t> = </a:t>
            </a:r>
            <a:r>
              <a:rPr b="1" i="0" lang="en-US" sz="2000" u="none">
                <a:solidFill>
                  <a:schemeClr val="dk1"/>
                </a:solidFill>
                <a:latin typeface="Noto Sans Symbols"/>
                <a:ea typeface="Noto Sans Symbols"/>
                <a:cs typeface="Noto Sans Symbols"/>
                <a:sym typeface="Noto Sans Symbols"/>
              </a:rPr>
              <a:t>Δ</a:t>
            </a:r>
            <a:r>
              <a:rPr b="1" i="1" lang="en-US" sz="2000" u="none">
                <a:solidFill>
                  <a:schemeClr val="dk1"/>
                </a:solidFill>
                <a:latin typeface="Arial"/>
                <a:ea typeface="Arial"/>
                <a:cs typeface="Arial"/>
                <a:sym typeface="Arial"/>
              </a:rPr>
              <a:t>H</a:t>
            </a:r>
            <a:r>
              <a:rPr b="1" baseline="-25000" i="0" lang="en-US" sz="2000" u="none">
                <a:solidFill>
                  <a:schemeClr val="dk1"/>
                </a:solidFill>
                <a:latin typeface="Arial"/>
                <a:ea typeface="Arial"/>
                <a:cs typeface="Arial"/>
                <a:sym typeface="Arial"/>
              </a:rPr>
              <a:t>system</a:t>
            </a:r>
            <a:r>
              <a:rPr b="1" i="0" lang="en-US" sz="2000" u="none">
                <a:solidFill>
                  <a:schemeClr val="dk1"/>
                </a:solidFill>
                <a:latin typeface="Arial"/>
                <a:ea typeface="Arial"/>
                <a:cs typeface="Arial"/>
                <a:sym typeface="Arial"/>
              </a:rPr>
              <a:t> - </a:t>
            </a:r>
            <a:r>
              <a:rPr b="1" i="1" lang="en-US" sz="2000" u="none">
                <a:solidFill>
                  <a:schemeClr val="dk1"/>
                </a:solidFill>
                <a:latin typeface="Arial"/>
                <a:ea typeface="Arial"/>
                <a:cs typeface="Arial"/>
                <a:sym typeface="Arial"/>
              </a:rPr>
              <a:t>T</a:t>
            </a:r>
            <a:r>
              <a:rPr b="1" i="0" lang="en-US" sz="2000" u="none">
                <a:solidFill>
                  <a:schemeClr val="dk1"/>
                </a:solidFill>
                <a:latin typeface="Noto Sans Symbols"/>
                <a:ea typeface="Noto Sans Symbols"/>
                <a:cs typeface="Noto Sans Symbols"/>
                <a:sym typeface="Noto Sans Symbols"/>
              </a:rPr>
              <a:t>Δ</a:t>
            </a:r>
            <a:r>
              <a:rPr b="1" i="1" lang="en-US" sz="2000" u="none">
                <a:solidFill>
                  <a:schemeClr val="dk1"/>
                </a:solidFill>
                <a:latin typeface="Arial"/>
                <a:ea typeface="Arial"/>
                <a:cs typeface="Arial"/>
                <a:sym typeface="Arial"/>
              </a:rPr>
              <a:t>S</a:t>
            </a:r>
            <a:r>
              <a:rPr b="1" baseline="-25000" i="0" lang="en-US" sz="2000" u="none">
                <a:solidFill>
                  <a:schemeClr val="dk1"/>
                </a:solidFill>
                <a:latin typeface="Arial"/>
                <a:ea typeface="Arial"/>
                <a:cs typeface="Arial"/>
                <a:sym typeface="Arial"/>
              </a:rPr>
              <a:t>system</a:t>
            </a:r>
            <a:endParaRPr/>
          </a:p>
        </p:txBody>
      </p:sp>
      <p:sp>
        <p:nvSpPr>
          <p:cNvPr id="414" name="Google Shape;414;p36"/>
          <p:cNvSpPr txBox="1"/>
          <p:nvPr/>
        </p:nvSpPr>
        <p:spPr>
          <a:xfrm>
            <a:off x="1905000" y="4495800"/>
            <a:ext cx="5334000" cy="1006475"/>
          </a:xfrm>
          <a:prstGeom prst="rect">
            <a:avLst/>
          </a:prstGeom>
          <a:gradFill>
            <a:gsLst>
              <a:gs pos="0">
                <a:schemeClr val="lt1"/>
              </a:gs>
              <a:gs pos="100000">
                <a:schemeClr val="hlink"/>
              </a:gs>
            </a:gsLst>
            <a:lin ang="5400000" scaled="0"/>
          </a:gra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000"/>
              <a:buFont typeface="Arial"/>
              <a:buNone/>
            </a:pPr>
            <a:r>
              <a:t/>
            </a:r>
            <a:endParaRPr b="1" i="0" sz="2000" u="none">
              <a:solidFill>
                <a:schemeClr val="dk1"/>
              </a:solidFill>
              <a:latin typeface="Noto Sans Symbols"/>
              <a:ea typeface="Noto Sans Symbols"/>
              <a:cs typeface="Noto Sans Symbols"/>
              <a:sym typeface="Noto Sans Symbols"/>
            </a:endParaRPr>
          </a:p>
          <a:p>
            <a:pPr indent="0" lvl="0" marL="0" marR="0" rtl="0" algn="ctr">
              <a:lnSpc>
                <a:spcPct val="100000"/>
              </a:lnSpc>
              <a:spcBef>
                <a:spcPts val="0"/>
              </a:spcBef>
              <a:spcAft>
                <a:spcPts val="0"/>
              </a:spcAft>
              <a:buClr>
                <a:schemeClr val="dk1"/>
              </a:buClr>
              <a:buSzPts val="2000"/>
              <a:buFont typeface="Noto Sans Symbols"/>
              <a:buNone/>
            </a:pPr>
            <a:r>
              <a:rPr b="1" i="0" lang="en-US" sz="2000" u="none">
                <a:solidFill>
                  <a:schemeClr val="dk1"/>
                </a:solidFill>
                <a:latin typeface="Noto Sans Symbols"/>
                <a:ea typeface="Noto Sans Symbols"/>
                <a:cs typeface="Noto Sans Symbols"/>
                <a:sym typeface="Noto Sans Symbols"/>
              </a:rPr>
              <a:t>Δ</a:t>
            </a:r>
            <a:r>
              <a:rPr b="1" i="1" lang="en-US" sz="2000" u="none">
                <a:solidFill>
                  <a:schemeClr val="dk1"/>
                </a:solidFill>
                <a:latin typeface="Arial"/>
                <a:ea typeface="Arial"/>
                <a:cs typeface="Arial"/>
                <a:sym typeface="Arial"/>
              </a:rPr>
              <a:t>G</a:t>
            </a:r>
            <a:r>
              <a:rPr b="1" baseline="30000" i="0" lang="en-US" sz="2000" u="none">
                <a:solidFill>
                  <a:schemeClr val="dk1"/>
                </a:solidFill>
                <a:latin typeface="Arial"/>
                <a:ea typeface="Arial"/>
                <a:cs typeface="Arial"/>
                <a:sym typeface="Arial"/>
              </a:rPr>
              <a:t>o</a:t>
            </a:r>
            <a:r>
              <a:rPr b="1" baseline="-25000" i="0" lang="en-US" sz="2000" u="none">
                <a:solidFill>
                  <a:schemeClr val="dk1"/>
                </a:solidFill>
                <a:latin typeface="Arial"/>
                <a:ea typeface="Arial"/>
                <a:cs typeface="Arial"/>
                <a:sym typeface="Arial"/>
              </a:rPr>
              <a:t>rxn</a:t>
            </a:r>
            <a:r>
              <a:rPr b="1" i="0" lang="en-US" sz="2000" u="none">
                <a:solidFill>
                  <a:schemeClr val="dk1"/>
                </a:solidFill>
                <a:latin typeface="Arial"/>
                <a:ea typeface="Arial"/>
                <a:cs typeface="Arial"/>
                <a:sym typeface="Arial"/>
              </a:rPr>
              <a:t> = </a:t>
            </a:r>
            <a:r>
              <a:rPr b="1" i="0" lang="en-US" sz="2000" u="none">
                <a:solidFill>
                  <a:schemeClr val="dk1"/>
                </a:solidFill>
                <a:latin typeface="Noto Sans Symbols"/>
                <a:ea typeface="Noto Sans Symbols"/>
                <a:cs typeface="Noto Sans Symbols"/>
                <a:sym typeface="Noto Sans Symbols"/>
              </a:rPr>
              <a:t>Σ</a:t>
            </a:r>
            <a:r>
              <a:rPr b="1" i="1" lang="en-US" sz="2000" u="none">
                <a:solidFill>
                  <a:schemeClr val="dk1"/>
                </a:solidFill>
                <a:latin typeface="Arial"/>
                <a:ea typeface="Arial"/>
                <a:cs typeface="Arial"/>
                <a:sym typeface="Arial"/>
              </a:rPr>
              <a:t>m</a:t>
            </a:r>
            <a:r>
              <a:rPr b="1" i="0" lang="en-US" sz="2000" u="none">
                <a:solidFill>
                  <a:schemeClr val="dk1"/>
                </a:solidFill>
                <a:latin typeface="Noto Sans Symbols"/>
                <a:ea typeface="Noto Sans Symbols"/>
                <a:cs typeface="Noto Sans Symbols"/>
                <a:sym typeface="Noto Sans Symbols"/>
              </a:rPr>
              <a:t>Δ</a:t>
            </a:r>
            <a:r>
              <a:rPr b="1" i="1" lang="en-US" sz="2000" u="none">
                <a:solidFill>
                  <a:schemeClr val="dk1"/>
                </a:solidFill>
                <a:latin typeface="Arial"/>
                <a:ea typeface="Arial"/>
                <a:cs typeface="Arial"/>
                <a:sym typeface="Arial"/>
              </a:rPr>
              <a:t>G</a:t>
            </a:r>
            <a:r>
              <a:rPr b="1" baseline="30000" i="0" lang="en-US" sz="2000" u="none">
                <a:solidFill>
                  <a:schemeClr val="dk1"/>
                </a:solidFill>
                <a:latin typeface="Arial"/>
                <a:ea typeface="Arial"/>
                <a:cs typeface="Arial"/>
                <a:sym typeface="Arial"/>
              </a:rPr>
              <a:t>o</a:t>
            </a:r>
            <a:r>
              <a:rPr b="1" baseline="-25000" i="0" lang="en-US" sz="2000" u="none">
                <a:solidFill>
                  <a:schemeClr val="dk1"/>
                </a:solidFill>
                <a:latin typeface="Arial"/>
                <a:ea typeface="Arial"/>
                <a:cs typeface="Arial"/>
                <a:sym typeface="Arial"/>
              </a:rPr>
              <a:t>f(products)</a:t>
            </a:r>
            <a:r>
              <a:rPr b="1" i="0" lang="en-US" sz="2000" u="none">
                <a:solidFill>
                  <a:schemeClr val="dk1"/>
                </a:solidFill>
                <a:latin typeface="Arial"/>
                <a:ea typeface="Arial"/>
                <a:cs typeface="Arial"/>
                <a:sym typeface="Arial"/>
              </a:rPr>
              <a:t> – </a:t>
            </a:r>
            <a:r>
              <a:rPr b="1" i="0" lang="en-US" sz="2000" u="none">
                <a:solidFill>
                  <a:schemeClr val="dk1"/>
                </a:solidFill>
                <a:latin typeface="Noto Sans Symbols"/>
                <a:ea typeface="Noto Sans Symbols"/>
                <a:cs typeface="Noto Sans Symbols"/>
                <a:sym typeface="Noto Sans Symbols"/>
              </a:rPr>
              <a:t>Σ</a:t>
            </a:r>
            <a:r>
              <a:rPr b="1" i="1" lang="en-US" sz="2000" u="none">
                <a:solidFill>
                  <a:schemeClr val="dk1"/>
                </a:solidFill>
                <a:latin typeface="Arial"/>
                <a:ea typeface="Arial"/>
                <a:cs typeface="Arial"/>
                <a:sym typeface="Arial"/>
              </a:rPr>
              <a:t>n</a:t>
            </a:r>
            <a:r>
              <a:rPr b="1" i="0" lang="en-US" sz="2000" u="none">
                <a:solidFill>
                  <a:schemeClr val="dk1"/>
                </a:solidFill>
                <a:latin typeface="Noto Sans Symbols"/>
                <a:ea typeface="Noto Sans Symbols"/>
                <a:cs typeface="Noto Sans Symbols"/>
                <a:sym typeface="Noto Sans Symbols"/>
              </a:rPr>
              <a:t>Δ</a:t>
            </a:r>
            <a:r>
              <a:rPr b="1" i="1" lang="en-US" sz="2000" u="none">
                <a:solidFill>
                  <a:schemeClr val="dk1"/>
                </a:solidFill>
                <a:latin typeface="Arial"/>
                <a:ea typeface="Arial"/>
                <a:cs typeface="Arial"/>
                <a:sym typeface="Arial"/>
              </a:rPr>
              <a:t>G</a:t>
            </a:r>
            <a:r>
              <a:rPr b="1" baseline="30000" i="0" lang="en-US" sz="2000" u="none">
                <a:solidFill>
                  <a:schemeClr val="dk1"/>
                </a:solidFill>
                <a:latin typeface="Arial"/>
                <a:ea typeface="Arial"/>
                <a:cs typeface="Arial"/>
                <a:sym typeface="Arial"/>
              </a:rPr>
              <a:t>o</a:t>
            </a:r>
            <a:r>
              <a:rPr b="1" baseline="-25000" i="0" lang="en-US" sz="2000" u="none">
                <a:solidFill>
                  <a:schemeClr val="dk1"/>
                </a:solidFill>
                <a:latin typeface="Arial"/>
                <a:ea typeface="Arial"/>
                <a:cs typeface="Arial"/>
                <a:sym typeface="Arial"/>
              </a:rPr>
              <a:t>f(reactants)</a:t>
            </a:r>
            <a:endParaRPr/>
          </a:p>
          <a:p>
            <a:pPr indent="0" lvl="0" marL="0" marR="0" rtl="0" algn="l">
              <a:lnSpc>
                <a:spcPct val="100000"/>
              </a:lnSpc>
              <a:spcBef>
                <a:spcPts val="0"/>
              </a:spcBef>
              <a:spcAft>
                <a:spcPts val="0"/>
              </a:spcAft>
              <a:buNone/>
            </a:pPr>
            <a:r>
              <a:t/>
            </a:r>
            <a:endParaRPr b="1" baseline="-25000" i="0" sz="2000" u="none">
              <a:solidFill>
                <a:schemeClr val="dk1"/>
              </a:solidFill>
              <a:latin typeface="Arial"/>
              <a:ea typeface="Arial"/>
              <a:cs typeface="Arial"/>
              <a:sym typeface="Arial"/>
            </a:endParaRPr>
          </a:p>
        </p:txBody>
      </p:sp>
      <p:sp>
        <p:nvSpPr>
          <p:cNvPr id="415" name="Google Shape;415;p36"/>
          <p:cNvSpPr txBox="1"/>
          <p:nvPr/>
        </p:nvSpPr>
        <p:spPr>
          <a:xfrm>
            <a:off x="1089025" y="754062"/>
            <a:ext cx="6607175" cy="457200"/>
          </a:xfrm>
          <a:prstGeom prst="rect">
            <a:avLst/>
          </a:prstGeom>
          <a:gradFill>
            <a:gsLst>
              <a:gs pos="0">
                <a:schemeClr val="lt1"/>
              </a:gs>
              <a:gs pos="100000">
                <a:srgbClr val="FF9218"/>
              </a:gs>
            </a:gsLst>
            <a:lin ang="0" scaled="0"/>
          </a:gra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Gibbs Free Energy (</a:t>
            </a:r>
            <a:r>
              <a:rPr b="1" i="1" lang="en-US" sz="2400" u="none">
                <a:solidFill>
                  <a:schemeClr val="dk1"/>
                </a:solidFill>
                <a:latin typeface="Arial"/>
                <a:ea typeface="Arial"/>
                <a:cs typeface="Arial"/>
                <a:sym typeface="Arial"/>
              </a:rPr>
              <a:t>G</a:t>
            </a:r>
            <a:r>
              <a:rPr b="1" i="0" lang="en-US" sz="2400" u="none">
                <a:solidFill>
                  <a:schemeClr val="dk1"/>
                </a:solidFill>
                <a:latin typeface="Arial"/>
                <a:ea typeface="Arial"/>
                <a:cs typeface="Arial"/>
                <a:sym typeface="Arial"/>
              </a:rPr>
              <a:t>)</a:t>
            </a:r>
            <a:endParaRPr/>
          </a:p>
        </p:txBody>
      </p:sp>
      <p:sp>
        <p:nvSpPr>
          <p:cNvPr id="416" name="Google Shape;416;p36"/>
          <p:cNvSpPr txBox="1"/>
          <p:nvPr/>
        </p:nvSpPr>
        <p:spPr>
          <a:xfrm>
            <a:off x="1524000" y="1371600"/>
            <a:ext cx="6378575" cy="10064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Noto Sans Symbols"/>
              <a:buNone/>
            </a:pPr>
            <a:r>
              <a:rPr b="0" i="0" lang="en-US" sz="2000" u="none">
                <a:solidFill>
                  <a:schemeClr val="dk1"/>
                </a:solidFill>
                <a:latin typeface="Noto Sans Symbols"/>
                <a:ea typeface="Noto Sans Symbols"/>
                <a:cs typeface="Noto Sans Symbols"/>
                <a:sym typeface="Noto Sans Symbols"/>
              </a:rPr>
              <a:t>Δ</a:t>
            </a:r>
            <a:r>
              <a:rPr b="0" i="1" lang="en-US" sz="2000" u="none">
                <a:solidFill>
                  <a:schemeClr val="dk1"/>
                </a:solidFill>
                <a:latin typeface="Arial"/>
                <a:ea typeface="Arial"/>
                <a:cs typeface="Arial"/>
                <a:sym typeface="Arial"/>
              </a:rPr>
              <a:t>G</a:t>
            </a:r>
            <a:r>
              <a:rPr b="0" i="0" lang="en-US" sz="2000" u="none">
                <a:solidFill>
                  <a:schemeClr val="dk1"/>
                </a:solidFill>
                <a:latin typeface="Arial"/>
                <a:ea typeface="Arial"/>
                <a:cs typeface="Arial"/>
                <a:sym typeface="Arial"/>
              </a:rPr>
              <a:t>, the change in the free energy of a system, is a measure of the spontaneity of the process and of the useful energy available from it.</a:t>
            </a:r>
            <a:endParaRPr/>
          </a:p>
        </p:txBody>
      </p:sp>
      <p:sp>
        <p:nvSpPr>
          <p:cNvPr id="417" name="Google Shape;417;p36"/>
          <p:cNvSpPr txBox="1"/>
          <p:nvPr/>
        </p:nvSpPr>
        <p:spPr>
          <a:xfrm>
            <a:off x="2286000" y="3276600"/>
            <a:ext cx="4456112" cy="10064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Noto Sans Symbols"/>
              <a:buNone/>
            </a:pPr>
            <a:r>
              <a:rPr b="0" i="0" lang="en-US" sz="2000" u="none">
                <a:solidFill>
                  <a:schemeClr val="dk1"/>
                </a:solidFill>
                <a:latin typeface="Noto Sans Symbols"/>
                <a:ea typeface="Noto Sans Symbols"/>
                <a:cs typeface="Noto Sans Symbols"/>
                <a:sym typeface="Noto Sans Symbols"/>
              </a:rPr>
              <a:t>Δ</a:t>
            </a:r>
            <a:r>
              <a:rPr b="0" i="1" lang="en-US" sz="2000" u="none">
                <a:solidFill>
                  <a:schemeClr val="dk1"/>
                </a:solidFill>
                <a:latin typeface="Arial"/>
                <a:ea typeface="Arial"/>
                <a:cs typeface="Arial"/>
                <a:sym typeface="Arial"/>
              </a:rPr>
              <a:t>G</a:t>
            </a:r>
            <a:r>
              <a:rPr b="0" i="0" lang="en-US" sz="2000" u="none">
                <a:solidFill>
                  <a:schemeClr val="dk1"/>
                </a:solidFill>
                <a:latin typeface="Arial"/>
                <a:ea typeface="Arial"/>
                <a:cs typeface="Arial"/>
                <a:sym typeface="Arial"/>
              </a:rPr>
              <a:t> &lt; 0 for a spontaneous process</a:t>
            </a:r>
            <a:endParaRPr/>
          </a:p>
          <a:p>
            <a:pPr indent="0" lvl="0" marL="0" marR="0" rtl="0" algn="l">
              <a:lnSpc>
                <a:spcPct val="100000"/>
              </a:lnSpc>
              <a:spcBef>
                <a:spcPts val="0"/>
              </a:spcBef>
              <a:spcAft>
                <a:spcPts val="0"/>
              </a:spcAft>
              <a:buClr>
                <a:schemeClr val="dk1"/>
              </a:buClr>
              <a:buSzPts val="2000"/>
              <a:buFont typeface="Noto Sans Symbols"/>
              <a:buNone/>
            </a:pPr>
            <a:r>
              <a:rPr b="0" i="0" lang="en-US" sz="2000" u="none">
                <a:solidFill>
                  <a:schemeClr val="dk1"/>
                </a:solidFill>
                <a:latin typeface="Noto Sans Symbols"/>
                <a:ea typeface="Noto Sans Symbols"/>
                <a:cs typeface="Noto Sans Symbols"/>
                <a:sym typeface="Noto Sans Symbols"/>
              </a:rPr>
              <a:t>Δ</a:t>
            </a:r>
            <a:r>
              <a:rPr b="0" i="1" lang="en-US" sz="2000" u="none">
                <a:solidFill>
                  <a:schemeClr val="dk1"/>
                </a:solidFill>
                <a:latin typeface="Arial"/>
                <a:ea typeface="Arial"/>
                <a:cs typeface="Arial"/>
                <a:sym typeface="Arial"/>
              </a:rPr>
              <a:t>G</a:t>
            </a:r>
            <a:r>
              <a:rPr b="0" i="0" lang="en-US" sz="2000" u="none">
                <a:solidFill>
                  <a:schemeClr val="dk1"/>
                </a:solidFill>
                <a:latin typeface="Arial"/>
                <a:ea typeface="Arial"/>
                <a:cs typeface="Arial"/>
                <a:sym typeface="Arial"/>
              </a:rPr>
              <a:t> &gt; 0 for a nonspontaneous process</a:t>
            </a:r>
            <a:endParaRPr/>
          </a:p>
          <a:p>
            <a:pPr indent="0" lvl="0" marL="0" marR="0" rtl="0" algn="l">
              <a:lnSpc>
                <a:spcPct val="100000"/>
              </a:lnSpc>
              <a:spcBef>
                <a:spcPts val="0"/>
              </a:spcBef>
              <a:spcAft>
                <a:spcPts val="0"/>
              </a:spcAft>
              <a:buClr>
                <a:schemeClr val="dk1"/>
              </a:buClr>
              <a:buSzPts val="2000"/>
              <a:buFont typeface="Noto Sans Symbols"/>
              <a:buNone/>
            </a:pPr>
            <a:r>
              <a:rPr b="0" i="0" lang="en-US" sz="2000" u="none">
                <a:solidFill>
                  <a:schemeClr val="dk1"/>
                </a:solidFill>
                <a:latin typeface="Noto Sans Symbols"/>
                <a:ea typeface="Noto Sans Symbols"/>
                <a:cs typeface="Noto Sans Symbols"/>
                <a:sym typeface="Noto Sans Symbols"/>
              </a:rPr>
              <a:t>Δ</a:t>
            </a:r>
            <a:r>
              <a:rPr b="0" i="1" lang="en-US" sz="2000" u="none">
                <a:solidFill>
                  <a:schemeClr val="dk1"/>
                </a:solidFill>
                <a:latin typeface="Arial"/>
                <a:ea typeface="Arial"/>
                <a:cs typeface="Arial"/>
                <a:sym typeface="Arial"/>
              </a:rPr>
              <a:t>G</a:t>
            </a:r>
            <a:r>
              <a:rPr b="0" i="0" lang="en-US" sz="2000" u="none">
                <a:solidFill>
                  <a:schemeClr val="dk1"/>
                </a:solidFill>
                <a:latin typeface="Arial"/>
                <a:ea typeface="Arial"/>
                <a:cs typeface="Arial"/>
                <a:sym typeface="Arial"/>
              </a:rPr>
              <a:t> = 0 for a process at equilibrium</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16"/>
                                        </p:tgtEl>
                                        <p:attrNameLst>
                                          <p:attrName>style.visibility</p:attrName>
                                        </p:attrNameLst>
                                      </p:cBhvr>
                                      <p:to>
                                        <p:strVal val="visible"/>
                                      </p:to>
                                    </p:set>
                                    <p:animEffect filter="fade" transition="in">
                                      <p:cBhvr>
                                        <p:cTn dur="500"/>
                                        <p:tgtEl>
                                          <p:spTgt spid="41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13"/>
                                        </p:tgtEl>
                                        <p:attrNameLst>
                                          <p:attrName>style.visibility</p:attrName>
                                        </p:attrNameLst>
                                      </p:cBhvr>
                                      <p:to>
                                        <p:strVal val="visible"/>
                                      </p:to>
                                    </p:set>
                                    <p:animEffect filter="fade" transition="in">
                                      <p:cBhvr>
                                        <p:cTn dur="500"/>
                                        <p:tgtEl>
                                          <p:spTgt spid="41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17"/>
                                        </p:tgtEl>
                                        <p:attrNameLst>
                                          <p:attrName>style.visibility</p:attrName>
                                        </p:attrNameLst>
                                      </p:cBhvr>
                                      <p:to>
                                        <p:strVal val="visible"/>
                                      </p:to>
                                    </p:set>
                                    <p:animEffect filter="fade" transition="in">
                                      <p:cBhvr>
                                        <p:cTn dur="500"/>
                                        <p:tgtEl>
                                          <p:spTgt spid="417"/>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414"/>
                                        </p:tgtEl>
                                        <p:attrNameLst>
                                          <p:attrName>style.visibility</p:attrName>
                                        </p:attrNameLst>
                                      </p:cBhvr>
                                      <p:to>
                                        <p:strVal val="visible"/>
                                      </p:to>
                                    </p:set>
                                    <p:animEffect filter="fade" transition="in">
                                      <p:cBhvr>
                                        <p:cTn dur="500"/>
                                        <p:tgtEl>
                                          <p:spTgt spid="4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2" name="Shape 422"/>
        <p:cNvGrpSpPr/>
        <p:nvPr/>
      </p:nvGrpSpPr>
      <p:grpSpPr>
        <a:xfrm>
          <a:off x="0" y="0"/>
          <a:ext cx="0" cy="0"/>
          <a:chOff x="0" y="0"/>
          <a:chExt cx="0" cy="0"/>
        </a:xfrm>
      </p:grpSpPr>
      <p:sp>
        <p:nvSpPr>
          <p:cNvPr id="423" name="Google Shape;423;p37"/>
          <p:cNvSpPr txBox="1"/>
          <p:nvPr/>
        </p:nvSpPr>
        <p:spPr>
          <a:xfrm>
            <a:off x="561975" y="520700"/>
            <a:ext cx="2508250"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Sample Problem 20.5</a:t>
            </a:r>
            <a:endParaRPr/>
          </a:p>
        </p:txBody>
      </p:sp>
      <p:sp>
        <p:nvSpPr>
          <p:cNvPr id="424" name="Google Shape;424;p37"/>
          <p:cNvSpPr txBox="1"/>
          <p:nvPr/>
        </p:nvSpPr>
        <p:spPr>
          <a:xfrm>
            <a:off x="404812" y="1308100"/>
            <a:ext cx="14478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PROBLEM:</a:t>
            </a:r>
            <a:endParaRPr/>
          </a:p>
        </p:txBody>
      </p:sp>
      <p:sp>
        <p:nvSpPr>
          <p:cNvPr id="425" name="Google Shape;425;p37"/>
          <p:cNvSpPr txBox="1"/>
          <p:nvPr/>
        </p:nvSpPr>
        <p:spPr>
          <a:xfrm>
            <a:off x="3071812" y="533400"/>
            <a:ext cx="54864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Calculating </a:t>
            </a:r>
            <a:r>
              <a:rPr b="1" i="0" lang="en-US" sz="1800" u="none">
                <a:solidFill>
                  <a:schemeClr val="dk1"/>
                </a:solidFill>
                <a:latin typeface="Noto Sans Symbols"/>
                <a:ea typeface="Noto Sans Symbols"/>
                <a:cs typeface="Noto Sans Symbols"/>
                <a:sym typeface="Noto Sans Symbols"/>
              </a:rPr>
              <a:t>Δ</a:t>
            </a:r>
            <a:r>
              <a:rPr b="1" i="1" lang="en-US" sz="1800" u="none">
                <a:solidFill>
                  <a:schemeClr val="dk1"/>
                </a:solidFill>
                <a:latin typeface="Arial"/>
                <a:ea typeface="Arial"/>
                <a:cs typeface="Arial"/>
                <a:sym typeface="Arial"/>
              </a:rPr>
              <a:t>G</a:t>
            </a:r>
            <a:r>
              <a:rPr b="1" baseline="30000" i="0" lang="en-US" sz="1800" u="none">
                <a:solidFill>
                  <a:schemeClr val="dk1"/>
                </a:solidFill>
                <a:latin typeface="Arial"/>
                <a:ea typeface="Arial"/>
                <a:cs typeface="Arial"/>
                <a:sym typeface="Arial"/>
              </a:rPr>
              <a:t>o</a:t>
            </a:r>
            <a:r>
              <a:rPr b="1" baseline="-25000" i="0" lang="en-US" sz="1800" u="none">
                <a:solidFill>
                  <a:schemeClr val="dk1"/>
                </a:solidFill>
                <a:latin typeface="Arial"/>
                <a:ea typeface="Arial"/>
                <a:cs typeface="Arial"/>
                <a:sym typeface="Arial"/>
              </a:rPr>
              <a:t>rxn</a:t>
            </a:r>
            <a:r>
              <a:rPr b="1" i="0" lang="en-US" sz="1800" u="none">
                <a:solidFill>
                  <a:schemeClr val="dk1"/>
                </a:solidFill>
                <a:latin typeface="Arial"/>
                <a:ea typeface="Arial"/>
                <a:cs typeface="Arial"/>
                <a:sym typeface="Arial"/>
              </a:rPr>
              <a:t> from </a:t>
            </a:r>
            <a:r>
              <a:rPr b="1" i="0" lang="en-US" sz="1800" u="none">
                <a:solidFill>
                  <a:schemeClr val="dk1"/>
                </a:solidFill>
                <a:latin typeface="Noto Sans Symbols"/>
                <a:ea typeface="Noto Sans Symbols"/>
                <a:cs typeface="Noto Sans Symbols"/>
                <a:sym typeface="Noto Sans Symbols"/>
              </a:rPr>
              <a:t>Δ</a:t>
            </a:r>
            <a:r>
              <a:rPr b="1" i="1" lang="en-US" sz="1800" u="none">
                <a:solidFill>
                  <a:schemeClr val="dk1"/>
                </a:solidFill>
                <a:latin typeface="Arial"/>
                <a:ea typeface="Arial"/>
                <a:cs typeface="Arial"/>
                <a:sym typeface="Arial"/>
              </a:rPr>
              <a:t>G</a:t>
            </a:r>
            <a:r>
              <a:rPr b="1" baseline="30000" i="0" lang="en-US" sz="1800" u="none">
                <a:solidFill>
                  <a:schemeClr val="dk1"/>
                </a:solidFill>
                <a:latin typeface="Arial"/>
                <a:ea typeface="Arial"/>
                <a:cs typeface="Arial"/>
                <a:sym typeface="Arial"/>
              </a:rPr>
              <a:t>o</a:t>
            </a:r>
            <a:r>
              <a:rPr b="1" baseline="-25000" i="0" lang="en-US" sz="1800" u="none">
                <a:solidFill>
                  <a:schemeClr val="dk1"/>
                </a:solidFill>
                <a:latin typeface="Arial"/>
                <a:ea typeface="Arial"/>
                <a:cs typeface="Arial"/>
                <a:sym typeface="Arial"/>
              </a:rPr>
              <a:t>f</a:t>
            </a:r>
            <a:r>
              <a:rPr b="1" i="0" lang="en-US" sz="1800" u="none">
                <a:solidFill>
                  <a:schemeClr val="dk1"/>
                </a:solidFill>
                <a:latin typeface="Arial"/>
                <a:ea typeface="Arial"/>
                <a:cs typeface="Arial"/>
                <a:sym typeface="Arial"/>
              </a:rPr>
              <a:t> Values</a:t>
            </a:r>
            <a:endParaRPr/>
          </a:p>
        </p:txBody>
      </p:sp>
      <p:sp>
        <p:nvSpPr>
          <p:cNvPr id="426" name="Google Shape;426;p37"/>
          <p:cNvSpPr txBox="1"/>
          <p:nvPr/>
        </p:nvSpPr>
        <p:spPr>
          <a:xfrm>
            <a:off x="1905000" y="1295400"/>
            <a:ext cx="640080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Use </a:t>
            </a: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G</a:t>
            </a:r>
            <a:r>
              <a:rPr b="0" baseline="30000" i="0" lang="en-US" sz="1800" u="none">
                <a:solidFill>
                  <a:schemeClr val="dk1"/>
                </a:solidFill>
                <a:latin typeface="Arial"/>
                <a:ea typeface="Arial"/>
                <a:cs typeface="Arial"/>
                <a:sym typeface="Arial"/>
              </a:rPr>
              <a:t>o</a:t>
            </a:r>
            <a:r>
              <a:rPr b="0" baseline="-25000" i="0" lang="en-US" sz="1800" u="none">
                <a:solidFill>
                  <a:schemeClr val="dk1"/>
                </a:solidFill>
                <a:latin typeface="Arial"/>
                <a:ea typeface="Arial"/>
                <a:cs typeface="Arial"/>
                <a:sym typeface="Arial"/>
              </a:rPr>
              <a:t>f</a:t>
            </a:r>
            <a:r>
              <a:rPr b="0" i="0" lang="en-US" sz="1800" u="none">
                <a:solidFill>
                  <a:schemeClr val="dk1"/>
                </a:solidFill>
                <a:latin typeface="Arial"/>
                <a:ea typeface="Arial"/>
                <a:cs typeface="Arial"/>
                <a:sym typeface="Arial"/>
              </a:rPr>
              <a:t> values to calculate </a:t>
            </a: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G</a:t>
            </a:r>
            <a:r>
              <a:rPr b="0" baseline="-25000" i="0" lang="en-US" sz="1800" u="none">
                <a:solidFill>
                  <a:schemeClr val="dk1"/>
                </a:solidFill>
                <a:latin typeface="Arial"/>
                <a:ea typeface="Arial"/>
                <a:cs typeface="Arial"/>
                <a:sym typeface="Arial"/>
              </a:rPr>
              <a:t>rxn</a:t>
            </a:r>
            <a:r>
              <a:rPr b="0" i="0" lang="en-US" sz="1800" u="none">
                <a:solidFill>
                  <a:schemeClr val="dk1"/>
                </a:solidFill>
                <a:latin typeface="Arial"/>
                <a:ea typeface="Arial"/>
                <a:cs typeface="Arial"/>
                <a:sym typeface="Arial"/>
              </a:rPr>
              <a:t> for the reaction in Sample Problem 20.4:</a:t>
            </a:r>
            <a:endParaRPr/>
          </a:p>
        </p:txBody>
      </p:sp>
      <p:grpSp>
        <p:nvGrpSpPr>
          <p:cNvPr id="427" name="Google Shape;427;p37"/>
          <p:cNvGrpSpPr/>
          <p:nvPr/>
        </p:nvGrpSpPr>
        <p:grpSpPr>
          <a:xfrm>
            <a:off x="2590800" y="1828800"/>
            <a:ext cx="4267200" cy="519112"/>
            <a:chOff x="1632" y="1152"/>
            <a:chExt cx="2688" cy="327"/>
          </a:xfrm>
        </p:grpSpPr>
        <p:sp>
          <p:nvSpPr>
            <p:cNvPr id="428" name="Google Shape;428;p37"/>
            <p:cNvSpPr txBox="1"/>
            <p:nvPr/>
          </p:nvSpPr>
          <p:spPr>
            <a:xfrm>
              <a:off x="1632" y="1248"/>
              <a:ext cx="2688"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4KClO</a:t>
              </a:r>
              <a:r>
                <a:rPr b="0" baseline="-25000" i="0" lang="en-US" sz="1800" u="none">
                  <a:solidFill>
                    <a:schemeClr val="dk1"/>
                  </a:solidFill>
                  <a:latin typeface="Arial"/>
                  <a:ea typeface="Arial"/>
                  <a:cs typeface="Arial"/>
                  <a:sym typeface="Arial"/>
                </a:rPr>
                <a:t>3</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s</a:t>
              </a:r>
              <a:r>
                <a:rPr b="0" i="0" lang="en-US" sz="1800" u="none">
                  <a:solidFill>
                    <a:schemeClr val="dk1"/>
                  </a:solidFill>
                  <a:latin typeface="Arial"/>
                  <a:ea typeface="Arial"/>
                  <a:cs typeface="Arial"/>
                  <a:sym typeface="Arial"/>
                </a:rPr>
                <a:t>)           3KClO</a:t>
              </a:r>
              <a:r>
                <a:rPr b="0" baseline="-25000" i="0" lang="en-US" sz="1800" u="none">
                  <a:solidFill>
                    <a:schemeClr val="dk1"/>
                  </a:solidFill>
                  <a:latin typeface="Arial"/>
                  <a:ea typeface="Arial"/>
                  <a:cs typeface="Arial"/>
                  <a:sym typeface="Arial"/>
                </a:rPr>
                <a:t>4</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s</a:t>
              </a:r>
              <a:r>
                <a:rPr b="0" i="0" lang="en-US" sz="1800" u="none">
                  <a:solidFill>
                    <a:schemeClr val="dk1"/>
                  </a:solidFill>
                  <a:latin typeface="Arial"/>
                  <a:ea typeface="Arial"/>
                  <a:cs typeface="Arial"/>
                  <a:sym typeface="Arial"/>
                </a:rPr>
                <a:t>) + KCl(</a:t>
              </a:r>
              <a:r>
                <a:rPr b="0" i="1" lang="en-US" sz="1800" u="none">
                  <a:solidFill>
                    <a:schemeClr val="dk1"/>
                  </a:solidFill>
                  <a:latin typeface="Times"/>
                  <a:ea typeface="Times"/>
                  <a:cs typeface="Times"/>
                  <a:sym typeface="Times"/>
                </a:rPr>
                <a:t>s</a:t>
              </a:r>
              <a:r>
                <a:rPr b="0" i="0" lang="en-US" sz="1800" u="none">
                  <a:solidFill>
                    <a:schemeClr val="dk1"/>
                  </a:solidFill>
                  <a:latin typeface="Arial"/>
                  <a:ea typeface="Arial"/>
                  <a:cs typeface="Arial"/>
                  <a:sym typeface="Arial"/>
                </a:rPr>
                <a:t>)</a:t>
              </a:r>
              <a:endParaRPr/>
            </a:p>
          </p:txBody>
        </p:sp>
        <p:cxnSp>
          <p:nvCxnSpPr>
            <p:cNvPr id="429" name="Google Shape;429;p37"/>
            <p:cNvCxnSpPr/>
            <p:nvPr/>
          </p:nvCxnSpPr>
          <p:spPr>
            <a:xfrm>
              <a:off x="2352" y="1363"/>
              <a:ext cx="384" cy="4"/>
            </a:xfrm>
            <a:prstGeom prst="straightConnector1">
              <a:avLst/>
            </a:prstGeom>
            <a:noFill/>
            <a:ln cap="flat" cmpd="sng" w="28575">
              <a:solidFill>
                <a:schemeClr val="dk1"/>
              </a:solidFill>
              <a:prstDash val="solid"/>
              <a:miter lim="800000"/>
              <a:headEnd len="med" w="med" type="none"/>
              <a:tailEnd len="med" w="med" type="triangle"/>
            </a:ln>
          </p:spPr>
        </p:cxnSp>
        <p:sp>
          <p:nvSpPr>
            <p:cNvPr id="430" name="Google Shape;430;p37"/>
            <p:cNvSpPr txBox="1"/>
            <p:nvPr/>
          </p:nvSpPr>
          <p:spPr>
            <a:xfrm>
              <a:off x="2400" y="1152"/>
              <a:ext cx="232"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ED181E"/>
                </a:buClr>
                <a:buSzPts val="1800"/>
                <a:buFont typeface="Noto Sans Symbols"/>
                <a:buNone/>
              </a:pPr>
              <a:r>
                <a:rPr b="0" i="0" lang="en-US" sz="1800" u="none">
                  <a:solidFill>
                    <a:srgbClr val="ED181E"/>
                  </a:solidFill>
                  <a:latin typeface="Noto Sans Symbols"/>
                  <a:ea typeface="Noto Sans Symbols"/>
                  <a:cs typeface="Noto Sans Symbols"/>
                  <a:sym typeface="Noto Sans Symbols"/>
                </a:rPr>
                <a:t>Δ</a:t>
              </a:r>
              <a:endParaRPr/>
            </a:p>
          </p:txBody>
        </p:sp>
      </p:grpSp>
      <p:grpSp>
        <p:nvGrpSpPr>
          <p:cNvPr id="431" name="Google Shape;431;p37"/>
          <p:cNvGrpSpPr/>
          <p:nvPr/>
        </p:nvGrpSpPr>
        <p:grpSpPr>
          <a:xfrm>
            <a:off x="381000" y="2486025"/>
            <a:ext cx="4800600" cy="368300"/>
            <a:chOff x="240" y="1566"/>
            <a:chExt cx="3024" cy="232"/>
          </a:xfrm>
        </p:grpSpPr>
        <p:sp>
          <p:nvSpPr>
            <p:cNvPr id="432" name="Google Shape;432;p37"/>
            <p:cNvSpPr txBox="1"/>
            <p:nvPr/>
          </p:nvSpPr>
          <p:spPr>
            <a:xfrm>
              <a:off x="240" y="1566"/>
              <a:ext cx="576"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PLAN:</a:t>
              </a:r>
              <a:endParaRPr/>
            </a:p>
          </p:txBody>
        </p:sp>
        <p:sp>
          <p:nvSpPr>
            <p:cNvPr id="433" name="Google Shape;433;p37"/>
            <p:cNvSpPr txBox="1"/>
            <p:nvPr/>
          </p:nvSpPr>
          <p:spPr>
            <a:xfrm>
              <a:off x="864" y="1567"/>
              <a:ext cx="2400"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Use the </a:t>
              </a: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G</a:t>
              </a:r>
              <a:r>
                <a:rPr b="0" i="0" lang="en-US" sz="1800" u="none">
                  <a:solidFill>
                    <a:schemeClr val="dk1"/>
                  </a:solidFill>
                  <a:latin typeface="Arial"/>
                  <a:ea typeface="Arial"/>
                  <a:cs typeface="Arial"/>
                  <a:sym typeface="Arial"/>
                </a:rPr>
                <a:t> summation equation.  </a:t>
              </a:r>
              <a:endParaRPr/>
            </a:p>
          </p:txBody>
        </p:sp>
      </p:grpSp>
      <p:grpSp>
        <p:nvGrpSpPr>
          <p:cNvPr id="434" name="Google Shape;434;p37"/>
          <p:cNvGrpSpPr/>
          <p:nvPr/>
        </p:nvGrpSpPr>
        <p:grpSpPr>
          <a:xfrm>
            <a:off x="381000" y="3048000"/>
            <a:ext cx="5715000" cy="366712"/>
            <a:chOff x="240" y="1920"/>
            <a:chExt cx="3600" cy="231"/>
          </a:xfrm>
        </p:grpSpPr>
        <p:sp>
          <p:nvSpPr>
            <p:cNvPr id="435" name="Google Shape;435;p37"/>
            <p:cNvSpPr txBox="1"/>
            <p:nvPr/>
          </p:nvSpPr>
          <p:spPr>
            <a:xfrm>
              <a:off x="240" y="1920"/>
              <a:ext cx="960"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SOLUTION:</a:t>
              </a:r>
              <a:endParaRPr/>
            </a:p>
          </p:txBody>
        </p:sp>
        <p:sp>
          <p:nvSpPr>
            <p:cNvPr id="436" name="Google Shape;436;p37"/>
            <p:cNvSpPr txBox="1"/>
            <p:nvPr/>
          </p:nvSpPr>
          <p:spPr>
            <a:xfrm>
              <a:off x="1200" y="1920"/>
              <a:ext cx="2640"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Noto Sans Symbols"/>
                <a:buNone/>
              </a:pP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G</a:t>
              </a:r>
              <a:r>
                <a:rPr b="0" baseline="30000" i="0" lang="en-US" sz="1800" u="none">
                  <a:solidFill>
                    <a:schemeClr val="dk1"/>
                  </a:solidFill>
                  <a:latin typeface="Arial"/>
                  <a:ea typeface="Arial"/>
                  <a:cs typeface="Arial"/>
                  <a:sym typeface="Arial"/>
                </a:rPr>
                <a:t>o</a:t>
              </a:r>
              <a:r>
                <a:rPr b="0" baseline="-25000" i="0" lang="en-US" sz="1800" u="none">
                  <a:solidFill>
                    <a:schemeClr val="dk1"/>
                  </a:solidFill>
                  <a:latin typeface="Arial"/>
                  <a:ea typeface="Arial"/>
                  <a:cs typeface="Arial"/>
                  <a:sym typeface="Arial"/>
                </a:rPr>
                <a:t>rxn</a:t>
              </a:r>
              <a:r>
                <a:rPr b="0" baseline="30000" i="0" lang="en-US" sz="1800" u="none">
                  <a:solidFill>
                    <a:schemeClr val="dk1"/>
                  </a:solidFill>
                  <a:latin typeface="Arial"/>
                  <a:ea typeface="Arial"/>
                  <a:cs typeface="Arial"/>
                  <a:sym typeface="Arial"/>
                </a:rPr>
                <a:t> </a:t>
              </a:r>
              <a:r>
                <a:rPr b="0" i="0" lang="en-US" sz="1800" u="none">
                  <a:solidFill>
                    <a:schemeClr val="dk1"/>
                  </a:solidFill>
                  <a:latin typeface="Arial"/>
                  <a:ea typeface="Arial"/>
                  <a:cs typeface="Arial"/>
                  <a:sym typeface="Arial"/>
                </a:rPr>
                <a:t>= </a:t>
              </a:r>
              <a:r>
                <a:rPr b="0" i="0" lang="en-US" sz="1800" u="none">
                  <a:solidFill>
                    <a:schemeClr val="dk1"/>
                  </a:solidFill>
                  <a:latin typeface="Noto Sans Symbols"/>
                  <a:ea typeface="Noto Sans Symbols"/>
                  <a:cs typeface="Noto Sans Symbols"/>
                  <a:sym typeface="Noto Sans Symbols"/>
                </a:rPr>
                <a:t>Σ</a:t>
              </a:r>
              <a:r>
                <a:rPr b="0" i="1" lang="en-US" sz="1800" u="none">
                  <a:solidFill>
                    <a:schemeClr val="dk1"/>
                  </a:solidFill>
                  <a:latin typeface="Arial"/>
                  <a:ea typeface="Arial"/>
                  <a:cs typeface="Arial"/>
                  <a:sym typeface="Arial"/>
                </a:rPr>
                <a:t>m</a:t>
              </a: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G</a:t>
              </a:r>
              <a:r>
                <a:rPr b="0" baseline="30000" i="0" lang="en-US" sz="1800" u="none">
                  <a:solidFill>
                    <a:schemeClr val="dk1"/>
                  </a:solidFill>
                  <a:latin typeface="Arial"/>
                  <a:ea typeface="Arial"/>
                  <a:cs typeface="Arial"/>
                  <a:sym typeface="Arial"/>
                </a:rPr>
                <a:t>o</a:t>
              </a:r>
              <a:r>
                <a:rPr b="0" baseline="-25000" i="0" lang="en-US" sz="1800" u="none">
                  <a:solidFill>
                    <a:schemeClr val="dk1"/>
                  </a:solidFill>
                  <a:latin typeface="Arial"/>
                  <a:ea typeface="Arial"/>
                  <a:cs typeface="Arial"/>
                  <a:sym typeface="Arial"/>
                </a:rPr>
                <a:t>f(products)</a:t>
              </a:r>
              <a:r>
                <a:rPr b="0" i="0" lang="en-US" sz="1800" u="none">
                  <a:solidFill>
                    <a:schemeClr val="dk1"/>
                  </a:solidFill>
                  <a:latin typeface="Arial"/>
                  <a:ea typeface="Arial"/>
                  <a:cs typeface="Arial"/>
                  <a:sym typeface="Arial"/>
                </a:rPr>
                <a:t> – </a:t>
              </a:r>
              <a:r>
                <a:rPr b="0" i="0" lang="en-US" sz="1800" u="none">
                  <a:solidFill>
                    <a:schemeClr val="dk1"/>
                  </a:solidFill>
                  <a:latin typeface="Noto Sans Symbols"/>
                  <a:ea typeface="Noto Sans Symbols"/>
                  <a:cs typeface="Noto Sans Symbols"/>
                  <a:sym typeface="Noto Sans Symbols"/>
                </a:rPr>
                <a:t>Σ</a:t>
              </a:r>
              <a:r>
                <a:rPr b="0" i="1" lang="en-US" sz="1800" u="none">
                  <a:solidFill>
                    <a:schemeClr val="dk1"/>
                  </a:solidFill>
                  <a:latin typeface="Arial"/>
                  <a:ea typeface="Arial"/>
                  <a:cs typeface="Arial"/>
                  <a:sym typeface="Arial"/>
                </a:rPr>
                <a:t>n</a:t>
              </a: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G</a:t>
              </a:r>
              <a:r>
                <a:rPr b="0" baseline="30000" i="0" lang="en-US" sz="1800" u="none">
                  <a:solidFill>
                    <a:schemeClr val="dk1"/>
                  </a:solidFill>
                  <a:latin typeface="Arial"/>
                  <a:ea typeface="Arial"/>
                  <a:cs typeface="Arial"/>
                  <a:sym typeface="Arial"/>
                </a:rPr>
                <a:t>o</a:t>
              </a:r>
              <a:r>
                <a:rPr b="0" baseline="-25000" i="0" lang="en-US" sz="1800" u="none">
                  <a:solidFill>
                    <a:schemeClr val="dk1"/>
                  </a:solidFill>
                  <a:latin typeface="Arial"/>
                  <a:ea typeface="Arial"/>
                  <a:cs typeface="Arial"/>
                  <a:sym typeface="Arial"/>
                </a:rPr>
                <a:t>f(reactants)</a:t>
              </a:r>
              <a:endParaRPr/>
            </a:p>
          </p:txBody>
        </p:sp>
      </p:grpSp>
      <p:sp>
        <p:nvSpPr>
          <p:cNvPr id="437" name="Google Shape;437;p37"/>
          <p:cNvSpPr txBox="1"/>
          <p:nvPr/>
        </p:nvSpPr>
        <p:spPr>
          <a:xfrm>
            <a:off x="1905000" y="3505200"/>
            <a:ext cx="6781800" cy="6683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Noto Sans Symbols"/>
              <a:buNone/>
            </a:pP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G</a:t>
            </a:r>
            <a:r>
              <a:rPr b="0" baseline="30000" i="0" lang="en-US" sz="1800" u="none">
                <a:solidFill>
                  <a:schemeClr val="dk1"/>
                </a:solidFill>
                <a:latin typeface="Arial"/>
                <a:ea typeface="Arial"/>
                <a:cs typeface="Arial"/>
                <a:sym typeface="Arial"/>
              </a:rPr>
              <a:t>o</a:t>
            </a:r>
            <a:r>
              <a:rPr b="0" baseline="-25000" i="0" lang="en-US" sz="1800" u="none">
                <a:solidFill>
                  <a:schemeClr val="dk1"/>
                </a:solidFill>
                <a:latin typeface="Arial"/>
                <a:ea typeface="Arial"/>
                <a:cs typeface="Arial"/>
                <a:sym typeface="Arial"/>
              </a:rPr>
              <a:t>rxn</a:t>
            </a:r>
            <a:r>
              <a:rPr b="0" baseline="30000" i="0" lang="en-US" sz="1800" u="none">
                <a:solidFill>
                  <a:schemeClr val="dk1"/>
                </a:solidFill>
                <a:latin typeface="Arial"/>
                <a:ea typeface="Arial"/>
                <a:cs typeface="Arial"/>
                <a:sym typeface="Arial"/>
              </a:rPr>
              <a:t> </a:t>
            </a:r>
            <a:r>
              <a:rPr b="0" i="0" lang="en-US" sz="1800" u="none">
                <a:solidFill>
                  <a:schemeClr val="dk1"/>
                </a:solidFill>
                <a:latin typeface="Arial"/>
                <a:ea typeface="Arial"/>
                <a:cs typeface="Arial"/>
                <a:sym typeface="Arial"/>
              </a:rPr>
              <a:t>= (3 mol)(-303.2 kJ/mol) + (1 mol)(-409.2 kJ/mol) </a:t>
            </a:r>
            <a:endParaRPr/>
          </a:p>
          <a:p>
            <a:pPr indent="0" lvl="0" marL="0" marR="0" rtl="0" algn="l">
              <a:lnSpc>
                <a:spcPct val="100000"/>
              </a:lnSpc>
              <a:spcBef>
                <a:spcPts val="18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 (4 mol)(-296.3 kJ/mol)</a:t>
            </a:r>
            <a:endParaRPr/>
          </a:p>
        </p:txBody>
      </p:sp>
      <p:sp>
        <p:nvSpPr>
          <p:cNvPr id="438" name="Google Shape;438;p37"/>
          <p:cNvSpPr txBox="1"/>
          <p:nvPr/>
        </p:nvSpPr>
        <p:spPr>
          <a:xfrm>
            <a:off x="1905000" y="4267200"/>
            <a:ext cx="1905000" cy="366713"/>
          </a:xfrm>
          <a:prstGeom prst="rect">
            <a:avLst/>
          </a:prstGeom>
          <a:gradFill>
            <a:gsLst>
              <a:gs pos="0">
                <a:srgbClr val="187534">
                  <a:alpha val="47843"/>
                </a:srgbClr>
              </a:gs>
              <a:gs pos="50000">
                <a:schemeClr val="lt1"/>
              </a:gs>
              <a:gs pos="100000">
                <a:srgbClr val="187534">
                  <a:alpha val="47843"/>
                </a:srgbClr>
              </a:gs>
            </a:gsLst>
            <a:lin ang="0" scaled="0"/>
          </a:gra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Noto Sans Symbols"/>
              <a:buNone/>
            </a:pPr>
            <a:r>
              <a:rPr b="0" i="0" lang="en-US" sz="1800" u="none" cap="none" strike="noStrike">
                <a:solidFill>
                  <a:schemeClr val="dk1"/>
                </a:solidFill>
                <a:latin typeface="Noto Sans Symbols"/>
                <a:ea typeface="Noto Sans Symbols"/>
                <a:cs typeface="Noto Sans Symbols"/>
                <a:sym typeface="Noto Sans Symbols"/>
              </a:rPr>
              <a:t>Δ</a:t>
            </a:r>
            <a:r>
              <a:rPr b="0" i="1" lang="en-US" sz="1800" u="none" cap="none" strike="noStrike">
                <a:solidFill>
                  <a:schemeClr val="dk1"/>
                </a:solidFill>
                <a:latin typeface="Arial"/>
                <a:ea typeface="Arial"/>
                <a:cs typeface="Arial"/>
                <a:sym typeface="Arial"/>
              </a:rPr>
              <a:t>G</a:t>
            </a:r>
            <a:r>
              <a:rPr b="0" baseline="30000" i="0" lang="en-US" sz="1800" u="none" cap="none" strike="noStrike">
                <a:solidFill>
                  <a:schemeClr val="dk1"/>
                </a:solidFill>
                <a:latin typeface="Arial"/>
                <a:ea typeface="Arial"/>
                <a:cs typeface="Arial"/>
                <a:sym typeface="Arial"/>
              </a:rPr>
              <a:t>o</a:t>
            </a:r>
            <a:r>
              <a:rPr b="0" baseline="-25000" i="0" lang="en-US" sz="1800" u="none" cap="none" strike="noStrike">
                <a:solidFill>
                  <a:schemeClr val="dk1"/>
                </a:solidFill>
                <a:latin typeface="Arial"/>
                <a:ea typeface="Arial"/>
                <a:cs typeface="Arial"/>
                <a:sym typeface="Arial"/>
              </a:rPr>
              <a:t>rxn</a:t>
            </a:r>
            <a:r>
              <a:rPr b="0" baseline="30000" i="0" lang="en-US" sz="1800" u="none" cap="none" strike="noStrike">
                <a:solidFill>
                  <a:schemeClr val="dk1"/>
                </a:solidFill>
                <a:latin typeface="Arial"/>
                <a:ea typeface="Arial"/>
                <a:cs typeface="Arial"/>
                <a:sym typeface="Arial"/>
              </a:rPr>
              <a:t> </a:t>
            </a:r>
            <a:r>
              <a:rPr b="0" i="0" lang="en-US" sz="1800" u="none" cap="none" strike="noStrike">
                <a:solidFill>
                  <a:schemeClr val="dk1"/>
                </a:solidFill>
                <a:latin typeface="Arial"/>
                <a:ea typeface="Arial"/>
                <a:cs typeface="Arial"/>
                <a:sym typeface="Arial"/>
              </a:rPr>
              <a:t>= -134 kJ</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437"/>
                                        </p:tgtEl>
                                        <p:attrNameLst>
                                          <p:attrName>style.visibility</p:attrName>
                                        </p:attrNameLst>
                                      </p:cBhvr>
                                      <p:to>
                                        <p:strVal val="visible"/>
                                      </p:to>
                                    </p:set>
                                    <p:animEffect filter="fade" transition="in">
                                      <p:cBhvr>
                                        <p:cTn dur="500"/>
                                        <p:tgtEl>
                                          <p:spTgt spid="4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43" name="Shape 443"/>
        <p:cNvGrpSpPr/>
        <p:nvPr/>
      </p:nvGrpSpPr>
      <p:grpSpPr>
        <a:xfrm>
          <a:off x="0" y="0"/>
          <a:ext cx="0" cy="0"/>
          <a:chOff x="0" y="0"/>
          <a:chExt cx="0" cy="0"/>
        </a:xfrm>
      </p:grpSpPr>
      <p:sp>
        <p:nvSpPr>
          <p:cNvPr id="444" name="Google Shape;444;p38"/>
          <p:cNvSpPr txBox="1"/>
          <p:nvPr/>
        </p:nvSpPr>
        <p:spPr>
          <a:xfrm>
            <a:off x="1797050" y="1423987"/>
            <a:ext cx="4648200" cy="406400"/>
          </a:xfrm>
          <a:prstGeom prst="rect">
            <a:avLst/>
          </a:prstGeom>
          <a:noFill/>
          <a:ln cap="flat" cmpd="sng" w="9525">
            <a:solidFill>
              <a:srgbClr val="FF6600"/>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000"/>
              <a:buFont typeface="Noto Sans Symbols"/>
              <a:buNone/>
            </a:pPr>
            <a:r>
              <a:rPr b="1" i="0" lang="en-US" sz="2000" u="none">
                <a:solidFill>
                  <a:schemeClr val="dk1"/>
                </a:solidFill>
                <a:latin typeface="Noto Sans Symbols"/>
                <a:ea typeface="Noto Sans Symbols"/>
                <a:cs typeface="Noto Sans Symbols"/>
                <a:sym typeface="Noto Sans Symbols"/>
              </a:rPr>
              <a:t>Δ</a:t>
            </a:r>
            <a:r>
              <a:rPr b="1" i="1" lang="en-US" sz="2000" u="none">
                <a:solidFill>
                  <a:schemeClr val="dk1"/>
                </a:solidFill>
                <a:latin typeface="Arial"/>
                <a:ea typeface="Arial"/>
                <a:cs typeface="Arial"/>
                <a:sym typeface="Arial"/>
              </a:rPr>
              <a:t>G</a:t>
            </a:r>
            <a:r>
              <a:rPr b="1" i="0" lang="en-US" sz="2000" u="none">
                <a:solidFill>
                  <a:schemeClr val="dk1"/>
                </a:solidFill>
                <a:latin typeface="Arial"/>
                <a:ea typeface="Arial"/>
                <a:cs typeface="Arial"/>
                <a:sym typeface="Arial"/>
              </a:rPr>
              <a:t> and the Work a System Can Do</a:t>
            </a:r>
            <a:endParaRPr/>
          </a:p>
        </p:txBody>
      </p:sp>
      <p:sp>
        <p:nvSpPr>
          <p:cNvPr id="445" name="Google Shape;445;p38"/>
          <p:cNvSpPr txBox="1"/>
          <p:nvPr/>
        </p:nvSpPr>
        <p:spPr>
          <a:xfrm>
            <a:off x="933450" y="2289175"/>
            <a:ext cx="754380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For a spontaneous process, </a:t>
            </a: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G</a:t>
            </a:r>
            <a:r>
              <a:rPr b="0" i="0" lang="en-US" sz="1800" u="none">
                <a:solidFill>
                  <a:schemeClr val="dk1"/>
                </a:solidFill>
                <a:latin typeface="Arial"/>
                <a:ea typeface="Arial"/>
                <a:cs typeface="Arial"/>
                <a:sym typeface="Arial"/>
              </a:rPr>
              <a:t> is the </a:t>
            </a:r>
            <a:r>
              <a:rPr b="0" i="1" lang="en-US" sz="1800" u="none">
                <a:solidFill>
                  <a:schemeClr val="dk1"/>
                </a:solidFill>
                <a:latin typeface="Arial"/>
                <a:ea typeface="Arial"/>
                <a:cs typeface="Arial"/>
                <a:sym typeface="Arial"/>
              </a:rPr>
              <a:t>maximum work obtainable</a:t>
            </a:r>
            <a:r>
              <a:rPr b="0" i="0" lang="en-US" sz="1800" u="none">
                <a:solidFill>
                  <a:schemeClr val="dk1"/>
                </a:solidFill>
                <a:latin typeface="Arial"/>
                <a:ea typeface="Arial"/>
                <a:cs typeface="Arial"/>
                <a:sym typeface="Arial"/>
              </a:rPr>
              <a:t> </a:t>
            </a:r>
            <a:r>
              <a:rPr b="1" i="1" lang="en-US" sz="1800" u="none">
                <a:solidFill>
                  <a:schemeClr val="dk1"/>
                </a:solidFill>
                <a:latin typeface="Arial"/>
                <a:ea typeface="Arial"/>
                <a:cs typeface="Arial"/>
                <a:sym typeface="Arial"/>
              </a:rPr>
              <a:t>from</a:t>
            </a:r>
            <a:r>
              <a:rPr b="0" i="1" lang="en-US" sz="1800" u="none">
                <a:solidFill>
                  <a:schemeClr val="dk1"/>
                </a:solidFill>
                <a:latin typeface="Arial"/>
                <a:ea typeface="Arial"/>
                <a:cs typeface="Arial"/>
                <a:sym typeface="Arial"/>
              </a:rPr>
              <a:t> the system as the process takes place: </a:t>
            </a:r>
            <a:r>
              <a:rPr b="0" i="0" lang="en-US" sz="1800" u="none">
                <a:solidFill>
                  <a:schemeClr val="dk1"/>
                </a:solidFill>
                <a:latin typeface="Arial"/>
                <a:ea typeface="Arial"/>
                <a:cs typeface="Arial"/>
                <a:sym typeface="Arial"/>
              </a:rPr>
              <a:t> </a:t>
            </a: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G</a:t>
            </a:r>
            <a:r>
              <a:rPr b="0" i="0" lang="en-US" sz="1800" u="none">
                <a:solidFill>
                  <a:schemeClr val="dk1"/>
                </a:solidFill>
                <a:latin typeface="Arial"/>
                <a:ea typeface="Arial"/>
                <a:cs typeface="Arial"/>
                <a:sym typeface="Arial"/>
              </a:rPr>
              <a:t> = work</a:t>
            </a:r>
            <a:r>
              <a:rPr b="0" baseline="-25000" i="0" lang="en-US" sz="1800" u="none">
                <a:solidFill>
                  <a:schemeClr val="dk1"/>
                </a:solidFill>
                <a:latin typeface="Arial"/>
                <a:ea typeface="Arial"/>
                <a:cs typeface="Arial"/>
                <a:sym typeface="Arial"/>
              </a:rPr>
              <a:t>max</a:t>
            </a:r>
            <a:endParaRPr/>
          </a:p>
        </p:txBody>
      </p:sp>
      <p:sp>
        <p:nvSpPr>
          <p:cNvPr id="446" name="Google Shape;446;p38"/>
          <p:cNvSpPr txBox="1"/>
          <p:nvPr/>
        </p:nvSpPr>
        <p:spPr>
          <a:xfrm>
            <a:off x="869950" y="3236912"/>
            <a:ext cx="754380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For a nonspontaneous process, </a:t>
            </a: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G</a:t>
            </a:r>
            <a:r>
              <a:rPr b="0" i="0" lang="en-US" sz="1800" u="none">
                <a:solidFill>
                  <a:schemeClr val="dk1"/>
                </a:solidFill>
                <a:latin typeface="Arial"/>
                <a:ea typeface="Arial"/>
                <a:cs typeface="Arial"/>
                <a:sym typeface="Arial"/>
              </a:rPr>
              <a:t> is the </a:t>
            </a:r>
            <a:r>
              <a:rPr b="0" i="1" lang="en-US" sz="1800" u="none">
                <a:solidFill>
                  <a:schemeClr val="dk1"/>
                </a:solidFill>
                <a:latin typeface="Arial"/>
                <a:ea typeface="Arial"/>
                <a:cs typeface="Arial"/>
                <a:sym typeface="Arial"/>
              </a:rPr>
              <a:t>minimum work that must be done </a:t>
            </a:r>
            <a:r>
              <a:rPr b="1" i="1" lang="en-US" sz="1800" u="none">
                <a:solidFill>
                  <a:schemeClr val="dk1"/>
                </a:solidFill>
                <a:latin typeface="Arial"/>
                <a:ea typeface="Arial"/>
                <a:cs typeface="Arial"/>
                <a:sym typeface="Arial"/>
              </a:rPr>
              <a:t>to</a:t>
            </a:r>
            <a:r>
              <a:rPr b="0" i="1" lang="en-US" sz="1800" u="none">
                <a:solidFill>
                  <a:schemeClr val="dk1"/>
                </a:solidFill>
                <a:latin typeface="Arial"/>
                <a:ea typeface="Arial"/>
                <a:cs typeface="Arial"/>
                <a:sym typeface="Arial"/>
              </a:rPr>
              <a:t> the system as the process takes place.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45"/>
                                        </p:tgtEl>
                                        <p:attrNameLst>
                                          <p:attrName>style.visibility</p:attrName>
                                        </p:attrNameLst>
                                      </p:cBhvr>
                                      <p:to>
                                        <p:strVal val="visible"/>
                                      </p:to>
                                    </p:set>
                                    <p:animEffect filter="fade" transition="in">
                                      <p:cBhvr>
                                        <p:cTn dur="1000"/>
                                        <p:tgtEl>
                                          <p:spTgt spid="445"/>
                                        </p:tgtEl>
                                      </p:cBhvr>
                                    </p:animEffect>
                                  </p:childTnLst>
                                </p:cTn>
                              </p:par>
                            </p:childTnLst>
                          </p:cTn>
                        </p:par>
                        <p:par>
                          <p:cTn fill="hold">
                            <p:stCondLst>
                              <p:cond delay="1000"/>
                            </p:stCondLst>
                            <p:childTnLst>
                              <p:par>
                                <p:cTn fill="hold" nodeType="afterEffect" presetClass="entr" presetID="10" presetSubtype="0">
                                  <p:stCondLst>
                                    <p:cond delay="2500"/>
                                  </p:stCondLst>
                                  <p:childTnLst>
                                    <p:set>
                                      <p:cBhvr>
                                        <p:cTn dur="1" fill="hold">
                                          <p:stCondLst>
                                            <p:cond delay="0"/>
                                          </p:stCondLst>
                                        </p:cTn>
                                        <p:tgtEl>
                                          <p:spTgt spid="446">
                                            <p:txEl>
                                              <p:pRg end="0" st="0"/>
                                            </p:txEl>
                                          </p:spTgt>
                                        </p:tgtEl>
                                        <p:attrNameLst>
                                          <p:attrName>style.visibility</p:attrName>
                                        </p:attrNameLst>
                                      </p:cBhvr>
                                      <p:to>
                                        <p:strVal val="visible"/>
                                      </p:to>
                                    </p:set>
                                    <p:animEffect filter="fade" transition="in">
                                      <p:cBhvr>
                                        <p:cTn dur="1000"/>
                                        <p:tgtEl>
                                          <p:spTgt spid="446">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51" name="Shape 451"/>
        <p:cNvGrpSpPr/>
        <p:nvPr/>
      </p:nvGrpSpPr>
      <p:grpSpPr>
        <a:xfrm>
          <a:off x="0" y="0"/>
          <a:ext cx="0" cy="0"/>
          <a:chOff x="0" y="0"/>
          <a:chExt cx="0" cy="0"/>
        </a:xfrm>
      </p:grpSpPr>
      <p:pic>
        <p:nvPicPr>
          <p:cNvPr id="452" name="Google Shape;452;p39"/>
          <p:cNvPicPr preferRelativeResize="0"/>
          <p:nvPr/>
        </p:nvPicPr>
        <p:blipFill rotWithShape="1">
          <a:blip r:embed="rId3">
            <a:alphaModFix/>
          </a:blip>
          <a:srcRect b="0" l="0" r="0" t="0"/>
          <a:stretch/>
        </p:blipFill>
        <p:spPr>
          <a:xfrm>
            <a:off x="93662" y="1368425"/>
            <a:ext cx="8993187" cy="284321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57" name="Shape 457"/>
        <p:cNvGrpSpPr/>
        <p:nvPr/>
      </p:nvGrpSpPr>
      <p:grpSpPr>
        <a:xfrm>
          <a:off x="0" y="0"/>
          <a:ext cx="0" cy="0"/>
          <a:chOff x="0" y="0"/>
          <a:chExt cx="0" cy="0"/>
        </a:xfrm>
      </p:grpSpPr>
      <p:sp>
        <p:nvSpPr>
          <p:cNvPr id="458" name="Google Shape;458;p40"/>
          <p:cNvSpPr txBox="1"/>
          <p:nvPr/>
        </p:nvSpPr>
        <p:spPr>
          <a:xfrm>
            <a:off x="457200" y="533400"/>
            <a:ext cx="2524125"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Sample Problem 20.6</a:t>
            </a:r>
            <a:endParaRPr/>
          </a:p>
        </p:txBody>
      </p:sp>
      <p:sp>
        <p:nvSpPr>
          <p:cNvPr id="459" name="Google Shape;459;p40"/>
          <p:cNvSpPr txBox="1"/>
          <p:nvPr/>
        </p:nvSpPr>
        <p:spPr>
          <a:xfrm>
            <a:off x="3046412" y="469900"/>
            <a:ext cx="518160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Using Molecular Scenes to Examine the Signs of </a:t>
            </a:r>
            <a:r>
              <a:rPr b="1" i="0" lang="en-US" sz="1800" u="none">
                <a:solidFill>
                  <a:schemeClr val="dk1"/>
                </a:solidFill>
                <a:latin typeface="Noto Sans Symbols"/>
                <a:ea typeface="Noto Sans Symbols"/>
                <a:cs typeface="Noto Sans Symbols"/>
                <a:sym typeface="Noto Sans Symbols"/>
              </a:rPr>
              <a:t>Δ</a:t>
            </a:r>
            <a:r>
              <a:rPr b="1" i="1" lang="en-US" sz="1800" u="none">
                <a:solidFill>
                  <a:schemeClr val="dk1"/>
                </a:solidFill>
                <a:latin typeface="Arial"/>
                <a:ea typeface="Arial"/>
                <a:cs typeface="Arial"/>
                <a:sym typeface="Arial"/>
              </a:rPr>
              <a:t>H,</a:t>
            </a:r>
            <a:r>
              <a:rPr b="1" i="0" lang="en-US" sz="1800" u="none">
                <a:solidFill>
                  <a:schemeClr val="dk1"/>
                </a:solidFill>
                <a:latin typeface="Arial"/>
                <a:ea typeface="Arial"/>
                <a:cs typeface="Arial"/>
                <a:sym typeface="Arial"/>
              </a:rPr>
              <a:t> </a:t>
            </a:r>
            <a:r>
              <a:rPr b="1" i="0" lang="en-US" sz="1800" u="none">
                <a:solidFill>
                  <a:schemeClr val="dk1"/>
                </a:solidFill>
                <a:latin typeface="Noto Sans Symbols"/>
                <a:ea typeface="Noto Sans Symbols"/>
                <a:cs typeface="Noto Sans Symbols"/>
                <a:sym typeface="Noto Sans Symbols"/>
              </a:rPr>
              <a:t>Δ</a:t>
            </a:r>
            <a:r>
              <a:rPr b="1" i="1" lang="en-US" sz="1800" u="none">
                <a:solidFill>
                  <a:schemeClr val="dk1"/>
                </a:solidFill>
                <a:latin typeface="Arial"/>
                <a:ea typeface="Arial"/>
                <a:cs typeface="Arial"/>
                <a:sym typeface="Arial"/>
              </a:rPr>
              <a:t>S</a:t>
            </a:r>
            <a:r>
              <a:rPr b="1" i="0" lang="en-US" sz="1800" u="none">
                <a:solidFill>
                  <a:schemeClr val="dk1"/>
                </a:solidFill>
                <a:latin typeface="Arial"/>
                <a:ea typeface="Arial"/>
                <a:cs typeface="Arial"/>
                <a:sym typeface="Arial"/>
              </a:rPr>
              <a:t>, and </a:t>
            </a:r>
            <a:r>
              <a:rPr b="1" i="0" lang="en-US" sz="1800" u="none">
                <a:solidFill>
                  <a:schemeClr val="dk1"/>
                </a:solidFill>
                <a:latin typeface="Noto Sans Symbols"/>
                <a:ea typeface="Noto Sans Symbols"/>
                <a:cs typeface="Noto Sans Symbols"/>
                <a:sym typeface="Noto Sans Symbols"/>
              </a:rPr>
              <a:t>Δ</a:t>
            </a:r>
            <a:r>
              <a:rPr b="1" i="1" lang="en-US" sz="1800" u="none">
                <a:solidFill>
                  <a:schemeClr val="dk1"/>
                </a:solidFill>
                <a:latin typeface="Arial"/>
                <a:ea typeface="Arial"/>
                <a:cs typeface="Arial"/>
                <a:sym typeface="Arial"/>
              </a:rPr>
              <a:t>G</a:t>
            </a:r>
            <a:endParaRPr/>
          </a:p>
        </p:txBody>
      </p:sp>
      <p:sp>
        <p:nvSpPr>
          <p:cNvPr id="460" name="Google Shape;460;p40"/>
          <p:cNvSpPr txBox="1"/>
          <p:nvPr/>
        </p:nvSpPr>
        <p:spPr>
          <a:xfrm>
            <a:off x="1447800" y="1149350"/>
            <a:ext cx="7696200" cy="6461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The following scenes represent a familiar phase change for water (blue spheres):</a:t>
            </a:r>
            <a:endParaRPr/>
          </a:p>
        </p:txBody>
      </p:sp>
      <p:sp>
        <p:nvSpPr>
          <p:cNvPr id="461" name="Google Shape;461;p40"/>
          <p:cNvSpPr txBox="1"/>
          <p:nvPr/>
        </p:nvSpPr>
        <p:spPr>
          <a:xfrm>
            <a:off x="1095375" y="4752975"/>
            <a:ext cx="7391400" cy="11906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The process shown is water going from gas to liquid. (a) Determine whether there is an increase or decrease in entropy based on the states. (b) Use Equation 20.6 and Table 20.1 to determine spontaneity by the sign of </a:t>
            </a: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G</a:t>
            </a:r>
            <a:r>
              <a:rPr b="0" i="0" lang="en-US" sz="1800" u="none">
                <a:solidFill>
                  <a:schemeClr val="dk1"/>
                </a:solidFill>
                <a:latin typeface="Arial"/>
                <a:ea typeface="Arial"/>
                <a:cs typeface="Arial"/>
                <a:sym typeface="Arial"/>
              </a:rPr>
              <a:t>.</a:t>
            </a:r>
            <a:endParaRPr/>
          </a:p>
        </p:txBody>
      </p:sp>
      <p:sp>
        <p:nvSpPr>
          <p:cNvPr id="462" name="Google Shape;462;p40"/>
          <p:cNvSpPr txBox="1"/>
          <p:nvPr/>
        </p:nvSpPr>
        <p:spPr>
          <a:xfrm>
            <a:off x="1066800" y="3810000"/>
            <a:ext cx="7696200" cy="779462"/>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chemeClr val="dk1"/>
              </a:buClr>
              <a:buSzPts val="1800"/>
              <a:buFont typeface="Arial"/>
              <a:buAutoNum type="alphaLcParenBoth"/>
            </a:pPr>
            <a:r>
              <a:rPr b="0" i="0" lang="en-US" sz="1800" u="none">
                <a:solidFill>
                  <a:schemeClr val="dk1"/>
                </a:solidFill>
                <a:latin typeface="Arial"/>
                <a:ea typeface="Arial"/>
                <a:cs typeface="Arial"/>
                <a:sym typeface="Arial"/>
              </a:rPr>
              <a:t>What are the signs of </a:t>
            </a: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H and</a:t>
            </a:r>
            <a:r>
              <a:rPr b="0" i="0" lang="en-US" sz="1800" u="none">
                <a:solidFill>
                  <a:schemeClr val="dk1"/>
                </a:solidFill>
                <a:latin typeface="Arial"/>
                <a:ea typeface="Arial"/>
                <a:cs typeface="Arial"/>
                <a:sym typeface="Arial"/>
              </a:rPr>
              <a:t> </a:t>
            </a: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S</a:t>
            </a:r>
            <a:r>
              <a:rPr b="0" i="0" lang="en-US" sz="1800" u="none">
                <a:solidFill>
                  <a:schemeClr val="dk1"/>
                </a:solidFill>
                <a:latin typeface="Arial"/>
                <a:ea typeface="Arial"/>
                <a:cs typeface="Arial"/>
                <a:sym typeface="Arial"/>
              </a:rPr>
              <a:t> for this process? Explain.</a:t>
            </a:r>
            <a:endParaRPr/>
          </a:p>
          <a:p>
            <a:pPr indent="-342900" lvl="0" marL="342900" marR="0" rtl="0" algn="l">
              <a:lnSpc>
                <a:spcPct val="100000"/>
              </a:lnSpc>
              <a:spcBef>
                <a:spcPts val="900"/>
              </a:spcBef>
              <a:spcAft>
                <a:spcPts val="0"/>
              </a:spcAft>
              <a:buClr>
                <a:schemeClr val="dk1"/>
              </a:buClr>
              <a:buSzPts val="1800"/>
              <a:buFont typeface="Arial"/>
              <a:buAutoNum type="alphaLcParenBoth"/>
            </a:pPr>
            <a:r>
              <a:rPr b="0" i="0" lang="en-US" sz="1800" u="none">
                <a:solidFill>
                  <a:schemeClr val="dk1"/>
                </a:solidFill>
                <a:latin typeface="Arial"/>
                <a:ea typeface="Arial"/>
                <a:cs typeface="Arial"/>
                <a:sym typeface="Arial"/>
              </a:rPr>
              <a:t>Is the process spontaneous at all </a:t>
            </a:r>
            <a:r>
              <a:rPr b="0" i="1" lang="en-US" sz="1800" u="none">
                <a:solidFill>
                  <a:schemeClr val="dk1"/>
                </a:solidFill>
                <a:latin typeface="Arial"/>
                <a:ea typeface="Arial"/>
                <a:cs typeface="Arial"/>
                <a:sym typeface="Arial"/>
              </a:rPr>
              <a:t>T</a:t>
            </a:r>
            <a:r>
              <a:rPr b="0" i="0" lang="en-US" sz="1800" u="none">
                <a:solidFill>
                  <a:schemeClr val="dk1"/>
                </a:solidFill>
                <a:latin typeface="Arial"/>
                <a:ea typeface="Arial"/>
                <a:cs typeface="Arial"/>
                <a:sym typeface="Arial"/>
              </a:rPr>
              <a:t>, no </a:t>
            </a:r>
            <a:r>
              <a:rPr b="0" i="1" lang="en-US" sz="1800" u="none">
                <a:solidFill>
                  <a:schemeClr val="dk1"/>
                </a:solidFill>
                <a:latin typeface="Arial"/>
                <a:ea typeface="Arial"/>
                <a:cs typeface="Arial"/>
                <a:sym typeface="Arial"/>
              </a:rPr>
              <a:t>T</a:t>
            </a:r>
            <a:r>
              <a:rPr b="0" i="0" lang="en-US" sz="1800" u="none">
                <a:solidFill>
                  <a:schemeClr val="dk1"/>
                </a:solidFill>
                <a:latin typeface="Arial"/>
                <a:ea typeface="Arial"/>
                <a:cs typeface="Arial"/>
                <a:sym typeface="Arial"/>
              </a:rPr>
              <a:t>, low </a:t>
            </a:r>
            <a:r>
              <a:rPr b="0" i="1" lang="en-US" sz="1800" u="none">
                <a:solidFill>
                  <a:schemeClr val="dk1"/>
                </a:solidFill>
                <a:latin typeface="Arial"/>
                <a:ea typeface="Arial"/>
                <a:cs typeface="Arial"/>
                <a:sym typeface="Arial"/>
              </a:rPr>
              <a:t>T</a:t>
            </a:r>
            <a:r>
              <a:rPr b="0" i="0" lang="en-US" sz="1800" u="none">
                <a:solidFill>
                  <a:schemeClr val="dk1"/>
                </a:solidFill>
                <a:latin typeface="Arial"/>
                <a:ea typeface="Arial"/>
                <a:cs typeface="Arial"/>
                <a:sym typeface="Arial"/>
              </a:rPr>
              <a:t>, or high </a:t>
            </a:r>
            <a:r>
              <a:rPr b="0" i="1" lang="en-US" sz="1800" u="none">
                <a:solidFill>
                  <a:schemeClr val="dk1"/>
                </a:solidFill>
                <a:latin typeface="Arial"/>
                <a:ea typeface="Arial"/>
                <a:cs typeface="Arial"/>
                <a:sym typeface="Arial"/>
              </a:rPr>
              <a:t>T</a:t>
            </a:r>
            <a:r>
              <a:rPr b="0" i="0" lang="en-US" sz="1800" u="none">
                <a:solidFill>
                  <a:schemeClr val="dk1"/>
                </a:solidFill>
                <a:latin typeface="Arial"/>
                <a:ea typeface="Arial"/>
                <a:cs typeface="Arial"/>
                <a:sym typeface="Arial"/>
              </a:rPr>
              <a:t>? Explain.</a:t>
            </a:r>
            <a:endParaRPr/>
          </a:p>
        </p:txBody>
      </p:sp>
      <p:sp>
        <p:nvSpPr>
          <p:cNvPr id="463" name="Google Shape;463;p40"/>
          <p:cNvSpPr txBox="1"/>
          <p:nvPr/>
        </p:nvSpPr>
        <p:spPr>
          <a:xfrm>
            <a:off x="166687" y="1139825"/>
            <a:ext cx="14478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PROBLEM:</a:t>
            </a:r>
            <a:endParaRPr/>
          </a:p>
        </p:txBody>
      </p:sp>
      <p:sp>
        <p:nvSpPr>
          <p:cNvPr id="464" name="Google Shape;464;p40"/>
          <p:cNvSpPr txBox="1"/>
          <p:nvPr/>
        </p:nvSpPr>
        <p:spPr>
          <a:xfrm>
            <a:off x="115887" y="4803775"/>
            <a:ext cx="9906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PLAN:</a:t>
            </a:r>
            <a:endParaRPr/>
          </a:p>
        </p:txBody>
      </p:sp>
      <p:pic>
        <p:nvPicPr>
          <p:cNvPr id="465" name="Google Shape;465;p40"/>
          <p:cNvPicPr preferRelativeResize="0"/>
          <p:nvPr/>
        </p:nvPicPr>
        <p:blipFill rotWithShape="1">
          <a:blip r:embed="rId3">
            <a:alphaModFix/>
          </a:blip>
          <a:srcRect b="0" l="0" r="0" t="0"/>
          <a:stretch/>
        </p:blipFill>
        <p:spPr>
          <a:xfrm>
            <a:off x="1531937" y="1765300"/>
            <a:ext cx="5392737" cy="2032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3000"/>
                                  </p:stCondLst>
                                  <p:childTnLst>
                                    <p:set>
                                      <p:cBhvr>
                                        <p:cTn dur="1" fill="hold">
                                          <p:stCondLst>
                                            <p:cond delay="0"/>
                                          </p:stCondLst>
                                        </p:cTn>
                                        <p:tgtEl>
                                          <p:spTgt spid="462"/>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5500"/>
                                  </p:stCondLst>
                                  <p:childTnLst>
                                    <p:set>
                                      <p:cBhvr>
                                        <p:cTn dur="1" fill="hold">
                                          <p:stCondLst>
                                            <p:cond delay="0"/>
                                          </p:stCondLst>
                                        </p:cTn>
                                        <p:tgtEl>
                                          <p:spTgt spid="464"/>
                                        </p:tgtEl>
                                        <p:attrNameLst>
                                          <p:attrName>style.visibility</p:attrName>
                                        </p:attrNameLst>
                                      </p:cBhvr>
                                      <p:to>
                                        <p:strVal val="visible"/>
                                      </p:to>
                                    </p:set>
                                  </p:childTnLst>
                                </p:cTn>
                              </p:par>
                            </p:childTnLst>
                          </p:cTn>
                        </p:par>
                        <p:par>
                          <p:cTn fill="hold">
                            <p:stCondLst>
                              <p:cond delay="2"/>
                            </p:stCondLst>
                            <p:childTnLst>
                              <p:par>
                                <p:cTn fill="hold" nodeType="afterEffect" presetClass="entr" presetID="1" presetSubtype="0">
                                  <p:stCondLst>
                                    <p:cond delay="0"/>
                                  </p:stCondLst>
                                  <p:childTnLst>
                                    <p:set>
                                      <p:cBhvr>
                                        <p:cTn dur="1" fill="hold">
                                          <p:stCondLst>
                                            <p:cond delay="0"/>
                                          </p:stCondLst>
                                        </p:cTn>
                                        <p:tgtEl>
                                          <p:spTgt spid="46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70" name="Shape 470"/>
        <p:cNvGrpSpPr/>
        <p:nvPr/>
      </p:nvGrpSpPr>
      <p:grpSpPr>
        <a:xfrm>
          <a:off x="0" y="0"/>
          <a:ext cx="0" cy="0"/>
          <a:chOff x="0" y="0"/>
          <a:chExt cx="0" cy="0"/>
        </a:xfrm>
      </p:grpSpPr>
      <p:sp>
        <p:nvSpPr>
          <p:cNvPr id="471" name="Google Shape;471;p41"/>
          <p:cNvSpPr txBox="1"/>
          <p:nvPr/>
        </p:nvSpPr>
        <p:spPr>
          <a:xfrm>
            <a:off x="520700" y="506412"/>
            <a:ext cx="2498725"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Sample Problem 20.6</a:t>
            </a:r>
            <a:endParaRPr/>
          </a:p>
        </p:txBody>
      </p:sp>
      <p:sp>
        <p:nvSpPr>
          <p:cNvPr id="472" name="Google Shape;472;p41"/>
          <p:cNvSpPr txBox="1"/>
          <p:nvPr/>
        </p:nvSpPr>
        <p:spPr>
          <a:xfrm>
            <a:off x="3033712" y="430212"/>
            <a:ext cx="518160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Using Molecular Scenes to Examine the Signs of </a:t>
            </a:r>
            <a:r>
              <a:rPr b="1" i="0" lang="en-US" sz="1800" u="none">
                <a:solidFill>
                  <a:schemeClr val="dk1"/>
                </a:solidFill>
                <a:latin typeface="Noto Sans Symbols"/>
                <a:ea typeface="Noto Sans Symbols"/>
                <a:cs typeface="Noto Sans Symbols"/>
                <a:sym typeface="Noto Sans Symbols"/>
              </a:rPr>
              <a:t>Δ</a:t>
            </a:r>
            <a:r>
              <a:rPr b="1" i="1" lang="en-US" sz="1800" u="none">
                <a:solidFill>
                  <a:schemeClr val="dk1"/>
                </a:solidFill>
                <a:latin typeface="Arial"/>
                <a:ea typeface="Arial"/>
                <a:cs typeface="Arial"/>
                <a:sym typeface="Arial"/>
              </a:rPr>
              <a:t>H,</a:t>
            </a:r>
            <a:r>
              <a:rPr b="1" i="0" lang="en-US" sz="1800" u="none">
                <a:solidFill>
                  <a:schemeClr val="dk1"/>
                </a:solidFill>
                <a:latin typeface="Arial"/>
                <a:ea typeface="Arial"/>
                <a:cs typeface="Arial"/>
                <a:sym typeface="Arial"/>
              </a:rPr>
              <a:t> </a:t>
            </a:r>
            <a:r>
              <a:rPr b="1" i="0" lang="en-US" sz="1800" u="none">
                <a:solidFill>
                  <a:schemeClr val="dk1"/>
                </a:solidFill>
                <a:latin typeface="Noto Sans Symbols"/>
                <a:ea typeface="Noto Sans Symbols"/>
                <a:cs typeface="Noto Sans Symbols"/>
                <a:sym typeface="Noto Sans Symbols"/>
              </a:rPr>
              <a:t>Δ</a:t>
            </a:r>
            <a:r>
              <a:rPr b="1" i="1" lang="en-US" sz="1800" u="none">
                <a:solidFill>
                  <a:schemeClr val="dk1"/>
                </a:solidFill>
                <a:latin typeface="Arial"/>
                <a:ea typeface="Arial"/>
                <a:cs typeface="Arial"/>
                <a:sym typeface="Arial"/>
              </a:rPr>
              <a:t>S</a:t>
            </a:r>
            <a:r>
              <a:rPr b="1" i="0" lang="en-US" sz="1800" u="none">
                <a:solidFill>
                  <a:schemeClr val="dk1"/>
                </a:solidFill>
                <a:latin typeface="Arial"/>
                <a:ea typeface="Arial"/>
                <a:cs typeface="Arial"/>
                <a:sym typeface="Arial"/>
              </a:rPr>
              <a:t>, and </a:t>
            </a:r>
            <a:r>
              <a:rPr b="1" i="0" lang="en-US" sz="1800" u="none">
                <a:solidFill>
                  <a:schemeClr val="dk1"/>
                </a:solidFill>
                <a:latin typeface="Noto Sans Symbols"/>
                <a:ea typeface="Noto Sans Symbols"/>
                <a:cs typeface="Noto Sans Symbols"/>
                <a:sym typeface="Noto Sans Symbols"/>
              </a:rPr>
              <a:t>Δ</a:t>
            </a:r>
            <a:r>
              <a:rPr b="1" i="1" lang="en-US" sz="1800" u="none">
                <a:solidFill>
                  <a:schemeClr val="dk1"/>
                </a:solidFill>
                <a:latin typeface="Arial"/>
                <a:ea typeface="Arial"/>
                <a:cs typeface="Arial"/>
                <a:sym typeface="Arial"/>
              </a:rPr>
              <a:t>G</a:t>
            </a:r>
            <a:endParaRPr/>
          </a:p>
        </p:txBody>
      </p:sp>
      <p:sp>
        <p:nvSpPr>
          <p:cNvPr id="473" name="Google Shape;473;p41"/>
          <p:cNvSpPr txBox="1"/>
          <p:nvPr/>
        </p:nvSpPr>
        <p:spPr>
          <a:xfrm>
            <a:off x="703262" y="2130425"/>
            <a:ext cx="7696200" cy="646112"/>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 The scenes represent condensation of a gas, Δ</a:t>
            </a:r>
            <a:r>
              <a:rPr b="0" i="1" lang="en-US" sz="1800" u="none">
                <a:solidFill>
                  <a:schemeClr val="dk1"/>
                </a:solidFill>
                <a:latin typeface="Arial"/>
                <a:ea typeface="Arial"/>
                <a:cs typeface="Arial"/>
                <a:sym typeface="Arial"/>
              </a:rPr>
              <a:t>S</a:t>
            </a:r>
            <a:r>
              <a:rPr b="0" i="0" lang="en-US" sz="1800" u="none">
                <a:solidFill>
                  <a:schemeClr val="dk1"/>
                </a:solidFill>
                <a:latin typeface="Arial"/>
                <a:ea typeface="Arial"/>
                <a:cs typeface="Arial"/>
                <a:sym typeface="Arial"/>
              </a:rPr>
              <a:t> &lt; 0 (more order) and Δ</a:t>
            </a:r>
            <a:r>
              <a:rPr b="0" i="1" lang="en-US" sz="1800" u="none">
                <a:solidFill>
                  <a:schemeClr val="dk1"/>
                </a:solidFill>
                <a:latin typeface="Arial"/>
                <a:ea typeface="Arial"/>
                <a:cs typeface="Arial"/>
                <a:sym typeface="Arial"/>
              </a:rPr>
              <a:t>H</a:t>
            </a:r>
            <a:r>
              <a:rPr b="0" i="0" lang="en-US" sz="1800" u="none">
                <a:solidFill>
                  <a:schemeClr val="dk1"/>
                </a:solidFill>
                <a:latin typeface="Arial"/>
                <a:ea typeface="Arial"/>
                <a:cs typeface="Arial"/>
                <a:sym typeface="Arial"/>
              </a:rPr>
              <a:t> &lt; 0 (exothermic)</a:t>
            </a:r>
            <a:endParaRPr/>
          </a:p>
        </p:txBody>
      </p:sp>
      <p:sp>
        <p:nvSpPr>
          <p:cNvPr id="474" name="Google Shape;474;p41"/>
          <p:cNvSpPr txBox="1"/>
          <p:nvPr/>
        </p:nvSpPr>
        <p:spPr>
          <a:xfrm>
            <a:off x="169862" y="1727200"/>
            <a:ext cx="14478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SOLUTION:</a:t>
            </a:r>
            <a:endParaRPr/>
          </a:p>
        </p:txBody>
      </p:sp>
      <p:sp>
        <p:nvSpPr>
          <p:cNvPr id="475" name="Google Shape;475;p41"/>
          <p:cNvSpPr txBox="1"/>
          <p:nvPr/>
        </p:nvSpPr>
        <p:spPr>
          <a:xfrm>
            <a:off x="531812" y="892175"/>
            <a:ext cx="1292225"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continued</a:t>
            </a:r>
            <a:endParaRPr/>
          </a:p>
        </p:txBody>
      </p:sp>
      <p:sp>
        <p:nvSpPr>
          <p:cNvPr id="476" name="Google Shape;476;p41"/>
          <p:cNvSpPr txBox="1"/>
          <p:nvPr/>
        </p:nvSpPr>
        <p:spPr>
          <a:xfrm>
            <a:off x="720725" y="2779712"/>
            <a:ext cx="7694612" cy="10541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(b) </a:t>
            </a:r>
            <a:endParaRPr/>
          </a:p>
          <a:p>
            <a:pPr indent="0" lvl="1" marL="457200" marR="0" rtl="0" algn="l">
              <a:lnSpc>
                <a:spcPct val="100000"/>
              </a:lnSpc>
              <a:spcBef>
                <a:spcPts val="90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With a negative Δ</a:t>
            </a:r>
            <a:r>
              <a:rPr b="0" i="1" lang="en-US" sz="1800" u="none" cap="none" strike="noStrike">
                <a:solidFill>
                  <a:schemeClr val="dk1"/>
                </a:solidFill>
                <a:latin typeface="Arial"/>
                <a:ea typeface="Arial"/>
                <a:cs typeface="Arial"/>
                <a:sym typeface="Arial"/>
              </a:rPr>
              <a:t>S</a:t>
            </a:r>
            <a:r>
              <a:rPr b="0" i="0" lang="en-US" sz="1800" u="none" cap="none" strike="noStrike">
                <a:solidFill>
                  <a:schemeClr val="dk1"/>
                </a:solidFill>
                <a:latin typeface="Arial"/>
                <a:ea typeface="Arial"/>
                <a:cs typeface="Arial"/>
                <a:sym typeface="Arial"/>
              </a:rPr>
              <a:t> and negative Δ</a:t>
            </a:r>
            <a:r>
              <a:rPr b="0" i="1" lang="en-US" sz="1800" u="none" cap="none" strike="noStrike">
                <a:solidFill>
                  <a:schemeClr val="dk1"/>
                </a:solidFill>
                <a:latin typeface="Arial"/>
                <a:ea typeface="Arial"/>
                <a:cs typeface="Arial"/>
                <a:sym typeface="Arial"/>
              </a:rPr>
              <a:t>H,</a:t>
            </a:r>
            <a:r>
              <a:rPr b="0" i="0" lang="en-US" sz="1800" u="none" cap="none" strike="noStrike">
                <a:solidFill>
                  <a:schemeClr val="dk1"/>
                </a:solidFill>
                <a:latin typeface="Arial"/>
                <a:ea typeface="Arial"/>
                <a:cs typeface="Arial"/>
                <a:sym typeface="Arial"/>
              </a:rPr>
              <a:t> Δ</a:t>
            </a:r>
            <a:r>
              <a:rPr b="0" i="1" lang="en-US" sz="1800" u="none" cap="none" strike="noStrike">
                <a:solidFill>
                  <a:schemeClr val="dk1"/>
                </a:solidFill>
                <a:latin typeface="Arial"/>
                <a:ea typeface="Arial"/>
                <a:cs typeface="Arial"/>
                <a:sym typeface="Arial"/>
              </a:rPr>
              <a:t>G </a:t>
            </a:r>
            <a:r>
              <a:rPr b="0" i="0" lang="en-US" sz="1800" u="none" cap="none" strike="noStrike">
                <a:solidFill>
                  <a:schemeClr val="dk1"/>
                </a:solidFill>
                <a:latin typeface="Arial"/>
                <a:ea typeface="Arial"/>
                <a:cs typeface="Arial"/>
                <a:sym typeface="Arial"/>
              </a:rPr>
              <a:t>will be negative. Therefore, the process is spontaneous at low </a:t>
            </a:r>
            <a:r>
              <a:rPr b="0" i="1" lang="en-US" sz="1800" u="none" cap="none" strike="noStrike">
                <a:solidFill>
                  <a:schemeClr val="dk1"/>
                </a:solidFill>
                <a:latin typeface="Arial"/>
                <a:ea typeface="Arial"/>
                <a:cs typeface="Arial"/>
                <a:sym typeface="Arial"/>
              </a:rPr>
              <a:t>T. </a:t>
            </a:r>
            <a:endParaRPr/>
          </a:p>
        </p:txBody>
      </p:sp>
      <p:sp>
        <p:nvSpPr>
          <p:cNvPr id="477" name="Google Shape;477;p41"/>
          <p:cNvSpPr txBox="1"/>
          <p:nvPr/>
        </p:nvSpPr>
        <p:spPr>
          <a:xfrm>
            <a:off x="1241425" y="2797175"/>
            <a:ext cx="28956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Noto Sans Symbols"/>
              <a:buNone/>
            </a:pP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G</a:t>
            </a:r>
            <a:r>
              <a:rPr b="0" baseline="30000" i="0" lang="en-US" sz="1800" u="none">
                <a:solidFill>
                  <a:schemeClr val="dk1"/>
                </a:solidFill>
                <a:latin typeface="Arial"/>
                <a:ea typeface="Arial"/>
                <a:cs typeface="Arial"/>
                <a:sym typeface="Arial"/>
              </a:rPr>
              <a:t> </a:t>
            </a:r>
            <a:r>
              <a:rPr b="0" i="0" lang="en-US" sz="1800" u="none">
                <a:solidFill>
                  <a:schemeClr val="dk1"/>
                </a:solidFill>
                <a:latin typeface="Arial"/>
                <a:ea typeface="Arial"/>
                <a:cs typeface="Arial"/>
                <a:sym typeface="Arial"/>
              </a:rPr>
              <a:t>= </a:t>
            </a: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H</a:t>
            </a:r>
            <a:r>
              <a:rPr b="0" i="0" lang="en-US" sz="1800" u="none">
                <a:solidFill>
                  <a:schemeClr val="dk1"/>
                </a:solidFill>
                <a:latin typeface="Arial"/>
                <a:ea typeface="Arial"/>
                <a:cs typeface="Arial"/>
                <a:sym typeface="Arial"/>
              </a:rPr>
              <a:t> - </a:t>
            </a:r>
            <a:r>
              <a:rPr b="0" i="1" lang="en-US" sz="1800" u="none">
                <a:solidFill>
                  <a:schemeClr val="dk1"/>
                </a:solidFill>
                <a:latin typeface="Arial"/>
                <a:ea typeface="Arial"/>
                <a:cs typeface="Arial"/>
                <a:sym typeface="Arial"/>
              </a:rPr>
              <a:t>T</a:t>
            </a: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473"/>
                                        </p:tgtEl>
                                        <p:attrNameLst>
                                          <p:attrName>style.visibility</p:attrName>
                                        </p:attrNameLst>
                                      </p:cBhvr>
                                      <p:to>
                                        <p:strVal val="visible"/>
                                      </p:to>
                                    </p:set>
                                  </p:childTnLst>
                                </p:cTn>
                              </p:par>
                              <p:par>
                                <p:cTn fill="hold" nodeType="withEffect" presetClass="entr" presetID="1" presetSubtype="0">
                                  <p:stCondLst>
                                    <p:cond delay="2000"/>
                                  </p:stCondLst>
                                  <p:childTnLst>
                                    <p:set>
                                      <p:cBhvr>
                                        <p:cTn dur="1" fill="hold">
                                          <p:stCondLst>
                                            <p:cond delay="0"/>
                                          </p:stCondLst>
                                        </p:cTn>
                                        <p:tgtEl>
                                          <p:spTgt spid="476"/>
                                        </p:tgtEl>
                                        <p:attrNameLst>
                                          <p:attrName>style.visibility</p:attrName>
                                        </p:attrNameLst>
                                      </p:cBhvr>
                                      <p:to>
                                        <p:strVal val="visible"/>
                                      </p:to>
                                    </p:set>
                                  </p:childTnLst>
                                </p:cTn>
                              </p:par>
                              <p:par>
                                <p:cTn fill="hold" nodeType="withEffect" presetClass="entr" presetID="1" presetSubtype="0">
                                  <p:stCondLst>
                                    <p:cond delay="2000"/>
                                  </p:stCondLst>
                                  <p:childTnLst>
                                    <p:set>
                                      <p:cBhvr>
                                        <p:cTn dur="1" fill="hold">
                                          <p:stCondLst>
                                            <p:cond delay="0"/>
                                          </p:stCondLst>
                                        </p:cTn>
                                        <p:tgtEl>
                                          <p:spTgt spid="477">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1" name="Shape 101"/>
        <p:cNvGrpSpPr/>
        <p:nvPr/>
      </p:nvGrpSpPr>
      <p:grpSpPr>
        <a:xfrm>
          <a:off x="0" y="0"/>
          <a:ext cx="0" cy="0"/>
          <a:chOff x="0" y="0"/>
          <a:chExt cx="0" cy="0"/>
        </a:xfrm>
      </p:grpSpPr>
      <p:sp>
        <p:nvSpPr>
          <p:cNvPr id="102" name="Google Shape;102;p15"/>
          <p:cNvSpPr txBox="1"/>
          <p:nvPr/>
        </p:nvSpPr>
        <p:spPr>
          <a:xfrm>
            <a:off x="1219200" y="609600"/>
            <a:ext cx="6172200" cy="396875"/>
          </a:xfrm>
          <a:prstGeom prst="rect">
            <a:avLst/>
          </a:prstGeom>
          <a:gradFill>
            <a:gsLst>
              <a:gs pos="0">
                <a:srgbClr val="FF9218">
                  <a:alpha val="63921"/>
                </a:srgbClr>
              </a:gs>
              <a:gs pos="100000">
                <a:schemeClr val="lt1"/>
              </a:gs>
            </a:gsLst>
            <a:path path="circle">
              <a:fillToRect b="50%" l="50%" r="50%" t="50%"/>
            </a:path>
            <a:tileRect/>
          </a:gra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Limitations of the First Law of Thermodynamics</a:t>
            </a:r>
            <a:endParaRPr/>
          </a:p>
        </p:txBody>
      </p:sp>
      <p:sp>
        <p:nvSpPr>
          <p:cNvPr id="103" name="Google Shape;103;p15"/>
          <p:cNvSpPr txBox="1"/>
          <p:nvPr/>
        </p:nvSpPr>
        <p:spPr>
          <a:xfrm>
            <a:off x="3200400" y="1371600"/>
            <a:ext cx="1524000" cy="396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Noto Sans Symbols"/>
              <a:buNone/>
            </a:pPr>
            <a:r>
              <a:rPr b="1" i="0" lang="en-US" sz="2000" u="none">
                <a:solidFill>
                  <a:schemeClr val="dk1"/>
                </a:solidFill>
                <a:latin typeface="Noto Sans Symbols"/>
                <a:ea typeface="Noto Sans Symbols"/>
                <a:cs typeface="Noto Sans Symbols"/>
                <a:sym typeface="Noto Sans Symbols"/>
              </a:rPr>
              <a:t>Δ</a:t>
            </a:r>
            <a:r>
              <a:rPr b="1" i="1" lang="en-US" sz="2000" u="none">
                <a:solidFill>
                  <a:schemeClr val="dk1"/>
                </a:solidFill>
                <a:latin typeface="Arial"/>
                <a:ea typeface="Arial"/>
                <a:cs typeface="Arial"/>
                <a:sym typeface="Arial"/>
              </a:rPr>
              <a:t>E</a:t>
            </a:r>
            <a:r>
              <a:rPr b="1" i="0" lang="en-US" sz="2000" u="none">
                <a:solidFill>
                  <a:schemeClr val="dk1"/>
                </a:solidFill>
                <a:latin typeface="Arial"/>
                <a:ea typeface="Arial"/>
                <a:cs typeface="Arial"/>
                <a:sym typeface="Arial"/>
              </a:rPr>
              <a:t> = </a:t>
            </a:r>
            <a:r>
              <a:rPr b="1" i="1" lang="en-US" sz="2000" u="none">
                <a:solidFill>
                  <a:schemeClr val="dk1"/>
                </a:solidFill>
                <a:latin typeface="Times"/>
                <a:ea typeface="Times"/>
                <a:cs typeface="Times"/>
                <a:sym typeface="Times"/>
              </a:rPr>
              <a:t>q</a:t>
            </a:r>
            <a:r>
              <a:rPr b="1" i="0" lang="en-US" sz="2000" u="none">
                <a:solidFill>
                  <a:schemeClr val="dk1"/>
                </a:solidFill>
                <a:latin typeface="Arial"/>
                <a:ea typeface="Arial"/>
                <a:cs typeface="Arial"/>
                <a:sym typeface="Arial"/>
              </a:rPr>
              <a:t> + </a:t>
            </a:r>
            <a:r>
              <a:rPr b="1" i="1" lang="en-US" sz="2000" u="none">
                <a:solidFill>
                  <a:schemeClr val="dk1"/>
                </a:solidFill>
                <a:latin typeface="Times"/>
                <a:ea typeface="Times"/>
                <a:cs typeface="Times"/>
                <a:sym typeface="Times"/>
              </a:rPr>
              <a:t>w</a:t>
            </a:r>
            <a:endParaRPr/>
          </a:p>
        </p:txBody>
      </p:sp>
      <p:sp>
        <p:nvSpPr>
          <p:cNvPr id="104" name="Google Shape;104;p15"/>
          <p:cNvSpPr txBox="1"/>
          <p:nvPr/>
        </p:nvSpPr>
        <p:spPr>
          <a:xfrm>
            <a:off x="2209800" y="1905000"/>
            <a:ext cx="4572000" cy="3968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000"/>
              <a:buFont typeface="Arial"/>
              <a:buNone/>
            </a:pPr>
            <a:r>
              <a:rPr b="1" i="1" lang="en-US" sz="2000" u="none">
                <a:solidFill>
                  <a:schemeClr val="dk1"/>
                </a:solidFill>
                <a:latin typeface="Arial"/>
                <a:ea typeface="Arial"/>
                <a:cs typeface="Arial"/>
                <a:sym typeface="Arial"/>
              </a:rPr>
              <a:t>E</a:t>
            </a:r>
            <a:r>
              <a:rPr b="1" baseline="-25000" i="0" lang="en-US" sz="2000" u="none">
                <a:solidFill>
                  <a:schemeClr val="dk1"/>
                </a:solidFill>
                <a:latin typeface="Arial"/>
                <a:ea typeface="Arial"/>
                <a:cs typeface="Arial"/>
                <a:sym typeface="Arial"/>
              </a:rPr>
              <a:t>universe</a:t>
            </a:r>
            <a:r>
              <a:rPr b="1" baseline="-25000" i="1" lang="en-US" sz="2000" u="none">
                <a:solidFill>
                  <a:schemeClr val="dk1"/>
                </a:solidFill>
                <a:latin typeface="Arial"/>
                <a:ea typeface="Arial"/>
                <a:cs typeface="Arial"/>
                <a:sym typeface="Arial"/>
              </a:rPr>
              <a:t> </a:t>
            </a:r>
            <a:r>
              <a:rPr b="1" i="1" lang="en-US" sz="2000" u="none">
                <a:solidFill>
                  <a:schemeClr val="dk1"/>
                </a:solidFill>
                <a:latin typeface="Arial"/>
                <a:ea typeface="Arial"/>
                <a:cs typeface="Arial"/>
                <a:sym typeface="Arial"/>
              </a:rPr>
              <a:t>= E</a:t>
            </a:r>
            <a:r>
              <a:rPr b="1" baseline="-25000" i="0" lang="en-US" sz="2000" u="none">
                <a:solidFill>
                  <a:schemeClr val="dk1"/>
                </a:solidFill>
                <a:latin typeface="Arial"/>
                <a:ea typeface="Arial"/>
                <a:cs typeface="Arial"/>
                <a:sym typeface="Arial"/>
              </a:rPr>
              <a:t>system</a:t>
            </a:r>
            <a:r>
              <a:rPr b="1" i="0" lang="en-US" sz="2000" u="none">
                <a:solidFill>
                  <a:schemeClr val="dk1"/>
                </a:solidFill>
                <a:latin typeface="Arial"/>
                <a:ea typeface="Arial"/>
                <a:cs typeface="Arial"/>
                <a:sym typeface="Arial"/>
              </a:rPr>
              <a:t> + </a:t>
            </a:r>
            <a:r>
              <a:rPr b="1" i="1" lang="en-US" sz="2000" u="none">
                <a:solidFill>
                  <a:schemeClr val="dk1"/>
                </a:solidFill>
                <a:latin typeface="Arial"/>
                <a:ea typeface="Arial"/>
                <a:cs typeface="Arial"/>
                <a:sym typeface="Arial"/>
              </a:rPr>
              <a:t>E</a:t>
            </a:r>
            <a:r>
              <a:rPr b="1" baseline="-25000" i="0" lang="en-US" sz="2000" u="none">
                <a:solidFill>
                  <a:schemeClr val="dk1"/>
                </a:solidFill>
                <a:latin typeface="Arial"/>
                <a:ea typeface="Arial"/>
                <a:cs typeface="Arial"/>
                <a:sym typeface="Arial"/>
              </a:rPr>
              <a:t>surroundings</a:t>
            </a:r>
            <a:endParaRPr/>
          </a:p>
        </p:txBody>
      </p:sp>
      <p:sp>
        <p:nvSpPr>
          <p:cNvPr id="105" name="Google Shape;105;p15"/>
          <p:cNvSpPr txBox="1"/>
          <p:nvPr/>
        </p:nvSpPr>
        <p:spPr>
          <a:xfrm>
            <a:off x="2209800" y="2514600"/>
            <a:ext cx="4572000" cy="3968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000"/>
              <a:buFont typeface="Noto Sans Symbols"/>
              <a:buNone/>
            </a:pPr>
            <a:r>
              <a:rPr b="1" i="0" lang="en-US" sz="2000" u="none">
                <a:solidFill>
                  <a:schemeClr val="dk1"/>
                </a:solidFill>
                <a:latin typeface="Noto Sans Symbols"/>
                <a:ea typeface="Noto Sans Symbols"/>
                <a:cs typeface="Noto Sans Symbols"/>
                <a:sym typeface="Noto Sans Symbols"/>
              </a:rPr>
              <a:t>Δ</a:t>
            </a:r>
            <a:r>
              <a:rPr b="1" i="1" lang="en-US" sz="2000" u="none">
                <a:solidFill>
                  <a:schemeClr val="dk1"/>
                </a:solidFill>
                <a:latin typeface="Arial"/>
                <a:ea typeface="Arial"/>
                <a:cs typeface="Arial"/>
                <a:sym typeface="Arial"/>
              </a:rPr>
              <a:t>E</a:t>
            </a:r>
            <a:r>
              <a:rPr b="1" baseline="-25000" i="0" lang="en-US" sz="2000" u="none">
                <a:solidFill>
                  <a:schemeClr val="dk1"/>
                </a:solidFill>
                <a:latin typeface="Arial"/>
                <a:ea typeface="Arial"/>
                <a:cs typeface="Arial"/>
                <a:sym typeface="Arial"/>
              </a:rPr>
              <a:t>system</a:t>
            </a:r>
            <a:r>
              <a:rPr b="1" i="0" lang="en-US" sz="2000" u="none">
                <a:solidFill>
                  <a:schemeClr val="dk1"/>
                </a:solidFill>
                <a:latin typeface="Arial"/>
                <a:ea typeface="Arial"/>
                <a:cs typeface="Arial"/>
                <a:sym typeface="Arial"/>
              </a:rPr>
              <a:t> = -</a:t>
            </a:r>
            <a:r>
              <a:rPr b="1" i="0" lang="en-US" sz="2000" u="none">
                <a:solidFill>
                  <a:schemeClr val="dk1"/>
                </a:solidFill>
                <a:latin typeface="Noto Sans Symbols"/>
                <a:ea typeface="Noto Sans Symbols"/>
                <a:cs typeface="Noto Sans Symbols"/>
                <a:sym typeface="Noto Sans Symbols"/>
              </a:rPr>
              <a:t>Δ</a:t>
            </a:r>
            <a:r>
              <a:rPr b="1" i="1" lang="en-US" sz="2000" u="none">
                <a:solidFill>
                  <a:schemeClr val="dk1"/>
                </a:solidFill>
                <a:latin typeface="Arial"/>
                <a:ea typeface="Arial"/>
                <a:cs typeface="Arial"/>
                <a:sym typeface="Arial"/>
              </a:rPr>
              <a:t>E</a:t>
            </a:r>
            <a:r>
              <a:rPr b="1" baseline="-25000" i="0" lang="en-US" sz="2000" u="none">
                <a:solidFill>
                  <a:schemeClr val="dk1"/>
                </a:solidFill>
                <a:latin typeface="Arial"/>
                <a:ea typeface="Arial"/>
                <a:cs typeface="Arial"/>
                <a:sym typeface="Arial"/>
              </a:rPr>
              <a:t>surroundings</a:t>
            </a:r>
            <a:endParaRPr/>
          </a:p>
        </p:txBody>
      </p:sp>
      <p:sp>
        <p:nvSpPr>
          <p:cNvPr id="106" name="Google Shape;106;p15"/>
          <p:cNvSpPr txBox="1"/>
          <p:nvPr/>
        </p:nvSpPr>
        <p:spPr>
          <a:xfrm>
            <a:off x="1411287" y="3905250"/>
            <a:ext cx="5937250" cy="3968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000"/>
              <a:buFont typeface="Times"/>
              <a:buNone/>
            </a:pPr>
            <a:r>
              <a:rPr b="0" i="1" lang="en-US" sz="2000" u="none">
                <a:solidFill>
                  <a:schemeClr val="dk1"/>
                </a:solidFill>
                <a:latin typeface="Times"/>
                <a:ea typeface="Times"/>
                <a:cs typeface="Times"/>
                <a:sym typeface="Times"/>
              </a:rPr>
              <a:t>The total energy of the universe is constant.</a:t>
            </a:r>
            <a:endParaRPr/>
          </a:p>
        </p:txBody>
      </p:sp>
      <p:sp>
        <p:nvSpPr>
          <p:cNvPr id="107" name="Google Shape;107;p15"/>
          <p:cNvSpPr txBox="1"/>
          <p:nvPr/>
        </p:nvSpPr>
        <p:spPr>
          <a:xfrm>
            <a:off x="1298575" y="4591050"/>
            <a:ext cx="670560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However, this does not tell us anything about the </a:t>
            </a:r>
            <a:r>
              <a:rPr b="0" i="1" lang="en-US" sz="1800" u="none">
                <a:solidFill>
                  <a:schemeClr val="dk1"/>
                </a:solidFill>
                <a:latin typeface="Arial"/>
                <a:ea typeface="Arial"/>
                <a:cs typeface="Arial"/>
                <a:sym typeface="Arial"/>
              </a:rPr>
              <a:t>direction</a:t>
            </a:r>
            <a:r>
              <a:rPr b="0" i="0" lang="en-US" sz="1800" u="none">
                <a:solidFill>
                  <a:schemeClr val="dk1"/>
                </a:solidFill>
                <a:latin typeface="Arial"/>
                <a:ea typeface="Arial"/>
                <a:cs typeface="Arial"/>
                <a:sym typeface="Arial"/>
              </a:rPr>
              <a:t> of change in the universe.</a:t>
            </a:r>
            <a:endParaRPr/>
          </a:p>
        </p:txBody>
      </p:sp>
      <p:sp>
        <p:nvSpPr>
          <p:cNvPr id="108" name="Google Shape;108;p15"/>
          <p:cNvSpPr txBox="1"/>
          <p:nvPr/>
        </p:nvSpPr>
        <p:spPr>
          <a:xfrm>
            <a:off x="2209800" y="3048000"/>
            <a:ext cx="5264150" cy="3968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000"/>
              <a:buFont typeface="Noto Sans Symbols"/>
              <a:buNone/>
            </a:pPr>
            <a:r>
              <a:rPr b="1" i="0" lang="en-US" sz="2000" u="none">
                <a:solidFill>
                  <a:schemeClr val="dk1"/>
                </a:solidFill>
                <a:latin typeface="Noto Sans Symbols"/>
                <a:ea typeface="Noto Sans Symbols"/>
                <a:cs typeface="Noto Sans Symbols"/>
                <a:sym typeface="Noto Sans Symbols"/>
              </a:rPr>
              <a:t>Δ</a:t>
            </a:r>
            <a:r>
              <a:rPr b="1" i="1" lang="en-US" sz="2000" u="none">
                <a:solidFill>
                  <a:schemeClr val="dk1"/>
                </a:solidFill>
                <a:latin typeface="Arial"/>
                <a:ea typeface="Arial"/>
                <a:cs typeface="Arial"/>
                <a:sym typeface="Arial"/>
              </a:rPr>
              <a:t>E</a:t>
            </a:r>
            <a:r>
              <a:rPr b="1" baseline="-25000" i="0" lang="en-US" sz="2000" u="none">
                <a:solidFill>
                  <a:schemeClr val="dk1"/>
                </a:solidFill>
                <a:latin typeface="Arial"/>
                <a:ea typeface="Arial"/>
                <a:cs typeface="Arial"/>
                <a:sym typeface="Arial"/>
              </a:rPr>
              <a:t>system</a:t>
            </a:r>
            <a:r>
              <a:rPr b="1" i="0" lang="en-US" sz="2000" u="none">
                <a:solidFill>
                  <a:schemeClr val="dk1"/>
                </a:solidFill>
                <a:latin typeface="Arial"/>
                <a:ea typeface="Arial"/>
                <a:cs typeface="Arial"/>
                <a:sym typeface="Arial"/>
              </a:rPr>
              <a:t> +  </a:t>
            </a:r>
            <a:r>
              <a:rPr b="1" i="0" lang="en-US" sz="2000" u="none">
                <a:solidFill>
                  <a:schemeClr val="dk1"/>
                </a:solidFill>
                <a:latin typeface="Noto Sans Symbols"/>
                <a:ea typeface="Noto Sans Symbols"/>
                <a:cs typeface="Noto Sans Symbols"/>
                <a:sym typeface="Noto Sans Symbols"/>
              </a:rPr>
              <a:t>Δ</a:t>
            </a:r>
            <a:r>
              <a:rPr b="1" i="1" lang="en-US" sz="2000" u="none">
                <a:solidFill>
                  <a:schemeClr val="dk1"/>
                </a:solidFill>
                <a:latin typeface="Arial"/>
                <a:ea typeface="Arial"/>
                <a:cs typeface="Arial"/>
                <a:sym typeface="Arial"/>
              </a:rPr>
              <a:t>E</a:t>
            </a:r>
            <a:r>
              <a:rPr b="1" baseline="-25000" i="0" lang="en-US" sz="2000" u="none">
                <a:solidFill>
                  <a:schemeClr val="dk1"/>
                </a:solidFill>
                <a:latin typeface="Arial"/>
                <a:ea typeface="Arial"/>
                <a:cs typeface="Arial"/>
                <a:sym typeface="Arial"/>
              </a:rPr>
              <a:t>surroundings</a:t>
            </a:r>
            <a:r>
              <a:rPr b="1" i="0" lang="en-US" sz="2000" u="none">
                <a:solidFill>
                  <a:schemeClr val="dk1"/>
                </a:solidFill>
                <a:latin typeface="Arial"/>
                <a:ea typeface="Arial"/>
                <a:cs typeface="Arial"/>
                <a:sym typeface="Arial"/>
              </a:rPr>
              <a:t> = 0 = </a:t>
            </a:r>
            <a:r>
              <a:rPr b="1" i="0" lang="en-US" sz="2000" u="none">
                <a:solidFill>
                  <a:schemeClr val="dk1"/>
                </a:solidFill>
                <a:latin typeface="Noto Sans Symbols"/>
                <a:ea typeface="Noto Sans Symbols"/>
                <a:cs typeface="Noto Sans Symbols"/>
                <a:sym typeface="Noto Sans Symbols"/>
              </a:rPr>
              <a:t>Δ</a:t>
            </a:r>
            <a:r>
              <a:rPr b="1" i="1" lang="en-US" sz="2000" u="none">
                <a:solidFill>
                  <a:schemeClr val="dk1"/>
                </a:solidFill>
                <a:latin typeface="Arial"/>
                <a:ea typeface="Arial"/>
                <a:cs typeface="Arial"/>
                <a:sym typeface="Arial"/>
              </a:rPr>
              <a:t>E</a:t>
            </a:r>
            <a:r>
              <a:rPr b="1" baseline="-25000" i="0" lang="en-US" sz="2000" u="none">
                <a:solidFill>
                  <a:schemeClr val="dk1"/>
                </a:solidFill>
                <a:latin typeface="Arial"/>
                <a:ea typeface="Arial"/>
                <a:cs typeface="Arial"/>
                <a:sym typeface="Arial"/>
              </a:rPr>
              <a:t>universe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3">
                                            <p:txEl>
                                              <p:pRg end="0" st="0"/>
                                            </p:txEl>
                                          </p:spTgt>
                                        </p:tgtEl>
                                        <p:attrNameLst>
                                          <p:attrName>style.visibility</p:attrName>
                                        </p:attrNameLst>
                                      </p:cBhvr>
                                      <p:to>
                                        <p:strVal val="visible"/>
                                      </p:to>
                                    </p:set>
                                    <p:animEffect filter="fade" transition="in">
                                      <p:cBhvr>
                                        <p:cTn dur="500"/>
                                        <p:tgtEl>
                                          <p:spTgt spid="103">
                                            <p:txEl>
                                              <p:pRg end="0" st="0"/>
                                            </p:txEl>
                                          </p:spTgt>
                                        </p:tgtEl>
                                      </p:cBhvr>
                                    </p:animEffect>
                                  </p:childTnLst>
                                </p:cTn>
                              </p:par>
                            </p:childTnLst>
                          </p:cTn>
                        </p:par>
                        <p:par>
                          <p:cTn fill="hold">
                            <p:stCondLst>
                              <p:cond delay="500"/>
                            </p:stCondLst>
                            <p:childTnLst>
                              <p:par>
                                <p:cTn fill="hold" nodeType="afterEffect" presetClass="entr" presetID="10" presetSubtype="0">
                                  <p:stCondLst>
                                    <p:cond delay="1000"/>
                                  </p:stCondLst>
                                  <p:childTnLst>
                                    <p:set>
                                      <p:cBhvr>
                                        <p:cTn dur="1" fill="hold">
                                          <p:stCondLst>
                                            <p:cond delay="0"/>
                                          </p:stCondLst>
                                        </p:cTn>
                                        <p:tgtEl>
                                          <p:spTgt spid="104">
                                            <p:txEl>
                                              <p:pRg end="0" st="0"/>
                                            </p:txEl>
                                          </p:spTgt>
                                        </p:tgtEl>
                                        <p:attrNameLst>
                                          <p:attrName>style.visibility</p:attrName>
                                        </p:attrNameLst>
                                      </p:cBhvr>
                                      <p:to>
                                        <p:strVal val="visible"/>
                                      </p:to>
                                    </p:set>
                                    <p:animEffect filter="fade" transition="in">
                                      <p:cBhvr>
                                        <p:cTn dur="500"/>
                                        <p:tgtEl>
                                          <p:spTgt spid="104">
                                            <p:txEl>
                                              <p:pRg end="0" st="0"/>
                                            </p:txEl>
                                          </p:spTgt>
                                        </p:tgtEl>
                                      </p:cBhvr>
                                    </p:animEffect>
                                  </p:childTnLst>
                                </p:cTn>
                              </p:par>
                            </p:childTnLst>
                          </p:cTn>
                        </p:par>
                        <p:par>
                          <p:cTn fill="hold">
                            <p:stCondLst>
                              <p:cond delay="1000"/>
                            </p:stCondLst>
                            <p:childTnLst>
                              <p:par>
                                <p:cTn fill="hold" nodeType="afterEffect" presetClass="entr" presetID="10" presetSubtype="0">
                                  <p:stCondLst>
                                    <p:cond delay="1000"/>
                                  </p:stCondLst>
                                  <p:childTnLst>
                                    <p:set>
                                      <p:cBhvr>
                                        <p:cTn dur="1" fill="hold">
                                          <p:stCondLst>
                                            <p:cond delay="0"/>
                                          </p:stCondLst>
                                        </p:cTn>
                                        <p:tgtEl>
                                          <p:spTgt spid="105">
                                            <p:txEl>
                                              <p:pRg end="0" st="0"/>
                                            </p:txEl>
                                          </p:spTgt>
                                        </p:tgtEl>
                                        <p:attrNameLst>
                                          <p:attrName>style.visibility</p:attrName>
                                        </p:attrNameLst>
                                      </p:cBhvr>
                                      <p:to>
                                        <p:strVal val="visible"/>
                                      </p:to>
                                    </p:set>
                                    <p:animEffect filter="fade" transition="in">
                                      <p:cBhvr>
                                        <p:cTn dur="500"/>
                                        <p:tgtEl>
                                          <p:spTgt spid="105">
                                            <p:txEl>
                                              <p:pRg end="0" st="0"/>
                                            </p:txEl>
                                          </p:spTgt>
                                        </p:tgtEl>
                                      </p:cBhvr>
                                    </p:animEffect>
                                  </p:childTnLst>
                                </p:cTn>
                              </p:par>
                            </p:childTnLst>
                          </p:cTn>
                        </p:par>
                        <p:par>
                          <p:cTn fill="hold">
                            <p:stCondLst>
                              <p:cond delay="1500"/>
                            </p:stCondLst>
                            <p:childTnLst>
                              <p:par>
                                <p:cTn fill="hold" nodeType="afterEffect" presetClass="entr" presetID="10" presetSubtype="0">
                                  <p:stCondLst>
                                    <p:cond delay="1000"/>
                                  </p:stCondLst>
                                  <p:childTnLst>
                                    <p:set>
                                      <p:cBhvr>
                                        <p:cTn dur="1" fill="hold">
                                          <p:stCondLst>
                                            <p:cond delay="0"/>
                                          </p:stCondLst>
                                        </p:cTn>
                                        <p:tgtEl>
                                          <p:spTgt spid="108">
                                            <p:txEl>
                                              <p:pRg end="0" st="0"/>
                                            </p:txEl>
                                          </p:spTgt>
                                        </p:tgtEl>
                                        <p:attrNameLst>
                                          <p:attrName>style.visibility</p:attrName>
                                        </p:attrNameLst>
                                      </p:cBhvr>
                                      <p:to>
                                        <p:strVal val="visible"/>
                                      </p:to>
                                    </p:set>
                                    <p:animEffect filter="fade" transition="in">
                                      <p:cBhvr>
                                        <p:cTn dur="500"/>
                                        <p:tgtEl>
                                          <p:spTgt spid="108">
                                            <p:txEl>
                                              <p:pRg end="0" st="0"/>
                                            </p:txEl>
                                          </p:spTgt>
                                        </p:tgtEl>
                                      </p:cBhvr>
                                    </p:animEffect>
                                  </p:childTnLst>
                                </p:cTn>
                              </p:par>
                            </p:childTnLst>
                          </p:cTn>
                        </p:par>
                        <p:par>
                          <p:cTn fill="hold">
                            <p:stCondLst>
                              <p:cond delay="2000"/>
                            </p:stCondLst>
                            <p:childTnLst>
                              <p:par>
                                <p:cTn fill="hold" nodeType="afterEffect" presetClass="entr" presetID="10" presetSubtype="0">
                                  <p:stCondLst>
                                    <p:cond delay="1500"/>
                                  </p:stCondLst>
                                  <p:childTnLst>
                                    <p:set>
                                      <p:cBhvr>
                                        <p:cTn dur="1" fill="hold">
                                          <p:stCondLst>
                                            <p:cond delay="0"/>
                                          </p:stCondLst>
                                        </p:cTn>
                                        <p:tgtEl>
                                          <p:spTgt spid="106">
                                            <p:txEl>
                                              <p:pRg end="0" st="0"/>
                                            </p:txEl>
                                          </p:spTgt>
                                        </p:tgtEl>
                                        <p:attrNameLst>
                                          <p:attrName>style.visibility</p:attrName>
                                        </p:attrNameLst>
                                      </p:cBhvr>
                                      <p:to>
                                        <p:strVal val="visible"/>
                                      </p:to>
                                    </p:set>
                                    <p:animEffect filter="fade" transition="in">
                                      <p:cBhvr>
                                        <p:cTn dur="500"/>
                                        <p:tgtEl>
                                          <p:spTgt spid="106">
                                            <p:txEl>
                                              <p:pRg end="0" st="0"/>
                                            </p:txEl>
                                          </p:spTgt>
                                        </p:tgtEl>
                                      </p:cBhvr>
                                    </p:animEffect>
                                  </p:childTnLst>
                                </p:cTn>
                              </p:par>
                            </p:childTnLst>
                          </p:cTn>
                        </p:par>
                        <p:par>
                          <p:cTn fill="hold">
                            <p:stCondLst>
                              <p:cond delay="2500"/>
                            </p:stCondLst>
                            <p:childTnLst>
                              <p:par>
                                <p:cTn fill="hold" nodeType="afterEffect" presetClass="entr" presetID="10" presetSubtype="0">
                                  <p:stCondLst>
                                    <p:cond delay="1500"/>
                                  </p:stCondLst>
                                  <p:childTnLst>
                                    <p:set>
                                      <p:cBhvr>
                                        <p:cTn dur="1" fill="hold">
                                          <p:stCondLst>
                                            <p:cond delay="0"/>
                                          </p:stCondLst>
                                        </p:cTn>
                                        <p:tgtEl>
                                          <p:spTgt spid="107">
                                            <p:txEl>
                                              <p:pRg end="0" st="0"/>
                                            </p:txEl>
                                          </p:spTgt>
                                        </p:tgtEl>
                                        <p:attrNameLst>
                                          <p:attrName>style.visibility</p:attrName>
                                        </p:attrNameLst>
                                      </p:cBhvr>
                                      <p:to>
                                        <p:strVal val="visible"/>
                                      </p:to>
                                    </p:set>
                                    <p:animEffect filter="fade" transition="in">
                                      <p:cBhvr>
                                        <p:cTn dur="500"/>
                                        <p:tgtEl>
                                          <p:spTgt spid="107">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82" name="Shape 482"/>
        <p:cNvGrpSpPr/>
        <p:nvPr/>
      </p:nvGrpSpPr>
      <p:grpSpPr>
        <a:xfrm>
          <a:off x="0" y="0"/>
          <a:ext cx="0" cy="0"/>
          <a:chOff x="0" y="0"/>
          <a:chExt cx="0" cy="0"/>
        </a:xfrm>
      </p:grpSpPr>
      <p:sp>
        <p:nvSpPr>
          <p:cNvPr id="483" name="Google Shape;483;p42"/>
          <p:cNvSpPr txBox="1"/>
          <p:nvPr/>
        </p:nvSpPr>
        <p:spPr>
          <a:xfrm>
            <a:off x="381000" y="533400"/>
            <a:ext cx="2571750"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Sample Problem 20.7</a:t>
            </a:r>
            <a:endParaRPr/>
          </a:p>
        </p:txBody>
      </p:sp>
      <p:sp>
        <p:nvSpPr>
          <p:cNvPr id="484" name="Google Shape;484;p42"/>
          <p:cNvSpPr txBox="1"/>
          <p:nvPr/>
        </p:nvSpPr>
        <p:spPr>
          <a:xfrm>
            <a:off x="381000" y="1219200"/>
            <a:ext cx="14478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PROBLEM:</a:t>
            </a:r>
            <a:endParaRPr/>
          </a:p>
        </p:txBody>
      </p:sp>
      <p:sp>
        <p:nvSpPr>
          <p:cNvPr id="485" name="Google Shape;485;p42"/>
          <p:cNvSpPr txBox="1"/>
          <p:nvPr/>
        </p:nvSpPr>
        <p:spPr>
          <a:xfrm>
            <a:off x="381000" y="4114800"/>
            <a:ext cx="9144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PLAN:</a:t>
            </a:r>
            <a:endParaRPr/>
          </a:p>
        </p:txBody>
      </p:sp>
      <p:sp>
        <p:nvSpPr>
          <p:cNvPr id="486" name="Google Shape;486;p42"/>
          <p:cNvSpPr txBox="1"/>
          <p:nvPr/>
        </p:nvSpPr>
        <p:spPr>
          <a:xfrm>
            <a:off x="304800" y="5181600"/>
            <a:ext cx="15240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SOLUTION:</a:t>
            </a:r>
            <a:endParaRPr/>
          </a:p>
        </p:txBody>
      </p:sp>
      <p:sp>
        <p:nvSpPr>
          <p:cNvPr id="487" name="Google Shape;487;p42"/>
          <p:cNvSpPr txBox="1"/>
          <p:nvPr/>
        </p:nvSpPr>
        <p:spPr>
          <a:xfrm>
            <a:off x="2994025" y="520700"/>
            <a:ext cx="54864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Determining the Effect of Temperature on </a:t>
            </a:r>
            <a:r>
              <a:rPr b="1" i="0" lang="en-US" sz="1800" u="none">
                <a:solidFill>
                  <a:schemeClr val="dk1"/>
                </a:solidFill>
                <a:latin typeface="Noto Sans Symbols"/>
                <a:ea typeface="Noto Sans Symbols"/>
                <a:cs typeface="Noto Sans Symbols"/>
                <a:sym typeface="Noto Sans Symbols"/>
              </a:rPr>
              <a:t>Δ</a:t>
            </a:r>
            <a:r>
              <a:rPr b="1" i="1" lang="en-US" sz="1800" u="none">
                <a:solidFill>
                  <a:schemeClr val="dk1"/>
                </a:solidFill>
                <a:latin typeface="Arial"/>
                <a:ea typeface="Arial"/>
                <a:cs typeface="Arial"/>
                <a:sym typeface="Arial"/>
              </a:rPr>
              <a:t>G</a:t>
            </a:r>
            <a:endParaRPr/>
          </a:p>
        </p:txBody>
      </p:sp>
      <p:sp>
        <p:nvSpPr>
          <p:cNvPr id="488" name="Google Shape;488;p42"/>
          <p:cNvSpPr txBox="1"/>
          <p:nvPr/>
        </p:nvSpPr>
        <p:spPr>
          <a:xfrm>
            <a:off x="1905000" y="1219200"/>
            <a:ext cx="678180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 key step in the production of sulfuric acid is the oxidation of SO</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 to SO</a:t>
            </a:r>
            <a:r>
              <a:rPr b="0" baseline="-25000" i="0" lang="en-US" sz="1800" u="none">
                <a:solidFill>
                  <a:schemeClr val="dk1"/>
                </a:solidFill>
                <a:latin typeface="Arial"/>
                <a:ea typeface="Arial"/>
                <a:cs typeface="Arial"/>
                <a:sym typeface="Arial"/>
              </a:rPr>
              <a:t>3</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a:t>
            </a:r>
            <a:endParaRPr/>
          </a:p>
        </p:txBody>
      </p:sp>
      <p:grpSp>
        <p:nvGrpSpPr>
          <p:cNvPr id="489" name="Google Shape;489;p42"/>
          <p:cNvGrpSpPr/>
          <p:nvPr/>
        </p:nvGrpSpPr>
        <p:grpSpPr>
          <a:xfrm>
            <a:off x="3048000" y="1905000"/>
            <a:ext cx="3505200" cy="366712"/>
            <a:chOff x="1920" y="1344"/>
            <a:chExt cx="2208" cy="231"/>
          </a:xfrm>
        </p:grpSpPr>
        <p:sp>
          <p:nvSpPr>
            <p:cNvPr id="490" name="Google Shape;490;p42"/>
            <p:cNvSpPr txBox="1"/>
            <p:nvPr/>
          </p:nvSpPr>
          <p:spPr>
            <a:xfrm>
              <a:off x="1920" y="1344"/>
              <a:ext cx="2208"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2SO</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 + O</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           2SO</a:t>
              </a:r>
              <a:r>
                <a:rPr b="0" baseline="-25000" i="0" lang="en-US" sz="1800" u="none">
                  <a:solidFill>
                    <a:schemeClr val="dk1"/>
                  </a:solidFill>
                  <a:latin typeface="Arial"/>
                  <a:ea typeface="Arial"/>
                  <a:cs typeface="Arial"/>
                  <a:sym typeface="Arial"/>
                </a:rPr>
                <a:t>3</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a:t>
              </a:r>
              <a:endParaRPr/>
            </a:p>
          </p:txBody>
        </p:sp>
        <p:cxnSp>
          <p:nvCxnSpPr>
            <p:cNvPr id="491" name="Google Shape;491;p42"/>
            <p:cNvCxnSpPr/>
            <p:nvPr/>
          </p:nvCxnSpPr>
          <p:spPr>
            <a:xfrm>
              <a:off x="3032" y="1460"/>
              <a:ext cx="384" cy="0"/>
            </a:xfrm>
            <a:prstGeom prst="straightConnector1">
              <a:avLst/>
            </a:prstGeom>
            <a:noFill/>
            <a:ln cap="flat" cmpd="sng" w="28575">
              <a:solidFill>
                <a:schemeClr val="dk1"/>
              </a:solidFill>
              <a:prstDash val="solid"/>
              <a:miter lim="800000"/>
              <a:headEnd len="med" w="med" type="none"/>
              <a:tailEnd len="med" w="med" type="triangle"/>
            </a:ln>
          </p:spPr>
        </p:cxnSp>
      </p:grpSp>
      <p:sp>
        <p:nvSpPr>
          <p:cNvPr id="492" name="Google Shape;492;p42"/>
          <p:cNvSpPr txBox="1"/>
          <p:nvPr/>
        </p:nvSpPr>
        <p:spPr>
          <a:xfrm>
            <a:off x="533400" y="2362200"/>
            <a:ext cx="78486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At 298 K, </a:t>
            </a: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G</a:t>
            </a:r>
            <a:r>
              <a:rPr b="0" i="0" lang="en-US" sz="1800" u="none">
                <a:solidFill>
                  <a:schemeClr val="dk1"/>
                </a:solidFill>
                <a:latin typeface="Arial"/>
                <a:ea typeface="Arial"/>
                <a:cs typeface="Arial"/>
                <a:sym typeface="Arial"/>
              </a:rPr>
              <a:t> = -141.6 kJ;  </a:t>
            </a: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H</a:t>
            </a:r>
            <a:r>
              <a:rPr b="0" i="0" lang="en-US" sz="1800" u="none">
                <a:solidFill>
                  <a:schemeClr val="dk1"/>
                </a:solidFill>
                <a:latin typeface="Arial"/>
                <a:ea typeface="Arial"/>
                <a:cs typeface="Arial"/>
                <a:sym typeface="Arial"/>
              </a:rPr>
              <a:t> = -198.4 kJ;  and </a:t>
            </a: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S</a:t>
            </a:r>
            <a:r>
              <a:rPr b="0" i="0" lang="en-US" sz="1800" u="none">
                <a:solidFill>
                  <a:schemeClr val="dk1"/>
                </a:solidFill>
                <a:latin typeface="Arial"/>
                <a:ea typeface="Arial"/>
                <a:cs typeface="Arial"/>
                <a:sym typeface="Arial"/>
              </a:rPr>
              <a:t> = -187.9 J/K</a:t>
            </a:r>
            <a:endParaRPr/>
          </a:p>
        </p:txBody>
      </p:sp>
      <p:sp>
        <p:nvSpPr>
          <p:cNvPr id="493" name="Google Shape;493;p42"/>
          <p:cNvSpPr txBox="1"/>
          <p:nvPr/>
        </p:nvSpPr>
        <p:spPr>
          <a:xfrm>
            <a:off x="457200" y="2743200"/>
            <a:ext cx="822960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(a)  </a:t>
            </a:r>
            <a:r>
              <a:rPr b="0" i="0" lang="en-US" sz="1800" u="none">
                <a:solidFill>
                  <a:schemeClr val="dk1"/>
                </a:solidFill>
                <a:latin typeface="Arial"/>
                <a:ea typeface="Arial"/>
                <a:cs typeface="Arial"/>
                <a:sym typeface="Arial"/>
              </a:rPr>
              <a:t>Use the data to decide if this reaction is spontaneous at 25</a:t>
            </a:r>
            <a:r>
              <a:rPr b="0" baseline="30000" i="0" lang="en-US" sz="1800" u="none">
                <a:solidFill>
                  <a:schemeClr val="dk1"/>
                </a:solidFill>
                <a:latin typeface="Arial"/>
                <a:ea typeface="Arial"/>
                <a:cs typeface="Arial"/>
                <a:sym typeface="Arial"/>
              </a:rPr>
              <a:t>o</a:t>
            </a:r>
            <a:r>
              <a:rPr b="0" i="0" lang="en-US" sz="1800" u="none">
                <a:solidFill>
                  <a:schemeClr val="dk1"/>
                </a:solidFill>
                <a:latin typeface="Arial"/>
                <a:ea typeface="Arial"/>
                <a:cs typeface="Arial"/>
                <a:sym typeface="Arial"/>
              </a:rPr>
              <a:t>C, and predict how </a:t>
            </a: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G</a:t>
            </a:r>
            <a:r>
              <a:rPr b="0" i="0" lang="en-US" sz="1800" u="none">
                <a:solidFill>
                  <a:schemeClr val="dk1"/>
                </a:solidFill>
                <a:latin typeface="Arial"/>
                <a:ea typeface="Arial"/>
                <a:cs typeface="Arial"/>
                <a:sym typeface="Arial"/>
              </a:rPr>
              <a:t> will change with increasing </a:t>
            </a:r>
            <a:r>
              <a:rPr b="0" i="1" lang="en-US" sz="1800" u="none">
                <a:solidFill>
                  <a:schemeClr val="dk1"/>
                </a:solidFill>
                <a:latin typeface="Arial"/>
                <a:ea typeface="Arial"/>
                <a:cs typeface="Arial"/>
                <a:sym typeface="Arial"/>
              </a:rPr>
              <a:t>T</a:t>
            </a:r>
            <a:r>
              <a:rPr b="0" i="0" lang="en-US" sz="1800" u="none">
                <a:solidFill>
                  <a:schemeClr val="dk1"/>
                </a:solidFill>
                <a:latin typeface="Arial"/>
                <a:ea typeface="Arial"/>
                <a:cs typeface="Arial"/>
                <a:sym typeface="Arial"/>
              </a:rPr>
              <a:t>.</a:t>
            </a:r>
            <a:endParaRPr/>
          </a:p>
        </p:txBody>
      </p:sp>
      <p:sp>
        <p:nvSpPr>
          <p:cNvPr id="494" name="Google Shape;494;p42"/>
          <p:cNvSpPr txBox="1"/>
          <p:nvPr/>
        </p:nvSpPr>
        <p:spPr>
          <a:xfrm>
            <a:off x="471487" y="3357562"/>
            <a:ext cx="822960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(b)  </a:t>
            </a:r>
            <a:r>
              <a:rPr b="0" i="0" lang="en-US" sz="1800" u="none">
                <a:solidFill>
                  <a:schemeClr val="dk1"/>
                </a:solidFill>
                <a:latin typeface="Arial"/>
                <a:ea typeface="Arial"/>
                <a:cs typeface="Arial"/>
                <a:sym typeface="Arial"/>
              </a:rPr>
              <a:t>Assuming </a:t>
            </a: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H</a:t>
            </a:r>
            <a:r>
              <a:rPr b="0" i="0" lang="en-US" sz="1800" u="none">
                <a:solidFill>
                  <a:schemeClr val="dk1"/>
                </a:solidFill>
                <a:latin typeface="Arial"/>
                <a:ea typeface="Arial"/>
                <a:cs typeface="Arial"/>
                <a:sym typeface="Arial"/>
              </a:rPr>
              <a:t> and </a:t>
            </a: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S</a:t>
            </a:r>
            <a:r>
              <a:rPr b="0" i="0" lang="en-US" sz="1800" u="none">
                <a:solidFill>
                  <a:schemeClr val="dk1"/>
                </a:solidFill>
                <a:latin typeface="Arial"/>
                <a:ea typeface="Arial"/>
                <a:cs typeface="Arial"/>
                <a:sym typeface="Arial"/>
              </a:rPr>
              <a:t> are constant with </a:t>
            </a:r>
            <a:r>
              <a:rPr b="0" i="1" lang="en-US" sz="1800" u="none">
                <a:solidFill>
                  <a:schemeClr val="dk1"/>
                </a:solidFill>
                <a:latin typeface="Arial"/>
                <a:ea typeface="Arial"/>
                <a:cs typeface="Arial"/>
                <a:sym typeface="Arial"/>
              </a:rPr>
              <a:t>T</a:t>
            </a:r>
            <a:r>
              <a:rPr b="0" i="0" lang="en-US" sz="1800" u="none">
                <a:solidFill>
                  <a:schemeClr val="dk1"/>
                </a:solidFill>
                <a:latin typeface="Arial"/>
                <a:ea typeface="Arial"/>
                <a:cs typeface="Arial"/>
                <a:sym typeface="Arial"/>
              </a:rPr>
              <a:t>, is the reaction spontaneous at 900.</a:t>
            </a:r>
            <a:r>
              <a:rPr b="0" baseline="30000" i="0" lang="en-US" sz="1800" u="none">
                <a:solidFill>
                  <a:schemeClr val="dk1"/>
                </a:solidFill>
                <a:latin typeface="Arial"/>
                <a:ea typeface="Arial"/>
                <a:cs typeface="Arial"/>
                <a:sym typeface="Arial"/>
              </a:rPr>
              <a:t>o</a:t>
            </a:r>
            <a:r>
              <a:rPr b="0" i="0" lang="en-US" sz="1800" u="none">
                <a:solidFill>
                  <a:schemeClr val="dk1"/>
                </a:solidFill>
                <a:latin typeface="Arial"/>
                <a:ea typeface="Arial"/>
                <a:cs typeface="Arial"/>
                <a:sym typeface="Arial"/>
              </a:rPr>
              <a:t>C?</a:t>
            </a:r>
            <a:endParaRPr/>
          </a:p>
        </p:txBody>
      </p:sp>
      <p:sp>
        <p:nvSpPr>
          <p:cNvPr id="495" name="Google Shape;495;p42"/>
          <p:cNvSpPr txBox="1"/>
          <p:nvPr/>
        </p:nvSpPr>
        <p:spPr>
          <a:xfrm>
            <a:off x="1371600" y="4114800"/>
            <a:ext cx="6553200" cy="9159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The sign of </a:t>
            </a: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G</a:t>
            </a:r>
            <a:r>
              <a:rPr b="0" i="0" lang="en-US" sz="1800" u="none">
                <a:solidFill>
                  <a:schemeClr val="dk1"/>
                </a:solidFill>
                <a:latin typeface="Arial"/>
                <a:ea typeface="Arial"/>
                <a:cs typeface="Arial"/>
                <a:sym typeface="Arial"/>
              </a:rPr>
              <a:t> tells us whether the reaction is spontaneous and the signs of </a:t>
            </a: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H</a:t>
            </a:r>
            <a:r>
              <a:rPr b="0" i="0" lang="en-US" sz="1800" u="none">
                <a:solidFill>
                  <a:schemeClr val="dk1"/>
                </a:solidFill>
                <a:latin typeface="Arial"/>
                <a:ea typeface="Arial"/>
                <a:cs typeface="Arial"/>
                <a:sym typeface="Arial"/>
              </a:rPr>
              <a:t> and </a:t>
            </a: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S</a:t>
            </a:r>
            <a:r>
              <a:rPr b="0" i="0" lang="en-US" sz="1800" u="none">
                <a:solidFill>
                  <a:schemeClr val="dk1"/>
                </a:solidFill>
                <a:latin typeface="Arial"/>
                <a:ea typeface="Arial"/>
                <a:cs typeface="Arial"/>
                <a:sym typeface="Arial"/>
              </a:rPr>
              <a:t> will be indicative of the </a:t>
            </a:r>
            <a:r>
              <a:rPr b="0" i="1" lang="en-US" sz="1800" u="none">
                <a:solidFill>
                  <a:schemeClr val="dk1"/>
                </a:solidFill>
                <a:latin typeface="Arial"/>
                <a:ea typeface="Arial"/>
                <a:cs typeface="Arial"/>
                <a:sym typeface="Arial"/>
              </a:rPr>
              <a:t>T</a:t>
            </a:r>
            <a:r>
              <a:rPr b="0" i="0" lang="en-US" sz="1800" u="none">
                <a:solidFill>
                  <a:schemeClr val="dk1"/>
                </a:solidFill>
                <a:latin typeface="Arial"/>
                <a:ea typeface="Arial"/>
                <a:cs typeface="Arial"/>
                <a:sym typeface="Arial"/>
              </a:rPr>
              <a:t> effect.  Use the Gibbs free energy equation for part (b).</a:t>
            </a:r>
            <a:endParaRPr/>
          </a:p>
        </p:txBody>
      </p:sp>
      <p:sp>
        <p:nvSpPr>
          <p:cNvPr id="496" name="Google Shape;496;p42"/>
          <p:cNvSpPr txBox="1"/>
          <p:nvPr/>
        </p:nvSpPr>
        <p:spPr>
          <a:xfrm>
            <a:off x="1752600" y="5181600"/>
            <a:ext cx="6400800" cy="11906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(a)</a:t>
            </a:r>
            <a:r>
              <a:rPr b="0" i="0" lang="en-US" sz="1800" u="none">
                <a:solidFill>
                  <a:schemeClr val="dk1"/>
                </a:solidFill>
                <a:latin typeface="Arial"/>
                <a:ea typeface="Arial"/>
                <a:cs typeface="Arial"/>
                <a:sym typeface="Arial"/>
              </a:rPr>
              <a:t>  The reaction is spontaneous at 25</a:t>
            </a:r>
            <a:r>
              <a:rPr b="0" baseline="30000" i="0" lang="en-US" sz="1800" u="none">
                <a:solidFill>
                  <a:schemeClr val="dk1"/>
                </a:solidFill>
                <a:latin typeface="Arial"/>
                <a:ea typeface="Arial"/>
                <a:cs typeface="Arial"/>
                <a:sym typeface="Arial"/>
              </a:rPr>
              <a:t>o</a:t>
            </a:r>
            <a:r>
              <a:rPr b="0" i="0" lang="en-US" sz="1800" u="none">
                <a:solidFill>
                  <a:schemeClr val="dk1"/>
                </a:solidFill>
                <a:latin typeface="Arial"/>
                <a:ea typeface="Arial"/>
                <a:cs typeface="Arial"/>
                <a:sym typeface="Arial"/>
              </a:rPr>
              <a:t>C because </a:t>
            </a: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G</a:t>
            </a:r>
            <a:r>
              <a:rPr b="0" i="0" lang="en-US" sz="1800" u="none">
                <a:solidFill>
                  <a:schemeClr val="dk1"/>
                </a:solidFill>
                <a:latin typeface="Arial"/>
                <a:ea typeface="Arial"/>
                <a:cs typeface="Arial"/>
                <a:sym typeface="Arial"/>
              </a:rPr>
              <a:t> is (-).  Since </a:t>
            </a: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H</a:t>
            </a:r>
            <a:r>
              <a:rPr b="0" i="0" lang="en-US" sz="1800" u="none">
                <a:solidFill>
                  <a:schemeClr val="dk1"/>
                </a:solidFill>
                <a:latin typeface="Arial"/>
                <a:ea typeface="Arial"/>
                <a:cs typeface="Arial"/>
                <a:sym typeface="Arial"/>
              </a:rPr>
              <a:t> is (-) but </a:t>
            </a: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S</a:t>
            </a:r>
            <a:r>
              <a:rPr b="0" i="0" lang="en-US" sz="1800" u="none">
                <a:solidFill>
                  <a:schemeClr val="dk1"/>
                </a:solidFill>
                <a:latin typeface="Arial"/>
                <a:ea typeface="Arial"/>
                <a:cs typeface="Arial"/>
                <a:sym typeface="Arial"/>
              </a:rPr>
              <a:t> is also (-), </a:t>
            </a: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G</a:t>
            </a:r>
            <a:r>
              <a:rPr b="0" baseline="30000" i="0" lang="en-US" sz="1800" u="none">
                <a:solidFill>
                  <a:schemeClr val="dk1"/>
                </a:solidFill>
                <a:latin typeface="Arial"/>
                <a:ea typeface="Arial"/>
                <a:cs typeface="Arial"/>
                <a:sym typeface="Arial"/>
              </a:rPr>
              <a:t> </a:t>
            </a:r>
            <a:r>
              <a:rPr b="0" i="0" lang="en-US" sz="1800" u="none">
                <a:solidFill>
                  <a:schemeClr val="dk1"/>
                </a:solidFill>
                <a:latin typeface="Arial"/>
                <a:ea typeface="Arial"/>
                <a:cs typeface="Arial"/>
                <a:sym typeface="Arial"/>
              </a:rPr>
              <a:t>will become less negative, and the reaction less spontaneous as the temperature increases.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1000"/>
                                  </p:stCondLst>
                                  <p:childTnLst>
                                    <p:set>
                                      <p:cBhvr>
                                        <p:cTn dur="1" fill="hold">
                                          <p:stCondLst>
                                            <p:cond delay="0"/>
                                          </p:stCondLst>
                                        </p:cTn>
                                        <p:tgtEl>
                                          <p:spTgt spid="492">
                                            <p:txEl>
                                              <p:pRg end="0" st="0"/>
                                            </p:txEl>
                                          </p:spTgt>
                                        </p:tgtEl>
                                        <p:attrNameLst>
                                          <p:attrName>style.visibility</p:attrName>
                                        </p:attrNameLst>
                                      </p:cBhvr>
                                      <p:to>
                                        <p:strVal val="visible"/>
                                      </p:to>
                                    </p:set>
                                    <p:animEffect filter="fade" transition="in">
                                      <p:cBhvr>
                                        <p:cTn dur="500"/>
                                        <p:tgtEl>
                                          <p:spTgt spid="492">
                                            <p:txEl>
                                              <p:pRg end="0" st="0"/>
                                            </p:txEl>
                                          </p:spTgt>
                                        </p:tgtEl>
                                      </p:cBhvr>
                                    </p:animEffect>
                                  </p:childTnLst>
                                </p:cTn>
                              </p:par>
                            </p:childTnLst>
                          </p:cTn>
                        </p:par>
                        <p:par>
                          <p:cTn fill="hold">
                            <p:stCondLst>
                              <p:cond delay="500"/>
                            </p:stCondLst>
                            <p:childTnLst>
                              <p:par>
                                <p:cTn fill="hold" nodeType="afterEffect" presetClass="entr" presetID="10" presetSubtype="0">
                                  <p:stCondLst>
                                    <p:cond delay="1000"/>
                                  </p:stCondLst>
                                  <p:childTnLst>
                                    <p:set>
                                      <p:cBhvr>
                                        <p:cTn dur="1" fill="hold">
                                          <p:stCondLst>
                                            <p:cond delay="0"/>
                                          </p:stCondLst>
                                        </p:cTn>
                                        <p:tgtEl>
                                          <p:spTgt spid="493">
                                            <p:txEl>
                                              <p:pRg end="0" st="0"/>
                                            </p:txEl>
                                          </p:spTgt>
                                        </p:tgtEl>
                                        <p:attrNameLst>
                                          <p:attrName>style.visibility</p:attrName>
                                        </p:attrNameLst>
                                      </p:cBhvr>
                                      <p:to>
                                        <p:strVal val="visible"/>
                                      </p:to>
                                    </p:set>
                                    <p:animEffect filter="fade" transition="in">
                                      <p:cBhvr>
                                        <p:cTn dur="500"/>
                                        <p:tgtEl>
                                          <p:spTgt spid="493">
                                            <p:txEl>
                                              <p:pRg end="0" st="0"/>
                                            </p:txEl>
                                          </p:spTgt>
                                        </p:tgtEl>
                                      </p:cBhvr>
                                    </p:animEffect>
                                  </p:childTnLst>
                                </p:cTn>
                              </p:par>
                            </p:childTnLst>
                          </p:cTn>
                        </p:par>
                        <p:par>
                          <p:cTn fill="hold">
                            <p:stCondLst>
                              <p:cond delay="1000"/>
                            </p:stCondLst>
                            <p:childTnLst>
                              <p:par>
                                <p:cTn fill="hold" nodeType="afterEffect" presetClass="entr" presetID="10" presetSubtype="0">
                                  <p:stCondLst>
                                    <p:cond delay="1000"/>
                                  </p:stCondLst>
                                  <p:childTnLst>
                                    <p:set>
                                      <p:cBhvr>
                                        <p:cTn dur="1" fill="hold">
                                          <p:stCondLst>
                                            <p:cond delay="0"/>
                                          </p:stCondLst>
                                        </p:cTn>
                                        <p:tgtEl>
                                          <p:spTgt spid="494">
                                            <p:txEl>
                                              <p:pRg end="0" st="0"/>
                                            </p:txEl>
                                          </p:spTgt>
                                        </p:tgtEl>
                                        <p:attrNameLst>
                                          <p:attrName>style.visibility</p:attrName>
                                        </p:attrNameLst>
                                      </p:cBhvr>
                                      <p:to>
                                        <p:strVal val="visible"/>
                                      </p:to>
                                    </p:set>
                                    <p:animEffect filter="fade" transition="in">
                                      <p:cBhvr>
                                        <p:cTn dur="500"/>
                                        <p:tgtEl>
                                          <p:spTgt spid="494">
                                            <p:txEl>
                                              <p:pRg end="0" st="0"/>
                                            </p:txEl>
                                          </p:spTgt>
                                        </p:tgtEl>
                                      </p:cBhvr>
                                    </p:animEffect>
                                  </p:childTnLst>
                                </p:cTn>
                              </p:par>
                            </p:childTnLst>
                          </p:cTn>
                        </p:par>
                        <p:par>
                          <p:cTn fill="hold">
                            <p:stCondLst>
                              <p:cond delay="1500"/>
                            </p:stCondLst>
                            <p:childTnLst>
                              <p:par>
                                <p:cTn fill="hold" nodeType="afterEffect" presetClass="entr" presetID="10" presetSubtype="0">
                                  <p:stCondLst>
                                    <p:cond delay="1500"/>
                                  </p:stCondLst>
                                  <p:childTnLst>
                                    <p:set>
                                      <p:cBhvr>
                                        <p:cTn dur="1" fill="hold">
                                          <p:stCondLst>
                                            <p:cond delay="0"/>
                                          </p:stCondLst>
                                        </p:cTn>
                                        <p:tgtEl>
                                          <p:spTgt spid="485">
                                            <p:txEl>
                                              <p:pRg end="0" st="0"/>
                                            </p:txEl>
                                          </p:spTgt>
                                        </p:tgtEl>
                                        <p:attrNameLst>
                                          <p:attrName>style.visibility</p:attrName>
                                        </p:attrNameLst>
                                      </p:cBhvr>
                                      <p:to>
                                        <p:strVal val="visible"/>
                                      </p:to>
                                    </p:set>
                                    <p:animEffect filter="fade" transition="in">
                                      <p:cBhvr>
                                        <p:cTn dur="500"/>
                                        <p:tgtEl>
                                          <p:spTgt spid="485">
                                            <p:txEl>
                                              <p:pRg end="0" st="0"/>
                                            </p:txEl>
                                          </p:spTgt>
                                        </p:tgtEl>
                                      </p:cBhvr>
                                    </p:animEffect>
                                  </p:childTnLst>
                                </p:cTn>
                              </p:par>
                            </p:childTnLst>
                          </p:cTn>
                        </p:par>
                        <p:par>
                          <p:cTn fill="hold">
                            <p:stCondLst>
                              <p:cond delay="2000"/>
                            </p:stCondLst>
                            <p:childTnLst>
                              <p:par>
                                <p:cTn fill="hold" nodeType="afterEffect" presetClass="entr" presetID="10" presetSubtype="0">
                                  <p:stCondLst>
                                    <p:cond delay="1000"/>
                                  </p:stCondLst>
                                  <p:childTnLst>
                                    <p:set>
                                      <p:cBhvr>
                                        <p:cTn dur="1" fill="hold">
                                          <p:stCondLst>
                                            <p:cond delay="0"/>
                                          </p:stCondLst>
                                        </p:cTn>
                                        <p:tgtEl>
                                          <p:spTgt spid="495"/>
                                        </p:tgtEl>
                                        <p:attrNameLst>
                                          <p:attrName>style.visibility</p:attrName>
                                        </p:attrNameLst>
                                      </p:cBhvr>
                                      <p:to>
                                        <p:strVal val="visible"/>
                                      </p:to>
                                    </p:set>
                                    <p:animEffect filter="fade" transition="in">
                                      <p:cBhvr>
                                        <p:cTn dur="500"/>
                                        <p:tgtEl>
                                          <p:spTgt spid="495"/>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486">
                                            <p:txEl>
                                              <p:pRg end="0" st="0"/>
                                            </p:txEl>
                                          </p:spTgt>
                                        </p:tgtEl>
                                        <p:attrNameLst>
                                          <p:attrName>style.visibility</p:attrName>
                                        </p:attrNameLst>
                                      </p:cBhvr>
                                      <p:to>
                                        <p:strVal val="visible"/>
                                      </p:to>
                                    </p:set>
                                    <p:animEffect filter="fade" transition="in">
                                      <p:cBhvr>
                                        <p:cTn dur="2000"/>
                                        <p:tgtEl>
                                          <p:spTgt spid="486">
                                            <p:txEl>
                                              <p:pRg end="0" st="0"/>
                                            </p:txEl>
                                          </p:spTgt>
                                        </p:tgtEl>
                                      </p:cBhvr>
                                    </p:animEffect>
                                  </p:childTnLst>
                                </p:cTn>
                              </p:par>
                            </p:childTnLst>
                          </p:cTn>
                        </p:par>
                        <p:par>
                          <p:cTn fill="hold">
                            <p:stCondLst>
                              <p:cond delay="4500"/>
                            </p:stCondLst>
                            <p:childTnLst>
                              <p:par>
                                <p:cTn fill="hold" nodeType="afterEffect" presetClass="entr" presetID="10" presetSubtype="0">
                                  <p:stCondLst>
                                    <p:cond delay="0"/>
                                  </p:stCondLst>
                                  <p:childTnLst>
                                    <p:set>
                                      <p:cBhvr>
                                        <p:cTn dur="1" fill="hold">
                                          <p:stCondLst>
                                            <p:cond delay="0"/>
                                          </p:stCondLst>
                                        </p:cTn>
                                        <p:tgtEl>
                                          <p:spTgt spid="496">
                                            <p:txEl>
                                              <p:pRg end="0" st="0"/>
                                            </p:txEl>
                                          </p:spTgt>
                                        </p:tgtEl>
                                        <p:attrNameLst>
                                          <p:attrName>style.visibility</p:attrName>
                                        </p:attrNameLst>
                                      </p:cBhvr>
                                      <p:to>
                                        <p:strVal val="visible"/>
                                      </p:to>
                                    </p:set>
                                    <p:animEffect filter="fade" transition="in">
                                      <p:cBhvr>
                                        <p:cTn dur="2000"/>
                                        <p:tgtEl>
                                          <p:spTgt spid="496">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1" name="Shape 501"/>
        <p:cNvGrpSpPr/>
        <p:nvPr/>
      </p:nvGrpSpPr>
      <p:grpSpPr>
        <a:xfrm>
          <a:off x="0" y="0"/>
          <a:ext cx="0" cy="0"/>
          <a:chOff x="0" y="0"/>
          <a:chExt cx="0" cy="0"/>
        </a:xfrm>
      </p:grpSpPr>
      <p:sp>
        <p:nvSpPr>
          <p:cNvPr id="502" name="Google Shape;502;p43"/>
          <p:cNvSpPr txBox="1"/>
          <p:nvPr/>
        </p:nvSpPr>
        <p:spPr>
          <a:xfrm>
            <a:off x="381000" y="533400"/>
            <a:ext cx="2520950"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Sample Problem 20.7</a:t>
            </a:r>
            <a:endParaRPr/>
          </a:p>
        </p:txBody>
      </p:sp>
      <p:sp>
        <p:nvSpPr>
          <p:cNvPr id="503" name="Google Shape;503;p43"/>
          <p:cNvSpPr txBox="1"/>
          <p:nvPr/>
        </p:nvSpPr>
        <p:spPr>
          <a:xfrm>
            <a:off x="2930525" y="533400"/>
            <a:ext cx="54864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Determining the Effect of Temperature on </a:t>
            </a:r>
            <a:r>
              <a:rPr b="1" i="0" lang="en-US" sz="1800" u="none">
                <a:solidFill>
                  <a:schemeClr val="dk1"/>
                </a:solidFill>
                <a:latin typeface="Noto Sans Symbols"/>
                <a:ea typeface="Noto Sans Symbols"/>
                <a:cs typeface="Noto Sans Symbols"/>
                <a:sym typeface="Noto Sans Symbols"/>
              </a:rPr>
              <a:t>Δ</a:t>
            </a:r>
            <a:r>
              <a:rPr b="1" i="1" lang="en-US" sz="1800" u="none">
                <a:solidFill>
                  <a:schemeClr val="dk1"/>
                </a:solidFill>
                <a:latin typeface="Arial"/>
                <a:ea typeface="Arial"/>
                <a:cs typeface="Arial"/>
                <a:sym typeface="Arial"/>
              </a:rPr>
              <a:t>G</a:t>
            </a:r>
            <a:endParaRPr/>
          </a:p>
        </p:txBody>
      </p:sp>
      <p:sp>
        <p:nvSpPr>
          <p:cNvPr id="504" name="Google Shape;504;p43"/>
          <p:cNvSpPr txBox="1"/>
          <p:nvPr/>
        </p:nvSpPr>
        <p:spPr>
          <a:xfrm>
            <a:off x="388937" y="928687"/>
            <a:ext cx="1331912"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continued</a:t>
            </a:r>
            <a:endParaRPr/>
          </a:p>
        </p:txBody>
      </p:sp>
      <p:sp>
        <p:nvSpPr>
          <p:cNvPr id="505" name="Google Shape;505;p43"/>
          <p:cNvSpPr txBox="1"/>
          <p:nvPr/>
        </p:nvSpPr>
        <p:spPr>
          <a:xfrm>
            <a:off x="838200" y="1752600"/>
            <a:ext cx="32766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(b) </a:t>
            </a: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G</a:t>
            </a:r>
            <a:r>
              <a:rPr b="0" i="0" lang="en-US" sz="1800" u="none">
                <a:solidFill>
                  <a:schemeClr val="dk1"/>
                </a:solidFill>
                <a:latin typeface="Arial"/>
                <a:ea typeface="Arial"/>
                <a:cs typeface="Arial"/>
                <a:sym typeface="Arial"/>
              </a:rPr>
              <a:t>= </a:t>
            </a: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H</a:t>
            </a:r>
            <a:r>
              <a:rPr b="0" i="0" lang="en-US" sz="1800" u="none">
                <a:solidFill>
                  <a:schemeClr val="dk1"/>
                </a:solidFill>
                <a:latin typeface="Arial"/>
                <a:ea typeface="Arial"/>
                <a:cs typeface="Arial"/>
                <a:sym typeface="Arial"/>
              </a:rPr>
              <a:t> - </a:t>
            </a:r>
            <a:r>
              <a:rPr b="0" i="1" lang="en-US" sz="1800" u="none">
                <a:solidFill>
                  <a:schemeClr val="dk1"/>
                </a:solidFill>
                <a:latin typeface="Arial"/>
                <a:ea typeface="Arial"/>
                <a:cs typeface="Arial"/>
                <a:sym typeface="Arial"/>
              </a:rPr>
              <a:t>T</a:t>
            </a: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S</a:t>
            </a:r>
            <a:r>
              <a:rPr b="1" i="0" lang="en-US" sz="1800" u="none">
                <a:solidFill>
                  <a:schemeClr val="dk1"/>
                </a:solidFill>
                <a:latin typeface="Arial"/>
                <a:ea typeface="Arial"/>
                <a:cs typeface="Arial"/>
                <a:sym typeface="Arial"/>
              </a:rPr>
              <a:t> </a:t>
            </a:r>
            <a:endParaRPr/>
          </a:p>
        </p:txBody>
      </p:sp>
      <p:sp>
        <p:nvSpPr>
          <p:cNvPr id="506" name="Google Shape;506;p43"/>
          <p:cNvSpPr txBox="1"/>
          <p:nvPr/>
        </p:nvSpPr>
        <p:spPr>
          <a:xfrm>
            <a:off x="1219200" y="2286000"/>
            <a:ext cx="5389562"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Noto Sans Symbols"/>
              <a:buNone/>
            </a:pP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G</a:t>
            </a:r>
            <a:r>
              <a:rPr b="0" baseline="30000" i="0" lang="en-US" sz="1800" u="none">
                <a:solidFill>
                  <a:schemeClr val="dk1"/>
                </a:solidFill>
                <a:latin typeface="Arial"/>
                <a:ea typeface="Arial"/>
                <a:cs typeface="Arial"/>
                <a:sym typeface="Arial"/>
              </a:rPr>
              <a:t> </a:t>
            </a:r>
            <a:r>
              <a:rPr b="0" i="0" lang="en-US" sz="1800" u="none">
                <a:solidFill>
                  <a:schemeClr val="dk1"/>
                </a:solidFill>
                <a:latin typeface="Arial"/>
                <a:ea typeface="Arial"/>
                <a:cs typeface="Arial"/>
                <a:sym typeface="Arial"/>
              </a:rPr>
              <a:t>= -198.4 kJ – [(1173 K)(-187.9 J/K)(1 kJ/1000 J)</a:t>
            </a:r>
            <a:endParaRPr/>
          </a:p>
        </p:txBody>
      </p:sp>
      <p:sp>
        <p:nvSpPr>
          <p:cNvPr id="507" name="Google Shape;507;p43"/>
          <p:cNvSpPr/>
          <p:nvPr/>
        </p:nvSpPr>
        <p:spPr>
          <a:xfrm>
            <a:off x="1219200" y="2743200"/>
            <a:ext cx="6624638" cy="366713"/>
          </a:xfrm>
          <a:prstGeom prst="rect">
            <a:avLst/>
          </a:prstGeom>
          <a:gradFill>
            <a:gsLst>
              <a:gs pos="0">
                <a:srgbClr val="187534">
                  <a:alpha val="48627"/>
                </a:srgbClr>
              </a:gs>
              <a:gs pos="50000">
                <a:schemeClr val="lt1"/>
              </a:gs>
              <a:gs pos="100000">
                <a:srgbClr val="187534">
                  <a:alpha val="48627"/>
                </a:srgbClr>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Noto Sans Symbols"/>
              <a:buNone/>
            </a:pPr>
            <a:r>
              <a:rPr b="0" i="0" lang="en-US" sz="1800" u="none" cap="none" strike="noStrike">
                <a:solidFill>
                  <a:schemeClr val="dk1"/>
                </a:solidFill>
                <a:latin typeface="Noto Sans Symbols"/>
                <a:ea typeface="Noto Sans Symbols"/>
                <a:cs typeface="Noto Sans Symbols"/>
                <a:sym typeface="Noto Sans Symbols"/>
              </a:rPr>
              <a:t>Δ</a:t>
            </a:r>
            <a:r>
              <a:rPr b="0" i="1" lang="en-US" sz="1800" u="none" cap="none" strike="noStrike">
                <a:solidFill>
                  <a:schemeClr val="dk1"/>
                </a:solidFill>
                <a:latin typeface="Arial"/>
                <a:ea typeface="Arial"/>
                <a:cs typeface="Arial"/>
                <a:sym typeface="Arial"/>
              </a:rPr>
              <a:t>G </a:t>
            </a:r>
            <a:r>
              <a:rPr b="0" i="0" lang="en-US" sz="1800" u="none" cap="none" strike="noStrike">
                <a:solidFill>
                  <a:schemeClr val="dk1"/>
                </a:solidFill>
                <a:latin typeface="Arial"/>
                <a:ea typeface="Arial"/>
                <a:cs typeface="Arial"/>
                <a:sym typeface="Arial"/>
              </a:rPr>
              <a:t>= 22.0 kJ;  the reaction will be nonspontaneous at 900.</a:t>
            </a:r>
            <a:r>
              <a:rPr b="0" baseline="30000" i="0" lang="en-US" sz="1800" u="none" cap="none" strike="noStrike">
                <a:solidFill>
                  <a:schemeClr val="dk1"/>
                </a:solidFill>
                <a:latin typeface="Arial"/>
                <a:ea typeface="Arial"/>
                <a:cs typeface="Arial"/>
                <a:sym typeface="Arial"/>
              </a:rPr>
              <a:t>o</a:t>
            </a:r>
            <a:r>
              <a:rPr b="0" i="0" lang="en-US" sz="1800" u="none" cap="none" strike="noStrike">
                <a:solidFill>
                  <a:schemeClr val="dk1"/>
                </a:solidFill>
                <a:latin typeface="Arial"/>
                <a:ea typeface="Arial"/>
                <a:cs typeface="Arial"/>
                <a:sym typeface="Arial"/>
              </a:rPr>
              <a:t>C</a:t>
            </a:r>
            <a:endParaRPr b="0" baseline="-25000" i="0" sz="1800" u="none" cap="none" strike="noStrike">
              <a:solidFill>
                <a:schemeClr val="dk1"/>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05">
                                            <p:txEl>
                                              <p:pRg end="0" st="0"/>
                                            </p:txEl>
                                          </p:spTgt>
                                        </p:tgtEl>
                                        <p:attrNameLst>
                                          <p:attrName>style.visibility</p:attrName>
                                        </p:attrNameLst>
                                      </p:cBhvr>
                                      <p:to>
                                        <p:strVal val="visible"/>
                                      </p:to>
                                    </p:set>
                                    <p:animEffect filter="fade" transition="in">
                                      <p:cBhvr>
                                        <p:cTn dur="500"/>
                                        <p:tgtEl>
                                          <p:spTgt spid="505">
                                            <p:txEl>
                                              <p:pRg end="0" st="0"/>
                                            </p:txEl>
                                          </p:spTgt>
                                        </p:tgtEl>
                                      </p:cBhvr>
                                    </p:animEffect>
                                  </p:childTnLst>
                                </p:cTn>
                              </p:par>
                            </p:childTnLst>
                          </p:cTn>
                        </p:par>
                        <p:par>
                          <p:cTn fill="hold">
                            <p:stCondLst>
                              <p:cond delay="500"/>
                            </p:stCondLst>
                            <p:childTnLst>
                              <p:par>
                                <p:cTn fill="hold" nodeType="afterEffect" presetClass="entr" presetID="10" presetSubtype="0">
                                  <p:stCondLst>
                                    <p:cond delay="2000"/>
                                  </p:stCondLst>
                                  <p:childTnLst>
                                    <p:set>
                                      <p:cBhvr>
                                        <p:cTn dur="1" fill="hold">
                                          <p:stCondLst>
                                            <p:cond delay="0"/>
                                          </p:stCondLst>
                                        </p:cTn>
                                        <p:tgtEl>
                                          <p:spTgt spid="506">
                                            <p:txEl>
                                              <p:pRg end="0" st="0"/>
                                            </p:txEl>
                                          </p:spTgt>
                                        </p:tgtEl>
                                        <p:attrNameLst>
                                          <p:attrName>style.visibility</p:attrName>
                                        </p:attrNameLst>
                                      </p:cBhvr>
                                      <p:to>
                                        <p:strVal val="visible"/>
                                      </p:to>
                                    </p:set>
                                    <p:animEffect filter="fade" transition="in">
                                      <p:cBhvr>
                                        <p:cTn dur="500"/>
                                        <p:tgtEl>
                                          <p:spTgt spid="506">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12" name="Shape 512"/>
        <p:cNvGrpSpPr/>
        <p:nvPr/>
      </p:nvGrpSpPr>
      <p:grpSpPr>
        <a:xfrm>
          <a:off x="0" y="0"/>
          <a:ext cx="0" cy="0"/>
          <a:chOff x="0" y="0"/>
          <a:chExt cx="0" cy="0"/>
        </a:xfrm>
      </p:grpSpPr>
      <p:sp>
        <p:nvSpPr>
          <p:cNvPr id="513" name="Google Shape;513;p44"/>
          <p:cNvSpPr txBox="1"/>
          <p:nvPr/>
        </p:nvSpPr>
        <p:spPr>
          <a:xfrm>
            <a:off x="557212" y="487362"/>
            <a:ext cx="15240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Figure 20.12</a:t>
            </a:r>
            <a:endParaRPr/>
          </a:p>
        </p:txBody>
      </p:sp>
      <p:sp>
        <p:nvSpPr>
          <p:cNvPr id="514" name="Google Shape;514;p44"/>
          <p:cNvSpPr txBox="1"/>
          <p:nvPr/>
        </p:nvSpPr>
        <p:spPr>
          <a:xfrm>
            <a:off x="2133600" y="457200"/>
            <a:ext cx="6629400" cy="396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The effect of temperature on reaction spontaneity.</a:t>
            </a:r>
            <a:endParaRPr/>
          </a:p>
        </p:txBody>
      </p:sp>
      <p:pic>
        <p:nvPicPr>
          <p:cNvPr id="515" name="Google Shape;515;p44"/>
          <p:cNvPicPr preferRelativeResize="0"/>
          <p:nvPr/>
        </p:nvPicPr>
        <p:blipFill rotWithShape="1">
          <a:blip r:embed="rId3">
            <a:alphaModFix/>
          </a:blip>
          <a:srcRect b="0" l="0" r="0" t="0"/>
          <a:stretch/>
        </p:blipFill>
        <p:spPr>
          <a:xfrm>
            <a:off x="1430337" y="1039812"/>
            <a:ext cx="5651500" cy="53784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20" name="Shape 520"/>
        <p:cNvGrpSpPr/>
        <p:nvPr/>
      </p:nvGrpSpPr>
      <p:grpSpPr>
        <a:xfrm>
          <a:off x="0" y="0"/>
          <a:ext cx="0" cy="0"/>
          <a:chOff x="0" y="0"/>
          <a:chExt cx="0" cy="0"/>
        </a:xfrm>
      </p:grpSpPr>
      <p:sp>
        <p:nvSpPr>
          <p:cNvPr id="521" name="Google Shape;521;p45"/>
          <p:cNvSpPr txBox="1"/>
          <p:nvPr/>
        </p:nvSpPr>
        <p:spPr>
          <a:xfrm>
            <a:off x="685800" y="487362"/>
            <a:ext cx="15240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Figure 20.13</a:t>
            </a:r>
            <a:endParaRPr/>
          </a:p>
        </p:txBody>
      </p:sp>
      <p:sp>
        <p:nvSpPr>
          <p:cNvPr id="522" name="Google Shape;522;p45"/>
          <p:cNvSpPr txBox="1"/>
          <p:nvPr/>
        </p:nvSpPr>
        <p:spPr>
          <a:xfrm>
            <a:off x="2133600" y="457200"/>
            <a:ext cx="6324600" cy="396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The cycling of metabolic free energy through ATP.</a:t>
            </a:r>
            <a:endParaRPr/>
          </a:p>
        </p:txBody>
      </p:sp>
      <p:pic>
        <p:nvPicPr>
          <p:cNvPr id="523" name="Google Shape;523;p45"/>
          <p:cNvPicPr preferRelativeResize="0"/>
          <p:nvPr/>
        </p:nvPicPr>
        <p:blipFill rotWithShape="1">
          <a:blip r:embed="rId3">
            <a:alphaModFix/>
          </a:blip>
          <a:srcRect b="0" l="0" r="0" t="0"/>
          <a:stretch/>
        </p:blipFill>
        <p:spPr>
          <a:xfrm>
            <a:off x="901700" y="1135062"/>
            <a:ext cx="7169150" cy="487997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28" name="Shape 528"/>
        <p:cNvGrpSpPr/>
        <p:nvPr/>
      </p:nvGrpSpPr>
      <p:grpSpPr>
        <a:xfrm>
          <a:off x="0" y="0"/>
          <a:ext cx="0" cy="0"/>
          <a:chOff x="0" y="0"/>
          <a:chExt cx="0" cy="0"/>
        </a:xfrm>
      </p:grpSpPr>
      <p:sp>
        <p:nvSpPr>
          <p:cNvPr id="529" name="Google Shape;529;p46"/>
          <p:cNvSpPr txBox="1"/>
          <p:nvPr/>
        </p:nvSpPr>
        <p:spPr>
          <a:xfrm>
            <a:off x="1104900" y="685800"/>
            <a:ext cx="6400800" cy="549275"/>
          </a:xfrm>
          <a:prstGeom prst="rect">
            <a:avLst/>
          </a:prstGeom>
          <a:gradFill>
            <a:gsLst>
              <a:gs pos="0">
                <a:srgbClr val="FFFF66"/>
              </a:gs>
              <a:gs pos="100000">
                <a:schemeClr val="lt1"/>
              </a:gs>
            </a:gsLst>
            <a:path path="circle">
              <a:fillToRect b="50%" l="50%" r="50%" t="50%"/>
            </a:path>
            <a:tileRect/>
          </a:gradFill>
          <a:ln>
            <a:noFill/>
          </a:ln>
        </p:spPr>
        <p:txBody>
          <a:bodyPr anchorCtr="0" anchor="t" bIns="45700" lIns="91425" spcFirstLastPara="1" rIns="91425" wrap="square" tIns="45700">
            <a:spAutoFit/>
          </a:bodyPr>
          <a:lstStyle/>
          <a:p>
            <a:pPr indent="0" lvl="0" marL="0" marR="0" rtl="0" algn="ctr">
              <a:lnSpc>
                <a:spcPct val="15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Free Energy, Equilibrium, and Reaction Direction</a:t>
            </a:r>
            <a:endParaRPr/>
          </a:p>
        </p:txBody>
      </p:sp>
      <p:sp>
        <p:nvSpPr>
          <p:cNvPr id="530" name="Google Shape;530;p46"/>
          <p:cNvSpPr txBox="1"/>
          <p:nvPr/>
        </p:nvSpPr>
        <p:spPr>
          <a:xfrm>
            <a:off x="609600" y="1447800"/>
            <a:ext cx="7467600" cy="366712"/>
          </a:xfrm>
          <a:prstGeom prst="rect">
            <a:avLst/>
          </a:prstGeom>
          <a:noFill/>
          <a:ln>
            <a:noFill/>
          </a:ln>
        </p:spPr>
        <p:txBody>
          <a:bodyPr anchorCtr="0" anchor="t" bIns="45700" lIns="91425" spcFirstLastPara="1" rIns="91425" wrap="square" tIns="45700">
            <a:spAutoFit/>
          </a:bodyPr>
          <a:lstStyle/>
          <a:p>
            <a:pPr indent="-114300" lvl="0" marL="0" marR="0" rtl="0" algn="l">
              <a:lnSpc>
                <a:spcPct val="100000"/>
              </a:lnSpc>
              <a:spcBef>
                <a:spcPts val="0"/>
              </a:spcBef>
              <a:spcAft>
                <a:spcPts val="0"/>
              </a:spcAft>
              <a:buClr>
                <a:schemeClr val="dk1"/>
              </a:buClr>
              <a:buSzPts val="1800"/>
              <a:buFont typeface="Arial"/>
              <a:buChar char="•"/>
            </a:pPr>
            <a:r>
              <a:rPr b="0" i="0" lang="en-US" sz="1800" u="none">
                <a:solidFill>
                  <a:schemeClr val="dk1"/>
                </a:solidFill>
                <a:latin typeface="Arial"/>
                <a:ea typeface="Arial"/>
                <a:cs typeface="Arial"/>
                <a:sym typeface="Arial"/>
              </a:rPr>
              <a:t>If </a:t>
            </a:r>
            <a:r>
              <a:rPr b="0" i="1" lang="en-US" sz="1800" u="none">
                <a:solidFill>
                  <a:schemeClr val="dk1"/>
                </a:solidFill>
                <a:latin typeface="Arial"/>
                <a:ea typeface="Arial"/>
                <a:cs typeface="Arial"/>
                <a:sym typeface="Arial"/>
              </a:rPr>
              <a:t>Q</a:t>
            </a:r>
            <a:r>
              <a:rPr b="0" i="0" lang="en-US" sz="1800" u="none">
                <a:solidFill>
                  <a:schemeClr val="dk1"/>
                </a:solidFill>
                <a:latin typeface="Arial"/>
                <a:ea typeface="Arial"/>
                <a:cs typeface="Arial"/>
                <a:sym typeface="Arial"/>
              </a:rPr>
              <a:t>/</a:t>
            </a:r>
            <a:r>
              <a:rPr b="0" i="1" lang="en-US" sz="1800" u="none">
                <a:solidFill>
                  <a:schemeClr val="dk1"/>
                </a:solidFill>
                <a:latin typeface="Arial"/>
                <a:ea typeface="Arial"/>
                <a:cs typeface="Arial"/>
                <a:sym typeface="Arial"/>
              </a:rPr>
              <a:t>K</a:t>
            </a:r>
            <a:r>
              <a:rPr b="0" i="0" lang="en-US" sz="1800" u="none">
                <a:solidFill>
                  <a:schemeClr val="dk1"/>
                </a:solidFill>
                <a:latin typeface="Arial"/>
                <a:ea typeface="Arial"/>
                <a:cs typeface="Arial"/>
                <a:sym typeface="Arial"/>
              </a:rPr>
              <a:t> &lt; 1, then ln </a:t>
            </a:r>
            <a:r>
              <a:rPr b="0" i="1" lang="en-US" sz="1800" u="none">
                <a:solidFill>
                  <a:schemeClr val="dk1"/>
                </a:solidFill>
                <a:latin typeface="Arial"/>
                <a:ea typeface="Arial"/>
                <a:cs typeface="Arial"/>
                <a:sym typeface="Arial"/>
              </a:rPr>
              <a:t>Q</a:t>
            </a:r>
            <a:r>
              <a:rPr b="0" i="0" lang="en-US" sz="1800" u="none">
                <a:solidFill>
                  <a:schemeClr val="dk1"/>
                </a:solidFill>
                <a:latin typeface="Arial"/>
                <a:ea typeface="Arial"/>
                <a:cs typeface="Arial"/>
                <a:sym typeface="Arial"/>
              </a:rPr>
              <a:t>/</a:t>
            </a:r>
            <a:r>
              <a:rPr b="0" i="1" lang="en-US" sz="1800" u="none">
                <a:solidFill>
                  <a:schemeClr val="dk1"/>
                </a:solidFill>
                <a:latin typeface="Arial"/>
                <a:ea typeface="Arial"/>
                <a:cs typeface="Arial"/>
                <a:sym typeface="Arial"/>
              </a:rPr>
              <a:t>K</a:t>
            </a:r>
            <a:r>
              <a:rPr b="0" i="0" lang="en-US" sz="1800" u="none">
                <a:solidFill>
                  <a:schemeClr val="dk1"/>
                </a:solidFill>
                <a:latin typeface="Arial"/>
                <a:ea typeface="Arial"/>
                <a:cs typeface="Arial"/>
                <a:sym typeface="Arial"/>
              </a:rPr>
              <a:t> &lt; 0: the reaction proceeds to the right (</a:t>
            </a: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G</a:t>
            </a:r>
            <a:r>
              <a:rPr b="0" i="0" lang="en-US" sz="1800" u="none">
                <a:solidFill>
                  <a:schemeClr val="dk1"/>
                </a:solidFill>
                <a:latin typeface="Arial"/>
                <a:ea typeface="Arial"/>
                <a:cs typeface="Arial"/>
                <a:sym typeface="Arial"/>
              </a:rPr>
              <a:t> &lt; 0).</a:t>
            </a:r>
            <a:endParaRPr/>
          </a:p>
        </p:txBody>
      </p:sp>
      <p:sp>
        <p:nvSpPr>
          <p:cNvPr id="531" name="Google Shape;531;p46"/>
          <p:cNvSpPr txBox="1"/>
          <p:nvPr/>
        </p:nvSpPr>
        <p:spPr>
          <a:xfrm>
            <a:off x="609600" y="1905000"/>
            <a:ext cx="7543800" cy="366712"/>
          </a:xfrm>
          <a:prstGeom prst="rect">
            <a:avLst/>
          </a:prstGeom>
          <a:noFill/>
          <a:ln>
            <a:noFill/>
          </a:ln>
        </p:spPr>
        <p:txBody>
          <a:bodyPr anchorCtr="0" anchor="t" bIns="45700" lIns="91425" spcFirstLastPara="1" rIns="91425" wrap="square" tIns="45700">
            <a:spAutoFit/>
          </a:bodyPr>
          <a:lstStyle/>
          <a:p>
            <a:pPr indent="-114300" lvl="0" marL="0" marR="0" rtl="0" algn="l">
              <a:lnSpc>
                <a:spcPct val="100000"/>
              </a:lnSpc>
              <a:spcBef>
                <a:spcPts val="0"/>
              </a:spcBef>
              <a:spcAft>
                <a:spcPts val="0"/>
              </a:spcAft>
              <a:buClr>
                <a:schemeClr val="dk1"/>
              </a:buClr>
              <a:buSzPts val="1800"/>
              <a:buFont typeface="Arial"/>
              <a:buChar char="•"/>
            </a:pPr>
            <a:r>
              <a:rPr b="0" i="0" lang="en-US" sz="1800" u="none">
                <a:solidFill>
                  <a:schemeClr val="dk1"/>
                </a:solidFill>
                <a:latin typeface="Arial"/>
                <a:ea typeface="Arial"/>
                <a:cs typeface="Arial"/>
                <a:sym typeface="Arial"/>
              </a:rPr>
              <a:t>If </a:t>
            </a:r>
            <a:r>
              <a:rPr b="0" i="1" lang="en-US" sz="1800" u="none">
                <a:solidFill>
                  <a:schemeClr val="dk1"/>
                </a:solidFill>
                <a:latin typeface="Arial"/>
                <a:ea typeface="Arial"/>
                <a:cs typeface="Arial"/>
                <a:sym typeface="Arial"/>
              </a:rPr>
              <a:t>Q</a:t>
            </a:r>
            <a:r>
              <a:rPr b="0" i="0" lang="en-US" sz="1800" u="none">
                <a:solidFill>
                  <a:schemeClr val="dk1"/>
                </a:solidFill>
                <a:latin typeface="Arial"/>
                <a:ea typeface="Arial"/>
                <a:cs typeface="Arial"/>
                <a:sym typeface="Arial"/>
              </a:rPr>
              <a:t>/</a:t>
            </a:r>
            <a:r>
              <a:rPr b="0" i="1" lang="en-US" sz="1800" u="none">
                <a:solidFill>
                  <a:schemeClr val="dk1"/>
                </a:solidFill>
                <a:latin typeface="Arial"/>
                <a:ea typeface="Arial"/>
                <a:cs typeface="Arial"/>
                <a:sym typeface="Arial"/>
              </a:rPr>
              <a:t>K</a:t>
            </a:r>
            <a:r>
              <a:rPr b="0" i="0" lang="en-US" sz="1800" u="none">
                <a:solidFill>
                  <a:schemeClr val="dk1"/>
                </a:solidFill>
                <a:latin typeface="Arial"/>
                <a:ea typeface="Arial"/>
                <a:cs typeface="Arial"/>
                <a:sym typeface="Arial"/>
              </a:rPr>
              <a:t> &gt; 1, then ln </a:t>
            </a:r>
            <a:r>
              <a:rPr b="0" i="1" lang="en-US" sz="1800" u="none">
                <a:solidFill>
                  <a:schemeClr val="dk1"/>
                </a:solidFill>
                <a:latin typeface="Arial"/>
                <a:ea typeface="Arial"/>
                <a:cs typeface="Arial"/>
                <a:sym typeface="Arial"/>
              </a:rPr>
              <a:t>Q</a:t>
            </a:r>
            <a:r>
              <a:rPr b="0" i="0" lang="en-US" sz="1800" u="none">
                <a:solidFill>
                  <a:schemeClr val="dk1"/>
                </a:solidFill>
                <a:latin typeface="Arial"/>
                <a:ea typeface="Arial"/>
                <a:cs typeface="Arial"/>
                <a:sym typeface="Arial"/>
              </a:rPr>
              <a:t>/</a:t>
            </a:r>
            <a:r>
              <a:rPr b="0" i="1" lang="en-US" sz="1800" u="none">
                <a:solidFill>
                  <a:schemeClr val="dk1"/>
                </a:solidFill>
                <a:latin typeface="Arial"/>
                <a:ea typeface="Arial"/>
                <a:cs typeface="Arial"/>
                <a:sym typeface="Arial"/>
              </a:rPr>
              <a:t>K</a:t>
            </a:r>
            <a:r>
              <a:rPr b="0" i="0" lang="en-US" sz="1800" u="none">
                <a:solidFill>
                  <a:schemeClr val="dk1"/>
                </a:solidFill>
                <a:latin typeface="Arial"/>
                <a:ea typeface="Arial"/>
                <a:cs typeface="Arial"/>
                <a:sym typeface="Arial"/>
              </a:rPr>
              <a:t> &gt; 0: the reaction proceeds to the left (</a:t>
            </a: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G</a:t>
            </a:r>
            <a:r>
              <a:rPr b="0" i="0" lang="en-US" sz="1800" u="none">
                <a:solidFill>
                  <a:schemeClr val="dk1"/>
                </a:solidFill>
                <a:latin typeface="Arial"/>
                <a:ea typeface="Arial"/>
                <a:cs typeface="Arial"/>
                <a:sym typeface="Arial"/>
              </a:rPr>
              <a:t> &gt; 0).</a:t>
            </a:r>
            <a:endParaRPr/>
          </a:p>
        </p:txBody>
      </p:sp>
      <p:sp>
        <p:nvSpPr>
          <p:cNvPr id="532" name="Google Shape;532;p46"/>
          <p:cNvSpPr txBox="1"/>
          <p:nvPr/>
        </p:nvSpPr>
        <p:spPr>
          <a:xfrm>
            <a:off x="609600" y="2362200"/>
            <a:ext cx="7543800" cy="366712"/>
          </a:xfrm>
          <a:prstGeom prst="rect">
            <a:avLst/>
          </a:prstGeom>
          <a:noFill/>
          <a:ln>
            <a:noFill/>
          </a:ln>
        </p:spPr>
        <p:txBody>
          <a:bodyPr anchorCtr="0" anchor="t" bIns="45700" lIns="91425" spcFirstLastPara="1" rIns="91425" wrap="square" tIns="45700">
            <a:spAutoFit/>
          </a:bodyPr>
          <a:lstStyle/>
          <a:p>
            <a:pPr indent="-114300" lvl="0" marL="0" marR="0" rtl="0" algn="l">
              <a:lnSpc>
                <a:spcPct val="100000"/>
              </a:lnSpc>
              <a:spcBef>
                <a:spcPts val="0"/>
              </a:spcBef>
              <a:spcAft>
                <a:spcPts val="0"/>
              </a:spcAft>
              <a:buClr>
                <a:schemeClr val="dk1"/>
              </a:buClr>
              <a:buSzPts val="1800"/>
              <a:buFont typeface="Arial"/>
              <a:buChar char="•"/>
            </a:pPr>
            <a:r>
              <a:rPr b="0" i="0" lang="en-US" sz="1800" u="none">
                <a:solidFill>
                  <a:schemeClr val="dk1"/>
                </a:solidFill>
                <a:latin typeface="Arial"/>
                <a:ea typeface="Arial"/>
                <a:cs typeface="Arial"/>
                <a:sym typeface="Arial"/>
              </a:rPr>
              <a:t>If </a:t>
            </a:r>
            <a:r>
              <a:rPr b="0" i="1" lang="en-US" sz="1800" u="none">
                <a:solidFill>
                  <a:schemeClr val="dk1"/>
                </a:solidFill>
                <a:latin typeface="Arial"/>
                <a:ea typeface="Arial"/>
                <a:cs typeface="Arial"/>
                <a:sym typeface="Arial"/>
              </a:rPr>
              <a:t>Q</a:t>
            </a:r>
            <a:r>
              <a:rPr b="0" i="0" lang="en-US" sz="1800" u="none">
                <a:solidFill>
                  <a:schemeClr val="dk1"/>
                </a:solidFill>
                <a:latin typeface="Arial"/>
                <a:ea typeface="Arial"/>
                <a:cs typeface="Arial"/>
                <a:sym typeface="Arial"/>
              </a:rPr>
              <a:t>/</a:t>
            </a:r>
            <a:r>
              <a:rPr b="0" i="1" lang="en-US" sz="1800" u="none">
                <a:solidFill>
                  <a:schemeClr val="dk1"/>
                </a:solidFill>
                <a:latin typeface="Arial"/>
                <a:ea typeface="Arial"/>
                <a:cs typeface="Arial"/>
                <a:sym typeface="Arial"/>
              </a:rPr>
              <a:t>K</a:t>
            </a:r>
            <a:r>
              <a:rPr b="0" i="0" lang="en-US" sz="1800" u="none">
                <a:solidFill>
                  <a:schemeClr val="dk1"/>
                </a:solidFill>
                <a:latin typeface="Arial"/>
                <a:ea typeface="Arial"/>
                <a:cs typeface="Arial"/>
                <a:sym typeface="Arial"/>
              </a:rPr>
              <a:t> = 1, then ln </a:t>
            </a:r>
            <a:r>
              <a:rPr b="0" i="1" lang="en-US" sz="1800" u="none">
                <a:solidFill>
                  <a:schemeClr val="dk1"/>
                </a:solidFill>
                <a:latin typeface="Arial"/>
                <a:ea typeface="Arial"/>
                <a:cs typeface="Arial"/>
                <a:sym typeface="Arial"/>
              </a:rPr>
              <a:t>Q</a:t>
            </a:r>
            <a:r>
              <a:rPr b="0" i="0" lang="en-US" sz="1800" u="none">
                <a:solidFill>
                  <a:schemeClr val="dk1"/>
                </a:solidFill>
                <a:latin typeface="Arial"/>
                <a:ea typeface="Arial"/>
                <a:cs typeface="Arial"/>
                <a:sym typeface="Arial"/>
              </a:rPr>
              <a:t>/</a:t>
            </a:r>
            <a:r>
              <a:rPr b="0" i="1" lang="en-US" sz="1800" u="none">
                <a:solidFill>
                  <a:schemeClr val="dk1"/>
                </a:solidFill>
                <a:latin typeface="Arial"/>
                <a:ea typeface="Arial"/>
                <a:cs typeface="Arial"/>
                <a:sym typeface="Arial"/>
              </a:rPr>
              <a:t>K</a:t>
            </a:r>
            <a:r>
              <a:rPr b="0" i="0" lang="en-US" sz="1800" u="none">
                <a:solidFill>
                  <a:schemeClr val="dk1"/>
                </a:solidFill>
                <a:latin typeface="Arial"/>
                <a:ea typeface="Arial"/>
                <a:cs typeface="Arial"/>
                <a:sym typeface="Arial"/>
              </a:rPr>
              <a:t> = 0: the reaction is at equilibrium (</a:t>
            </a: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G</a:t>
            </a:r>
            <a:r>
              <a:rPr b="0" i="0" lang="en-US" sz="1800" u="none">
                <a:solidFill>
                  <a:schemeClr val="dk1"/>
                </a:solidFill>
                <a:latin typeface="Arial"/>
                <a:ea typeface="Arial"/>
                <a:cs typeface="Arial"/>
                <a:sym typeface="Arial"/>
              </a:rPr>
              <a:t> = 0).</a:t>
            </a:r>
            <a:endParaRPr/>
          </a:p>
        </p:txBody>
      </p:sp>
      <p:sp>
        <p:nvSpPr>
          <p:cNvPr id="533" name="Google Shape;533;p46"/>
          <p:cNvSpPr txBox="1"/>
          <p:nvPr/>
        </p:nvSpPr>
        <p:spPr>
          <a:xfrm>
            <a:off x="2041525" y="3184525"/>
            <a:ext cx="4876800" cy="396875"/>
          </a:xfrm>
          <a:prstGeom prst="rect">
            <a:avLst/>
          </a:prstGeom>
          <a:gradFill>
            <a:gsLst>
              <a:gs pos="0">
                <a:srgbClr val="FF9218">
                  <a:alpha val="70980"/>
                </a:srgbClr>
              </a:gs>
              <a:gs pos="100000">
                <a:schemeClr val="lt1"/>
              </a:gs>
            </a:gsLst>
            <a:lin ang="0" scaled="0"/>
          </a:grad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000"/>
              <a:buFont typeface="Noto Sans Symbols"/>
              <a:buNone/>
            </a:pPr>
            <a:r>
              <a:rPr b="1" i="0" lang="en-US" sz="2000" u="none">
                <a:solidFill>
                  <a:schemeClr val="dk1"/>
                </a:solidFill>
                <a:latin typeface="Noto Sans Symbols"/>
                <a:ea typeface="Noto Sans Symbols"/>
                <a:cs typeface="Noto Sans Symbols"/>
                <a:sym typeface="Noto Sans Symbols"/>
              </a:rPr>
              <a:t>Δ</a:t>
            </a:r>
            <a:r>
              <a:rPr b="1" i="1" lang="en-US" sz="2000" u="none">
                <a:solidFill>
                  <a:schemeClr val="dk1"/>
                </a:solidFill>
                <a:latin typeface="Arial"/>
                <a:ea typeface="Arial"/>
                <a:cs typeface="Arial"/>
                <a:sym typeface="Arial"/>
              </a:rPr>
              <a:t>G</a:t>
            </a:r>
            <a:r>
              <a:rPr b="1" i="0" lang="en-US" sz="2000" u="none">
                <a:solidFill>
                  <a:schemeClr val="dk1"/>
                </a:solidFill>
                <a:latin typeface="Arial"/>
                <a:ea typeface="Arial"/>
                <a:cs typeface="Arial"/>
                <a:sym typeface="Arial"/>
              </a:rPr>
              <a:t> = </a:t>
            </a:r>
            <a:r>
              <a:rPr b="1" i="1" lang="en-US" sz="2000" u="none">
                <a:solidFill>
                  <a:schemeClr val="dk1"/>
                </a:solidFill>
                <a:latin typeface="Arial"/>
                <a:ea typeface="Arial"/>
                <a:cs typeface="Arial"/>
                <a:sym typeface="Arial"/>
              </a:rPr>
              <a:t>RT</a:t>
            </a:r>
            <a:r>
              <a:rPr b="1" i="0" lang="en-US" sz="2000" u="none">
                <a:solidFill>
                  <a:schemeClr val="dk1"/>
                </a:solidFill>
                <a:latin typeface="Arial"/>
                <a:ea typeface="Arial"/>
                <a:cs typeface="Arial"/>
                <a:sym typeface="Arial"/>
              </a:rPr>
              <a:t> ln </a:t>
            </a:r>
            <a:r>
              <a:rPr b="1" i="1" lang="en-US" sz="2000" u="none">
                <a:solidFill>
                  <a:schemeClr val="dk1"/>
                </a:solidFill>
                <a:latin typeface="Arial"/>
                <a:ea typeface="Arial"/>
                <a:cs typeface="Arial"/>
                <a:sym typeface="Arial"/>
              </a:rPr>
              <a:t>     </a:t>
            </a:r>
            <a:r>
              <a:rPr b="1" i="0" lang="en-US" sz="2000" u="none">
                <a:solidFill>
                  <a:schemeClr val="dk1"/>
                </a:solidFill>
                <a:latin typeface="Arial"/>
                <a:ea typeface="Arial"/>
                <a:cs typeface="Arial"/>
                <a:sym typeface="Arial"/>
              </a:rPr>
              <a:t> = </a:t>
            </a:r>
            <a:r>
              <a:rPr b="1" i="1" lang="en-US" sz="2000" u="none">
                <a:solidFill>
                  <a:schemeClr val="dk1"/>
                </a:solidFill>
                <a:latin typeface="Arial"/>
                <a:ea typeface="Arial"/>
                <a:cs typeface="Arial"/>
                <a:sym typeface="Arial"/>
              </a:rPr>
              <a:t>RT</a:t>
            </a:r>
            <a:r>
              <a:rPr b="1" i="0" lang="en-US" sz="2000" u="none">
                <a:solidFill>
                  <a:schemeClr val="dk1"/>
                </a:solidFill>
                <a:latin typeface="Arial"/>
                <a:ea typeface="Arial"/>
                <a:cs typeface="Arial"/>
                <a:sym typeface="Arial"/>
              </a:rPr>
              <a:t> ln </a:t>
            </a:r>
            <a:r>
              <a:rPr b="1" i="1" lang="en-US" sz="2000" u="none">
                <a:solidFill>
                  <a:schemeClr val="dk1"/>
                </a:solidFill>
                <a:latin typeface="Arial"/>
                <a:ea typeface="Arial"/>
                <a:cs typeface="Arial"/>
                <a:sym typeface="Arial"/>
              </a:rPr>
              <a:t>Q</a:t>
            </a:r>
            <a:r>
              <a:rPr b="1" i="0" lang="en-US" sz="2000" u="none">
                <a:solidFill>
                  <a:schemeClr val="dk1"/>
                </a:solidFill>
                <a:latin typeface="Arial"/>
                <a:ea typeface="Arial"/>
                <a:cs typeface="Arial"/>
                <a:sym typeface="Arial"/>
              </a:rPr>
              <a:t> - </a:t>
            </a:r>
            <a:r>
              <a:rPr b="1" i="1" lang="en-US" sz="2000" u="none">
                <a:solidFill>
                  <a:schemeClr val="dk1"/>
                </a:solidFill>
                <a:latin typeface="Arial"/>
                <a:ea typeface="Arial"/>
                <a:cs typeface="Arial"/>
                <a:sym typeface="Arial"/>
              </a:rPr>
              <a:t>RT</a:t>
            </a:r>
            <a:r>
              <a:rPr b="1" i="0" lang="en-US" sz="2000" u="none">
                <a:solidFill>
                  <a:schemeClr val="dk1"/>
                </a:solidFill>
                <a:latin typeface="Arial"/>
                <a:ea typeface="Arial"/>
                <a:cs typeface="Arial"/>
                <a:sym typeface="Arial"/>
              </a:rPr>
              <a:t> 1n </a:t>
            </a:r>
            <a:r>
              <a:rPr b="1" i="1" lang="en-US" sz="2000" u="none">
                <a:solidFill>
                  <a:schemeClr val="dk1"/>
                </a:solidFill>
                <a:latin typeface="Arial"/>
                <a:ea typeface="Arial"/>
                <a:cs typeface="Arial"/>
                <a:sym typeface="Arial"/>
              </a:rPr>
              <a:t>K</a:t>
            </a:r>
            <a:endParaRPr/>
          </a:p>
        </p:txBody>
      </p:sp>
      <p:sp>
        <p:nvSpPr>
          <p:cNvPr id="534" name="Google Shape;534;p46"/>
          <p:cNvSpPr txBox="1"/>
          <p:nvPr/>
        </p:nvSpPr>
        <p:spPr>
          <a:xfrm>
            <a:off x="914400" y="3733800"/>
            <a:ext cx="6864350" cy="6413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Under standard conditions (1 </a:t>
            </a:r>
            <a:r>
              <a:rPr b="0" i="1" lang="en-US" sz="1800" u="none">
                <a:solidFill>
                  <a:schemeClr val="dk1"/>
                </a:solidFill>
                <a:latin typeface="Arial"/>
                <a:ea typeface="Arial"/>
                <a:cs typeface="Arial"/>
                <a:sym typeface="Arial"/>
              </a:rPr>
              <a:t>M</a:t>
            </a:r>
            <a:r>
              <a:rPr b="0" i="0" lang="en-US" sz="1800" u="none">
                <a:solidFill>
                  <a:schemeClr val="dk1"/>
                </a:solidFill>
                <a:latin typeface="Arial"/>
                <a:ea typeface="Arial"/>
                <a:cs typeface="Arial"/>
                <a:sym typeface="Arial"/>
              </a:rPr>
              <a:t> concentrations, 1 atm for gases), </a:t>
            </a:r>
            <a:r>
              <a:rPr b="0" i="1" lang="en-US" sz="1800" u="none">
                <a:solidFill>
                  <a:schemeClr val="dk1"/>
                </a:solidFill>
                <a:latin typeface="Arial"/>
                <a:ea typeface="Arial"/>
                <a:cs typeface="Arial"/>
                <a:sym typeface="Arial"/>
              </a:rPr>
              <a:t>Q</a:t>
            </a:r>
            <a:r>
              <a:rPr b="0" i="0" lang="en-US" sz="1800" u="none">
                <a:solidFill>
                  <a:schemeClr val="dk1"/>
                </a:solidFill>
                <a:latin typeface="Arial"/>
                <a:ea typeface="Arial"/>
                <a:cs typeface="Arial"/>
                <a:sym typeface="Arial"/>
              </a:rPr>
              <a:t> = 1 and ln </a:t>
            </a:r>
            <a:r>
              <a:rPr b="0" i="1" lang="en-US" sz="1800" u="none">
                <a:solidFill>
                  <a:schemeClr val="dk1"/>
                </a:solidFill>
                <a:latin typeface="Arial"/>
                <a:ea typeface="Arial"/>
                <a:cs typeface="Arial"/>
                <a:sym typeface="Arial"/>
              </a:rPr>
              <a:t>Q</a:t>
            </a:r>
            <a:r>
              <a:rPr b="0" i="0" lang="en-US" sz="1800" u="none">
                <a:solidFill>
                  <a:schemeClr val="dk1"/>
                </a:solidFill>
                <a:latin typeface="Arial"/>
                <a:ea typeface="Arial"/>
                <a:cs typeface="Arial"/>
                <a:sym typeface="Arial"/>
              </a:rPr>
              <a:t> = 0 so,</a:t>
            </a:r>
            <a:endParaRPr/>
          </a:p>
        </p:txBody>
      </p:sp>
      <p:sp>
        <p:nvSpPr>
          <p:cNvPr id="535" name="Google Shape;535;p46"/>
          <p:cNvSpPr txBox="1"/>
          <p:nvPr/>
        </p:nvSpPr>
        <p:spPr>
          <a:xfrm>
            <a:off x="2133600" y="4495800"/>
            <a:ext cx="3581400" cy="396875"/>
          </a:xfrm>
          <a:prstGeom prst="rect">
            <a:avLst/>
          </a:prstGeom>
          <a:gradFill>
            <a:gsLst>
              <a:gs pos="0">
                <a:srgbClr val="FF9218">
                  <a:alpha val="69803"/>
                </a:srgbClr>
              </a:gs>
              <a:gs pos="100000">
                <a:schemeClr val="lt1"/>
              </a:gs>
            </a:gsLst>
            <a:lin ang="0" scaled="0"/>
          </a:gra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000"/>
              <a:buFont typeface="Noto Sans Symbols"/>
              <a:buNone/>
            </a:pPr>
            <a:r>
              <a:rPr b="1" i="0" lang="en-US" sz="2000" u="none">
                <a:solidFill>
                  <a:schemeClr val="dk1"/>
                </a:solidFill>
                <a:latin typeface="Noto Sans Symbols"/>
                <a:ea typeface="Noto Sans Symbols"/>
                <a:cs typeface="Noto Sans Symbols"/>
                <a:sym typeface="Noto Sans Symbols"/>
              </a:rPr>
              <a:t>Δ</a:t>
            </a:r>
            <a:r>
              <a:rPr b="1" i="1" lang="en-US" sz="2000" u="none">
                <a:solidFill>
                  <a:schemeClr val="dk1"/>
                </a:solidFill>
                <a:latin typeface="Arial"/>
                <a:ea typeface="Arial"/>
                <a:cs typeface="Arial"/>
                <a:sym typeface="Arial"/>
              </a:rPr>
              <a:t>G</a:t>
            </a:r>
            <a:r>
              <a:rPr b="1" baseline="30000" i="0" lang="en-US" sz="2000" u="none">
                <a:solidFill>
                  <a:schemeClr val="dk1"/>
                </a:solidFill>
                <a:latin typeface="Arial"/>
                <a:ea typeface="Arial"/>
                <a:cs typeface="Arial"/>
                <a:sym typeface="Arial"/>
              </a:rPr>
              <a:t>o</a:t>
            </a:r>
            <a:r>
              <a:rPr b="1" i="0" lang="en-US" sz="2000" u="none">
                <a:solidFill>
                  <a:schemeClr val="dk1"/>
                </a:solidFill>
                <a:latin typeface="Arial"/>
                <a:ea typeface="Arial"/>
                <a:cs typeface="Arial"/>
                <a:sym typeface="Arial"/>
              </a:rPr>
              <a:t> = - </a:t>
            </a:r>
            <a:r>
              <a:rPr b="1" i="1" lang="en-US" sz="2000" u="none">
                <a:solidFill>
                  <a:schemeClr val="dk1"/>
                </a:solidFill>
                <a:latin typeface="Arial"/>
                <a:ea typeface="Arial"/>
                <a:cs typeface="Arial"/>
                <a:sym typeface="Arial"/>
              </a:rPr>
              <a:t>RT</a:t>
            </a:r>
            <a:r>
              <a:rPr b="1" i="0" lang="en-US" sz="2000" u="none">
                <a:solidFill>
                  <a:schemeClr val="dk1"/>
                </a:solidFill>
                <a:latin typeface="Arial"/>
                <a:ea typeface="Arial"/>
                <a:cs typeface="Arial"/>
                <a:sym typeface="Arial"/>
              </a:rPr>
              <a:t> 1n </a:t>
            </a:r>
            <a:r>
              <a:rPr b="1" i="1" lang="en-US" sz="2000" u="none">
                <a:solidFill>
                  <a:schemeClr val="dk1"/>
                </a:solidFill>
                <a:latin typeface="Arial"/>
                <a:ea typeface="Arial"/>
                <a:cs typeface="Arial"/>
                <a:sym typeface="Arial"/>
              </a:rPr>
              <a:t>K</a:t>
            </a:r>
            <a:endParaRPr/>
          </a:p>
        </p:txBody>
      </p:sp>
      <p:grpSp>
        <p:nvGrpSpPr>
          <p:cNvPr id="536" name="Google Shape;536;p46"/>
          <p:cNvGrpSpPr/>
          <p:nvPr/>
        </p:nvGrpSpPr>
        <p:grpSpPr>
          <a:xfrm>
            <a:off x="3794125" y="2971800"/>
            <a:ext cx="381000" cy="815975"/>
            <a:chOff x="1008" y="1296"/>
            <a:chExt cx="723" cy="489"/>
          </a:xfrm>
        </p:grpSpPr>
        <p:sp>
          <p:nvSpPr>
            <p:cNvPr id="537" name="Google Shape;537;p46"/>
            <p:cNvSpPr txBox="1"/>
            <p:nvPr/>
          </p:nvSpPr>
          <p:spPr>
            <a:xfrm>
              <a:off x="1008" y="1296"/>
              <a:ext cx="723" cy="24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1" lang="en-US" sz="2000" u="none">
                  <a:solidFill>
                    <a:schemeClr val="dk1"/>
                  </a:solidFill>
                  <a:latin typeface="Arial"/>
                  <a:ea typeface="Arial"/>
                  <a:cs typeface="Arial"/>
                  <a:sym typeface="Arial"/>
                </a:rPr>
                <a:t>Q</a:t>
              </a:r>
              <a:endParaRPr/>
            </a:p>
          </p:txBody>
        </p:sp>
        <p:sp>
          <p:nvSpPr>
            <p:cNvPr id="538" name="Google Shape;538;p46"/>
            <p:cNvSpPr txBox="1"/>
            <p:nvPr/>
          </p:nvSpPr>
          <p:spPr>
            <a:xfrm>
              <a:off x="1037" y="1545"/>
              <a:ext cx="624" cy="24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1" lang="en-US" sz="2000" u="none">
                  <a:solidFill>
                    <a:schemeClr val="dk1"/>
                  </a:solidFill>
                  <a:latin typeface="Arial"/>
                  <a:ea typeface="Arial"/>
                  <a:cs typeface="Arial"/>
                  <a:sym typeface="Arial"/>
                </a:rPr>
                <a:t>K</a:t>
              </a:r>
              <a:endParaRPr/>
            </a:p>
          </p:txBody>
        </p:sp>
        <p:cxnSp>
          <p:nvCxnSpPr>
            <p:cNvPr id="539" name="Google Shape;539;p46"/>
            <p:cNvCxnSpPr/>
            <p:nvPr/>
          </p:nvCxnSpPr>
          <p:spPr>
            <a:xfrm>
              <a:off x="1008" y="1536"/>
              <a:ext cx="624" cy="0"/>
            </a:xfrm>
            <a:prstGeom prst="straightConnector1">
              <a:avLst/>
            </a:prstGeom>
            <a:noFill/>
            <a:ln cap="flat" cmpd="sng" w="28575">
              <a:solidFill>
                <a:schemeClr val="dk1"/>
              </a:solidFill>
              <a:prstDash val="solid"/>
              <a:miter lim="800000"/>
              <a:headEnd len="med" w="med" type="none"/>
              <a:tailEnd len="med" w="med" type="none"/>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30">
                                            <p:txEl>
                                              <p:pRg end="0" st="0"/>
                                            </p:txEl>
                                          </p:spTgt>
                                        </p:tgtEl>
                                        <p:attrNameLst>
                                          <p:attrName>style.visibility</p:attrName>
                                        </p:attrNameLst>
                                      </p:cBhvr>
                                      <p:to>
                                        <p:strVal val="visible"/>
                                      </p:to>
                                    </p:set>
                                    <p:animEffect filter="fade" transition="in">
                                      <p:cBhvr>
                                        <p:cTn dur="500"/>
                                        <p:tgtEl>
                                          <p:spTgt spid="530">
                                            <p:txEl>
                                              <p:pRg end="0" st="0"/>
                                            </p:txEl>
                                          </p:spTgt>
                                        </p:tgtEl>
                                      </p:cBhvr>
                                    </p:animEffect>
                                  </p:childTnLst>
                                </p:cTn>
                              </p:par>
                            </p:childTnLst>
                          </p:cTn>
                        </p:par>
                        <p:par>
                          <p:cTn fill="hold">
                            <p:stCondLst>
                              <p:cond delay="500"/>
                            </p:stCondLst>
                            <p:childTnLst>
                              <p:par>
                                <p:cTn fill="hold" nodeType="afterEffect" presetClass="entr" presetID="10" presetSubtype="0">
                                  <p:stCondLst>
                                    <p:cond delay="2000"/>
                                  </p:stCondLst>
                                  <p:childTnLst>
                                    <p:set>
                                      <p:cBhvr>
                                        <p:cTn dur="1" fill="hold">
                                          <p:stCondLst>
                                            <p:cond delay="0"/>
                                          </p:stCondLst>
                                        </p:cTn>
                                        <p:tgtEl>
                                          <p:spTgt spid="531">
                                            <p:txEl>
                                              <p:pRg end="0" st="0"/>
                                            </p:txEl>
                                          </p:spTgt>
                                        </p:tgtEl>
                                        <p:attrNameLst>
                                          <p:attrName>style.visibility</p:attrName>
                                        </p:attrNameLst>
                                      </p:cBhvr>
                                      <p:to>
                                        <p:strVal val="visible"/>
                                      </p:to>
                                    </p:set>
                                    <p:animEffect filter="fade" transition="in">
                                      <p:cBhvr>
                                        <p:cTn dur="500"/>
                                        <p:tgtEl>
                                          <p:spTgt spid="531">
                                            <p:txEl>
                                              <p:pRg end="0" st="0"/>
                                            </p:txEl>
                                          </p:spTgt>
                                        </p:tgtEl>
                                      </p:cBhvr>
                                    </p:animEffect>
                                  </p:childTnLst>
                                </p:cTn>
                              </p:par>
                            </p:childTnLst>
                          </p:cTn>
                        </p:par>
                        <p:par>
                          <p:cTn fill="hold">
                            <p:stCondLst>
                              <p:cond delay="1000"/>
                            </p:stCondLst>
                            <p:childTnLst>
                              <p:par>
                                <p:cTn fill="hold" nodeType="afterEffect" presetClass="entr" presetID="10" presetSubtype="0">
                                  <p:stCondLst>
                                    <p:cond delay="2000"/>
                                  </p:stCondLst>
                                  <p:childTnLst>
                                    <p:set>
                                      <p:cBhvr>
                                        <p:cTn dur="1" fill="hold">
                                          <p:stCondLst>
                                            <p:cond delay="0"/>
                                          </p:stCondLst>
                                        </p:cTn>
                                        <p:tgtEl>
                                          <p:spTgt spid="532">
                                            <p:txEl>
                                              <p:pRg end="0" st="0"/>
                                            </p:txEl>
                                          </p:spTgt>
                                        </p:tgtEl>
                                        <p:attrNameLst>
                                          <p:attrName>style.visibility</p:attrName>
                                        </p:attrNameLst>
                                      </p:cBhvr>
                                      <p:to>
                                        <p:strVal val="visible"/>
                                      </p:to>
                                    </p:set>
                                    <p:animEffect filter="fade" transition="in">
                                      <p:cBhvr>
                                        <p:cTn dur="500"/>
                                        <p:tgtEl>
                                          <p:spTgt spid="532">
                                            <p:txEl>
                                              <p:pRg end="0" st="0"/>
                                            </p:txEl>
                                          </p:spTgt>
                                        </p:tgtEl>
                                      </p:cBhvr>
                                    </p:animEffect>
                                  </p:childTnLst>
                                </p:cTn>
                              </p:par>
                            </p:childTnLst>
                          </p:cTn>
                        </p:par>
                        <p:par>
                          <p:cTn fill="hold">
                            <p:stCondLst>
                              <p:cond delay="1500"/>
                            </p:stCondLst>
                            <p:childTnLst>
                              <p:par>
                                <p:cTn fill="hold" nodeType="afterEffect" presetClass="entr" presetID="10" presetSubtype="0">
                                  <p:stCondLst>
                                    <p:cond delay="2000"/>
                                  </p:stCondLst>
                                  <p:childTnLst>
                                    <p:set>
                                      <p:cBhvr>
                                        <p:cTn dur="1" fill="hold">
                                          <p:stCondLst>
                                            <p:cond delay="0"/>
                                          </p:stCondLst>
                                        </p:cTn>
                                        <p:tgtEl>
                                          <p:spTgt spid="533"/>
                                        </p:tgtEl>
                                        <p:attrNameLst>
                                          <p:attrName>style.visibility</p:attrName>
                                        </p:attrNameLst>
                                      </p:cBhvr>
                                      <p:to>
                                        <p:strVal val="visible"/>
                                      </p:to>
                                    </p:set>
                                    <p:animEffect filter="fade" transition="in">
                                      <p:cBhvr>
                                        <p:cTn dur="500"/>
                                        <p:tgtEl>
                                          <p:spTgt spid="533"/>
                                        </p:tgtEl>
                                      </p:cBhvr>
                                    </p:animEffect>
                                  </p:childTnLst>
                                </p:cTn>
                              </p:par>
                            </p:childTnLst>
                          </p:cTn>
                        </p:par>
                        <p:par>
                          <p:cTn fill="hold">
                            <p:stCondLst>
                              <p:cond delay="2000"/>
                            </p:stCondLst>
                            <p:childTnLst>
                              <p:par>
                                <p:cTn fill="hold" nodeType="afterEffect" presetClass="entr" presetID="10" presetSubtype="0">
                                  <p:stCondLst>
                                    <p:cond delay="2000"/>
                                  </p:stCondLst>
                                  <p:childTnLst>
                                    <p:set>
                                      <p:cBhvr>
                                        <p:cTn dur="1" fill="hold">
                                          <p:stCondLst>
                                            <p:cond delay="0"/>
                                          </p:stCondLst>
                                        </p:cTn>
                                        <p:tgtEl>
                                          <p:spTgt spid="534">
                                            <p:txEl>
                                              <p:pRg end="0" st="0"/>
                                            </p:txEl>
                                          </p:spTgt>
                                        </p:tgtEl>
                                        <p:attrNameLst>
                                          <p:attrName>style.visibility</p:attrName>
                                        </p:attrNameLst>
                                      </p:cBhvr>
                                      <p:to>
                                        <p:strVal val="visible"/>
                                      </p:to>
                                    </p:set>
                                    <p:animEffect filter="fade" transition="in">
                                      <p:cBhvr>
                                        <p:cTn dur="500"/>
                                        <p:tgtEl>
                                          <p:spTgt spid="534">
                                            <p:txEl>
                                              <p:pRg end="0" st="0"/>
                                            </p:txEl>
                                          </p:spTgt>
                                        </p:tgtEl>
                                      </p:cBhvr>
                                    </p:animEffect>
                                  </p:childTnLst>
                                </p:cTn>
                              </p:par>
                            </p:childTnLst>
                          </p:cTn>
                        </p:par>
                        <p:par>
                          <p:cTn fill="hold">
                            <p:stCondLst>
                              <p:cond delay="2500"/>
                            </p:stCondLst>
                            <p:childTnLst>
                              <p:par>
                                <p:cTn fill="hold" nodeType="afterEffect" presetClass="entr" presetID="10" presetSubtype="0">
                                  <p:stCondLst>
                                    <p:cond delay="1000"/>
                                  </p:stCondLst>
                                  <p:childTnLst>
                                    <p:set>
                                      <p:cBhvr>
                                        <p:cTn dur="1" fill="hold">
                                          <p:stCondLst>
                                            <p:cond delay="0"/>
                                          </p:stCondLst>
                                        </p:cTn>
                                        <p:tgtEl>
                                          <p:spTgt spid="535"/>
                                        </p:tgtEl>
                                        <p:attrNameLst>
                                          <p:attrName>style.visibility</p:attrName>
                                        </p:attrNameLst>
                                      </p:cBhvr>
                                      <p:to>
                                        <p:strVal val="visible"/>
                                      </p:to>
                                    </p:set>
                                    <p:animEffect filter="fade" transition="in">
                                      <p:cBhvr>
                                        <p:cTn dur="500"/>
                                        <p:tgtEl>
                                          <p:spTgt spid="5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44" name="Shape 544"/>
        <p:cNvGrpSpPr/>
        <p:nvPr/>
      </p:nvGrpSpPr>
      <p:grpSpPr>
        <a:xfrm>
          <a:off x="0" y="0"/>
          <a:ext cx="0" cy="0"/>
          <a:chOff x="0" y="0"/>
          <a:chExt cx="0" cy="0"/>
        </a:xfrm>
      </p:grpSpPr>
      <p:pic>
        <p:nvPicPr>
          <p:cNvPr id="545" name="Google Shape;545;p47"/>
          <p:cNvPicPr preferRelativeResize="0"/>
          <p:nvPr/>
        </p:nvPicPr>
        <p:blipFill rotWithShape="1">
          <a:blip r:embed="rId3">
            <a:alphaModFix/>
          </a:blip>
          <a:srcRect b="0" l="0" r="0" t="0"/>
          <a:stretch/>
        </p:blipFill>
        <p:spPr>
          <a:xfrm>
            <a:off x="193675" y="1254125"/>
            <a:ext cx="8761412" cy="4344987"/>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50" name="Shape 550"/>
        <p:cNvGrpSpPr/>
        <p:nvPr/>
      </p:nvGrpSpPr>
      <p:grpSpPr>
        <a:xfrm>
          <a:off x="0" y="0"/>
          <a:ext cx="0" cy="0"/>
          <a:chOff x="0" y="0"/>
          <a:chExt cx="0" cy="0"/>
        </a:xfrm>
      </p:grpSpPr>
      <p:sp>
        <p:nvSpPr>
          <p:cNvPr id="551" name="Google Shape;551;p48"/>
          <p:cNvSpPr txBox="1"/>
          <p:nvPr/>
        </p:nvSpPr>
        <p:spPr>
          <a:xfrm>
            <a:off x="468312" y="371475"/>
            <a:ext cx="2576512" cy="368300"/>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Sample Problem 20.8</a:t>
            </a:r>
            <a:endParaRPr/>
          </a:p>
        </p:txBody>
      </p:sp>
      <p:sp>
        <p:nvSpPr>
          <p:cNvPr id="552" name="Google Shape;552;p48"/>
          <p:cNvSpPr txBox="1"/>
          <p:nvPr/>
        </p:nvSpPr>
        <p:spPr>
          <a:xfrm>
            <a:off x="3136900" y="296862"/>
            <a:ext cx="518160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Using Molecular Scenes to Find </a:t>
            </a:r>
            <a:r>
              <a:rPr b="1" i="0" lang="en-US" sz="1800" u="none">
                <a:solidFill>
                  <a:schemeClr val="dk1"/>
                </a:solidFill>
                <a:latin typeface="Noto Sans Symbols"/>
                <a:ea typeface="Noto Sans Symbols"/>
                <a:cs typeface="Noto Sans Symbols"/>
                <a:sym typeface="Noto Sans Symbols"/>
              </a:rPr>
              <a:t>Δ</a:t>
            </a:r>
            <a:r>
              <a:rPr b="1" i="1" lang="en-US" sz="1800" u="none">
                <a:solidFill>
                  <a:schemeClr val="dk1"/>
                </a:solidFill>
                <a:latin typeface="Arial"/>
                <a:ea typeface="Arial"/>
                <a:cs typeface="Arial"/>
                <a:sym typeface="Arial"/>
              </a:rPr>
              <a:t>G </a:t>
            </a:r>
            <a:r>
              <a:rPr b="1" i="0" lang="en-US" sz="1800" u="none">
                <a:solidFill>
                  <a:schemeClr val="dk1"/>
                </a:solidFill>
                <a:latin typeface="Arial"/>
                <a:ea typeface="Arial"/>
                <a:cs typeface="Arial"/>
                <a:sym typeface="Arial"/>
              </a:rPr>
              <a:t>for a Reaction at Nonstandard Conditions</a:t>
            </a:r>
            <a:endParaRPr/>
          </a:p>
        </p:txBody>
      </p:sp>
      <p:sp>
        <p:nvSpPr>
          <p:cNvPr id="553" name="Google Shape;553;p48"/>
          <p:cNvSpPr txBox="1"/>
          <p:nvPr/>
        </p:nvSpPr>
        <p:spPr>
          <a:xfrm>
            <a:off x="1447800" y="979487"/>
            <a:ext cx="7696200" cy="9159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The molecular scenes below represent three mixtures of A</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 (black) and B</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 (green) forming AB. Each molecule represents 0.10 mol, and the volume is 1 L. The equation is A</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 + B</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            2AB(</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   </a:t>
            </a: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G° = -</a:t>
            </a:r>
            <a:r>
              <a:rPr b="0" i="0" lang="en-US" sz="1800" u="none">
                <a:solidFill>
                  <a:schemeClr val="dk1"/>
                </a:solidFill>
                <a:latin typeface="Arial"/>
                <a:ea typeface="Arial"/>
                <a:cs typeface="Arial"/>
                <a:sym typeface="Arial"/>
              </a:rPr>
              <a:t>3.4 kJ/mol</a:t>
            </a:r>
            <a:endParaRPr/>
          </a:p>
        </p:txBody>
      </p:sp>
      <p:sp>
        <p:nvSpPr>
          <p:cNvPr id="554" name="Google Shape;554;p48"/>
          <p:cNvSpPr txBox="1"/>
          <p:nvPr/>
        </p:nvSpPr>
        <p:spPr>
          <a:xfrm>
            <a:off x="1052512" y="3462337"/>
            <a:ext cx="7696200" cy="146685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chemeClr val="dk1"/>
              </a:buClr>
              <a:buSzPts val="1800"/>
              <a:buFont typeface="Arial"/>
              <a:buAutoNum type="alphaLcParenBoth"/>
            </a:pPr>
            <a:r>
              <a:rPr b="0" i="0" lang="en-US" sz="1800" u="none">
                <a:solidFill>
                  <a:schemeClr val="dk1"/>
                </a:solidFill>
                <a:latin typeface="Arial"/>
                <a:ea typeface="Arial"/>
                <a:cs typeface="Arial"/>
                <a:sym typeface="Arial"/>
              </a:rPr>
              <a:t>Mixture 1 is at equilibrium; calculate </a:t>
            </a:r>
            <a:r>
              <a:rPr b="0" i="1" lang="en-US" sz="1800" u="none">
                <a:solidFill>
                  <a:schemeClr val="dk1"/>
                </a:solidFill>
                <a:latin typeface="Arial"/>
                <a:ea typeface="Arial"/>
                <a:cs typeface="Arial"/>
                <a:sym typeface="Arial"/>
              </a:rPr>
              <a:t>K</a:t>
            </a:r>
            <a:r>
              <a:rPr b="0" i="0" lang="en-US" sz="1800" u="none">
                <a:solidFill>
                  <a:schemeClr val="dk1"/>
                </a:solidFill>
                <a:latin typeface="Arial"/>
                <a:ea typeface="Arial"/>
                <a:cs typeface="Arial"/>
                <a:sym typeface="Arial"/>
              </a:rPr>
              <a:t>.</a:t>
            </a:r>
            <a:endParaRPr/>
          </a:p>
          <a:p>
            <a:pPr indent="-342900" lvl="0" marL="342900" marR="0" rtl="0" algn="l">
              <a:lnSpc>
                <a:spcPct val="100000"/>
              </a:lnSpc>
              <a:spcBef>
                <a:spcPts val="900"/>
              </a:spcBef>
              <a:spcAft>
                <a:spcPts val="0"/>
              </a:spcAft>
              <a:buClr>
                <a:schemeClr val="dk1"/>
              </a:buClr>
              <a:buSzPts val="1800"/>
              <a:buFont typeface="Arial"/>
              <a:buAutoNum type="alphaLcParenBoth"/>
            </a:pPr>
            <a:r>
              <a:rPr b="0" i="0" lang="en-US" sz="1800" u="none">
                <a:solidFill>
                  <a:schemeClr val="dk1"/>
                </a:solidFill>
                <a:latin typeface="Arial"/>
                <a:ea typeface="Arial"/>
                <a:cs typeface="Arial"/>
                <a:sym typeface="Arial"/>
              </a:rPr>
              <a:t>Which reaction mixture has the lowest (most negative)</a:t>
            </a:r>
            <a:r>
              <a:rPr b="0" i="0" lang="en-US" sz="1800" u="none">
                <a:solidFill>
                  <a:schemeClr val="dk1"/>
                </a:solidFill>
                <a:latin typeface="Noto Sans Symbols"/>
                <a:ea typeface="Noto Sans Symbols"/>
                <a:cs typeface="Noto Sans Symbols"/>
                <a:sym typeface="Noto Sans Symbols"/>
              </a:rPr>
              <a:t> Δ</a:t>
            </a:r>
            <a:r>
              <a:rPr b="0" i="1" lang="en-US" sz="1800" u="none">
                <a:solidFill>
                  <a:schemeClr val="dk1"/>
                </a:solidFill>
                <a:latin typeface="Arial"/>
                <a:ea typeface="Arial"/>
                <a:cs typeface="Arial"/>
                <a:sym typeface="Arial"/>
              </a:rPr>
              <a:t>G, </a:t>
            </a:r>
            <a:r>
              <a:rPr b="0" i="0" lang="en-US" sz="1800" u="none">
                <a:solidFill>
                  <a:schemeClr val="dk1"/>
                </a:solidFill>
                <a:latin typeface="Arial"/>
                <a:ea typeface="Arial"/>
                <a:cs typeface="Arial"/>
                <a:sym typeface="Arial"/>
              </a:rPr>
              <a:t>and which has the highest (most positive)?</a:t>
            </a:r>
            <a:endParaRPr/>
          </a:p>
          <a:p>
            <a:pPr indent="-342900" lvl="0" marL="342900" marR="0" rtl="0" algn="l">
              <a:lnSpc>
                <a:spcPct val="100000"/>
              </a:lnSpc>
              <a:spcBef>
                <a:spcPts val="900"/>
              </a:spcBef>
              <a:spcAft>
                <a:spcPts val="0"/>
              </a:spcAft>
              <a:buClr>
                <a:schemeClr val="dk1"/>
              </a:buClr>
              <a:buSzPts val="1800"/>
              <a:buFont typeface="Arial"/>
              <a:buAutoNum type="alphaLcParenBoth"/>
            </a:pPr>
            <a:r>
              <a:rPr b="0" i="0" lang="en-US" sz="1800" u="none">
                <a:solidFill>
                  <a:schemeClr val="dk1"/>
                </a:solidFill>
                <a:latin typeface="Arial"/>
                <a:ea typeface="Arial"/>
                <a:cs typeface="Arial"/>
                <a:sym typeface="Arial"/>
              </a:rPr>
              <a:t>Is the reaction spontaneous when [A</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 = [B</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 = [AB] = 1.0 </a:t>
            </a:r>
            <a:r>
              <a:rPr b="0" i="1" lang="en-US" sz="1800" u="none">
                <a:solidFill>
                  <a:schemeClr val="dk1"/>
                </a:solidFill>
                <a:latin typeface="Arial"/>
                <a:ea typeface="Arial"/>
                <a:cs typeface="Arial"/>
                <a:sym typeface="Arial"/>
              </a:rPr>
              <a:t>M</a:t>
            </a:r>
            <a:r>
              <a:rPr b="0" i="0" lang="en-US" sz="1800" u="none">
                <a:solidFill>
                  <a:schemeClr val="dk1"/>
                </a:solidFill>
                <a:latin typeface="Arial"/>
                <a:ea typeface="Arial"/>
                <a:cs typeface="Arial"/>
                <a:sym typeface="Arial"/>
              </a:rPr>
              <a:t>?</a:t>
            </a:r>
            <a:endParaRPr/>
          </a:p>
        </p:txBody>
      </p:sp>
      <p:sp>
        <p:nvSpPr>
          <p:cNvPr id="555" name="Google Shape;555;p48"/>
          <p:cNvSpPr txBox="1"/>
          <p:nvPr/>
        </p:nvSpPr>
        <p:spPr>
          <a:xfrm>
            <a:off x="155575" y="982662"/>
            <a:ext cx="14478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PROBLEM:</a:t>
            </a:r>
            <a:endParaRPr/>
          </a:p>
        </p:txBody>
      </p:sp>
      <p:pic>
        <p:nvPicPr>
          <p:cNvPr id="556" name="Google Shape;556;p48"/>
          <p:cNvPicPr preferRelativeResize="0"/>
          <p:nvPr/>
        </p:nvPicPr>
        <p:blipFill rotWithShape="1">
          <a:blip r:embed="rId3">
            <a:alphaModFix/>
          </a:blip>
          <a:srcRect b="0" l="0" r="0" t="0"/>
          <a:stretch/>
        </p:blipFill>
        <p:spPr>
          <a:xfrm>
            <a:off x="5113337" y="1636712"/>
            <a:ext cx="711200" cy="254000"/>
          </a:xfrm>
          <a:prstGeom prst="rect">
            <a:avLst/>
          </a:prstGeom>
          <a:noFill/>
          <a:ln>
            <a:noFill/>
          </a:ln>
        </p:spPr>
      </p:pic>
      <p:pic>
        <p:nvPicPr>
          <p:cNvPr id="557" name="Google Shape;557;p48"/>
          <p:cNvPicPr preferRelativeResize="0"/>
          <p:nvPr/>
        </p:nvPicPr>
        <p:blipFill rotWithShape="1">
          <a:blip r:embed="rId4">
            <a:alphaModFix/>
          </a:blip>
          <a:srcRect b="0" l="0" r="0" t="0"/>
          <a:stretch/>
        </p:blipFill>
        <p:spPr>
          <a:xfrm>
            <a:off x="1581150" y="1914525"/>
            <a:ext cx="4835525" cy="15430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3000"/>
                                  </p:stCondLst>
                                  <p:childTnLst>
                                    <p:set>
                                      <p:cBhvr>
                                        <p:cTn dur="1" fill="hold">
                                          <p:stCondLst>
                                            <p:cond delay="0"/>
                                          </p:stCondLst>
                                        </p:cTn>
                                        <p:tgtEl>
                                          <p:spTgt spid="55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62" name="Shape 562"/>
        <p:cNvGrpSpPr/>
        <p:nvPr/>
      </p:nvGrpSpPr>
      <p:grpSpPr>
        <a:xfrm>
          <a:off x="0" y="0"/>
          <a:ext cx="0" cy="0"/>
          <a:chOff x="0" y="0"/>
          <a:chExt cx="0" cy="0"/>
        </a:xfrm>
      </p:grpSpPr>
      <p:sp>
        <p:nvSpPr>
          <p:cNvPr id="563" name="Google Shape;563;p49"/>
          <p:cNvSpPr txBox="1"/>
          <p:nvPr/>
        </p:nvSpPr>
        <p:spPr>
          <a:xfrm>
            <a:off x="469900" y="468312"/>
            <a:ext cx="2551112"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Sample Problem 20.8</a:t>
            </a:r>
            <a:endParaRPr/>
          </a:p>
        </p:txBody>
      </p:sp>
      <p:sp>
        <p:nvSpPr>
          <p:cNvPr id="564" name="Google Shape;564;p49"/>
          <p:cNvSpPr txBox="1"/>
          <p:nvPr/>
        </p:nvSpPr>
        <p:spPr>
          <a:xfrm>
            <a:off x="730250" y="4187825"/>
            <a:ext cx="7696200" cy="369887"/>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 </a:t>
            </a:r>
            <a:r>
              <a:rPr b="0" i="1" lang="en-US" sz="1800" u="none">
                <a:solidFill>
                  <a:schemeClr val="dk1"/>
                </a:solidFill>
                <a:latin typeface="Arial"/>
                <a:ea typeface="Arial"/>
                <a:cs typeface="Arial"/>
                <a:sym typeface="Arial"/>
              </a:rPr>
              <a:t>K</a:t>
            </a:r>
            <a:r>
              <a:rPr b="0" i="0" lang="en-US" sz="1800" u="none">
                <a:solidFill>
                  <a:schemeClr val="dk1"/>
                </a:solidFill>
                <a:latin typeface="Arial"/>
                <a:ea typeface="Arial"/>
                <a:cs typeface="Arial"/>
                <a:sym typeface="Arial"/>
              </a:rPr>
              <a:t> =                  =                           = 4.0 </a:t>
            </a:r>
            <a:endParaRPr/>
          </a:p>
        </p:txBody>
      </p:sp>
      <p:sp>
        <p:nvSpPr>
          <p:cNvPr id="565" name="Google Shape;565;p49"/>
          <p:cNvSpPr txBox="1"/>
          <p:nvPr/>
        </p:nvSpPr>
        <p:spPr>
          <a:xfrm>
            <a:off x="276225" y="3662362"/>
            <a:ext cx="14478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SOLUTION:</a:t>
            </a:r>
            <a:endParaRPr/>
          </a:p>
        </p:txBody>
      </p:sp>
      <p:sp>
        <p:nvSpPr>
          <p:cNvPr id="566" name="Google Shape;566;p49"/>
          <p:cNvSpPr txBox="1"/>
          <p:nvPr/>
        </p:nvSpPr>
        <p:spPr>
          <a:xfrm>
            <a:off x="488950" y="841375"/>
            <a:ext cx="2090737"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continued (2 of 4)</a:t>
            </a:r>
            <a:endParaRPr/>
          </a:p>
        </p:txBody>
      </p:sp>
      <p:sp>
        <p:nvSpPr>
          <p:cNvPr id="567" name="Google Shape;567;p49"/>
          <p:cNvSpPr txBox="1"/>
          <p:nvPr/>
        </p:nvSpPr>
        <p:spPr>
          <a:xfrm>
            <a:off x="1200150" y="4933950"/>
            <a:ext cx="6762750" cy="368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Noto Sans Symbols"/>
              <a:buNone/>
            </a:pP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G</a:t>
            </a:r>
            <a:r>
              <a:rPr b="0" baseline="30000" i="1" lang="en-US" sz="1800" u="none">
                <a:solidFill>
                  <a:schemeClr val="dk1"/>
                </a:solidFill>
                <a:latin typeface="Arial"/>
                <a:ea typeface="Arial"/>
                <a:cs typeface="Arial"/>
                <a:sym typeface="Arial"/>
              </a:rPr>
              <a:t>o</a:t>
            </a:r>
            <a:r>
              <a:rPr b="0" baseline="30000" i="0" lang="en-US" sz="1800" u="none">
                <a:solidFill>
                  <a:schemeClr val="dk1"/>
                </a:solidFill>
                <a:latin typeface="Arial"/>
                <a:ea typeface="Arial"/>
                <a:cs typeface="Arial"/>
                <a:sym typeface="Arial"/>
              </a:rPr>
              <a:t> </a:t>
            </a:r>
            <a:r>
              <a:rPr b="0" i="0" lang="en-US" sz="1800" u="none">
                <a:solidFill>
                  <a:schemeClr val="dk1"/>
                </a:solidFill>
                <a:latin typeface="Arial"/>
                <a:ea typeface="Arial"/>
                <a:cs typeface="Arial"/>
                <a:sym typeface="Arial"/>
              </a:rPr>
              <a:t>= -</a:t>
            </a:r>
            <a:r>
              <a:rPr b="0" i="1" lang="en-US" sz="1800" u="none">
                <a:solidFill>
                  <a:schemeClr val="dk1"/>
                </a:solidFill>
                <a:latin typeface="Arial"/>
                <a:ea typeface="Arial"/>
                <a:cs typeface="Arial"/>
                <a:sym typeface="Arial"/>
              </a:rPr>
              <a:t>RT</a:t>
            </a:r>
            <a:r>
              <a:rPr b="0" i="0" lang="en-US" sz="1800" u="none">
                <a:solidFill>
                  <a:schemeClr val="dk1"/>
                </a:solidFill>
                <a:latin typeface="Arial"/>
                <a:ea typeface="Arial"/>
                <a:cs typeface="Arial"/>
                <a:sym typeface="Arial"/>
              </a:rPr>
              <a:t> ln </a:t>
            </a:r>
            <a:r>
              <a:rPr b="0" i="1" lang="en-US" sz="1800" u="none">
                <a:solidFill>
                  <a:schemeClr val="dk1"/>
                </a:solidFill>
                <a:latin typeface="Arial"/>
                <a:ea typeface="Arial"/>
                <a:cs typeface="Arial"/>
                <a:sym typeface="Arial"/>
              </a:rPr>
              <a:t>K</a:t>
            </a:r>
            <a:r>
              <a:rPr b="0" i="0" lang="en-US" sz="1800" u="none">
                <a:solidFill>
                  <a:schemeClr val="dk1"/>
                </a:solidFill>
                <a:latin typeface="Arial"/>
                <a:ea typeface="Arial"/>
                <a:cs typeface="Arial"/>
                <a:sym typeface="Arial"/>
              </a:rPr>
              <a:t> = (-8.314 J/K•mol) </a:t>
            </a:r>
            <a:r>
              <a:rPr b="0" i="1" lang="en-US" sz="1800" u="none">
                <a:solidFill>
                  <a:schemeClr val="dk1"/>
                </a:solidFill>
                <a:latin typeface="Arial"/>
                <a:ea typeface="Arial"/>
                <a:cs typeface="Arial"/>
                <a:sym typeface="Arial"/>
              </a:rPr>
              <a:t>T </a:t>
            </a:r>
            <a:r>
              <a:rPr b="0" i="0" lang="en-US" sz="1800" u="none">
                <a:solidFill>
                  <a:schemeClr val="dk1"/>
                </a:solidFill>
                <a:latin typeface="Arial"/>
                <a:ea typeface="Arial"/>
                <a:cs typeface="Arial"/>
                <a:sym typeface="Arial"/>
              </a:rPr>
              <a:t>ln 4.0</a:t>
            </a:r>
            <a:endParaRPr/>
          </a:p>
        </p:txBody>
      </p:sp>
      <p:grpSp>
        <p:nvGrpSpPr>
          <p:cNvPr id="568" name="Google Shape;568;p49"/>
          <p:cNvGrpSpPr/>
          <p:nvPr/>
        </p:nvGrpSpPr>
        <p:grpSpPr>
          <a:xfrm>
            <a:off x="1614487" y="3963987"/>
            <a:ext cx="1084262" cy="823912"/>
            <a:chOff x="1003" y="1365"/>
            <a:chExt cx="683" cy="519"/>
          </a:xfrm>
        </p:grpSpPr>
        <p:sp>
          <p:nvSpPr>
            <p:cNvPr id="569" name="Google Shape;569;p49"/>
            <p:cNvSpPr txBox="1"/>
            <p:nvPr/>
          </p:nvSpPr>
          <p:spPr>
            <a:xfrm>
              <a:off x="1054" y="1365"/>
              <a:ext cx="481" cy="25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[AB]</a:t>
              </a:r>
              <a:r>
                <a:rPr b="0" baseline="30000" i="0" lang="en-US" sz="2000" u="none">
                  <a:solidFill>
                    <a:schemeClr val="dk1"/>
                  </a:solidFill>
                  <a:latin typeface="Arial"/>
                  <a:ea typeface="Arial"/>
                  <a:cs typeface="Arial"/>
                  <a:sym typeface="Arial"/>
                </a:rPr>
                <a:t>2</a:t>
              </a:r>
              <a:endParaRPr/>
            </a:p>
          </p:txBody>
        </p:sp>
        <p:sp>
          <p:nvSpPr>
            <p:cNvPr id="570" name="Google Shape;570;p49"/>
            <p:cNvSpPr txBox="1"/>
            <p:nvPr/>
          </p:nvSpPr>
          <p:spPr>
            <a:xfrm>
              <a:off x="1003" y="1632"/>
              <a:ext cx="683" cy="25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[A</a:t>
              </a:r>
              <a:r>
                <a:rPr b="0" baseline="-25000" i="0" lang="en-US" sz="2000" u="none">
                  <a:solidFill>
                    <a:schemeClr val="dk1"/>
                  </a:solidFill>
                  <a:latin typeface="Arial"/>
                  <a:ea typeface="Arial"/>
                  <a:cs typeface="Arial"/>
                  <a:sym typeface="Arial"/>
                </a:rPr>
                <a:t>2</a:t>
              </a:r>
              <a:r>
                <a:rPr b="0" i="0" lang="en-US" sz="2000" u="none">
                  <a:solidFill>
                    <a:schemeClr val="dk1"/>
                  </a:solidFill>
                  <a:latin typeface="Arial"/>
                  <a:ea typeface="Arial"/>
                  <a:cs typeface="Arial"/>
                  <a:sym typeface="Arial"/>
                </a:rPr>
                <a:t>][B</a:t>
              </a:r>
              <a:r>
                <a:rPr b="0" baseline="-25000" i="0" lang="en-US" sz="2000" u="none">
                  <a:solidFill>
                    <a:schemeClr val="dk1"/>
                  </a:solidFill>
                  <a:latin typeface="Arial"/>
                  <a:ea typeface="Arial"/>
                  <a:cs typeface="Arial"/>
                  <a:sym typeface="Arial"/>
                </a:rPr>
                <a:t>2</a:t>
              </a:r>
              <a:r>
                <a:rPr b="0" i="0" lang="en-US" sz="2000" u="none">
                  <a:solidFill>
                    <a:schemeClr val="dk1"/>
                  </a:solidFill>
                  <a:latin typeface="Arial"/>
                  <a:ea typeface="Arial"/>
                  <a:cs typeface="Arial"/>
                  <a:sym typeface="Arial"/>
                </a:rPr>
                <a:t>]</a:t>
              </a:r>
              <a:endParaRPr/>
            </a:p>
          </p:txBody>
        </p:sp>
      </p:grpSp>
      <p:cxnSp>
        <p:nvCxnSpPr>
          <p:cNvPr id="571" name="Google Shape;571;p49"/>
          <p:cNvCxnSpPr/>
          <p:nvPr/>
        </p:nvCxnSpPr>
        <p:spPr>
          <a:xfrm flipH="1" rot="10800000">
            <a:off x="2936875" y="4335462"/>
            <a:ext cx="1411287" cy="11112"/>
          </a:xfrm>
          <a:prstGeom prst="straightConnector1">
            <a:avLst/>
          </a:prstGeom>
          <a:noFill/>
          <a:ln cap="flat" cmpd="sng" w="25400">
            <a:solidFill>
              <a:schemeClr val="dk1"/>
            </a:solidFill>
            <a:prstDash val="solid"/>
            <a:miter lim="800000"/>
            <a:headEnd len="med" w="med" type="none"/>
            <a:tailEnd len="med" w="med" type="none"/>
          </a:ln>
          <a:effectLst>
            <a:outerShdw blurRad="63500" dir="5400000" dist="20000">
              <a:srgbClr val="000000">
                <a:alpha val="37647"/>
              </a:srgbClr>
            </a:outerShdw>
          </a:effectLst>
        </p:spPr>
      </p:cxnSp>
      <p:grpSp>
        <p:nvGrpSpPr>
          <p:cNvPr id="572" name="Google Shape;572;p49"/>
          <p:cNvGrpSpPr/>
          <p:nvPr/>
        </p:nvGrpSpPr>
        <p:grpSpPr>
          <a:xfrm>
            <a:off x="2803525" y="3962400"/>
            <a:ext cx="1528762" cy="815975"/>
            <a:chOff x="1003" y="1351"/>
            <a:chExt cx="963" cy="514"/>
          </a:xfrm>
        </p:grpSpPr>
        <p:sp>
          <p:nvSpPr>
            <p:cNvPr id="573" name="Google Shape;573;p49"/>
            <p:cNvSpPr txBox="1"/>
            <p:nvPr/>
          </p:nvSpPr>
          <p:spPr>
            <a:xfrm>
              <a:off x="1225" y="1351"/>
              <a:ext cx="550" cy="2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0.40)</a:t>
              </a:r>
              <a:r>
                <a:rPr b="0" baseline="30000" i="0" lang="en-US" sz="1800" u="none">
                  <a:solidFill>
                    <a:schemeClr val="dk1"/>
                  </a:solidFill>
                  <a:latin typeface="Arial"/>
                  <a:ea typeface="Arial"/>
                  <a:cs typeface="Arial"/>
                  <a:sym typeface="Arial"/>
                </a:rPr>
                <a:t>2</a:t>
              </a:r>
              <a:endParaRPr/>
            </a:p>
          </p:txBody>
        </p:sp>
        <p:sp>
          <p:nvSpPr>
            <p:cNvPr id="574" name="Google Shape;574;p49"/>
            <p:cNvSpPr txBox="1"/>
            <p:nvPr/>
          </p:nvSpPr>
          <p:spPr>
            <a:xfrm>
              <a:off x="1003" y="1632"/>
              <a:ext cx="963" cy="23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(0.20)(0.20)</a:t>
              </a:r>
              <a:endParaRPr/>
            </a:p>
          </p:txBody>
        </p:sp>
      </p:grpSp>
      <p:cxnSp>
        <p:nvCxnSpPr>
          <p:cNvPr id="575" name="Google Shape;575;p49"/>
          <p:cNvCxnSpPr/>
          <p:nvPr/>
        </p:nvCxnSpPr>
        <p:spPr>
          <a:xfrm flipH="1" rot="10800000">
            <a:off x="1654175" y="4362450"/>
            <a:ext cx="949325" cy="11112"/>
          </a:xfrm>
          <a:prstGeom prst="straightConnector1">
            <a:avLst/>
          </a:prstGeom>
          <a:noFill/>
          <a:ln cap="flat" cmpd="sng" w="25400">
            <a:solidFill>
              <a:schemeClr val="dk1"/>
            </a:solidFill>
            <a:prstDash val="solid"/>
            <a:miter lim="800000"/>
            <a:headEnd len="med" w="med" type="none"/>
            <a:tailEnd len="med" w="med" type="none"/>
          </a:ln>
          <a:effectLst>
            <a:outerShdw blurRad="63500" dir="5400000" dist="20000">
              <a:srgbClr val="000000">
                <a:alpha val="37647"/>
              </a:srgbClr>
            </a:outerShdw>
          </a:effectLst>
        </p:spPr>
      </p:cxnSp>
      <p:sp>
        <p:nvSpPr>
          <p:cNvPr id="576" name="Google Shape;576;p49"/>
          <p:cNvSpPr txBox="1"/>
          <p:nvPr/>
        </p:nvSpPr>
        <p:spPr>
          <a:xfrm>
            <a:off x="3111500" y="388937"/>
            <a:ext cx="518160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Using Molecular Scenes to Find </a:t>
            </a:r>
            <a:r>
              <a:rPr b="1" i="0" lang="en-US" sz="1800" u="none">
                <a:solidFill>
                  <a:schemeClr val="dk1"/>
                </a:solidFill>
                <a:latin typeface="Noto Sans Symbols"/>
                <a:ea typeface="Noto Sans Symbols"/>
                <a:cs typeface="Noto Sans Symbols"/>
                <a:sym typeface="Noto Sans Symbols"/>
              </a:rPr>
              <a:t>Δ</a:t>
            </a:r>
            <a:r>
              <a:rPr b="1" i="1" lang="en-US" sz="1800" u="none">
                <a:solidFill>
                  <a:schemeClr val="dk1"/>
                </a:solidFill>
                <a:latin typeface="Arial"/>
                <a:ea typeface="Arial"/>
                <a:cs typeface="Arial"/>
                <a:sym typeface="Arial"/>
              </a:rPr>
              <a:t>G </a:t>
            </a:r>
            <a:r>
              <a:rPr b="1" i="0" lang="en-US" sz="1800" u="none">
                <a:solidFill>
                  <a:schemeClr val="dk1"/>
                </a:solidFill>
                <a:latin typeface="Arial"/>
                <a:ea typeface="Arial"/>
                <a:cs typeface="Arial"/>
                <a:sym typeface="Arial"/>
              </a:rPr>
              <a:t>for a Reaction at Nonstandard Conditions</a:t>
            </a:r>
            <a:endParaRPr/>
          </a:p>
        </p:txBody>
      </p:sp>
      <p:sp>
        <p:nvSpPr>
          <p:cNvPr id="577" name="Google Shape;577;p49"/>
          <p:cNvSpPr txBox="1"/>
          <p:nvPr/>
        </p:nvSpPr>
        <p:spPr>
          <a:xfrm>
            <a:off x="1143000" y="1755775"/>
            <a:ext cx="7391400" cy="17399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chemeClr val="dk1"/>
              </a:buClr>
              <a:buSzPts val="1800"/>
              <a:buFont typeface="Arial"/>
              <a:buAutoNum type="alphaLcParenBoth"/>
            </a:pPr>
            <a:r>
              <a:rPr b="0" i="0" lang="en-US" sz="1800" u="none">
                <a:solidFill>
                  <a:schemeClr val="dk1"/>
                </a:solidFill>
                <a:latin typeface="Arial"/>
                <a:ea typeface="Arial"/>
                <a:cs typeface="Arial"/>
                <a:sym typeface="Arial"/>
              </a:rPr>
              <a:t>Write the expression for </a:t>
            </a:r>
            <a:r>
              <a:rPr b="0" i="1" lang="en-US" sz="1800" u="none">
                <a:solidFill>
                  <a:schemeClr val="dk1"/>
                </a:solidFill>
                <a:latin typeface="Arial"/>
                <a:ea typeface="Arial"/>
                <a:cs typeface="Arial"/>
                <a:sym typeface="Arial"/>
              </a:rPr>
              <a:t>Q</a:t>
            </a:r>
            <a:r>
              <a:rPr b="0" i="0" lang="en-US" sz="1800" u="none">
                <a:solidFill>
                  <a:schemeClr val="dk1"/>
                </a:solidFill>
                <a:latin typeface="Arial"/>
                <a:ea typeface="Arial"/>
                <a:cs typeface="Arial"/>
                <a:sym typeface="Arial"/>
              </a:rPr>
              <a:t>, find the </a:t>
            </a:r>
            <a:r>
              <a:rPr b="0" i="1" lang="en-US" sz="1800" u="none">
                <a:solidFill>
                  <a:schemeClr val="dk1"/>
                </a:solidFill>
                <a:latin typeface="Arial"/>
                <a:ea typeface="Arial"/>
                <a:cs typeface="Arial"/>
                <a:sym typeface="Arial"/>
              </a:rPr>
              <a:t>M</a:t>
            </a:r>
            <a:r>
              <a:rPr b="0" i="0" lang="en-US" sz="1800" u="none">
                <a:solidFill>
                  <a:schemeClr val="dk1"/>
                </a:solidFill>
                <a:latin typeface="Arial"/>
                <a:ea typeface="Arial"/>
                <a:cs typeface="Arial"/>
                <a:sym typeface="Arial"/>
              </a:rPr>
              <a:t> of each substance, and calculate </a:t>
            </a:r>
            <a:r>
              <a:rPr b="0" i="1" lang="en-US" sz="1800" u="none">
                <a:solidFill>
                  <a:schemeClr val="dk1"/>
                </a:solidFill>
                <a:latin typeface="Arial"/>
                <a:ea typeface="Arial"/>
                <a:cs typeface="Arial"/>
                <a:sym typeface="Arial"/>
              </a:rPr>
              <a:t>K</a:t>
            </a:r>
            <a:r>
              <a:rPr b="0" i="0" lang="en-US" sz="1800" u="none">
                <a:solidFill>
                  <a:schemeClr val="dk1"/>
                </a:solidFill>
                <a:latin typeface="Arial"/>
                <a:ea typeface="Arial"/>
                <a:cs typeface="Arial"/>
                <a:sym typeface="Arial"/>
              </a:rPr>
              <a:t>. </a:t>
            </a:r>
            <a:endParaRPr/>
          </a:p>
          <a:p>
            <a:pPr indent="-342900" lvl="0" marL="342900" marR="0" rtl="0" algn="l">
              <a:lnSpc>
                <a:spcPct val="100000"/>
              </a:lnSpc>
              <a:spcBef>
                <a:spcPts val="0"/>
              </a:spcBef>
              <a:spcAft>
                <a:spcPts val="0"/>
              </a:spcAft>
              <a:buClr>
                <a:schemeClr val="dk1"/>
              </a:buClr>
              <a:buSzPts val="1800"/>
              <a:buFont typeface="Arial"/>
              <a:buAutoNum type="alphaLcParenBoth"/>
            </a:pPr>
            <a:r>
              <a:rPr b="0" i="0" lang="en-US" sz="1800" u="none">
                <a:solidFill>
                  <a:schemeClr val="dk1"/>
                </a:solidFill>
                <a:latin typeface="Arial"/>
                <a:ea typeface="Arial"/>
                <a:cs typeface="Arial"/>
                <a:sym typeface="Arial"/>
              </a:rPr>
              <a:t>Calculate </a:t>
            </a:r>
            <a:r>
              <a:rPr b="0" i="1" lang="en-US" sz="1800" u="none">
                <a:solidFill>
                  <a:schemeClr val="dk1"/>
                </a:solidFill>
                <a:latin typeface="Arial"/>
                <a:ea typeface="Arial"/>
                <a:cs typeface="Arial"/>
                <a:sym typeface="Arial"/>
              </a:rPr>
              <a:t>T </a:t>
            </a:r>
            <a:r>
              <a:rPr b="0" i="0" lang="en-US" sz="1800" u="none">
                <a:solidFill>
                  <a:schemeClr val="dk1"/>
                </a:solidFill>
                <a:latin typeface="Arial"/>
                <a:ea typeface="Arial"/>
                <a:cs typeface="Arial"/>
                <a:sym typeface="Arial"/>
              </a:rPr>
              <a:t> from Equation 20.12 and use Equation 20.13 to determine </a:t>
            </a: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G</a:t>
            </a:r>
            <a:r>
              <a:rPr b="0" i="0" lang="en-US" sz="1800" u="none">
                <a:solidFill>
                  <a:schemeClr val="dk1"/>
                </a:solidFill>
                <a:latin typeface="Arial"/>
                <a:ea typeface="Arial"/>
                <a:cs typeface="Arial"/>
                <a:sym typeface="Arial"/>
              </a:rPr>
              <a:t>, then calculate </a:t>
            </a:r>
            <a:r>
              <a:rPr b="0" i="1" lang="en-US" sz="1800" u="none">
                <a:solidFill>
                  <a:schemeClr val="dk1"/>
                </a:solidFill>
                <a:latin typeface="Arial"/>
                <a:ea typeface="Arial"/>
                <a:cs typeface="Arial"/>
                <a:sym typeface="Arial"/>
              </a:rPr>
              <a:t>Q</a:t>
            </a:r>
            <a:r>
              <a:rPr b="0" i="0" lang="en-US" sz="1800" u="none">
                <a:solidFill>
                  <a:schemeClr val="dk1"/>
                </a:solidFill>
                <a:latin typeface="Arial"/>
                <a:ea typeface="Arial"/>
                <a:cs typeface="Arial"/>
                <a:sym typeface="Arial"/>
              </a:rPr>
              <a:t>.</a:t>
            </a:r>
            <a:endParaRPr/>
          </a:p>
          <a:p>
            <a:pPr indent="-342900" lvl="0" marL="342900" marR="0" rtl="0" algn="l">
              <a:lnSpc>
                <a:spcPct val="100000"/>
              </a:lnSpc>
              <a:spcBef>
                <a:spcPts val="0"/>
              </a:spcBef>
              <a:spcAft>
                <a:spcPts val="0"/>
              </a:spcAft>
              <a:buClr>
                <a:schemeClr val="dk1"/>
              </a:buClr>
              <a:buSzPts val="1800"/>
              <a:buFont typeface="Arial"/>
              <a:buAutoNum type="alphaLcParenBoth"/>
            </a:pPr>
            <a:r>
              <a:rPr b="0" i="0" lang="en-US" sz="1800" u="none">
                <a:solidFill>
                  <a:schemeClr val="dk1"/>
                </a:solidFill>
                <a:latin typeface="Arial"/>
                <a:ea typeface="Arial"/>
                <a:cs typeface="Arial"/>
                <a:sym typeface="Arial"/>
              </a:rPr>
              <a:t>1.0 </a:t>
            </a:r>
            <a:r>
              <a:rPr b="0" i="1" lang="en-US" sz="1800" u="none">
                <a:solidFill>
                  <a:schemeClr val="dk1"/>
                </a:solidFill>
                <a:latin typeface="Arial"/>
                <a:ea typeface="Arial"/>
                <a:cs typeface="Arial"/>
                <a:sym typeface="Arial"/>
              </a:rPr>
              <a:t>M</a:t>
            </a:r>
            <a:r>
              <a:rPr b="0" i="0" lang="en-US" sz="1800" u="none">
                <a:solidFill>
                  <a:schemeClr val="dk1"/>
                </a:solidFill>
                <a:latin typeface="Arial"/>
                <a:ea typeface="Arial"/>
                <a:cs typeface="Arial"/>
                <a:sym typeface="Arial"/>
              </a:rPr>
              <a:t> is standard state; substitute concentrations in </a:t>
            </a:r>
            <a:r>
              <a:rPr b="0" i="1" lang="en-US" sz="1800" u="none">
                <a:solidFill>
                  <a:schemeClr val="dk1"/>
                </a:solidFill>
                <a:latin typeface="Arial"/>
                <a:ea typeface="Arial"/>
                <a:cs typeface="Arial"/>
                <a:sym typeface="Arial"/>
              </a:rPr>
              <a:t>Q</a:t>
            </a:r>
            <a:r>
              <a:rPr b="0" i="0" lang="en-US" sz="1800" u="none">
                <a:solidFill>
                  <a:schemeClr val="dk1"/>
                </a:solidFill>
                <a:latin typeface="Arial"/>
                <a:ea typeface="Arial"/>
                <a:cs typeface="Arial"/>
                <a:sym typeface="Arial"/>
              </a:rPr>
              <a:t> expression and use Equation 20.13 to solve for </a:t>
            </a: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G.</a:t>
            </a:r>
            <a:r>
              <a:rPr b="0" i="0" lang="en-US" sz="1600" u="none">
                <a:solidFill>
                  <a:schemeClr val="dk1"/>
                </a:solidFill>
                <a:latin typeface="Arial"/>
                <a:ea typeface="Arial"/>
                <a:cs typeface="Arial"/>
                <a:sym typeface="Arial"/>
              </a:rPr>
              <a:t> </a:t>
            </a:r>
            <a:endParaRPr/>
          </a:p>
        </p:txBody>
      </p:sp>
      <p:sp>
        <p:nvSpPr>
          <p:cNvPr id="578" name="Google Shape;578;p49"/>
          <p:cNvSpPr txBox="1"/>
          <p:nvPr/>
        </p:nvSpPr>
        <p:spPr>
          <a:xfrm>
            <a:off x="336550" y="1752600"/>
            <a:ext cx="820737"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Plan: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578"/>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77"/>
                                        </p:tgtEl>
                                        <p:attrNameLst>
                                          <p:attrName>style.visibility</p:attrName>
                                        </p:attrNameLst>
                                      </p:cBhvr>
                                      <p:to>
                                        <p:strVal val="visible"/>
                                      </p:to>
                                    </p:set>
                                  </p:childTnLst>
                                </p:cTn>
                              </p:par>
                              <p:par>
                                <p:cTn fill="hold" nodeType="withEffect" presetClass="entr" presetID="1" presetSubtype="0">
                                  <p:stCondLst>
                                    <p:cond delay="3000"/>
                                  </p:stCondLst>
                                  <p:childTnLst>
                                    <p:set>
                                      <p:cBhvr>
                                        <p:cTn dur="1" fill="hold">
                                          <p:stCondLst>
                                            <p:cond delay="0"/>
                                          </p:stCondLst>
                                        </p:cTn>
                                        <p:tgtEl>
                                          <p:spTgt spid="565"/>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0"/>
                                  </p:stCondLst>
                                  <p:childTnLst>
                                    <p:set>
                                      <p:cBhvr>
                                        <p:cTn dur="1" fill="hold">
                                          <p:stCondLst>
                                            <p:cond delay="0"/>
                                          </p:stCondLst>
                                        </p:cTn>
                                        <p:tgtEl>
                                          <p:spTgt spid="564">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7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571"/>
                                        </p:tgtEl>
                                        <p:attrNameLst>
                                          <p:attrName>style.visibility</p:attrName>
                                        </p:attrNameLst>
                                      </p:cBhvr>
                                      <p:to>
                                        <p:strVal val="visible"/>
                                      </p:to>
                                    </p:set>
                                  </p:childTnLst>
                                </p:cTn>
                              </p:par>
                            </p:childTnLst>
                          </p:cTn>
                        </p:par>
                        <p:par>
                          <p:cTn fill="hold">
                            <p:stCondLst>
                              <p:cond delay="2"/>
                            </p:stCondLst>
                            <p:childTnLst>
                              <p:par>
                                <p:cTn fill="hold" nodeType="afterEffect" presetClass="entr" presetID="1" presetSubtype="0">
                                  <p:stCondLst>
                                    <p:cond delay="0"/>
                                  </p:stCondLst>
                                  <p:childTnLst>
                                    <p:set>
                                      <p:cBhvr>
                                        <p:cTn dur="1" fill="hold">
                                          <p:stCondLst>
                                            <p:cond delay="0"/>
                                          </p:stCondLst>
                                        </p:cTn>
                                        <p:tgtEl>
                                          <p:spTgt spid="567">
                                            <p:txEl>
                                              <p:pRg end="0" st="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83" name="Shape 583"/>
        <p:cNvGrpSpPr/>
        <p:nvPr/>
      </p:nvGrpSpPr>
      <p:grpSpPr>
        <a:xfrm>
          <a:off x="0" y="0"/>
          <a:ext cx="0" cy="0"/>
          <a:chOff x="0" y="0"/>
          <a:chExt cx="0" cy="0"/>
        </a:xfrm>
      </p:grpSpPr>
      <p:sp>
        <p:nvSpPr>
          <p:cNvPr id="584" name="Google Shape;584;p50"/>
          <p:cNvSpPr txBox="1"/>
          <p:nvPr/>
        </p:nvSpPr>
        <p:spPr>
          <a:xfrm>
            <a:off x="469900" y="468312"/>
            <a:ext cx="2551112"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Sample Problem 20.8</a:t>
            </a:r>
            <a:endParaRPr/>
          </a:p>
        </p:txBody>
      </p:sp>
      <p:sp>
        <p:nvSpPr>
          <p:cNvPr id="585" name="Google Shape;585;p50"/>
          <p:cNvSpPr txBox="1"/>
          <p:nvPr/>
        </p:nvSpPr>
        <p:spPr>
          <a:xfrm>
            <a:off x="185737" y="1697037"/>
            <a:ext cx="14478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SOLUTION:</a:t>
            </a:r>
            <a:endParaRPr/>
          </a:p>
        </p:txBody>
      </p:sp>
      <p:sp>
        <p:nvSpPr>
          <p:cNvPr id="586" name="Google Shape;586;p50"/>
          <p:cNvSpPr txBox="1"/>
          <p:nvPr/>
        </p:nvSpPr>
        <p:spPr>
          <a:xfrm>
            <a:off x="463550" y="857250"/>
            <a:ext cx="2090737"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continued (2 of 4)</a:t>
            </a:r>
            <a:endParaRPr/>
          </a:p>
        </p:txBody>
      </p:sp>
      <p:sp>
        <p:nvSpPr>
          <p:cNvPr id="587" name="Google Shape;587;p50"/>
          <p:cNvSpPr txBox="1"/>
          <p:nvPr/>
        </p:nvSpPr>
        <p:spPr>
          <a:xfrm>
            <a:off x="3111500" y="388937"/>
            <a:ext cx="518160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Using Molecular Scenes to Find </a:t>
            </a:r>
            <a:r>
              <a:rPr b="1" i="0" lang="en-US" sz="1800" u="none">
                <a:solidFill>
                  <a:schemeClr val="dk1"/>
                </a:solidFill>
                <a:latin typeface="Noto Sans Symbols"/>
                <a:ea typeface="Noto Sans Symbols"/>
                <a:cs typeface="Noto Sans Symbols"/>
                <a:sym typeface="Noto Sans Symbols"/>
              </a:rPr>
              <a:t>Δ</a:t>
            </a:r>
            <a:r>
              <a:rPr b="1" i="1" lang="en-US" sz="1800" u="none">
                <a:solidFill>
                  <a:schemeClr val="dk1"/>
                </a:solidFill>
                <a:latin typeface="Arial"/>
                <a:ea typeface="Arial"/>
                <a:cs typeface="Arial"/>
                <a:sym typeface="Arial"/>
              </a:rPr>
              <a:t>G </a:t>
            </a:r>
            <a:r>
              <a:rPr b="1" i="0" lang="en-US" sz="1800" u="none">
                <a:solidFill>
                  <a:schemeClr val="dk1"/>
                </a:solidFill>
                <a:latin typeface="Arial"/>
                <a:ea typeface="Arial"/>
                <a:cs typeface="Arial"/>
                <a:sym typeface="Arial"/>
              </a:rPr>
              <a:t>for a Reaction at Nonstandard Conditions</a:t>
            </a:r>
            <a:endParaRPr/>
          </a:p>
        </p:txBody>
      </p:sp>
      <p:sp>
        <p:nvSpPr>
          <p:cNvPr id="588" name="Google Shape;588;p50"/>
          <p:cNvSpPr txBox="1"/>
          <p:nvPr/>
        </p:nvSpPr>
        <p:spPr>
          <a:xfrm>
            <a:off x="682625" y="2352675"/>
            <a:ext cx="7694612" cy="2862262"/>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(b)    </a:t>
            </a:r>
            <a:r>
              <a:rPr b="0" i="1" lang="en-US" sz="1800" u="none">
                <a:solidFill>
                  <a:schemeClr val="dk1"/>
                </a:solidFill>
                <a:latin typeface="Arial"/>
                <a:ea typeface="Arial"/>
                <a:cs typeface="Arial"/>
                <a:sym typeface="Arial"/>
              </a:rPr>
              <a:t>T =</a:t>
            </a:r>
            <a:endParaRPr b="0" i="0" sz="1800" u="none">
              <a:solidFill>
                <a:schemeClr val="dk1"/>
              </a:solidFill>
              <a:latin typeface="Arial"/>
              <a:ea typeface="Arial"/>
              <a:cs typeface="Arial"/>
              <a:sym typeface="Arial"/>
            </a:endParaRPr>
          </a:p>
          <a:p>
            <a:pPr indent="0" lvl="1" marL="457200" marR="0" rtl="0" algn="l">
              <a:lnSpc>
                <a:spcPct val="100000"/>
              </a:lnSpc>
              <a:spcBef>
                <a:spcPts val="90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0" lvl="1" marL="457200" marR="0" rtl="0" algn="l">
              <a:lnSpc>
                <a:spcPct val="100000"/>
              </a:lnSpc>
              <a:spcBef>
                <a:spcPts val="90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For mixture 1:</a:t>
            </a:r>
            <a:endParaRPr/>
          </a:p>
          <a:p>
            <a:pPr indent="0" lvl="1" marL="457200" marR="0" rtl="0" algn="l">
              <a:lnSpc>
                <a:spcPct val="100000"/>
              </a:lnSpc>
              <a:spcBef>
                <a:spcPts val="900"/>
              </a:spcBef>
              <a:spcAft>
                <a:spcPts val="0"/>
              </a:spcAft>
              <a:buClr>
                <a:schemeClr val="dk1"/>
              </a:buClr>
              <a:buSzPts val="1800"/>
              <a:buFont typeface="Noto Sans Symbols"/>
              <a:buNone/>
            </a:pPr>
            <a:r>
              <a:rPr b="0" i="0" lang="en-US" sz="1800" u="none" cap="none" strike="noStrike">
                <a:solidFill>
                  <a:schemeClr val="dk1"/>
                </a:solidFill>
                <a:latin typeface="Noto Sans Symbols"/>
                <a:ea typeface="Noto Sans Symbols"/>
                <a:cs typeface="Noto Sans Symbols"/>
                <a:sym typeface="Noto Sans Symbols"/>
              </a:rPr>
              <a:t>Δ</a:t>
            </a:r>
            <a:r>
              <a:rPr b="0" i="1" lang="en-US" sz="1800" u="none" cap="none" strike="noStrike">
                <a:solidFill>
                  <a:schemeClr val="dk1"/>
                </a:solidFill>
                <a:latin typeface="Arial"/>
                <a:ea typeface="Arial"/>
                <a:cs typeface="Arial"/>
                <a:sym typeface="Arial"/>
              </a:rPr>
              <a:t>G </a:t>
            </a:r>
            <a:r>
              <a:rPr b="0" i="0" lang="en-US" sz="1800" u="none" cap="none" strike="noStrike">
                <a:solidFill>
                  <a:schemeClr val="dk1"/>
                </a:solidFill>
                <a:latin typeface="Arial"/>
                <a:ea typeface="Arial"/>
                <a:cs typeface="Arial"/>
                <a:sym typeface="Arial"/>
              </a:rPr>
              <a:t>= </a:t>
            </a:r>
            <a:r>
              <a:rPr b="0" i="0" lang="en-US" sz="1800" u="none" cap="none" strike="noStrike">
                <a:solidFill>
                  <a:schemeClr val="dk1"/>
                </a:solidFill>
                <a:latin typeface="Noto Sans Symbols"/>
                <a:ea typeface="Noto Sans Symbols"/>
                <a:cs typeface="Noto Sans Symbols"/>
                <a:sym typeface="Noto Sans Symbols"/>
              </a:rPr>
              <a:t>Δ</a:t>
            </a:r>
            <a:r>
              <a:rPr b="0" i="1" lang="en-US" sz="1800" u="none" cap="none" strike="noStrike">
                <a:solidFill>
                  <a:schemeClr val="dk1"/>
                </a:solidFill>
                <a:latin typeface="Arial"/>
                <a:ea typeface="Arial"/>
                <a:cs typeface="Arial"/>
                <a:sym typeface="Arial"/>
              </a:rPr>
              <a:t>G</a:t>
            </a:r>
            <a:r>
              <a:rPr b="0" baseline="30000" i="1" lang="en-US" sz="1800" u="none" cap="none" strike="noStrike">
                <a:solidFill>
                  <a:schemeClr val="dk1"/>
                </a:solidFill>
                <a:latin typeface="Arial"/>
                <a:ea typeface="Arial"/>
                <a:cs typeface="Arial"/>
                <a:sym typeface="Arial"/>
              </a:rPr>
              <a:t>o</a:t>
            </a:r>
            <a:r>
              <a:rPr b="0" baseline="30000" i="0" lang="en-US" sz="1800" u="none" cap="none" strike="noStrike">
                <a:solidFill>
                  <a:schemeClr val="dk1"/>
                </a:solidFill>
                <a:latin typeface="Arial"/>
                <a:ea typeface="Arial"/>
                <a:cs typeface="Arial"/>
                <a:sym typeface="Arial"/>
              </a:rPr>
              <a:t> </a:t>
            </a:r>
            <a:r>
              <a:rPr b="0" i="0" lang="en-US" sz="1800" u="none" cap="none" strike="noStrike">
                <a:solidFill>
                  <a:schemeClr val="dk1"/>
                </a:solidFill>
                <a:latin typeface="Arial"/>
                <a:ea typeface="Arial"/>
                <a:cs typeface="Arial"/>
                <a:sym typeface="Arial"/>
              </a:rPr>
              <a:t> + </a:t>
            </a:r>
            <a:r>
              <a:rPr b="0" i="1" lang="en-US" sz="1800" u="none" cap="none" strike="noStrike">
                <a:solidFill>
                  <a:schemeClr val="dk1"/>
                </a:solidFill>
                <a:latin typeface="Arial"/>
                <a:ea typeface="Arial"/>
                <a:cs typeface="Arial"/>
                <a:sym typeface="Arial"/>
              </a:rPr>
              <a:t>RT</a:t>
            </a:r>
            <a:r>
              <a:rPr b="0" i="0" lang="en-US" sz="1800" u="none" cap="none" strike="noStrike">
                <a:solidFill>
                  <a:schemeClr val="dk1"/>
                </a:solidFill>
                <a:latin typeface="Arial"/>
                <a:ea typeface="Arial"/>
                <a:cs typeface="Arial"/>
                <a:sym typeface="Arial"/>
              </a:rPr>
              <a:t> ln </a:t>
            </a:r>
            <a:r>
              <a:rPr b="0" i="1" lang="en-US" sz="1800" u="none" cap="none" strike="noStrike">
                <a:solidFill>
                  <a:schemeClr val="dk1"/>
                </a:solidFill>
                <a:latin typeface="Arial"/>
                <a:ea typeface="Arial"/>
                <a:cs typeface="Arial"/>
                <a:sym typeface="Arial"/>
              </a:rPr>
              <a:t>Q = -</a:t>
            </a:r>
            <a:r>
              <a:rPr b="0" i="0" lang="en-US" sz="1800" u="none" cap="none" strike="noStrike">
                <a:solidFill>
                  <a:schemeClr val="dk1"/>
                </a:solidFill>
                <a:latin typeface="Arial"/>
                <a:ea typeface="Arial"/>
                <a:cs typeface="Arial"/>
                <a:sym typeface="Arial"/>
              </a:rPr>
              <a:t>3.4 kJ</a:t>
            </a:r>
            <a:r>
              <a:rPr b="0" i="1" lang="en-US" sz="1800" u="none" cap="none" strike="noStrike">
                <a:solidFill>
                  <a:schemeClr val="dk1"/>
                </a:solidFill>
                <a:latin typeface="Arial"/>
                <a:ea typeface="Arial"/>
                <a:cs typeface="Arial"/>
                <a:sym typeface="Arial"/>
              </a:rPr>
              <a:t> + RT </a:t>
            </a:r>
            <a:r>
              <a:rPr b="0" i="0" lang="en-US" sz="1800" u="none" cap="none" strike="noStrike">
                <a:solidFill>
                  <a:schemeClr val="dk1"/>
                </a:solidFill>
                <a:latin typeface="Arial"/>
                <a:ea typeface="Arial"/>
                <a:cs typeface="Arial"/>
                <a:sym typeface="Arial"/>
              </a:rPr>
              <a:t>ln 4.0</a:t>
            </a:r>
            <a:endParaRPr/>
          </a:p>
          <a:p>
            <a:pPr indent="0" lvl="1" marL="457200" marR="0" rtl="0" algn="l">
              <a:lnSpc>
                <a:spcPct val="100000"/>
              </a:lnSpc>
              <a:spcBef>
                <a:spcPts val="900"/>
              </a:spcBef>
              <a:spcAft>
                <a:spcPts val="0"/>
              </a:spcAft>
              <a:buClr>
                <a:schemeClr val="dk1"/>
              </a:buClr>
              <a:buSzPts val="1800"/>
              <a:buFont typeface="Arial"/>
              <a:buNone/>
            </a:pPr>
            <a:r>
              <a:t/>
            </a:r>
            <a:endParaRPr b="0" i="0" sz="1800" u="none" cap="none" strike="noStrike">
              <a:solidFill>
                <a:schemeClr val="dk1"/>
              </a:solidFill>
              <a:latin typeface="Noto Sans Symbols"/>
              <a:ea typeface="Noto Sans Symbols"/>
              <a:cs typeface="Noto Sans Symbols"/>
              <a:sym typeface="Noto Sans Symbols"/>
            </a:endParaRPr>
          </a:p>
          <a:p>
            <a:pPr indent="0" lvl="1" marL="457200" marR="0" rtl="0" algn="l">
              <a:lnSpc>
                <a:spcPct val="100000"/>
              </a:lnSpc>
              <a:spcBef>
                <a:spcPts val="900"/>
              </a:spcBef>
              <a:spcAft>
                <a:spcPts val="0"/>
              </a:spcAft>
              <a:buClr>
                <a:schemeClr val="dk1"/>
              </a:buClr>
              <a:buSzPts val="1800"/>
              <a:buFont typeface="Noto Sans Symbols"/>
              <a:buNone/>
            </a:pPr>
            <a:r>
              <a:rPr b="0" i="0" lang="en-US" sz="1800" u="none" cap="none" strike="noStrike">
                <a:solidFill>
                  <a:schemeClr val="dk1"/>
                </a:solidFill>
                <a:latin typeface="Noto Sans Symbols"/>
                <a:ea typeface="Noto Sans Symbols"/>
                <a:cs typeface="Noto Sans Symbols"/>
                <a:sym typeface="Noto Sans Symbols"/>
              </a:rPr>
              <a:t>Δ</a:t>
            </a:r>
            <a:r>
              <a:rPr b="0" i="1" lang="en-US" sz="1800" u="none" cap="none" strike="noStrike">
                <a:solidFill>
                  <a:schemeClr val="dk1"/>
                </a:solidFill>
                <a:latin typeface="Arial"/>
                <a:ea typeface="Arial"/>
                <a:cs typeface="Arial"/>
                <a:sym typeface="Arial"/>
              </a:rPr>
              <a:t>G </a:t>
            </a:r>
            <a:r>
              <a:rPr b="0" i="0" lang="en-US" sz="1800" u="none" cap="none" strike="noStrike">
                <a:solidFill>
                  <a:schemeClr val="dk1"/>
                </a:solidFill>
                <a:latin typeface="Arial"/>
                <a:ea typeface="Arial"/>
                <a:cs typeface="Arial"/>
                <a:sym typeface="Arial"/>
              </a:rPr>
              <a:t>= (-3.4 kJ)                 +                 (295 K) ln 4.0 = 0.0 J</a:t>
            </a:r>
            <a:endParaRPr/>
          </a:p>
          <a:p>
            <a:pPr indent="0" lvl="0" marL="0" marR="0" rtl="0" algn="l">
              <a:lnSpc>
                <a:spcPct val="100000"/>
              </a:lnSpc>
              <a:spcBef>
                <a:spcPts val="0"/>
              </a:spcBef>
              <a:spcAft>
                <a:spcPts val="0"/>
              </a:spcAft>
              <a:buNone/>
            </a:pPr>
            <a:r>
              <a:t/>
            </a:r>
            <a:endParaRPr b="0" i="0" sz="1800" u="none" cap="none" strike="noStrike">
              <a:solidFill>
                <a:schemeClr val="dk1"/>
              </a:solidFill>
              <a:latin typeface="Arial"/>
              <a:ea typeface="Arial"/>
              <a:cs typeface="Arial"/>
              <a:sym typeface="Arial"/>
            </a:endParaRPr>
          </a:p>
        </p:txBody>
      </p:sp>
      <p:grpSp>
        <p:nvGrpSpPr>
          <p:cNvPr id="589" name="Google Shape;589;p50"/>
          <p:cNvGrpSpPr/>
          <p:nvPr/>
        </p:nvGrpSpPr>
        <p:grpSpPr>
          <a:xfrm>
            <a:off x="1984375" y="2138362"/>
            <a:ext cx="2789237" cy="815975"/>
            <a:chOff x="1003" y="1351"/>
            <a:chExt cx="1125" cy="514"/>
          </a:xfrm>
        </p:grpSpPr>
        <p:sp>
          <p:nvSpPr>
            <p:cNvPr id="590" name="Google Shape;590;p50"/>
            <p:cNvSpPr txBox="1"/>
            <p:nvPr/>
          </p:nvSpPr>
          <p:spPr>
            <a:xfrm>
              <a:off x="1006" y="1351"/>
              <a:ext cx="1052" cy="23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(-3.4 kJ/mol)(1000 kJ/J)</a:t>
              </a:r>
              <a:endParaRPr/>
            </a:p>
          </p:txBody>
        </p:sp>
        <p:sp>
          <p:nvSpPr>
            <p:cNvPr id="591" name="Google Shape;591;p50"/>
            <p:cNvSpPr txBox="1"/>
            <p:nvPr/>
          </p:nvSpPr>
          <p:spPr>
            <a:xfrm>
              <a:off x="1003" y="1632"/>
              <a:ext cx="1125" cy="23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(-8.314 J/K•mol) ln 4.0</a:t>
              </a:r>
              <a:endParaRPr/>
            </a:p>
          </p:txBody>
        </p:sp>
      </p:grpSp>
      <p:cxnSp>
        <p:nvCxnSpPr>
          <p:cNvPr id="592" name="Google Shape;592;p50"/>
          <p:cNvCxnSpPr/>
          <p:nvPr/>
        </p:nvCxnSpPr>
        <p:spPr>
          <a:xfrm>
            <a:off x="1944687" y="2486025"/>
            <a:ext cx="2849562" cy="6350"/>
          </a:xfrm>
          <a:prstGeom prst="straightConnector1">
            <a:avLst/>
          </a:prstGeom>
          <a:noFill/>
          <a:ln cap="flat" cmpd="sng" w="25400">
            <a:solidFill>
              <a:schemeClr val="dk1"/>
            </a:solidFill>
            <a:prstDash val="solid"/>
            <a:miter lim="800000"/>
            <a:headEnd len="med" w="med" type="none"/>
            <a:tailEnd len="med" w="med" type="none"/>
          </a:ln>
          <a:effectLst>
            <a:outerShdw blurRad="63500" dir="5400000" dist="20000">
              <a:srgbClr val="000000">
                <a:alpha val="37647"/>
              </a:srgbClr>
            </a:outerShdw>
          </a:effectLst>
        </p:spPr>
      </p:cxnSp>
      <p:sp>
        <p:nvSpPr>
          <p:cNvPr id="593" name="Google Shape;593;p50"/>
          <p:cNvSpPr txBox="1"/>
          <p:nvPr/>
        </p:nvSpPr>
        <p:spPr>
          <a:xfrm>
            <a:off x="5010150" y="2374900"/>
            <a:ext cx="1104900" cy="396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t>
            </a:r>
            <a:r>
              <a:rPr b="0" i="0" lang="en-US" sz="2000" u="none">
                <a:solidFill>
                  <a:schemeClr val="dk1"/>
                </a:solidFill>
                <a:latin typeface="Arial"/>
                <a:ea typeface="Arial"/>
                <a:cs typeface="Arial"/>
                <a:sym typeface="Arial"/>
              </a:rPr>
              <a:t> </a:t>
            </a:r>
            <a:r>
              <a:rPr b="0" i="0" lang="en-US" sz="1800" u="none">
                <a:solidFill>
                  <a:schemeClr val="dk1"/>
                </a:solidFill>
                <a:latin typeface="Arial"/>
                <a:ea typeface="Arial"/>
                <a:cs typeface="Arial"/>
                <a:sym typeface="Arial"/>
              </a:rPr>
              <a:t>295 K</a:t>
            </a:r>
            <a:endParaRPr/>
          </a:p>
        </p:txBody>
      </p:sp>
      <p:grpSp>
        <p:nvGrpSpPr>
          <p:cNvPr id="594" name="Google Shape;594;p50"/>
          <p:cNvGrpSpPr/>
          <p:nvPr/>
        </p:nvGrpSpPr>
        <p:grpSpPr>
          <a:xfrm>
            <a:off x="2698750" y="4237037"/>
            <a:ext cx="1020762" cy="747712"/>
            <a:chOff x="998" y="1314"/>
            <a:chExt cx="697" cy="439"/>
          </a:xfrm>
        </p:grpSpPr>
        <p:sp>
          <p:nvSpPr>
            <p:cNvPr id="595" name="Google Shape;595;p50"/>
            <p:cNvSpPr txBox="1"/>
            <p:nvPr/>
          </p:nvSpPr>
          <p:spPr>
            <a:xfrm>
              <a:off x="998" y="1314"/>
              <a:ext cx="697" cy="21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1000 J</a:t>
              </a:r>
              <a:endParaRPr/>
            </a:p>
          </p:txBody>
        </p:sp>
        <p:sp>
          <p:nvSpPr>
            <p:cNvPr id="596" name="Google Shape;596;p50"/>
            <p:cNvSpPr txBox="1"/>
            <p:nvPr/>
          </p:nvSpPr>
          <p:spPr>
            <a:xfrm>
              <a:off x="1008" y="1536"/>
              <a:ext cx="624" cy="21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1 kJ</a:t>
              </a:r>
              <a:endParaRPr/>
            </a:p>
          </p:txBody>
        </p:sp>
        <p:cxnSp>
          <p:nvCxnSpPr>
            <p:cNvPr id="597" name="Google Shape;597;p50"/>
            <p:cNvCxnSpPr/>
            <p:nvPr/>
          </p:nvCxnSpPr>
          <p:spPr>
            <a:xfrm>
              <a:off x="1008" y="1536"/>
              <a:ext cx="624" cy="0"/>
            </a:xfrm>
            <a:prstGeom prst="straightConnector1">
              <a:avLst/>
            </a:prstGeom>
            <a:noFill/>
            <a:ln cap="flat" cmpd="sng" w="28575">
              <a:solidFill>
                <a:schemeClr val="dk1"/>
              </a:solidFill>
              <a:prstDash val="solid"/>
              <a:miter lim="800000"/>
              <a:headEnd len="med" w="med" type="none"/>
              <a:tailEnd len="med" w="med" type="none"/>
            </a:ln>
          </p:spPr>
        </p:cxnSp>
      </p:grpSp>
      <p:grpSp>
        <p:nvGrpSpPr>
          <p:cNvPr id="598" name="Google Shape;598;p50"/>
          <p:cNvGrpSpPr/>
          <p:nvPr/>
        </p:nvGrpSpPr>
        <p:grpSpPr>
          <a:xfrm>
            <a:off x="3932237" y="4221162"/>
            <a:ext cx="1022350" cy="747712"/>
            <a:chOff x="998" y="1314"/>
            <a:chExt cx="697" cy="439"/>
          </a:xfrm>
        </p:grpSpPr>
        <p:sp>
          <p:nvSpPr>
            <p:cNvPr id="599" name="Google Shape;599;p50"/>
            <p:cNvSpPr txBox="1"/>
            <p:nvPr/>
          </p:nvSpPr>
          <p:spPr>
            <a:xfrm>
              <a:off x="998" y="1314"/>
              <a:ext cx="697" cy="21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-8.314 J</a:t>
              </a:r>
              <a:endParaRPr/>
            </a:p>
          </p:txBody>
        </p:sp>
        <p:sp>
          <p:nvSpPr>
            <p:cNvPr id="600" name="Google Shape;600;p50"/>
            <p:cNvSpPr txBox="1"/>
            <p:nvPr/>
          </p:nvSpPr>
          <p:spPr>
            <a:xfrm>
              <a:off x="1008" y="1536"/>
              <a:ext cx="624" cy="21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K•mol</a:t>
              </a:r>
              <a:endParaRPr/>
            </a:p>
          </p:txBody>
        </p:sp>
        <p:cxnSp>
          <p:nvCxnSpPr>
            <p:cNvPr id="601" name="Google Shape;601;p50"/>
            <p:cNvCxnSpPr/>
            <p:nvPr/>
          </p:nvCxnSpPr>
          <p:spPr>
            <a:xfrm>
              <a:off x="1008" y="1536"/>
              <a:ext cx="624" cy="0"/>
            </a:xfrm>
            <a:prstGeom prst="straightConnector1">
              <a:avLst/>
            </a:prstGeom>
            <a:noFill/>
            <a:ln cap="flat" cmpd="sng" w="28575">
              <a:solidFill>
                <a:schemeClr val="dk1"/>
              </a:solidFill>
              <a:prstDash val="solid"/>
              <a:miter lim="800000"/>
              <a:headEnd len="med" w="med" type="none"/>
              <a:tailEnd len="med" w="med" type="none"/>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3000"/>
                                  </p:stCondLst>
                                  <p:childTnLst>
                                    <p:set>
                                      <p:cBhvr>
                                        <p:cTn dur="1" fill="hold">
                                          <p:stCondLst>
                                            <p:cond delay="0"/>
                                          </p:stCondLst>
                                        </p:cTn>
                                        <p:tgtEl>
                                          <p:spTgt spid="588">
                                            <p:txEl>
                                              <p:pRg end="0" st="0"/>
                                            </p:txEl>
                                          </p:spTgt>
                                        </p:tgtEl>
                                        <p:attrNameLst>
                                          <p:attrName>style.visibility</p:attrName>
                                        </p:attrNameLst>
                                      </p:cBhvr>
                                      <p:to>
                                        <p:strVal val="visible"/>
                                      </p:to>
                                    </p:set>
                                  </p:childTnLst>
                                </p:cTn>
                              </p:par>
                              <p:par>
                                <p:cTn fill="hold" nodeType="withEffect" presetClass="entr" presetID="1" presetSubtype="0">
                                  <p:stCondLst>
                                    <p:cond delay="3000"/>
                                  </p:stCondLst>
                                  <p:childTnLst>
                                    <p:set>
                                      <p:cBhvr>
                                        <p:cTn dur="1" fill="hold">
                                          <p:stCondLst>
                                            <p:cond delay="0"/>
                                          </p:stCondLst>
                                        </p:cTn>
                                        <p:tgtEl>
                                          <p:spTgt spid="588">
                                            <p:txEl>
                                              <p:pRg end="1" st="1"/>
                                            </p:txEl>
                                          </p:spTgt>
                                        </p:tgtEl>
                                        <p:attrNameLst>
                                          <p:attrName>style.visibility</p:attrName>
                                        </p:attrNameLst>
                                      </p:cBhvr>
                                      <p:to>
                                        <p:strVal val="visible"/>
                                      </p:to>
                                    </p:set>
                                  </p:childTnLst>
                                </p:cTn>
                              </p:par>
                              <p:par>
                                <p:cTn fill="hold" nodeType="withEffect" presetClass="entr" presetID="1" presetSubtype="0">
                                  <p:stCondLst>
                                    <p:cond delay="3000"/>
                                  </p:stCondLst>
                                  <p:childTnLst>
                                    <p:set>
                                      <p:cBhvr>
                                        <p:cTn dur="1" fill="hold">
                                          <p:stCondLst>
                                            <p:cond delay="0"/>
                                          </p:stCondLst>
                                        </p:cTn>
                                        <p:tgtEl>
                                          <p:spTgt spid="588">
                                            <p:txEl>
                                              <p:pRg end="2" st="2"/>
                                            </p:txEl>
                                          </p:spTgt>
                                        </p:tgtEl>
                                        <p:attrNameLst>
                                          <p:attrName>style.visibility</p:attrName>
                                        </p:attrNameLst>
                                      </p:cBhvr>
                                      <p:to>
                                        <p:strVal val="visible"/>
                                      </p:to>
                                    </p:set>
                                  </p:childTnLst>
                                </p:cTn>
                              </p:par>
                              <p:par>
                                <p:cTn fill="hold" nodeType="withEffect" presetClass="entr" presetID="1" presetSubtype="0">
                                  <p:stCondLst>
                                    <p:cond delay="3000"/>
                                  </p:stCondLst>
                                  <p:childTnLst>
                                    <p:set>
                                      <p:cBhvr>
                                        <p:cTn dur="1" fill="hold">
                                          <p:stCondLst>
                                            <p:cond delay="0"/>
                                          </p:stCondLst>
                                        </p:cTn>
                                        <p:tgtEl>
                                          <p:spTgt spid="588">
                                            <p:txEl>
                                              <p:pRg end="3" st="3"/>
                                            </p:txEl>
                                          </p:spTgt>
                                        </p:tgtEl>
                                        <p:attrNameLst>
                                          <p:attrName>style.visibility</p:attrName>
                                        </p:attrNameLst>
                                      </p:cBhvr>
                                      <p:to>
                                        <p:strVal val="visible"/>
                                      </p:to>
                                    </p:set>
                                  </p:childTnLst>
                                </p:cTn>
                              </p:par>
                              <p:par>
                                <p:cTn fill="hold" nodeType="withEffect" presetClass="entr" presetID="1" presetSubtype="0">
                                  <p:stCondLst>
                                    <p:cond delay="3000"/>
                                  </p:stCondLst>
                                  <p:childTnLst>
                                    <p:set>
                                      <p:cBhvr>
                                        <p:cTn dur="1" fill="hold">
                                          <p:stCondLst>
                                            <p:cond delay="0"/>
                                          </p:stCondLst>
                                        </p:cTn>
                                        <p:tgtEl>
                                          <p:spTgt spid="588">
                                            <p:txEl>
                                              <p:pRg end="4" st="4"/>
                                            </p:txEl>
                                          </p:spTgt>
                                        </p:tgtEl>
                                        <p:attrNameLst>
                                          <p:attrName>style.visibility</p:attrName>
                                        </p:attrNameLst>
                                      </p:cBhvr>
                                      <p:to>
                                        <p:strVal val="visible"/>
                                      </p:to>
                                    </p:set>
                                  </p:childTnLst>
                                </p:cTn>
                              </p:par>
                              <p:par>
                                <p:cTn fill="hold" nodeType="withEffect" presetClass="entr" presetID="1" presetSubtype="0">
                                  <p:stCondLst>
                                    <p:cond delay="3000"/>
                                  </p:stCondLst>
                                  <p:childTnLst>
                                    <p:set>
                                      <p:cBhvr>
                                        <p:cTn dur="1" fill="hold">
                                          <p:stCondLst>
                                            <p:cond delay="0"/>
                                          </p:stCondLst>
                                        </p:cTn>
                                        <p:tgtEl>
                                          <p:spTgt spid="588">
                                            <p:txEl>
                                              <p:pRg end="5" st="5"/>
                                            </p:txEl>
                                          </p:spTgt>
                                        </p:tgtEl>
                                        <p:attrNameLst>
                                          <p:attrName>style.visibility</p:attrName>
                                        </p:attrNameLst>
                                      </p:cBhvr>
                                      <p:to>
                                        <p:strVal val="visible"/>
                                      </p:to>
                                    </p:set>
                                  </p:childTnLst>
                                </p:cTn>
                              </p:par>
                              <p:par>
                                <p:cTn fill="hold" nodeType="withEffect" presetClass="entr" presetID="1" presetSubtype="0">
                                  <p:stCondLst>
                                    <p:cond delay="3000"/>
                                  </p:stCondLst>
                                  <p:childTnLst>
                                    <p:set>
                                      <p:cBhvr>
                                        <p:cTn dur="1" fill="hold">
                                          <p:stCondLst>
                                            <p:cond delay="0"/>
                                          </p:stCondLst>
                                        </p:cTn>
                                        <p:tgtEl>
                                          <p:spTgt spid="588">
                                            <p:txEl>
                                              <p:pRg end="6" st="6"/>
                                            </p:txEl>
                                          </p:spTgt>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0"/>
                                  </p:stCondLst>
                                  <p:childTnLst>
                                    <p:set>
                                      <p:cBhvr>
                                        <p:cTn dur="1" fill="hold">
                                          <p:stCondLst>
                                            <p:cond delay="0"/>
                                          </p:stCondLst>
                                        </p:cTn>
                                        <p:tgtEl>
                                          <p:spTgt spid="593"/>
                                        </p:tgtEl>
                                        <p:attrNameLst>
                                          <p:attrName>style.visibility</p:attrName>
                                        </p:attrNameLst>
                                      </p:cBhvr>
                                      <p:to>
                                        <p:strVal val="visible"/>
                                      </p:to>
                                    </p:set>
                                  </p:childTnLst>
                                </p:cTn>
                              </p:par>
                              <p:par>
                                <p:cTn fill="hold" nodeType="withEffect" presetClass="entr" presetID="10" presetSubtype="0">
                                  <p:stCondLst>
                                    <p:cond delay="500"/>
                                  </p:stCondLst>
                                  <p:childTnLst>
                                    <p:set>
                                      <p:cBhvr>
                                        <p:cTn dur="1" fill="hold">
                                          <p:stCondLst>
                                            <p:cond delay="0"/>
                                          </p:stCondLst>
                                        </p:cTn>
                                        <p:tgtEl>
                                          <p:spTgt spid="592"/>
                                        </p:tgtEl>
                                        <p:attrNameLst>
                                          <p:attrName>style.visibility</p:attrName>
                                        </p:attrNameLst>
                                      </p:cBhvr>
                                      <p:to>
                                        <p:strVal val="visible"/>
                                      </p:to>
                                    </p:set>
                                    <p:animEffect filter="fade" transition="in">
                                      <p:cBhvr>
                                        <p:cTn dur="500"/>
                                        <p:tgtEl>
                                          <p:spTgt spid="5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06" name="Shape 606"/>
        <p:cNvGrpSpPr/>
        <p:nvPr/>
      </p:nvGrpSpPr>
      <p:grpSpPr>
        <a:xfrm>
          <a:off x="0" y="0"/>
          <a:ext cx="0" cy="0"/>
          <a:chOff x="0" y="0"/>
          <a:chExt cx="0" cy="0"/>
        </a:xfrm>
      </p:grpSpPr>
      <p:sp>
        <p:nvSpPr>
          <p:cNvPr id="607" name="Google Shape;607;p51"/>
          <p:cNvSpPr txBox="1"/>
          <p:nvPr/>
        </p:nvSpPr>
        <p:spPr>
          <a:xfrm>
            <a:off x="495300" y="442912"/>
            <a:ext cx="2486025"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Sample Problem 20.8</a:t>
            </a:r>
            <a:endParaRPr/>
          </a:p>
        </p:txBody>
      </p:sp>
      <p:sp>
        <p:nvSpPr>
          <p:cNvPr id="608" name="Google Shape;608;p51"/>
          <p:cNvSpPr txBox="1"/>
          <p:nvPr/>
        </p:nvSpPr>
        <p:spPr>
          <a:xfrm>
            <a:off x="169862" y="1727200"/>
            <a:ext cx="14478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SOLUTION:</a:t>
            </a:r>
            <a:endParaRPr/>
          </a:p>
        </p:txBody>
      </p:sp>
      <p:sp>
        <p:nvSpPr>
          <p:cNvPr id="609" name="Google Shape;609;p51"/>
          <p:cNvSpPr txBox="1"/>
          <p:nvPr/>
        </p:nvSpPr>
        <p:spPr>
          <a:xfrm>
            <a:off x="720725" y="2111375"/>
            <a:ext cx="7694612" cy="2017712"/>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(b) For mixture 2:</a:t>
            </a:r>
            <a:endParaRPr/>
          </a:p>
          <a:p>
            <a:pPr indent="-342900" lvl="0" marL="342900" marR="0" rtl="0" algn="l">
              <a:lnSpc>
                <a:spcPct val="100000"/>
              </a:lnSpc>
              <a:spcBef>
                <a:spcPts val="900"/>
              </a:spcBef>
              <a:spcAft>
                <a:spcPts val="0"/>
              </a:spcAft>
              <a:buClr>
                <a:schemeClr val="dk1"/>
              </a:buClr>
              <a:buSzPts val="1800"/>
              <a:buFont typeface="Noto Sans Symbols"/>
              <a:buNone/>
            </a:pP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G </a:t>
            </a:r>
            <a:r>
              <a:rPr b="0" i="0" lang="en-US" sz="1800" u="none">
                <a:solidFill>
                  <a:schemeClr val="dk1"/>
                </a:solidFill>
                <a:latin typeface="Arial"/>
                <a:ea typeface="Arial"/>
                <a:cs typeface="Arial"/>
                <a:sym typeface="Arial"/>
              </a:rPr>
              <a:t>= -3.4 kJ + </a:t>
            </a:r>
            <a:r>
              <a:rPr b="0" i="1" lang="en-US" sz="1800" u="none">
                <a:solidFill>
                  <a:schemeClr val="dk1"/>
                </a:solidFill>
                <a:latin typeface="Arial"/>
                <a:ea typeface="Arial"/>
                <a:cs typeface="Arial"/>
                <a:sym typeface="Arial"/>
              </a:rPr>
              <a:t>RT</a:t>
            </a:r>
            <a:r>
              <a:rPr b="0" i="0" lang="en-US" sz="1800" u="none">
                <a:solidFill>
                  <a:schemeClr val="dk1"/>
                </a:solidFill>
                <a:latin typeface="Arial"/>
                <a:ea typeface="Arial"/>
                <a:cs typeface="Arial"/>
                <a:sym typeface="Arial"/>
              </a:rPr>
              <a:t> ln</a:t>
            </a:r>
            <a:endParaRPr/>
          </a:p>
          <a:p>
            <a:pPr indent="-342900" lvl="0" marL="342900" marR="0" rtl="0" algn="l">
              <a:lnSpc>
                <a:spcPct val="100000"/>
              </a:lnSpc>
              <a:spcBef>
                <a:spcPts val="900"/>
              </a:spcBef>
              <a:spcAft>
                <a:spcPts val="0"/>
              </a:spcAft>
              <a:buClr>
                <a:schemeClr val="dk1"/>
              </a:buClr>
              <a:buSzPts val="1800"/>
              <a:buFont typeface="Arial"/>
              <a:buNone/>
            </a:pPr>
            <a:r>
              <a:t/>
            </a:r>
            <a:endParaRPr b="0" i="0" sz="1800" u="none">
              <a:solidFill>
                <a:schemeClr val="dk1"/>
              </a:solidFill>
              <a:latin typeface="Noto Sans Symbols"/>
              <a:ea typeface="Noto Sans Symbols"/>
              <a:cs typeface="Noto Sans Symbols"/>
              <a:sym typeface="Noto Sans Symbols"/>
            </a:endParaRPr>
          </a:p>
          <a:p>
            <a:pPr indent="-342900" lvl="0" marL="342900" marR="0" rtl="0" algn="l">
              <a:lnSpc>
                <a:spcPct val="100000"/>
              </a:lnSpc>
              <a:spcBef>
                <a:spcPts val="900"/>
              </a:spcBef>
              <a:spcAft>
                <a:spcPts val="0"/>
              </a:spcAft>
              <a:buClr>
                <a:schemeClr val="dk1"/>
              </a:buClr>
              <a:buSzPts val="1800"/>
              <a:buFont typeface="Noto Sans Symbols"/>
              <a:buNone/>
            </a:pP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G </a:t>
            </a:r>
            <a:r>
              <a:rPr b="0" i="0" lang="en-US" sz="1800" u="none">
                <a:solidFill>
                  <a:schemeClr val="dk1"/>
                </a:solidFill>
                <a:latin typeface="Arial"/>
                <a:ea typeface="Arial"/>
                <a:cs typeface="Arial"/>
                <a:sym typeface="Arial"/>
              </a:rPr>
              <a:t>= (-3.4 kJ)                 +                 (295 K) ln 0.44 =</a:t>
            </a:r>
            <a:endParaRPr b="0" baseline="30000" i="0" sz="1800" u="non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baseline="30000" i="0" sz="1800" u="none">
              <a:solidFill>
                <a:schemeClr val="dk1"/>
              </a:solidFill>
              <a:latin typeface="Arial"/>
              <a:ea typeface="Arial"/>
              <a:cs typeface="Arial"/>
              <a:sym typeface="Arial"/>
            </a:endParaRPr>
          </a:p>
        </p:txBody>
      </p:sp>
      <p:grpSp>
        <p:nvGrpSpPr>
          <p:cNvPr id="610" name="Google Shape;610;p51"/>
          <p:cNvGrpSpPr/>
          <p:nvPr/>
        </p:nvGrpSpPr>
        <p:grpSpPr>
          <a:xfrm>
            <a:off x="2981325" y="2359025"/>
            <a:ext cx="1528762" cy="747712"/>
            <a:chOff x="996" y="1351"/>
            <a:chExt cx="963" cy="471"/>
          </a:xfrm>
        </p:grpSpPr>
        <p:sp>
          <p:nvSpPr>
            <p:cNvPr id="611" name="Google Shape;611;p51"/>
            <p:cNvSpPr txBox="1"/>
            <p:nvPr/>
          </p:nvSpPr>
          <p:spPr>
            <a:xfrm>
              <a:off x="1225" y="1351"/>
              <a:ext cx="550" cy="23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(0.20)</a:t>
              </a:r>
              <a:r>
                <a:rPr b="0" baseline="30000" i="0" lang="en-US" sz="1800" u="none">
                  <a:solidFill>
                    <a:schemeClr val="dk1"/>
                  </a:solidFill>
                  <a:latin typeface="Arial"/>
                  <a:ea typeface="Arial"/>
                  <a:cs typeface="Arial"/>
                  <a:sym typeface="Arial"/>
                </a:rPr>
                <a:t>2</a:t>
              </a:r>
              <a:endParaRPr/>
            </a:p>
          </p:txBody>
        </p:sp>
        <p:sp>
          <p:nvSpPr>
            <p:cNvPr id="612" name="Google Shape;612;p51"/>
            <p:cNvSpPr txBox="1"/>
            <p:nvPr/>
          </p:nvSpPr>
          <p:spPr>
            <a:xfrm>
              <a:off x="996" y="1589"/>
              <a:ext cx="963" cy="23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(0.30)(0.30)</a:t>
              </a:r>
              <a:endParaRPr/>
            </a:p>
          </p:txBody>
        </p:sp>
      </p:grpSp>
      <p:cxnSp>
        <p:nvCxnSpPr>
          <p:cNvPr id="613" name="Google Shape;613;p51"/>
          <p:cNvCxnSpPr/>
          <p:nvPr/>
        </p:nvCxnSpPr>
        <p:spPr>
          <a:xfrm flipH="1" rot="10800000">
            <a:off x="3068637" y="2722562"/>
            <a:ext cx="1411287" cy="11112"/>
          </a:xfrm>
          <a:prstGeom prst="straightConnector1">
            <a:avLst/>
          </a:prstGeom>
          <a:noFill/>
          <a:ln cap="flat" cmpd="sng" w="19050">
            <a:solidFill>
              <a:schemeClr val="dk1"/>
            </a:solidFill>
            <a:prstDash val="solid"/>
            <a:miter lim="800000"/>
            <a:headEnd len="med" w="med" type="none"/>
            <a:tailEnd len="med" w="med" type="none"/>
          </a:ln>
          <a:effectLst>
            <a:outerShdw blurRad="63500" dir="5400000" dist="20000">
              <a:srgbClr val="000000">
                <a:alpha val="37647"/>
              </a:srgbClr>
            </a:outerShdw>
          </a:effectLst>
        </p:spPr>
      </p:cxnSp>
      <p:sp>
        <p:nvSpPr>
          <p:cNvPr id="614" name="Google Shape;614;p51"/>
          <p:cNvSpPr txBox="1"/>
          <p:nvPr/>
        </p:nvSpPr>
        <p:spPr>
          <a:xfrm>
            <a:off x="850900" y="3900487"/>
            <a:ext cx="7694612" cy="27051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For mixture 3:</a:t>
            </a:r>
            <a:endParaRPr/>
          </a:p>
          <a:p>
            <a:pPr indent="-342900" lvl="0" marL="342900" marR="0" rtl="0" algn="l">
              <a:lnSpc>
                <a:spcPct val="100000"/>
              </a:lnSpc>
              <a:spcBef>
                <a:spcPts val="900"/>
              </a:spcBef>
              <a:spcAft>
                <a:spcPts val="0"/>
              </a:spcAft>
              <a:buClr>
                <a:schemeClr val="dk1"/>
              </a:buClr>
              <a:buSzPts val="1800"/>
              <a:buFont typeface="Noto Sans Symbols"/>
              <a:buNone/>
            </a:pP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G </a:t>
            </a:r>
            <a:r>
              <a:rPr b="0" i="0" lang="en-US" sz="1800" u="none">
                <a:solidFill>
                  <a:schemeClr val="dk1"/>
                </a:solidFill>
                <a:latin typeface="Arial"/>
                <a:ea typeface="Arial"/>
                <a:cs typeface="Arial"/>
                <a:sym typeface="Arial"/>
              </a:rPr>
              <a:t>= (-3.4 kJ) + </a:t>
            </a:r>
            <a:r>
              <a:rPr b="0" i="1" lang="en-US" sz="1800" u="none">
                <a:solidFill>
                  <a:schemeClr val="dk1"/>
                </a:solidFill>
                <a:latin typeface="Arial"/>
                <a:ea typeface="Arial"/>
                <a:cs typeface="Arial"/>
                <a:sym typeface="Arial"/>
              </a:rPr>
              <a:t>RT</a:t>
            </a:r>
            <a:r>
              <a:rPr b="0" i="0" lang="en-US" sz="1800" u="none">
                <a:solidFill>
                  <a:schemeClr val="dk1"/>
                </a:solidFill>
                <a:latin typeface="Arial"/>
                <a:ea typeface="Arial"/>
                <a:cs typeface="Arial"/>
                <a:sym typeface="Arial"/>
              </a:rPr>
              <a:t> ln                          = </a:t>
            </a:r>
            <a:r>
              <a:rPr b="0" i="1"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3.4 kJ </a:t>
            </a:r>
            <a:r>
              <a:rPr b="0" i="1" lang="en-US" sz="1800" u="none">
                <a:solidFill>
                  <a:schemeClr val="dk1"/>
                </a:solidFill>
                <a:latin typeface="Arial"/>
                <a:ea typeface="Arial"/>
                <a:cs typeface="Arial"/>
                <a:sym typeface="Arial"/>
              </a:rPr>
              <a:t>+ RT </a:t>
            </a:r>
            <a:r>
              <a:rPr b="0" i="0" lang="en-US" sz="1800" u="none">
                <a:solidFill>
                  <a:schemeClr val="dk1"/>
                </a:solidFill>
                <a:latin typeface="Arial"/>
                <a:ea typeface="Arial"/>
                <a:cs typeface="Arial"/>
                <a:sym typeface="Arial"/>
              </a:rPr>
              <a:t>ln 36</a:t>
            </a:r>
            <a:endParaRPr/>
          </a:p>
          <a:p>
            <a:pPr indent="-342900" lvl="0" marL="342900" marR="0" rtl="0" algn="l">
              <a:lnSpc>
                <a:spcPct val="100000"/>
              </a:lnSpc>
              <a:spcBef>
                <a:spcPts val="900"/>
              </a:spcBef>
              <a:spcAft>
                <a:spcPts val="0"/>
              </a:spcAft>
              <a:buClr>
                <a:schemeClr val="dk1"/>
              </a:buClr>
              <a:buSzPts val="1800"/>
              <a:buFont typeface="Arial"/>
              <a:buNone/>
            </a:pPr>
            <a:r>
              <a:t/>
            </a:r>
            <a:endParaRPr b="0" i="0" sz="1800" u="none">
              <a:solidFill>
                <a:schemeClr val="dk1"/>
              </a:solidFill>
              <a:latin typeface="Noto Sans Symbols"/>
              <a:ea typeface="Noto Sans Symbols"/>
              <a:cs typeface="Noto Sans Symbols"/>
              <a:sym typeface="Noto Sans Symbols"/>
            </a:endParaRPr>
          </a:p>
          <a:p>
            <a:pPr indent="-342900" lvl="0" marL="342900" marR="0" rtl="0" algn="l">
              <a:lnSpc>
                <a:spcPct val="100000"/>
              </a:lnSpc>
              <a:spcBef>
                <a:spcPts val="900"/>
              </a:spcBef>
              <a:spcAft>
                <a:spcPts val="0"/>
              </a:spcAft>
              <a:buClr>
                <a:schemeClr val="dk1"/>
              </a:buClr>
              <a:buSzPts val="1800"/>
              <a:buFont typeface="Noto Sans Symbols"/>
              <a:buNone/>
            </a:pP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G </a:t>
            </a:r>
            <a:r>
              <a:rPr b="0" i="0" lang="en-US" sz="1800" u="none">
                <a:solidFill>
                  <a:schemeClr val="dk1"/>
                </a:solidFill>
                <a:latin typeface="Arial"/>
                <a:ea typeface="Arial"/>
                <a:cs typeface="Arial"/>
                <a:sym typeface="Arial"/>
              </a:rPr>
              <a:t>= (-3.4 kJ)                +                  (295 K) ln 36 =</a:t>
            </a:r>
            <a:endParaRPr b="0" i="0" sz="1800" u="none">
              <a:solidFill>
                <a:schemeClr val="dk1"/>
              </a:solidFill>
              <a:latin typeface="Arial"/>
              <a:ea typeface="Arial"/>
              <a:cs typeface="Arial"/>
              <a:sym typeface="Arial"/>
            </a:endParaRPr>
          </a:p>
          <a:p>
            <a:pPr indent="-342900" lvl="0" marL="342900" marR="0" rtl="0" algn="l">
              <a:lnSpc>
                <a:spcPct val="100000"/>
              </a:lnSpc>
              <a:spcBef>
                <a:spcPts val="900"/>
              </a:spcBef>
              <a:spcAft>
                <a:spcPts val="0"/>
              </a:spcAft>
              <a:buClr>
                <a:schemeClr val="dk1"/>
              </a:buClr>
              <a:buSzPts val="1800"/>
              <a:buFont typeface="Arial"/>
              <a:buNone/>
            </a:pPr>
            <a:r>
              <a:t/>
            </a:r>
            <a:endParaRPr b="0" baseline="30000" i="0" sz="1800" u="none">
              <a:solidFill>
                <a:schemeClr val="dk1"/>
              </a:solidFill>
              <a:latin typeface="Arial"/>
              <a:ea typeface="Arial"/>
              <a:cs typeface="Arial"/>
              <a:sym typeface="Arial"/>
            </a:endParaRPr>
          </a:p>
          <a:p>
            <a:pPr indent="-342900" lvl="0" marL="342900" marR="0" rtl="0" algn="l">
              <a:lnSpc>
                <a:spcPct val="100000"/>
              </a:lnSpc>
              <a:spcBef>
                <a:spcPts val="90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Mixture 2 has the most negative </a:t>
            </a: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G </a:t>
            </a:r>
            <a:r>
              <a:rPr b="0" i="0" lang="en-US" sz="1800" u="none">
                <a:solidFill>
                  <a:schemeClr val="dk1"/>
                </a:solidFill>
                <a:latin typeface="Arial"/>
                <a:ea typeface="Arial"/>
                <a:cs typeface="Arial"/>
                <a:sym typeface="Arial"/>
              </a:rPr>
              <a:t>and mixture 3 has the most positive. </a:t>
            </a:r>
            <a:endParaRPr b="0" i="0" sz="1800" u="non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grpSp>
        <p:nvGrpSpPr>
          <p:cNvPr id="615" name="Google Shape;615;p51"/>
          <p:cNvGrpSpPr/>
          <p:nvPr/>
        </p:nvGrpSpPr>
        <p:grpSpPr>
          <a:xfrm>
            <a:off x="3111500" y="4159250"/>
            <a:ext cx="1595437" cy="747712"/>
            <a:chOff x="996" y="1351"/>
            <a:chExt cx="1005" cy="471"/>
          </a:xfrm>
        </p:grpSpPr>
        <p:sp>
          <p:nvSpPr>
            <p:cNvPr id="616" name="Google Shape;616;p51"/>
            <p:cNvSpPr txBox="1"/>
            <p:nvPr/>
          </p:nvSpPr>
          <p:spPr>
            <a:xfrm>
              <a:off x="1225" y="1351"/>
              <a:ext cx="550" cy="23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(0.60)</a:t>
              </a:r>
              <a:r>
                <a:rPr b="0" baseline="30000" i="0" lang="en-US" sz="1800" u="none">
                  <a:solidFill>
                    <a:schemeClr val="dk1"/>
                  </a:solidFill>
                  <a:latin typeface="Arial"/>
                  <a:ea typeface="Arial"/>
                  <a:cs typeface="Arial"/>
                  <a:sym typeface="Arial"/>
                </a:rPr>
                <a:t>2</a:t>
              </a:r>
              <a:endParaRPr/>
            </a:p>
          </p:txBody>
        </p:sp>
        <p:sp>
          <p:nvSpPr>
            <p:cNvPr id="617" name="Google Shape;617;p51"/>
            <p:cNvSpPr txBox="1"/>
            <p:nvPr/>
          </p:nvSpPr>
          <p:spPr>
            <a:xfrm>
              <a:off x="996" y="1589"/>
              <a:ext cx="1005" cy="23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(0.10)(0.10)</a:t>
              </a:r>
              <a:endParaRPr/>
            </a:p>
          </p:txBody>
        </p:sp>
      </p:grpSp>
      <p:cxnSp>
        <p:nvCxnSpPr>
          <p:cNvPr id="618" name="Google Shape;618;p51"/>
          <p:cNvCxnSpPr/>
          <p:nvPr/>
        </p:nvCxnSpPr>
        <p:spPr>
          <a:xfrm flipH="1" rot="10800000">
            <a:off x="3211512" y="4510087"/>
            <a:ext cx="1411287" cy="11112"/>
          </a:xfrm>
          <a:prstGeom prst="straightConnector1">
            <a:avLst/>
          </a:prstGeom>
          <a:noFill/>
          <a:ln cap="flat" cmpd="sng" w="19050">
            <a:solidFill>
              <a:schemeClr val="dk1"/>
            </a:solidFill>
            <a:prstDash val="solid"/>
            <a:miter lim="800000"/>
            <a:headEnd len="med" w="med" type="none"/>
            <a:tailEnd len="med" w="med" type="none"/>
          </a:ln>
          <a:effectLst>
            <a:outerShdw blurRad="63500" dir="5400000" dist="20000">
              <a:srgbClr val="000000">
                <a:alpha val="37647"/>
              </a:srgbClr>
            </a:outerShdw>
          </a:effectLst>
        </p:spPr>
      </p:cxnSp>
      <p:sp>
        <p:nvSpPr>
          <p:cNvPr id="619" name="Google Shape;619;p51"/>
          <p:cNvSpPr txBox="1"/>
          <p:nvPr/>
        </p:nvSpPr>
        <p:spPr>
          <a:xfrm>
            <a:off x="503237" y="828675"/>
            <a:ext cx="2130425"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continued (3 of 4)</a:t>
            </a:r>
            <a:endParaRPr/>
          </a:p>
        </p:txBody>
      </p:sp>
      <p:sp>
        <p:nvSpPr>
          <p:cNvPr id="620" name="Google Shape;620;p51"/>
          <p:cNvSpPr txBox="1"/>
          <p:nvPr/>
        </p:nvSpPr>
        <p:spPr>
          <a:xfrm>
            <a:off x="4594225" y="2506662"/>
            <a:ext cx="2484437" cy="368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a:t>
            </a:r>
            <a:r>
              <a:rPr b="0" i="1"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3.4 kJ </a:t>
            </a:r>
            <a:r>
              <a:rPr b="0" i="1" lang="en-US" sz="1800" u="none">
                <a:solidFill>
                  <a:schemeClr val="dk1"/>
                </a:solidFill>
                <a:latin typeface="Arial"/>
                <a:ea typeface="Arial"/>
                <a:cs typeface="Arial"/>
                <a:sym typeface="Arial"/>
              </a:rPr>
              <a:t>+ RT </a:t>
            </a:r>
            <a:r>
              <a:rPr b="0" i="0" lang="en-US" sz="1800" u="none">
                <a:solidFill>
                  <a:schemeClr val="dk1"/>
                </a:solidFill>
                <a:latin typeface="Arial"/>
                <a:ea typeface="Arial"/>
                <a:cs typeface="Arial"/>
                <a:sym typeface="Arial"/>
              </a:rPr>
              <a:t>ln 4.0</a:t>
            </a:r>
            <a:endParaRPr/>
          </a:p>
        </p:txBody>
      </p:sp>
      <p:sp>
        <p:nvSpPr>
          <p:cNvPr id="621" name="Google Shape;621;p51"/>
          <p:cNvSpPr txBox="1"/>
          <p:nvPr/>
        </p:nvSpPr>
        <p:spPr>
          <a:xfrm>
            <a:off x="6245225" y="3351212"/>
            <a:ext cx="1382712"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-5.4 x 10</a:t>
            </a:r>
            <a:r>
              <a:rPr b="0" baseline="30000" i="0" lang="en-US" sz="1800" u="none">
                <a:solidFill>
                  <a:schemeClr val="dk1"/>
                </a:solidFill>
                <a:latin typeface="Arial"/>
                <a:ea typeface="Arial"/>
                <a:cs typeface="Arial"/>
                <a:sym typeface="Arial"/>
              </a:rPr>
              <a:t>3</a:t>
            </a:r>
            <a:r>
              <a:rPr b="0" i="0" lang="en-US" sz="1800" u="none">
                <a:solidFill>
                  <a:schemeClr val="dk1"/>
                </a:solidFill>
                <a:latin typeface="Arial"/>
                <a:ea typeface="Arial"/>
                <a:cs typeface="Arial"/>
                <a:sym typeface="Arial"/>
              </a:rPr>
              <a:t> J</a:t>
            </a:r>
            <a:endParaRPr/>
          </a:p>
        </p:txBody>
      </p:sp>
      <p:sp>
        <p:nvSpPr>
          <p:cNvPr id="622" name="Google Shape;622;p51"/>
          <p:cNvSpPr txBox="1"/>
          <p:nvPr/>
        </p:nvSpPr>
        <p:spPr>
          <a:xfrm>
            <a:off x="6184900" y="5129212"/>
            <a:ext cx="1382712"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5.4 x 10</a:t>
            </a:r>
            <a:r>
              <a:rPr b="0" baseline="30000" i="0" lang="en-US" sz="1800" u="none">
                <a:solidFill>
                  <a:schemeClr val="dk1"/>
                </a:solidFill>
                <a:latin typeface="Arial"/>
                <a:ea typeface="Arial"/>
                <a:cs typeface="Arial"/>
                <a:sym typeface="Arial"/>
              </a:rPr>
              <a:t>3</a:t>
            </a:r>
            <a:r>
              <a:rPr b="0" i="0" lang="en-US" sz="1800" u="none">
                <a:solidFill>
                  <a:schemeClr val="dk1"/>
                </a:solidFill>
                <a:latin typeface="Arial"/>
                <a:ea typeface="Arial"/>
                <a:cs typeface="Arial"/>
                <a:sym typeface="Arial"/>
              </a:rPr>
              <a:t> J</a:t>
            </a:r>
            <a:endParaRPr/>
          </a:p>
        </p:txBody>
      </p:sp>
      <p:sp>
        <p:nvSpPr>
          <p:cNvPr id="623" name="Google Shape;623;p51"/>
          <p:cNvSpPr txBox="1"/>
          <p:nvPr/>
        </p:nvSpPr>
        <p:spPr>
          <a:xfrm>
            <a:off x="3073400" y="361950"/>
            <a:ext cx="518160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Using Molecular Scenes to Find </a:t>
            </a:r>
            <a:r>
              <a:rPr b="1" i="0" lang="en-US" sz="1800" u="none">
                <a:solidFill>
                  <a:schemeClr val="dk1"/>
                </a:solidFill>
                <a:latin typeface="Noto Sans Symbols"/>
                <a:ea typeface="Noto Sans Symbols"/>
                <a:cs typeface="Noto Sans Symbols"/>
                <a:sym typeface="Noto Sans Symbols"/>
              </a:rPr>
              <a:t>Δ</a:t>
            </a:r>
            <a:r>
              <a:rPr b="1" i="1" lang="en-US" sz="1800" u="none">
                <a:solidFill>
                  <a:schemeClr val="dk1"/>
                </a:solidFill>
                <a:latin typeface="Arial"/>
                <a:ea typeface="Arial"/>
                <a:cs typeface="Arial"/>
                <a:sym typeface="Arial"/>
              </a:rPr>
              <a:t>G </a:t>
            </a:r>
            <a:r>
              <a:rPr b="1" i="0" lang="en-US" sz="1800" u="none">
                <a:solidFill>
                  <a:schemeClr val="dk1"/>
                </a:solidFill>
                <a:latin typeface="Arial"/>
                <a:ea typeface="Arial"/>
                <a:cs typeface="Arial"/>
                <a:sym typeface="Arial"/>
              </a:rPr>
              <a:t>for a Reaction at Nonstandard Conditions</a:t>
            </a:r>
            <a:endParaRPr/>
          </a:p>
        </p:txBody>
      </p:sp>
      <p:grpSp>
        <p:nvGrpSpPr>
          <p:cNvPr id="624" name="Google Shape;624;p51"/>
          <p:cNvGrpSpPr/>
          <p:nvPr/>
        </p:nvGrpSpPr>
        <p:grpSpPr>
          <a:xfrm>
            <a:off x="2393950" y="4968875"/>
            <a:ext cx="1020762" cy="746125"/>
            <a:chOff x="998" y="1314"/>
            <a:chExt cx="697" cy="439"/>
          </a:xfrm>
        </p:grpSpPr>
        <p:sp>
          <p:nvSpPr>
            <p:cNvPr id="625" name="Google Shape;625;p51"/>
            <p:cNvSpPr txBox="1"/>
            <p:nvPr/>
          </p:nvSpPr>
          <p:spPr>
            <a:xfrm>
              <a:off x="998" y="1314"/>
              <a:ext cx="697" cy="21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1000 J</a:t>
              </a:r>
              <a:endParaRPr/>
            </a:p>
          </p:txBody>
        </p:sp>
        <p:sp>
          <p:nvSpPr>
            <p:cNvPr id="626" name="Google Shape;626;p51"/>
            <p:cNvSpPr txBox="1"/>
            <p:nvPr/>
          </p:nvSpPr>
          <p:spPr>
            <a:xfrm>
              <a:off x="1008" y="1536"/>
              <a:ext cx="624" cy="21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1 kJ</a:t>
              </a:r>
              <a:endParaRPr/>
            </a:p>
          </p:txBody>
        </p:sp>
        <p:cxnSp>
          <p:nvCxnSpPr>
            <p:cNvPr id="627" name="Google Shape;627;p51"/>
            <p:cNvCxnSpPr/>
            <p:nvPr/>
          </p:nvCxnSpPr>
          <p:spPr>
            <a:xfrm>
              <a:off x="1008" y="1536"/>
              <a:ext cx="624" cy="0"/>
            </a:xfrm>
            <a:prstGeom prst="straightConnector1">
              <a:avLst/>
            </a:prstGeom>
            <a:noFill/>
            <a:ln cap="flat" cmpd="sng" w="28575">
              <a:solidFill>
                <a:schemeClr val="dk1"/>
              </a:solidFill>
              <a:prstDash val="solid"/>
              <a:miter lim="800000"/>
              <a:headEnd len="med" w="med" type="none"/>
              <a:tailEnd len="med" w="med" type="none"/>
            </a:ln>
          </p:spPr>
        </p:cxnSp>
      </p:grpSp>
      <p:grpSp>
        <p:nvGrpSpPr>
          <p:cNvPr id="628" name="Google Shape;628;p51"/>
          <p:cNvGrpSpPr/>
          <p:nvPr/>
        </p:nvGrpSpPr>
        <p:grpSpPr>
          <a:xfrm>
            <a:off x="3627437" y="4953000"/>
            <a:ext cx="1022350" cy="747712"/>
            <a:chOff x="998" y="1314"/>
            <a:chExt cx="697" cy="439"/>
          </a:xfrm>
        </p:grpSpPr>
        <p:sp>
          <p:nvSpPr>
            <p:cNvPr id="629" name="Google Shape;629;p51"/>
            <p:cNvSpPr txBox="1"/>
            <p:nvPr/>
          </p:nvSpPr>
          <p:spPr>
            <a:xfrm>
              <a:off x="998" y="1314"/>
              <a:ext cx="697" cy="21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-8.314 J</a:t>
              </a:r>
              <a:endParaRPr/>
            </a:p>
          </p:txBody>
        </p:sp>
        <p:sp>
          <p:nvSpPr>
            <p:cNvPr id="630" name="Google Shape;630;p51"/>
            <p:cNvSpPr txBox="1"/>
            <p:nvPr/>
          </p:nvSpPr>
          <p:spPr>
            <a:xfrm>
              <a:off x="1008" y="1536"/>
              <a:ext cx="624" cy="21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K•mol</a:t>
              </a:r>
              <a:endParaRPr/>
            </a:p>
          </p:txBody>
        </p:sp>
        <p:cxnSp>
          <p:nvCxnSpPr>
            <p:cNvPr id="631" name="Google Shape;631;p51"/>
            <p:cNvCxnSpPr/>
            <p:nvPr/>
          </p:nvCxnSpPr>
          <p:spPr>
            <a:xfrm>
              <a:off x="1008" y="1536"/>
              <a:ext cx="624" cy="0"/>
            </a:xfrm>
            <a:prstGeom prst="straightConnector1">
              <a:avLst/>
            </a:prstGeom>
            <a:noFill/>
            <a:ln cap="flat" cmpd="sng" w="28575">
              <a:solidFill>
                <a:schemeClr val="dk1"/>
              </a:solidFill>
              <a:prstDash val="solid"/>
              <a:miter lim="800000"/>
              <a:headEnd len="med" w="med" type="none"/>
              <a:tailEnd len="med" w="med" type="none"/>
            </a:ln>
          </p:spPr>
        </p:cxnSp>
      </p:grpSp>
      <p:grpSp>
        <p:nvGrpSpPr>
          <p:cNvPr id="632" name="Google Shape;632;p51"/>
          <p:cNvGrpSpPr/>
          <p:nvPr/>
        </p:nvGrpSpPr>
        <p:grpSpPr>
          <a:xfrm>
            <a:off x="2255837" y="3186112"/>
            <a:ext cx="1022350" cy="746125"/>
            <a:chOff x="998" y="1314"/>
            <a:chExt cx="697" cy="439"/>
          </a:xfrm>
        </p:grpSpPr>
        <p:sp>
          <p:nvSpPr>
            <p:cNvPr id="633" name="Google Shape;633;p51"/>
            <p:cNvSpPr txBox="1"/>
            <p:nvPr/>
          </p:nvSpPr>
          <p:spPr>
            <a:xfrm>
              <a:off x="998" y="1314"/>
              <a:ext cx="697" cy="21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1000 J</a:t>
              </a:r>
              <a:endParaRPr/>
            </a:p>
          </p:txBody>
        </p:sp>
        <p:sp>
          <p:nvSpPr>
            <p:cNvPr id="634" name="Google Shape;634;p51"/>
            <p:cNvSpPr txBox="1"/>
            <p:nvPr/>
          </p:nvSpPr>
          <p:spPr>
            <a:xfrm>
              <a:off x="1008" y="1536"/>
              <a:ext cx="624" cy="21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1 kJ</a:t>
              </a:r>
              <a:endParaRPr/>
            </a:p>
          </p:txBody>
        </p:sp>
        <p:cxnSp>
          <p:nvCxnSpPr>
            <p:cNvPr id="635" name="Google Shape;635;p51"/>
            <p:cNvCxnSpPr/>
            <p:nvPr/>
          </p:nvCxnSpPr>
          <p:spPr>
            <a:xfrm>
              <a:off x="1008" y="1536"/>
              <a:ext cx="624" cy="0"/>
            </a:xfrm>
            <a:prstGeom prst="straightConnector1">
              <a:avLst/>
            </a:prstGeom>
            <a:noFill/>
            <a:ln cap="flat" cmpd="sng" w="28575">
              <a:solidFill>
                <a:schemeClr val="dk1"/>
              </a:solidFill>
              <a:prstDash val="solid"/>
              <a:miter lim="800000"/>
              <a:headEnd len="med" w="med" type="none"/>
              <a:tailEnd len="med" w="med" type="none"/>
            </a:ln>
          </p:spPr>
        </p:cxnSp>
      </p:grpSp>
      <p:grpSp>
        <p:nvGrpSpPr>
          <p:cNvPr id="636" name="Google Shape;636;p51"/>
          <p:cNvGrpSpPr/>
          <p:nvPr/>
        </p:nvGrpSpPr>
        <p:grpSpPr>
          <a:xfrm>
            <a:off x="3490912" y="3170237"/>
            <a:ext cx="1020762" cy="747712"/>
            <a:chOff x="998" y="1314"/>
            <a:chExt cx="697" cy="439"/>
          </a:xfrm>
        </p:grpSpPr>
        <p:sp>
          <p:nvSpPr>
            <p:cNvPr id="637" name="Google Shape;637;p51"/>
            <p:cNvSpPr txBox="1"/>
            <p:nvPr/>
          </p:nvSpPr>
          <p:spPr>
            <a:xfrm>
              <a:off x="998" y="1314"/>
              <a:ext cx="697" cy="21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-8.314 J</a:t>
              </a:r>
              <a:endParaRPr/>
            </a:p>
          </p:txBody>
        </p:sp>
        <p:sp>
          <p:nvSpPr>
            <p:cNvPr id="638" name="Google Shape;638;p51"/>
            <p:cNvSpPr txBox="1"/>
            <p:nvPr/>
          </p:nvSpPr>
          <p:spPr>
            <a:xfrm>
              <a:off x="1008" y="1536"/>
              <a:ext cx="624" cy="21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K•mol</a:t>
              </a:r>
              <a:endParaRPr/>
            </a:p>
          </p:txBody>
        </p:sp>
        <p:cxnSp>
          <p:nvCxnSpPr>
            <p:cNvPr id="639" name="Google Shape;639;p51"/>
            <p:cNvCxnSpPr/>
            <p:nvPr/>
          </p:nvCxnSpPr>
          <p:spPr>
            <a:xfrm>
              <a:off x="1008" y="1536"/>
              <a:ext cx="624" cy="0"/>
            </a:xfrm>
            <a:prstGeom prst="straightConnector1">
              <a:avLst/>
            </a:prstGeom>
            <a:noFill/>
            <a:ln cap="flat" cmpd="sng" w="28575">
              <a:solidFill>
                <a:schemeClr val="dk1"/>
              </a:solidFill>
              <a:prstDash val="solid"/>
              <a:miter lim="800000"/>
              <a:headEnd len="med" w="med" type="none"/>
              <a:tailEnd len="med" w="med" type="none"/>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 presetSubtype="0">
                                  <p:stCondLst>
                                    <p:cond delay="0"/>
                                  </p:stCondLst>
                                  <p:childTnLst>
                                    <p:set>
                                      <p:cBhvr>
                                        <p:cTn dur="1" fill="hold">
                                          <p:stCondLst>
                                            <p:cond delay="0"/>
                                          </p:stCondLst>
                                        </p:cTn>
                                        <p:tgtEl>
                                          <p:spTgt spid="609">
                                            <p:txEl>
                                              <p:pRg end="0" st="0"/>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09">
                                            <p:txEl>
                                              <p:pRg end="1" st="1"/>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09">
                                            <p:txEl>
                                              <p:pRg end="2" st="2"/>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09">
                                            <p:txEl>
                                              <p:pRg end="3" st="3"/>
                                            </p:txEl>
                                          </p:spTgt>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609">
                                            <p:txEl>
                                              <p:pRg end="4" st="4"/>
                                            </p:txEl>
                                          </p:spTgt>
                                        </p:tgtEl>
                                        <p:attrNameLst>
                                          <p:attrName>style.visibility</p:attrName>
                                        </p:attrNameLst>
                                      </p:cBhvr>
                                      <p:to>
                                        <p:strVal val="visible"/>
                                      </p:to>
                                    </p:set>
                                  </p:childTnLst>
                                </p:cTn>
                              </p:par>
                            </p:childTnLst>
                          </p:cTn>
                        </p:par>
                        <p:par>
                          <p:cTn fill="hold">
                            <p:stCondLst>
                              <p:cond delay="1"/>
                            </p:stCondLst>
                            <p:childTnLst>
                              <p:par>
                                <p:cTn fill="hold" nodeType="afterEffect" presetClass="entr" presetID="1" presetSubtype="0">
                                  <p:stCondLst>
                                    <p:cond delay="500"/>
                                  </p:stCondLst>
                                  <p:childTnLst>
                                    <p:set>
                                      <p:cBhvr>
                                        <p:cTn dur="1" fill="hold">
                                          <p:stCondLst>
                                            <p:cond delay="0"/>
                                          </p:stCondLst>
                                        </p:cTn>
                                        <p:tgtEl>
                                          <p:spTgt spid="613"/>
                                        </p:tgtEl>
                                        <p:attrNameLst>
                                          <p:attrName>style.visibility</p:attrName>
                                        </p:attrNameLst>
                                      </p:cBhvr>
                                      <p:to>
                                        <p:strVal val="visible"/>
                                      </p:to>
                                    </p:set>
                                  </p:childTnLst>
                                </p:cTn>
                              </p:par>
                            </p:childTnLst>
                          </p:cTn>
                        </p:par>
                        <p:par>
                          <p:cTn fill="hold">
                            <p:stCondLst>
                              <p:cond delay="2"/>
                            </p:stCondLst>
                            <p:childTnLst>
                              <p:par>
                                <p:cTn fill="hold" nodeType="afterEffect" presetClass="entr" presetID="1" presetSubtype="0">
                                  <p:stCondLst>
                                    <p:cond delay="500"/>
                                  </p:stCondLst>
                                  <p:childTnLst>
                                    <p:set>
                                      <p:cBhvr>
                                        <p:cTn dur="1" fill="hold">
                                          <p:stCondLst>
                                            <p:cond delay="0"/>
                                          </p:stCondLst>
                                        </p:cTn>
                                        <p:tgtEl>
                                          <p:spTgt spid="620"/>
                                        </p:tgtEl>
                                        <p:attrNameLst>
                                          <p:attrName>style.visibility</p:attrName>
                                        </p:attrNameLst>
                                      </p:cBhvr>
                                      <p:to>
                                        <p:strVal val="visible"/>
                                      </p:to>
                                    </p:set>
                                  </p:childTnLst>
                                </p:cTn>
                              </p:par>
                            </p:childTnLst>
                          </p:cTn>
                        </p:par>
                        <p:par>
                          <p:cTn fill="hold">
                            <p:stCondLst>
                              <p:cond delay="3"/>
                            </p:stCondLst>
                            <p:childTnLst>
                              <p:par>
                                <p:cTn fill="hold" nodeType="afterEffect" presetClass="entr" presetID="1" presetSubtype="0">
                                  <p:stCondLst>
                                    <p:cond delay="2000"/>
                                  </p:stCondLst>
                                  <p:childTnLst>
                                    <p:set>
                                      <p:cBhvr>
                                        <p:cTn dur="1" fill="hold">
                                          <p:stCondLst>
                                            <p:cond delay="0"/>
                                          </p:stCondLst>
                                        </p:cTn>
                                        <p:tgtEl>
                                          <p:spTgt spid="621"/>
                                        </p:tgtEl>
                                        <p:attrNameLst>
                                          <p:attrName>style.visibility</p:attrName>
                                        </p:attrNameLst>
                                      </p:cBhvr>
                                      <p:to>
                                        <p:strVal val="visible"/>
                                      </p:to>
                                    </p:set>
                                  </p:childTnLst>
                                </p:cTn>
                              </p:par>
                            </p:childTnLst>
                          </p:cTn>
                        </p:par>
                        <p:par>
                          <p:cTn fill="hold">
                            <p:stCondLst>
                              <p:cond delay="4"/>
                            </p:stCondLst>
                            <p:childTnLst>
                              <p:par>
                                <p:cTn fill="hold" nodeType="afterEffect" presetClass="entr" presetID="1" presetSubtype="0">
                                  <p:stCondLst>
                                    <p:cond delay="4000"/>
                                  </p:stCondLst>
                                  <p:childTnLst>
                                    <p:set>
                                      <p:cBhvr>
                                        <p:cTn dur="1" fill="hold">
                                          <p:stCondLst>
                                            <p:cond delay="0"/>
                                          </p:stCondLst>
                                        </p:cTn>
                                        <p:tgtEl>
                                          <p:spTgt spid="614">
                                            <p:txEl>
                                              <p:pRg end="0" st="0"/>
                                            </p:txEl>
                                          </p:spTgt>
                                        </p:tgtEl>
                                        <p:attrNameLst>
                                          <p:attrName>style.visibility</p:attrName>
                                        </p:attrNameLst>
                                      </p:cBhvr>
                                      <p:to>
                                        <p:strVal val="visible"/>
                                      </p:to>
                                    </p:set>
                                  </p:childTnLst>
                                </p:cTn>
                              </p:par>
                            </p:childTnLst>
                          </p:cTn>
                        </p:par>
                        <p:par>
                          <p:cTn fill="hold">
                            <p:stCondLst>
                              <p:cond delay="5"/>
                            </p:stCondLst>
                            <p:childTnLst>
                              <p:par>
                                <p:cTn fill="hold" nodeType="afterEffect" presetClass="entr" presetID="1" presetSubtype="0">
                                  <p:stCondLst>
                                    <p:cond delay="4000"/>
                                  </p:stCondLst>
                                  <p:childTnLst>
                                    <p:set>
                                      <p:cBhvr>
                                        <p:cTn dur="1" fill="hold">
                                          <p:stCondLst>
                                            <p:cond delay="0"/>
                                          </p:stCondLst>
                                        </p:cTn>
                                        <p:tgtEl>
                                          <p:spTgt spid="614">
                                            <p:txEl>
                                              <p:pRg end="1" st="1"/>
                                            </p:txEl>
                                          </p:spTgt>
                                        </p:tgtEl>
                                        <p:attrNameLst>
                                          <p:attrName>style.visibility</p:attrName>
                                        </p:attrNameLst>
                                      </p:cBhvr>
                                      <p:to>
                                        <p:strVal val="visible"/>
                                      </p:to>
                                    </p:set>
                                  </p:childTnLst>
                                </p:cTn>
                              </p:par>
                            </p:childTnLst>
                          </p:cTn>
                        </p:par>
                        <p:par>
                          <p:cTn fill="hold">
                            <p:stCondLst>
                              <p:cond delay="6"/>
                            </p:stCondLst>
                            <p:childTnLst>
                              <p:par>
                                <p:cTn fill="hold" nodeType="afterEffect" presetClass="entr" presetID="1" presetSubtype="0">
                                  <p:stCondLst>
                                    <p:cond delay="4000"/>
                                  </p:stCondLst>
                                  <p:childTnLst>
                                    <p:set>
                                      <p:cBhvr>
                                        <p:cTn dur="1" fill="hold">
                                          <p:stCondLst>
                                            <p:cond delay="0"/>
                                          </p:stCondLst>
                                        </p:cTn>
                                        <p:tgtEl>
                                          <p:spTgt spid="614">
                                            <p:txEl>
                                              <p:pRg end="2" st="2"/>
                                            </p:txEl>
                                          </p:spTgt>
                                        </p:tgtEl>
                                        <p:attrNameLst>
                                          <p:attrName>style.visibility</p:attrName>
                                        </p:attrNameLst>
                                      </p:cBhvr>
                                      <p:to>
                                        <p:strVal val="visible"/>
                                      </p:to>
                                    </p:set>
                                  </p:childTnLst>
                                </p:cTn>
                              </p:par>
                            </p:childTnLst>
                          </p:cTn>
                        </p:par>
                        <p:par>
                          <p:cTn fill="hold">
                            <p:stCondLst>
                              <p:cond delay="7"/>
                            </p:stCondLst>
                            <p:childTnLst>
                              <p:par>
                                <p:cTn fill="hold" nodeType="afterEffect" presetClass="entr" presetID="1" presetSubtype="0">
                                  <p:stCondLst>
                                    <p:cond delay="4000"/>
                                  </p:stCondLst>
                                  <p:childTnLst>
                                    <p:set>
                                      <p:cBhvr>
                                        <p:cTn dur="1" fill="hold">
                                          <p:stCondLst>
                                            <p:cond delay="0"/>
                                          </p:stCondLst>
                                        </p:cTn>
                                        <p:tgtEl>
                                          <p:spTgt spid="614">
                                            <p:txEl>
                                              <p:pRg end="3" st="3"/>
                                            </p:txEl>
                                          </p:spTgt>
                                        </p:tgtEl>
                                        <p:attrNameLst>
                                          <p:attrName>style.visibility</p:attrName>
                                        </p:attrNameLst>
                                      </p:cBhvr>
                                      <p:to>
                                        <p:strVal val="visible"/>
                                      </p:to>
                                    </p:set>
                                  </p:childTnLst>
                                </p:cTn>
                              </p:par>
                            </p:childTnLst>
                          </p:cTn>
                        </p:par>
                        <p:par>
                          <p:cTn fill="hold">
                            <p:stCondLst>
                              <p:cond delay="8"/>
                            </p:stCondLst>
                            <p:childTnLst>
                              <p:par>
                                <p:cTn fill="hold" nodeType="afterEffect" presetClass="entr" presetID="1" presetSubtype="0">
                                  <p:stCondLst>
                                    <p:cond delay="4000"/>
                                  </p:stCondLst>
                                  <p:childTnLst>
                                    <p:set>
                                      <p:cBhvr>
                                        <p:cTn dur="1" fill="hold">
                                          <p:stCondLst>
                                            <p:cond delay="0"/>
                                          </p:stCondLst>
                                        </p:cTn>
                                        <p:tgtEl>
                                          <p:spTgt spid="614">
                                            <p:txEl>
                                              <p:pRg end="4" st="4"/>
                                            </p:txEl>
                                          </p:spTgt>
                                        </p:tgtEl>
                                        <p:attrNameLst>
                                          <p:attrName>style.visibility</p:attrName>
                                        </p:attrNameLst>
                                      </p:cBhvr>
                                      <p:to>
                                        <p:strVal val="visible"/>
                                      </p:to>
                                    </p:set>
                                  </p:childTnLst>
                                </p:cTn>
                              </p:par>
                            </p:childTnLst>
                          </p:cTn>
                        </p:par>
                        <p:par>
                          <p:cTn fill="hold">
                            <p:stCondLst>
                              <p:cond delay="9"/>
                            </p:stCondLst>
                            <p:childTnLst>
                              <p:par>
                                <p:cTn fill="hold" nodeType="afterEffect" presetClass="entr" presetID="1" presetSubtype="0">
                                  <p:stCondLst>
                                    <p:cond delay="4000"/>
                                  </p:stCondLst>
                                  <p:childTnLst>
                                    <p:set>
                                      <p:cBhvr>
                                        <p:cTn dur="1" fill="hold">
                                          <p:stCondLst>
                                            <p:cond delay="0"/>
                                          </p:stCondLst>
                                        </p:cTn>
                                        <p:tgtEl>
                                          <p:spTgt spid="614">
                                            <p:txEl>
                                              <p:pRg end="5" st="5"/>
                                            </p:txEl>
                                          </p:spTgt>
                                        </p:tgtEl>
                                        <p:attrNameLst>
                                          <p:attrName>style.visibility</p:attrName>
                                        </p:attrNameLst>
                                      </p:cBhvr>
                                      <p:to>
                                        <p:strVal val="visible"/>
                                      </p:to>
                                    </p:set>
                                  </p:childTnLst>
                                </p:cTn>
                              </p:par>
                            </p:childTnLst>
                          </p:cTn>
                        </p:par>
                        <p:par>
                          <p:cTn fill="hold">
                            <p:stCondLst>
                              <p:cond delay="10"/>
                            </p:stCondLst>
                            <p:childTnLst>
                              <p:par>
                                <p:cTn fill="hold" nodeType="afterEffect" presetClass="entr" presetID="1" presetSubtype="0">
                                  <p:stCondLst>
                                    <p:cond delay="4000"/>
                                  </p:stCondLst>
                                  <p:childTnLst>
                                    <p:set>
                                      <p:cBhvr>
                                        <p:cTn dur="1" fill="hold">
                                          <p:stCondLst>
                                            <p:cond delay="0"/>
                                          </p:stCondLst>
                                        </p:cTn>
                                        <p:tgtEl>
                                          <p:spTgt spid="614">
                                            <p:txEl>
                                              <p:pRg end="6" st="6"/>
                                            </p:txEl>
                                          </p:spTgt>
                                        </p:tgtEl>
                                        <p:attrNameLst>
                                          <p:attrName>style.visibility</p:attrName>
                                        </p:attrNameLst>
                                      </p:cBhvr>
                                      <p:to>
                                        <p:strVal val="visible"/>
                                      </p:to>
                                    </p:set>
                                  </p:childTnLst>
                                </p:cTn>
                              </p:par>
                            </p:childTnLst>
                          </p:cTn>
                        </p:par>
                        <p:par>
                          <p:cTn fill="hold">
                            <p:stCondLst>
                              <p:cond delay="11"/>
                            </p:stCondLst>
                            <p:childTnLst>
                              <p:par>
                                <p:cTn fill="hold" nodeType="afterEffect" presetClass="entr" presetID="1" presetSubtype="0">
                                  <p:stCondLst>
                                    <p:cond delay="0"/>
                                  </p:stCondLst>
                                  <p:childTnLst>
                                    <p:set>
                                      <p:cBhvr>
                                        <p:cTn dur="1" fill="hold">
                                          <p:stCondLst>
                                            <p:cond delay="0"/>
                                          </p:stCondLst>
                                        </p:cTn>
                                        <p:tgtEl>
                                          <p:spTgt spid="618"/>
                                        </p:tgtEl>
                                        <p:attrNameLst>
                                          <p:attrName>style.visibility</p:attrName>
                                        </p:attrNameLst>
                                      </p:cBhvr>
                                      <p:to>
                                        <p:strVal val="visible"/>
                                      </p:to>
                                    </p:set>
                                  </p:childTnLst>
                                </p:cTn>
                              </p:par>
                            </p:childTnLst>
                          </p:cTn>
                        </p:par>
                        <p:par>
                          <p:cTn fill="hold">
                            <p:stCondLst>
                              <p:cond delay="12"/>
                            </p:stCondLst>
                            <p:childTnLst>
                              <p:par>
                                <p:cTn fill="hold" nodeType="afterEffect" presetClass="entr" presetID="1" presetSubtype="0">
                                  <p:stCondLst>
                                    <p:cond delay="1000"/>
                                  </p:stCondLst>
                                  <p:childTnLst>
                                    <p:set>
                                      <p:cBhvr>
                                        <p:cTn dur="1" fill="hold">
                                          <p:stCondLst>
                                            <p:cond delay="0"/>
                                          </p:stCondLst>
                                        </p:cTn>
                                        <p:tgtEl>
                                          <p:spTgt spid="62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3" name="Shape 113"/>
        <p:cNvGrpSpPr/>
        <p:nvPr/>
      </p:nvGrpSpPr>
      <p:grpSpPr>
        <a:xfrm>
          <a:off x="0" y="0"/>
          <a:ext cx="0" cy="0"/>
          <a:chOff x="0" y="0"/>
          <a:chExt cx="0" cy="0"/>
        </a:xfrm>
      </p:grpSpPr>
      <p:sp>
        <p:nvSpPr>
          <p:cNvPr id="114" name="Google Shape;114;p16"/>
          <p:cNvSpPr txBox="1"/>
          <p:nvPr/>
        </p:nvSpPr>
        <p:spPr>
          <a:xfrm>
            <a:off x="1143000" y="609600"/>
            <a:ext cx="4267200" cy="396875"/>
          </a:xfrm>
          <a:prstGeom prst="rect">
            <a:avLst/>
          </a:prstGeom>
          <a:gradFill>
            <a:gsLst>
              <a:gs pos="0">
                <a:srgbClr val="FF9218"/>
              </a:gs>
              <a:gs pos="100000">
                <a:schemeClr val="lt1"/>
              </a:gs>
            </a:gsLst>
            <a:lin ang="0" scaled="0"/>
          </a:gra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The Concept of Entropy (</a:t>
            </a:r>
            <a:r>
              <a:rPr b="1" i="1" lang="en-US" sz="2000" u="none">
                <a:solidFill>
                  <a:schemeClr val="dk1"/>
                </a:solidFill>
                <a:latin typeface="Arial"/>
                <a:ea typeface="Arial"/>
                <a:cs typeface="Arial"/>
                <a:sym typeface="Arial"/>
              </a:rPr>
              <a:t>S</a:t>
            </a:r>
            <a:r>
              <a:rPr b="1" i="0" lang="en-US" sz="2000" u="none">
                <a:solidFill>
                  <a:schemeClr val="dk1"/>
                </a:solidFill>
                <a:latin typeface="Arial"/>
                <a:ea typeface="Arial"/>
                <a:cs typeface="Arial"/>
                <a:sym typeface="Arial"/>
              </a:rPr>
              <a:t>)</a:t>
            </a:r>
            <a:endParaRPr/>
          </a:p>
        </p:txBody>
      </p:sp>
      <p:sp>
        <p:nvSpPr>
          <p:cNvPr id="115" name="Google Shape;115;p16"/>
          <p:cNvSpPr txBox="1"/>
          <p:nvPr/>
        </p:nvSpPr>
        <p:spPr>
          <a:xfrm>
            <a:off x="1600200" y="1295400"/>
            <a:ext cx="4495800" cy="396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Entropy refers to the state of order.</a:t>
            </a:r>
            <a:endParaRPr/>
          </a:p>
        </p:txBody>
      </p:sp>
      <p:sp>
        <p:nvSpPr>
          <p:cNvPr id="116" name="Google Shape;116;p16"/>
          <p:cNvSpPr txBox="1"/>
          <p:nvPr/>
        </p:nvSpPr>
        <p:spPr>
          <a:xfrm>
            <a:off x="695325" y="1905000"/>
            <a:ext cx="7762875" cy="1016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Times"/>
              <a:buNone/>
            </a:pPr>
            <a:r>
              <a:rPr b="0" i="1" lang="en-US" sz="2000" u="none">
                <a:solidFill>
                  <a:schemeClr val="dk1"/>
                </a:solidFill>
                <a:latin typeface="Times"/>
                <a:ea typeface="Times"/>
                <a:cs typeface="Times"/>
                <a:sym typeface="Times"/>
              </a:rPr>
              <a:t>A change in order is a change in the number of ways of arranging the particles and dispersing their energy of motion, and it is a key factor in determining the direction of a spontaneous process.</a:t>
            </a:r>
            <a:endParaRPr/>
          </a:p>
        </p:txBody>
      </p:sp>
      <p:grpSp>
        <p:nvGrpSpPr>
          <p:cNvPr id="117" name="Google Shape;117;p16"/>
          <p:cNvGrpSpPr/>
          <p:nvPr/>
        </p:nvGrpSpPr>
        <p:grpSpPr>
          <a:xfrm>
            <a:off x="2274887" y="3316287"/>
            <a:ext cx="4495800" cy="396875"/>
            <a:chOff x="1056" y="2160"/>
            <a:chExt cx="2832" cy="250"/>
          </a:xfrm>
        </p:grpSpPr>
        <p:sp>
          <p:nvSpPr>
            <p:cNvPr id="118" name="Google Shape;118;p16"/>
            <p:cNvSpPr txBox="1"/>
            <p:nvPr/>
          </p:nvSpPr>
          <p:spPr>
            <a:xfrm>
              <a:off x="1056" y="2160"/>
              <a:ext cx="2832" cy="25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000"/>
                <a:buFont typeface="Arial"/>
                <a:buNone/>
              </a:pPr>
              <a:r>
                <a:rPr b="0" i="1" lang="en-US" sz="2000" u="none">
                  <a:solidFill>
                    <a:schemeClr val="dk1"/>
                  </a:solidFill>
                  <a:latin typeface="Arial"/>
                  <a:ea typeface="Arial"/>
                  <a:cs typeface="Arial"/>
                  <a:sym typeface="Arial"/>
                </a:rPr>
                <a:t>solid          liquid           gas</a:t>
              </a:r>
              <a:endParaRPr/>
            </a:p>
          </p:txBody>
        </p:sp>
        <p:cxnSp>
          <p:nvCxnSpPr>
            <p:cNvPr id="119" name="Google Shape;119;p16"/>
            <p:cNvCxnSpPr/>
            <p:nvPr/>
          </p:nvCxnSpPr>
          <p:spPr>
            <a:xfrm>
              <a:off x="1920" y="2285"/>
              <a:ext cx="288" cy="0"/>
            </a:xfrm>
            <a:prstGeom prst="straightConnector1">
              <a:avLst/>
            </a:prstGeom>
            <a:noFill/>
            <a:ln cap="flat" cmpd="sng" w="28575">
              <a:solidFill>
                <a:schemeClr val="dk1"/>
              </a:solidFill>
              <a:prstDash val="solid"/>
              <a:miter lim="800000"/>
              <a:headEnd len="med" w="med" type="none"/>
              <a:tailEnd len="med" w="med" type="triangle"/>
            </a:ln>
          </p:spPr>
        </p:cxnSp>
        <p:cxnSp>
          <p:nvCxnSpPr>
            <p:cNvPr id="120" name="Google Shape;120;p16"/>
            <p:cNvCxnSpPr/>
            <p:nvPr/>
          </p:nvCxnSpPr>
          <p:spPr>
            <a:xfrm>
              <a:off x="2762" y="2285"/>
              <a:ext cx="288" cy="0"/>
            </a:xfrm>
            <a:prstGeom prst="straightConnector1">
              <a:avLst/>
            </a:prstGeom>
            <a:noFill/>
            <a:ln cap="flat" cmpd="sng" w="28575">
              <a:solidFill>
                <a:schemeClr val="dk1"/>
              </a:solidFill>
              <a:prstDash val="solid"/>
              <a:miter lim="800000"/>
              <a:headEnd len="med" w="med" type="none"/>
              <a:tailEnd len="med" w="med" type="triangle"/>
            </a:ln>
          </p:spPr>
        </p:cxnSp>
      </p:grpSp>
      <p:grpSp>
        <p:nvGrpSpPr>
          <p:cNvPr id="121" name="Google Shape;121;p16"/>
          <p:cNvGrpSpPr/>
          <p:nvPr/>
        </p:nvGrpSpPr>
        <p:grpSpPr>
          <a:xfrm>
            <a:off x="2362200" y="3044825"/>
            <a:ext cx="4495800" cy="366712"/>
            <a:chOff x="1200" y="1920"/>
            <a:chExt cx="2832" cy="231"/>
          </a:xfrm>
        </p:grpSpPr>
        <p:sp>
          <p:nvSpPr>
            <p:cNvPr id="122" name="Google Shape;122;p16"/>
            <p:cNvSpPr txBox="1"/>
            <p:nvPr/>
          </p:nvSpPr>
          <p:spPr>
            <a:xfrm>
              <a:off x="1200" y="1920"/>
              <a:ext cx="960"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more order</a:t>
              </a:r>
              <a:endParaRPr/>
            </a:p>
          </p:txBody>
        </p:sp>
        <p:sp>
          <p:nvSpPr>
            <p:cNvPr id="123" name="Google Shape;123;p16"/>
            <p:cNvSpPr txBox="1"/>
            <p:nvPr/>
          </p:nvSpPr>
          <p:spPr>
            <a:xfrm>
              <a:off x="3072" y="1920"/>
              <a:ext cx="960"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less order</a:t>
              </a:r>
              <a:endParaRPr/>
            </a:p>
          </p:txBody>
        </p:sp>
        <p:cxnSp>
          <p:nvCxnSpPr>
            <p:cNvPr id="124" name="Google Shape;124;p16"/>
            <p:cNvCxnSpPr/>
            <p:nvPr/>
          </p:nvCxnSpPr>
          <p:spPr>
            <a:xfrm>
              <a:off x="2016" y="2036"/>
              <a:ext cx="1056" cy="0"/>
            </a:xfrm>
            <a:prstGeom prst="straightConnector1">
              <a:avLst/>
            </a:prstGeom>
            <a:noFill/>
            <a:ln cap="flat" cmpd="sng" w="28575">
              <a:solidFill>
                <a:schemeClr val="accent2"/>
              </a:solidFill>
              <a:prstDash val="solid"/>
              <a:miter lim="800000"/>
              <a:headEnd len="med" w="med" type="none"/>
              <a:tailEnd len="med" w="med" type="triangle"/>
            </a:ln>
          </p:spPr>
        </p:cxnSp>
      </p:grpSp>
      <p:grpSp>
        <p:nvGrpSpPr>
          <p:cNvPr id="125" name="Google Shape;125;p16"/>
          <p:cNvGrpSpPr/>
          <p:nvPr/>
        </p:nvGrpSpPr>
        <p:grpSpPr>
          <a:xfrm>
            <a:off x="2286000" y="4462462"/>
            <a:ext cx="4495800" cy="396875"/>
            <a:chOff x="1296" y="2832"/>
            <a:chExt cx="2832" cy="250"/>
          </a:xfrm>
        </p:grpSpPr>
        <p:sp>
          <p:nvSpPr>
            <p:cNvPr id="126" name="Google Shape;126;p16"/>
            <p:cNvSpPr txBox="1"/>
            <p:nvPr/>
          </p:nvSpPr>
          <p:spPr>
            <a:xfrm>
              <a:off x="1296" y="2832"/>
              <a:ext cx="2832" cy="2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0" i="1" lang="en-US" sz="2000" u="none">
                  <a:solidFill>
                    <a:schemeClr val="dk1"/>
                  </a:solidFill>
                  <a:latin typeface="Arial"/>
                  <a:ea typeface="Arial"/>
                  <a:cs typeface="Arial"/>
                  <a:sym typeface="Arial"/>
                </a:rPr>
                <a:t>crystal + liquid            ions in solution</a:t>
              </a:r>
              <a:endParaRPr/>
            </a:p>
          </p:txBody>
        </p:sp>
        <p:cxnSp>
          <p:nvCxnSpPr>
            <p:cNvPr id="127" name="Google Shape;127;p16"/>
            <p:cNvCxnSpPr/>
            <p:nvPr/>
          </p:nvCxnSpPr>
          <p:spPr>
            <a:xfrm>
              <a:off x="2448" y="2957"/>
              <a:ext cx="384" cy="0"/>
            </a:xfrm>
            <a:prstGeom prst="straightConnector1">
              <a:avLst/>
            </a:prstGeom>
            <a:noFill/>
            <a:ln cap="flat" cmpd="sng" w="28575">
              <a:solidFill>
                <a:schemeClr val="dk1"/>
              </a:solidFill>
              <a:prstDash val="solid"/>
              <a:miter lim="800000"/>
              <a:headEnd len="med" w="med" type="none"/>
              <a:tailEnd len="med" w="med" type="triangle"/>
            </a:ln>
          </p:spPr>
        </p:cxnSp>
      </p:grpSp>
      <p:grpSp>
        <p:nvGrpSpPr>
          <p:cNvPr id="128" name="Google Shape;128;p16"/>
          <p:cNvGrpSpPr/>
          <p:nvPr/>
        </p:nvGrpSpPr>
        <p:grpSpPr>
          <a:xfrm>
            <a:off x="2395537" y="4151312"/>
            <a:ext cx="4495800" cy="366712"/>
            <a:chOff x="1248" y="2544"/>
            <a:chExt cx="2832" cy="231"/>
          </a:xfrm>
        </p:grpSpPr>
        <p:sp>
          <p:nvSpPr>
            <p:cNvPr id="129" name="Google Shape;129;p16"/>
            <p:cNvSpPr txBox="1"/>
            <p:nvPr/>
          </p:nvSpPr>
          <p:spPr>
            <a:xfrm>
              <a:off x="1248" y="2544"/>
              <a:ext cx="960"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more order</a:t>
              </a:r>
              <a:endParaRPr/>
            </a:p>
          </p:txBody>
        </p:sp>
        <p:sp>
          <p:nvSpPr>
            <p:cNvPr id="130" name="Google Shape;130;p16"/>
            <p:cNvSpPr txBox="1"/>
            <p:nvPr/>
          </p:nvSpPr>
          <p:spPr>
            <a:xfrm>
              <a:off x="3120" y="2544"/>
              <a:ext cx="960"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less order</a:t>
              </a:r>
              <a:endParaRPr/>
            </a:p>
          </p:txBody>
        </p:sp>
        <p:cxnSp>
          <p:nvCxnSpPr>
            <p:cNvPr id="131" name="Google Shape;131;p16"/>
            <p:cNvCxnSpPr/>
            <p:nvPr/>
          </p:nvCxnSpPr>
          <p:spPr>
            <a:xfrm>
              <a:off x="2064" y="2660"/>
              <a:ext cx="1056" cy="0"/>
            </a:xfrm>
            <a:prstGeom prst="straightConnector1">
              <a:avLst/>
            </a:prstGeom>
            <a:noFill/>
            <a:ln cap="flat" cmpd="sng" w="28575">
              <a:solidFill>
                <a:schemeClr val="accent2"/>
              </a:solidFill>
              <a:prstDash val="solid"/>
              <a:miter lim="800000"/>
              <a:headEnd len="med" w="med" type="none"/>
              <a:tailEnd len="med" w="med" type="triangle"/>
            </a:ln>
          </p:spPr>
        </p:cxnSp>
      </p:grpSp>
      <p:grpSp>
        <p:nvGrpSpPr>
          <p:cNvPr id="132" name="Google Shape;132;p16"/>
          <p:cNvGrpSpPr/>
          <p:nvPr/>
        </p:nvGrpSpPr>
        <p:grpSpPr>
          <a:xfrm>
            <a:off x="2362200" y="5319712"/>
            <a:ext cx="4495800" cy="366712"/>
            <a:chOff x="1248" y="3216"/>
            <a:chExt cx="2832" cy="231"/>
          </a:xfrm>
        </p:grpSpPr>
        <p:sp>
          <p:nvSpPr>
            <p:cNvPr id="133" name="Google Shape;133;p16"/>
            <p:cNvSpPr txBox="1"/>
            <p:nvPr/>
          </p:nvSpPr>
          <p:spPr>
            <a:xfrm>
              <a:off x="1248" y="3216"/>
              <a:ext cx="960"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more order</a:t>
              </a:r>
              <a:endParaRPr/>
            </a:p>
          </p:txBody>
        </p:sp>
        <p:sp>
          <p:nvSpPr>
            <p:cNvPr id="134" name="Google Shape;134;p16"/>
            <p:cNvSpPr txBox="1"/>
            <p:nvPr/>
          </p:nvSpPr>
          <p:spPr>
            <a:xfrm>
              <a:off x="3120" y="3216"/>
              <a:ext cx="960"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accent2"/>
                </a:buClr>
                <a:buSzPts val="1800"/>
                <a:buFont typeface="Arial"/>
                <a:buNone/>
              </a:pPr>
              <a:r>
                <a:rPr b="0" i="0" lang="en-US" sz="1800" u="none">
                  <a:solidFill>
                    <a:schemeClr val="accent2"/>
                  </a:solidFill>
                  <a:latin typeface="Arial"/>
                  <a:ea typeface="Arial"/>
                  <a:cs typeface="Arial"/>
                  <a:sym typeface="Arial"/>
                </a:rPr>
                <a:t>less order</a:t>
              </a:r>
              <a:endParaRPr/>
            </a:p>
          </p:txBody>
        </p:sp>
        <p:cxnSp>
          <p:nvCxnSpPr>
            <p:cNvPr id="135" name="Google Shape;135;p16"/>
            <p:cNvCxnSpPr/>
            <p:nvPr/>
          </p:nvCxnSpPr>
          <p:spPr>
            <a:xfrm>
              <a:off x="2064" y="3332"/>
              <a:ext cx="1056" cy="0"/>
            </a:xfrm>
            <a:prstGeom prst="straightConnector1">
              <a:avLst/>
            </a:prstGeom>
            <a:noFill/>
            <a:ln cap="flat" cmpd="sng" w="28575">
              <a:solidFill>
                <a:schemeClr val="accent2"/>
              </a:solidFill>
              <a:prstDash val="solid"/>
              <a:miter lim="800000"/>
              <a:headEnd len="med" w="med" type="none"/>
              <a:tailEnd len="med" w="med" type="triangle"/>
            </a:ln>
          </p:spPr>
        </p:cxnSp>
      </p:grpSp>
      <p:grpSp>
        <p:nvGrpSpPr>
          <p:cNvPr id="136" name="Google Shape;136;p16"/>
          <p:cNvGrpSpPr/>
          <p:nvPr/>
        </p:nvGrpSpPr>
        <p:grpSpPr>
          <a:xfrm>
            <a:off x="1692275" y="5638800"/>
            <a:ext cx="5638800" cy="396875"/>
            <a:chOff x="1104" y="3552"/>
            <a:chExt cx="3552" cy="250"/>
          </a:xfrm>
        </p:grpSpPr>
        <p:sp>
          <p:nvSpPr>
            <p:cNvPr id="137" name="Google Shape;137;p16"/>
            <p:cNvSpPr txBox="1"/>
            <p:nvPr/>
          </p:nvSpPr>
          <p:spPr>
            <a:xfrm>
              <a:off x="1104" y="3552"/>
              <a:ext cx="3552" cy="2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0" i="1" lang="en-US" sz="2000" u="none">
                  <a:solidFill>
                    <a:schemeClr val="dk1"/>
                  </a:solidFill>
                  <a:latin typeface="Arial"/>
                  <a:ea typeface="Arial"/>
                  <a:cs typeface="Arial"/>
                  <a:sym typeface="Arial"/>
                </a:rPr>
                <a:t>crystal + crystal           gases + ions in solution</a:t>
              </a:r>
              <a:endParaRPr/>
            </a:p>
          </p:txBody>
        </p:sp>
        <p:cxnSp>
          <p:nvCxnSpPr>
            <p:cNvPr id="138" name="Google Shape;138;p16"/>
            <p:cNvCxnSpPr/>
            <p:nvPr/>
          </p:nvCxnSpPr>
          <p:spPr>
            <a:xfrm>
              <a:off x="2304" y="3677"/>
              <a:ext cx="384" cy="0"/>
            </a:xfrm>
            <a:prstGeom prst="straightConnector1">
              <a:avLst/>
            </a:prstGeom>
            <a:noFill/>
            <a:ln cap="flat" cmpd="sng" w="28575">
              <a:solidFill>
                <a:schemeClr val="dk1"/>
              </a:solidFill>
              <a:prstDash val="solid"/>
              <a:miter lim="800000"/>
              <a:headEnd len="med" w="med" type="none"/>
              <a:tailEnd len="med" w="med" type="triangle"/>
            </a:ln>
          </p:spPr>
        </p:cxnSp>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116">
                                            <p:txEl>
                                              <p:pRg end="0" st="0"/>
                                            </p:txEl>
                                          </p:spTgt>
                                        </p:tgtEl>
                                        <p:attrNameLst>
                                          <p:attrName>style.visibility</p:attrName>
                                        </p:attrNameLst>
                                      </p:cBhvr>
                                      <p:to>
                                        <p:strVal val="visible"/>
                                      </p:to>
                                    </p:set>
                                    <p:animEffect filter="fade" transition="in">
                                      <p:cBhvr>
                                        <p:cTn dur="500"/>
                                        <p:tgtEl>
                                          <p:spTgt spid="116">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44" name="Shape 644"/>
        <p:cNvGrpSpPr/>
        <p:nvPr/>
      </p:nvGrpSpPr>
      <p:grpSpPr>
        <a:xfrm>
          <a:off x="0" y="0"/>
          <a:ext cx="0" cy="0"/>
          <a:chOff x="0" y="0"/>
          <a:chExt cx="0" cy="0"/>
        </a:xfrm>
      </p:grpSpPr>
      <p:sp>
        <p:nvSpPr>
          <p:cNvPr id="645" name="Google Shape;645;p52"/>
          <p:cNvSpPr txBox="1"/>
          <p:nvPr/>
        </p:nvSpPr>
        <p:spPr>
          <a:xfrm>
            <a:off x="533400" y="481012"/>
            <a:ext cx="2486025"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Sample Problem 20.8</a:t>
            </a:r>
            <a:endParaRPr/>
          </a:p>
        </p:txBody>
      </p:sp>
      <p:sp>
        <p:nvSpPr>
          <p:cNvPr id="646" name="Google Shape;646;p52"/>
          <p:cNvSpPr txBox="1"/>
          <p:nvPr/>
        </p:nvSpPr>
        <p:spPr>
          <a:xfrm>
            <a:off x="703262" y="2130425"/>
            <a:ext cx="7696200" cy="369887"/>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(c)  </a:t>
            </a:r>
            <a:endParaRPr/>
          </a:p>
        </p:txBody>
      </p:sp>
      <p:sp>
        <p:nvSpPr>
          <p:cNvPr id="647" name="Google Shape;647;p52"/>
          <p:cNvSpPr txBox="1"/>
          <p:nvPr/>
        </p:nvSpPr>
        <p:spPr>
          <a:xfrm>
            <a:off x="169862" y="1727200"/>
            <a:ext cx="14478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SOLUTION:</a:t>
            </a:r>
            <a:endParaRPr/>
          </a:p>
        </p:txBody>
      </p:sp>
      <p:sp>
        <p:nvSpPr>
          <p:cNvPr id="648" name="Google Shape;648;p52"/>
          <p:cNvSpPr txBox="1"/>
          <p:nvPr/>
        </p:nvSpPr>
        <p:spPr>
          <a:xfrm>
            <a:off x="542925" y="873125"/>
            <a:ext cx="2103437"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continued (4 of 4)</a:t>
            </a:r>
            <a:endParaRPr/>
          </a:p>
        </p:txBody>
      </p:sp>
      <p:sp>
        <p:nvSpPr>
          <p:cNvPr id="649" name="Google Shape;649;p52"/>
          <p:cNvSpPr txBox="1"/>
          <p:nvPr/>
        </p:nvSpPr>
        <p:spPr>
          <a:xfrm>
            <a:off x="1089025" y="2081212"/>
            <a:ext cx="7267575" cy="2017712"/>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chemeClr val="dk1"/>
              </a:buClr>
              <a:buSzPts val="1800"/>
              <a:buFont typeface="Noto Sans Symbols"/>
              <a:buNone/>
            </a:pP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G </a:t>
            </a:r>
            <a:r>
              <a:rPr b="0" i="0" lang="en-US" sz="1800" u="none">
                <a:solidFill>
                  <a:schemeClr val="dk1"/>
                </a:solidFill>
                <a:latin typeface="Arial"/>
                <a:ea typeface="Arial"/>
                <a:cs typeface="Arial"/>
                <a:sym typeface="Arial"/>
              </a:rPr>
              <a:t>= </a:t>
            </a: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G</a:t>
            </a:r>
            <a:r>
              <a:rPr b="0" baseline="30000" i="1" lang="en-US" sz="1800" u="none">
                <a:solidFill>
                  <a:schemeClr val="dk1"/>
                </a:solidFill>
                <a:latin typeface="Arial"/>
                <a:ea typeface="Arial"/>
                <a:cs typeface="Arial"/>
                <a:sym typeface="Arial"/>
              </a:rPr>
              <a:t>o</a:t>
            </a:r>
            <a:r>
              <a:rPr b="0" baseline="30000" i="0" lang="en-US" sz="1800" u="none">
                <a:solidFill>
                  <a:schemeClr val="dk1"/>
                </a:solidFill>
                <a:latin typeface="Arial"/>
                <a:ea typeface="Arial"/>
                <a:cs typeface="Arial"/>
                <a:sym typeface="Arial"/>
              </a:rPr>
              <a:t> </a:t>
            </a:r>
            <a:r>
              <a:rPr b="0" i="0" lang="en-US" sz="1800" u="none">
                <a:solidFill>
                  <a:schemeClr val="dk1"/>
                </a:solidFill>
                <a:latin typeface="Arial"/>
                <a:ea typeface="Arial"/>
                <a:cs typeface="Arial"/>
                <a:sym typeface="Arial"/>
              </a:rPr>
              <a:t>+ </a:t>
            </a:r>
            <a:r>
              <a:rPr b="0" i="1" lang="en-US" sz="1800" u="none">
                <a:solidFill>
                  <a:schemeClr val="dk1"/>
                </a:solidFill>
                <a:latin typeface="Arial"/>
                <a:ea typeface="Arial"/>
                <a:cs typeface="Arial"/>
                <a:sym typeface="Arial"/>
              </a:rPr>
              <a:t>RT</a:t>
            </a:r>
            <a:r>
              <a:rPr b="0" i="0" lang="en-US" sz="1800" u="none">
                <a:solidFill>
                  <a:schemeClr val="dk1"/>
                </a:solidFill>
                <a:latin typeface="Arial"/>
                <a:ea typeface="Arial"/>
                <a:cs typeface="Arial"/>
                <a:sym typeface="Arial"/>
              </a:rPr>
              <a:t> ln </a:t>
            </a:r>
            <a:r>
              <a:rPr b="0" i="1" lang="en-US" sz="1800" u="none">
                <a:solidFill>
                  <a:schemeClr val="dk1"/>
                </a:solidFill>
                <a:latin typeface="Arial"/>
                <a:ea typeface="Arial"/>
                <a:cs typeface="Arial"/>
                <a:sym typeface="Arial"/>
              </a:rPr>
              <a:t>Q</a:t>
            </a:r>
            <a:r>
              <a:rPr b="0" i="0" lang="en-US" sz="1800" u="none">
                <a:solidFill>
                  <a:schemeClr val="dk1"/>
                </a:solidFill>
                <a:latin typeface="Arial"/>
                <a:ea typeface="Arial"/>
                <a:cs typeface="Arial"/>
                <a:sym typeface="Arial"/>
              </a:rPr>
              <a:t> = </a:t>
            </a:r>
            <a:r>
              <a:rPr b="0" i="1" lang="en-US" sz="1800" u="none">
                <a:solidFill>
                  <a:schemeClr val="dk1"/>
                </a:solidFill>
                <a:latin typeface="Arial"/>
                <a:ea typeface="Arial"/>
                <a:cs typeface="Arial"/>
                <a:sym typeface="Arial"/>
              </a:rPr>
              <a:t>-</a:t>
            </a:r>
            <a:r>
              <a:rPr b="0" i="0" lang="en-US" sz="1800" u="none">
                <a:solidFill>
                  <a:schemeClr val="dk1"/>
                </a:solidFill>
                <a:latin typeface="Arial"/>
                <a:ea typeface="Arial"/>
                <a:cs typeface="Arial"/>
                <a:sym typeface="Arial"/>
              </a:rPr>
              <a:t>3.4 kJ </a:t>
            </a:r>
            <a:r>
              <a:rPr b="0" i="1" lang="en-US" sz="1800" u="none">
                <a:solidFill>
                  <a:schemeClr val="dk1"/>
                </a:solidFill>
                <a:latin typeface="Arial"/>
                <a:ea typeface="Arial"/>
                <a:cs typeface="Arial"/>
                <a:sym typeface="Arial"/>
              </a:rPr>
              <a:t>+ RT </a:t>
            </a:r>
            <a:r>
              <a:rPr b="0" i="0" lang="en-US" sz="1800" u="none">
                <a:solidFill>
                  <a:schemeClr val="dk1"/>
                </a:solidFill>
                <a:latin typeface="Arial"/>
                <a:ea typeface="Arial"/>
                <a:cs typeface="Arial"/>
                <a:sym typeface="Arial"/>
              </a:rPr>
              <a:t>ln</a:t>
            </a:r>
            <a:endParaRPr/>
          </a:p>
          <a:p>
            <a:pPr indent="-342900" lvl="0" marL="342900" marR="0" rtl="0" algn="l">
              <a:lnSpc>
                <a:spcPct val="100000"/>
              </a:lnSpc>
              <a:spcBef>
                <a:spcPts val="900"/>
              </a:spcBef>
              <a:spcAft>
                <a:spcPts val="0"/>
              </a:spcAft>
              <a:buClr>
                <a:schemeClr val="dk1"/>
              </a:buClr>
              <a:buSzPts val="1800"/>
              <a:buFont typeface="Arial"/>
              <a:buNone/>
            </a:pPr>
            <a:r>
              <a:t/>
            </a:r>
            <a:endParaRPr b="0" i="0" sz="1800" u="none">
              <a:solidFill>
                <a:schemeClr val="dk1"/>
              </a:solidFill>
              <a:latin typeface="Arial"/>
              <a:ea typeface="Arial"/>
              <a:cs typeface="Arial"/>
              <a:sym typeface="Arial"/>
            </a:endParaRPr>
          </a:p>
          <a:p>
            <a:pPr indent="-342900" lvl="0" marL="342900" marR="0" rtl="0" algn="l">
              <a:lnSpc>
                <a:spcPct val="100000"/>
              </a:lnSpc>
              <a:spcBef>
                <a:spcPts val="90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 -3.4 kJ/mol + </a:t>
            </a:r>
            <a:r>
              <a:rPr b="0" i="1" lang="en-US" sz="1800" u="none">
                <a:solidFill>
                  <a:schemeClr val="dk1"/>
                </a:solidFill>
                <a:latin typeface="Arial"/>
                <a:ea typeface="Arial"/>
                <a:cs typeface="Arial"/>
                <a:sym typeface="Arial"/>
              </a:rPr>
              <a:t>RT </a:t>
            </a:r>
            <a:r>
              <a:rPr b="0" i="0" lang="en-US" sz="1800" u="none">
                <a:solidFill>
                  <a:schemeClr val="dk1"/>
                </a:solidFill>
                <a:latin typeface="Arial"/>
                <a:ea typeface="Arial"/>
                <a:cs typeface="Arial"/>
                <a:sym typeface="Arial"/>
              </a:rPr>
              <a:t>ln 1.0 = -3.4 kJ/mol</a:t>
            </a:r>
            <a:endParaRPr/>
          </a:p>
          <a:p>
            <a:pPr indent="-342900" lvl="0" marL="342900" marR="0" rtl="0" algn="l">
              <a:lnSpc>
                <a:spcPct val="100000"/>
              </a:lnSpc>
              <a:spcBef>
                <a:spcPts val="900"/>
              </a:spcBef>
              <a:spcAft>
                <a:spcPts val="0"/>
              </a:spcAft>
              <a:buClr>
                <a:schemeClr val="dk1"/>
              </a:buClr>
              <a:buSzPts val="1800"/>
              <a:buFont typeface="Arial"/>
              <a:buNone/>
            </a:pPr>
            <a:r>
              <a:t/>
            </a:r>
            <a:endParaRPr b="0" i="0" sz="1800" u="none">
              <a:solidFill>
                <a:schemeClr val="dk1"/>
              </a:solidFill>
              <a:latin typeface="Arial"/>
              <a:ea typeface="Arial"/>
              <a:cs typeface="Arial"/>
              <a:sym typeface="Arial"/>
            </a:endParaRPr>
          </a:p>
          <a:p>
            <a:pPr indent="-342900" lvl="0" marL="342900" marR="0" rtl="0" algn="l">
              <a:lnSpc>
                <a:spcPct val="100000"/>
              </a:lnSpc>
              <a:spcBef>
                <a:spcPts val="90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The reaction is spontaneous when all species are at standard state.</a:t>
            </a:r>
            <a:endParaRPr/>
          </a:p>
        </p:txBody>
      </p:sp>
      <p:cxnSp>
        <p:nvCxnSpPr>
          <p:cNvPr id="650" name="Google Shape;650;p52"/>
          <p:cNvCxnSpPr/>
          <p:nvPr/>
        </p:nvCxnSpPr>
        <p:spPr>
          <a:xfrm flipH="1" rot="10800000">
            <a:off x="5124450" y="2257425"/>
            <a:ext cx="1411287" cy="11112"/>
          </a:xfrm>
          <a:prstGeom prst="straightConnector1">
            <a:avLst/>
          </a:prstGeom>
          <a:noFill/>
          <a:ln cap="flat" cmpd="sng" w="25400">
            <a:solidFill>
              <a:schemeClr val="dk1"/>
            </a:solidFill>
            <a:prstDash val="solid"/>
            <a:miter lim="800000"/>
            <a:headEnd len="med" w="med" type="none"/>
            <a:tailEnd len="med" w="med" type="none"/>
          </a:ln>
          <a:effectLst>
            <a:outerShdw blurRad="63500" dir="5400000" dist="20000">
              <a:srgbClr val="000000">
                <a:alpha val="37647"/>
              </a:srgbClr>
            </a:outerShdw>
          </a:effectLst>
        </p:spPr>
      </p:cxnSp>
      <p:grpSp>
        <p:nvGrpSpPr>
          <p:cNvPr id="651" name="Google Shape;651;p52"/>
          <p:cNvGrpSpPr/>
          <p:nvPr/>
        </p:nvGrpSpPr>
        <p:grpSpPr>
          <a:xfrm>
            <a:off x="5046662" y="1885950"/>
            <a:ext cx="1528762" cy="747712"/>
            <a:chOff x="996" y="1351"/>
            <a:chExt cx="963" cy="471"/>
          </a:xfrm>
        </p:grpSpPr>
        <p:sp>
          <p:nvSpPr>
            <p:cNvPr id="652" name="Google Shape;652;p52"/>
            <p:cNvSpPr txBox="1"/>
            <p:nvPr/>
          </p:nvSpPr>
          <p:spPr>
            <a:xfrm>
              <a:off x="1225" y="1351"/>
              <a:ext cx="469" cy="23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(1.0)</a:t>
              </a:r>
              <a:r>
                <a:rPr b="0" baseline="30000" i="0" lang="en-US" sz="1800" u="none">
                  <a:solidFill>
                    <a:schemeClr val="dk1"/>
                  </a:solidFill>
                  <a:latin typeface="Arial"/>
                  <a:ea typeface="Arial"/>
                  <a:cs typeface="Arial"/>
                  <a:sym typeface="Arial"/>
                </a:rPr>
                <a:t>2</a:t>
              </a:r>
              <a:endParaRPr/>
            </a:p>
          </p:txBody>
        </p:sp>
        <p:sp>
          <p:nvSpPr>
            <p:cNvPr id="653" name="Google Shape;653;p52"/>
            <p:cNvSpPr txBox="1"/>
            <p:nvPr/>
          </p:nvSpPr>
          <p:spPr>
            <a:xfrm>
              <a:off x="996" y="1589"/>
              <a:ext cx="963" cy="23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(1.0)(1.0)</a:t>
              </a:r>
              <a:endParaRPr/>
            </a:p>
          </p:txBody>
        </p:sp>
      </p:grpSp>
      <p:sp>
        <p:nvSpPr>
          <p:cNvPr id="654" name="Google Shape;654;p52"/>
          <p:cNvSpPr txBox="1"/>
          <p:nvPr/>
        </p:nvSpPr>
        <p:spPr>
          <a:xfrm>
            <a:off x="3111500" y="374650"/>
            <a:ext cx="518160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Using Molecular Scenes to Find </a:t>
            </a:r>
            <a:r>
              <a:rPr b="1" i="0" lang="en-US" sz="1800" u="none">
                <a:solidFill>
                  <a:schemeClr val="dk1"/>
                </a:solidFill>
                <a:latin typeface="Noto Sans Symbols"/>
                <a:ea typeface="Noto Sans Symbols"/>
                <a:cs typeface="Noto Sans Symbols"/>
                <a:sym typeface="Noto Sans Symbols"/>
              </a:rPr>
              <a:t>Δ</a:t>
            </a:r>
            <a:r>
              <a:rPr b="1" i="1" lang="en-US" sz="1800" u="none">
                <a:solidFill>
                  <a:schemeClr val="dk1"/>
                </a:solidFill>
                <a:latin typeface="Arial"/>
                <a:ea typeface="Arial"/>
                <a:cs typeface="Arial"/>
                <a:sym typeface="Arial"/>
              </a:rPr>
              <a:t>G </a:t>
            </a:r>
            <a:r>
              <a:rPr b="1" i="0" lang="en-US" sz="1800" u="none">
                <a:solidFill>
                  <a:schemeClr val="dk1"/>
                </a:solidFill>
                <a:latin typeface="Arial"/>
                <a:ea typeface="Arial"/>
                <a:cs typeface="Arial"/>
                <a:sym typeface="Arial"/>
              </a:rPr>
              <a:t>for a Reaction at Nonstandard Conditions</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59" name="Shape 659"/>
        <p:cNvGrpSpPr/>
        <p:nvPr/>
      </p:nvGrpSpPr>
      <p:grpSpPr>
        <a:xfrm>
          <a:off x="0" y="0"/>
          <a:ext cx="0" cy="0"/>
          <a:chOff x="0" y="0"/>
          <a:chExt cx="0" cy="0"/>
        </a:xfrm>
      </p:grpSpPr>
      <p:sp>
        <p:nvSpPr>
          <p:cNvPr id="660" name="Google Shape;660;p53"/>
          <p:cNvSpPr txBox="1"/>
          <p:nvPr/>
        </p:nvSpPr>
        <p:spPr>
          <a:xfrm>
            <a:off x="522287" y="455612"/>
            <a:ext cx="2546350"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Sample Problem 20.9</a:t>
            </a:r>
            <a:endParaRPr/>
          </a:p>
        </p:txBody>
      </p:sp>
      <p:sp>
        <p:nvSpPr>
          <p:cNvPr id="661" name="Google Shape;661;p53"/>
          <p:cNvSpPr txBox="1"/>
          <p:nvPr/>
        </p:nvSpPr>
        <p:spPr>
          <a:xfrm>
            <a:off x="381000" y="1219200"/>
            <a:ext cx="14478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PROBLEM:</a:t>
            </a:r>
            <a:endParaRPr/>
          </a:p>
        </p:txBody>
      </p:sp>
      <p:sp>
        <p:nvSpPr>
          <p:cNvPr id="662" name="Google Shape;662;p53"/>
          <p:cNvSpPr txBox="1"/>
          <p:nvPr/>
        </p:nvSpPr>
        <p:spPr>
          <a:xfrm>
            <a:off x="3109912" y="469900"/>
            <a:ext cx="54864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Calculating </a:t>
            </a:r>
            <a:r>
              <a:rPr b="1" i="0" lang="en-US" sz="1800" u="none">
                <a:solidFill>
                  <a:schemeClr val="dk1"/>
                </a:solidFill>
                <a:latin typeface="Noto Sans Symbols"/>
                <a:ea typeface="Noto Sans Symbols"/>
                <a:cs typeface="Noto Sans Symbols"/>
                <a:sym typeface="Noto Sans Symbols"/>
              </a:rPr>
              <a:t>Δ</a:t>
            </a:r>
            <a:r>
              <a:rPr b="1" i="1" lang="en-US" sz="1800" u="none">
                <a:solidFill>
                  <a:schemeClr val="dk1"/>
                </a:solidFill>
                <a:latin typeface="Arial"/>
                <a:ea typeface="Arial"/>
                <a:cs typeface="Arial"/>
                <a:sym typeface="Arial"/>
              </a:rPr>
              <a:t>G</a:t>
            </a:r>
            <a:r>
              <a:rPr b="1" i="0" lang="en-US" sz="1800" u="none">
                <a:solidFill>
                  <a:schemeClr val="dk1"/>
                </a:solidFill>
                <a:latin typeface="Arial"/>
                <a:ea typeface="Arial"/>
                <a:cs typeface="Arial"/>
                <a:sym typeface="Arial"/>
              </a:rPr>
              <a:t> at Nonstandard Conditions</a:t>
            </a:r>
            <a:endParaRPr/>
          </a:p>
        </p:txBody>
      </p:sp>
      <p:sp>
        <p:nvSpPr>
          <p:cNvPr id="663" name="Google Shape;663;p53"/>
          <p:cNvSpPr txBox="1"/>
          <p:nvPr/>
        </p:nvSpPr>
        <p:spPr>
          <a:xfrm>
            <a:off x="1752600" y="1219200"/>
            <a:ext cx="71628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The oxidation of SO</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 which we considered in Sample Problem 20.7</a:t>
            </a:r>
            <a:endParaRPr/>
          </a:p>
        </p:txBody>
      </p:sp>
      <p:grpSp>
        <p:nvGrpSpPr>
          <p:cNvPr id="664" name="Google Shape;664;p53"/>
          <p:cNvGrpSpPr/>
          <p:nvPr/>
        </p:nvGrpSpPr>
        <p:grpSpPr>
          <a:xfrm>
            <a:off x="2590800" y="1600200"/>
            <a:ext cx="3505200" cy="366712"/>
            <a:chOff x="1920" y="1344"/>
            <a:chExt cx="2208" cy="231"/>
          </a:xfrm>
        </p:grpSpPr>
        <p:sp>
          <p:nvSpPr>
            <p:cNvPr id="665" name="Google Shape;665;p53"/>
            <p:cNvSpPr txBox="1"/>
            <p:nvPr/>
          </p:nvSpPr>
          <p:spPr>
            <a:xfrm>
              <a:off x="1920" y="1344"/>
              <a:ext cx="2208"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2SO</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 + O</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           2SO</a:t>
              </a:r>
              <a:r>
                <a:rPr b="0" baseline="-25000" i="0" lang="en-US" sz="1800" u="none">
                  <a:solidFill>
                    <a:schemeClr val="dk1"/>
                  </a:solidFill>
                  <a:latin typeface="Arial"/>
                  <a:ea typeface="Arial"/>
                  <a:cs typeface="Arial"/>
                  <a:sym typeface="Arial"/>
                </a:rPr>
                <a:t>3</a:t>
              </a:r>
              <a:r>
                <a:rPr b="0" i="0" lang="en-US" sz="1800" u="none">
                  <a:solidFill>
                    <a:schemeClr val="dk1"/>
                  </a:solidFill>
                  <a:latin typeface="Arial"/>
                  <a:ea typeface="Arial"/>
                  <a:cs typeface="Arial"/>
                  <a:sym typeface="Arial"/>
                </a:rPr>
                <a:t>(</a:t>
              </a:r>
              <a:r>
                <a:rPr b="0" i="1" lang="en-US" sz="1800" u="none">
                  <a:solidFill>
                    <a:schemeClr val="dk1"/>
                  </a:solidFill>
                  <a:latin typeface="Times"/>
                  <a:ea typeface="Times"/>
                  <a:cs typeface="Times"/>
                  <a:sym typeface="Times"/>
                </a:rPr>
                <a:t>g</a:t>
              </a:r>
              <a:r>
                <a:rPr b="0" i="0" lang="en-US" sz="1800" u="none">
                  <a:solidFill>
                    <a:schemeClr val="dk1"/>
                  </a:solidFill>
                  <a:latin typeface="Arial"/>
                  <a:ea typeface="Arial"/>
                  <a:cs typeface="Arial"/>
                  <a:sym typeface="Arial"/>
                </a:rPr>
                <a:t>)</a:t>
              </a:r>
              <a:endParaRPr/>
            </a:p>
          </p:txBody>
        </p:sp>
        <p:cxnSp>
          <p:nvCxnSpPr>
            <p:cNvPr id="666" name="Google Shape;666;p53"/>
            <p:cNvCxnSpPr/>
            <p:nvPr/>
          </p:nvCxnSpPr>
          <p:spPr>
            <a:xfrm>
              <a:off x="3032" y="1460"/>
              <a:ext cx="384" cy="0"/>
            </a:xfrm>
            <a:prstGeom prst="straightConnector1">
              <a:avLst/>
            </a:prstGeom>
            <a:noFill/>
            <a:ln cap="flat" cmpd="sng" w="28575">
              <a:solidFill>
                <a:schemeClr val="dk1"/>
              </a:solidFill>
              <a:prstDash val="solid"/>
              <a:miter lim="800000"/>
              <a:headEnd len="med" w="med" type="none"/>
              <a:tailEnd len="med" w="med" type="triangle"/>
            </a:ln>
          </p:spPr>
        </p:cxnSp>
      </p:grpSp>
      <p:sp>
        <p:nvSpPr>
          <p:cNvPr id="667" name="Google Shape;667;p53"/>
          <p:cNvSpPr txBox="1"/>
          <p:nvPr/>
        </p:nvSpPr>
        <p:spPr>
          <a:xfrm>
            <a:off x="762000" y="1981200"/>
            <a:ext cx="8077200"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is too slow at 298 K to be useful in the manufacture of sulfuric acid.  To overcome this low rate, the process is conducted at an elevated temperature.</a:t>
            </a:r>
            <a:endParaRPr/>
          </a:p>
        </p:txBody>
      </p:sp>
      <p:sp>
        <p:nvSpPr>
          <p:cNvPr id="668" name="Google Shape;668;p53"/>
          <p:cNvSpPr txBox="1"/>
          <p:nvPr/>
        </p:nvSpPr>
        <p:spPr>
          <a:xfrm>
            <a:off x="762000" y="2590800"/>
            <a:ext cx="8001000" cy="9159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(a)</a:t>
            </a:r>
            <a:r>
              <a:rPr b="0" i="0" lang="en-US" sz="1800" u="none">
                <a:solidFill>
                  <a:schemeClr val="dk1"/>
                </a:solidFill>
                <a:latin typeface="Arial"/>
                <a:ea typeface="Arial"/>
                <a:cs typeface="Arial"/>
                <a:sym typeface="Arial"/>
              </a:rPr>
              <a:t>  Calculate </a:t>
            </a:r>
            <a:r>
              <a:rPr b="0" i="1" lang="en-US" sz="1800" u="none">
                <a:solidFill>
                  <a:schemeClr val="dk1"/>
                </a:solidFill>
                <a:latin typeface="Arial"/>
                <a:ea typeface="Arial"/>
                <a:cs typeface="Arial"/>
                <a:sym typeface="Arial"/>
              </a:rPr>
              <a:t>K</a:t>
            </a:r>
            <a:r>
              <a:rPr b="0" i="0" lang="en-US" sz="1800" u="none">
                <a:solidFill>
                  <a:schemeClr val="dk1"/>
                </a:solidFill>
                <a:latin typeface="Arial"/>
                <a:ea typeface="Arial"/>
                <a:cs typeface="Arial"/>
                <a:sym typeface="Arial"/>
              </a:rPr>
              <a:t> at 298 K and at 973 K. (</a:t>
            </a: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G</a:t>
            </a:r>
            <a:r>
              <a:rPr b="0" baseline="30000" i="0" lang="en-US" sz="1800" u="none">
                <a:solidFill>
                  <a:schemeClr val="dk1"/>
                </a:solidFill>
                <a:latin typeface="Arial"/>
                <a:ea typeface="Arial"/>
                <a:cs typeface="Arial"/>
                <a:sym typeface="Arial"/>
              </a:rPr>
              <a:t>o</a:t>
            </a:r>
            <a:r>
              <a:rPr b="0" baseline="-25000" i="0" lang="en-US" sz="1800" u="none">
                <a:solidFill>
                  <a:schemeClr val="dk1"/>
                </a:solidFill>
                <a:latin typeface="Arial"/>
                <a:ea typeface="Arial"/>
                <a:cs typeface="Arial"/>
                <a:sym typeface="Arial"/>
              </a:rPr>
              <a:t>298</a:t>
            </a:r>
            <a:r>
              <a:rPr b="0" i="0" lang="en-US" sz="1800" u="none">
                <a:solidFill>
                  <a:schemeClr val="dk1"/>
                </a:solidFill>
                <a:latin typeface="Arial"/>
                <a:ea typeface="Arial"/>
                <a:cs typeface="Arial"/>
                <a:sym typeface="Arial"/>
              </a:rPr>
              <a:t> = -141.6 kJ/mol of reaction as written; using </a:t>
            </a: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H</a:t>
            </a:r>
            <a:r>
              <a:rPr b="0" baseline="30000" i="0" lang="en-US" sz="1800" u="none">
                <a:solidFill>
                  <a:schemeClr val="dk1"/>
                </a:solidFill>
                <a:latin typeface="Arial"/>
                <a:ea typeface="Arial"/>
                <a:cs typeface="Arial"/>
                <a:sym typeface="Arial"/>
              </a:rPr>
              <a:t>o</a:t>
            </a:r>
            <a:r>
              <a:rPr b="0" i="0" lang="en-US" sz="1800" u="none">
                <a:solidFill>
                  <a:schemeClr val="dk1"/>
                </a:solidFill>
                <a:latin typeface="Arial"/>
                <a:ea typeface="Arial"/>
                <a:cs typeface="Arial"/>
                <a:sym typeface="Arial"/>
              </a:rPr>
              <a:t> and </a:t>
            </a: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S</a:t>
            </a:r>
            <a:r>
              <a:rPr b="0" baseline="30000" i="0" lang="en-US" sz="1800" u="none">
                <a:solidFill>
                  <a:schemeClr val="dk1"/>
                </a:solidFill>
                <a:latin typeface="Arial"/>
                <a:ea typeface="Arial"/>
                <a:cs typeface="Arial"/>
                <a:sym typeface="Arial"/>
              </a:rPr>
              <a:t>o</a:t>
            </a:r>
            <a:r>
              <a:rPr b="0" i="0" lang="en-US" sz="1800" u="none">
                <a:solidFill>
                  <a:schemeClr val="dk1"/>
                </a:solidFill>
                <a:latin typeface="Arial"/>
                <a:ea typeface="Arial"/>
                <a:cs typeface="Arial"/>
                <a:sym typeface="Arial"/>
              </a:rPr>
              <a:t> values at 973 K, </a:t>
            </a: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G</a:t>
            </a:r>
            <a:r>
              <a:rPr b="0" baseline="30000" i="0" lang="en-US" sz="1800" u="none">
                <a:solidFill>
                  <a:schemeClr val="dk1"/>
                </a:solidFill>
                <a:latin typeface="Arial"/>
                <a:ea typeface="Arial"/>
                <a:cs typeface="Arial"/>
                <a:sym typeface="Arial"/>
              </a:rPr>
              <a:t>o</a:t>
            </a:r>
            <a:r>
              <a:rPr b="0" baseline="-25000" i="0" lang="en-US" sz="1800" u="none">
                <a:solidFill>
                  <a:schemeClr val="dk1"/>
                </a:solidFill>
                <a:latin typeface="Arial"/>
                <a:ea typeface="Arial"/>
                <a:cs typeface="Arial"/>
                <a:sym typeface="Arial"/>
              </a:rPr>
              <a:t>973</a:t>
            </a:r>
            <a:r>
              <a:rPr b="0" i="0" lang="en-US" sz="1800" u="none">
                <a:solidFill>
                  <a:schemeClr val="dk1"/>
                </a:solidFill>
                <a:latin typeface="Arial"/>
                <a:ea typeface="Arial"/>
                <a:cs typeface="Arial"/>
                <a:sym typeface="Arial"/>
              </a:rPr>
              <a:t> = -12.12 kJ/mol of reaction as written.)</a:t>
            </a:r>
            <a:endParaRPr/>
          </a:p>
        </p:txBody>
      </p:sp>
      <p:sp>
        <p:nvSpPr>
          <p:cNvPr id="669" name="Google Shape;669;p53"/>
          <p:cNvSpPr txBox="1"/>
          <p:nvPr/>
        </p:nvSpPr>
        <p:spPr>
          <a:xfrm>
            <a:off x="762000" y="3429000"/>
            <a:ext cx="8001000" cy="146526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(b)</a:t>
            </a:r>
            <a:r>
              <a:rPr b="0" i="0" lang="en-US" sz="1800" u="none">
                <a:solidFill>
                  <a:schemeClr val="dk1"/>
                </a:solidFill>
                <a:latin typeface="Arial"/>
                <a:ea typeface="Arial"/>
                <a:cs typeface="Arial"/>
                <a:sym typeface="Arial"/>
              </a:rPr>
              <a:t>  In experiments to determine the effect of temperature on reaction spontaneity, two sealed containers are filled with 0.500 atm of SO</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 0.0100 atm of O</a:t>
            </a:r>
            <a:r>
              <a:rPr b="0" baseline="-25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 and 0.100 atm of SO</a:t>
            </a:r>
            <a:r>
              <a:rPr b="0" baseline="-25000" i="0" lang="en-US" sz="1800" u="none">
                <a:solidFill>
                  <a:schemeClr val="dk1"/>
                </a:solidFill>
                <a:latin typeface="Arial"/>
                <a:ea typeface="Arial"/>
                <a:cs typeface="Arial"/>
                <a:sym typeface="Arial"/>
              </a:rPr>
              <a:t>3</a:t>
            </a:r>
            <a:r>
              <a:rPr b="0" i="0" lang="en-US" sz="1800" u="none">
                <a:solidFill>
                  <a:schemeClr val="dk1"/>
                </a:solidFill>
                <a:latin typeface="Arial"/>
                <a:ea typeface="Arial"/>
                <a:cs typeface="Arial"/>
                <a:sym typeface="Arial"/>
              </a:rPr>
              <a:t> and kept at 25</a:t>
            </a:r>
            <a:r>
              <a:rPr b="0" baseline="30000" i="0" lang="en-US" sz="1800" u="none">
                <a:solidFill>
                  <a:schemeClr val="dk1"/>
                </a:solidFill>
                <a:latin typeface="Arial"/>
                <a:ea typeface="Arial"/>
                <a:cs typeface="Arial"/>
                <a:sym typeface="Arial"/>
              </a:rPr>
              <a:t>o</a:t>
            </a:r>
            <a:r>
              <a:rPr b="0" i="0" lang="en-US" sz="1800" u="none">
                <a:solidFill>
                  <a:schemeClr val="dk1"/>
                </a:solidFill>
                <a:latin typeface="Arial"/>
                <a:ea typeface="Arial"/>
                <a:cs typeface="Arial"/>
                <a:sym typeface="Arial"/>
              </a:rPr>
              <a:t>C and at 700.</a:t>
            </a:r>
            <a:r>
              <a:rPr b="0" baseline="30000" i="0" lang="en-US" sz="1800" u="none">
                <a:solidFill>
                  <a:schemeClr val="dk1"/>
                </a:solidFill>
                <a:latin typeface="Arial"/>
                <a:ea typeface="Arial"/>
                <a:cs typeface="Arial"/>
                <a:sym typeface="Arial"/>
              </a:rPr>
              <a:t>o</a:t>
            </a:r>
            <a:r>
              <a:rPr b="0" i="0" lang="en-US" sz="1800" u="none">
                <a:solidFill>
                  <a:schemeClr val="dk1"/>
                </a:solidFill>
                <a:latin typeface="Arial"/>
                <a:ea typeface="Arial"/>
                <a:cs typeface="Arial"/>
                <a:sym typeface="Arial"/>
              </a:rPr>
              <a:t>C.  In which direction, if any, will the reaction proceed to reach equilibrium at each temperature?</a:t>
            </a:r>
            <a:endParaRPr/>
          </a:p>
        </p:txBody>
      </p:sp>
      <p:sp>
        <p:nvSpPr>
          <p:cNvPr id="670" name="Google Shape;670;p53"/>
          <p:cNvSpPr txBox="1"/>
          <p:nvPr/>
        </p:nvSpPr>
        <p:spPr>
          <a:xfrm>
            <a:off x="747712" y="4827587"/>
            <a:ext cx="70104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(c)</a:t>
            </a:r>
            <a:r>
              <a:rPr b="0" i="0" lang="en-US" sz="1800" u="none">
                <a:solidFill>
                  <a:schemeClr val="dk1"/>
                </a:solidFill>
                <a:latin typeface="Arial"/>
                <a:ea typeface="Arial"/>
                <a:cs typeface="Arial"/>
                <a:sym typeface="Arial"/>
              </a:rPr>
              <a:t>  Calculate </a:t>
            </a: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G</a:t>
            </a:r>
            <a:r>
              <a:rPr b="0" i="0" lang="en-US" sz="1800" u="none">
                <a:solidFill>
                  <a:schemeClr val="dk1"/>
                </a:solidFill>
                <a:latin typeface="Arial"/>
                <a:ea typeface="Arial"/>
                <a:cs typeface="Arial"/>
                <a:sym typeface="Arial"/>
              </a:rPr>
              <a:t> for the system in part (b) at each temperature.</a:t>
            </a:r>
            <a:endParaRPr/>
          </a:p>
        </p:txBody>
      </p:sp>
      <p:sp>
        <p:nvSpPr>
          <p:cNvPr id="671" name="Google Shape;671;p53"/>
          <p:cNvSpPr txBox="1"/>
          <p:nvPr/>
        </p:nvSpPr>
        <p:spPr>
          <a:xfrm>
            <a:off x="457200" y="5257800"/>
            <a:ext cx="9144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PLAN:</a:t>
            </a:r>
            <a:endParaRPr/>
          </a:p>
        </p:txBody>
      </p:sp>
      <p:sp>
        <p:nvSpPr>
          <p:cNvPr id="672" name="Google Shape;672;p53"/>
          <p:cNvSpPr txBox="1"/>
          <p:nvPr/>
        </p:nvSpPr>
        <p:spPr>
          <a:xfrm>
            <a:off x="1371600" y="5257800"/>
            <a:ext cx="69342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Use Equations 20.12 and 20.13.</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1000"/>
                                  </p:stCondLst>
                                  <p:childTnLst>
                                    <p:set>
                                      <p:cBhvr>
                                        <p:cTn dur="1" fill="hold">
                                          <p:stCondLst>
                                            <p:cond delay="0"/>
                                          </p:stCondLst>
                                        </p:cTn>
                                        <p:tgtEl>
                                          <p:spTgt spid="667">
                                            <p:txEl>
                                              <p:pRg end="0" st="0"/>
                                            </p:txEl>
                                          </p:spTgt>
                                        </p:tgtEl>
                                        <p:attrNameLst>
                                          <p:attrName>style.visibility</p:attrName>
                                        </p:attrNameLst>
                                      </p:cBhvr>
                                      <p:to>
                                        <p:strVal val="visible"/>
                                      </p:to>
                                    </p:set>
                                    <p:animEffect filter="fade" transition="in">
                                      <p:cBhvr>
                                        <p:cTn dur="500"/>
                                        <p:tgtEl>
                                          <p:spTgt spid="667">
                                            <p:txEl>
                                              <p:pRg end="0" st="0"/>
                                            </p:txEl>
                                          </p:spTgt>
                                        </p:tgtEl>
                                      </p:cBhvr>
                                    </p:animEffect>
                                  </p:childTnLst>
                                </p:cTn>
                              </p:par>
                            </p:childTnLst>
                          </p:cTn>
                        </p:par>
                        <p:par>
                          <p:cTn fill="hold">
                            <p:stCondLst>
                              <p:cond delay="500"/>
                            </p:stCondLst>
                            <p:childTnLst>
                              <p:par>
                                <p:cTn fill="hold" nodeType="afterEffect" presetClass="entr" presetID="10" presetSubtype="0">
                                  <p:stCondLst>
                                    <p:cond delay="1000"/>
                                  </p:stCondLst>
                                  <p:childTnLst>
                                    <p:set>
                                      <p:cBhvr>
                                        <p:cTn dur="1" fill="hold">
                                          <p:stCondLst>
                                            <p:cond delay="0"/>
                                          </p:stCondLst>
                                        </p:cTn>
                                        <p:tgtEl>
                                          <p:spTgt spid="668">
                                            <p:txEl>
                                              <p:pRg end="0" st="0"/>
                                            </p:txEl>
                                          </p:spTgt>
                                        </p:tgtEl>
                                        <p:attrNameLst>
                                          <p:attrName>style.visibility</p:attrName>
                                        </p:attrNameLst>
                                      </p:cBhvr>
                                      <p:to>
                                        <p:strVal val="visible"/>
                                      </p:to>
                                    </p:set>
                                    <p:animEffect filter="fade" transition="in">
                                      <p:cBhvr>
                                        <p:cTn dur="500"/>
                                        <p:tgtEl>
                                          <p:spTgt spid="668">
                                            <p:txEl>
                                              <p:pRg end="0" st="0"/>
                                            </p:txEl>
                                          </p:spTgt>
                                        </p:tgtEl>
                                      </p:cBhvr>
                                    </p:animEffect>
                                  </p:childTnLst>
                                </p:cTn>
                              </p:par>
                            </p:childTnLst>
                          </p:cTn>
                        </p:par>
                        <p:par>
                          <p:cTn fill="hold">
                            <p:stCondLst>
                              <p:cond delay="1000"/>
                            </p:stCondLst>
                            <p:childTnLst>
                              <p:par>
                                <p:cTn fill="hold" nodeType="afterEffect" presetClass="entr" presetID="10" presetSubtype="0">
                                  <p:stCondLst>
                                    <p:cond delay="1000"/>
                                  </p:stCondLst>
                                  <p:childTnLst>
                                    <p:set>
                                      <p:cBhvr>
                                        <p:cTn dur="1" fill="hold">
                                          <p:stCondLst>
                                            <p:cond delay="0"/>
                                          </p:stCondLst>
                                        </p:cTn>
                                        <p:tgtEl>
                                          <p:spTgt spid="669"/>
                                        </p:tgtEl>
                                        <p:attrNameLst>
                                          <p:attrName>style.visibility</p:attrName>
                                        </p:attrNameLst>
                                      </p:cBhvr>
                                      <p:to>
                                        <p:strVal val="visible"/>
                                      </p:to>
                                    </p:set>
                                    <p:animEffect filter="fade" transition="in">
                                      <p:cBhvr>
                                        <p:cTn dur="500"/>
                                        <p:tgtEl>
                                          <p:spTgt spid="669"/>
                                        </p:tgtEl>
                                      </p:cBhvr>
                                    </p:animEffect>
                                  </p:childTnLst>
                                </p:cTn>
                              </p:par>
                            </p:childTnLst>
                          </p:cTn>
                        </p:par>
                        <p:par>
                          <p:cTn fill="hold">
                            <p:stCondLst>
                              <p:cond delay="1500"/>
                            </p:stCondLst>
                            <p:childTnLst>
                              <p:par>
                                <p:cTn fill="hold" nodeType="afterEffect" presetClass="entr" presetID="10" presetSubtype="0">
                                  <p:stCondLst>
                                    <p:cond delay="1000"/>
                                  </p:stCondLst>
                                  <p:childTnLst>
                                    <p:set>
                                      <p:cBhvr>
                                        <p:cTn dur="1" fill="hold">
                                          <p:stCondLst>
                                            <p:cond delay="0"/>
                                          </p:stCondLst>
                                        </p:cTn>
                                        <p:tgtEl>
                                          <p:spTgt spid="670">
                                            <p:txEl>
                                              <p:pRg end="0" st="0"/>
                                            </p:txEl>
                                          </p:spTgt>
                                        </p:tgtEl>
                                        <p:attrNameLst>
                                          <p:attrName>style.visibility</p:attrName>
                                        </p:attrNameLst>
                                      </p:cBhvr>
                                      <p:to>
                                        <p:strVal val="visible"/>
                                      </p:to>
                                    </p:set>
                                    <p:animEffect filter="fade" transition="in">
                                      <p:cBhvr>
                                        <p:cTn dur="500"/>
                                        <p:tgtEl>
                                          <p:spTgt spid="670">
                                            <p:txEl>
                                              <p:pRg end="0" st="0"/>
                                            </p:txEl>
                                          </p:spTgt>
                                        </p:tgtEl>
                                      </p:cBhvr>
                                    </p:animEffect>
                                  </p:childTnLst>
                                </p:cTn>
                              </p:par>
                            </p:childTnLst>
                          </p:cTn>
                        </p:par>
                        <p:par>
                          <p:cTn fill="hold">
                            <p:stCondLst>
                              <p:cond delay="2000"/>
                            </p:stCondLst>
                            <p:childTnLst>
                              <p:par>
                                <p:cTn fill="hold" nodeType="afterEffect" presetClass="entr" presetID="1" presetSubtype="0">
                                  <p:stCondLst>
                                    <p:cond delay="2000"/>
                                  </p:stCondLst>
                                  <p:childTnLst>
                                    <p:set>
                                      <p:cBhvr>
                                        <p:cTn dur="1" fill="hold">
                                          <p:stCondLst>
                                            <p:cond delay="0"/>
                                          </p:stCondLst>
                                        </p:cTn>
                                        <p:tgtEl>
                                          <p:spTgt spid="671">
                                            <p:txEl>
                                              <p:pRg end="0" st="0"/>
                                            </p:txEl>
                                          </p:spTgt>
                                        </p:tgtEl>
                                        <p:attrNameLst>
                                          <p:attrName>style.visibility</p:attrName>
                                        </p:attrNameLst>
                                      </p:cBhvr>
                                      <p:to>
                                        <p:strVal val="visible"/>
                                      </p:to>
                                    </p:set>
                                  </p:childTnLst>
                                </p:cTn>
                              </p:par>
                            </p:childTnLst>
                          </p:cTn>
                        </p:par>
                        <p:par>
                          <p:cTn fill="hold">
                            <p:stCondLst>
                              <p:cond delay="2001"/>
                            </p:stCondLst>
                            <p:childTnLst>
                              <p:par>
                                <p:cTn fill="hold" nodeType="afterEffect" presetClass="entr" presetID="10" presetSubtype="0">
                                  <p:stCondLst>
                                    <p:cond delay="0"/>
                                  </p:stCondLst>
                                  <p:childTnLst>
                                    <p:set>
                                      <p:cBhvr>
                                        <p:cTn dur="1" fill="hold">
                                          <p:stCondLst>
                                            <p:cond delay="0"/>
                                          </p:stCondLst>
                                        </p:cTn>
                                        <p:tgtEl>
                                          <p:spTgt spid="672">
                                            <p:txEl>
                                              <p:pRg end="0" st="0"/>
                                            </p:txEl>
                                          </p:spTgt>
                                        </p:tgtEl>
                                        <p:attrNameLst>
                                          <p:attrName>style.visibility</p:attrName>
                                        </p:attrNameLst>
                                      </p:cBhvr>
                                      <p:to>
                                        <p:strVal val="visible"/>
                                      </p:to>
                                    </p:set>
                                    <p:animEffect filter="fade" transition="in">
                                      <p:cBhvr>
                                        <p:cTn dur="500"/>
                                        <p:tgtEl>
                                          <p:spTgt spid="672">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77" name="Shape 677"/>
        <p:cNvGrpSpPr/>
        <p:nvPr/>
      </p:nvGrpSpPr>
      <p:grpSpPr>
        <a:xfrm>
          <a:off x="0" y="0"/>
          <a:ext cx="0" cy="0"/>
          <a:chOff x="0" y="0"/>
          <a:chExt cx="0" cy="0"/>
        </a:xfrm>
      </p:grpSpPr>
      <p:sp>
        <p:nvSpPr>
          <p:cNvPr id="678" name="Google Shape;678;p54"/>
          <p:cNvSpPr txBox="1"/>
          <p:nvPr/>
        </p:nvSpPr>
        <p:spPr>
          <a:xfrm>
            <a:off x="533400" y="1676400"/>
            <a:ext cx="15240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SOLUTION:</a:t>
            </a:r>
            <a:endParaRPr/>
          </a:p>
        </p:txBody>
      </p:sp>
      <p:sp>
        <p:nvSpPr>
          <p:cNvPr id="679" name="Google Shape;679;p54"/>
          <p:cNvSpPr txBox="1"/>
          <p:nvPr/>
        </p:nvSpPr>
        <p:spPr>
          <a:xfrm>
            <a:off x="509587" y="442912"/>
            <a:ext cx="2533650"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Sample Problem 20.9</a:t>
            </a:r>
            <a:endParaRPr/>
          </a:p>
        </p:txBody>
      </p:sp>
      <p:sp>
        <p:nvSpPr>
          <p:cNvPr id="680" name="Google Shape;680;p54"/>
          <p:cNvSpPr txBox="1"/>
          <p:nvPr/>
        </p:nvSpPr>
        <p:spPr>
          <a:xfrm>
            <a:off x="3059112" y="455612"/>
            <a:ext cx="54864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Calculating </a:t>
            </a:r>
            <a:r>
              <a:rPr b="1" i="0" lang="en-US" sz="1800" u="none">
                <a:solidFill>
                  <a:schemeClr val="dk1"/>
                </a:solidFill>
                <a:latin typeface="Noto Sans Symbols"/>
                <a:ea typeface="Noto Sans Symbols"/>
                <a:cs typeface="Noto Sans Symbols"/>
                <a:sym typeface="Noto Sans Symbols"/>
              </a:rPr>
              <a:t>Δ</a:t>
            </a:r>
            <a:r>
              <a:rPr b="1" i="1" lang="en-US" sz="1800" u="none">
                <a:solidFill>
                  <a:schemeClr val="dk1"/>
                </a:solidFill>
                <a:latin typeface="Arial"/>
                <a:ea typeface="Arial"/>
                <a:cs typeface="Arial"/>
                <a:sym typeface="Arial"/>
              </a:rPr>
              <a:t>G</a:t>
            </a:r>
            <a:r>
              <a:rPr b="1" i="0" lang="en-US" sz="1800" u="none">
                <a:solidFill>
                  <a:schemeClr val="dk1"/>
                </a:solidFill>
                <a:latin typeface="Arial"/>
                <a:ea typeface="Arial"/>
                <a:cs typeface="Arial"/>
                <a:sym typeface="Arial"/>
              </a:rPr>
              <a:t> at Nonstandard Conditions</a:t>
            </a:r>
            <a:endParaRPr/>
          </a:p>
        </p:txBody>
      </p:sp>
      <p:sp>
        <p:nvSpPr>
          <p:cNvPr id="681" name="Google Shape;681;p54"/>
          <p:cNvSpPr txBox="1"/>
          <p:nvPr/>
        </p:nvSpPr>
        <p:spPr>
          <a:xfrm>
            <a:off x="527050" y="838200"/>
            <a:ext cx="2139950"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continued (2 of 3)</a:t>
            </a:r>
            <a:endParaRPr/>
          </a:p>
        </p:txBody>
      </p:sp>
      <p:sp>
        <p:nvSpPr>
          <p:cNvPr id="682" name="Google Shape;682;p54"/>
          <p:cNvSpPr txBox="1"/>
          <p:nvPr/>
        </p:nvSpPr>
        <p:spPr>
          <a:xfrm>
            <a:off x="1981200" y="1676400"/>
            <a:ext cx="44958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(a)</a:t>
            </a:r>
            <a:r>
              <a:rPr b="0" i="0" lang="en-US" sz="1800" u="none">
                <a:solidFill>
                  <a:schemeClr val="dk1"/>
                </a:solidFill>
                <a:latin typeface="Arial"/>
                <a:ea typeface="Arial"/>
                <a:cs typeface="Arial"/>
                <a:sym typeface="Arial"/>
              </a:rPr>
              <a:t>  Calculating </a:t>
            </a:r>
            <a:r>
              <a:rPr b="0" i="1" lang="en-US" sz="1800" u="none">
                <a:solidFill>
                  <a:schemeClr val="dk1"/>
                </a:solidFill>
                <a:latin typeface="Arial"/>
                <a:ea typeface="Arial"/>
                <a:cs typeface="Arial"/>
                <a:sym typeface="Arial"/>
              </a:rPr>
              <a:t>K</a:t>
            </a:r>
            <a:r>
              <a:rPr b="0" i="0" lang="en-US" sz="1800" u="none">
                <a:solidFill>
                  <a:schemeClr val="dk1"/>
                </a:solidFill>
                <a:latin typeface="Arial"/>
                <a:ea typeface="Arial"/>
                <a:cs typeface="Arial"/>
                <a:sym typeface="Arial"/>
              </a:rPr>
              <a:t> at the two temperatures:</a:t>
            </a:r>
            <a:endParaRPr/>
          </a:p>
        </p:txBody>
      </p:sp>
      <p:grpSp>
        <p:nvGrpSpPr>
          <p:cNvPr id="683" name="Google Shape;683;p54"/>
          <p:cNvGrpSpPr/>
          <p:nvPr/>
        </p:nvGrpSpPr>
        <p:grpSpPr>
          <a:xfrm>
            <a:off x="368300" y="2714625"/>
            <a:ext cx="4330700" cy="371475"/>
            <a:chOff x="232" y="1710"/>
            <a:chExt cx="2728" cy="234"/>
          </a:xfrm>
        </p:grpSpPr>
        <p:sp>
          <p:nvSpPr>
            <p:cNvPr id="684" name="Google Shape;684;p54"/>
            <p:cNvSpPr txBox="1"/>
            <p:nvPr/>
          </p:nvSpPr>
          <p:spPr>
            <a:xfrm>
              <a:off x="232" y="1710"/>
              <a:ext cx="2514"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At 298 K, the exponent is –(</a:t>
              </a: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G</a:t>
              </a:r>
              <a:r>
                <a:rPr b="0" baseline="30000" i="0" lang="en-US" sz="1800" u="none">
                  <a:solidFill>
                    <a:schemeClr val="dk1"/>
                  </a:solidFill>
                  <a:latin typeface="Arial"/>
                  <a:ea typeface="Arial"/>
                  <a:cs typeface="Arial"/>
                  <a:sym typeface="Arial"/>
                </a:rPr>
                <a:t>o</a:t>
              </a:r>
              <a:r>
                <a:rPr b="0" i="0" lang="en-US" sz="1800" u="none">
                  <a:solidFill>
                    <a:schemeClr val="dk1"/>
                  </a:solidFill>
                  <a:latin typeface="Arial"/>
                  <a:ea typeface="Arial"/>
                  <a:cs typeface="Arial"/>
                  <a:sym typeface="Arial"/>
                </a:rPr>
                <a:t>/</a:t>
              </a:r>
              <a:r>
                <a:rPr b="0" i="1" lang="en-US" sz="1800" u="none">
                  <a:solidFill>
                    <a:schemeClr val="dk1"/>
                  </a:solidFill>
                  <a:latin typeface="Arial"/>
                  <a:ea typeface="Arial"/>
                  <a:cs typeface="Arial"/>
                  <a:sym typeface="Arial"/>
                </a:rPr>
                <a:t>RT)</a:t>
              </a:r>
              <a:endParaRPr/>
            </a:p>
          </p:txBody>
        </p:sp>
        <p:sp>
          <p:nvSpPr>
            <p:cNvPr id="685" name="Google Shape;685;p54"/>
            <p:cNvSpPr txBox="1"/>
            <p:nvPr/>
          </p:nvSpPr>
          <p:spPr>
            <a:xfrm>
              <a:off x="2531" y="1713"/>
              <a:ext cx="429"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 –</a:t>
              </a:r>
              <a:endParaRPr/>
            </a:p>
          </p:txBody>
        </p:sp>
      </p:grpSp>
      <p:grpSp>
        <p:nvGrpSpPr>
          <p:cNvPr id="686" name="Google Shape;686;p54"/>
          <p:cNvGrpSpPr/>
          <p:nvPr/>
        </p:nvGrpSpPr>
        <p:grpSpPr>
          <a:xfrm>
            <a:off x="4700587" y="2514600"/>
            <a:ext cx="2819400" cy="823912"/>
            <a:chOff x="2928" y="1584"/>
            <a:chExt cx="1776" cy="519"/>
          </a:xfrm>
        </p:grpSpPr>
        <p:sp>
          <p:nvSpPr>
            <p:cNvPr id="687" name="Google Shape;687;p54"/>
            <p:cNvSpPr txBox="1"/>
            <p:nvPr/>
          </p:nvSpPr>
          <p:spPr>
            <a:xfrm>
              <a:off x="2928" y="1584"/>
              <a:ext cx="1728" cy="2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(-141.6 kJ/mol)(10</a:t>
              </a:r>
              <a:r>
                <a:rPr b="0" baseline="30000" i="0" lang="en-US" sz="1800" u="none">
                  <a:solidFill>
                    <a:schemeClr val="dk1"/>
                  </a:solidFill>
                  <a:latin typeface="Arial"/>
                  <a:ea typeface="Arial"/>
                  <a:cs typeface="Arial"/>
                  <a:sym typeface="Arial"/>
                </a:rPr>
                <a:t>3 </a:t>
              </a:r>
              <a:r>
                <a:rPr b="0" i="0" lang="en-US" sz="1800" u="none">
                  <a:solidFill>
                    <a:schemeClr val="dk1"/>
                  </a:solidFill>
                  <a:latin typeface="Arial"/>
                  <a:ea typeface="Arial"/>
                  <a:cs typeface="Arial"/>
                  <a:sym typeface="Arial"/>
                </a:rPr>
                <a:t>J/kJ)</a:t>
              </a:r>
              <a:endParaRPr/>
            </a:p>
          </p:txBody>
        </p:sp>
        <p:sp>
          <p:nvSpPr>
            <p:cNvPr id="688" name="Google Shape;688;p54"/>
            <p:cNvSpPr txBox="1"/>
            <p:nvPr/>
          </p:nvSpPr>
          <p:spPr>
            <a:xfrm>
              <a:off x="3000" y="1872"/>
              <a:ext cx="1584" cy="2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(8.314 J/mol•K)(298 K)</a:t>
              </a:r>
              <a:endParaRPr/>
            </a:p>
          </p:txBody>
        </p:sp>
        <p:cxnSp>
          <p:nvCxnSpPr>
            <p:cNvPr id="689" name="Google Shape;689;p54"/>
            <p:cNvCxnSpPr/>
            <p:nvPr/>
          </p:nvCxnSpPr>
          <p:spPr>
            <a:xfrm>
              <a:off x="2928" y="1824"/>
              <a:ext cx="1776" cy="0"/>
            </a:xfrm>
            <a:prstGeom prst="straightConnector1">
              <a:avLst/>
            </a:prstGeom>
            <a:noFill/>
            <a:ln cap="flat" cmpd="sng" w="28575">
              <a:solidFill>
                <a:schemeClr val="dk1"/>
              </a:solidFill>
              <a:prstDash val="solid"/>
              <a:miter lim="800000"/>
              <a:headEnd len="med" w="med" type="none"/>
              <a:tailEnd len="med" w="med" type="none"/>
            </a:ln>
          </p:spPr>
        </p:cxnSp>
      </p:grpSp>
      <p:sp>
        <p:nvSpPr>
          <p:cNvPr id="690" name="Google Shape;690;p54"/>
          <p:cNvSpPr txBox="1"/>
          <p:nvPr/>
        </p:nvSpPr>
        <p:spPr>
          <a:xfrm>
            <a:off x="7543800" y="2743200"/>
            <a:ext cx="9144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57.2</a:t>
            </a:r>
            <a:endParaRPr/>
          </a:p>
        </p:txBody>
      </p:sp>
      <p:pic>
        <p:nvPicPr>
          <p:cNvPr id="691" name="Google Shape;691;p54"/>
          <p:cNvPicPr preferRelativeResize="0"/>
          <p:nvPr/>
        </p:nvPicPr>
        <p:blipFill rotWithShape="1">
          <a:blip r:embed="rId3">
            <a:alphaModFix/>
          </a:blip>
          <a:srcRect b="0" l="0" r="0" t="0"/>
          <a:stretch/>
        </p:blipFill>
        <p:spPr>
          <a:xfrm>
            <a:off x="1639887" y="3452812"/>
            <a:ext cx="1420812" cy="373062"/>
          </a:xfrm>
          <a:prstGeom prst="rect">
            <a:avLst/>
          </a:prstGeom>
          <a:noFill/>
          <a:ln>
            <a:noFill/>
          </a:ln>
        </p:spPr>
      </p:pic>
      <p:sp>
        <p:nvSpPr>
          <p:cNvPr id="692" name="Google Shape;692;p54"/>
          <p:cNvSpPr txBox="1"/>
          <p:nvPr/>
        </p:nvSpPr>
        <p:spPr>
          <a:xfrm>
            <a:off x="3048000" y="3486150"/>
            <a:ext cx="9906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e</a:t>
            </a:r>
            <a:r>
              <a:rPr b="0" baseline="30000" i="0" lang="en-US" sz="1800" u="none">
                <a:solidFill>
                  <a:schemeClr val="dk1"/>
                </a:solidFill>
                <a:latin typeface="Arial"/>
                <a:ea typeface="Arial"/>
                <a:cs typeface="Arial"/>
                <a:sym typeface="Arial"/>
              </a:rPr>
              <a:t>57.2</a:t>
            </a:r>
            <a:endParaRPr/>
          </a:p>
        </p:txBody>
      </p:sp>
      <p:sp>
        <p:nvSpPr>
          <p:cNvPr id="693" name="Google Shape;693;p54"/>
          <p:cNvSpPr txBox="1"/>
          <p:nvPr/>
        </p:nvSpPr>
        <p:spPr>
          <a:xfrm>
            <a:off x="3886554" y="3499410"/>
            <a:ext cx="1270526" cy="409856"/>
          </a:xfrm>
          <a:prstGeom prst="rect">
            <a:avLst/>
          </a:prstGeom>
          <a:gradFill>
            <a:gsLst>
              <a:gs pos="0">
                <a:srgbClr val="187534">
                  <a:alpha val="48627"/>
                </a:srgbClr>
              </a:gs>
              <a:gs pos="50000">
                <a:schemeClr val="lt1"/>
              </a:gs>
              <a:gs pos="100000">
                <a:srgbClr val="187534">
                  <a:alpha val="48627"/>
                </a:srgbClr>
              </a:gs>
            </a:gsLst>
            <a:lin ang="0" scaled="0"/>
          </a:gra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 7 x 10</a:t>
            </a:r>
            <a:r>
              <a:rPr b="0" baseline="30000" i="0" lang="en-US" sz="1800" u="none" cap="none" strike="noStrike">
                <a:solidFill>
                  <a:schemeClr val="dk1"/>
                </a:solidFill>
                <a:latin typeface="Arial"/>
                <a:ea typeface="Arial"/>
                <a:cs typeface="Arial"/>
                <a:sym typeface="Arial"/>
              </a:rPr>
              <a:t>24</a:t>
            </a:r>
            <a:endParaRPr b="0" i="0" sz="1800" u="none" cap="none" strike="noStrike">
              <a:solidFill>
                <a:schemeClr val="dk1"/>
              </a:solidFill>
              <a:latin typeface="Arial"/>
              <a:ea typeface="Arial"/>
              <a:cs typeface="Arial"/>
              <a:sym typeface="Arial"/>
            </a:endParaRPr>
          </a:p>
        </p:txBody>
      </p:sp>
      <p:sp>
        <p:nvSpPr>
          <p:cNvPr id="694" name="Google Shape;694;p54"/>
          <p:cNvSpPr txBox="1"/>
          <p:nvPr/>
        </p:nvSpPr>
        <p:spPr>
          <a:xfrm>
            <a:off x="558800" y="4267200"/>
            <a:ext cx="4154487"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At 973 K, the exponent is –(</a:t>
            </a: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G</a:t>
            </a:r>
            <a:r>
              <a:rPr b="0" baseline="30000" i="0" lang="en-US" sz="1800" u="none">
                <a:solidFill>
                  <a:schemeClr val="dk1"/>
                </a:solidFill>
                <a:latin typeface="Arial"/>
                <a:ea typeface="Arial"/>
                <a:cs typeface="Arial"/>
                <a:sym typeface="Arial"/>
              </a:rPr>
              <a:t>o</a:t>
            </a:r>
            <a:r>
              <a:rPr b="0" i="0" lang="en-US" sz="1800" u="none">
                <a:solidFill>
                  <a:schemeClr val="dk1"/>
                </a:solidFill>
                <a:latin typeface="Arial"/>
                <a:ea typeface="Arial"/>
                <a:cs typeface="Arial"/>
                <a:sym typeface="Arial"/>
              </a:rPr>
              <a:t>/</a:t>
            </a:r>
            <a:r>
              <a:rPr b="0" i="1" lang="en-US" sz="1800" u="none">
                <a:solidFill>
                  <a:schemeClr val="dk1"/>
                </a:solidFill>
                <a:latin typeface="Arial"/>
                <a:ea typeface="Arial"/>
                <a:cs typeface="Arial"/>
                <a:sym typeface="Arial"/>
              </a:rPr>
              <a:t>RT) =</a:t>
            </a:r>
            <a:endParaRPr/>
          </a:p>
        </p:txBody>
      </p:sp>
      <p:grpSp>
        <p:nvGrpSpPr>
          <p:cNvPr id="695" name="Google Shape;695;p54"/>
          <p:cNvGrpSpPr/>
          <p:nvPr/>
        </p:nvGrpSpPr>
        <p:grpSpPr>
          <a:xfrm>
            <a:off x="4648200" y="4038600"/>
            <a:ext cx="2819400" cy="823912"/>
            <a:chOff x="2928" y="1584"/>
            <a:chExt cx="1776" cy="519"/>
          </a:xfrm>
        </p:grpSpPr>
        <p:sp>
          <p:nvSpPr>
            <p:cNvPr id="696" name="Google Shape;696;p54"/>
            <p:cNvSpPr txBox="1"/>
            <p:nvPr/>
          </p:nvSpPr>
          <p:spPr>
            <a:xfrm>
              <a:off x="2928" y="1584"/>
              <a:ext cx="1728" cy="2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(-12.12 kJ/mol)(10</a:t>
              </a:r>
              <a:r>
                <a:rPr b="0" baseline="30000" i="0" lang="en-US" sz="1800" u="none">
                  <a:solidFill>
                    <a:schemeClr val="dk1"/>
                  </a:solidFill>
                  <a:latin typeface="Arial"/>
                  <a:ea typeface="Arial"/>
                  <a:cs typeface="Arial"/>
                  <a:sym typeface="Arial"/>
                </a:rPr>
                <a:t>3 </a:t>
              </a:r>
              <a:r>
                <a:rPr b="0" i="0" lang="en-US" sz="1800" u="none">
                  <a:solidFill>
                    <a:schemeClr val="dk1"/>
                  </a:solidFill>
                  <a:latin typeface="Arial"/>
                  <a:ea typeface="Arial"/>
                  <a:cs typeface="Arial"/>
                  <a:sym typeface="Arial"/>
                </a:rPr>
                <a:t>J/kJ)</a:t>
              </a:r>
              <a:endParaRPr/>
            </a:p>
          </p:txBody>
        </p:sp>
        <p:sp>
          <p:nvSpPr>
            <p:cNvPr id="697" name="Google Shape;697;p54"/>
            <p:cNvSpPr txBox="1"/>
            <p:nvPr/>
          </p:nvSpPr>
          <p:spPr>
            <a:xfrm>
              <a:off x="3000" y="1872"/>
              <a:ext cx="1584" cy="2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(8.314 J/mol•K)(973 K)</a:t>
              </a:r>
              <a:endParaRPr/>
            </a:p>
          </p:txBody>
        </p:sp>
        <p:cxnSp>
          <p:nvCxnSpPr>
            <p:cNvPr id="698" name="Google Shape;698;p54"/>
            <p:cNvCxnSpPr/>
            <p:nvPr/>
          </p:nvCxnSpPr>
          <p:spPr>
            <a:xfrm>
              <a:off x="2928" y="1824"/>
              <a:ext cx="1776" cy="0"/>
            </a:xfrm>
            <a:prstGeom prst="straightConnector1">
              <a:avLst/>
            </a:prstGeom>
            <a:noFill/>
            <a:ln cap="flat" cmpd="sng" w="28575">
              <a:solidFill>
                <a:schemeClr val="dk1"/>
              </a:solidFill>
              <a:prstDash val="solid"/>
              <a:miter lim="800000"/>
              <a:headEnd len="med" w="med" type="none"/>
              <a:tailEnd len="med" w="med" type="none"/>
            </a:ln>
          </p:spPr>
        </p:cxnSp>
      </p:grpSp>
      <p:sp>
        <p:nvSpPr>
          <p:cNvPr id="699" name="Google Shape;699;p54"/>
          <p:cNvSpPr txBox="1"/>
          <p:nvPr/>
        </p:nvSpPr>
        <p:spPr>
          <a:xfrm>
            <a:off x="7543800" y="4267200"/>
            <a:ext cx="9144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1.50</a:t>
            </a:r>
            <a:endParaRPr/>
          </a:p>
        </p:txBody>
      </p:sp>
      <p:grpSp>
        <p:nvGrpSpPr>
          <p:cNvPr id="700" name="Google Shape;700;p54"/>
          <p:cNvGrpSpPr/>
          <p:nvPr/>
        </p:nvGrpSpPr>
        <p:grpSpPr>
          <a:xfrm>
            <a:off x="1639887" y="4957762"/>
            <a:ext cx="2147483647" cy="2147483647"/>
            <a:chOff x="1033" y="3123"/>
            <a:chExt cx="4723367" cy="5373740"/>
          </a:xfrm>
        </p:grpSpPr>
        <p:sp>
          <p:nvSpPr>
            <p:cNvPr id="701" name="Google Shape;701;p54"/>
            <p:cNvSpPr txBox="1"/>
            <p:nvPr/>
          </p:nvSpPr>
          <p:spPr>
            <a:xfrm>
              <a:off x="1959" y="3156"/>
              <a:ext cx="624"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a:t>
              </a:r>
              <a:r>
                <a:rPr b="0" i="1" lang="en-US" sz="1800" u="none">
                  <a:solidFill>
                    <a:schemeClr val="dk1"/>
                  </a:solidFill>
                  <a:latin typeface="Arial"/>
                  <a:ea typeface="Arial"/>
                  <a:cs typeface="Arial"/>
                  <a:sym typeface="Arial"/>
                </a:rPr>
                <a:t>e</a:t>
              </a:r>
              <a:r>
                <a:rPr b="0" baseline="30000" i="0" lang="en-US" sz="1800" u="none">
                  <a:solidFill>
                    <a:schemeClr val="dk1"/>
                  </a:solidFill>
                  <a:latin typeface="Arial"/>
                  <a:ea typeface="Arial"/>
                  <a:cs typeface="Arial"/>
                  <a:sym typeface="Arial"/>
                </a:rPr>
                <a:t>1.50</a:t>
              </a:r>
              <a:endParaRPr/>
            </a:p>
          </p:txBody>
        </p:sp>
        <p:sp>
          <p:nvSpPr>
            <p:cNvPr id="702" name="Google Shape;702;p54"/>
            <p:cNvSpPr txBox="1"/>
            <p:nvPr/>
          </p:nvSpPr>
          <p:spPr>
            <a:xfrm>
              <a:off x="3886200" y="5010150"/>
              <a:ext cx="838200" cy="366713"/>
            </a:xfrm>
            <a:prstGeom prst="rect">
              <a:avLst/>
            </a:prstGeom>
            <a:gradFill>
              <a:gsLst>
                <a:gs pos="0">
                  <a:srgbClr val="187534">
                    <a:alpha val="48627"/>
                  </a:srgbClr>
                </a:gs>
                <a:gs pos="50000">
                  <a:schemeClr val="lt1"/>
                </a:gs>
                <a:gs pos="100000">
                  <a:srgbClr val="187534">
                    <a:alpha val="48627"/>
                  </a:srgbClr>
                </a:gs>
              </a:gsLst>
              <a:lin ang="0" scaled="0"/>
            </a:gra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 4.5</a:t>
              </a:r>
              <a:endParaRPr/>
            </a:p>
          </p:txBody>
        </p:sp>
        <p:pic>
          <p:nvPicPr>
            <p:cNvPr id="703" name="Google Shape;703;p54"/>
            <p:cNvPicPr preferRelativeResize="0"/>
            <p:nvPr/>
          </p:nvPicPr>
          <p:blipFill rotWithShape="1">
            <a:blip r:embed="rId4">
              <a:alphaModFix/>
            </a:blip>
            <a:srcRect b="0" l="0" r="0" t="0"/>
            <a:stretch/>
          </p:blipFill>
          <p:spPr>
            <a:xfrm>
              <a:off x="1033" y="3123"/>
              <a:ext cx="917" cy="241"/>
            </a:xfrm>
            <a:prstGeom prst="rect">
              <a:avLst/>
            </a:prstGeom>
            <a:noFill/>
            <a:ln>
              <a:noFill/>
            </a:ln>
          </p:spPr>
        </p:pic>
      </p:grpSp>
      <p:grpSp>
        <p:nvGrpSpPr>
          <p:cNvPr id="704" name="Google Shape;704;p54"/>
          <p:cNvGrpSpPr/>
          <p:nvPr/>
        </p:nvGrpSpPr>
        <p:grpSpPr>
          <a:xfrm>
            <a:off x="1196975" y="2112962"/>
            <a:ext cx="3524250" cy="387350"/>
            <a:chOff x="754" y="1331"/>
            <a:chExt cx="2220" cy="244"/>
          </a:xfrm>
        </p:grpSpPr>
        <p:sp>
          <p:nvSpPr>
            <p:cNvPr id="705" name="Google Shape;705;p54"/>
            <p:cNvSpPr txBox="1"/>
            <p:nvPr/>
          </p:nvSpPr>
          <p:spPr>
            <a:xfrm>
              <a:off x="754" y="1344"/>
              <a:ext cx="1557"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Noto Sans Symbols"/>
                <a:buNone/>
              </a:pP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G</a:t>
              </a:r>
              <a:r>
                <a:rPr b="0" baseline="30000" i="0" lang="en-US" sz="1800" u="none">
                  <a:solidFill>
                    <a:schemeClr val="dk1"/>
                  </a:solidFill>
                  <a:latin typeface="Arial"/>
                  <a:ea typeface="Arial"/>
                  <a:cs typeface="Arial"/>
                  <a:sym typeface="Arial"/>
                </a:rPr>
                <a:t>o</a:t>
              </a:r>
              <a:r>
                <a:rPr b="0" i="0" lang="en-US" sz="1800" u="none">
                  <a:solidFill>
                    <a:schemeClr val="dk1"/>
                  </a:solidFill>
                  <a:latin typeface="Arial"/>
                  <a:ea typeface="Arial"/>
                  <a:cs typeface="Arial"/>
                  <a:sym typeface="Arial"/>
                </a:rPr>
                <a:t> = -</a:t>
              </a:r>
              <a:r>
                <a:rPr b="0" i="1" lang="en-US" sz="1800" u="none">
                  <a:solidFill>
                    <a:schemeClr val="dk1"/>
                  </a:solidFill>
                  <a:latin typeface="Arial"/>
                  <a:ea typeface="Arial"/>
                  <a:cs typeface="Arial"/>
                  <a:sym typeface="Arial"/>
                </a:rPr>
                <a:t>RT </a:t>
              </a:r>
              <a:r>
                <a:rPr b="0" i="0" lang="en-US" sz="1800" u="none">
                  <a:solidFill>
                    <a:schemeClr val="dk1"/>
                  </a:solidFill>
                  <a:latin typeface="Arial"/>
                  <a:ea typeface="Arial"/>
                  <a:cs typeface="Arial"/>
                  <a:sym typeface="Arial"/>
                </a:rPr>
                <a:t>1n </a:t>
              </a:r>
              <a:r>
                <a:rPr b="0" i="1" lang="en-US" sz="1800" u="none">
                  <a:solidFill>
                    <a:schemeClr val="dk1"/>
                  </a:solidFill>
                  <a:latin typeface="Arial"/>
                  <a:ea typeface="Arial"/>
                  <a:cs typeface="Arial"/>
                  <a:sym typeface="Arial"/>
                </a:rPr>
                <a:t>K </a:t>
              </a:r>
              <a:r>
                <a:rPr b="0" i="0" lang="en-US" sz="1800" u="none">
                  <a:solidFill>
                    <a:schemeClr val="dk1"/>
                  </a:solidFill>
                  <a:latin typeface="Arial"/>
                  <a:ea typeface="Arial"/>
                  <a:cs typeface="Arial"/>
                  <a:sym typeface="Arial"/>
                </a:rPr>
                <a:t> so</a:t>
              </a:r>
              <a:endParaRPr/>
            </a:p>
          </p:txBody>
        </p:sp>
        <p:pic>
          <p:nvPicPr>
            <p:cNvPr id="706" name="Google Shape;706;p54"/>
            <p:cNvPicPr preferRelativeResize="0"/>
            <p:nvPr/>
          </p:nvPicPr>
          <p:blipFill rotWithShape="1">
            <a:blip r:embed="rId5">
              <a:alphaModFix/>
            </a:blip>
            <a:srcRect b="0" l="0" r="0" t="0"/>
            <a:stretch/>
          </p:blipFill>
          <p:spPr>
            <a:xfrm>
              <a:off x="2096" y="1331"/>
              <a:ext cx="878" cy="230"/>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690">
                                            <p:txEl>
                                              <p:pRg end="0" st="0"/>
                                            </p:txEl>
                                          </p:spTgt>
                                        </p:tgtEl>
                                        <p:attrNameLst>
                                          <p:attrName>style.visibility</p:attrName>
                                        </p:attrNameLst>
                                      </p:cBhvr>
                                      <p:to>
                                        <p:strVal val="visible"/>
                                      </p:to>
                                    </p:set>
                                    <p:animEffect filter="fade" transition="in">
                                      <p:cBhvr>
                                        <p:cTn dur="500"/>
                                        <p:tgtEl>
                                          <p:spTgt spid="690">
                                            <p:txEl>
                                              <p:pRg end="0" st="0"/>
                                            </p:txEl>
                                          </p:spTgt>
                                        </p:tgtEl>
                                      </p:cBhvr>
                                    </p:animEffect>
                                  </p:childTnLst>
                                </p:cTn>
                              </p:par>
                            </p:childTnLst>
                          </p:cTn>
                        </p:par>
                        <p:par>
                          <p:cTn fill="hold">
                            <p:stCondLst>
                              <p:cond delay="500"/>
                            </p:stCondLst>
                            <p:childTnLst>
                              <p:par>
                                <p:cTn fill="hold" nodeType="afterEffect" presetClass="entr" presetID="10" presetSubtype="0">
                                  <p:stCondLst>
                                    <p:cond delay="1000"/>
                                  </p:stCondLst>
                                  <p:childTnLst>
                                    <p:set>
                                      <p:cBhvr>
                                        <p:cTn dur="1" fill="hold">
                                          <p:stCondLst>
                                            <p:cond delay="0"/>
                                          </p:stCondLst>
                                        </p:cTn>
                                        <p:tgtEl>
                                          <p:spTgt spid="692">
                                            <p:txEl>
                                              <p:pRg end="0" st="0"/>
                                            </p:txEl>
                                          </p:spTgt>
                                        </p:tgtEl>
                                        <p:attrNameLst>
                                          <p:attrName>style.visibility</p:attrName>
                                        </p:attrNameLst>
                                      </p:cBhvr>
                                      <p:to>
                                        <p:strVal val="visible"/>
                                      </p:to>
                                    </p:set>
                                    <p:animEffect filter="fade" transition="in">
                                      <p:cBhvr>
                                        <p:cTn dur="500"/>
                                        <p:tgtEl>
                                          <p:spTgt spid="692">
                                            <p:txEl>
                                              <p:pRg end="0" st="0"/>
                                            </p:txEl>
                                          </p:spTgt>
                                        </p:tgtEl>
                                      </p:cBhvr>
                                    </p:animEffect>
                                  </p:childTnLst>
                                </p:cTn>
                              </p:par>
                            </p:childTnLst>
                          </p:cTn>
                        </p:par>
                        <p:par>
                          <p:cTn fill="hold">
                            <p:stCondLst>
                              <p:cond delay="1000"/>
                            </p:stCondLst>
                            <p:childTnLst>
                              <p:par>
                                <p:cTn fill="hold" nodeType="afterEffect" presetClass="entr" presetID="10" presetSubtype="0">
                                  <p:stCondLst>
                                    <p:cond delay="2000"/>
                                  </p:stCondLst>
                                  <p:childTnLst>
                                    <p:set>
                                      <p:cBhvr>
                                        <p:cTn dur="1" fill="hold">
                                          <p:stCondLst>
                                            <p:cond delay="0"/>
                                          </p:stCondLst>
                                        </p:cTn>
                                        <p:tgtEl>
                                          <p:spTgt spid="694">
                                            <p:txEl>
                                              <p:pRg end="0" st="0"/>
                                            </p:txEl>
                                          </p:spTgt>
                                        </p:tgtEl>
                                        <p:attrNameLst>
                                          <p:attrName>style.visibility</p:attrName>
                                        </p:attrNameLst>
                                      </p:cBhvr>
                                      <p:to>
                                        <p:strVal val="visible"/>
                                      </p:to>
                                    </p:set>
                                    <p:animEffect filter="fade" transition="in">
                                      <p:cBhvr>
                                        <p:cTn dur="500"/>
                                        <p:tgtEl>
                                          <p:spTgt spid="694">
                                            <p:txEl>
                                              <p:pRg end="0" st="0"/>
                                            </p:txEl>
                                          </p:spTgt>
                                        </p:tgtEl>
                                      </p:cBhvr>
                                    </p:animEffect>
                                  </p:childTnLst>
                                </p:cTn>
                              </p:par>
                            </p:childTnLst>
                          </p:cTn>
                        </p:par>
                        <p:par>
                          <p:cTn fill="hold">
                            <p:stCondLst>
                              <p:cond delay="1500"/>
                            </p:stCondLst>
                            <p:childTnLst>
                              <p:par>
                                <p:cTn fill="hold" nodeType="afterEffect" presetClass="entr" presetID="10" presetSubtype="0">
                                  <p:stCondLst>
                                    <p:cond delay="500"/>
                                  </p:stCondLst>
                                  <p:childTnLst>
                                    <p:set>
                                      <p:cBhvr>
                                        <p:cTn dur="1" fill="hold">
                                          <p:stCondLst>
                                            <p:cond delay="0"/>
                                          </p:stCondLst>
                                        </p:cTn>
                                        <p:tgtEl>
                                          <p:spTgt spid="699">
                                            <p:txEl>
                                              <p:pRg end="0" st="0"/>
                                            </p:txEl>
                                          </p:spTgt>
                                        </p:tgtEl>
                                        <p:attrNameLst>
                                          <p:attrName>style.visibility</p:attrName>
                                        </p:attrNameLst>
                                      </p:cBhvr>
                                      <p:to>
                                        <p:strVal val="visible"/>
                                      </p:to>
                                    </p:set>
                                    <p:animEffect filter="fade" transition="in">
                                      <p:cBhvr>
                                        <p:cTn dur="500"/>
                                        <p:tgtEl>
                                          <p:spTgt spid="699">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11" name="Shape 711"/>
        <p:cNvGrpSpPr/>
        <p:nvPr/>
      </p:nvGrpSpPr>
      <p:grpSpPr>
        <a:xfrm>
          <a:off x="0" y="0"/>
          <a:ext cx="0" cy="0"/>
          <a:chOff x="0" y="0"/>
          <a:chExt cx="0" cy="0"/>
        </a:xfrm>
      </p:grpSpPr>
      <p:sp>
        <p:nvSpPr>
          <p:cNvPr id="712" name="Google Shape;712;p55"/>
          <p:cNvSpPr txBox="1"/>
          <p:nvPr/>
        </p:nvSpPr>
        <p:spPr>
          <a:xfrm>
            <a:off x="561975" y="455612"/>
            <a:ext cx="2584450"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Sample Problem 20.9</a:t>
            </a:r>
            <a:endParaRPr/>
          </a:p>
        </p:txBody>
      </p:sp>
      <p:sp>
        <p:nvSpPr>
          <p:cNvPr id="713" name="Google Shape;713;p55"/>
          <p:cNvSpPr txBox="1"/>
          <p:nvPr/>
        </p:nvSpPr>
        <p:spPr>
          <a:xfrm>
            <a:off x="3175000" y="455612"/>
            <a:ext cx="54864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Calculating </a:t>
            </a:r>
            <a:r>
              <a:rPr b="1" i="0" lang="en-US" sz="1800" u="none">
                <a:solidFill>
                  <a:schemeClr val="dk1"/>
                </a:solidFill>
                <a:latin typeface="Noto Sans Symbols"/>
                <a:ea typeface="Noto Sans Symbols"/>
                <a:cs typeface="Noto Sans Symbols"/>
                <a:sym typeface="Noto Sans Symbols"/>
              </a:rPr>
              <a:t>Δ</a:t>
            </a:r>
            <a:r>
              <a:rPr b="1" i="1" lang="en-US" sz="1800" u="none">
                <a:solidFill>
                  <a:schemeClr val="dk1"/>
                </a:solidFill>
                <a:latin typeface="Arial"/>
                <a:ea typeface="Arial"/>
                <a:cs typeface="Arial"/>
                <a:sym typeface="Arial"/>
              </a:rPr>
              <a:t>G</a:t>
            </a:r>
            <a:r>
              <a:rPr b="1" i="0" lang="en-US" sz="1800" u="none">
                <a:solidFill>
                  <a:schemeClr val="dk1"/>
                </a:solidFill>
                <a:latin typeface="Arial"/>
                <a:ea typeface="Arial"/>
                <a:cs typeface="Arial"/>
                <a:sym typeface="Arial"/>
              </a:rPr>
              <a:t> at Nonstandard Conditions</a:t>
            </a:r>
            <a:endParaRPr/>
          </a:p>
        </p:txBody>
      </p:sp>
      <p:sp>
        <p:nvSpPr>
          <p:cNvPr id="714" name="Google Shape;714;p55"/>
          <p:cNvSpPr txBox="1"/>
          <p:nvPr/>
        </p:nvSpPr>
        <p:spPr>
          <a:xfrm>
            <a:off x="601662" y="857250"/>
            <a:ext cx="2101850" cy="366712"/>
          </a:xfrm>
          <a:prstGeom prst="rect">
            <a:avLst/>
          </a:prstGeom>
          <a:solidFill>
            <a:srgbClr val="CC9900"/>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a:solidFill>
                  <a:schemeClr val="lt1"/>
                </a:solidFill>
                <a:latin typeface="Arial"/>
                <a:ea typeface="Arial"/>
                <a:cs typeface="Arial"/>
                <a:sym typeface="Arial"/>
              </a:rPr>
              <a:t>continued (3 of 3)</a:t>
            </a:r>
            <a:endParaRPr/>
          </a:p>
        </p:txBody>
      </p:sp>
      <p:grpSp>
        <p:nvGrpSpPr>
          <p:cNvPr id="715" name="Google Shape;715;p55"/>
          <p:cNvGrpSpPr/>
          <p:nvPr/>
        </p:nvGrpSpPr>
        <p:grpSpPr>
          <a:xfrm>
            <a:off x="4371975" y="1584325"/>
            <a:ext cx="2209800" cy="823912"/>
            <a:chOff x="2976" y="1008"/>
            <a:chExt cx="1392" cy="519"/>
          </a:xfrm>
        </p:grpSpPr>
        <p:sp>
          <p:nvSpPr>
            <p:cNvPr id="716" name="Google Shape;716;p55"/>
            <p:cNvSpPr txBox="1"/>
            <p:nvPr/>
          </p:nvSpPr>
          <p:spPr>
            <a:xfrm>
              <a:off x="2976" y="1152"/>
              <a:ext cx="240"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t>
              </a:r>
              <a:endParaRPr/>
            </a:p>
          </p:txBody>
        </p:sp>
        <p:grpSp>
          <p:nvGrpSpPr>
            <p:cNvPr id="717" name="Google Shape;717;p55"/>
            <p:cNvGrpSpPr/>
            <p:nvPr/>
          </p:nvGrpSpPr>
          <p:grpSpPr>
            <a:xfrm>
              <a:off x="3168" y="1008"/>
              <a:ext cx="1200" cy="519"/>
              <a:chOff x="3120" y="1056"/>
              <a:chExt cx="1200" cy="519"/>
            </a:xfrm>
          </p:grpSpPr>
          <p:sp>
            <p:nvSpPr>
              <p:cNvPr id="718" name="Google Shape;718;p55"/>
              <p:cNvSpPr txBox="1"/>
              <p:nvPr/>
            </p:nvSpPr>
            <p:spPr>
              <a:xfrm>
                <a:off x="3264" y="1056"/>
                <a:ext cx="720" cy="2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(0.100)</a:t>
                </a:r>
                <a:r>
                  <a:rPr b="0" baseline="30000" i="0" lang="en-US" sz="1800" u="none">
                    <a:solidFill>
                      <a:schemeClr val="dk1"/>
                    </a:solidFill>
                    <a:latin typeface="Arial"/>
                    <a:ea typeface="Arial"/>
                    <a:cs typeface="Arial"/>
                    <a:sym typeface="Arial"/>
                  </a:rPr>
                  <a:t>2</a:t>
                </a:r>
                <a:endParaRPr/>
              </a:p>
            </p:txBody>
          </p:sp>
          <p:sp>
            <p:nvSpPr>
              <p:cNvPr id="719" name="Google Shape;719;p55"/>
              <p:cNvSpPr txBox="1"/>
              <p:nvPr/>
            </p:nvSpPr>
            <p:spPr>
              <a:xfrm>
                <a:off x="3120" y="1344"/>
                <a:ext cx="1200" cy="2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(0.500)</a:t>
                </a:r>
                <a:r>
                  <a:rPr b="0" baseline="30000" i="0" lang="en-US" sz="1800" u="none">
                    <a:solidFill>
                      <a:schemeClr val="dk1"/>
                    </a:solidFill>
                    <a:latin typeface="Arial"/>
                    <a:ea typeface="Arial"/>
                    <a:cs typeface="Arial"/>
                    <a:sym typeface="Arial"/>
                  </a:rPr>
                  <a:t>2</a:t>
                </a:r>
                <a:r>
                  <a:rPr b="0" i="0" lang="en-US" sz="1800" u="none">
                    <a:solidFill>
                      <a:schemeClr val="dk1"/>
                    </a:solidFill>
                    <a:latin typeface="Arial"/>
                    <a:ea typeface="Arial"/>
                    <a:cs typeface="Arial"/>
                    <a:sym typeface="Arial"/>
                  </a:rPr>
                  <a:t>(0.0100)</a:t>
                </a:r>
                <a:endParaRPr/>
              </a:p>
            </p:txBody>
          </p:sp>
          <p:cxnSp>
            <p:nvCxnSpPr>
              <p:cNvPr id="720" name="Google Shape;720;p55"/>
              <p:cNvCxnSpPr/>
              <p:nvPr/>
            </p:nvCxnSpPr>
            <p:spPr>
              <a:xfrm>
                <a:off x="3216" y="1344"/>
                <a:ext cx="864" cy="0"/>
              </a:xfrm>
              <a:prstGeom prst="straightConnector1">
                <a:avLst/>
              </a:prstGeom>
              <a:noFill/>
              <a:ln cap="flat" cmpd="sng" w="15875">
                <a:solidFill>
                  <a:schemeClr val="dk1"/>
                </a:solidFill>
                <a:prstDash val="solid"/>
                <a:miter lim="800000"/>
                <a:headEnd len="med" w="med" type="none"/>
                <a:tailEnd len="med" w="med" type="none"/>
              </a:ln>
            </p:spPr>
          </p:cxnSp>
        </p:grpSp>
      </p:grpSp>
      <p:sp>
        <p:nvSpPr>
          <p:cNvPr id="721" name="Google Shape;721;p55"/>
          <p:cNvSpPr txBox="1"/>
          <p:nvPr/>
        </p:nvSpPr>
        <p:spPr>
          <a:xfrm>
            <a:off x="6529387" y="1820862"/>
            <a:ext cx="9906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  4.00</a:t>
            </a:r>
            <a:endParaRPr/>
          </a:p>
        </p:txBody>
      </p:sp>
      <p:sp>
        <p:nvSpPr>
          <p:cNvPr id="722" name="Google Shape;722;p55"/>
          <p:cNvSpPr txBox="1"/>
          <p:nvPr/>
        </p:nvSpPr>
        <p:spPr>
          <a:xfrm>
            <a:off x="1219200" y="2590800"/>
            <a:ext cx="7597775"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Since </a:t>
            </a:r>
            <a:r>
              <a:rPr b="0" i="1" lang="en-US" sz="1800" u="none">
                <a:solidFill>
                  <a:schemeClr val="dk1"/>
                </a:solidFill>
                <a:latin typeface="Arial"/>
                <a:ea typeface="Arial"/>
                <a:cs typeface="Arial"/>
                <a:sym typeface="Arial"/>
              </a:rPr>
              <a:t>Q</a:t>
            </a:r>
            <a:r>
              <a:rPr b="0" i="0" lang="en-US" sz="1800" u="none">
                <a:solidFill>
                  <a:schemeClr val="dk1"/>
                </a:solidFill>
                <a:latin typeface="Arial"/>
                <a:ea typeface="Arial"/>
                <a:cs typeface="Arial"/>
                <a:sym typeface="Arial"/>
              </a:rPr>
              <a:t> is &lt; </a:t>
            </a:r>
            <a:r>
              <a:rPr b="0" i="1" lang="en-US" sz="1800" u="none">
                <a:solidFill>
                  <a:schemeClr val="dk1"/>
                </a:solidFill>
                <a:latin typeface="Arial"/>
                <a:ea typeface="Arial"/>
                <a:cs typeface="Arial"/>
                <a:sym typeface="Arial"/>
              </a:rPr>
              <a:t>K</a:t>
            </a:r>
            <a:r>
              <a:rPr b="0" i="0" lang="en-US" sz="1800" u="none">
                <a:solidFill>
                  <a:schemeClr val="dk1"/>
                </a:solidFill>
                <a:latin typeface="Arial"/>
                <a:ea typeface="Arial"/>
                <a:cs typeface="Arial"/>
                <a:sym typeface="Arial"/>
              </a:rPr>
              <a:t> at both temperatures the reaction will shift right;  for 298 K there will be a dramatic shift while at 973 K the shift will be slight.</a:t>
            </a:r>
            <a:endParaRPr/>
          </a:p>
        </p:txBody>
      </p:sp>
      <p:sp>
        <p:nvSpPr>
          <p:cNvPr id="723" name="Google Shape;723;p55"/>
          <p:cNvSpPr txBox="1"/>
          <p:nvPr/>
        </p:nvSpPr>
        <p:spPr>
          <a:xfrm>
            <a:off x="762000" y="3352800"/>
            <a:ext cx="69342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(c)</a:t>
            </a:r>
            <a:r>
              <a:rPr b="0" i="0" lang="en-US" sz="1800" u="none">
                <a:solidFill>
                  <a:schemeClr val="dk1"/>
                </a:solidFill>
                <a:latin typeface="Arial"/>
                <a:ea typeface="Arial"/>
                <a:cs typeface="Arial"/>
                <a:sym typeface="Arial"/>
              </a:rPr>
              <a:t>  The nonstandard </a:t>
            </a: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G</a:t>
            </a:r>
            <a:r>
              <a:rPr b="0" i="0" lang="en-US" sz="1800" u="none">
                <a:solidFill>
                  <a:schemeClr val="dk1"/>
                </a:solidFill>
                <a:latin typeface="Arial"/>
                <a:ea typeface="Arial"/>
                <a:cs typeface="Arial"/>
                <a:sym typeface="Arial"/>
              </a:rPr>
              <a:t> is calculated using  </a:t>
            </a: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G</a:t>
            </a:r>
            <a:r>
              <a:rPr b="0" i="0" lang="en-US" sz="1800" u="none">
                <a:solidFill>
                  <a:schemeClr val="dk1"/>
                </a:solidFill>
                <a:latin typeface="Arial"/>
                <a:ea typeface="Arial"/>
                <a:cs typeface="Arial"/>
                <a:sym typeface="Arial"/>
              </a:rPr>
              <a:t> = </a:t>
            </a: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G</a:t>
            </a:r>
            <a:r>
              <a:rPr b="0" baseline="30000" i="0" lang="en-US" sz="1800" u="none">
                <a:solidFill>
                  <a:schemeClr val="dk1"/>
                </a:solidFill>
                <a:latin typeface="Arial"/>
                <a:ea typeface="Arial"/>
                <a:cs typeface="Arial"/>
                <a:sym typeface="Arial"/>
              </a:rPr>
              <a:t>o</a:t>
            </a:r>
            <a:r>
              <a:rPr b="0" i="0" lang="en-US" sz="1800" u="none">
                <a:solidFill>
                  <a:schemeClr val="dk1"/>
                </a:solidFill>
                <a:latin typeface="Arial"/>
                <a:ea typeface="Arial"/>
                <a:cs typeface="Arial"/>
                <a:sym typeface="Arial"/>
              </a:rPr>
              <a:t> + </a:t>
            </a:r>
            <a:r>
              <a:rPr b="0" i="1" lang="en-US" sz="1800" u="none">
                <a:solidFill>
                  <a:schemeClr val="dk1"/>
                </a:solidFill>
                <a:latin typeface="Arial"/>
                <a:ea typeface="Arial"/>
                <a:cs typeface="Arial"/>
                <a:sym typeface="Arial"/>
              </a:rPr>
              <a:t>RT </a:t>
            </a:r>
            <a:r>
              <a:rPr b="0" i="0" lang="en-US" sz="1800" u="none">
                <a:solidFill>
                  <a:schemeClr val="dk1"/>
                </a:solidFill>
                <a:latin typeface="Arial"/>
                <a:ea typeface="Arial"/>
                <a:cs typeface="Arial"/>
                <a:sym typeface="Arial"/>
              </a:rPr>
              <a:t>ln </a:t>
            </a:r>
            <a:r>
              <a:rPr b="0" i="1" lang="en-US" sz="1800" u="none">
                <a:solidFill>
                  <a:schemeClr val="dk1"/>
                </a:solidFill>
                <a:latin typeface="Arial"/>
                <a:ea typeface="Arial"/>
                <a:cs typeface="Arial"/>
                <a:sym typeface="Arial"/>
              </a:rPr>
              <a:t>Q</a:t>
            </a:r>
            <a:endParaRPr/>
          </a:p>
        </p:txBody>
      </p:sp>
      <p:sp>
        <p:nvSpPr>
          <p:cNvPr id="724" name="Google Shape;724;p55"/>
          <p:cNvSpPr txBox="1"/>
          <p:nvPr/>
        </p:nvSpPr>
        <p:spPr>
          <a:xfrm>
            <a:off x="1295400" y="3810000"/>
            <a:ext cx="7115175"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Noto Sans Symbols"/>
              <a:buNone/>
            </a:pP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G</a:t>
            </a:r>
            <a:r>
              <a:rPr b="0" baseline="-25000" i="0" lang="en-US" sz="1800" u="none">
                <a:solidFill>
                  <a:schemeClr val="dk1"/>
                </a:solidFill>
                <a:latin typeface="Arial"/>
                <a:ea typeface="Arial"/>
                <a:cs typeface="Arial"/>
                <a:sym typeface="Arial"/>
              </a:rPr>
              <a:t>298</a:t>
            </a:r>
            <a:r>
              <a:rPr b="0" i="0" lang="en-US" sz="1800" u="none">
                <a:solidFill>
                  <a:schemeClr val="dk1"/>
                </a:solidFill>
                <a:latin typeface="Arial"/>
                <a:ea typeface="Arial"/>
                <a:cs typeface="Arial"/>
                <a:sym typeface="Arial"/>
              </a:rPr>
              <a:t> = -141.6 kJ/mol +                 x                 (298 K)(ln 4.00)</a:t>
            </a:r>
            <a:endParaRPr/>
          </a:p>
        </p:txBody>
      </p:sp>
      <p:sp>
        <p:nvSpPr>
          <p:cNvPr id="725" name="Google Shape;725;p55"/>
          <p:cNvSpPr txBox="1"/>
          <p:nvPr/>
        </p:nvSpPr>
        <p:spPr>
          <a:xfrm>
            <a:off x="1295400" y="4191000"/>
            <a:ext cx="2590800" cy="366713"/>
          </a:xfrm>
          <a:prstGeom prst="rect">
            <a:avLst/>
          </a:prstGeom>
          <a:gradFill>
            <a:gsLst>
              <a:gs pos="0">
                <a:srgbClr val="187534">
                  <a:alpha val="48627"/>
                </a:srgbClr>
              </a:gs>
              <a:gs pos="50000">
                <a:schemeClr val="lt1"/>
              </a:gs>
              <a:gs pos="100000">
                <a:srgbClr val="187534">
                  <a:alpha val="48627"/>
                </a:srgbClr>
              </a:gs>
            </a:gsLst>
            <a:lin ang="0" scaled="0"/>
          </a:gra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Noto Sans Symbols"/>
              <a:buNone/>
            </a:pPr>
            <a:r>
              <a:rPr b="0" i="0" lang="en-US" sz="1800" u="none" cap="none" strike="noStrike">
                <a:solidFill>
                  <a:schemeClr val="dk1"/>
                </a:solidFill>
                <a:latin typeface="Noto Sans Symbols"/>
                <a:ea typeface="Noto Sans Symbols"/>
                <a:cs typeface="Noto Sans Symbols"/>
                <a:sym typeface="Noto Sans Symbols"/>
              </a:rPr>
              <a:t>Δ</a:t>
            </a:r>
            <a:r>
              <a:rPr b="0" i="1" lang="en-US" sz="1800" u="none" cap="none" strike="noStrike">
                <a:solidFill>
                  <a:schemeClr val="dk1"/>
                </a:solidFill>
                <a:latin typeface="Arial"/>
                <a:ea typeface="Arial"/>
                <a:cs typeface="Arial"/>
                <a:sym typeface="Arial"/>
              </a:rPr>
              <a:t>G</a:t>
            </a:r>
            <a:r>
              <a:rPr b="0" baseline="-25000" i="0" lang="en-US" sz="1800" u="none" cap="none" strike="noStrike">
                <a:solidFill>
                  <a:schemeClr val="dk1"/>
                </a:solidFill>
                <a:latin typeface="Arial"/>
                <a:ea typeface="Arial"/>
                <a:cs typeface="Arial"/>
                <a:sym typeface="Arial"/>
              </a:rPr>
              <a:t>298</a:t>
            </a:r>
            <a:r>
              <a:rPr b="0" i="0" lang="en-US" sz="1800" u="none" cap="none" strike="noStrike">
                <a:solidFill>
                  <a:schemeClr val="dk1"/>
                </a:solidFill>
                <a:latin typeface="Arial"/>
                <a:ea typeface="Arial"/>
                <a:cs typeface="Arial"/>
                <a:sym typeface="Arial"/>
              </a:rPr>
              <a:t> = -138.2 kJ/mol</a:t>
            </a:r>
            <a:endParaRPr/>
          </a:p>
        </p:txBody>
      </p:sp>
      <p:sp>
        <p:nvSpPr>
          <p:cNvPr id="726" name="Google Shape;726;p55"/>
          <p:cNvSpPr txBox="1"/>
          <p:nvPr/>
        </p:nvSpPr>
        <p:spPr>
          <a:xfrm>
            <a:off x="1219200" y="4648200"/>
            <a:ext cx="7180262"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Noto Sans Symbols"/>
              <a:buNone/>
            </a:pPr>
            <a:r>
              <a:rPr b="0" i="0" lang="en-US" sz="1800" u="none">
                <a:solidFill>
                  <a:schemeClr val="dk1"/>
                </a:solidFill>
                <a:latin typeface="Noto Sans Symbols"/>
                <a:ea typeface="Noto Sans Symbols"/>
                <a:cs typeface="Noto Sans Symbols"/>
                <a:sym typeface="Noto Sans Symbols"/>
              </a:rPr>
              <a:t>Δ</a:t>
            </a:r>
            <a:r>
              <a:rPr b="0" i="1" lang="en-US" sz="1800" u="none">
                <a:solidFill>
                  <a:schemeClr val="dk1"/>
                </a:solidFill>
                <a:latin typeface="Arial"/>
                <a:ea typeface="Arial"/>
                <a:cs typeface="Arial"/>
                <a:sym typeface="Arial"/>
              </a:rPr>
              <a:t>G</a:t>
            </a:r>
            <a:r>
              <a:rPr b="0" baseline="-25000" i="0" lang="en-US" sz="1800" u="none">
                <a:solidFill>
                  <a:schemeClr val="dk1"/>
                </a:solidFill>
                <a:latin typeface="Arial"/>
                <a:ea typeface="Arial"/>
                <a:cs typeface="Arial"/>
                <a:sym typeface="Arial"/>
              </a:rPr>
              <a:t>973</a:t>
            </a:r>
            <a:r>
              <a:rPr b="0" i="0" lang="en-US" sz="1800" u="none">
                <a:solidFill>
                  <a:schemeClr val="dk1"/>
                </a:solidFill>
                <a:latin typeface="Arial"/>
                <a:ea typeface="Arial"/>
                <a:cs typeface="Arial"/>
                <a:sym typeface="Arial"/>
              </a:rPr>
              <a:t> = -12.12 kJ/mol +                 x                (973 K)(ln 4.00)</a:t>
            </a:r>
            <a:endParaRPr/>
          </a:p>
        </p:txBody>
      </p:sp>
      <p:sp>
        <p:nvSpPr>
          <p:cNvPr id="727" name="Google Shape;727;p55"/>
          <p:cNvSpPr txBox="1"/>
          <p:nvPr/>
        </p:nvSpPr>
        <p:spPr>
          <a:xfrm>
            <a:off x="1295400" y="5029200"/>
            <a:ext cx="2590800" cy="366713"/>
          </a:xfrm>
          <a:prstGeom prst="rect">
            <a:avLst/>
          </a:prstGeom>
          <a:gradFill>
            <a:gsLst>
              <a:gs pos="0">
                <a:srgbClr val="187534">
                  <a:alpha val="47843"/>
                </a:srgbClr>
              </a:gs>
              <a:gs pos="50000">
                <a:schemeClr val="lt1"/>
              </a:gs>
              <a:gs pos="100000">
                <a:srgbClr val="187534">
                  <a:alpha val="47843"/>
                </a:srgbClr>
              </a:gs>
            </a:gsLst>
            <a:lin ang="0" scaled="0"/>
          </a:gra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Noto Sans Symbols"/>
              <a:buNone/>
            </a:pPr>
            <a:r>
              <a:rPr b="0" i="0" lang="en-US" sz="1800" u="none" cap="none" strike="noStrike">
                <a:solidFill>
                  <a:schemeClr val="dk1"/>
                </a:solidFill>
                <a:latin typeface="Noto Sans Symbols"/>
                <a:ea typeface="Noto Sans Symbols"/>
                <a:cs typeface="Noto Sans Symbols"/>
                <a:sym typeface="Noto Sans Symbols"/>
              </a:rPr>
              <a:t>Δ</a:t>
            </a:r>
            <a:r>
              <a:rPr b="0" i="1" lang="en-US" sz="1800" u="none" cap="none" strike="noStrike">
                <a:solidFill>
                  <a:schemeClr val="dk1"/>
                </a:solidFill>
                <a:latin typeface="Arial"/>
                <a:ea typeface="Arial"/>
                <a:cs typeface="Arial"/>
                <a:sym typeface="Arial"/>
              </a:rPr>
              <a:t>G</a:t>
            </a:r>
            <a:r>
              <a:rPr b="0" baseline="-25000" i="0" lang="en-US" sz="1800" u="none" cap="none" strike="noStrike">
                <a:solidFill>
                  <a:schemeClr val="dk1"/>
                </a:solidFill>
                <a:latin typeface="Arial"/>
                <a:ea typeface="Arial"/>
                <a:cs typeface="Arial"/>
                <a:sym typeface="Arial"/>
              </a:rPr>
              <a:t>298</a:t>
            </a:r>
            <a:r>
              <a:rPr b="0" i="0" lang="en-US" sz="1800" u="none" cap="none" strike="noStrike">
                <a:solidFill>
                  <a:schemeClr val="dk1"/>
                </a:solidFill>
                <a:latin typeface="Arial"/>
                <a:ea typeface="Arial"/>
                <a:cs typeface="Arial"/>
                <a:sym typeface="Arial"/>
              </a:rPr>
              <a:t> = -0.9 kJ/mol</a:t>
            </a:r>
            <a:endParaRPr/>
          </a:p>
        </p:txBody>
      </p:sp>
      <p:grpSp>
        <p:nvGrpSpPr>
          <p:cNvPr id="728" name="Google Shape;728;p55"/>
          <p:cNvGrpSpPr/>
          <p:nvPr/>
        </p:nvGrpSpPr>
        <p:grpSpPr>
          <a:xfrm>
            <a:off x="5054600" y="3627437"/>
            <a:ext cx="1020762" cy="744537"/>
            <a:chOff x="998" y="1314"/>
            <a:chExt cx="697" cy="437"/>
          </a:xfrm>
        </p:grpSpPr>
        <p:sp>
          <p:nvSpPr>
            <p:cNvPr id="729" name="Google Shape;729;p55"/>
            <p:cNvSpPr txBox="1"/>
            <p:nvPr/>
          </p:nvSpPr>
          <p:spPr>
            <a:xfrm>
              <a:off x="998" y="1314"/>
              <a:ext cx="697" cy="21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1 kJ</a:t>
              </a:r>
              <a:endParaRPr/>
            </a:p>
          </p:txBody>
        </p:sp>
        <p:sp>
          <p:nvSpPr>
            <p:cNvPr id="730" name="Google Shape;730;p55"/>
            <p:cNvSpPr txBox="1"/>
            <p:nvPr/>
          </p:nvSpPr>
          <p:spPr>
            <a:xfrm>
              <a:off x="1008" y="1536"/>
              <a:ext cx="624" cy="21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1000 J</a:t>
              </a:r>
              <a:endParaRPr/>
            </a:p>
          </p:txBody>
        </p:sp>
        <p:cxnSp>
          <p:nvCxnSpPr>
            <p:cNvPr id="731" name="Google Shape;731;p55"/>
            <p:cNvCxnSpPr/>
            <p:nvPr/>
          </p:nvCxnSpPr>
          <p:spPr>
            <a:xfrm>
              <a:off x="1008" y="1536"/>
              <a:ext cx="624" cy="0"/>
            </a:xfrm>
            <a:prstGeom prst="straightConnector1">
              <a:avLst/>
            </a:prstGeom>
            <a:noFill/>
            <a:ln cap="flat" cmpd="sng" w="19050">
              <a:solidFill>
                <a:schemeClr val="dk1"/>
              </a:solidFill>
              <a:prstDash val="solid"/>
              <a:miter lim="800000"/>
              <a:headEnd len="med" w="med" type="none"/>
              <a:tailEnd len="med" w="med" type="none"/>
            </a:ln>
          </p:spPr>
        </p:cxnSp>
      </p:grpSp>
      <p:grpSp>
        <p:nvGrpSpPr>
          <p:cNvPr id="732" name="Google Shape;732;p55"/>
          <p:cNvGrpSpPr/>
          <p:nvPr/>
        </p:nvGrpSpPr>
        <p:grpSpPr>
          <a:xfrm>
            <a:off x="3856037" y="3611562"/>
            <a:ext cx="1022350" cy="747712"/>
            <a:chOff x="998" y="1314"/>
            <a:chExt cx="697" cy="439"/>
          </a:xfrm>
        </p:grpSpPr>
        <p:sp>
          <p:nvSpPr>
            <p:cNvPr id="733" name="Google Shape;733;p55"/>
            <p:cNvSpPr txBox="1"/>
            <p:nvPr/>
          </p:nvSpPr>
          <p:spPr>
            <a:xfrm>
              <a:off x="998" y="1314"/>
              <a:ext cx="697" cy="21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8.314 J</a:t>
              </a:r>
              <a:endParaRPr/>
            </a:p>
          </p:txBody>
        </p:sp>
        <p:sp>
          <p:nvSpPr>
            <p:cNvPr id="734" name="Google Shape;734;p55"/>
            <p:cNvSpPr txBox="1"/>
            <p:nvPr/>
          </p:nvSpPr>
          <p:spPr>
            <a:xfrm>
              <a:off x="1008" y="1536"/>
              <a:ext cx="624" cy="21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K•mol</a:t>
              </a:r>
              <a:endParaRPr/>
            </a:p>
          </p:txBody>
        </p:sp>
        <p:cxnSp>
          <p:nvCxnSpPr>
            <p:cNvPr id="735" name="Google Shape;735;p55"/>
            <p:cNvCxnSpPr/>
            <p:nvPr/>
          </p:nvCxnSpPr>
          <p:spPr>
            <a:xfrm>
              <a:off x="1008" y="1536"/>
              <a:ext cx="624" cy="0"/>
            </a:xfrm>
            <a:prstGeom prst="straightConnector1">
              <a:avLst/>
            </a:prstGeom>
            <a:noFill/>
            <a:ln cap="flat" cmpd="sng" w="19050">
              <a:solidFill>
                <a:schemeClr val="dk1"/>
              </a:solidFill>
              <a:prstDash val="solid"/>
              <a:miter lim="800000"/>
              <a:headEnd len="med" w="med" type="none"/>
              <a:tailEnd len="med" w="med" type="none"/>
            </a:ln>
          </p:spPr>
        </p:cxnSp>
      </p:grpSp>
      <p:grpSp>
        <p:nvGrpSpPr>
          <p:cNvPr id="736" name="Google Shape;736;p55"/>
          <p:cNvGrpSpPr/>
          <p:nvPr/>
        </p:nvGrpSpPr>
        <p:grpSpPr>
          <a:xfrm>
            <a:off x="4953000" y="4481512"/>
            <a:ext cx="1022350" cy="746125"/>
            <a:chOff x="998" y="1314"/>
            <a:chExt cx="697" cy="439"/>
          </a:xfrm>
        </p:grpSpPr>
        <p:sp>
          <p:nvSpPr>
            <p:cNvPr id="737" name="Google Shape;737;p55"/>
            <p:cNvSpPr txBox="1"/>
            <p:nvPr/>
          </p:nvSpPr>
          <p:spPr>
            <a:xfrm>
              <a:off x="998" y="1314"/>
              <a:ext cx="697" cy="21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1 kJ</a:t>
              </a:r>
              <a:endParaRPr/>
            </a:p>
          </p:txBody>
        </p:sp>
        <p:sp>
          <p:nvSpPr>
            <p:cNvPr id="738" name="Google Shape;738;p55"/>
            <p:cNvSpPr txBox="1"/>
            <p:nvPr/>
          </p:nvSpPr>
          <p:spPr>
            <a:xfrm>
              <a:off x="1008" y="1536"/>
              <a:ext cx="624" cy="21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1000 J</a:t>
              </a:r>
              <a:endParaRPr/>
            </a:p>
          </p:txBody>
        </p:sp>
        <p:cxnSp>
          <p:nvCxnSpPr>
            <p:cNvPr id="739" name="Google Shape;739;p55"/>
            <p:cNvCxnSpPr/>
            <p:nvPr/>
          </p:nvCxnSpPr>
          <p:spPr>
            <a:xfrm>
              <a:off x="1008" y="1536"/>
              <a:ext cx="624" cy="0"/>
            </a:xfrm>
            <a:prstGeom prst="straightConnector1">
              <a:avLst/>
            </a:prstGeom>
            <a:noFill/>
            <a:ln cap="flat" cmpd="sng" w="19050">
              <a:solidFill>
                <a:schemeClr val="dk1"/>
              </a:solidFill>
              <a:prstDash val="solid"/>
              <a:miter lim="800000"/>
              <a:headEnd len="med" w="med" type="none"/>
              <a:tailEnd len="med" w="med" type="none"/>
            </a:ln>
          </p:spPr>
        </p:cxnSp>
      </p:grpSp>
      <p:grpSp>
        <p:nvGrpSpPr>
          <p:cNvPr id="740" name="Google Shape;740;p55"/>
          <p:cNvGrpSpPr/>
          <p:nvPr/>
        </p:nvGrpSpPr>
        <p:grpSpPr>
          <a:xfrm>
            <a:off x="3749675" y="4465637"/>
            <a:ext cx="1020762" cy="747712"/>
            <a:chOff x="998" y="1314"/>
            <a:chExt cx="697" cy="439"/>
          </a:xfrm>
        </p:grpSpPr>
        <p:sp>
          <p:nvSpPr>
            <p:cNvPr id="741" name="Google Shape;741;p55"/>
            <p:cNvSpPr txBox="1"/>
            <p:nvPr/>
          </p:nvSpPr>
          <p:spPr>
            <a:xfrm>
              <a:off x="998" y="1314"/>
              <a:ext cx="697" cy="21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8.314 J</a:t>
              </a:r>
              <a:endParaRPr/>
            </a:p>
          </p:txBody>
        </p:sp>
        <p:sp>
          <p:nvSpPr>
            <p:cNvPr id="742" name="Google Shape;742;p55"/>
            <p:cNvSpPr txBox="1"/>
            <p:nvPr/>
          </p:nvSpPr>
          <p:spPr>
            <a:xfrm>
              <a:off x="1008" y="1536"/>
              <a:ext cx="624" cy="21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K•mol</a:t>
              </a:r>
              <a:endParaRPr/>
            </a:p>
          </p:txBody>
        </p:sp>
        <p:cxnSp>
          <p:nvCxnSpPr>
            <p:cNvPr id="743" name="Google Shape;743;p55"/>
            <p:cNvCxnSpPr/>
            <p:nvPr/>
          </p:nvCxnSpPr>
          <p:spPr>
            <a:xfrm>
              <a:off x="1008" y="1536"/>
              <a:ext cx="624" cy="0"/>
            </a:xfrm>
            <a:prstGeom prst="straightConnector1">
              <a:avLst/>
            </a:prstGeom>
            <a:noFill/>
            <a:ln cap="flat" cmpd="sng" w="19050">
              <a:solidFill>
                <a:schemeClr val="dk1"/>
              </a:solidFill>
              <a:prstDash val="solid"/>
              <a:miter lim="800000"/>
              <a:headEnd len="med" w="med" type="none"/>
              <a:tailEnd len="med" w="med" type="none"/>
            </a:ln>
          </p:spPr>
        </p:cxnSp>
      </p:grpSp>
      <p:sp>
        <p:nvSpPr>
          <p:cNvPr id="744" name="Google Shape;744;p55"/>
          <p:cNvSpPr/>
          <p:nvPr/>
        </p:nvSpPr>
        <p:spPr>
          <a:xfrm>
            <a:off x="0" y="3195637"/>
            <a:ext cx="9144000" cy="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000" u="none">
              <a:solidFill>
                <a:schemeClr val="dk1"/>
              </a:solidFill>
              <a:latin typeface="Arial"/>
              <a:ea typeface="Arial"/>
              <a:cs typeface="Arial"/>
              <a:sym typeface="Arial"/>
            </a:endParaRPr>
          </a:p>
        </p:txBody>
      </p:sp>
      <p:grpSp>
        <p:nvGrpSpPr>
          <p:cNvPr id="745" name="Google Shape;745;p55"/>
          <p:cNvGrpSpPr/>
          <p:nvPr/>
        </p:nvGrpSpPr>
        <p:grpSpPr>
          <a:xfrm>
            <a:off x="762000" y="1590675"/>
            <a:ext cx="3459162" cy="876300"/>
            <a:chOff x="480" y="1002"/>
            <a:chExt cx="2179" cy="552"/>
          </a:xfrm>
        </p:grpSpPr>
        <p:sp>
          <p:nvSpPr>
            <p:cNvPr id="746" name="Google Shape;746;p55"/>
            <p:cNvSpPr txBox="1"/>
            <p:nvPr/>
          </p:nvSpPr>
          <p:spPr>
            <a:xfrm>
              <a:off x="480" y="1152"/>
              <a:ext cx="1306" cy="23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(b)</a:t>
              </a:r>
              <a:r>
                <a:rPr b="0" i="0" lang="en-US" sz="1800" u="none">
                  <a:solidFill>
                    <a:schemeClr val="dk1"/>
                  </a:solidFill>
                  <a:latin typeface="Arial"/>
                  <a:ea typeface="Arial"/>
                  <a:cs typeface="Arial"/>
                  <a:sym typeface="Arial"/>
                </a:rPr>
                <a:t>  The value of</a:t>
              </a:r>
              <a:endParaRPr/>
            </a:p>
          </p:txBody>
        </p:sp>
        <p:pic>
          <p:nvPicPr>
            <p:cNvPr id="747" name="Google Shape;747;p55"/>
            <p:cNvPicPr preferRelativeResize="0"/>
            <p:nvPr/>
          </p:nvPicPr>
          <p:blipFill rotWithShape="1">
            <a:blip r:embed="rId3">
              <a:alphaModFix/>
            </a:blip>
            <a:srcRect b="0" l="0" r="0" t="0"/>
            <a:stretch/>
          </p:blipFill>
          <p:spPr>
            <a:xfrm>
              <a:off x="1668" y="1002"/>
              <a:ext cx="991" cy="552"/>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500"/>
                                  </p:stCondLst>
                                  <p:childTnLst>
                                    <p:set>
                                      <p:cBhvr>
                                        <p:cTn dur="1" fill="hold">
                                          <p:stCondLst>
                                            <p:cond delay="0"/>
                                          </p:stCondLst>
                                        </p:cTn>
                                        <p:tgtEl>
                                          <p:spTgt spid="721">
                                            <p:txEl>
                                              <p:pRg end="0" st="0"/>
                                            </p:txEl>
                                          </p:spTgt>
                                        </p:tgtEl>
                                        <p:attrNameLst>
                                          <p:attrName>style.visibility</p:attrName>
                                        </p:attrNameLst>
                                      </p:cBhvr>
                                      <p:to>
                                        <p:strVal val="visible"/>
                                      </p:to>
                                    </p:set>
                                    <p:animEffect filter="fade" transition="in">
                                      <p:cBhvr>
                                        <p:cTn dur="500"/>
                                        <p:tgtEl>
                                          <p:spTgt spid="721">
                                            <p:txEl>
                                              <p:pRg end="0" st="0"/>
                                            </p:txEl>
                                          </p:spTgt>
                                        </p:tgtEl>
                                      </p:cBhvr>
                                    </p:animEffect>
                                  </p:childTnLst>
                                </p:cTn>
                              </p:par>
                            </p:childTnLst>
                          </p:cTn>
                        </p:par>
                        <p:par>
                          <p:cTn fill="hold">
                            <p:stCondLst>
                              <p:cond delay="500"/>
                            </p:stCondLst>
                            <p:childTnLst>
                              <p:par>
                                <p:cTn fill="hold" nodeType="afterEffect" presetClass="entr" presetID="10" presetSubtype="0">
                                  <p:stCondLst>
                                    <p:cond delay="2000"/>
                                  </p:stCondLst>
                                  <p:childTnLst>
                                    <p:set>
                                      <p:cBhvr>
                                        <p:cTn dur="1" fill="hold">
                                          <p:stCondLst>
                                            <p:cond delay="0"/>
                                          </p:stCondLst>
                                        </p:cTn>
                                        <p:tgtEl>
                                          <p:spTgt spid="722"/>
                                        </p:tgtEl>
                                        <p:attrNameLst>
                                          <p:attrName>style.visibility</p:attrName>
                                        </p:attrNameLst>
                                      </p:cBhvr>
                                      <p:to>
                                        <p:strVal val="visible"/>
                                      </p:to>
                                    </p:set>
                                    <p:animEffect filter="fade" transition="in">
                                      <p:cBhvr>
                                        <p:cTn dur="500"/>
                                        <p:tgtEl>
                                          <p:spTgt spid="722"/>
                                        </p:tgtEl>
                                      </p:cBhvr>
                                    </p:animEffect>
                                  </p:childTnLst>
                                </p:cTn>
                              </p:par>
                            </p:childTnLst>
                          </p:cTn>
                        </p:par>
                        <p:par>
                          <p:cTn fill="hold">
                            <p:stCondLst>
                              <p:cond delay="1000"/>
                            </p:stCondLst>
                            <p:childTnLst>
                              <p:par>
                                <p:cTn fill="hold" nodeType="afterEffect" presetClass="entr" presetID="10" presetSubtype="0">
                                  <p:stCondLst>
                                    <p:cond delay="4000"/>
                                  </p:stCondLst>
                                  <p:childTnLst>
                                    <p:set>
                                      <p:cBhvr>
                                        <p:cTn dur="1" fill="hold">
                                          <p:stCondLst>
                                            <p:cond delay="0"/>
                                          </p:stCondLst>
                                        </p:cTn>
                                        <p:tgtEl>
                                          <p:spTgt spid="723">
                                            <p:txEl>
                                              <p:pRg end="0" st="0"/>
                                            </p:txEl>
                                          </p:spTgt>
                                        </p:tgtEl>
                                        <p:attrNameLst>
                                          <p:attrName>style.visibility</p:attrName>
                                        </p:attrNameLst>
                                      </p:cBhvr>
                                      <p:to>
                                        <p:strVal val="visible"/>
                                      </p:to>
                                    </p:set>
                                    <p:animEffect filter="fade" transition="in">
                                      <p:cBhvr>
                                        <p:cTn dur="500"/>
                                        <p:tgtEl>
                                          <p:spTgt spid="723">
                                            <p:txEl>
                                              <p:pRg end="0" st="0"/>
                                            </p:txEl>
                                          </p:spTgt>
                                        </p:tgtEl>
                                      </p:cBhvr>
                                    </p:animEffect>
                                  </p:childTnLst>
                                </p:cTn>
                              </p:par>
                            </p:childTnLst>
                          </p:cTn>
                        </p:par>
                        <p:par>
                          <p:cTn fill="hold">
                            <p:stCondLst>
                              <p:cond delay="1500"/>
                            </p:stCondLst>
                            <p:childTnLst>
                              <p:par>
                                <p:cTn fill="hold" nodeType="afterEffect" presetClass="entr" presetID="10" presetSubtype="0">
                                  <p:stCondLst>
                                    <p:cond delay="1000"/>
                                  </p:stCondLst>
                                  <p:childTnLst>
                                    <p:set>
                                      <p:cBhvr>
                                        <p:cTn dur="1" fill="hold">
                                          <p:stCondLst>
                                            <p:cond delay="0"/>
                                          </p:stCondLst>
                                        </p:cTn>
                                        <p:tgtEl>
                                          <p:spTgt spid="724">
                                            <p:txEl>
                                              <p:pRg end="0" st="0"/>
                                            </p:txEl>
                                          </p:spTgt>
                                        </p:tgtEl>
                                        <p:attrNameLst>
                                          <p:attrName>style.visibility</p:attrName>
                                        </p:attrNameLst>
                                      </p:cBhvr>
                                      <p:to>
                                        <p:strVal val="visible"/>
                                      </p:to>
                                    </p:set>
                                    <p:animEffect filter="fade" transition="in">
                                      <p:cBhvr>
                                        <p:cTn dur="500"/>
                                        <p:tgtEl>
                                          <p:spTgt spid="724">
                                            <p:txEl>
                                              <p:pRg end="0" st="0"/>
                                            </p:txEl>
                                          </p:spTgt>
                                        </p:tgtEl>
                                      </p:cBhvr>
                                    </p:animEffect>
                                  </p:childTnLst>
                                </p:cTn>
                              </p:par>
                            </p:childTnLst>
                          </p:cTn>
                        </p:par>
                        <p:par>
                          <p:cTn fill="hold">
                            <p:stCondLst>
                              <p:cond delay="2000"/>
                            </p:stCondLst>
                            <p:childTnLst>
                              <p:par>
                                <p:cTn fill="hold" nodeType="afterEffect" presetClass="entr" presetID="10" presetSubtype="0">
                                  <p:stCondLst>
                                    <p:cond delay="1000"/>
                                  </p:stCondLst>
                                  <p:childTnLst>
                                    <p:set>
                                      <p:cBhvr>
                                        <p:cTn dur="1" fill="hold">
                                          <p:stCondLst>
                                            <p:cond delay="0"/>
                                          </p:stCondLst>
                                        </p:cTn>
                                        <p:tgtEl>
                                          <p:spTgt spid="726">
                                            <p:txEl>
                                              <p:pRg end="0" st="0"/>
                                            </p:txEl>
                                          </p:spTgt>
                                        </p:tgtEl>
                                        <p:attrNameLst>
                                          <p:attrName>style.visibility</p:attrName>
                                        </p:attrNameLst>
                                      </p:cBhvr>
                                      <p:to>
                                        <p:strVal val="visible"/>
                                      </p:to>
                                    </p:set>
                                    <p:animEffect filter="fade" transition="in">
                                      <p:cBhvr>
                                        <p:cTn dur="500"/>
                                        <p:tgtEl>
                                          <p:spTgt spid="726">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52" name="Shape 752"/>
        <p:cNvGrpSpPr/>
        <p:nvPr/>
      </p:nvGrpSpPr>
      <p:grpSpPr>
        <a:xfrm>
          <a:off x="0" y="0"/>
          <a:ext cx="0" cy="0"/>
          <a:chOff x="0" y="0"/>
          <a:chExt cx="0" cy="0"/>
        </a:xfrm>
      </p:grpSpPr>
      <p:sp>
        <p:nvSpPr>
          <p:cNvPr id="753" name="Google Shape;753;p56"/>
          <p:cNvSpPr txBox="1"/>
          <p:nvPr/>
        </p:nvSpPr>
        <p:spPr>
          <a:xfrm>
            <a:off x="609600" y="381000"/>
            <a:ext cx="15240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Figure 20.14</a:t>
            </a:r>
            <a:endParaRPr/>
          </a:p>
        </p:txBody>
      </p:sp>
      <p:sp>
        <p:nvSpPr>
          <p:cNvPr id="754" name="Google Shape;754;p56"/>
          <p:cNvSpPr txBox="1"/>
          <p:nvPr/>
        </p:nvSpPr>
        <p:spPr>
          <a:xfrm>
            <a:off x="685800" y="762000"/>
            <a:ext cx="8001000" cy="3968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The relation between free energy and the extent of reaction.</a:t>
            </a:r>
            <a:endParaRPr/>
          </a:p>
        </p:txBody>
      </p:sp>
      <p:sp>
        <p:nvSpPr>
          <p:cNvPr id="755" name="Google Shape;755;p56"/>
          <p:cNvSpPr txBox="1"/>
          <p:nvPr/>
        </p:nvSpPr>
        <p:spPr>
          <a:xfrm>
            <a:off x="8382000" y="6096000"/>
            <a:ext cx="457200" cy="457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t/>
            </a:r>
            <a:endParaRPr b="0" i="0" sz="2000" u="none">
              <a:solidFill>
                <a:schemeClr val="dk1"/>
              </a:solidFill>
              <a:latin typeface="Arial"/>
              <a:ea typeface="Arial"/>
              <a:cs typeface="Arial"/>
              <a:sym typeface="Arial"/>
            </a:endParaRPr>
          </a:p>
        </p:txBody>
      </p:sp>
      <p:pic>
        <p:nvPicPr>
          <p:cNvPr id="756" name="Google Shape;756;p56"/>
          <p:cNvPicPr preferRelativeResize="0"/>
          <p:nvPr/>
        </p:nvPicPr>
        <p:blipFill rotWithShape="1">
          <a:blip r:embed="rId3">
            <a:alphaModFix/>
          </a:blip>
          <a:srcRect b="0" l="0" r="0" t="0"/>
          <a:stretch/>
        </p:blipFill>
        <p:spPr>
          <a:xfrm>
            <a:off x="69850" y="1914525"/>
            <a:ext cx="8959850" cy="33877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3" name="Shape 143"/>
        <p:cNvGrpSpPr/>
        <p:nvPr/>
      </p:nvGrpSpPr>
      <p:grpSpPr>
        <a:xfrm>
          <a:off x="0" y="0"/>
          <a:ext cx="0" cy="0"/>
          <a:chOff x="0" y="0"/>
          <a:chExt cx="0" cy="0"/>
        </a:xfrm>
      </p:grpSpPr>
      <p:sp>
        <p:nvSpPr>
          <p:cNvPr id="144" name="Google Shape;144;p17"/>
          <p:cNvSpPr txBox="1"/>
          <p:nvPr/>
        </p:nvSpPr>
        <p:spPr>
          <a:xfrm>
            <a:off x="685800" y="457200"/>
            <a:ext cx="15240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Figure 20.1</a:t>
            </a:r>
            <a:endParaRPr/>
          </a:p>
        </p:txBody>
      </p:sp>
      <p:sp>
        <p:nvSpPr>
          <p:cNvPr id="145" name="Google Shape;145;p17"/>
          <p:cNvSpPr txBox="1"/>
          <p:nvPr/>
        </p:nvSpPr>
        <p:spPr>
          <a:xfrm>
            <a:off x="4267200" y="3276600"/>
            <a:ext cx="1447800" cy="39687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evacuated</a:t>
            </a:r>
            <a:endParaRPr/>
          </a:p>
        </p:txBody>
      </p:sp>
      <p:sp>
        <p:nvSpPr>
          <p:cNvPr id="146" name="Google Shape;146;p17"/>
          <p:cNvSpPr txBox="1"/>
          <p:nvPr/>
        </p:nvSpPr>
        <p:spPr>
          <a:xfrm>
            <a:off x="2133600" y="427037"/>
            <a:ext cx="4495800" cy="396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Spontaneous expansion of a gas.</a:t>
            </a:r>
            <a:endParaRPr/>
          </a:p>
        </p:txBody>
      </p:sp>
      <p:pic>
        <p:nvPicPr>
          <p:cNvPr id="147" name="Google Shape;147;p17"/>
          <p:cNvPicPr preferRelativeResize="0"/>
          <p:nvPr/>
        </p:nvPicPr>
        <p:blipFill rotWithShape="1">
          <a:blip r:embed="rId3">
            <a:alphaModFix/>
          </a:blip>
          <a:srcRect b="0" l="0" r="0" t="0"/>
          <a:stretch/>
        </p:blipFill>
        <p:spPr>
          <a:xfrm>
            <a:off x="57150" y="1944687"/>
            <a:ext cx="8937625" cy="2159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2" name="Shape 152"/>
        <p:cNvGrpSpPr/>
        <p:nvPr/>
      </p:nvGrpSpPr>
      <p:grpSpPr>
        <a:xfrm>
          <a:off x="0" y="0"/>
          <a:ext cx="0" cy="0"/>
          <a:chOff x="0" y="0"/>
          <a:chExt cx="0" cy="0"/>
        </a:xfrm>
      </p:grpSpPr>
      <p:sp>
        <p:nvSpPr>
          <p:cNvPr id="153" name="Google Shape;153;p18"/>
          <p:cNvSpPr txBox="1"/>
          <p:nvPr/>
        </p:nvSpPr>
        <p:spPr>
          <a:xfrm>
            <a:off x="609600" y="547687"/>
            <a:ext cx="15240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Figure 20.2</a:t>
            </a:r>
            <a:endParaRPr/>
          </a:p>
        </p:txBody>
      </p:sp>
      <p:sp>
        <p:nvSpPr>
          <p:cNvPr id="154" name="Google Shape;154;p18"/>
          <p:cNvSpPr txBox="1"/>
          <p:nvPr/>
        </p:nvSpPr>
        <p:spPr>
          <a:xfrm>
            <a:off x="2293937" y="528637"/>
            <a:ext cx="6254750" cy="396875"/>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The entropy increase due to expansion of a gas.</a:t>
            </a:r>
            <a:endParaRPr/>
          </a:p>
        </p:txBody>
      </p:sp>
      <p:pic>
        <p:nvPicPr>
          <p:cNvPr id="155" name="Google Shape;155;p18"/>
          <p:cNvPicPr preferRelativeResize="0"/>
          <p:nvPr/>
        </p:nvPicPr>
        <p:blipFill rotWithShape="1">
          <a:blip r:embed="rId3">
            <a:alphaModFix/>
          </a:blip>
          <a:srcRect b="0" l="0" r="0" t="0"/>
          <a:stretch/>
        </p:blipFill>
        <p:spPr>
          <a:xfrm>
            <a:off x="652462" y="1031875"/>
            <a:ext cx="7429500" cy="446881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0" name="Shape 160"/>
        <p:cNvGrpSpPr/>
        <p:nvPr/>
      </p:nvGrpSpPr>
      <p:grpSpPr>
        <a:xfrm>
          <a:off x="0" y="0"/>
          <a:ext cx="0" cy="0"/>
          <a:chOff x="0" y="0"/>
          <a:chExt cx="0" cy="0"/>
        </a:xfrm>
      </p:grpSpPr>
      <p:sp>
        <p:nvSpPr>
          <p:cNvPr id="161" name="Google Shape;161;p19"/>
          <p:cNvSpPr txBox="1"/>
          <p:nvPr/>
        </p:nvSpPr>
        <p:spPr>
          <a:xfrm>
            <a:off x="609600" y="381000"/>
            <a:ext cx="1524000"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Figure 20.3</a:t>
            </a:r>
            <a:endParaRPr/>
          </a:p>
        </p:txBody>
      </p:sp>
      <p:sp>
        <p:nvSpPr>
          <p:cNvPr id="162" name="Google Shape;162;p19"/>
          <p:cNvSpPr txBox="1"/>
          <p:nvPr/>
        </p:nvSpPr>
        <p:spPr>
          <a:xfrm>
            <a:off x="838200" y="762000"/>
            <a:ext cx="7696200" cy="396875"/>
          </a:xfrm>
          <a:prstGeom prst="rect">
            <a:avLst/>
          </a:prstGeom>
          <a:noFill/>
          <a:ln>
            <a:noFill/>
          </a:ln>
        </p:spPr>
        <p:txBody>
          <a:bodyPr anchorCtr="0" anchor="t" bIns="45700" lIns="0" spcFirstLastPara="1" rIns="0"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Expansion of a gas and the increase in number of microstates.</a:t>
            </a:r>
            <a:endParaRPr/>
          </a:p>
        </p:txBody>
      </p:sp>
      <p:pic>
        <p:nvPicPr>
          <p:cNvPr id="163" name="Google Shape;163;p19"/>
          <p:cNvPicPr preferRelativeResize="0"/>
          <p:nvPr/>
        </p:nvPicPr>
        <p:blipFill rotWithShape="1">
          <a:blip r:embed="rId3">
            <a:alphaModFix/>
          </a:blip>
          <a:srcRect b="0" l="0" r="0" t="0"/>
          <a:stretch/>
        </p:blipFill>
        <p:spPr>
          <a:xfrm>
            <a:off x="1722437" y="1192212"/>
            <a:ext cx="5686425" cy="528478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8" name="Shape 168"/>
        <p:cNvGrpSpPr/>
        <p:nvPr/>
      </p:nvGrpSpPr>
      <p:grpSpPr>
        <a:xfrm>
          <a:off x="0" y="0"/>
          <a:ext cx="0" cy="0"/>
          <a:chOff x="0" y="0"/>
          <a:chExt cx="0" cy="0"/>
        </a:xfrm>
      </p:grpSpPr>
      <p:sp>
        <p:nvSpPr>
          <p:cNvPr id="169" name="Google Shape;169;p20"/>
          <p:cNvSpPr txBox="1"/>
          <p:nvPr/>
        </p:nvSpPr>
        <p:spPr>
          <a:xfrm>
            <a:off x="762000" y="563562"/>
            <a:ext cx="3276600" cy="396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1877 Ludwig Boltzmann </a:t>
            </a:r>
            <a:endParaRPr/>
          </a:p>
        </p:txBody>
      </p:sp>
      <p:sp>
        <p:nvSpPr>
          <p:cNvPr id="170" name="Google Shape;170;p20"/>
          <p:cNvSpPr txBox="1"/>
          <p:nvPr/>
        </p:nvSpPr>
        <p:spPr>
          <a:xfrm>
            <a:off x="4495800" y="533400"/>
            <a:ext cx="1981200" cy="457200"/>
          </a:xfrm>
          <a:prstGeom prst="rect">
            <a:avLst/>
          </a:prstGeom>
          <a:gradFill>
            <a:gsLst>
              <a:gs pos="0">
                <a:srgbClr val="FF9218"/>
              </a:gs>
              <a:gs pos="100000">
                <a:schemeClr val="lt1"/>
              </a:gs>
            </a:gsLst>
            <a:lin ang="0" scaled="0"/>
          </a:gra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400"/>
              <a:buFont typeface="Arial"/>
              <a:buNone/>
            </a:pPr>
            <a:r>
              <a:rPr b="1" i="1" lang="en-US" sz="2400" u="none">
                <a:solidFill>
                  <a:schemeClr val="dk1"/>
                </a:solidFill>
                <a:latin typeface="Arial"/>
                <a:ea typeface="Arial"/>
                <a:cs typeface="Arial"/>
                <a:sym typeface="Arial"/>
              </a:rPr>
              <a:t>S</a:t>
            </a:r>
            <a:r>
              <a:rPr b="1" i="0" lang="en-US" sz="2400" u="none">
                <a:solidFill>
                  <a:schemeClr val="dk1"/>
                </a:solidFill>
                <a:latin typeface="Arial"/>
                <a:ea typeface="Arial"/>
                <a:cs typeface="Arial"/>
                <a:sym typeface="Arial"/>
              </a:rPr>
              <a:t> = </a:t>
            </a:r>
            <a:r>
              <a:rPr b="1" i="1" lang="en-US" sz="2400" u="none">
                <a:solidFill>
                  <a:schemeClr val="dk1"/>
                </a:solidFill>
                <a:latin typeface="Arial"/>
                <a:ea typeface="Arial"/>
                <a:cs typeface="Arial"/>
                <a:sym typeface="Arial"/>
              </a:rPr>
              <a:t>k</a:t>
            </a:r>
            <a:r>
              <a:rPr b="1" i="0" lang="en-US" sz="2400" u="none">
                <a:solidFill>
                  <a:schemeClr val="dk1"/>
                </a:solidFill>
                <a:latin typeface="Arial"/>
                <a:ea typeface="Arial"/>
                <a:cs typeface="Arial"/>
                <a:sym typeface="Arial"/>
              </a:rPr>
              <a:t> 1n </a:t>
            </a:r>
            <a:r>
              <a:rPr b="1" i="1" lang="en-US" sz="2400" u="none">
                <a:solidFill>
                  <a:schemeClr val="dk1"/>
                </a:solidFill>
                <a:latin typeface="Arial"/>
                <a:ea typeface="Arial"/>
                <a:cs typeface="Arial"/>
                <a:sym typeface="Arial"/>
              </a:rPr>
              <a:t>W</a:t>
            </a:r>
            <a:endParaRPr/>
          </a:p>
        </p:txBody>
      </p:sp>
      <p:sp>
        <p:nvSpPr>
          <p:cNvPr id="171" name="Google Shape;171;p20"/>
          <p:cNvSpPr txBox="1"/>
          <p:nvPr/>
        </p:nvSpPr>
        <p:spPr>
          <a:xfrm>
            <a:off x="685800" y="1295400"/>
            <a:ext cx="8258175" cy="10064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where </a:t>
            </a:r>
            <a:r>
              <a:rPr b="0" i="1" lang="en-US" sz="2000" u="none">
                <a:solidFill>
                  <a:schemeClr val="dk1"/>
                </a:solidFill>
                <a:latin typeface="Arial"/>
                <a:ea typeface="Arial"/>
                <a:cs typeface="Arial"/>
                <a:sym typeface="Arial"/>
              </a:rPr>
              <a:t>S</a:t>
            </a:r>
            <a:r>
              <a:rPr b="0" i="0" lang="en-US" sz="2000" u="none">
                <a:solidFill>
                  <a:schemeClr val="dk1"/>
                </a:solidFill>
                <a:latin typeface="Arial"/>
                <a:ea typeface="Arial"/>
                <a:cs typeface="Arial"/>
                <a:sym typeface="Arial"/>
              </a:rPr>
              <a:t> is entropy, </a:t>
            </a:r>
            <a:r>
              <a:rPr b="0" i="1" lang="en-US" sz="2000" u="none">
                <a:solidFill>
                  <a:schemeClr val="dk1"/>
                </a:solidFill>
                <a:latin typeface="Arial"/>
                <a:ea typeface="Arial"/>
                <a:cs typeface="Arial"/>
                <a:sym typeface="Arial"/>
              </a:rPr>
              <a:t>W</a:t>
            </a:r>
            <a:r>
              <a:rPr b="0" i="0" lang="en-US" sz="2000" u="none">
                <a:solidFill>
                  <a:schemeClr val="dk1"/>
                </a:solidFill>
                <a:latin typeface="Arial"/>
                <a:ea typeface="Arial"/>
                <a:cs typeface="Arial"/>
                <a:sym typeface="Arial"/>
              </a:rPr>
              <a:t> is the number of ways of arranging the components of a system, and </a:t>
            </a:r>
            <a:r>
              <a:rPr b="0" i="1" lang="en-US" sz="2000" u="none">
                <a:solidFill>
                  <a:schemeClr val="dk1"/>
                </a:solidFill>
                <a:latin typeface="Arial"/>
                <a:ea typeface="Arial"/>
                <a:cs typeface="Arial"/>
                <a:sym typeface="Arial"/>
              </a:rPr>
              <a:t>k</a:t>
            </a:r>
            <a:r>
              <a:rPr b="0" i="0" lang="en-US" sz="2000" u="none">
                <a:solidFill>
                  <a:schemeClr val="dk1"/>
                </a:solidFill>
                <a:latin typeface="Arial"/>
                <a:ea typeface="Arial"/>
                <a:cs typeface="Arial"/>
                <a:sym typeface="Arial"/>
              </a:rPr>
              <a:t> is a constant (the Boltzmann constant), </a:t>
            </a:r>
            <a:r>
              <a:rPr b="0" i="1" lang="en-US" sz="2000" u="none">
                <a:solidFill>
                  <a:schemeClr val="dk1"/>
                </a:solidFill>
                <a:latin typeface="Arial"/>
                <a:ea typeface="Arial"/>
                <a:cs typeface="Arial"/>
                <a:sym typeface="Arial"/>
              </a:rPr>
              <a:t>R</a:t>
            </a:r>
            <a:r>
              <a:rPr b="0" i="0" lang="en-US" sz="2000" u="none">
                <a:solidFill>
                  <a:schemeClr val="dk1"/>
                </a:solidFill>
                <a:latin typeface="Arial"/>
                <a:ea typeface="Arial"/>
                <a:cs typeface="Arial"/>
                <a:sym typeface="Arial"/>
              </a:rPr>
              <a:t>/</a:t>
            </a:r>
            <a:r>
              <a:rPr b="0" i="1" lang="en-US" sz="2000" u="none">
                <a:solidFill>
                  <a:schemeClr val="dk1"/>
                </a:solidFill>
                <a:latin typeface="Arial"/>
                <a:ea typeface="Arial"/>
                <a:cs typeface="Arial"/>
                <a:sym typeface="Arial"/>
              </a:rPr>
              <a:t>N</a:t>
            </a:r>
            <a:r>
              <a:rPr b="0" baseline="-25000" i="0" lang="en-US" sz="2000" u="none">
                <a:solidFill>
                  <a:schemeClr val="dk1"/>
                </a:solidFill>
                <a:latin typeface="Arial"/>
                <a:ea typeface="Arial"/>
                <a:cs typeface="Arial"/>
                <a:sym typeface="Arial"/>
              </a:rPr>
              <a:t>A</a:t>
            </a:r>
            <a:r>
              <a:rPr b="0" i="0" lang="en-US" sz="2000" u="none">
                <a:solidFill>
                  <a:schemeClr val="dk1"/>
                </a:solidFill>
                <a:latin typeface="Arial"/>
                <a:ea typeface="Arial"/>
                <a:cs typeface="Arial"/>
                <a:sym typeface="Arial"/>
              </a:rPr>
              <a:t> (</a:t>
            </a:r>
            <a:r>
              <a:rPr b="0" i="1" lang="en-US" sz="2000" u="none">
                <a:solidFill>
                  <a:schemeClr val="dk1"/>
                </a:solidFill>
                <a:latin typeface="Arial"/>
                <a:ea typeface="Arial"/>
                <a:cs typeface="Arial"/>
                <a:sym typeface="Arial"/>
              </a:rPr>
              <a:t>R</a:t>
            </a:r>
            <a:r>
              <a:rPr b="0" i="0" lang="en-US" sz="2000" u="none">
                <a:solidFill>
                  <a:schemeClr val="dk1"/>
                </a:solidFill>
                <a:latin typeface="Arial"/>
                <a:ea typeface="Arial"/>
                <a:cs typeface="Arial"/>
                <a:sym typeface="Arial"/>
              </a:rPr>
              <a:t> = universal gas constant, </a:t>
            </a:r>
            <a:r>
              <a:rPr b="0" i="1" lang="en-US" sz="2000" u="none">
                <a:solidFill>
                  <a:schemeClr val="dk1"/>
                </a:solidFill>
                <a:latin typeface="Arial"/>
                <a:ea typeface="Arial"/>
                <a:cs typeface="Arial"/>
                <a:sym typeface="Arial"/>
              </a:rPr>
              <a:t>N</a:t>
            </a:r>
            <a:r>
              <a:rPr b="0" baseline="-25000" i="0" lang="en-US" sz="2000" u="none">
                <a:solidFill>
                  <a:schemeClr val="dk1"/>
                </a:solidFill>
                <a:latin typeface="Arial"/>
                <a:ea typeface="Arial"/>
                <a:cs typeface="Arial"/>
                <a:sym typeface="Arial"/>
              </a:rPr>
              <a:t>A</a:t>
            </a:r>
            <a:r>
              <a:rPr b="0" i="0" lang="en-US" sz="2000" u="none">
                <a:solidFill>
                  <a:schemeClr val="dk1"/>
                </a:solidFill>
                <a:latin typeface="Arial"/>
                <a:ea typeface="Arial"/>
                <a:cs typeface="Arial"/>
                <a:sym typeface="Arial"/>
              </a:rPr>
              <a:t> = Avogadro’s number). </a:t>
            </a:r>
            <a:endParaRPr/>
          </a:p>
        </p:txBody>
      </p:sp>
      <p:sp>
        <p:nvSpPr>
          <p:cNvPr id="172" name="Google Shape;172;p20"/>
          <p:cNvSpPr txBox="1"/>
          <p:nvPr/>
        </p:nvSpPr>
        <p:spPr>
          <a:xfrm>
            <a:off x="685800" y="2667000"/>
            <a:ext cx="8001000" cy="701675"/>
          </a:xfrm>
          <a:prstGeom prst="rect">
            <a:avLst/>
          </a:prstGeom>
          <a:noFill/>
          <a:ln>
            <a:noFill/>
          </a:ln>
        </p:spPr>
        <p:txBody>
          <a:bodyPr anchorCtr="0" anchor="t" bIns="45700" lIns="91425" spcFirstLastPara="1" rIns="91425" wrap="square" tIns="45700">
            <a:spAutoFit/>
          </a:bodyPr>
          <a:lstStyle/>
          <a:p>
            <a:pPr indent="-127000" lvl="0" marL="0" marR="0" rtl="0" algn="l">
              <a:lnSpc>
                <a:spcPct val="100000"/>
              </a:lnSpc>
              <a:spcBef>
                <a:spcPts val="0"/>
              </a:spcBef>
              <a:spcAft>
                <a:spcPts val="0"/>
              </a:spcAft>
              <a:buClr>
                <a:schemeClr val="dk1"/>
              </a:buClr>
              <a:buSzPts val="2000"/>
              <a:buFont typeface="Arial"/>
              <a:buChar char="•"/>
            </a:pPr>
            <a:r>
              <a:rPr b="0" i="0" lang="en-US" sz="2000" u="none">
                <a:solidFill>
                  <a:schemeClr val="dk1"/>
                </a:solidFill>
                <a:latin typeface="Arial"/>
                <a:ea typeface="Arial"/>
                <a:cs typeface="Arial"/>
                <a:sym typeface="Arial"/>
              </a:rPr>
              <a:t>A system with relatively few equivalent ways to arrange its components (smaller </a:t>
            </a:r>
            <a:r>
              <a:rPr b="0" i="1" lang="en-US" sz="2000" u="none">
                <a:solidFill>
                  <a:schemeClr val="dk1"/>
                </a:solidFill>
                <a:latin typeface="Arial"/>
                <a:ea typeface="Arial"/>
                <a:cs typeface="Arial"/>
                <a:sym typeface="Arial"/>
              </a:rPr>
              <a:t>W</a:t>
            </a:r>
            <a:r>
              <a:rPr b="0" i="0" lang="en-US" sz="2000" u="none">
                <a:solidFill>
                  <a:schemeClr val="dk1"/>
                </a:solidFill>
                <a:latin typeface="Arial"/>
                <a:ea typeface="Arial"/>
                <a:cs typeface="Arial"/>
                <a:sym typeface="Arial"/>
              </a:rPr>
              <a:t>) has relatively less disorder and low entropy.</a:t>
            </a:r>
            <a:endParaRPr/>
          </a:p>
        </p:txBody>
      </p:sp>
      <p:sp>
        <p:nvSpPr>
          <p:cNvPr id="173" name="Google Shape;173;p20"/>
          <p:cNvSpPr txBox="1"/>
          <p:nvPr/>
        </p:nvSpPr>
        <p:spPr>
          <a:xfrm>
            <a:off x="685800" y="3581400"/>
            <a:ext cx="8001000" cy="701675"/>
          </a:xfrm>
          <a:prstGeom prst="rect">
            <a:avLst/>
          </a:prstGeom>
          <a:noFill/>
          <a:ln>
            <a:noFill/>
          </a:ln>
        </p:spPr>
        <p:txBody>
          <a:bodyPr anchorCtr="0" anchor="t" bIns="45700" lIns="91425" spcFirstLastPara="1" rIns="91425" wrap="square" tIns="45700">
            <a:spAutoFit/>
          </a:bodyPr>
          <a:lstStyle/>
          <a:p>
            <a:pPr indent="-127000" lvl="0" marL="0" marR="0" rtl="0" algn="l">
              <a:lnSpc>
                <a:spcPct val="100000"/>
              </a:lnSpc>
              <a:spcBef>
                <a:spcPts val="0"/>
              </a:spcBef>
              <a:spcAft>
                <a:spcPts val="0"/>
              </a:spcAft>
              <a:buClr>
                <a:schemeClr val="dk1"/>
              </a:buClr>
              <a:buSzPts val="2000"/>
              <a:buFont typeface="Arial"/>
              <a:buChar char="•"/>
            </a:pPr>
            <a:r>
              <a:rPr b="0" i="0" lang="en-US" sz="2000" u="none">
                <a:solidFill>
                  <a:schemeClr val="dk1"/>
                </a:solidFill>
                <a:latin typeface="Arial"/>
                <a:ea typeface="Arial"/>
                <a:cs typeface="Arial"/>
                <a:sym typeface="Arial"/>
              </a:rPr>
              <a:t>A system with many equivalent ways to arrange its components (larger </a:t>
            </a:r>
            <a:r>
              <a:rPr b="0" i="1" lang="en-US" sz="2000" u="none">
                <a:solidFill>
                  <a:schemeClr val="dk1"/>
                </a:solidFill>
                <a:latin typeface="Arial"/>
                <a:ea typeface="Arial"/>
                <a:cs typeface="Arial"/>
                <a:sym typeface="Arial"/>
              </a:rPr>
              <a:t>W</a:t>
            </a:r>
            <a:r>
              <a:rPr b="0" i="0" lang="en-US" sz="2000" u="none">
                <a:solidFill>
                  <a:schemeClr val="dk1"/>
                </a:solidFill>
                <a:latin typeface="Arial"/>
                <a:ea typeface="Arial"/>
                <a:cs typeface="Arial"/>
                <a:sym typeface="Arial"/>
              </a:rPr>
              <a:t>) has relatively more disorder and high entropy.</a:t>
            </a:r>
            <a:endParaRPr/>
          </a:p>
        </p:txBody>
      </p:sp>
      <p:sp>
        <p:nvSpPr>
          <p:cNvPr id="174" name="Google Shape;174;p20"/>
          <p:cNvSpPr txBox="1"/>
          <p:nvPr/>
        </p:nvSpPr>
        <p:spPr>
          <a:xfrm>
            <a:off x="1447800" y="4572000"/>
            <a:ext cx="6553200" cy="457200"/>
          </a:xfrm>
          <a:prstGeom prst="rect">
            <a:avLst/>
          </a:prstGeom>
          <a:gradFill>
            <a:gsLst>
              <a:gs pos="0">
                <a:schemeClr val="lt1"/>
              </a:gs>
              <a:gs pos="100000">
                <a:srgbClr val="FF9218"/>
              </a:gs>
            </a:gsLst>
            <a:path path="circle">
              <a:fillToRect b="50%" l="50%" r="50%" t="50%"/>
            </a:path>
            <a:tileRect/>
          </a:gra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dk1"/>
              </a:buClr>
              <a:buSzPts val="2400"/>
              <a:buFont typeface="Noto Sans Symbols"/>
              <a:buNone/>
            </a:pPr>
            <a:r>
              <a:rPr b="1" i="0" lang="en-US" sz="2400" u="none">
                <a:solidFill>
                  <a:schemeClr val="dk1"/>
                </a:solidFill>
                <a:latin typeface="Noto Sans Symbols"/>
                <a:ea typeface="Noto Sans Symbols"/>
                <a:cs typeface="Noto Sans Symbols"/>
                <a:sym typeface="Noto Sans Symbols"/>
              </a:rPr>
              <a:t>Δ</a:t>
            </a:r>
            <a:r>
              <a:rPr b="1" i="1" lang="en-US" sz="2400" u="none">
                <a:solidFill>
                  <a:schemeClr val="dk1"/>
                </a:solidFill>
                <a:latin typeface="Arial"/>
                <a:ea typeface="Arial"/>
                <a:cs typeface="Arial"/>
                <a:sym typeface="Arial"/>
              </a:rPr>
              <a:t>S</a:t>
            </a:r>
            <a:r>
              <a:rPr b="1" baseline="-25000" i="0" lang="en-US" sz="2400" u="none">
                <a:solidFill>
                  <a:schemeClr val="dk1"/>
                </a:solidFill>
                <a:latin typeface="Arial"/>
                <a:ea typeface="Arial"/>
                <a:cs typeface="Arial"/>
                <a:sym typeface="Arial"/>
              </a:rPr>
              <a:t>universe</a:t>
            </a:r>
            <a:r>
              <a:rPr b="1" i="0" lang="en-US" sz="2400" u="none">
                <a:solidFill>
                  <a:schemeClr val="dk1"/>
                </a:solidFill>
                <a:latin typeface="Arial"/>
                <a:ea typeface="Arial"/>
                <a:cs typeface="Arial"/>
                <a:sym typeface="Arial"/>
              </a:rPr>
              <a:t> = </a:t>
            </a:r>
            <a:r>
              <a:rPr b="1" i="0" lang="en-US" sz="2400" u="none">
                <a:solidFill>
                  <a:schemeClr val="dk1"/>
                </a:solidFill>
                <a:latin typeface="Noto Sans Symbols"/>
                <a:ea typeface="Noto Sans Symbols"/>
                <a:cs typeface="Noto Sans Symbols"/>
                <a:sym typeface="Noto Sans Symbols"/>
              </a:rPr>
              <a:t>Δ</a:t>
            </a:r>
            <a:r>
              <a:rPr b="1" i="1" lang="en-US" sz="2400" u="none">
                <a:solidFill>
                  <a:schemeClr val="dk1"/>
                </a:solidFill>
                <a:latin typeface="Arial"/>
                <a:ea typeface="Arial"/>
                <a:cs typeface="Arial"/>
                <a:sym typeface="Arial"/>
              </a:rPr>
              <a:t>S</a:t>
            </a:r>
            <a:r>
              <a:rPr b="1" baseline="-25000" i="0" lang="en-US" sz="2400" u="none">
                <a:solidFill>
                  <a:schemeClr val="dk1"/>
                </a:solidFill>
                <a:latin typeface="Arial"/>
                <a:ea typeface="Arial"/>
                <a:cs typeface="Arial"/>
                <a:sym typeface="Arial"/>
              </a:rPr>
              <a:t>system</a:t>
            </a:r>
            <a:r>
              <a:rPr b="1" i="0" lang="en-US" sz="2400" u="none">
                <a:solidFill>
                  <a:schemeClr val="dk1"/>
                </a:solidFill>
                <a:latin typeface="Arial"/>
                <a:ea typeface="Arial"/>
                <a:cs typeface="Arial"/>
                <a:sym typeface="Arial"/>
              </a:rPr>
              <a:t> + </a:t>
            </a:r>
            <a:r>
              <a:rPr b="1" i="0" lang="en-US" sz="2400" u="none">
                <a:solidFill>
                  <a:schemeClr val="dk1"/>
                </a:solidFill>
                <a:latin typeface="Noto Sans Symbols"/>
                <a:ea typeface="Noto Sans Symbols"/>
                <a:cs typeface="Noto Sans Symbols"/>
                <a:sym typeface="Noto Sans Symbols"/>
              </a:rPr>
              <a:t>Δ</a:t>
            </a:r>
            <a:r>
              <a:rPr b="1" i="1" lang="en-US" sz="2400" u="none">
                <a:solidFill>
                  <a:schemeClr val="dk1"/>
                </a:solidFill>
                <a:latin typeface="Arial"/>
                <a:ea typeface="Arial"/>
                <a:cs typeface="Arial"/>
                <a:sym typeface="Arial"/>
              </a:rPr>
              <a:t>S</a:t>
            </a:r>
            <a:r>
              <a:rPr b="1" baseline="-25000" i="0" lang="en-US" sz="2400" u="none">
                <a:solidFill>
                  <a:schemeClr val="dk1"/>
                </a:solidFill>
                <a:latin typeface="Arial"/>
                <a:ea typeface="Arial"/>
                <a:cs typeface="Arial"/>
                <a:sym typeface="Arial"/>
              </a:rPr>
              <a:t>surroundings</a:t>
            </a:r>
            <a:r>
              <a:rPr b="1" i="0" lang="en-US" sz="2400" u="none">
                <a:solidFill>
                  <a:schemeClr val="dk1"/>
                </a:solidFill>
                <a:latin typeface="Arial"/>
                <a:ea typeface="Arial"/>
                <a:cs typeface="Arial"/>
                <a:sym typeface="Arial"/>
              </a:rPr>
              <a:t> &gt; 0</a:t>
            </a:r>
            <a:endParaRPr/>
          </a:p>
        </p:txBody>
      </p:sp>
      <p:sp>
        <p:nvSpPr>
          <p:cNvPr id="175" name="Google Shape;175;p20"/>
          <p:cNvSpPr txBox="1"/>
          <p:nvPr/>
        </p:nvSpPr>
        <p:spPr>
          <a:xfrm>
            <a:off x="1371600" y="5334000"/>
            <a:ext cx="5570537" cy="4000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Times"/>
              <a:buNone/>
            </a:pPr>
            <a:r>
              <a:rPr b="0" i="1" lang="en-US" sz="2000" u="none">
                <a:solidFill>
                  <a:schemeClr val="dk1"/>
                </a:solidFill>
                <a:latin typeface="Times"/>
                <a:ea typeface="Times"/>
                <a:cs typeface="Times"/>
                <a:sym typeface="Times"/>
              </a:rPr>
              <a:t>This is the </a:t>
            </a:r>
            <a:r>
              <a:rPr b="1" i="1" lang="en-US" sz="2000" u="none">
                <a:solidFill>
                  <a:srgbClr val="C00000"/>
                </a:solidFill>
                <a:latin typeface="Times"/>
                <a:ea typeface="Times"/>
                <a:cs typeface="Times"/>
                <a:sym typeface="Times"/>
              </a:rPr>
              <a:t>second law of thermodynamics</a:t>
            </a:r>
            <a:r>
              <a:rPr b="1" i="1" lang="en-US" sz="2000" u="none">
                <a:solidFill>
                  <a:schemeClr val="dk1"/>
                </a:solidFill>
                <a:latin typeface="Times"/>
                <a:ea typeface="Times"/>
                <a:cs typeface="Times"/>
                <a:sym typeface="Times"/>
              </a:rPr>
              <a:t>.</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171"/>
                                        </p:tgtEl>
                                        <p:attrNameLst>
                                          <p:attrName>style.visibility</p:attrName>
                                        </p:attrNameLst>
                                      </p:cBhvr>
                                      <p:to>
                                        <p:strVal val="visible"/>
                                      </p:to>
                                    </p:set>
                                    <p:animEffect filter="fade" transition="in">
                                      <p:cBhvr>
                                        <p:cTn dur="500"/>
                                        <p:tgtEl>
                                          <p:spTgt spid="171"/>
                                        </p:tgtEl>
                                      </p:cBhvr>
                                    </p:animEffect>
                                  </p:childTnLst>
                                </p:cTn>
                              </p:par>
                            </p:childTnLst>
                          </p:cTn>
                        </p:par>
                        <p:par>
                          <p:cTn fill="hold">
                            <p:stCondLst>
                              <p:cond delay="500"/>
                            </p:stCondLst>
                            <p:childTnLst>
                              <p:par>
                                <p:cTn fill="hold" nodeType="afterEffect" presetClass="entr" presetID="10" presetSubtype="0">
                                  <p:stCondLst>
                                    <p:cond delay="1500"/>
                                  </p:stCondLst>
                                  <p:childTnLst>
                                    <p:set>
                                      <p:cBhvr>
                                        <p:cTn dur="1" fill="hold">
                                          <p:stCondLst>
                                            <p:cond delay="0"/>
                                          </p:stCondLst>
                                        </p:cTn>
                                        <p:tgtEl>
                                          <p:spTgt spid="172">
                                            <p:txEl>
                                              <p:pRg end="0" st="0"/>
                                            </p:txEl>
                                          </p:spTgt>
                                        </p:tgtEl>
                                        <p:attrNameLst>
                                          <p:attrName>style.visibility</p:attrName>
                                        </p:attrNameLst>
                                      </p:cBhvr>
                                      <p:to>
                                        <p:strVal val="visible"/>
                                      </p:to>
                                    </p:set>
                                    <p:animEffect filter="fade" transition="in">
                                      <p:cBhvr>
                                        <p:cTn dur="500"/>
                                        <p:tgtEl>
                                          <p:spTgt spid="172">
                                            <p:txEl>
                                              <p:pRg end="0" st="0"/>
                                            </p:txEl>
                                          </p:spTgt>
                                        </p:tgtEl>
                                      </p:cBhvr>
                                    </p:animEffect>
                                  </p:childTnLst>
                                </p:cTn>
                              </p:par>
                            </p:childTnLst>
                          </p:cTn>
                        </p:par>
                        <p:par>
                          <p:cTn fill="hold">
                            <p:stCondLst>
                              <p:cond delay="1000"/>
                            </p:stCondLst>
                            <p:childTnLst>
                              <p:par>
                                <p:cTn fill="hold" nodeType="afterEffect" presetClass="entr" presetID="10" presetSubtype="0">
                                  <p:stCondLst>
                                    <p:cond delay="1500"/>
                                  </p:stCondLst>
                                  <p:childTnLst>
                                    <p:set>
                                      <p:cBhvr>
                                        <p:cTn dur="1" fill="hold">
                                          <p:stCondLst>
                                            <p:cond delay="0"/>
                                          </p:stCondLst>
                                        </p:cTn>
                                        <p:tgtEl>
                                          <p:spTgt spid="173">
                                            <p:txEl>
                                              <p:pRg end="0" st="0"/>
                                            </p:txEl>
                                          </p:spTgt>
                                        </p:tgtEl>
                                        <p:attrNameLst>
                                          <p:attrName>style.visibility</p:attrName>
                                        </p:attrNameLst>
                                      </p:cBhvr>
                                      <p:to>
                                        <p:strVal val="visible"/>
                                      </p:to>
                                    </p:set>
                                    <p:animEffect filter="fade" transition="in">
                                      <p:cBhvr>
                                        <p:cTn dur="500"/>
                                        <p:tgtEl>
                                          <p:spTgt spid="173">
                                            <p:txEl>
                                              <p:pRg end="0" st="0"/>
                                            </p:txEl>
                                          </p:spTgt>
                                        </p:tgtEl>
                                      </p:cBhvr>
                                    </p:animEffect>
                                  </p:childTnLst>
                                </p:cTn>
                              </p:par>
                            </p:childTnLst>
                          </p:cTn>
                        </p:par>
                        <p:par>
                          <p:cTn fill="hold">
                            <p:stCondLst>
                              <p:cond delay="1500"/>
                            </p:stCondLst>
                            <p:childTnLst>
                              <p:par>
                                <p:cTn fill="hold" nodeType="afterEffect" presetClass="entr" presetID="10" presetSubtype="0">
                                  <p:stCondLst>
                                    <p:cond delay="1500"/>
                                  </p:stCondLst>
                                  <p:childTnLst>
                                    <p:set>
                                      <p:cBhvr>
                                        <p:cTn dur="1" fill="hold">
                                          <p:stCondLst>
                                            <p:cond delay="0"/>
                                          </p:stCondLst>
                                        </p:cTn>
                                        <p:tgtEl>
                                          <p:spTgt spid="174"/>
                                        </p:tgtEl>
                                        <p:attrNameLst>
                                          <p:attrName>style.visibility</p:attrName>
                                        </p:attrNameLst>
                                      </p:cBhvr>
                                      <p:to>
                                        <p:strVal val="visible"/>
                                      </p:to>
                                    </p:set>
                                    <p:animEffect filter="fade" transition="in">
                                      <p:cBhvr>
                                        <p:cTn dur="500"/>
                                        <p:tgtEl>
                                          <p:spTgt spid="174"/>
                                        </p:tgtEl>
                                      </p:cBhvr>
                                    </p:animEffect>
                                  </p:childTnLst>
                                </p:cTn>
                              </p:par>
                            </p:childTnLst>
                          </p:cTn>
                        </p:par>
                        <p:par>
                          <p:cTn fill="hold">
                            <p:stCondLst>
                              <p:cond delay="2000"/>
                            </p:stCondLst>
                            <p:childTnLst>
                              <p:par>
                                <p:cTn fill="hold" nodeType="afterEffect" presetClass="entr" presetID="10" presetSubtype="0">
                                  <p:stCondLst>
                                    <p:cond delay="2000"/>
                                  </p:stCondLst>
                                  <p:childTnLst>
                                    <p:set>
                                      <p:cBhvr>
                                        <p:cTn dur="1" fill="hold">
                                          <p:stCondLst>
                                            <p:cond delay="0"/>
                                          </p:stCondLst>
                                        </p:cTn>
                                        <p:tgtEl>
                                          <p:spTgt spid="175">
                                            <p:txEl>
                                              <p:pRg end="0" st="0"/>
                                            </p:txEl>
                                          </p:spTgt>
                                        </p:tgtEl>
                                        <p:attrNameLst>
                                          <p:attrName>style.visibility</p:attrName>
                                        </p:attrNameLst>
                                      </p:cBhvr>
                                      <p:to>
                                        <p:strVal val="visible"/>
                                      </p:to>
                                    </p:set>
                                    <p:animEffect filter="fade" transition="in">
                                      <p:cBhvr>
                                        <p:cTn dur="500"/>
                                        <p:tgtEl>
                                          <p:spTgt spid="175">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0" name="Shape 180"/>
        <p:cNvGrpSpPr/>
        <p:nvPr/>
      </p:nvGrpSpPr>
      <p:grpSpPr>
        <a:xfrm>
          <a:off x="0" y="0"/>
          <a:ext cx="0" cy="0"/>
          <a:chOff x="0" y="0"/>
          <a:chExt cx="0" cy="0"/>
        </a:xfrm>
      </p:grpSpPr>
      <p:sp>
        <p:nvSpPr>
          <p:cNvPr id="181" name="Google Shape;181;p21"/>
          <p:cNvSpPr txBox="1"/>
          <p:nvPr/>
        </p:nvSpPr>
        <p:spPr>
          <a:xfrm>
            <a:off x="1066800" y="533400"/>
            <a:ext cx="7010400" cy="396875"/>
          </a:xfrm>
          <a:prstGeom prst="rect">
            <a:avLst/>
          </a:prstGeom>
          <a:gradFill>
            <a:gsLst>
              <a:gs pos="0">
                <a:srgbClr val="FFFF66"/>
              </a:gs>
              <a:gs pos="100000">
                <a:schemeClr val="lt1"/>
              </a:gs>
            </a:gsLst>
            <a:path path="circle">
              <a:fillToRect b="50%" l="50%" r="50%" t="50%"/>
            </a:path>
            <a:tileRect/>
          </a:gra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Predicting Relative </a:t>
            </a:r>
            <a:r>
              <a:rPr b="1" i="1" lang="en-US" sz="2000" u="none">
                <a:solidFill>
                  <a:schemeClr val="dk1"/>
                </a:solidFill>
                <a:latin typeface="Arial"/>
                <a:ea typeface="Arial"/>
                <a:cs typeface="Arial"/>
                <a:sym typeface="Arial"/>
              </a:rPr>
              <a:t>S</a:t>
            </a:r>
            <a:r>
              <a:rPr b="1" baseline="30000" i="0" lang="en-US" sz="2000" u="none">
                <a:solidFill>
                  <a:schemeClr val="dk1"/>
                </a:solidFill>
                <a:latin typeface="Arial"/>
                <a:ea typeface="Arial"/>
                <a:cs typeface="Arial"/>
                <a:sym typeface="Arial"/>
              </a:rPr>
              <a:t>o</a:t>
            </a:r>
            <a:r>
              <a:rPr b="1" i="0" lang="en-US" sz="2000" u="none">
                <a:solidFill>
                  <a:schemeClr val="dk1"/>
                </a:solidFill>
                <a:latin typeface="Arial"/>
                <a:ea typeface="Arial"/>
                <a:cs typeface="Arial"/>
                <a:sym typeface="Arial"/>
              </a:rPr>
              <a:t> Values of a System</a:t>
            </a:r>
            <a:endParaRPr/>
          </a:p>
        </p:txBody>
      </p:sp>
      <p:sp>
        <p:nvSpPr>
          <p:cNvPr id="182" name="Google Shape;182;p21"/>
          <p:cNvSpPr txBox="1"/>
          <p:nvPr/>
        </p:nvSpPr>
        <p:spPr>
          <a:xfrm>
            <a:off x="1066800" y="1104900"/>
            <a:ext cx="6705600" cy="396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1.  </a:t>
            </a:r>
            <a:r>
              <a:rPr b="0" i="1" lang="en-US" sz="2000" u="none">
                <a:solidFill>
                  <a:schemeClr val="dk1"/>
                </a:solidFill>
                <a:latin typeface="Arial"/>
                <a:ea typeface="Arial"/>
                <a:cs typeface="Arial"/>
                <a:sym typeface="Arial"/>
              </a:rPr>
              <a:t>Temperature changes</a:t>
            </a:r>
            <a:endParaRPr/>
          </a:p>
        </p:txBody>
      </p:sp>
      <p:sp>
        <p:nvSpPr>
          <p:cNvPr id="183" name="Google Shape;183;p21"/>
          <p:cNvSpPr txBox="1"/>
          <p:nvPr/>
        </p:nvSpPr>
        <p:spPr>
          <a:xfrm>
            <a:off x="1066800" y="1828800"/>
            <a:ext cx="6705600" cy="396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2.  </a:t>
            </a:r>
            <a:r>
              <a:rPr b="0" i="1" lang="en-US" sz="2000" u="none">
                <a:solidFill>
                  <a:schemeClr val="dk1"/>
                </a:solidFill>
                <a:latin typeface="Arial"/>
                <a:ea typeface="Arial"/>
                <a:cs typeface="Arial"/>
                <a:sym typeface="Arial"/>
              </a:rPr>
              <a:t>Physical states and phase changes</a:t>
            </a:r>
            <a:endParaRPr/>
          </a:p>
        </p:txBody>
      </p:sp>
      <p:sp>
        <p:nvSpPr>
          <p:cNvPr id="184" name="Google Shape;184;p21"/>
          <p:cNvSpPr txBox="1"/>
          <p:nvPr/>
        </p:nvSpPr>
        <p:spPr>
          <a:xfrm>
            <a:off x="1066800" y="2711450"/>
            <a:ext cx="6705600" cy="396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3.  </a:t>
            </a:r>
            <a:r>
              <a:rPr b="0" i="1" lang="en-US" sz="2000" u="none">
                <a:solidFill>
                  <a:schemeClr val="dk1"/>
                </a:solidFill>
                <a:latin typeface="Arial"/>
                <a:ea typeface="Arial"/>
                <a:cs typeface="Arial"/>
                <a:sym typeface="Arial"/>
              </a:rPr>
              <a:t>Dissolving a solid or liquid</a:t>
            </a:r>
            <a:endParaRPr/>
          </a:p>
        </p:txBody>
      </p:sp>
      <p:sp>
        <p:nvSpPr>
          <p:cNvPr id="185" name="Google Shape;185;p21"/>
          <p:cNvSpPr txBox="1"/>
          <p:nvPr/>
        </p:nvSpPr>
        <p:spPr>
          <a:xfrm>
            <a:off x="1066800" y="4792662"/>
            <a:ext cx="6705600" cy="396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5.  </a:t>
            </a:r>
            <a:r>
              <a:rPr b="0" i="1" lang="en-US" sz="2000" u="none">
                <a:solidFill>
                  <a:schemeClr val="dk1"/>
                </a:solidFill>
                <a:latin typeface="Arial"/>
                <a:ea typeface="Arial"/>
                <a:cs typeface="Arial"/>
                <a:sym typeface="Arial"/>
              </a:rPr>
              <a:t>Atomic size or molecular complexity</a:t>
            </a:r>
            <a:endParaRPr/>
          </a:p>
        </p:txBody>
      </p:sp>
      <p:sp>
        <p:nvSpPr>
          <p:cNvPr id="186" name="Google Shape;186;p21"/>
          <p:cNvSpPr txBox="1"/>
          <p:nvPr/>
        </p:nvSpPr>
        <p:spPr>
          <a:xfrm>
            <a:off x="1066800" y="4038600"/>
            <a:ext cx="6705600" cy="3968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4.  </a:t>
            </a:r>
            <a:r>
              <a:rPr b="0" i="1" lang="en-US" sz="2000" u="none">
                <a:solidFill>
                  <a:schemeClr val="dk1"/>
                </a:solidFill>
                <a:latin typeface="Arial"/>
                <a:ea typeface="Arial"/>
                <a:cs typeface="Arial"/>
                <a:sym typeface="Arial"/>
              </a:rPr>
              <a:t>Dissolving a gas</a:t>
            </a:r>
            <a:endParaRPr/>
          </a:p>
        </p:txBody>
      </p:sp>
      <p:sp>
        <p:nvSpPr>
          <p:cNvPr id="187" name="Google Shape;187;p21"/>
          <p:cNvSpPr txBox="1"/>
          <p:nvPr/>
        </p:nvSpPr>
        <p:spPr>
          <a:xfrm>
            <a:off x="1839912" y="1447800"/>
            <a:ext cx="5856287" cy="3667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S</a:t>
            </a:r>
            <a:r>
              <a:rPr b="0" baseline="30000" i="0" lang="en-US" sz="1800" u="none">
                <a:solidFill>
                  <a:schemeClr val="dk1"/>
                </a:solidFill>
                <a:latin typeface="Arial"/>
                <a:ea typeface="Arial"/>
                <a:cs typeface="Arial"/>
                <a:sym typeface="Arial"/>
              </a:rPr>
              <a:t>o</a:t>
            </a:r>
            <a:r>
              <a:rPr b="0" i="0" lang="en-US" sz="1800" u="none">
                <a:solidFill>
                  <a:schemeClr val="dk1"/>
                </a:solidFill>
                <a:latin typeface="Arial"/>
                <a:ea typeface="Arial"/>
                <a:cs typeface="Arial"/>
                <a:sym typeface="Arial"/>
              </a:rPr>
              <a:t> increases as the temperature rises.</a:t>
            </a:r>
            <a:endParaRPr/>
          </a:p>
        </p:txBody>
      </p:sp>
      <p:sp>
        <p:nvSpPr>
          <p:cNvPr id="188" name="Google Shape;188;p21"/>
          <p:cNvSpPr txBox="1"/>
          <p:nvPr/>
        </p:nvSpPr>
        <p:spPr>
          <a:xfrm>
            <a:off x="1760537" y="2133600"/>
            <a:ext cx="7078662" cy="6413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S</a:t>
            </a:r>
            <a:r>
              <a:rPr b="0" baseline="30000" i="0" lang="en-US" sz="1800" u="none">
                <a:solidFill>
                  <a:schemeClr val="dk1"/>
                </a:solidFill>
                <a:latin typeface="Arial"/>
                <a:ea typeface="Arial"/>
                <a:cs typeface="Arial"/>
                <a:sym typeface="Arial"/>
              </a:rPr>
              <a:t>o</a:t>
            </a:r>
            <a:r>
              <a:rPr b="0" i="0" lang="en-US" sz="1800" u="none">
                <a:solidFill>
                  <a:schemeClr val="dk1"/>
                </a:solidFill>
                <a:latin typeface="Arial"/>
                <a:ea typeface="Arial"/>
                <a:cs typeface="Arial"/>
                <a:sym typeface="Arial"/>
              </a:rPr>
              <a:t> increases as a more ordered phase changes to a less ordered phase.</a:t>
            </a:r>
            <a:endParaRPr/>
          </a:p>
        </p:txBody>
      </p:sp>
      <p:sp>
        <p:nvSpPr>
          <p:cNvPr id="189" name="Google Shape;189;p21"/>
          <p:cNvSpPr txBox="1"/>
          <p:nvPr/>
        </p:nvSpPr>
        <p:spPr>
          <a:xfrm>
            <a:off x="1771650" y="3048000"/>
            <a:ext cx="7067550" cy="9159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S</a:t>
            </a:r>
            <a:r>
              <a:rPr b="0" baseline="30000" i="0" lang="en-US" sz="1800" u="none">
                <a:solidFill>
                  <a:schemeClr val="dk1"/>
                </a:solidFill>
                <a:latin typeface="Arial"/>
                <a:ea typeface="Arial"/>
                <a:cs typeface="Arial"/>
                <a:sym typeface="Arial"/>
              </a:rPr>
              <a:t>o</a:t>
            </a:r>
            <a:r>
              <a:rPr b="0" i="0" lang="en-US" sz="1800" u="none">
                <a:solidFill>
                  <a:schemeClr val="dk1"/>
                </a:solidFill>
                <a:latin typeface="Arial"/>
                <a:ea typeface="Arial"/>
                <a:cs typeface="Arial"/>
                <a:sym typeface="Arial"/>
              </a:rPr>
              <a:t> of a dissolved solid or liquid is usually greater than the S</a:t>
            </a:r>
            <a:r>
              <a:rPr b="0" baseline="30000" i="0" lang="en-US" sz="1800" u="none">
                <a:solidFill>
                  <a:schemeClr val="dk1"/>
                </a:solidFill>
                <a:latin typeface="Arial"/>
                <a:ea typeface="Arial"/>
                <a:cs typeface="Arial"/>
                <a:sym typeface="Arial"/>
              </a:rPr>
              <a:t>o</a:t>
            </a:r>
            <a:r>
              <a:rPr b="0" i="0" lang="en-US" sz="1800" u="none">
                <a:solidFill>
                  <a:schemeClr val="dk1"/>
                </a:solidFill>
                <a:latin typeface="Arial"/>
                <a:ea typeface="Arial"/>
                <a:cs typeface="Arial"/>
                <a:sym typeface="Arial"/>
              </a:rPr>
              <a:t> of the pure solute.  However, the extent depends upon the nature of the solute and solvent.</a:t>
            </a:r>
            <a:endParaRPr/>
          </a:p>
        </p:txBody>
      </p:sp>
      <p:sp>
        <p:nvSpPr>
          <p:cNvPr id="190" name="Google Shape;190;p21"/>
          <p:cNvSpPr txBox="1"/>
          <p:nvPr/>
        </p:nvSpPr>
        <p:spPr>
          <a:xfrm>
            <a:off x="1546225" y="4343400"/>
            <a:ext cx="7597775" cy="366712"/>
          </a:xfrm>
          <a:prstGeom prst="rect">
            <a:avLst/>
          </a:prstGeom>
          <a:noFill/>
          <a:ln>
            <a:noFill/>
          </a:ln>
        </p:spPr>
        <p:txBody>
          <a:bodyPr anchorCtr="0" anchor="t" bIns="45700" lIns="91425"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A gas becomes more ordered when it dissolves in a liquid or solid.</a:t>
            </a:r>
            <a:endParaRPr/>
          </a:p>
        </p:txBody>
      </p:sp>
      <p:sp>
        <p:nvSpPr>
          <p:cNvPr id="191" name="Google Shape;191;p21"/>
          <p:cNvSpPr txBox="1"/>
          <p:nvPr/>
        </p:nvSpPr>
        <p:spPr>
          <a:xfrm>
            <a:off x="1517650" y="5221287"/>
            <a:ext cx="7626350" cy="366712"/>
          </a:xfrm>
          <a:prstGeom prst="rect">
            <a:avLst/>
          </a:prstGeom>
          <a:noFill/>
          <a:ln>
            <a:noFill/>
          </a:ln>
        </p:spPr>
        <p:txBody>
          <a:bodyPr anchorCtr="0" anchor="t" bIns="45700" lIns="91425"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In similar substances, increases in mass relate directly to entropy.</a:t>
            </a:r>
            <a:endParaRPr/>
          </a:p>
        </p:txBody>
      </p:sp>
      <p:sp>
        <p:nvSpPr>
          <p:cNvPr id="192" name="Google Shape;192;p21"/>
          <p:cNvSpPr txBox="1"/>
          <p:nvPr/>
        </p:nvSpPr>
        <p:spPr>
          <a:xfrm>
            <a:off x="1535112" y="5594350"/>
            <a:ext cx="7227887" cy="641350"/>
          </a:xfrm>
          <a:prstGeom prst="rect">
            <a:avLst/>
          </a:prstGeom>
          <a:noFill/>
          <a:ln>
            <a:noFill/>
          </a:ln>
        </p:spPr>
        <p:txBody>
          <a:bodyPr anchorCtr="0" anchor="t" bIns="45700" lIns="91425" spcFirstLastPara="1" rIns="0" wrap="square" tIns="45700">
            <a:spAutoFit/>
          </a:bodyPr>
          <a:lstStyle/>
          <a:p>
            <a:pPr indent="0" lvl="0" marL="0" marR="0" rtl="0" algn="l">
              <a:lnSpc>
                <a:spcPct val="10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In allotropic substances, increases in complexity (e.g. bond flexibility) relate directly to entropy.</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2">
                                            <p:txEl>
                                              <p:pRg end="0" st="0"/>
                                            </p:txEl>
                                          </p:spTgt>
                                        </p:tgtEl>
                                        <p:attrNameLst>
                                          <p:attrName>style.visibility</p:attrName>
                                        </p:attrNameLst>
                                      </p:cBhvr>
                                      <p:to>
                                        <p:strVal val="visible"/>
                                      </p:to>
                                    </p:set>
                                    <p:animEffect filter="fade" transition="in">
                                      <p:cBhvr>
                                        <p:cTn dur="500"/>
                                        <p:tgtEl>
                                          <p:spTgt spid="182">
                                            <p:txEl>
                                              <p:pRg end="0" st="0"/>
                                            </p:txEl>
                                          </p:spTgt>
                                        </p:tgtEl>
                                      </p:cBhvr>
                                    </p:animEffect>
                                  </p:childTnLst>
                                </p:cTn>
                              </p:par>
                            </p:childTnLst>
                          </p:cTn>
                        </p:par>
                        <p:par>
                          <p:cTn fill="hold">
                            <p:stCondLst>
                              <p:cond delay="500"/>
                            </p:stCondLst>
                            <p:childTnLst>
                              <p:par>
                                <p:cTn fill="hold" nodeType="afterEffect" presetClass="entr" presetID="10" presetSubtype="0">
                                  <p:stCondLst>
                                    <p:cond delay="500"/>
                                  </p:stCondLst>
                                  <p:childTnLst>
                                    <p:set>
                                      <p:cBhvr>
                                        <p:cTn dur="1" fill="hold">
                                          <p:stCondLst>
                                            <p:cond delay="0"/>
                                          </p:stCondLst>
                                        </p:cTn>
                                        <p:tgtEl>
                                          <p:spTgt spid="187">
                                            <p:txEl>
                                              <p:pRg end="0" st="0"/>
                                            </p:txEl>
                                          </p:spTgt>
                                        </p:tgtEl>
                                        <p:attrNameLst>
                                          <p:attrName>style.visibility</p:attrName>
                                        </p:attrNameLst>
                                      </p:cBhvr>
                                      <p:to>
                                        <p:strVal val="visible"/>
                                      </p:to>
                                    </p:set>
                                    <p:animEffect filter="fade" transition="in">
                                      <p:cBhvr>
                                        <p:cTn dur="500"/>
                                        <p:tgtEl>
                                          <p:spTgt spid="187">
                                            <p:txEl>
                                              <p:pRg end="0" st="0"/>
                                            </p:txEl>
                                          </p:spTgt>
                                        </p:tgtEl>
                                      </p:cBhvr>
                                    </p:animEffect>
                                  </p:childTnLst>
                                </p:cTn>
                              </p:par>
                            </p:childTnLst>
                          </p:cTn>
                        </p:par>
                        <p:par>
                          <p:cTn fill="hold">
                            <p:stCondLst>
                              <p:cond delay="1000"/>
                            </p:stCondLst>
                            <p:childTnLst>
                              <p:par>
                                <p:cTn fill="hold" nodeType="afterEffect" presetClass="entr" presetID="10" presetSubtype="0">
                                  <p:stCondLst>
                                    <p:cond delay="1500"/>
                                  </p:stCondLst>
                                  <p:childTnLst>
                                    <p:set>
                                      <p:cBhvr>
                                        <p:cTn dur="1" fill="hold">
                                          <p:stCondLst>
                                            <p:cond delay="0"/>
                                          </p:stCondLst>
                                        </p:cTn>
                                        <p:tgtEl>
                                          <p:spTgt spid="183">
                                            <p:txEl>
                                              <p:pRg end="0" st="0"/>
                                            </p:txEl>
                                          </p:spTgt>
                                        </p:tgtEl>
                                        <p:attrNameLst>
                                          <p:attrName>style.visibility</p:attrName>
                                        </p:attrNameLst>
                                      </p:cBhvr>
                                      <p:to>
                                        <p:strVal val="visible"/>
                                      </p:to>
                                    </p:set>
                                    <p:animEffect filter="fade" transition="in">
                                      <p:cBhvr>
                                        <p:cTn dur="500"/>
                                        <p:tgtEl>
                                          <p:spTgt spid="183">
                                            <p:txEl>
                                              <p:pRg end="0" st="0"/>
                                            </p:txEl>
                                          </p:spTgt>
                                        </p:tgtEl>
                                      </p:cBhvr>
                                    </p:animEffect>
                                  </p:childTnLst>
                                </p:cTn>
                              </p:par>
                            </p:childTnLst>
                          </p:cTn>
                        </p:par>
                        <p:par>
                          <p:cTn fill="hold">
                            <p:stCondLst>
                              <p:cond delay="1500"/>
                            </p:stCondLst>
                            <p:childTnLst>
                              <p:par>
                                <p:cTn fill="hold" nodeType="afterEffect" presetClass="entr" presetID="10" presetSubtype="0">
                                  <p:stCondLst>
                                    <p:cond delay="500"/>
                                  </p:stCondLst>
                                  <p:childTnLst>
                                    <p:set>
                                      <p:cBhvr>
                                        <p:cTn dur="1" fill="hold">
                                          <p:stCondLst>
                                            <p:cond delay="0"/>
                                          </p:stCondLst>
                                        </p:cTn>
                                        <p:tgtEl>
                                          <p:spTgt spid="188"/>
                                        </p:tgtEl>
                                        <p:attrNameLst>
                                          <p:attrName>style.visibility</p:attrName>
                                        </p:attrNameLst>
                                      </p:cBhvr>
                                      <p:to>
                                        <p:strVal val="visible"/>
                                      </p:to>
                                    </p:set>
                                    <p:animEffect filter="fade" transition="in">
                                      <p:cBhvr>
                                        <p:cTn dur="500"/>
                                        <p:tgtEl>
                                          <p:spTgt spid="188"/>
                                        </p:tgtEl>
                                      </p:cBhvr>
                                    </p:animEffect>
                                  </p:childTnLst>
                                </p:cTn>
                              </p:par>
                            </p:childTnLst>
                          </p:cTn>
                        </p:par>
                        <p:par>
                          <p:cTn fill="hold">
                            <p:stCondLst>
                              <p:cond delay="2000"/>
                            </p:stCondLst>
                            <p:childTnLst>
                              <p:par>
                                <p:cTn fill="hold" nodeType="afterEffect" presetClass="entr" presetID="10" presetSubtype="0">
                                  <p:stCondLst>
                                    <p:cond delay="1500"/>
                                  </p:stCondLst>
                                  <p:childTnLst>
                                    <p:set>
                                      <p:cBhvr>
                                        <p:cTn dur="1" fill="hold">
                                          <p:stCondLst>
                                            <p:cond delay="0"/>
                                          </p:stCondLst>
                                        </p:cTn>
                                        <p:tgtEl>
                                          <p:spTgt spid="184">
                                            <p:txEl>
                                              <p:pRg end="0" st="0"/>
                                            </p:txEl>
                                          </p:spTgt>
                                        </p:tgtEl>
                                        <p:attrNameLst>
                                          <p:attrName>style.visibility</p:attrName>
                                        </p:attrNameLst>
                                      </p:cBhvr>
                                      <p:to>
                                        <p:strVal val="visible"/>
                                      </p:to>
                                    </p:set>
                                    <p:animEffect filter="fade" transition="in">
                                      <p:cBhvr>
                                        <p:cTn dur="500"/>
                                        <p:tgtEl>
                                          <p:spTgt spid="184">
                                            <p:txEl>
                                              <p:pRg end="0" st="0"/>
                                            </p:txEl>
                                          </p:spTgt>
                                        </p:tgtEl>
                                      </p:cBhvr>
                                    </p:animEffect>
                                  </p:childTnLst>
                                </p:cTn>
                              </p:par>
                            </p:childTnLst>
                          </p:cTn>
                        </p:par>
                        <p:par>
                          <p:cTn fill="hold">
                            <p:stCondLst>
                              <p:cond delay="2500"/>
                            </p:stCondLst>
                            <p:childTnLst>
                              <p:par>
                                <p:cTn fill="hold" nodeType="afterEffect" presetClass="entr" presetID="10" presetSubtype="0">
                                  <p:stCondLst>
                                    <p:cond delay="500"/>
                                  </p:stCondLst>
                                  <p:childTnLst>
                                    <p:set>
                                      <p:cBhvr>
                                        <p:cTn dur="1" fill="hold">
                                          <p:stCondLst>
                                            <p:cond delay="0"/>
                                          </p:stCondLst>
                                        </p:cTn>
                                        <p:tgtEl>
                                          <p:spTgt spid="189">
                                            <p:txEl>
                                              <p:pRg end="0" st="0"/>
                                            </p:txEl>
                                          </p:spTgt>
                                        </p:tgtEl>
                                        <p:attrNameLst>
                                          <p:attrName>style.visibility</p:attrName>
                                        </p:attrNameLst>
                                      </p:cBhvr>
                                      <p:to>
                                        <p:strVal val="visible"/>
                                      </p:to>
                                    </p:set>
                                    <p:animEffect filter="fade" transition="in">
                                      <p:cBhvr>
                                        <p:cTn dur="500"/>
                                        <p:tgtEl>
                                          <p:spTgt spid="189">
                                            <p:txEl>
                                              <p:pRg end="0" st="0"/>
                                            </p:txEl>
                                          </p:spTgt>
                                        </p:tgtEl>
                                      </p:cBhvr>
                                    </p:animEffect>
                                  </p:childTnLst>
                                </p:cTn>
                              </p:par>
                            </p:childTnLst>
                          </p:cTn>
                        </p:par>
                        <p:par>
                          <p:cTn fill="hold">
                            <p:stCondLst>
                              <p:cond delay="3000"/>
                            </p:stCondLst>
                            <p:childTnLst>
                              <p:par>
                                <p:cTn fill="hold" nodeType="afterEffect" presetClass="entr" presetID="10" presetSubtype="0">
                                  <p:stCondLst>
                                    <p:cond delay="1500"/>
                                  </p:stCondLst>
                                  <p:childTnLst>
                                    <p:set>
                                      <p:cBhvr>
                                        <p:cTn dur="1" fill="hold">
                                          <p:stCondLst>
                                            <p:cond delay="0"/>
                                          </p:stCondLst>
                                        </p:cTn>
                                        <p:tgtEl>
                                          <p:spTgt spid="186">
                                            <p:txEl>
                                              <p:pRg end="0" st="0"/>
                                            </p:txEl>
                                          </p:spTgt>
                                        </p:tgtEl>
                                        <p:attrNameLst>
                                          <p:attrName>style.visibility</p:attrName>
                                        </p:attrNameLst>
                                      </p:cBhvr>
                                      <p:to>
                                        <p:strVal val="visible"/>
                                      </p:to>
                                    </p:set>
                                    <p:animEffect filter="fade" transition="in">
                                      <p:cBhvr>
                                        <p:cTn dur="500"/>
                                        <p:tgtEl>
                                          <p:spTgt spid="186">
                                            <p:txEl>
                                              <p:pRg end="0" st="0"/>
                                            </p:txEl>
                                          </p:spTgt>
                                        </p:tgtEl>
                                      </p:cBhvr>
                                    </p:animEffect>
                                  </p:childTnLst>
                                </p:cTn>
                              </p:par>
                            </p:childTnLst>
                          </p:cTn>
                        </p:par>
                        <p:par>
                          <p:cTn fill="hold">
                            <p:stCondLst>
                              <p:cond delay="3500"/>
                            </p:stCondLst>
                            <p:childTnLst>
                              <p:par>
                                <p:cTn fill="hold" nodeType="afterEffect" presetClass="entr" presetID="10" presetSubtype="0">
                                  <p:stCondLst>
                                    <p:cond delay="500"/>
                                  </p:stCondLst>
                                  <p:childTnLst>
                                    <p:set>
                                      <p:cBhvr>
                                        <p:cTn dur="1" fill="hold">
                                          <p:stCondLst>
                                            <p:cond delay="0"/>
                                          </p:stCondLst>
                                        </p:cTn>
                                        <p:tgtEl>
                                          <p:spTgt spid="190">
                                            <p:txEl>
                                              <p:pRg end="0" st="0"/>
                                            </p:txEl>
                                          </p:spTgt>
                                        </p:tgtEl>
                                        <p:attrNameLst>
                                          <p:attrName>style.visibility</p:attrName>
                                        </p:attrNameLst>
                                      </p:cBhvr>
                                      <p:to>
                                        <p:strVal val="visible"/>
                                      </p:to>
                                    </p:set>
                                    <p:animEffect filter="fade" transition="in">
                                      <p:cBhvr>
                                        <p:cTn dur="500"/>
                                        <p:tgtEl>
                                          <p:spTgt spid="190">
                                            <p:txEl>
                                              <p:pRg end="0" st="0"/>
                                            </p:txEl>
                                          </p:spTgt>
                                        </p:tgtEl>
                                      </p:cBhvr>
                                    </p:animEffect>
                                  </p:childTnLst>
                                </p:cTn>
                              </p:par>
                            </p:childTnLst>
                          </p:cTn>
                        </p:par>
                        <p:par>
                          <p:cTn fill="hold">
                            <p:stCondLst>
                              <p:cond delay="4000"/>
                            </p:stCondLst>
                            <p:childTnLst>
                              <p:par>
                                <p:cTn fill="hold" nodeType="afterEffect" presetClass="entr" presetID="10" presetSubtype="0">
                                  <p:stCondLst>
                                    <p:cond delay="1500"/>
                                  </p:stCondLst>
                                  <p:childTnLst>
                                    <p:set>
                                      <p:cBhvr>
                                        <p:cTn dur="1" fill="hold">
                                          <p:stCondLst>
                                            <p:cond delay="0"/>
                                          </p:stCondLst>
                                        </p:cTn>
                                        <p:tgtEl>
                                          <p:spTgt spid="185">
                                            <p:txEl>
                                              <p:pRg end="0" st="0"/>
                                            </p:txEl>
                                          </p:spTgt>
                                        </p:tgtEl>
                                        <p:attrNameLst>
                                          <p:attrName>style.visibility</p:attrName>
                                        </p:attrNameLst>
                                      </p:cBhvr>
                                      <p:to>
                                        <p:strVal val="visible"/>
                                      </p:to>
                                    </p:set>
                                    <p:animEffect filter="fade" transition="in">
                                      <p:cBhvr>
                                        <p:cTn dur="500"/>
                                        <p:tgtEl>
                                          <p:spTgt spid="185">
                                            <p:txEl>
                                              <p:pRg end="0" st="0"/>
                                            </p:txEl>
                                          </p:spTgt>
                                        </p:tgtEl>
                                      </p:cBhvr>
                                    </p:animEffect>
                                  </p:childTnLst>
                                </p:cTn>
                              </p:par>
                            </p:childTnLst>
                          </p:cTn>
                        </p:par>
                        <p:par>
                          <p:cTn fill="hold">
                            <p:stCondLst>
                              <p:cond delay="4500"/>
                            </p:stCondLst>
                            <p:childTnLst>
                              <p:par>
                                <p:cTn fill="hold" nodeType="afterEffect" presetClass="entr" presetID="1" presetSubtype="0">
                                  <p:stCondLst>
                                    <p:cond delay="500"/>
                                  </p:stCondLst>
                                  <p:childTnLst>
                                    <p:set>
                                      <p:cBhvr>
                                        <p:cTn dur="1" fill="hold">
                                          <p:stCondLst>
                                            <p:cond delay="0"/>
                                          </p:stCondLst>
                                        </p:cTn>
                                        <p:tgtEl>
                                          <p:spTgt spid="191">
                                            <p:txEl>
                                              <p:pRg end="0" st="0"/>
                                            </p:txEl>
                                          </p:spTgt>
                                        </p:tgtEl>
                                        <p:attrNameLst>
                                          <p:attrName>style.visibility</p:attrName>
                                        </p:attrNameLst>
                                      </p:cBhvr>
                                      <p:to>
                                        <p:strVal val="visible"/>
                                      </p:to>
                                    </p:set>
                                  </p:childTnLst>
                                </p:cTn>
                              </p:par>
                            </p:childTnLst>
                          </p:cTn>
                        </p:par>
                        <p:par>
                          <p:cTn fill="hold">
                            <p:stCondLst>
                              <p:cond delay="4501"/>
                            </p:stCondLst>
                            <p:childTnLst>
                              <p:par>
                                <p:cTn fill="hold" nodeType="afterEffect" presetClass="entr" presetID="10" presetSubtype="0">
                                  <p:stCondLst>
                                    <p:cond delay="0"/>
                                  </p:stCondLst>
                                  <p:childTnLst>
                                    <p:set>
                                      <p:cBhvr>
                                        <p:cTn dur="1" fill="hold">
                                          <p:stCondLst>
                                            <p:cond delay="0"/>
                                          </p:stCondLst>
                                        </p:cTn>
                                        <p:tgtEl>
                                          <p:spTgt spid="192">
                                            <p:txEl>
                                              <p:pRg end="0" st="0"/>
                                            </p:txEl>
                                          </p:spTgt>
                                        </p:tgtEl>
                                        <p:attrNameLst>
                                          <p:attrName>style.visibility</p:attrName>
                                        </p:attrNameLst>
                                      </p:cBhvr>
                                      <p:to>
                                        <p:strVal val="visible"/>
                                      </p:to>
                                    </p:set>
                                    <p:animEffect filter="fade" transition="in">
                                      <p:cBhvr>
                                        <p:cTn dur="500"/>
                                        <p:tgtEl>
                                          <p:spTgt spid="192">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