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7" Type="http://schemas.openxmlformats.org/officeDocument/2006/relationships/tableStyles" Target="tableStyles.xml"/><Relationship Id="rId16" Type="http://schemas.openxmlformats.org/officeDocument/2006/relationships/viewProps" Target="viewProps.xml"/><Relationship Id="rId15" Type="http://schemas.openxmlformats.org/officeDocument/2006/relationships/presProps" Target="presProps.xml"/><Relationship Id="rId14" Type="http://schemas.openxmlformats.org/officeDocument/2006/relationships/handoutMaster" Target="handoutMasters/handoutMaster1.xml"/><Relationship Id="rId13" Type="http://schemas.openxmlformats.org/officeDocument/2006/relationships/notesMaster" Target="notesMasters/notesMaster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6C064A-D61B-4B21-B757-51A9B82445B8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305E07-67EA-4042-A3F6-853A8AD8D209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FD42F7-718C-4B98-AAEC-167E6DDD60A7}" type="datetimeFigureOut">
              <a:rPr lang="en-US" smtClean="0"/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B2AA4F-B828-4D7C-AFD3-893933DAFCB4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 panose="020B0604020202020204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 panose="020B0604020202020204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 panose="020B0604020202020204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 panose="020B0604020202020204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 panose="020B0604020202020204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 panose="020B0604020202020204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 panose="020B0604020202020204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 panose="020B0604020202020204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 panose="020B0604020202020204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t>Introduction to Serious Games &amp; Theoretical Foundations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t>Lecture Notes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Summary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20000"/>
          </a:bodyPr>
          <a:p>
            <a:r>
              <a:rPr lang="en-US"/>
              <a:t>The interdisciplinary nature of serious games combines technology, psychology, and education, making them powerful tools for learning, behavior change, and problem-solving across various sectors. </a:t>
            </a:r>
            <a:endParaRPr lang="en-US"/>
          </a:p>
          <a:p>
            <a:r>
              <a:rPr lang="en-US"/>
              <a:t>By grounding their design in learning theories and understanding player motivation, serious games effectively transform gameplay into a purposeful and impactful experience.</a:t>
            </a:r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Topic 1: Introduction to Serious Games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/>
          <a:p>
            <a:pPr marL="0" indent="0">
              <a:buNone/>
            </a:pPr>
            <a:r>
              <a:rPr b="1"/>
              <a:t>1.1 What are Serious Games?</a:t>
            </a:r>
            <a:endParaRPr b="1"/>
          </a:p>
          <a:p>
            <a:r>
              <a:t>Definition: Games designed for a primary purpose other than entertainment.</a:t>
            </a:r>
          </a:p>
          <a:p>
            <a:r>
              <a:t>History: Military wargames, educational applications, rise of digital serious games.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Entertainment Games vs. Serious Games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/>
          <a:p>
            <a:pPr marL="0" indent="0">
              <a:buNone/>
            </a:pPr>
            <a:r>
              <a:rPr b="1"/>
              <a:t>Key Differences:</a:t>
            </a:r>
            <a:endParaRPr b="1"/>
          </a:p>
          <a:p>
            <a:r>
              <a:t>  Entertainment: fun &amp; leisure vs. education &amp; training.</a:t>
            </a:r>
          </a:p>
          <a:p>
            <a:r>
              <a:t>  Goals: Serious games have real-world measurable goals (e.g., skill development).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Applications of Serious Games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20000"/>
          </a:bodyPr>
          <a:lstStyle/>
          <a:p/>
          <a:p>
            <a:r>
              <a:t> Education: Minecraft: Education Edition, Kahoot!</a:t>
            </a:r>
          </a:p>
          <a:p>
            <a:r>
              <a:t>  Healthcare: Re-Mission, SPARX</a:t>
            </a:r>
          </a:p>
          <a:p>
            <a:r>
              <a:t>  Training: Flight Simulator X, America’s Army</a:t>
            </a:r>
          </a:p>
          <a:p>
            <a:r>
              <a:t>  Social Issues: That Dragon, Cancer, DigiDilemmas</a:t>
            </a:r>
          </a:p>
          <a:p>
            <a:r>
              <a:t>  Military: America’s Army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Case Studies: Notable Serious Games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/>
          <a:p>
            <a:r>
              <a:t>  Foldit: Contributes to scientific research by folding proteins.</a:t>
            </a:r>
          </a:p>
          <a:p>
            <a:r>
              <a:t>  America’s Army: Recruitment and training tool by the U.S. Army.</a:t>
            </a:r>
          </a:p>
          <a:p>
            <a:r>
              <a:t>  Minecraft: Education Edition: An educational variant of the popular game.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Topic 2: Theoretical Foundations of Serious Games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/>
          <a:p>
            <a:r>
              <a:t>  Cognitive Learning Theory: Enhancing cognitive functions through problem-solving.</a:t>
            </a:r>
          </a:p>
          <a:p>
            <a:r>
              <a:t>  Constructivist Learning Theory: Building knowledge actively (e.g., Minecraft).</a:t>
            </a:r>
          </a:p>
          <a:p>
            <a:r>
              <a:t>  Experiential Learning Theory: Hands-on learning through real-life simulations.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Game-Based Learning (GBL)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/>
          <a:p>
            <a:pPr marL="0" indent="0">
              <a:buNone/>
            </a:pPr>
            <a:r>
              <a:rPr b="1"/>
              <a:t>How Games Facilitate Learning</a:t>
            </a:r>
            <a:endParaRPr b="1"/>
          </a:p>
          <a:p>
            <a:r>
              <a:t>  Active learning: Immersive problem-solving activities.</a:t>
            </a:r>
          </a:p>
          <a:p>
            <a:r>
              <a:t>  Immediate feedback: Real-time adjustments to strategies.</a:t>
            </a:r>
          </a:p>
          <a:p>
            <a:r>
              <a:t>  Scaffolding: Increasing difficulty to build knowledge progressively.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Engagement and Motivation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20000"/>
          </a:bodyPr>
          <a:lstStyle/>
          <a:p/>
          <a:p>
            <a:r>
              <a:t>  Clear objectives, competition, cooperation, rewards.</a:t>
            </a:r>
          </a:p>
          <a:p>
            <a:r>
              <a:t>Intrinsic Motivation:</a:t>
            </a:r>
          </a:p>
          <a:p>
            <a:r>
              <a:t>  Players are motivated by internal rewards (e.g., mastering levels).</a:t>
            </a:r>
          </a:p>
          <a:p>
            <a:r>
              <a:t>  Flow Theory: Engagement peaks when challenge matches skill.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Educational Psychology and Serious Games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0000" lnSpcReduction="20000"/>
          </a:bodyPr>
          <a:lstStyle/>
          <a:p/>
          <a:p>
            <a:r>
              <a:rPr b="1"/>
              <a:t>Memory &amp; Retention:</a:t>
            </a:r>
            <a:endParaRPr b="1"/>
          </a:p>
          <a:p>
            <a:r>
              <a:t>  Games stimulate senses and enhance memory retention through repetition.</a:t>
            </a:r>
          </a:p>
          <a:p>
            <a:r>
              <a:rPr b="1"/>
              <a:t>Problem-Solving:</a:t>
            </a:r>
            <a:endParaRPr b="1"/>
          </a:p>
          <a:p>
            <a:r>
              <a:t>  Strategic thinking and pattern recognition foster creativity.</a:t>
            </a:r>
          </a:p>
          <a:p>
            <a:r>
              <a:rPr b="1"/>
              <a:t>Decision-Making:</a:t>
            </a:r>
          </a:p>
          <a:p>
            <a:r>
              <a:t>  Games enhance real-world decision-making through risk assessment and adaptation.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2405</Words>
  <Application>WPS Presentation</Application>
  <PresentationFormat>On-screen Show (4:3)</PresentationFormat>
  <Paragraphs>64</Paragraphs>
  <Slides>10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18" baseType="lpstr">
      <vt:lpstr>Arial</vt:lpstr>
      <vt:lpstr>SimSun</vt:lpstr>
      <vt:lpstr>Wingdings</vt:lpstr>
      <vt:lpstr>Arial</vt:lpstr>
      <vt:lpstr>Calibri</vt:lpstr>
      <vt:lpstr>Microsoft YaHei</vt:lpstr>
      <vt:lpstr>Arial Unicode MS</vt:lpstr>
      <vt:lpstr>Office Theme</vt:lpstr>
      <vt:lpstr>Introduction to Serious Games &amp; Theoretical Foundations</vt:lpstr>
      <vt:lpstr>Topic 1: Introduction to Serious Games</vt:lpstr>
      <vt:lpstr>Entertainment Games vs. Serious Games</vt:lpstr>
      <vt:lpstr>Applications of Serious Games</vt:lpstr>
      <vt:lpstr>Case Studies: Notable Serious Games</vt:lpstr>
      <vt:lpstr>Topic 2: Theoretical Foundations of Serious Games</vt:lpstr>
      <vt:lpstr>Game-Based Learning (GBL)</vt:lpstr>
      <vt:lpstr>Engagement and Motivation</vt:lpstr>
      <vt:lpstr>Educational Psychology and Serious Games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dc:description>generated using python-pptx</dc:description>
  <cp:lastModifiedBy>WPS_1636786479</cp:lastModifiedBy>
  <cp:revision>2</cp:revision>
  <dcterms:created xsi:type="dcterms:W3CDTF">2013-01-27T09:14:00Z</dcterms:created>
  <dcterms:modified xsi:type="dcterms:W3CDTF">2024-09-20T20:52:37Z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493707E5E35B4292871BEDF31C27520A_13</vt:lpwstr>
  </property>
  <property fmtid="{D5CDD505-2E9C-101B-9397-08002B2CF9AE}" pid="3" name="KSOProductBuildVer">
    <vt:lpwstr>1033-12.2.0.18283</vt:lpwstr>
  </property>
</Properties>
</file>