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Lst>
  <p:sldSz cy="6858000" cx="12192000"/>
  <p:notesSz cx="6858000" cy="9144000"/>
  <p:embeddedFontLst>
    <p:embeddedFont>
      <p:font typeface="Corsiva"/>
      <p:regular r:id="rId90"/>
      <p:bold r:id="rId91"/>
      <p:italic r:id="rId92"/>
      <p:boldItalic r:id="rId93"/>
    </p:embeddedFont>
    <p:embeddedFont>
      <p:font typeface="Helvetica Neue"/>
      <p:regular r:id="rId94"/>
      <p:bold r:id="rId95"/>
      <p:italic r:id="rId96"/>
      <p:boldItalic r:id="rId9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98" roundtripDataSignature="AMtx7mhaoIxDIICFRy+ibYGdRDJEPtAX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C78AC8E-67DF-4B37-A0B2-0FB47E7DDCB2}">
  <a:tblStyle styleId="{1C78AC8E-67DF-4B37-A0B2-0FB47E7DDCB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font" Target="fonts/HelveticaNeue-bold.fntdata"/><Relationship Id="rId94" Type="http://schemas.openxmlformats.org/officeDocument/2006/relationships/font" Target="fonts/HelveticaNeue-regular.fntdata"/><Relationship Id="rId97" Type="http://schemas.openxmlformats.org/officeDocument/2006/relationships/font" Target="fonts/HelveticaNeue-boldItalic.fntdata"/><Relationship Id="rId96" Type="http://schemas.openxmlformats.org/officeDocument/2006/relationships/font" Target="fonts/HelveticaNeue-italic.fntdata"/><Relationship Id="rId11" Type="http://schemas.openxmlformats.org/officeDocument/2006/relationships/slide" Target="slides/slide6.xml"/><Relationship Id="rId10" Type="http://schemas.openxmlformats.org/officeDocument/2006/relationships/slide" Target="slides/slide5.xml"/><Relationship Id="rId98"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font" Target="fonts/Corsiva-bold.fntdata"/><Relationship Id="rId90" Type="http://schemas.openxmlformats.org/officeDocument/2006/relationships/font" Target="fonts/Corsiva-regular.fntdata"/><Relationship Id="rId93" Type="http://schemas.openxmlformats.org/officeDocument/2006/relationships/font" Target="fonts/Corsiva-boldItalic.fntdata"/><Relationship Id="rId92" Type="http://schemas.openxmlformats.org/officeDocument/2006/relationships/font" Target="fonts/Corsiva-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8:notes"/>
          <p:cNvSpPr/>
          <p:nvPr>
            <p:ph idx="2" type="sldImg"/>
          </p:nvPr>
        </p:nvSpPr>
        <p:spPr>
          <a:xfrm>
            <a:off x="381000" y="695325"/>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97" name="Google Shape;197;p18: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5:notes"/>
          <p:cNvSpPr/>
          <p:nvPr>
            <p:ph idx="2" type="sldImg"/>
          </p:nvPr>
        </p:nvSpPr>
        <p:spPr>
          <a:xfrm>
            <a:off x="381000" y="695325"/>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38" name="Google Shape;238;p25: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8:notes"/>
          <p:cNvSpPr/>
          <p:nvPr>
            <p:ph idx="2" type="sldImg"/>
          </p:nvPr>
        </p:nvSpPr>
        <p:spPr>
          <a:xfrm>
            <a:off x="381000" y="695325"/>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55" name="Google Shape;255;p28: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9:notes"/>
          <p:cNvSpPr/>
          <p:nvPr>
            <p:ph idx="2" type="sldImg"/>
          </p:nvPr>
        </p:nvSpPr>
        <p:spPr>
          <a:xfrm>
            <a:off x="381000" y="695325"/>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62" name="Google Shape;262;p29: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30:notes"/>
          <p:cNvSpPr/>
          <p:nvPr>
            <p:ph idx="2" type="sldImg"/>
          </p:nvPr>
        </p:nvSpPr>
        <p:spPr>
          <a:xfrm>
            <a:off x="381000" y="695325"/>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69" name="Google Shape;269;p30: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31:notes"/>
          <p:cNvSpPr/>
          <p:nvPr>
            <p:ph idx="2" type="sldImg"/>
          </p:nvPr>
        </p:nvSpPr>
        <p:spPr>
          <a:xfrm>
            <a:off x="381000" y="695325"/>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76" name="Google Shape;276;p31: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83" name="Google Shape;283;p32: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4" name="Google Shape;284;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76200" lvl="0" marL="0" rtl="0" algn="l">
              <a:lnSpc>
                <a:spcPct val="90000"/>
              </a:lnSpc>
              <a:spcBef>
                <a:spcPts val="0"/>
              </a:spcBef>
              <a:spcAft>
                <a:spcPts val="0"/>
              </a:spcAft>
              <a:buClr>
                <a:schemeClr val="dk1"/>
              </a:buClr>
              <a:buSzPts val="1200"/>
              <a:buFont typeface="Calibri"/>
              <a:buChar char="•"/>
            </a:pPr>
            <a:r>
              <a:rPr lang="en-US"/>
              <a:t>Because a democratic leader welcomes team input and facilitates group discussion, it is often referred to as a </a:t>
            </a:r>
            <a:r>
              <a:rPr b="1" i="1" lang="en-US"/>
              <a:t>participative </a:t>
            </a:r>
            <a:r>
              <a:rPr lang="en-US"/>
              <a:t> leadership style</a:t>
            </a:r>
            <a:endParaRPr/>
          </a:p>
          <a:p>
            <a:pPr indent="-76200" lvl="0" marL="0" rtl="0" algn="l">
              <a:lnSpc>
                <a:spcPct val="90000"/>
              </a:lnSpc>
              <a:spcBef>
                <a:spcPts val="0"/>
              </a:spcBef>
              <a:spcAft>
                <a:spcPts val="0"/>
              </a:spcAft>
              <a:buClr>
                <a:schemeClr val="dk1"/>
              </a:buClr>
              <a:buSzPts val="1200"/>
              <a:buFont typeface="Calibri"/>
              <a:buChar char="•"/>
            </a:pPr>
            <a:r>
              <a:rPr lang="en-US"/>
              <a:t>Democratic leaders are constantly keeping employees  informed about matters that affect them.  They are consistently sharing plans with the group and offering multiple options for group consideration.</a:t>
            </a:r>
            <a:endParaRPr/>
          </a:p>
          <a:p>
            <a:pPr indent="-76200" lvl="0" marL="0" rtl="0" algn="l">
              <a:lnSpc>
                <a:spcPct val="90000"/>
              </a:lnSpc>
              <a:spcBef>
                <a:spcPts val="0"/>
              </a:spcBef>
              <a:spcAft>
                <a:spcPts val="0"/>
              </a:spcAft>
              <a:buClr>
                <a:schemeClr val="dk1"/>
              </a:buClr>
              <a:buSzPts val="1200"/>
              <a:buFont typeface="Calibri"/>
              <a:buChar char="•"/>
            </a:pPr>
            <a:r>
              <a:rPr lang="en-US"/>
              <a:t>Even though the Democratic leader still makes the final decision, they use a coaching style to encourage followers to take part in influencing and guiding decision making process.  Generally before making a final decision, the leader will consult followers and gather information from them.</a:t>
            </a:r>
            <a:endParaRPr/>
          </a:p>
          <a:p>
            <a:pPr indent="0" lvl="0" marL="0" rtl="0" algn="l">
              <a:lnSpc>
                <a:spcPct val="90000"/>
              </a:lnSpc>
              <a:spcBef>
                <a:spcPts val="0"/>
              </a:spcBef>
              <a:spcAft>
                <a:spcPts val="0"/>
              </a:spcAft>
              <a:buClr>
                <a:schemeClr val="dk1"/>
              </a:buClr>
              <a:buSzPts val="1200"/>
              <a:buFont typeface="Calibri"/>
              <a:buNone/>
            </a:pPr>
            <a:r>
              <a:t/>
            </a:r>
            <a:endParaRPr/>
          </a:p>
          <a:p>
            <a:pPr indent="0" lvl="0" marL="0" rtl="0" algn="l">
              <a:lnSpc>
                <a:spcPct val="90000"/>
              </a:lnSpc>
              <a:spcBef>
                <a:spcPts val="0"/>
              </a:spcBef>
              <a:spcAft>
                <a:spcPts val="0"/>
              </a:spcAft>
              <a:buNone/>
            </a:pPr>
            <a:r>
              <a:rPr lang="en-US"/>
              <a:t>There are so many great qualities about the democratic leadership style…that the list goes on…</a:t>
            </a:r>
            <a:endParaRPr/>
          </a:p>
          <a:p>
            <a:pPr indent="0" lvl="0" marL="0" rtl="0" algn="l">
              <a:lnSpc>
                <a:spcPct val="9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89" name="Google Shape;28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0" name="Google Shape;290;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a:t>
            </a:r>
            <a:endParaRPr/>
          </a:p>
          <a:p>
            <a:pPr indent="0" lvl="0" marL="0" rtl="0" algn="l">
              <a:spcBef>
                <a:spcPts val="0"/>
              </a:spcBef>
              <a:spcAft>
                <a:spcPts val="0"/>
              </a:spcAft>
              <a:buClr>
                <a:schemeClr val="dk1"/>
              </a:buClr>
              <a:buSzPts val="1200"/>
              <a:buFont typeface="Calibri"/>
              <a:buNone/>
            </a:pPr>
            <a:r>
              <a:t/>
            </a:r>
            <a:endParaRPr/>
          </a:p>
          <a:p>
            <a:pPr indent="-76200" lvl="0" marL="0" rtl="0" algn="l">
              <a:spcBef>
                <a:spcPts val="0"/>
              </a:spcBef>
              <a:spcAft>
                <a:spcPts val="0"/>
              </a:spcAft>
              <a:buClr>
                <a:schemeClr val="dk1"/>
              </a:buClr>
              <a:buSzPts val="1200"/>
              <a:buFont typeface="Calibri"/>
              <a:buChar char="•"/>
            </a:pPr>
            <a:r>
              <a:rPr lang="en-US"/>
              <a:t>Democratic leaders encourage growth in employees/followers by encouraging them to work freely with each other and leave division of tasks to the group—allowing more sharing and collaboration among followers or group members.</a:t>
            </a:r>
            <a:endParaRPr/>
          </a:p>
          <a:p>
            <a:pPr indent="-76200" lvl="0" marL="0" rtl="0" algn="l">
              <a:spcBef>
                <a:spcPts val="0"/>
              </a:spcBef>
              <a:spcAft>
                <a:spcPts val="0"/>
              </a:spcAft>
              <a:buClr>
                <a:schemeClr val="dk1"/>
              </a:buClr>
              <a:buSzPts val="1200"/>
              <a:buFont typeface="Calibri"/>
              <a:buChar char="•"/>
            </a:pPr>
            <a:r>
              <a:rPr lang="en-US"/>
              <a:t>In order to continuously encourage growth, democratic leaders make it a point to praise and offer constructive criticism.  In addition, they will join in group activities without over-participating.</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Let’s begin thinking about when we might value a democratic leadership style….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1" name="Google Shape;30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2" name="Google Shape;302;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 the other hand, it is sometimes a challenge for democratic leaders to recognize that not all tasks need to be handled by the group, and that sometimes the leader should appropriately address some issues along.</a:t>
            </a:r>
            <a:endParaRPr/>
          </a:p>
          <a:p>
            <a:pPr indent="0" lvl="0" marL="0" rtl="0" algn="l">
              <a:spcBef>
                <a:spcPts val="0"/>
              </a:spcBef>
              <a:spcAft>
                <a:spcPts val="0"/>
              </a:spcAft>
              <a:buNone/>
            </a:pPr>
            <a:r>
              <a:rPr lang="en-US"/>
              <a:t>Democratic leadership should not be used when: </a:t>
            </a:r>
            <a:endParaRPr/>
          </a:p>
          <a:p>
            <a:pPr indent="0" lvl="0" marL="0" rtl="0" algn="l">
              <a:spcBef>
                <a:spcPts val="0"/>
              </a:spcBef>
              <a:spcAft>
                <a:spcPts val="0"/>
              </a:spcAft>
              <a:buNone/>
            </a:pPr>
            <a:r>
              <a:rPr lang="en-US"/>
              <a:t>--There is not enough time to get everyone’s input. </a:t>
            </a:r>
            <a:endParaRPr/>
          </a:p>
          <a:p>
            <a:pPr indent="0" lvl="0" marL="0" rtl="0" algn="l">
              <a:spcBef>
                <a:spcPts val="0"/>
              </a:spcBef>
              <a:spcAft>
                <a:spcPts val="0"/>
              </a:spcAft>
              <a:buNone/>
            </a:pPr>
            <a:r>
              <a:rPr lang="en-US"/>
              <a:t>--It’s easier and more cost-effective for the manager to make the decision. </a:t>
            </a:r>
            <a:endParaRPr/>
          </a:p>
          <a:p>
            <a:pPr indent="0" lvl="0" marL="0" rtl="0" algn="l">
              <a:spcBef>
                <a:spcPts val="0"/>
              </a:spcBef>
              <a:spcAft>
                <a:spcPts val="0"/>
              </a:spcAft>
              <a:buNone/>
            </a:pPr>
            <a:r>
              <a:rPr lang="en-US"/>
              <a:t>--The business can’t afford mistakes. </a:t>
            </a:r>
            <a:endParaRPr/>
          </a:p>
          <a:p>
            <a:pPr indent="0" lvl="0" marL="0" rtl="0" algn="l">
              <a:spcBef>
                <a:spcPts val="0"/>
              </a:spcBef>
              <a:spcAft>
                <a:spcPts val="0"/>
              </a:spcAft>
              <a:buNone/>
            </a:pPr>
            <a:r>
              <a:rPr lang="en-US"/>
              <a:t>--The manager feels threatened by this type of leadership. </a:t>
            </a:r>
            <a:endParaRPr/>
          </a:p>
          <a:p>
            <a:pPr indent="0" lvl="0" marL="0" rtl="0" algn="l">
              <a:spcBef>
                <a:spcPts val="0"/>
              </a:spcBef>
              <a:spcAft>
                <a:spcPts val="0"/>
              </a:spcAft>
              <a:buNone/>
            </a:pPr>
            <a:r>
              <a:rPr lang="en-US"/>
              <a:t>--Employee safety is a critical concern. </a:t>
            </a:r>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7:notes"/>
          <p:cNvSpPr/>
          <p:nvPr>
            <p:ph idx="2" type="sldImg"/>
          </p:nvPr>
        </p:nvSpPr>
        <p:spPr>
          <a:xfrm>
            <a:off x="381000" y="695325"/>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13" name="Google Shape;313;p37: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2" name="Google Shape;332;p40: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3" name="Google Shape;333;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laissez-faire leadership style is also know as the “hands-off” style.  It is one in which the manager provides little or no direction and gives employees as much freedom as possible.  The authority of power is given to the employees and they must determine goals, make decisions, and resolve problems on their own.</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45" name="Google Shape;345;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6" name="Google Shape;346;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Some risks are involved with Laissez-Faire Leadership.  Followers may like them, but some people find events around them confusing and chaotic.  They also may feel that the leader does not respect their time and energy.  Most importantly, they may not see where their contribution fits and slowly become less committed and enthusiastic.</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0" name="Google Shape;430;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1" name="Google Shape;541;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7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7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8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8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8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8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8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8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9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95"/>
          <p:cNvSpPr/>
          <p:nvPr>
            <p:ph idx="2" type="pic"/>
          </p:nvPr>
        </p:nvSpPr>
        <p:spPr>
          <a:xfrm>
            <a:off x="5183188" y="987425"/>
            <a:ext cx="6172200" cy="4873625"/>
          </a:xfrm>
          <a:prstGeom prst="rect">
            <a:avLst/>
          </a:prstGeom>
          <a:noFill/>
          <a:ln>
            <a:noFill/>
          </a:ln>
        </p:spPr>
      </p:sp>
      <p:sp>
        <p:nvSpPr>
          <p:cNvPr id="73" name="Google Shape;73;p9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9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9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9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9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9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9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9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9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9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9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9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9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8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8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وجدول" type="tbl">
  <p:cSld name="TABLE">
    <p:spTree>
      <p:nvGrpSpPr>
        <p:cNvPr id="27" name="Shape 27"/>
        <p:cNvGrpSpPr/>
        <p:nvPr/>
      </p:nvGrpSpPr>
      <p:grpSpPr>
        <a:xfrm>
          <a:off x="0" y="0"/>
          <a:ext cx="0" cy="0"/>
          <a:chOff x="0" y="0"/>
          <a:chExt cx="0" cy="0"/>
        </a:xfrm>
      </p:grpSpPr>
      <p:sp>
        <p:nvSpPr>
          <p:cNvPr id="28" name="Google Shape;28;p88"/>
          <p:cNvSpPr txBox="1"/>
          <p:nvPr>
            <p:ph type="title"/>
          </p:nvPr>
        </p:nvSpPr>
        <p:spPr>
          <a:xfrm>
            <a:off x="1117600" y="274638"/>
            <a:ext cx="10464800" cy="1143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88"/>
          <p:cNvSpPr txBox="1"/>
          <p:nvPr>
            <p:ph idx="10" type="dt"/>
          </p:nvPr>
        </p:nvSpPr>
        <p:spPr>
          <a:xfrm>
            <a:off x="1117600" y="6477001"/>
            <a:ext cx="2844800" cy="2444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88"/>
          <p:cNvSpPr txBox="1"/>
          <p:nvPr>
            <p:ph idx="11" type="ftr"/>
          </p:nvPr>
        </p:nvSpPr>
        <p:spPr>
          <a:xfrm>
            <a:off x="4165600" y="6477001"/>
            <a:ext cx="4368800" cy="24447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88"/>
          <p:cNvSpPr txBox="1"/>
          <p:nvPr>
            <p:ph idx="12" type="sldNum"/>
          </p:nvPr>
        </p:nvSpPr>
        <p:spPr>
          <a:xfrm>
            <a:off x="8737600" y="6477001"/>
            <a:ext cx="2844800" cy="24447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Calibri"/>
                <a:ea typeface="Calibri"/>
                <a:cs typeface="Calibri"/>
                <a:sym typeface="Calibri"/>
              </a:defRPr>
            </a:lvl1pPr>
            <a:lvl2pPr indent="0" lvl="1" marL="0" algn="r">
              <a:spcBef>
                <a:spcPts val="0"/>
              </a:spcBef>
              <a:buNone/>
              <a:defRPr b="0" i="0" sz="1200" u="none" cap="none" strike="noStrike">
                <a:solidFill>
                  <a:srgbClr val="888888"/>
                </a:solidFill>
                <a:latin typeface="Calibri"/>
                <a:ea typeface="Calibri"/>
                <a:cs typeface="Calibri"/>
                <a:sym typeface="Calibri"/>
              </a:defRPr>
            </a:lvl2pPr>
            <a:lvl3pPr indent="0" lvl="2" marL="0" algn="r">
              <a:spcBef>
                <a:spcPts val="0"/>
              </a:spcBef>
              <a:buNone/>
              <a:defRPr b="0" i="0" sz="1200" u="none" cap="none" strike="noStrike">
                <a:solidFill>
                  <a:srgbClr val="888888"/>
                </a:solidFill>
                <a:latin typeface="Calibri"/>
                <a:ea typeface="Calibri"/>
                <a:cs typeface="Calibri"/>
                <a:sym typeface="Calibri"/>
              </a:defRPr>
            </a:lvl3pPr>
            <a:lvl4pPr indent="0" lvl="3" marL="0" algn="r">
              <a:spcBef>
                <a:spcPts val="0"/>
              </a:spcBef>
              <a:buNone/>
              <a:defRPr b="0" i="0" sz="1200" u="none" cap="none" strike="noStrike">
                <a:solidFill>
                  <a:srgbClr val="888888"/>
                </a:solidFill>
                <a:latin typeface="Calibri"/>
                <a:ea typeface="Calibri"/>
                <a:cs typeface="Calibri"/>
                <a:sym typeface="Calibri"/>
              </a:defRPr>
            </a:lvl4pPr>
            <a:lvl5pPr indent="0" lvl="4" marL="0" algn="r">
              <a:spcBef>
                <a:spcPts val="0"/>
              </a:spcBef>
              <a:buNone/>
              <a:defRPr b="0" i="0" sz="1200" u="none" cap="none" strike="noStrike">
                <a:solidFill>
                  <a:srgbClr val="888888"/>
                </a:solidFill>
                <a:latin typeface="Calibri"/>
                <a:ea typeface="Calibri"/>
                <a:cs typeface="Calibri"/>
                <a:sym typeface="Calibri"/>
              </a:defRPr>
            </a:lvl5pPr>
            <a:lvl6pPr indent="0" lvl="5" marL="0" algn="r">
              <a:spcBef>
                <a:spcPts val="0"/>
              </a:spcBef>
              <a:buNone/>
              <a:defRPr b="0" i="0" sz="1200" u="none" cap="none" strike="noStrike">
                <a:solidFill>
                  <a:srgbClr val="888888"/>
                </a:solidFill>
                <a:latin typeface="Calibri"/>
                <a:ea typeface="Calibri"/>
                <a:cs typeface="Calibri"/>
                <a:sym typeface="Calibri"/>
              </a:defRPr>
            </a:lvl6pPr>
            <a:lvl7pPr indent="0" lvl="6" marL="0" algn="r">
              <a:spcBef>
                <a:spcPts val="0"/>
              </a:spcBef>
              <a:buNone/>
              <a:defRPr b="0" i="0" sz="1200" u="none" cap="none" strike="noStrike">
                <a:solidFill>
                  <a:srgbClr val="888888"/>
                </a:solidFill>
                <a:latin typeface="Calibri"/>
                <a:ea typeface="Calibri"/>
                <a:cs typeface="Calibri"/>
                <a:sym typeface="Calibri"/>
              </a:defRPr>
            </a:lvl7pPr>
            <a:lvl8pPr indent="0" lvl="7" marL="0" algn="r">
              <a:spcBef>
                <a:spcPts val="0"/>
              </a:spcBef>
              <a:buNone/>
              <a:defRPr b="0" i="0" sz="1200" u="none" cap="none" strike="noStrike">
                <a:solidFill>
                  <a:srgbClr val="888888"/>
                </a:solidFill>
                <a:latin typeface="Calibri"/>
                <a:ea typeface="Calibri"/>
                <a:cs typeface="Calibri"/>
                <a:sym typeface="Calibri"/>
              </a:defRPr>
            </a:lvl8pPr>
            <a:lvl9pPr indent="0" lvl="8" mar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p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8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9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9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9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9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9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9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9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9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9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9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8" name="Shape 48"/>
        <p:cNvGrpSpPr/>
        <p:nvPr/>
      </p:nvGrpSpPr>
      <p:grpSpPr>
        <a:xfrm>
          <a:off x="0" y="0"/>
          <a:ext cx="0" cy="0"/>
          <a:chOff x="0" y="0"/>
          <a:chExt cx="0" cy="0"/>
        </a:xfrm>
      </p:grpSpPr>
      <p:sp>
        <p:nvSpPr>
          <p:cNvPr id="49" name="Google Shape;49;p9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9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1" name="Google Shape;51;p9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9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9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9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9" name="Google Shape;59;p9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9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9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9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6" name="Google Shape;66;p9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9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9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8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1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https://www.youtube.com/watch?v=ddt_IGMMOrI"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1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24.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22.png"/><Relationship Id="rId4" Type="http://schemas.openxmlformats.org/officeDocument/2006/relationships/image" Target="../media/image2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2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2.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2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2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27.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
          <p:cNvSpPr txBox="1"/>
          <p:nvPr>
            <p:ph type="ctrTitle"/>
          </p:nvPr>
        </p:nvSpPr>
        <p:spPr>
          <a:xfrm>
            <a:off x="1524000" y="60801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Leadership </a:t>
            </a:r>
            <a:endParaRPr/>
          </a:p>
        </p:txBody>
      </p:sp>
      <p:sp>
        <p:nvSpPr>
          <p:cNvPr id="94" name="Google Shape;94;p1"/>
          <p:cNvSpPr txBox="1"/>
          <p:nvPr>
            <p:ph idx="1" type="subTitle"/>
          </p:nvPr>
        </p:nvSpPr>
        <p:spPr>
          <a:xfrm>
            <a:off x="7772400" y="3602038"/>
            <a:ext cx="2895600" cy="88423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Maram Jaghama</a:t>
            </a:r>
            <a:endParaRPr/>
          </a:p>
          <a:p>
            <a:pPr indent="0" lvl="0" marL="0" rtl="0" algn="ctr">
              <a:lnSpc>
                <a:spcPct val="90000"/>
              </a:lnSpc>
              <a:spcBef>
                <a:spcPts val="1000"/>
              </a:spcBef>
              <a:spcAft>
                <a:spcPts val="0"/>
              </a:spcAft>
              <a:buClr>
                <a:schemeClr val="dk1"/>
              </a:buClr>
              <a:buSzPts val="24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descr="Leadership styles" id="152" name="Google Shape;152;p10"/>
          <p:cNvPicPr preferRelativeResize="0"/>
          <p:nvPr/>
        </p:nvPicPr>
        <p:blipFill rotWithShape="1">
          <a:blip r:embed="rId3">
            <a:alphaModFix/>
          </a:blip>
          <a:srcRect b="0" l="0" r="0" t="0"/>
          <a:stretch/>
        </p:blipFill>
        <p:spPr>
          <a:xfrm>
            <a:off x="871539" y="181369"/>
            <a:ext cx="9439276" cy="653375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Leadership characteristics </a:t>
            </a:r>
            <a:endParaRPr/>
          </a:p>
        </p:txBody>
      </p:sp>
      <p:sp>
        <p:nvSpPr>
          <p:cNvPr id="158" name="Google Shape;158;p11"/>
          <p:cNvSpPr txBox="1"/>
          <p:nvPr>
            <p:ph idx="1" type="body"/>
          </p:nvPr>
        </p:nvSpPr>
        <p:spPr>
          <a:xfrm>
            <a:off x="838200" y="1557338"/>
            <a:ext cx="10515600" cy="504348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Leaders often do not have delegated authority but obtain their power through other means, such as influence. </a:t>
            </a:r>
            <a:endParaRPr/>
          </a:p>
          <a:p>
            <a:pPr indent="-228600" lvl="0" marL="228600" rtl="0" algn="l">
              <a:lnSpc>
                <a:spcPct val="90000"/>
              </a:lnSpc>
              <a:spcBef>
                <a:spcPts val="1000"/>
              </a:spcBef>
              <a:spcAft>
                <a:spcPts val="0"/>
              </a:spcAft>
              <a:buClr>
                <a:schemeClr val="dk1"/>
              </a:buClr>
              <a:buSzPts val="2800"/>
              <a:buChar char="•"/>
            </a:pPr>
            <a:r>
              <a:rPr lang="en-US"/>
              <a:t>Leaders have a wider variety of roles than do managers.</a:t>
            </a:r>
            <a:endParaRPr/>
          </a:p>
          <a:p>
            <a:pPr indent="-228600" lvl="0" marL="228600" rtl="0" algn="l">
              <a:lnSpc>
                <a:spcPct val="90000"/>
              </a:lnSpc>
              <a:spcBef>
                <a:spcPts val="1000"/>
              </a:spcBef>
              <a:spcAft>
                <a:spcPts val="0"/>
              </a:spcAft>
              <a:buClr>
                <a:schemeClr val="dk1"/>
              </a:buClr>
              <a:buSzPts val="2800"/>
              <a:buChar char="•"/>
            </a:pPr>
            <a:r>
              <a:rPr lang="en-US"/>
              <a:t>Leaders may or may not be part of the formal organization. </a:t>
            </a:r>
            <a:endParaRPr/>
          </a:p>
          <a:p>
            <a:pPr indent="-228600" lvl="0" marL="228600" rtl="0" algn="l">
              <a:lnSpc>
                <a:spcPct val="90000"/>
              </a:lnSpc>
              <a:spcBef>
                <a:spcPts val="1000"/>
              </a:spcBef>
              <a:spcAft>
                <a:spcPts val="0"/>
              </a:spcAft>
              <a:buClr>
                <a:schemeClr val="dk1"/>
              </a:buClr>
              <a:buSzPts val="2800"/>
              <a:buChar char="•"/>
            </a:pPr>
            <a:r>
              <a:rPr lang="en-US"/>
              <a:t>Leaders focus on group process, information gathering, feedback, and empowering others. </a:t>
            </a:r>
            <a:endParaRPr/>
          </a:p>
          <a:p>
            <a:pPr indent="-228600" lvl="0" marL="228600" rtl="0" algn="l">
              <a:lnSpc>
                <a:spcPct val="90000"/>
              </a:lnSpc>
              <a:spcBef>
                <a:spcPts val="1000"/>
              </a:spcBef>
              <a:spcAft>
                <a:spcPts val="0"/>
              </a:spcAft>
              <a:buClr>
                <a:schemeClr val="dk1"/>
              </a:buClr>
              <a:buSzPts val="2800"/>
              <a:buChar char="•"/>
            </a:pPr>
            <a:r>
              <a:rPr lang="en-US"/>
              <a:t>Leaders emphasize interpersonal relationships. </a:t>
            </a:r>
            <a:endParaRPr/>
          </a:p>
          <a:p>
            <a:pPr indent="-228600" lvl="0" marL="228600" rtl="0" algn="l">
              <a:lnSpc>
                <a:spcPct val="90000"/>
              </a:lnSpc>
              <a:spcBef>
                <a:spcPts val="1000"/>
              </a:spcBef>
              <a:spcAft>
                <a:spcPts val="0"/>
              </a:spcAft>
              <a:buClr>
                <a:schemeClr val="dk1"/>
              </a:buClr>
              <a:buSzPts val="2800"/>
              <a:buChar char="•"/>
            </a:pPr>
            <a:r>
              <a:rPr lang="en-US"/>
              <a:t>Leaders have goals that may or may not reflect those of the organization.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Leadership roles </a:t>
            </a:r>
            <a:endParaRPr/>
          </a:p>
        </p:txBody>
      </p:sp>
      <p:pic>
        <p:nvPicPr>
          <p:cNvPr id="164" name="Google Shape;164;p12"/>
          <p:cNvPicPr preferRelativeResize="0"/>
          <p:nvPr>
            <p:ph idx="1" type="body"/>
          </p:nvPr>
        </p:nvPicPr>
        <p:blipFill rotWithShape="1">
          <a:blip r:embed="rId3">
            <a:alphaModFix/>
          </a:blip>
          <a:srcRect b="0" l="0" r="0" t="0"/>
          <a:stretch/>
        </p:blipFill>
        <p:spPr>
          <a:xfrm>
            <a:off x="1117599" y="2057400"/>
            <a:ext cx="10559429" cy="27487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13"/>
          <p:cNvPicPr preferRelativeResize="0"/>
          <p:nvPr>
            <p:ph idx="1" type="body"/>
          </p:nvPr>
        </p:nvPicPr>
        <p:blipFill rotWithShape="1">
          <a:blip r:embed="rId3">
            <a:alphaModFix/>
          </a:blip>
          <a:srcRect b="0" l="0" r="0" t="0"/>
          <a:stretch/>
        </p:blipFill>
        <p:spPr>
          <a:xfrm>
            <a:off x="778565" y="1483835"/>
            <a:ext cx="10850217" cy="410195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4"/>
          <p:cNvSpPr txBox="1"/>
          <p:nvPr>
            <p:ph idx="1" type="body"/>
          </p:nvPr>
        </p:nvSpPr>
        <p:spPr>
          <a:xfrm>
            <a:off x="695325" y="596900"/>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rPr lang="en-US"/>
              <a:t>It is important to remember that all it takes to stop being a leader is to have others stop following you</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rPr lang="en-US"/>
              <a:t>It is important to remember though that a job title alone does not make a person a leader. Only a person’s behavior determines if he or she holds a leadership role </a:t>
            </a:r>
            <a:endParaRPr/>
          </a:p>
          <a:p>
            <a:pPr indent="0" lvl="0" marL="0" rtl="0" algn="ctr">
              <a:lnSpc>
                <a:spcPct val="90000"/>
              </a:lnSpc>
              <a:spcBef>
                <a:spcPts val="1000"/>
              </a:spcBef>
              <a:spcAft>
                <a:spcPts val="0"/>
              </a:spcAft>
              <a:buClr>
                <a:schemeClr val="dk1"/>
              </a:buClr>
              <a:buSzPts val="2800"/>
              <a:buNone/>
            </a:pPr>
            <a:r>
              <a:rPr lang="en-US"/>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15"/>
          <p:cNvPicPr preferRelativeResize="0"/>
          <p:nvPr>
            <p:ph idx="1" type="body"/>
          </p:nvPr>
        </p:nvPicPr>
        <p:blipFill rotWithShape="1">
          <a:blip r:embed="rId3">
            <a:alphaModFix/>
          </a:blip>
          <a:srcRect b="0" l="0" r="0" t="0"/>
          <a:stretch/>
        </p:blipFill>
        <p:spPr>
          <a:xfrm>
            <a:off x="1257300" y="1863248"/>
            <a:ext cx="10032586" cy="430895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How important is a leader?</a:t>
            </a:r>
            <a:endParaRPr/>
          </a:p>
        </p:txBody>
      </p:sp>
      <p:sp>
        <p:nvSpPr>
          <p:cNvPr id="185" name="Google Shape;185;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In most cases, people will perform at about 60% of their potential with </a:t>
            </a:r>
            <a:r>
              <a:rPr lang="en-US" u="sng"/>
              <a:t>no leadership at all.</a:t>
            </a:r>
            <a:br>
              <a:rPr lang="en-US" u="sng"/>
            </a:br>
            <a:br>
              <a:rPr lang="en-US" u="sng"/>
            </a:br>
            <a:endParaRPr u="sng"/>
          </a:p>
          <a:p>
            <a:pPr indent="-228600" lvl="0" marL="228600" rtl="0" algn="l">
              <a:lnSpc>
                <a:spcPct val="90000"/>
              </a:lnSpc>
              <a:spcBef>
                <a:spcPts val="1000"/>
              </a:spcBef>
              <a:spcAft>
                <a:spcPts val="0"/>
              </a:spcAft>
              <a:buClr>
                <a:schemeClr val="dk1"/>
              </a:buClr>
              <a:buSzPts val="2800"/>
              <a:buChar char="•"/>
            </a:pPr>
            <a:r>
              <a:rPr lang="en-US"/>
              <a:t>Thus, an </a:t>
            </a:r>
            <a:r>
              <a:rPr lang="en-US" u="sng"/>
              <a:t>additional 40% can be realized</a:t>
            </a:r>
            <a:r>
              <a:rPr lang="en-US"/>
              <a:t> if effective leadership is available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7"/>
          <p:cNvSpPr/>
          <p:nvPr/>
        </p:nvSpPr>
        <p:spPr>
          <a:xfrm>
            <a:off x="7772400" y="2057400"/>
            <a:ext cx="1905000" cy="16764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dk1"/>
                </a:solidFill>
                <a:latin typeface="Times"/>
                <a:ea typeface="Times"/>
                <a:cs typeface="Times"/>
                <a:sym typeface="Times"/>
              </a:rPr>
              <a:t>40%</a:t>
            </a:r>
            <a:endParaRPr/>
          </a:p>
        </p:txBody>
      </p:sp>
      <p:sp>
        <p:nvSpPr>
          <p:cNvPr id="191" name="Google Shape;191;p17"/>
          <p:cNvSpPr/>
          <p:nvPr/>
        </p:nvSpPr>
        <p:spPr>
          <a:xfrm>
            <a:off x="7772400" y="3733800"/>
            <a:ext cx="1905000" cy="22860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dk1"/>
                </a:solidFill>
                <a:latin typeface="Times"/>
                <a:ea typeface="Times"/>
                <a:cs typeface="Times"/>
                <a:sym typeface="Times"/>
              </a:rPr>
              <a:t>60%</a:t>
            </a:r>
            <a:endParaRPr/>
          </a:p>
        </p:txBody>
      </p:sp>
      <p:sp>
        <p:nvSpPr>
          <p:cNvPr id="192" name="Google Shape;192;p17"/>
          <p:cNvSpPr txBox="1"/>
          <p:nvPr/>
        </p:nvSpPr>
        <p:spPr>
          <a:xfrm>
            <a:off x="8077200" y="838201"/>
            <a:ext cx="142859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dk1"/>
                </a:solidFill>
                <a:latin typeface="Times"/>
                <a:ea typeface="Times"/>
                <a:cs typeface="Times"/>
                <a:sym typeface="Times"/>
              </a:rPr>
              <a:t>capability</a:t>
            </a:r>
            <a:endParaRPr/>
          </a:p>
          <a:p>
            <a:pPr indent="0" lvl="0" marL="0" marR="0" rtl="0" algn="l">
              <a:spcBef>
                <a:spcPts val="0"/>
              </a:spcBef>
              <a:spcAft>
                <a:spcPts val="0"/>
              </a:spcAft>
              <a:buNone/>
            </a:pPr>
            <a:r>
              <a:rPr b="0" i="0" lang="en-US" sz="2400" u="none" cap="none" strike="noStrike">
                <a:solidFill>
                  <a:schemeClr val="dk1"/>
                </a:solidFill>
                <a:latin typeface="Times"/>
                <a:ea typeface="Times"/>
                <a:cs typeface="Times"/>
                <a:sym typeface="Times"/>
              </a:rPr>
              <a:t>utilization</a:t>
            </a:r>
            <a:endParaRPr/>
          </a:p>
        </p:txBody>
      </p:sp>
      <p:sp>
        <p:nvSpPr>
          <p:cNvPr id="193" name="Google Shape;193;p17"/>
          <p:cNvSpPr txBox="1"/>
          <p:nvPr/>
        </p:nvSpPr>
        <p:spPr>
          <a:xfrm>
            <a:off x="3124201" y="2438401"/>
            <a:ext cx="400943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dk1"/>
                </a:solidFill>
                <a:latin typeface="Times"/>
                <a:ea typeface="Times"/>
                <a:cs typeface="Times"/>
                <a:sym typeface="Times"/>
              </a:rPr>
              <a:t>Contribution due to leadership </a:t>
            </a:r>
            <a:endParaRPr/>
          </a:p>
          <a:p>
            <a:pPr indent="0" lvl="0" marL="0" marR="0" rtl="0" algn="l">
              <a:spcBef>
                <a:spcPts val="0"/>
              </a:spcBef>
              <a:spcAft>
                <a:spcPts val="0"/>
              </a:spcAft>
              <a:buNone/>
            </a:pPr>
            <a:r>
              <a:rPr b="0" i="0" lang="en-US" sz="2400" u="none" cap="none" strike="noStrike">
                <a:solidFill>
                  <a:schemeClr val="dk1"/>
                </a:solidFill>
                <a:latin typeface="Times"/>
                <a:ea typeface="Times"/>
                <a:cs typeface="Times"/>
                <a:sym typeface="Times"/>
              </a:rPr>
              <a:t>ability of manager</a:t>
            </a:r>
            <a:endParaRPr/>
          </a:p>
        </p:txBody>
      </p:sp>
      <p:sp>
        <p:nvSpPr>
          <p:cNvPr id="194" name="Google Shape;194;p17"/>
          <p:cNvSpPr txBox="1"/>
          <p:nvPr/>
        </p:nvSpPr>
        <p:spPr>
          <a:xfrm>
            <a:off x="3124201" y="4419601"/>
            <a:ext cx="433484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dk1"/>
                </a:solidFill>
                <a:latin typeface="Times"/>
                <a:ea typeface="Times"/>
                <a:cs typeface="Times"/>
                <a:sym typeface="Times"/>
              </a:rPr>
              <a:t>Default contribution due to </a:t>
            </a:r>
            <a:endParaRPr/>
          </a:p>
          <a:p>
            <a:pPr indent="0" lvl="0" marL="0" marR="0" rtl="0" algn="l">
              <a:spcBef>
                <a:spcPts val="0"/>
              </a:spcBef>
              <a:spcAft>
                <a:spcPts val="0"/>
              </a:spcAft>
              <a:buNone/>
            </a:pPr>
            <a:r>
              <a:rPr b="0" i="0" lang="en-US" sz="2400" u="none" cap="none" strike="noStrike">
                <a:solidFill>
                  <a:schemeClr val="dk1"/>
                </a:solidFill>
                <a:latin typeface="Times"/>
                <a:ea typeface="Times"/>
                <a:cs typeface="Times"/>
                <a:sym typeface="Times"/>
              </a:rPr>
              <a:t>need for a job, peer pressure, etc.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8"/>
          <p:cNvSpPr txBox="1"/>
          <p:nvPr/>
        </p:nvSpPr>
        <p:spPr>
          <a:xfrm>
            <a:off x="1790700" y="854075"/>
            <a:ext cx="7924800" cy="47847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Effective leadership is not about making speeches or being liked; leadership is defined by results not attributes.</a:t>
            </a:r>
            <a:br>
              <a:rPr b="0" i="0" lang="en-US" sz="4400" u="none" cap="none" strike="noStrike">
                <a:solidFill>
                  <a:schemeClr val="dk1"/>
                </a:solidFill>
                <a:latin typeface="Calibri"/>
                <a:ea typeface="Calibri"/>
                <a:cs typeface="Calibri"/>
                <a:sym typeface="Calibri"/>
              </a:rPr>
            </a:br>
            <a:r>
              <a:rPr b="0" i="0" lang="en-US" sz="4400" u="none" cap="none" strike="noStrike">
                <a:solidFill>
                  <a:schemeClr val="dk1"/>
                </a:solidFill>
                <a:latin typeface="Calibri"/>
                <a:ea typeface="Calibri"/>
                <a:cs typeface="Calibri"/>
                <a:sym typeface="Calibri"/>
              </a:rPr>
              <a:t>                               Peter Drucker</a:t>
            </a:r>
            <a:endParaRPr/>
          </a:p>
        </p:txBody>
      </p:sp>
      <p:sp>
        <p:nvSpPr>
          <p:cNvPr id="200" name="Google Shape;200;p18"/>
          <p:cNvSpPr txBox="1"/>
          <p:nvPr/>
        </p:nvSpPr>
        <p:spPr>
          <a:xfrm>
            <a:off x="2895600" y="3886200"/>
            <a:ext cx="6400800" cy="1752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9"/>
          <p:cNvSpPr txBox="1"/>
          <p:nvPr>
            <p:ph type="title"/>
          </p:nvPr>
        </p:nvSpPr>
        <p:spPr>
          <a:xfrm>
            <a:off x="566738" y="450851"/>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Leadership styles </a:t>
            </a:r>
            <a:endParaRPr/>
          </a:p>
        </p:txBody>
      </p:sp>
      <p:pic>
        <p:nvPicPr>
          <p:cNvPr id="206" name="Google Shape;206;p19"/>
          <p:cNvPicPr preferRelativeResize="0"/>
          <p:nvPr/>
        </p:nvPicPr>
        <p:blipFill rotWithShape="1">
          <a:blip r:embed="rId3">
            <a:alphaModFix/>
          </a:blip>
          <a:srcRect b="0" l="0" r="0" t="0"/>
          <a:stretch/>
        </p:blipFill>
        <p:spPr>
          <a:xfrm>
            <a:off x="3155742" y="2208213"/>
            <a:ext cx="5080000" cy="3810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Outline </a:t>
            </a:r>
            <a:endParaRPr/>
          </a:p>
        </p:txBody>
      </p:sp>
      <p:sp>
        <p:nvSpPr>
          <p:cNvPr id="100" name="Google Shape;100;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Definition of leadership</a:t>
            </a:r>
            <a:endParaRPr/>
          </a:p>
          <a:p>
            <a:pPr indent="-228600" lvl="0" marL="228600" rtl="0" algn="l">
              <a:lnSpc>
                <a:spcPct val="90000"/>
              </a:lnSpc>
              <a:spcBef>
                <a:spcPts val="1000"/>
              </a:spcBef>
              <a:spcAft>
                <a:spcPts val="0"/>
              </a:spcAft>
              <a:buClr>
                <a:schemeClr val="dk1"/>
              </a:buClr>
              <a:buSzPts val="2800"/>
              <a:buChar char="•"/>
            </a:pPr>
            <a:r>
              <a:rPr lang="en-US"/>
              <a:t>Leadership roles </a:t>
            </a:r>
            <a:endParaRPr/>
          </a:p>
          <a:p>
            <a:pPr indent="-228600" lvl="0" marL="228600" rtl="0" algn="l">
              <a:lnSpc>
                <a:spcPct val="90000"/>
              </a:lnSpc>
              <a:spcBef>
                <a:spcPts val="1000"/>
              </a:spcBef>
              <a:spcAft>
                <a:spcPts val="0"/>
              </a:spcAft>
              <a:buClr>
                <a:schemeClr val="dk1"/>
              </a:buClr>
              <a:buSzPts val="2800"/>
              <a:buChar char="•"/>
            </a:pPr>
            <a:r>
              <a:rPr lang="en-US"/>
              <a:t>Characteristics of leadership </a:t>
            </a:r>
            <a:endParaRPr/>
          </a:p>
          <a:p>
            <a:pPr indent="-228600" lvl="0" marL="228600" rtl="0" algn="l">
              <a:lnSpc>
                <a:spcPct val="90000"/>
              </a:lnSpc>
              <a:spcBef>
                <a:spcPts val="1000"/>
              </a:spcBef>
              <a:spcAft>
                <a:spcPts val="0"/>
              </a:spcAft>
              <a:buClr>
                <a:schemeClr val="dk1"/>
              </a:buClr>
              <a:buSzPts val="2800"/>
              <a:buChar char="•"/>
            </a:pPr>
            <a:r>
              <a:rPr lang="en-US"/>
              <a:t>Leaders vs managers</a:t>
            </a:r>
            <a:endParaRPr/>
          </a:p>
          <a:p>
            <a:pPr indent="-228600" lvl="0" marL="228600" rtl="0" algn="l">
              <a:lnSpc>
                <a:spcPct val="90000"/>
              </a:lnSpc>
              <a:spcBef>
                <a:spcPts val="1000"/>
              </a:spcBef>
              <a:spcAft>
                <a:spcPts val="0"/>
              </a:spcAft>
              <a:buClr>
                <a:schemeClr val="dk1"/>
              </a:buClr>
              <a:buSzPts val="2800"/>
              <a:buChar char="•"/>
            </a:pPr>
            <a:r>
              <a:rPr lang="en-US"/>
              <a:t>Leadership styles </a:t>
            </a:r>
            <a:endParaRPr/>
          </a:p>
          <a:p>
            <a:pPr indent="-228600" lvl="0" marL="228600" rtl="0" algn="l">
              <a:lnSpc>
                <a:spcPct val="90000"/>
              </a:lnSpc>
              <a:spcBef>
                <a:spcPts val="1000"/>
              </a:spcBef>
              <a:spcAft>
                <a:spcPts val="0"/>
              </a:spcAft>
              <a:buClr>
                <a:schemeClr val="dk1"/>
              </a:buClr>
              <a:buSzPts val="2800"/>
              <a:buChar char="•"/>
            </a:pPr>
            <a:r>
              <a:rPr lang="en-US"/>
              <a:t>Leadership theories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Leadership styles </a:t>
            </a:r>
            <a:endParaRPr/>
          </a:p>
        </p:txBody>
      </p:sp>
      <p:sp>
        <p:nvSpPr>
          <p:cNvPr id="212" name="Google Shape;212;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Leadership style is the approach for providing the right way to the team members, implementing planning strategies and motivating people by including all the three leadership styles.</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lang="en-US" sz="4000"/>
              <a:t>3 Main Types of Leadership Styles</a:t>
            </a:r>
            <a:endParaRPr/>
          </a:p>
        </p:txBody>
      </p:sp>
      <p:sp>
        <p:nvSpPr>
          <p:cNvPr id="218" name="Google Shape;218;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Font typeface="Calibri"/>
              <a:buAutoNum type="arabicPeriod"/>
            </a:pPr>
            <a:r>
              <a:rPr lang="en-US">
                <a:latin typeface="Calibri"/>
                <a:ea typeface="Calibri"/>
                <a:cs typeface="Calibri"/>
                <a:sym typeface="Calibri"/>
              </a:rPr>
              <a:t>The </a:t>
            </a:r>
            <a:r>
              <a:rPr b="1" lang="en-US">
                <a:latin typeface="Calibri"/>
                <a:ea typeface="Calibri"/>
                <a:cs typeface="Calibri"/>
                <a:sym typeface="Calibri"/>
              </a:rPr>
              <a:t>Autocratic</a:t>
            </a:r>
            <a:r>
              <a:rPr lang="en-US">
                <a:latin typeface="Calibri"/>
                <a:ea typeface="Calibri"/>
                <a:cs typeface="Calibri"/>
                <a:sym typeface="Calibri"/>
              </a:rPr>
              <a:t> or </a:t>
            </a:r>
            <a:r>
              <a:rPr b="1" lang="en-US">
                <a:latin typeface="Calibri"/>
                <a:ea typeface="Calibri"/>
                <a:cs typeface="Calibri"/>
                <a:sym typeface="Calibri"/>
              </a:rPr>
              <a:t>Authoritarian</a:t>
            </a:r>
            <a:r>
              <a:rPr lang="en-US">
                <a:latin typeface="Calibri"/>
                <a:ea typeface="Calibri"/>
                <a:cs typeface="Calibri"/>
                <a:sym typeface="Calibri"/>
              </a:rPr>
              <a:t> Leader</a:t>
            </a:r>
            <a:br>
              <a:rPr lang="en-US">
                <a:latin typeface="Calibri"/>
                <a:ea typeface="Calibri"/>
                <a:cs typeface="Calibri"/>
                <a:sym typeface="Calibri"/>
              </a:rPr>
            </a:br>
            <a:endParaRPr>
              <a:latin typeface="Calibri"/>
              <a:ea typeface="Calibri"/>
              <a:cs typeface="Calibri"/>
              <a:sym typeface="Calibri"/>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latin typeface="Calibri"/>
                <a:ea typeface="Calibri"/>
                <a:cs typeface="Calibri"/>
                <a:sym typeface="Calibri"/>
              </a:rPr>
              <a:t>The </a:t>
            </a:r>
            <a:r>
              <a:rPr b="1" lang="en-US">
                <a:latin typeface="Calibri"/>
                <a:ea typeface="Calibri"/>
                <a:cs typeface="Calibri"/>
                <a:sym typeface="Calibri"/>
              </a:rPr>
              <a:t>Democratic</a:t>
            </a:r>
            <a:r>
              <a:rPr lang="en-US">
                <a:latin typeface="Calibri"/>
                <a:ea typeface="Calibri"/>
                <a:cs typeface="Calibri"/>
                <a:sym typeface="Calibri"/>
              </a:rPr>
              <a:t> or </a:t>
            </a:r>
            <a:r>
              <a:rPr b="1" lang="en-US">
                <a:latin typeface="Calibri"/>
                <a:ea typeface="Calibri"/>
                <a:cs typeface="Calibri"/>
                <a:sym typeface="Calibri"/>
              </a:rPr>
              <a:t>Participative</a:t>
            </a:r>
            <a:r>
              <a:rPr lang="en-US">
                <a:latin typeface="Calibri"/>
                <a:ea typeface="Calibri"/>
                <a:cs typeface="Calibri"/>
                <a:sym typeface="Calibri"/>
              </a:rPr>
              <a:t> Leader</a:t>
            </a:r>
            <a:br>
              <a:rPr lang="en-US">
                <a:latin typeface="Calibri"/>
                <a:ea typeface="Calibri"/>
                <a:cs typeface="Calibri"/>
                <a:sym typeface="Calibri"/>
              </a:rPr>
            </a:br>
            <a:endParaRPr>
              <a:latin typeface="Calibri"/>
              <a:ea typeface="Calibri"/>
              <a:cs typeface="Calibri"/>
              <a:sym typeface="Calibri"/>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latin typeface="Calibri"/>
                <a:ea typeface="Calibri"/>
                <a:cs typeface="Calibri"/>
                <a:sym typeface="Calibri"/>
              </a:rPr>
              <a:t>The </a:t>
            </a:r>
            <a:r>
              <a:rPr b="1" lang="en-US">
                <a:latin typeface="Calibri"/>
                <a:ea typeface="Calibri"/>
                <a:cs typeface="Calibri"/>
                <a:sym typeface="Calibri"/>
              </a:rPr>
              <a:t>Laissez-faire</a:t>
            </a:r>
            <a:r>
              <a:rPr lang="en-US">
                <a:latin typeface="Calibri"/>
                <a:ea typeface="Calibri"/>
                <a:cs typeface="Calibri"/>
                <a:sym typeface="Calibri"/>
              </a:rPr>
              <a:t> or </a:t>
            </a:r>
            <a:r>
              <a:rPr b="1" lang="en-US">
                <a:latin typeface="Calibri"/>
                <a:ea typeface="Calibri"/>
                <a:cs typeface="Calibri"/>
                <a:sym typeface="Calibri"/>
              </a:rPr>
              <a:t>Delegative</a:t>
            </a:r>
            <a:r>
              <a:rPr lang="en-US">
                <a:latin typeface="Calibri"/>
                <a:ea typeface="Calibri"/>
                <a:cs typeface="Calibri"/>
                <a:sym typeface="Calibri"/>
              </a:rPr>
              <a:t> Leader</a:t>
            </a:r>
            <a:endParaRPr/>
          </a:p>
          <a:p>
            <a:pPr indent="-336550" lvl="0" marL="514350" rtl="0" algn="l">
              <a:lnSpc>
                <a:spcPct val="90000"/>
              </a:lnSpc>
              <a:spcBef>
                <a:spcPts val="1000"/>
              </a:spcBef>
              <a:spcAft>
                <a:spcPts val="0"/>
              </a:spcAft>
              <a:buClr>
                <a:schemeClr val="dk1"/>
              </a:buClr>
              <a:buSzPts val="2800"/>
              <a:buNone/>
            </a:pPr>
            <a:r>
              <a:t/>
            </a:r>
            <a:endParaRPr b="1">
              <a:latin typeface="Calibri"/>
              <a:ea typeface="Calibri"/>
              <a:cs typeface="Calibri"/>
              <a:sym typeface="Calibri"/>
            </a:endParaRPr>
          </a:p>
          <a:p>
            <a:pPr indent="-514350" lvl="0" marL="514350" rtl="0" algn="l">
              <a:lnSpc>
                <a:spcPct val="90000"/>
              </a:lnSpc>
              <a:spcBef>
                <a:spcPts val="1000"/>
              </a:spcBef>
              <a:spcAft>
                <a:spcPts val="0"/>
              </a:spcAft>
              <a:buClr>
                <a:schemeClr val="dk1"/>
              </a:buClr>
              <a:buSzPts val="2800"/>
              <a:buNone/>
            </a:pPr>
            <a:br>
              <a:rPr lang="en-US">
                <a:latin typeface="Calibri"/>
                <a:ea typeface="Calibri"/>
                <a:cs typeface="Calibri"/>
                <a:sym typeface="Calibri"/>
              </a:rPr>
            </a:b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2"/>
          <p:cNvSpPr txBox="1"/>
          <p:nvPr>
            <p:ph type="title"/>
          </p:nvPr>
        </p:nvSpPr>
        <p:spPr>
          <a:xfrm>
            <a:off x="1752600" y="457200"/>
            <a:ext cx="8686800" cy="11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4000">
                <a:latin typeface="Calibri"/>
                <a:ea typeface="Calibri"/>
                <a:cs typeface="Calibri"/>
                <a:sym typeface="Calibri"/>
              </a:rPr>
              <a:t>1. The </a:t>
            </a:r>
            <a:r>
              <a:rPr b="1" lang="en-US" sz="4000">
                <a:latin typeface="Calibri"/>
                <a:ea typeface="Calibri"/>
                <a:cs typeface="Calibri"/>
                <a:sym typeface="Calibri"/>
              </a:rPr>
              <a:t>Autocratic</a:t>
            </a:r>
            <a:r>
              <a:rPr lang="en-US" sz="4000">
                <a:latin typeface="Calibri"/>
                <a:ea typeface="Calibri"/>
                <a:cs typeface="Calibri"/>
                <a:sym typeface="Calibri"/>
              </a:rPr>
              <a:t> or </a:t>
            </a:r>
            <a:r>
              <a:rPr b="1" lang="en-US" sz="4000">
                <a:latin typeface="Calibri"/>
                <a:ea typeface="Calibri"/>
                <a:cs typeface="Calibri"/>
                <a:sym typeface="Calibri"/>
              </a:rPr>
              <a:t>Authoritarian</a:t>
            </a:r>
            <a:r>
              <a:rPr lang="en-US" sz="4000">
                <a:latin typeface="Calibri"/>
                <a:ea typeface="Calibri"/>
                <a:cs typeface="Calibri"/>
                <a:sym typeface="Calibri"/>
              </a:rPr>
              <a:t> Leader</a:t>
            </a:r>
            <a:br>
              <a:rPr lang="en-US" sz="4000">
                <a:latin typeface="Calibri"/>
                <a:ea typeface="Calibri"/>
                <a:cs typeface="Calibri"/>
                <a:sym typeface="Calibri"/>
              </a:rPr>
            </a:br>
            <a:endParaRPr sz="4000"/>
          </a:p>
        </p:txBody>
      </p:sp>
      <p:sp>
        <p:nvSpPr>
          <p:cNvPr id="224" name="Google Shape;224;p22"/>
          <p:cNvSpPr txBox="1"/>
          <p:nvPr>
            <p:ph idx="1" type="body"/>
          </p:nvPr>
        </p:nvSpPr>
        <p:spPr>
          <a:xfrm>
            <a:off x="1981200" y="1905001"/>
            <a:ext cx="4038600" cy="45259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b="1" i="1" lang="en-US" sz="2400"/>
              <a:t>Given the power to make decisions alone, having total authority. </a:t>
            </a:r>
            <a:endParaRPr/>
          </a:p>
          <a:p>
            <a:pPr indent="-76200" lvl="0" marL="228600" rtl="0" algn="l">
              <a:lnSpc>
                <a:spcPct val="90000"/>
              </a:lnSpc>
              <a:spcBef>
                <a:spcPts val="1000"/>
              </a:spcBef>
              <a:spcAft>
                <a:spcPts val="0"/>
              </a:spcAft>
              <a:buClr>
                <a:schemeClr val="dk1"/>
              </a:buClr>
              <a:buSzPts val="2400"/>
              <a:buNone/>
            </a:pPr>
            <a:r>
              <a:t/>
            </a:r>
            <a:endParaRPr b="1" i="1" sz="2400"/>
          </a:p>
          <a:p>
            <a:pPr indent="-228600" lvl="0" marL="228600" rtl="0" algn="l">
              <a:lnSpc>
                <a:spcPct val="90000"/>
              </a:lnSpc>
              <a:spcBef>
                <a:spcPts val="1000"/>
              </a:spcBef>
              <a:spcAft>
                <a:spcPts val="0"/>
              </a:spcAft>
              <a:buClr>
                <a:schemeClr val="dk1"/>
              </a:buClr>
              <a:buSzPts val="2400"/>
              <a:buChar char="•"/>
            </a:pPr>
            <a:r>
              <a:rPr b="1" i="1" lang="en-US" sz="2400"/>
              <a:t>Closely supervises and controls people when they perform certain tasks.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darth_vader_authentic1" id="225" name="Google Shape;225;p22"/>
          <p:cNvPicPr preferRelativeResize="0"/>
          <p:nvPr/>
        </p:nvPicPr>
        <p:blipFill rotWithShape="1">
          <a:blip r:embed="rId3">
            <a:alphaModFix/>
          </a:blip>
          <a:srcRect b="0" l="0" r="0" t="0"/>
          <a:stretch/>
        </p:blipFill>
        <p:spPr>
          <a:xfrm>
            <a:off x="7391400" y="1628775"/>
            <a:ext cx="3119438" cy="43195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25"/>
                                        </p:tgtEl>
                                        <p:attrNameLst>
                                          <p:attrName>style.visibility</p:attrName>
                                        </p:attrNameLst>
                                      </p:cBhvr>
                                      <p:to>
                                        <p:strVal val="visible"/>
                                      </p:to>
                                    </p:set>
                                    <p:anim calcmode="lin" valueType="num">
                                      <p:cBhvr additive="base">
                                        <p:cTn dur="2000"/>
                                        <p:tgtEl>
                                          <p:spTgt spid="22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4">
                                            <p:txEl>
                                              <p:pRg end="0" st="0"/>
                                            </p:txEl>
                                          </p:spTgt>
                                        </p:tgtEl>
                                        <p:attrNameLst>
                                          <p:attrName>style.visibility</p:attrName>
                                        </p:attrNameLst>
                                      </p:cBhvr>
                                      <p:to>
                                        <p:strVal val="visible"/>
                                      </p:to>
                                    </p:set>
                                    <p:anim calcmode="lin" valueType="num">
                                      <p:cBhvr additive="base">
                                        <p:cTn dur="2000"/>
                                        <p:tgtEl>
                                          <p:spTgt spid="224">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4">
                                            <p:txEl>
                                              <p:pRg end="1" st="1"/>
                                            </p:txEl>
                                          </p:spTgt>
                                        </p:tgtEl>
                                        <p:attrNameLst>
                                          <p:attrName>style.visibility</p:attrName>
                                        </p:attrNameLst>
                                      </p:cBhvr>
                                      <p:to>
                                        <p:strVal val="visible"/>
                                      </p:to>
                                    </p:set>
                                    <p:anim calcmode="lin" valueType="num">
                                      <p:cBhvr additive="base">
                                        <p:cTn dur="2000"/>
                                        <p:tgtEl>
                                          <p:spTgt spid="224">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4">
                                            <p:txEl>
                                              <p:pRg end="2" st="2"/>
                                            </p:txEl>
                                          </p:spTgt>
                                        </p:tgtEl>
                                        <p:attrNameLst>
                                          <p:attrName>style.visibility</p:attrName>
                                        </p:attrNameLst>
                                      </p:cBhvr>
                                      <p:to>
                                        <p:strVal val="visible"/>
                                      </p:to>
                                    </p:set>
                                    <p:anim calcmode="lin" valueType="num">
                                      <p:cBhvr additive="base">
                                        <p:cTn dur="2000"/>
                                        <p:tgtEl>
                                          <p:spTgt spid="224">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4">
                                            <p:txEl>
                                              <p:pRg end="3" st="3"/>
                                            </p:txEl>
                                          </p:spTgt>
                                        </p:tgtEl>
                                        <p:attrNameLst>
                                          <p:attrName>style.visibility</p:attrName>
                                        </p:attrNameLst>
                                      </p:cBhvr>
                                      <p:to>
                                        <p:strVal val="visible"/>
                                      </p:to>
                                    </p:set>
                                    <p:anim calcmode="lin" valueType="num">
                                      <p:cBhvr additive="base">
                                        <p:cTn dur="2000"/>
                                        <p:tgtEl>
                                          <p:spTgt spid="224">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23"/>
          <p:cNvPicPr preferRelativeResize="0"/>
          <p:nvPr/>
        </p:nvPicPr>
        <p:blipFill rotWithShape="1">
          <a:blip r:embed="rId3">
            <a:alphaModFix/>
          </a:blip>
          <a:srcRect b="0" l="0" r="0" t="0"/>
          <a:stretch/>
        </p:blipFill>
        <p:spPr>
          <a:xfrm>
            <a:off x="2343151" y="900112"/>
            <a:ext cx="6772274" cy="504348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4"/>
          <p:cNvSpPr txBox="1"/>
          <p:nvPr>
            <p:ph idx="1" type="body"/>
          </p:nvPr>
        </p:nvSpPr>
        <p:spPr>
          <a:xfrm>
            <a:off x="838200" y="385762"/>
            <a:ext cx="10515600" cy="6300787"/>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b="1" lang="en-US" u="sng"/>
              <a:t>The </a:t>
            </a:r>
            <a:r>
              <a:rPr b="1" i="1" lang="en-US" u="sng"/>
              <a:t>authoritarian </a:t>
            </a:r>
            <a:r>
              <a:rPr b="1" lang="en-US" u="sng"/>
              <a:t>leader is characterized by the following behaviors:</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 - Strong control is maintained over the work group.</a:t>
            </a:r>
            <a:br>
              <a:rPr lang="en-US"/>
            </a:br>
            <a:br>
              <a:rPr lang="en-US"/>
            </a:br>
            <a:r>
              <a:rPr lang="en-US"/>
              <a:t> - Others are motivated by coercion.</a:t>
            </a:r>
            <a:br>
              <a:rPr lang="en-US"/>
            </a:br>
            <a:br>
              <a:rPr lang="en-US"/>
            </a:br>
            <a:r>
              <a:rPr lang="en-US"/>
              <a:t> - Others are directed with commands. </a:t>
            </a:r>
            <a:br>
              <a:rPr lang="en-US"/>
            </a:br>
            <a:endParaRPr/>
          </a:p>
          <a:p>
            <a:pPr indent="0" lvl="0" marL="0" rtl="0" algn="l">
              <a:lnSpc>
                <a:spcPct val="90000"/>
              </a:lnSpc>
              <a:spcBef>
                <a:spcPts val="1000"/>
              </a:spcBef>
              <a:spcAft>
                <a:spcPts val="0"/>
              </a:spcAft>
              <a:buClr>
                <a:schemeClr val="dk1"/>
              </a:buClr>
              <a:buSzPts val="2800"/>
              <a:buNone/>
            </a:pPr>
            <a:r>
              <a:rPr lang="en-US"/>
              <a:t> - Communication flows downward.</a:t>
            </a:r>
            <a:br>
              <a:rPr lang="en-US"/>
            </a:br>
            <a:br>
              <a:rPr lang="en-US"/>
            </a:br>
            <a:r>
              <a:rPr lang="en-US"/>
              <a:t> - Decision making does not involve others.</a:t>
            </a:r>
            <a:br>
              <a:rPr lang="en-US"/>
            </a:br>
            <a:br>
              <a:rPr lang="en-US"/>
            </a:br>
            <a:r>
              <a:rPr lang="en-US"/>
              <a:t> - Emphasis is on difference in status (“I” and “you”).</a:t>
            </a:r>
            <a:br>
              <a:rPr lang="en-US"/>
            </a:br>
            <a:endParaRPr/>
          </a:p>
          <a:p>
            <a:pPr indent="0" lvl="0" marL="0" rtl="0" algn="l">
              <a:lnSpc>
                <a:spcPct val="90000"/>
              </a:lnSpc>
              <a:spcBef>
                <a:spcPts val="1000"/>
              </a:spcBef>
              <a:spcAft>
                <a:spcPts val="0"/>
              </a:spcAft>
              <a:buClr>
                <a:schemeClr val="dk1"/>
              </a:buClr>
              <a:buSzPts val="2800"/>
              <a:buNone/>
            </a:pPr>
            <a:r>
              <a:rPr lang="en-US"/>
              <a:t> - Criticism is punitive.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5"/>
          <p:cNvSpPr txBox="1"/>
          <p:nvPr/>
        </p:nvSpPr>
        <p:spPr>
          <a:xfrm>
            <a:off x="2133600" y="358776"/>
            <a:ext cx="7924800" cy="14700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When to use Autocratic Leadership Style?</a:t>
            </a:r>
            <a:endParaRPr/>
          </a:p>
        </p:txBody>
      </p:sp>
      <p:sp>
        <p:nvSpPr>
          <p:cNvPr id="241" name="Google Shape;241;p25"/>
          <p:cNvSpPr txBox="1"/>
          <p:nvPr/>
        </p:nvSpPr>
        <p:spPr>
          <a:xfrm>
            <a:off x="2895600" y="3886200"/>
            <a:ext cx="6400800" cy="1752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42" name="Google Shape;242;p25"/>
          <p:cNvPicPr preferRelativeResize="0"/>
          <p:nvPr/>
        </p:nvPicPr>
        <p:blipFill rotWithShape="1">
          <a:blip r:embed="rId3">
            <a:alphaModFix/>
          </a:blip>
          <a:srcRect b="0" l="0" r="0" t="0"/>
          <a:stretch/>
        </p:blipFill>
        <p:spPr>
          <a:xfrm>
            <a:off x="3708400" y="2244725"/>
            <a:ext cx="4927600" cy="3695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6"/>
          <p:cNvSpPr txBox="1"/>
          <p:nvPr>
            <p:ph idx="1" type="body"/>
          </p:nvPr>
        </p:nvSpPr>
        <p:spPr>
          <a:xfrm>
            <a:off x="595313" y="411161"/>
            <a:ext cx="10515600" cy="6075363"/>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b="1" lang="en-US" u="sng"/>
              <a:t>Autocratic style is effective when: </a:t>
            </a:r>
            <a:br>
              <a:rPr b="1" lang="en-US" u="sng"/>
            </a:br>
            <a:endParaRPr b="1" u="sng"/>
          </a:p>
          <a:p>
            <a:pPr indent="-228600" lvl="0" marL="228600" rtl="0" algn="l">
              <a:lnSpc>
                <a:spcPct val="90000"/>
              </a:lnSpc>
              <a:spcBef>
                <a:spcPts val="1000"/>
              </a:spcBef>
              <a:spcAft>
                <a:spcPts val="0"/>
              </a:spcAft>
              <a:buClr>
                <a:schemeClr val="dk1"/>
              </a:buClr>
              <a:buSzPct val="100000"/>
              <a:buChar char="•"/>
            </a:pPr>
            <a:r>
              <a:rPr lang="en-US"/>
              <a:t> quick decisions are needed</a:t>
            </a:r>
            <a:br>
              <a:rPr lang="en-US"/>
            </a:br>
            <a:endParaRPr/>
          </a:p>
          <a:p>
            <a:pPr indent="-228600" lvl="0" marL="228600" rtl="0" algn="l">
              <a:lnSpc>
                <a:spcPct val="90000"/>
              </a:lnSpc>
              <a:spcBef>
                <a:spcPts val="1000"/>
              </a:spcBef>
              <a:spcAft>
                <a:spcPts val="0"/>
              </a:spcAft>
              <a:buClr>
                <a:schemeClr val="dk1"/>
              </a:buClr>
              <a:buSzPct val="100000"/>
              <a:buChar char="•"/>
            </a:pPr>
            <a:r>
              <a:rPr lang="en-US"/>
              <a:t>Limited time for decision making </a:t>
            </a:r>
            <a:br>
              <a:rPr lang="en-US"/>
            </a:br>
            <a:endParaRPr/>
          </a:p>
          <a:p>
            <a:pPr indent="-228600" lvl="0" marL="228600" rtl="0" algn="l">
              <a:lnSpc>
                <a:spcPct val="90000"/>
              </a:lnSpc>
              <a:spcBef>
                <a:spcPts val="1000"/>
              </a:spcBef>
              <a:spcAft>
                <a:spcPts val="0"/>
              </a:spcAft>
              <a:buClr>
                <a:schemeClr val="dk1"/>
              </a:buClr>
              <a:buSzPct val="100000"/>
              <a:buChar char="•"/>
            </a:pPr>
            <a:r>
              <a:rPr lang="en-US"/>
              <a:t>No need for others input</a:t>
            </a:r>
            <a:br>
              <a:rPr lang="en-US"/>
            </a:br>
            <a:endParaRPr/>
          </a:p>
          <a:p>
            <a:pPr indent="-228600" lvl="0" marL="228600" rtl="0" algn="l">
              <a:lnSpc>
                <a:spcPct val="90000"/>
              </a:lnSpc>
              <a:spcBef>
                <a:spcPts val="1000"/>
              </a:spcBef>
              <a:spcAft>
                <a:spcPts val="0"/>
              </a:spcAft>
              <a:buClr>
                <a:schemeClr val="dk1"/>
              </a:buClr>
              <a:buSzPct val="100000"/>
              <a:buChar char="•"/>
            </a:pPr>
            <a:r>
              <a:rPr lang="en-US"/>
              <a:t>Team agreement is not necessary</a:t>
            </a:r>
            <a:br>
              <a:rPr lang="en-US"/>
            </a:br>
            <a:endParaRPr/>
          </a:p>
          <a:p>
            <a:pPr indent="-228600" lvl="0" marL="228600" rtl="0" algn="l">
              <a:lnSpc>
                <a:spcPct val="90000"/>
              </a:lnSpc>
              <a:spcBef>
                <a:spcPts val="1000"/>
              </a:spcBef>
              <a:spcAft>
                <a:spcPts val="0"/>
              </a:spcAft>
              <a:buClr>
                <a:schemeClr val="dk1"/>
              </a:buClr>
              <a:buSzPct val="100000"/>
              <a:buChar char="•"/>
            </a:pPr>
            <a:r>
              <a:rPr lang="en-US"/>
              <a:t>When high level of management control is needed</a:t>
            </a:r>
            <a:br>
              <a:rPr lang="en-US"/>
            </a:br>
            <a:endParaRPr/>
          </a:p>
          <a:p>
            <a:pPr indent="-228600" lvl="0" marL="228600" rtl="0" algn="l">
              <a:lnSpc>
                <a:spcPct val="90000"/>
              </a:lnSpc>
              <a:spcBef>
                <a:spcPts val="1000"/>
              </a:spcBef>
              <a:spcAft>
                <a:spcPts val="0"/>
              </a:spcAft>
              <a:buClr>
                <a:schemeClr val="dk1"/>
              </a:buClr>
              <a:buSzPct val="100000"/>
              <a:buChar char="•"/>
            </a:pPr>
            <a:r>
              <a:rPr lang="en-US"/>
              <a:t>New, untrained employees </a:t>
            </a:r>
            <a:br>
              <a:rPr lang="en-US"/>
            </a:br>
            <a:endParaRPr/>
          </a:p>
          <a:p>
            <a:pPr indent="-228600" lvl="0" marL="228600" rtl="0" algn="l">
              <a:lnSpc>
                <a:spcPct val="90000"/>
              </a:lnSpc>
              <a:spcBef>
                <a:spcPts val="1000"/>
              </a:spcBef>
              <a:spcAft>
                <a:spcPts val="0"/>
              </a:spcAft>
              <a:buClr>
                <a:schemeClr val="dk1"/>
              </a:buClr>
              <a:buSzPct val="100000"/>
              <a:buChar char="•"/>
            </a:pPr>
            <a:r>
              <a:rPr lang="en-US"/>
              <a:t>Employees do not respond to any other leadership style </a:t>
            </a:r>
            <a:br>
              <a:rPr lang="en-US"/>
            </a:br>
            <a:endParaRPr/>
          </a:p>
          <a:p>
            <a:pPr indent="-228600" lvl="0" marL="228600" rtl="0" algn="l">
              <a:lnSpc>
                <a:spcPct val="90000"/>
              </a:lnSpc>
              <a:spcBef>
                <a:spcPts val="1000"/>
              </a:spcBef>
              <a:spcAft>
                <a:spcPts val="0"/>
              </a:spcAft>
              <a:buClr>
                <a:schemeClr val="dk1"/>
              </a:buClr>
              <a:buSzPct val="100000"/>
              <a:buChar char="•"/>
            </a:pPr>
            <a:r>
              <a:rPr lang="en-US"/>
              <a:t>High-volume production needs</a:t>
            </a:r>
            <a:endParaRPr>
              <a:latin typeface="Arial"/>
              <a:ea typeface="Arial"/>
              <a:cs typeface="Arial"/>
              <a:sym typeface="Arial"/>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7"/>
          <p:cNvSpPr txBox="1"/>
          <p:nvPr>
            <p:ph idx="1" type="body"/>
          </p:nvPr>
        </p:nvSpPr>
        <p:spPr>
          <a:xfrm>
            <a:off x="838200" y="442913"/>
            <a:ext cx="10515600" cy="57340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u="sng"/>
              <a:t>Authoritarian leadership results in:</a:t>
            </a:r>
            <a:br>
              <a:rPr lang="en-US"/>
            </a:br>
            <a:endParaRPr/>
          </a:p>
          <a:p>
            <a:pPr indent="-228600" lvl="0" marL="228600" rtl="0" algn="l">
              <a:lnSpc>
                <a:spcPct val="90000"/>
              </a:lnSpc>
              <a:spcBef>
                <a:spcPts val="1000"/>
              </a:spcBef>
              <a:spcAft>
                <a:spcPts val="0"/>
              </a:spcAft>
              <a:buClr>
                <a:schemeClr val="dk1"/>
              </a:buClr>
              <a:buSzPts val="2800"/>
              <a:buChar char="•"/>
            </a:pPr>
            <a:r>
              <a:rPr lang="en-US"/>
              <a:t> well-defined group actions that are usually predictable. </a:t>
            </a:r>
            <a:br>
              <a:rPr lang="en-US"/>
            </a:br>
            <a:endParaRPr/>
          </a:p>
          <a:p>
            <a:pPr indent="-228600" lvl="0" marL="228600" rtl="0" algn="l">
              <a:lnSpc>
                <a:spcPct val="90000"/>
              </a:lnSpc>
              <a:spcBef>
                <a:spcPts val="1000"/>
              </a:spcBef>
              <a:spcAft>
                <a:spcPts val="0"/>
              </a:spcAft>
              <a:buClr>
                <a:schemeClr val="dk1"/>
              </a:buClr>
              <a:buSzPts val="2800"/>
              <a:buChar char="•"/>
            </a:pPr>
            <a:r>
              <a:rPr lang="en-US"/>
              <a:t>Productivity is usually high, but creativity, self-motivation, and autonomy are reduced. </a:t>
            </a:r>
            <a:br>
              <a:rPr lang="en-US"/>
            </a:br>
            <a:endParaRPr/>
          </a:p>
          <a:p>
            <a:pPr indent="-228600" lvl="0" marL="228600" rtl="0" algn="l">
              <a:lnSpc>
                <a:spcPct val="90000"/>
              </a:lnSpc>
              <a:spcBef>
                <a:spcPts val="1000"/>
              </a:spcBef>
              <a:spcAft>
                <a:spcPts val="0"/>
              </a:spcAft>
              <a:buClr>
                <a:schemeClr val="dk1"/>
              </a:buClr>
              <a:buSzPts val="2800"/>
              <a:buChar char="•"/>
            </a:pPr>
            <a:r>
              <a:rPr lang="en-US"/>
              <a:t>Authoritarian leadership is frequently found in very large bureaucracies such as the armed forces.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8"/>
          <p:cNvSpPr txBox="1"/>
          <p:nvPr/>
        </p:nvSpPr>
        <p:spPr>
          <a:xfrm>
            <a:off x="2133600" y="358776"/>
            <a:ext cx="7924800" cy="14700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Limitations of Autocratic Leadership</a:t>
            </a:r>
            <a:endParaRPr/>
          </a:p>
        </p:txBody>
      </p:sp>
      <p:sp>
        <p:nvSpPr>
          <p:cNvPr id="258" name="Google Shape;258;p28"/>
          <p:cNvSpPr txBox="1"/>
          <p:nvPr/>
        </p:nvSpPr>
        <p:spPr>
          <a:xfrm>
            <a:off x="2895600" y="3886200"/>
            <a:ext cx="6400800" cy="1752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59" name="Google Shape;259;p28"/>
          <p:cNvPicPr preferRelativeResize="0"/>
          <p:nvPr/>
        </p:nvPicPr>
        <p:blipFill rotWithShape="1">
          <a:blip r:embed="rId3">
            <a:alphaModFix/>
          </a:blip>
          <a:srcRect b="0" l="0" r="0" t="0"/>
          <a:stretch/>
        </p:blipFill>
        <p:spPr>
          <a:xfrm>
            <a:off x="3708400" y="2244725"/>
            <a:ext cx="4927600" cy="3695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9"/>
          <p:cNvSpPr txBox="1"/>
          <p:nvPr/>
        </p:nvSpPr>
        <p:spPr>
          <a:xfrm>
            <a:off x="2133600" y="358776"/>
            <a:ext cx="7924800" cy="14700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Employees cannot question decisions</a:t>
            </a:r>
            <a:endParaRPr/>
          </a:p>
        </p:txBody>
      </p:sp>
      <p:sp>
        <p:nvSpPr>
          <p:cNvPr id="265" name="Google Shape;265;p29"/>
          <p:cNvSpPr txBox="1"/>
          <p:nvPr/>
        </p:nvSpPr>
        <p:spPr>
          <a:xfrm>
            <a:off x="2895600" y="3886200"/>
            <a:ext cx="6400800" cy="1752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66" name="Google Shape;266;p29"/>
          <p:cNvPicPr preferRelativeResize="0"/>
          <p:nvPr/>
        </p:nvPicPr>
        <p:blipFill rotWithShape="1">
          <a:blip r:embed="rId3">
            <a:alphaModFix/>
          </a:blip>
          <a:srcRect b="0" l="0" r="0" t="0"/>
          <a:stretch/>
        </p:blipFill>
        <p:spPr>
          <a:xfrm>
            <a:off x="3708400" y="2244725"/>
            <a:ext cx="4927600" cy="3695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Leadership </a:t>
            </a:r>
            <a:endParaRPr/>
          </a:p>
        </p:txBody>
      </p:sp>
      <p:sp>
        <p:nvSpPr>
          <p:cNvPr id="106" name="Google Shape;106;p3"/>
          <p:cNvSpPr txBox="1"/>
          <p:nvPr>
            <p:ph idx="1" type="body"/>
          </p:nvPr>
        </p:nvSpPr>
        <p:spPr>
          <a:xfrm>
            <a:off x="838200" y="1500188"/>
            <a:ext cx="10515600" cy="535781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Leadership is the art of motivating, encouraging and helping a group of people to act towards achieving a common goal.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rPr lang="en-US"/>
              <a:t>OR </a:t>
            </a:r>
            <a:endParaRPr/>
          </a:p>
          <a:p>
            <a:pPr indent="0" lvl="0" marL="0" rtl="0" algn="ctr">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The ability to influence, motivate, and enable others to contribute to the effectiveness and success of the organizations of which they are members.</a:t>
            </a:r>
            <a:r>
              <a:rPr lang="en-US" sz="1400"/>
              <a:t>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0"/>
          <p:cNvSpPr txBox="1"/>
          <p:nvPr/>
        </p:nvSpPr>
        <p:spPr>
          <a:xfrm>
            <a:off x="2133600" y="358776"/>
            <a:ext cx="7924800" cy="14700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Little opportunity to give suggestions</a:t>
            </a:r>
            <a:endParaRPr/>
          </a:p>
        </p:txBody>
      </p:sp>
      <p:sp>
        <p:nvSpPr>
          <p:cNvPr id="272" name="Google Shape;272;p30"/>
          <p:cNvSpPr txBox="1"/>
          <p:nvPr/>
        </p:nvSpPr>
        <p:spPr>
          <a:xfrm>
            <a:off x="2895600" y="3886200"/>
            <a:ext cx="6400800" cy="1752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73" name="Google Shape;273;p30"/>
          <p:cNvPicPr preferRelativeResize="0"/>
          <p:nvPr/>
        </p:nvPicPr>
        <p:blipFill rotWithShape="1">
          <a:blip r:embed="rId3">
            <a:alphaModFix/>
          </a:blip>
          <a:srcRect b="0" l="0" r="0" t="0"/>
          <a:stretch/>
        </p:blipFill>
        <p:spPr>
          <a:xfrm>
            <a:off x="3708400" y="2244725"/>
            <a:ext cx="4927600" cy="3695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1"/>
          <p:cNvSpPr txBox="1"/>
          <p:nvPr/>
        </p:nvSpPr>
        <p:spPr>
          <a:xfrm>
            <a:off x="2133600" y="358775"/>
            <a:ext cx="7924800" cy="210343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1" lang="en-US" sz="4400">
                <a:solidFill>
                  <a:schemeClr val="dk1"/>
                </a:solidFill>
                <a:latin typeface="Calibri"/>
                <a:ea typeface="Calibri"/>
                <a:cs typeface="Calibri"/>
                <a:sym typeface="Calibri"/>
              </a:rPr>
              <a:t>2. Democratic/ Participative Leadership Style</a:t>
            </a:r>
            <a:endParaRPr/>
          </a:p>
        </p:txBody>
      </p:sp>
      <p:sp>
        <p:nvSpPr>
          <p:cNvPr id="279" name="Google Shape;279;p31"/>
          <p:cNvSpPr txBox="1"/>
          <p:nvPr/>
        </p:nvSpPr>
        <p:spPr>
          <a:xfrm>
            <a:off x="2895600" y="3886200"/>
            <a:ext cx="6400800" cy="1752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80" name="Google Shape;280;p31"/>
          <p:cNvPicPr preferRelativeResize="0"/>
          <p:nvPr/>
        </p:nvPicPr>
        <p:blipFill rotWithShape="1">
          <a:blip r:embed="rId3">
            <a:alphaModFix/>
          </a:blip>
          <a:srcRect b="0" l="0" r="0" t="0"/>
          <a:stretch/>
        </p:blipFill>
        <p:spPr>
          <a:xfrm>
            <a:off x="3708400" y="2244725"/>
            <a:ext cx="4927600" cy="3695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2"/>
          <p:cNvSpPr txBox="1"/>
          <p:nvPr>
            <p:ph idx="1" type="body"/>
          </p:nvPr>
        </p:nvSpPr>
        <p:spPr>
          <a:xfrm>
            <a:off x="614362" y="957263"/>
            <a:ext cx="10067925" cy="544512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b="1" lang="en-US" sz="3200" u="sng">
                <a:solidFill>
                  <a:schemeClr val="dk1"/>
                </a:solidFill>
                <a:latin typeface="Calibri"/>
                <a:ea typeface="Calibri"/>
                <a:cs typeface="Calibri"/>
                <a:sym typeface="Calibri"/>
              </a:rPr>
              <a:t>Democratic leadership</a:t>
            </a:r>
            <a:endParaRPr sz="3100" u="sng"/>
          </a:p>
          <a:p>
            <a:pPr indent="-31750" lvl="0" marL="228600" rtl="0" algn="l">
              <a:lnSpc>
                <a:spcPct val="90000"/>
              </a:lnSpc>
              <a:spcBef>
                <a:spcPts val="1000"/>
              </a:spcBef>
              <a:spcAft>
                <a:spcPts val="0"/>
              </a:spcAft>
              <a:buClr>
                <a:schemeClr val="dk1"/>
              </a:buClr>
              <a:buSzPts val="3100"/>
              <a:buNone/>
            </a:pPr>
            <a:r>
              <a:t/>
            </a:r>
            <a:endParaRPr sz="3100"/>
          </a:p>
          <a:p>
            <a:pPr indent="-228600" lvl="0" marL="228600" rtl="0" algn="l">
              <a:lnSpc>
                <a:spcPct val="90000"/>
              </a:lnSpc>
              <a:spcBef>
                <a:spcPts val="1000"/>
              </a:spcBef>
              <a:spcAft>
                <a:spcPts val="0"/>
              </a:spcAft>
              <a:buClr>
                <a:schemeClr val="dk1"/>
              </a:buClr>
              <a:buSzPts val="3100"/>
              <a:buChar char="•"/>
            </a:pPr>
            <a:r>
              <a:rPr lang="en-US" sz="3100"/>
              <a:t>Often referred to as participative style </a:t>
            </a:r>
            <a:endParaRPr/>
          </a:p>
          <a:p>
            <a:pPr indent="-152400" lvl="0" marL="228600" rtl="0" algn="l">
              <a:lnSpc>
                <a:spcPct val="90000"/>
              </a:lnSpc>
              <a:spcBef>
                <a:spcPts val="1000"/>
              </a:spcBef>
              <a:spcAft>
                <a:spcPts val="0"/>
              </a:spcAft>
              <a:buClr>
                <a:schemeClr val="dk1"/>
              </a:buClr>
              <a:buSzPts val="1200"/>
              <a:buNone/>
            </a:pPr>
            <a:r>
              <a:t/>
            </a:r>
            <a:endParaRPr sz="1200"/>
          </a:p>
          <a:p>
            <a:pPr indent="-228600" lvl="0" marL="228600" rtl="0" algn="l">
              <a:lnSpc>
                <a:spcPct val="90000"/>
              </a:lnSpc>
              <a:spcBef>
                <a:spcPts val="1000"/>
              </a:spcBef>
              <a:spcAft>
                <a:spcPts val="0"/>
              </a:spcAft>
              <a:buClr>
                <a:schemeClr val="dk1"/>
              </a:buClr>
              <a:buSzPts val="3100"/>
              <a:buChar char="•"/>
            </a:pPr>
            <a:r>
              <a:rPr lang="en-US" sz="3100"/>
              <a:t>Keeps employees informed </a:t>
            </a:r>
            <a:endParaRPr/>
          </a:p>
          <a:p>
            <a:pPr indent="-165100" lvl="0" marL="228600" rtl="0" algn="l">
              <a:lnSpc>
                <a:spcPct val="90000"/>
              </a:lnSpc>
              <a:spcBef>
                <a:spcPts val="1000"/>
              </a:spcBef>
              <a:spcAft>
                <a:spcPts val="0"/>
              </a:spcAft>
              <a:buClr>
                <a:schemeClr val="dk1"/>
              </a:buClr>
              <a:buSzPts val="1000"/>
              <a:buNone/>
            </a:pPr>
            <a:r>
              <a:t/>
            </a:r>
            <a:endParaRPr sz="1000"/>
          </a:p>
          <a:p>
            <a:pPr indent="-228600" lvl="0" marL="228600" rtl="0" algn="l">
              <a:lnSpc>
                <a:spcPct val="90000"/>
              </a:lnSpc>
              <a:spcBef>
                <a:spcPts val="1000"/>
              </a:spcBef>
              <a:spcAft>
                <a:spcPts val="0"/>
              </a:spcAft>
              <a:buClr>
                <a:schemeClr val="dk1"/>
              </a:buClr>
              <a:buSzPts val="3100"/>
              <a:buChar char="•"/>
            </a:pPr>
            <a:r>
              <a:rPr lang="en-US" sz="3100"/>
              <a:t>Gathers information from staff members before making decisions </a:t>
            </a:r>
            <a:endParaRPr/>
          </a:p>
          <a:p>
            <a:pPr indent="-31750" lvl="0" marL="228600" rtl="0" algn="l">
              <a:lnSpc>
                <a:spcPct val="90000"/>
              </a:lnSpc>
              <a:spcBef>
                <a:spcPts val="1000"/>
              </a:spcBef>
              <a:spcAft>
                <a:spcPts val="0"/>
              </a:spcAft>
              <a:buClr>
                <a:schemeClr val="dk1"/>
              </a:buClr>
              <a:buSzPts val="3100"/>
              <a:buNone/>
            </a:pPr>
            <a:r>
              <a:t/>
            </a:r>
            <a:endParaRPr sz="31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3"/>
          <p:cNvSpPr txBox="1"/>
          <p:nvPr>
            <p:ph idx="1" type="body"/>
          </p:nvPr>
        </p:nvSpPr>
        <p:spPr>
          <a:xfrm>
            <a:off x="528638" y="871538"/>
            <a:ext cx="9502775" cy="544195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Help employees evaluate their own performance </a:t>
            </a:r>
            <a:endParaRPr/>
          </a:p>
          <a:p>
            <a:pPr indent="-152400" lvl="0" marL="228600" rtl="0" algn="l">
              <a:lnSpc>
                <a:spcPct val="90000"/>
              </a:lnSpc>
              <a:spcBef>
                <a:spcPts val="1000"/>
              </a:spcBef>
              <a:spcAft>
                <a:spcPts val="0"/>
              </a:spcAft>
              <a:buClr>
                <a:schemeClr val="dk1"/>
              </a:buClr>
              <a:buSzPts val="1200"/>
              <a:buNone/>
            </a:pPr>
            <a:r>
              <a:t/>
            </a:r>
            <a:endParaRPr sz="1200"/>
          </a:p>
          <a:p>
            <a:pPr indent="-228600" lvl="0" marL="228600" rtl="0" algn="l">
              <a:lnSpc>
                <a:spcPct val="90000"/>
              </a:lnSpc>
              <a:spcBef>
                <a:spcPts val="1000"/>
              </a:spcBef>
              <a:spcAft>
                <a:spcPts val="0"/>
              </a:spcAft>
              <a:buClr>
                <a:schemeClr val="dk1"/>
              </a:buClr>
              <a:buSzPts val="2800"/>
              <a:buChar char="•"/>
            </a:pPr>
            <a:r>
              <a:rPr lang="en-US"/>
              <a:t>Encourages employees to grow on the job and be promoted </a:t>
            </a:r>
            <a:endParaRPr/>
          </a:p>
          <a:p>
            <a:pPr indent="-152400" lvl="0" marL="228600" rtl="0" algn="l">
              <a:lnSpc>
                <a:spcPct val="90000"/>
              </a:lnSpc>
              <a:spcBef>
                <a:spcPts val="1000"/>
              </a:spcBef>
              <a:spcAft>
                <a:spcPts val="0"/>
              </a:spcAft>
              <a:buClr>
                <a:schemeClr val="dk1"/>
              </a:buClr>
              <a:buSzPts val="1200"/>
              <a:buNone/>
            </a:pPr>
            <a:r>
              <a:t/>
            </a:r>
            <a:endParaRPr sz="1200"/>
          </a:p>
          <a:p>
            <a:pPr indent="-228600" lvl="0" marL="228600" rtl="0" algn="l">
              <a:lnSpc>
                <a:spcPct val="90000"/>
              </a:lnSpc>
              <a:spcBef>
                <a:spcPts val="1000"/>
              </a:spcBef>
              <a:spcAft>
                <a:spcPts val="0"/>
              </a:spcAft>
              <a:buClr>
                <a:schemeClr val="dk1"/>
              </a:buClr>
              <a:buSzPts val="2800"/>
              <a:buChar char="•"/>
            </a:pPr>
            <a:r>
              <a:rPr lang="en-US"/>
              <a:t>Recognizes and encourages achievement</a:t>
            </a:r>
            <a:endParaRPr/>
          </a:p>
          <a:p>
            <a:pPr indent="-152400" lvl="0" marL="228600" rtl="0" algn="l">
              <a:lnSpc>
                <a:spcPct val="90000"/>
              </a:lnSpc>
              <a:spcBef>
                <a:spcPts val="1000"/>
              </a:spcBef>
              <a:spcAft>
                <a:spcPts val="0"/>
              </a:spcAft>
              <a:buClr>
                <a:schemeClr val="dk1"/>
              </a:buClr>
              <a:buSzPts val="1200"/>
              <a:buNone/>
            </a:pPr>
            <a:r>
              <a:t/>
            </a:r>
            <a:endParaRPr sz="1200"/>
          </a:p>
          <a:p>
            <a:pPr indent="-228600" lvl="0" marL="228600" rtl="0" algn="l">
              <a:lnSpc>
                <a:spcPct val="90000"/>
              </a:lnSpc>
              <a:spcBef>
                <a:spcPts val="1000"/>
              </a:spcBef>
              <a:spcAft>
                <a:spcPts val="0"/>
              </a:spcAft>
              <a:buClr>
                <a:schemeClr val="dk1"/>
              </a:buClr>
              <a:buSzPts val="2800"/>
              <a:buChar char="•"/>
            </a:pPr>
            <a:r>
              <a:rPr lang="en-US"/>
              <a:t>Can produce high quality and high quantity work for long periods of time</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4"/>
          <p:cNvSpPr txBox="1"/>
          <p:nvPr>
            <p:ph type="title"/>
          </p:nvPr>
        </p:nvSpPr>
        <p:spPr>
          <a:xfrm>
            <a:off x="838200" y="365125"/>
            <a:ext cx="10515600" cy="1460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Calibri"/>
              <a:buNone/>
            </a:pPr>
            <a:r>
              <a:rPr lang="en-US" sz="3000" u="sng"/>
              <a:t>The </a:t>
            </a:r>
            <a:r>
              <a:rPr b="1" lang="en-US" sz="3200" u="sng"/>
              <a:t>democratic leader </a:t>
            </a:r>
            <a:r>
              <a:rPr lang="en-US" sz="3000" u="sng"/>
              <a:t>exhibits the following behaviors</a:t>
            </a:r>
            <a:r>
              <a:rPr b="1" lang="en-US" sz="3000" u="sng"/>
              <a:t>: </a:t>
            </a:r>
            <a:br>
              <a:rPr b="1" lang="en-US" u="sng"/>
            </a:br>
            <a:endParaRPr b="1" u="sng"/>
          </a:p>
        </p:txBody>
      </p:sp>
      <p:sp>
        <p:nvSpPr>
          <p:cNvPr id="298" name="Google Shape;298;p34"/>
          <p:cNvSpPr txBox="1"/>
          <p:nvPr>
            <p:ph idx="1" type="body"/>
          </p:nvPr>
        </p:nvSpPr>
        <p:spPr>
          <a:xfrm>
            <a:off x="838200" y="1257300"/>
            <a:ext cx="10515600" cy="49196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Less control is maintained.</a:t>
            </a:r>
            <a:endParaRPr/>
          </a:p>
          <a:p>
            <a:pPr indent="-228600" lvl="0" marL="228600" rtl="0" algn="l">
              <a:lnSpc>
                <a:spcPct val="90000"/>
              </a:lnSpc>
              <a:spcBef>
                <a:spcPts val="1000"/>
              </a:spcBef>
              <a:spcAft>
                <a:spcPts val="0"/>
              </a:spcAft>
              <a:buClr>
                <a:schemeClr val="dk1"/>
              </a:buClr>
              <a:buSzPts val="2800"/>
              <a:buChar char="•"/>
            </a:pPr>
            <a:r>
              <a:rPr lang="en-US"/>
              <a:t>Economic and ego awards are used to motivate.</a:t>
            </a:r>
            <a:endParaRPr/>
          </a:p>
          <a:p>
            <a:pPr indent="-228600" lvl="0" marL="228600" rtl="0" algn="l">
              <a:lnSpc>
                <a:spcPct val="90000"/>
              </a:lnSpc>
              <a:spcBef>
                <a:spcPts val="1000"/>
              </a:spcBef>
              <a:spcAft>
                <a:spcPts val="0"/>
              </a:spcAft>
              <a:buClr>
                <a:schemeClr val="dk1"/>
              </a:buClr>
              <a:buSzPts val="2800"/>
              <a:buChar char="•"/>
            </a:pPr>
            <a:r>
              <a:rPr lang="en-US"/>
              <a:t>Others are directed through suggestions and guidance. </a:t>
            </a:r>
            <a:endParaRPr/>
          </a:p>
          <a:p>
            <a:pPr indent="-228600" lvl="0" marL="228600" rtl="0" algn="l">
              <a:lnSpc>
                <a:spcPct val="90000"/>
              </a:lnSpc>
              <a:spcBef>
                <a:spcPts val="1000"/>
              </a:spcBef>
              <a:spcAft>
                <a:spcPts val="0"/>
              </a:spcAft>
              <a:buClr>
                <a:schemeClr val="dk1"/>
              </a:buClr>
              <a:buSzPts val="2800"/>
              <a:buChar char="•"/>
            </a:pPr>
            <a:r>
              <a:rPr lang="en-US"/>
              <a:t>Communication flows up and down. </a:t>
            </a:r>
            <a:endParaRPr/>
          </a:p>
          <a:p>
            <a:pPr indent="-228600" lvl="0" marL="228600" rtl="0" algn="l">
              <a:lnSpc>
                <a:spcPct val="90000"/>
              </a:lnSpc>
              <a:spcBef>
                <a:spcPts val="1000"/>
              </a:spcBef>
              <a:spcAft>
                <a:spcPts val="0"/>
              </a:spcAft>
              <a:buClr>
                <a:schemeClr val="dk1"/>
              </a:buClr>
              <a:buSzPts val="2800"/>
              <a:buChar char="•"/>
            </a:pPr>
            <a:r>
              <a:rPr lang="en-US"/>
              <a:t>Decision making involves others.</a:t>
            </a:r>
            <a:endParaRPr/>
          </a:p>
          <a:p>
            <a:pPr indent="-228600" lvl="0" marL="228600" rtl="0" algn="l">
              <a:lnSpc>
                <a:spcPct val="90000"/>
              </a:lnSpc>
              <a:spcBef>
                <a:spcPts val="1000"/>
              </a:spcBef>
              <a:spcAft>
                <a:spcPts val="0"/>
              </a:spcAft>
              <a:buClr>
                <a:schemeClr val="dk1"/>
              </a:buClr>
              <a:buSzPts val="2800"/>
              <a:buChar char="•"/>
            </a:pPr>
            <a:r>
              <a:rPr lang="en-US"/>
              <a:t>Emphasis is on “we” rather than “I” and “you.” </a:t>
            </a:r>
            <a:endParaRPr/>
          </a:p>
          <a:p>
            <a:pPr indent="-228600" lvl="0" marL="228600" rtl="0" algn="l">
              <a:lnSpc>
                <a:spcPct val="90000"/>
              </a:lnSpc>
              <a:spcBef>
                <a:spcPts val="1000"/>
              </a:spcBef>
              <a:spcAft>
                <a:spcPts val="0"/>
              </a:spcAft>
              <a:buClr>
                <a:schemeClr val="dk1"/>
              </a:buClr>
              <a:buSzPts val="2800"/>
              <a:buChar char="•"/>
            </a:pPr>
            <a:r>
              <a:rPr lang="en-US"/>
              <a:t>Criticism is constructive.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When to use Democratic</a:t>
            </a:r>
            <a:endParaRPr/>
          </a:p>
        </p:txBody>
      </p:sp>
      <p:sp>
        <p:nvSpPr>
          <p:cNvPr id="305" name="Google Shape;305;p35"/>
          <p:cNvSpPr txBox="1"/>
          <p:nvPr>
            <p:ph idx="4294967295" type="body"/>
          </p:nvPr>
        </p:nvSpPr>
        <p:spPr>
          <a:xfrm>
            <a:off x="2517776" y="1573213"/>
            <a:ext cx="8150225" cy="455771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To keep employees informed </a:t>
            </a:r>
            <a:endParaRPr/>
          </a:p>
          <a:p>
            <a:pPr indent="-152400" lvl="0" marL="228600" rtl="0" algn="l">
              <a:lnSpc>
                <a:spcPct val="90000"/>
              </a:lnSpc>
              <a:spcBef>
                <a:spcPts val="1000"/>
              </a:spcBef>
              <a:spcAft>
                <a:spcPts val="0"/>
              </a:spcAft>
              <a:buClr>
                <a:schemeClr val="dk1"/>
              </a:buClr>
              <a:buSzPts val="1200"/>
              <a:buNone/>
            </a:pPr>
            <a:r>
              <a:t/>
            </a:r>
            <a:endParaRPr sz="1200"/>
          </a:p>
          <a:p>
            <a:pPr indent="-228600" lvl="0" marL="228600" rtl="0" algn="l">
              <a:lnSpc>
                <a:spcPct val="90000"/>
              </a:lnSpc>
              <a:spcBef>
                <a:spcPts val="1000"/>
              </a:spcBef>
              <a:spcAft>
                <a:spcPts val="0"/>
              </a:spcAft>
              <a:buClr>
                <a:schemeClr val="dk1"/>
              </a:buClr>
              <a:buSzPts val="2800"/>
              <a:buChar char="•"/>
            </a:pPr>
            <a:r>
              <a:rPr lang="en-US"/>
              <a:t>To encourage employees to share in decision-making and problem-solving</a:t>
            </a:r>
            <a:endParaRPr/>
          </a:p>
          <a:p>
            <a:pPr indent="-152400" lvl="0" marL="228600" rtl="0" algn="l">
              <a:lnSpc>
                <a:spcPct val="90000"/>
              </a:lnSpc>
              <a:spcBef>
                <a:spcPts val="1000"/>
              </a:spcBef>
              <a:spcAft>
                <a:spcPts val="0"/>
              </a:spcAft>
              <a:buClr>
                <a:schemeClr val="dk1"/>
              </a:buClr>
              <a:buSzPts val="1200"/>
              <a:buNone/>
            </a:pPr>
            <a:r>
              <a:t/>
            </a:r>
            <a:endParaRPr sz="1200"/>
          </a:p>
          <a:p>
            <a:pPr indent="-228600" lvl="0" marL="228600" rtl="0" algn="l">
              <a:lnSpc>
                <a:spcPct val="90000"/>
              </a:lnSpc>
              <a:spcBef>
                <a:spcPts val="1000"/>
              </a:spcBef>
              <a:spcAft>
                <a:spcPts val="0"/>
              </a:spcAft>
              <a:buClr>
                <a:schemeClr val="dk1"/>
              </a:buClr>
              <a:buSzPts val="2800"/>
              <a:buChar char="•"/>
            </a:pPr>
            <a:r>
              <a:rPr lang="en-US"/>
              <a:t>To provide opportunities for employees to develop a high sense of personal growth and job satisfaction</a:t>
            </a:r>
            <a:endParaRPr/>
          </a:p>
          <a:p>
            <a:pPr indent="-165100" lvl="0" marL="228600" rtl="0" algn="l">
              <a:lnSpc>
                <a:spcPct val="90000"/>
              </a:lnSpc>
              <a:spcBef>
                <a:spcPts val="1000"/>
              </a:spcBef>
              <a:spcAft>
                <a:spcPts val="0"/>
              </a:spcAft>
              <a:buClr>
                <a:schemeClr val="dk1"/>
              </a:buClr>
              <a:buSzPts val="1000"/>
              <a:buNone/>
            </a:pPr>
            <a:r>
              <a:t/>
            </a:r>
            <a:endParaRPr sz="1000"/>
          </a:p>
          <a:p>
            <a:pPr indent="-228600" lvl="0" marL="228600" rtl="0" algn="l">
              <a:lnSpc>
                <a:spcPct val="90000"/>
              </a:lnSpc>
              <a:spcBef>
                <a:spcPts val="1000"/>
              </a:spcBef>
              <a:spcAft>
                <a:spcPts val="0"/>
              </a:spcAft>
              <a:buClr>
                <a:schemeClr val="dk1"/>
              </a:buClr>
              <a:buSzPts val="2800"/>
              <a:buChar char="•"/>
            </a:pPr>
            <a:r>
              <a:rPr lang="en-US"/>
              <a:t>Complex problems that require a lots of input</a:t>
            </a:r>
            <a:endParaRPr sz="1000"/>
          </a:p>
          <a:p>
            <a:pPr indent="-228600" lvl="0" marL="228600" rtl="0" algn="l">
              <a:lnSpc>
                <a:spcPct val="90000"/>
              </a:lnSpc>
              <a:spcBef>
                <a:spcPts val="1000"/>
              </a:spcBef>
              <a:spcAft>
                <a:spcPts val="0"/>
              </a:spcAft>
              <a:buClr>
                <a:schemeClr val="dk1"/>
              </a:buClr>
              <a:buSzPts val="2800"/>
              <a:buChar char="•"/>
            </a:pPr>
            <a:r>
              <a:rPr lang="en-US"/>
              <a:t>To encourage team building and participation.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6"/>
          <p:cNvSpPr txBox="1"/>
          <p:nvPr>
            <p:ph idx="1" type="body"/>
          </p:nvPr>
        </p:nvSpPr>
        <p:spPr>
          <a:xfrm>
            <a:off x="838200" y="585788"/>
            <a:ext cx="10515600" cy="559117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Democratic leadership, appropriate for groups who work together for extended periods, promotes autonomy and growth in individual workers. </a:t>
            </a:r>
            <a:br>
              <a:rPr lang="en-US"/>
            </a:br>
            <a:br>
              <a:rPr lang="en-US"/>
            </a:br>
            <a:endParaRPr/>
          </a:p>
          <a:p>
            <a:pPr indent="-228600" lvl="0" marL="228600" rtl="0" algn="l">
              <a:lnSpc>
                <a:spcPct val="90000"/>
              </a:lnSpc>
              <a:spcBef>
                <a:spcPts val="1000"/>
              </a:spcBef>
              <a:spcAft>
                <a:spcPts val="0"/>
              </a:spcAft>
              <a:buClr>
                <a:schemeClr val="dk1"/>
              </a:buClr>
              <a:buSzPts val="2800"/>
              <a:buChar char="•"/>
            </a:pPr>
            <a:r>
              <a:rPr lang="en-US"/>
              <a:t>Democratic leadership is particularly effective when cooperation and coordination between groups are necessary </a:t>
            </a:r>
            <a:br>
              <a:rPr lang="en-US"/>
            </a:br>
            <a:br>
              <a:rPr lang="en-US"/>
            </a:br>
            <a:r>
              <a:rPr lang="en-US"/>
              <a:t>Wong (2012)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7"/>
          <p:cNvSpPr txBox="1"/>
          <p:nvPr/>
        </p:nvSpPr>
        <p:spPr>
          <a:xfrm>
            <a:off x="2133600" y="358776"/>
            <a:ext cx="7924800" cy="14700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400"/>
              <a:buFont typeface="Arial"/>
              <a:buNone/>
            </a:pPr>
            <a:r>
              <a:rPr lang="en-US" sz="4400">
                <a:solidFill>
                  <a:schemeClr val="dk1"/>
                </a:solidFill>
                <a:latin typeface="Arial"/>
                <a:ea typeface="Arial"/>
                <a:cs typeface="Arial"/>
                <a:sym typeface="Arial"/>
              </a:rPr>
              <a:t>Limitation of Democratic Leadership Style</a:t>
            </a:r>
            <a:endParaRPr/>
          </a:p>
        </p:txBody>
      </p:sp>
      <p:sp>
        <p:nvSpPr>
          <p:cNvPr id="316" name="Google Shape;316;p37"/>
          <p:cNvSpPr txBox="1"/>
          <p:nvPr/>
        </p:nvSpPr>
        <p:spPr>
          <a:xfrm>
            <a:off x="2895600" y="3886200"/>
            <a:ext cx="6400800" cy="1752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17" name="Google Shape;317;p37"/>
          <p:cNvPicPr preferRelativeResize="0"/>
          <p:nvPr/>
        </p:nvPicPr>
        <p:blipFill rotWithShape="1">
          <a:blip r:embed="rId3">
            <a:alphaModFix/>
          </a:blip>
          <a:srcRect b="0" l="0" r="0" t="0"/>
          <a:stretch/>
        </p:blipFill>
        <p:spPr>
          <a:xfrm>
            <a:off x="3708400" y="2244725"/>
            <a:ext cx="4927600" cy="36957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8"/>
          <p:cNvSpPr txBox="1"/>
          <p:nvPr>
            <p:ph idx="1" type="body"/>
          </p:nvPr>
        </p:nvSpPr>
        <p:spPr>
          <a:xfrm>
            <a:off x="823912" y="511969"/>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It is a time consuming affair:</a:t>
            </a:r>
            <a:br>
              <a:rPr lang="en-US">
                <a:latin typeface="Arial"/>
                <a:ea typeface="Arial"/>
                <a:cs typeface="Arial"/>
                <a:sym typeface="Arial"/>
              </a:rPr>
            </a:br>
            <a:r>
              <a:rPr lang="en-US">
                <a:latin typeface="Arial"/>
                <a:ea typeface="Arial"/>
                <a:cs typeface="Arial"/>
                <a:sym typeface="Arial"/>
              </a:rPr>
              <a:t>Because many people must be consulted, democratic leadership takes more time and therefore may be frustrating for those who want decisions made rapidly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323" name="Google Shape;323;p38"/>
          <p:cNvPicPr preferRelativeResize="0"/>
          <p:nvPr/>
        </p:nvPicPr>
        <p:blipFill rotWithShape="1">
          <a:blip r:embed="rId3">
            <a:alphaModFix/>
          </a:blip>
          <a:srcRect b="0" l="0" r="0" t="0"/>
          <a:stretch/>
        </p:blipFill>
        <p:spPr>
          <a:xfrm>
            <a:off x="3187010" y="2541035"/>
            <a:ext cx="4927600" cy="36957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3. Laissez-Faire/ Free Rein Leadership Style</a:t>
            </a:r>
            <a:br>
              <a:rPr b="1" lang="en-US">
                <a:solidFill>
                  <a:srgbClr val="8EB4E3"/>
                </a:solidFill>
                <a:latin typeface="Arial"/>
                <a:ea typeface="Arial"/>
                <a:cs typeface="Arial"/>
                <a:sym typeface="Arial"/>
              </a:rPr>
            </a:br>
            <a:endParaRPr/>
          </a:p>
        </p:txBody>
      </p:sp>
      <p:pic>
        <p:nvPicPr>
          <p:cNvPr id="329" name="Google Shape;329;p39"/>
          <p:cNvPicPr preferRelativeResize="0"/>
          <p:nvPr>
            <p:ph idx="1" type="body"/>
          </p:nvPr>
        </p:nvPicPr>
        <p:blipFill rotWithShape="1">
          <a:blip r:embed="rId3">
            <a:alphaModFix/>
          </a:blip>
          <a:srcRect b="0" l="0" r="0" t="0"/>
          <a:stretch/>
        </p:blipFill>
        <p:spPr>
          <a:xfrm>
            <a:off x="3556000" y="2096294"/>
            <a:ext cx="5080000" cy="3810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ph idx="1" type="body"/>
          </p:nvPr>
        </p:nvSpPr>
        <p:spPr>
          <a:xfrm>
            <a:off x="838200" y="942975"/>
            <a:ext cx="10515600" cy="30432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The main difference between </a:t>
            </a:r>
            <a:r>
              <a:rPr b="1" lang="en-US"/>
              <a:t>leaders and managers </a:t>
            </a:r>
            <a:r>
              <a:rPr lang="en-US"/>
              <a:t>is that </a:t>
            </a:r>
            <a:r>
              <a:rPr b="1" lang="en-US"/>
              <a:t>leaders</a:t>
            </a:r>
            <a:r>
              <a:rPr lang="en-US"/>
              <a:t> have people follow them while </a:t>
            </a:r>
            <a:r>
              <a:rPr b="1" lang="en-US"/>
              <a:t>managers</a:t>
            </a:r>
            <a:r>
              <a:rPr lang="en-US"/>
              <a:t> have people who work for them. A successful business owner needs to be both a strong </a:t>
            </a:r>
            <a:r>
              <a:rPr b="1" lang="en-US"/>
              <a:t>leader and manager</a:t>
            </a:r>
            <a:r>
              <a:rPr lang="en-US"/>
              <a:t> to get their team on board to follow them towards their vision of success.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0"/>
          <p:cNvSpPr txBox="1"/>
          <p:nvPr>
            <p:ph type="title"/>
          </p:nvPr>
        </p:nvSpPr>
        <p:spPr>
          <a:xfrm>
            <a:off x="2438400" y="428625"/>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Laissez-Faire</a:t>
            </a:r>
            <a:endParaRPr/>
          </a:p>
        </p:txBody>
      </p:sp>
      <p:sp>
        <p:nvSpPr>
          <p:cNvPr id="336" name="Google Shape;336;p40"/>
          <p:cNvSpPr txBox="1"/>
          <p:nvPr>
            <p:ph idx="1" type="body"/>
          </p:nvPr>
        </p:nvSpPr>
        <p:spPr>
          <a:xfrm>
            <a:off x="2438400" y="1752600"/>
            <a:ext cx="7620000" cy="44196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Also known as the “hands-off¨ style</a:t>
            </a:r>
            <a:endParaRPr sz="1200"/>
          </a:p>
          <a:p>
            <a:pPr indent="-228600" lvl="0" marL="228600" rtl="0" algn="l">
              <a:lnSpc>
                <a:spcPct val="90000"/>
              </a:lnSpc>
              <a:spcBef>
                <a:spcPts val="1000"/>
              </a:spcBef>
              <a:spcAft>
                <a:spcPts val="0"/>
              </a:spcAft>
              <a:buClr>
                <a:schemeClr val="dk1"/>
              </a:buClr>
              <a:buSzPts val="2800"/>
              <a:buChar char="•"/>
            </a:pPr>
            <a:r>
              <a:rPr lang="en-US"/>
              <a:t>Little or no direction</a:t>
            </a:r>
            <a:endParaRPr sz="1200"/>
          </a:p>
          <a:p>
            <a:pPr indent="-228600" lvl="0" marL="228600" rtl="0" algn="l">
              <a:lnSpc>
                <a:spcPct val="90000"/>
              </a:lnSpc>
              <a:spcBef>
                <a:spcPts val="1000"/>
              </a:spcBef>
              <a:spcAft>
                <a:spcPts val="0"/>
              </a:spcAft>
              <a:buClr>
                <a:schemeClr val="dk1"/>
              </a:buClr>
              <a:buSzPts val="2800"/>
              <a:buChar char="•"/>
            </a:pPr>
            <a:r>
              <a:rPr lang="en-US"/>
              <a:t>Gives followers as much freedom as possible</a:t>
            </a:r>
            <a:endParaRPr sz="1200"/>
          </a:p>
          <a:p>
            <a:pPr indent="-228600" lvl="0" marL="228600" rtl="0" algn="l">
              <a:lnSpc>
                <a:spcPct val="90000"/>
              </a:lnSpc>
              <a:spcBef>
                <a:spcPts val="1000"/>
              </a:spcBef>
              <a:spcAft>
                <a:spcPts val="0"/>
              </a:spcAft>
              <a:buClr>
                <a:schemeClr val="dk1"/>
              </a:buClr>
              <a:buSzPts val="2800"/>
              <a:buChar char="•"/>
            </a:pPr>
            <a:r>
              <a:rPr lang="en-US"/>
              <a:t>All authority or power is given to the followers</a:t>
            </a:r>
            <a:endParaRPr sz="1200"/>
          </a:p>
          <a:p>
            <a:pPr indent="-228600" lvl="0" marL="228600" rtl="0" algn="l">
              <a:lnSpc>
                <a:spcPct val="90000"/>
              </a:lnSpc>
              <a:spcBef>
                <a:spcPts val="1000"/>
              </a:spcBef>
              <a:spcAft>
                <a:spcPts val="0"/>
              </a:spcAft>
              <a:buClr>
                <a:schemeClr val="dk1"/>
              </a:buClr>
              <a:buSzPts val="2800"/>
              <a:buChar char="•"/>
            </a:pPr>
            <a:r>
              <a:rPr lang="en-US"/>
              <a:t>Followers must determine goals, make decisions, and resolve problems on their own.</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1"/>
          <p:cNvSpPr txBox="1"/>
          <p:nvPr>
            <p:ph type="title"/>
          </p:nvPr>
        </p:nvSpPr>
        <p:spPr>
          <a:xfrm>
            <a:off x="838200" y="1171576"/>
            <a:ext cx="10515600" cy="44767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The </a:t>
            </a:r>
            <a:r>
              <a:rPr b="1" i="1" lang="en-US"/>
              <a:t>laissez-faire</a:t>
            </a:r>
            <a:r>
              <a:rPr i="1" lang="en-US"/>
              <a:t> </a:t>
            </a:r>
            <a:r>
              <a:rPr lang="en-US"/>
              <a:t>leader is characterized by the following behaviors:</a:t>
            </a:r>
            <a:br>
              <a:rPr lang="en-US"/>
            </a:br>
            <a:br>
              <a:rPr lang="en-US"/>
            </a:br>
            <a:endParaRPr/>
          </a:p>
        </p:txBody>
      </p:sp>
      <p:sp>
        <p:nvSpPr>
          <p:cNvPr id="342" name="Google Shape;342;p41"/>
          <p:cNvSpPr txBox="1"/>
          <p:nvPr>
            <p:ph idx="1" type="body"/>
          </p:nvPr>
        </p:nvSpPr>
        <p:spPr>
          <a:xfrm>
            <a:off x="838200" y="1619251"/>
            <a:ext cx="10515600" cy="5095874"/>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400"/>
              <a:buChar char="•"/>
            </a:pPr>
            <a:r>
              <a:rPr lang="en-US" sz="2400"/>
              <a:t>Is permissive, with little or no control.</a:t>
            </a:r>
            <a:br>
              <a:rPr lang="en-US" sz="2400"/>
            </a:br>
            <a:endParaRPr sz="2400"/>
          </a:p>
          <a:p>
            <a:pPr indent="-228600" lvl="0" marL="228600" rtl="0" algn="l">
              <a:lnSpc>
                <a:spcPct val="90000"/>
              </a:lnSpc>
              <a:spcBef>
                <a:spcPts val="1000"/>
              </a:spcBef>
              <a:spcAft>
                <a:spcPts val="0"/>
              </a:spcAft>
              <a:buClr>
                <a:schemeClr val="dk1"/>
              </a:buClr>
              <a:buSzPts val="2400"/>
              <a:buChar char="•"/>
            </a:pPr>
            <a:r>
              <a:rPr lang="en-US" sz="2400"/>
              <a:t>Motivates by support when requested by the group or individuals.</a:t>
            </a:r>
            <a:br>
              <a:rPr lang="en-US" sz="2400"/>
            </a:br>
            <a:endParaRPr sz="2400"/>
          </a:p>
          <a:p>
            <a:pPr indent="-228600" lvl="0" marL="228600" rtl="0" algn="l">
              <a:lnSpc>
                <a:spcPct val="90000"/>
              </a:lnSpc>
              <a:spcBef>
                <a:spcPts val="1000"/>
              </a:spcBef>
              <a:spcAft>
                <a:spcPts val="0"/>
              </a:spcAft>
              <a:buClr>
                <a:schemeClr val="dk1"/>
              </a:buClr>
              <a:buSzPts val="2400"/>
              <a:buChar char="•"/>
            </a:pPr>
            <a:r>
              <a:rPr lang="en-US" sz="2400"/>
              <a:t>Provides little or no direction.</a:t>
            </a:r>
            <a:br>
              <a:rPr lang="en-US" sz="2400"/>
            </a:br>
            <a:endParaRPr sz="2400"/>
          </a:p>
          <a:p>
            <a:pPr indent="-228600" lvl="0" marL="228600" rtl="0" algn="l">
              <a:lnSpc>
                <a:spcPct val="90000"/>
              </a:lnSpc>
              <a:spcBef>
                <a:spcPts val="1000"/>
              </a:spcBef>
              <a:spcAft>
                <a:spcPts val="0"/>
              </a:spcAft>
              <a:buClr>
                <a:schemeClr val="dk1"/>
              </a:buClr>
              <a:buSzPts val="2400"/>
              <a:buChar char="•"/>
            </a:pPr>
            <a:r>
              <a:rPr lang="en-US" sz="2400"/>
              <a:t>Uses upward and downward communication between members of the group. </a:t>
            </a:r>
            <a:br>
              <a:rPr lang="en-US" sz="2400"/>
            </a:br>
            <a:endParaRPr sz="2400"/>
          </a:p>
          <a:p>
            <a:pPr indent="-228600" lvl="0" marL="228600" rtl="0" algn="l">
              <a:lnSpc>
                <a:spcPct val="90000"/>
              </a:lnSpc>
              <a:spcBef>
                <a:spcPts val="1000"/>
              </a:spcBef>
              <a:spcAft>
                <a:spcPts val="0"/>
              </a:spcAft>
              <a:buClr>
                <a:schemeClr val="dk1"/>
              </a:buClr>
              <a:buSzPts val="2400"/>
              <a:buChar char="•"/>
            </a:pPr>
            <a:r>
              <a:rPr lang="en-US" sz="2400"/>
              <a:t>Disperses decision making throughout the group.</a:t>
            </a:r>
            <a:br>
              <a:rPr lang="en-US" sz="2400"/>
            </a:br>
            <a:endParaRPr sz="2400"/>
          </a:p>
          <a:p>
            <a:pPr indent="-228600" lvl="0" marL="228600" rtl="0" algn="l">
              <a:lnSpc>
                <a:spcPct val="90000"/>
              </a:lnSpc>
              <a:spcBef>
                <a:spcPts val="1000"/>
              </a:spcBef>
              <a:spcAft>
                <a:spcPts val="0"/>
              </a:spcAft>
              <a:buClr>
                <a:schemeClr val="dk1"/>
              </a:buClr>
              <a:buSzPts val="2400"/>
              <a:buChar char="•"/>
            </a:pPr>
            <a:r>
              <a:rPr lang="en-US" sz="2400"/>
              <a:t>Places emphasis on the group.</a:t>
            </a:r>
            <a:br>
              <a:rPr lang="en-US" sz="2400"/>
            </a:br>
            <a:endParaRPr sz="2400"/>
          </a:p>
          <a:p>
            <a:pPr indent="-228600" lvl="0" marL="228600" rtl="0" algn="l">
              <a:lnSpc>
                <a:spcPct val="90000"/>
              </a:lnSpc>
              <a:spcBef>
                <a:spcPts val="1000"/>
              </a:spcBef>
              <a:spcAft>
                <a:spcPts val="0"/>
              </a:spcAft>
              <a:buClr>
                <a:schemeClr val="dk1"/>
              </a:buClr>
              <a:buSzPts val="2400"/>
              <a:buChar char="•"/>
            </a:pPr>
            <a:r>
              <a:rPr lang="en-US" sz="2400"/>
              <a:t>Does not criticize. </a:t>
            </a:r>
            <a:endParaRPr sz="2400"/>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2"/>
          <p:cNvSpPr txBox="1"/>
          <p:nvPr>
            <p:ph idx="1" type="body"/>
          </p:nvPr>
        </p:nvSpPr>
        <p:spPr>
          <a:xfrm>
            <a:off x="2590801" y="1682750"/>
            <a:ext cx="7724775" cy="3886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Employees are highly skilled, experienced, and educated</a:t>
            </a:r>
            <a:endParaRPr/>
          </a:p>
          <a:p>
            <a:pPr indent="-228600" lvl="0" marL="228600" rtl="0" algn="l">
              <a:lnSpc>
                <a:spcPct val="90000"/>
              </a:lnSpc>
              <a:spcBef>
                <a:spcPts val="1000"/>
              </a:spcBef>
              <a:spcAft>
                <a:spcPts val="0"/>
              </a:spcAft>
              <a:buClr>
                <a:schemeClr val="dk1"/>
              </a:buClr>
              <a:buSzPts val="2800"/>
              <a:buChar char="•"/>
            </a:pPr>
            <a:r>
              <a:rPr lang="en-US"/>
              <a:t>Employees have pride in their work and the drive to do it successfully on their own</a:t>
            </a:r>
            <a:endParaRPr/>
          </a:p>
          <a:p>
            <a:pPr indent="-228600" lvl="0" marL="228600" rtl="0" algn="l">
              <a:lnSpc>
                <a:spcPct val="90000"/>
              </a:lnSpc>
              <a:spcBef>
                <a:spcPts val="1000"/>
              </a:spcBef>
              <a:spcAft>
                <a:spcPts val="0"/>
              </a:spcAft>
              <a:buClr>
                <a:schemeClr val="dk1"/>
              </a:buClr>
              <a:buSzPts val="2800"/>
              <a:buChar char="•"/>
            </a:pPr>
            <a:r>
              <a:rPr lang="en-US"/>
              <a:t>Outside experts, such as staff specialists or consultants are being used </a:t>
            </a:r>
            <a:endParaRPr/>
          </a:p>
          <a:p>
            <a:pPr indent="-228600" lvl="0" marL="228600" rtl="0" algn="l">
              <a:lnSpc>
                <a:spcPct val="90000"/>
              </a:lnSpc>
              <a:spcBef>
                <a:spcPts val="1000"/>
              </a:spcBef>
              <a:spcAft>
                <a:spcPts val="0"/>
              </a:spcAft>
              <a:buClr>
                <a:schemeClr val="dk1"/>
              </a:buClr>
              <a:buSzPts val="2800"/>
              <a:buChar char="•"/>
            </a:pPr>
            <a:r>
              <a:rPr lang="en-US"/>
              <a:t>Employees are trustworthy and experienced</a:t>
            </a:r>
            <a:endParaRPr/>
          </a:p>
        </p:txBody>
      </p:sp>
      <p:sp>
        <p:nvSpPr>
          <p:cNvPr id="349" name="Google Shape;349;p42"/>
          <p:cNvSpPr/>
          <p:nvPr/>
        </p:nvSpPr>
        <p:spPr>
          <a:xfrm>
            <a:off x="2639617" y="404664"/>
            <a:ext cx="613995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4000">
                <a:solidFill>
                  <a:schemeClr val="dk1"/>
                </a:solidFill>
                <a:latin typeface="Calibri"/>
                <a:ea typeface="Calibri"/>
                <a:cs typeface="Calibri"/>
                <a:sym typeface="Calibri"/>
              </a:rPr>
              <a:t>       when to use  </a:t>
            </a:r>
            <a:r>
              <a:rPr i="1" lang="en-US" sz="4000">
                <a:solidFill>
                  <a:schemeClr val="dk1"/>
                </a:solidFill>
                <a:latin typeface="Corsiva"/>
                <a:ea typeface="Corsiva"/>
                <a:cs typeface="Corsiva"/>
                <a:sym typeface="Corsiva"/>
              </a:rPr>
              <a:t>Laissez-Fai</a:t>
            </a:r>
            <a:r>
              <a:rPr i="1" lang="en-US" sz="3200">
                <a:solidFill>
                  <a:schemeClr val="dk1"/>
                </a:solidFill>
                <a:latin typeface="Corsiva"/>
                <a:ea typeface="Corsiva"/>
                <a:cs typeface="Corsiva"/>
                <a:sym typeface="Corsiva"/>
              </a:rPr>
              <a:t>re</a:t>
            </a:r>
            <a:endParaRPr sz="32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Questions</a:t>
            </a:r>
            <a:endParaRPr/>
          </a:p>
        </p:txBody>
      </p:sp>
      <p:sp>
        <p:nvSpPr>
          <p:cNvPr id="355" name="Google Shape;355;p43"/>
          <p:cNvSpPr txBox="1"/>
          <p:nvPr>
            <p:ph idx="1" type="body"/>
          </p:nvPr>
        </p:nvSpPr>
        <p:spPr>
          <a:xfrm>
            <a:off x="1981200" y="1600201"/>
            <a:ext cx="8534400" cy="4525963"/>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Font typeface="Calibri"/>
              <a:buAutoNum type="arabicPeriod"/>
            </a:pPr>
            <a:r>
              <a:rPr lang="en-US"/>
              <a:t>Which leadership style do you think is the most effective?  Why?</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Which leadership style do you think is the least effective?  Why?</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Which style do you like leaders to use when they are in charge of you?  Why?</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What leadership style best describes you?</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4"/>
          <p:cNvSpPr txBox="1"/>
          <p:nvPr>
            <p:ph type="title"/>
          </p:nvPr>
        </p:nvSpPr>
        <p:spPr>
          <a:xfrm>
            <a:off x="738187" y="2236787"/>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Two other styles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US"/>
              <a:t>Transactional and Transformational Leadership </a:t>
            </a:r>
            <a:br>
              <a:rPr lang="en-US"/>
            </a:br>
            <a:endParaRPr/>
          </a:p>
        </p:txBody>
      </p:sp>
      <p:sp>
        <p:nvSpPr>
          <p:cNvPr id="366" name="Google Shape;366;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t>Transactional leader: </a:t>
            </a:r>
            <a:r>
              <a:rPr lang="en-US"/>
              <a:t>is the traditional manager concerned with day to day operations</a:t>
            </a:r>
            <a:br>
              <a:rPr lang="en-US"/>
            </a:br>
            <a:endParaRPr/>
          </a:p>
          <a:p>
            <a:pPr indent="-228600" lvl="0" marL="228600" rtl="0" algn="l">
              <a:lnSpc>
                <a:spcPct val="90000"/>
              </a:lnSpc>
              <a:spcBef>
                <a:spcPts val="1000"/>
              </a:spcBef>
              <a:spcAft>
                <a:spcPts val="0"/>
              </a:spcAft>
              <a:buClr>
                <a:schemeClr val="dk1"/>
              </a:buClr>
              <a:buSzPts val="2800"/>
              <a:buChar char="•"/>
            </a:pPr>
            <a:r>
              <a:rPr lang="en-US"/>
              <a:t>Emphasizes process in sitting goals, giving directions to control both situation and followers. </a:t>
            </a:r>
            <a:br>
              <a:rPr lang="en-US"/>
            </a:br>
            <a:endParaRPr/>
          </a:p>
          <a:p>
            <a:pPr indent="-228600" lvl="0" marL="228600" rtl="0" algn="l">
              <a:lnSpc>
                <a:spcPct val="90000"/>
              </a:lnSpc>
              <a:spcBef>
                <a:spcPts val="1000"/>
              </a:spcBef>
              <a:spcAft>
                <a:spcPts val="0"/>
              </a:spcAft>
              <a:buClr>
                <a:schemeClr val="dk1"/>
              </a:buClr>
              <a:buSzPts val="2800"/>
              <a:buChar char="•"/>
            </a:pPr>
            <a:r>
              <a:rPr lang="en-US"/>
              <a:t>They are concerned about the status quo and day-to-day progress toward goals.</a:t>
            </a:r>
            <a:br>
              <a:rPr lang="en-US"/>
            </a:br>
            <a:endParaRPr/>
          </a:p>
          <a:p>
            <a:pPr indent="-228600" lvl="0" marL="228600" rtl="0" algn="l">
              <a:lnSpc>
                <a:spcPct val="90000"/>
              </a:lnSpc>
              <a:spcBef>
                <a:spcPts val="1000"/>
              </a:spcBef>
              <a:spcAft>
                <a:spcPts val="0"/>
              </a:spcAft>
              <a:buClr>
                <a:schemeClr val="dk1"/>
              </a:buClr>
              <a:buSzPts val="2800"/>
              <a:buChar char="•"/>
            </a:pPr>
            <a:r>
              <a:rPr lang="en-US"/>
              <a:t>Transactional leaders focus on tasks and getting the work done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6"/>
          <p:cNvSpPr txBox="1"/>
          <p:nvPr>
            <p:ph idx="1" type="body"/>
          </p:nvPr>
        </p:nvSpPr>
        <p:spPr>
          <a:xfrm>
            <a:off x="838200" y="557213"/>
            <a:ext cx="10515600" cy="561975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b="1"/>
          </a:p>
          <a:p>
            <a:pPr indent="-228600" lvl="0" marL="228600" rtl="0" algn="l">
              <a:lnSpc>
                <a:spcPct val="90000"/>
              </a:lnSpc>
              <a:spcBef>
                <a:spcPts val="1000"/>
              </a:spcBef>
              <a:spcAft>
                <a:spcPts val="0"/>
              </a:spcAft>
              <a:buClr>
                <a:schemeClr val="dk1"/>
              </a:buClr>
              <a:buSzPts val="2800"/>
              <a:buChar char="•"/>
            </a:pPr>
            <a:r>
              <a:rPr b="1" lang="en-US"/>
              <a:t>Transformational leader</a:t>
            </a:r>
            <a:r>
              <a:rPr lang="en-US"/>
              <a:t>: who is committed, has a vision, and is able to empower others with this vision. </a:t>
            </a:r>
            <a:br>
              <a:rPr lang="en-US"/>
            </a:b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Transformational leaders do the right thing for the right reason, treat people with care and compassion, encourage followers to be more creative and innovative, and inspire others with their vision.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id="376" name="Google Shape;376;p47"/>
          <p:cNvPicPr preferRelativeResize="0"/>
          <p:nvPr/>
        </p:nvPicPr>
        <p:blipFill rotWithShape="1">
          <a:blip r:embed="rId3">
            <a:alphaModFix/>
          </a:blip>
          <a:srcRect b="0" l="0" r="0" t="0"/>
          <a:stretch/>
        </p:blipFill>
        <p:spPr>
          <a:xfrm>
            <a:off x="1543050" y="527049"/>
            <a:ext cx="8929688" cy="534670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8"/>
          <p:cNvSpPr txBox="1"/>
          <p:nvPr>
            <p:ph idx="1" type="body"/>
          </p:nvPr>
        </p:nvSpPr>
        <p:spPr>
          <a:xfrm>
            <a:off x="838200" y="642938"/>
            <a:ext cx="10515600" cy="437197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Although transformational qualities are highly desirable, they must be coupled with the more traditional transactional qualities of the day-to-day managerial role or the leader will fail. </a:t>
            </a:r>
            <a:endParaRPr/>
          </a:p>
          <a:p>
            <a:pPr indent="-50800" lvl="0" marL="228600" rtl="0" algn="l">
              <a:lnSpc>
                <a:spcPct val="90000"/>
              </a:lnSpc>
              <a:spcBef>
                <a:spcPts val="1000"/>
              </a:spcBef>
              <a:spcAft>
                <a:spcPts val="0"/>
              </a:spcAft>
              <a:buClr>
                <a:schemeClr val="dk1"/>
              </a:buClr>
              <a:buSzPts val="2800"/>
              <a:buNone/>
            </a:pPr>
            <a:r>
              <a:t/>
            </a:r>
            <a:endParaRPr b="1"/>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u="sng">
                <a:solidFill>
                  <a:schemeClr val="hlink"/>
                </a:solidFill>
                <a:hlinkClick r:id="rId3"/>
              </a:rPr>
              <a:t>https://www.youtube.com/watch?v=ddt_IGMMOrI</a:t>
            </a:r>
            <a:r>
              <a:rPr lang="en-US"/>
              <a:t>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Origins of leadership</a:t>
            </a:r>
            <a:endParaRPr/>
          </a:p>
        </p:txBody>
      </p:sp>
      <p:sp>
        <p:nvSpPr>
          <p:cNvPr id="387" name="Google Shape;387;p49"/>
          <p:cNvSpPr txBox="1"/>
          <p:nvPr>
            <p:ph idx="1" type="body"/>
          </p:nvPr>
        </p:nvSpPr>
        <p:spPr>
          <a:xfrm>
            <a:off x="2209800" y="2514600"/>
            <a:ext cx="8110538" cy="25908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Font typeface="Noto Sans Symbols"/>
              <a:buNone/>
            </a:pPr>
            <a:r>
              <a:t/>
            </a:r>
            <a:endParaRPr/>
          </a:p>
          <a:p>
            <a:pPr indent="-228600" lvl="1" marL="685800" rtl="0" algn="l">
              <a:lnSpc>
                <a:spcPct val="90000"/>
              </a:lnSpc>
              <a:spcBef>
                <a:spcPts val="500"/>
              </a:spcBef>
              <a:spcAft>
                <a:spcPts val="0"/>
              </a:spcAft>
              <a:buClr>
                <a:schemeClr val="dk1"/>
              </a:buClr>
              <a:buSzPts val="2400"/>
              <a:buChar char="•"/>
            </a:pPr>
            <a:r>
              <a:rPr lang="en-US"/>
              <a:t>BOTH. Evidence that both inherent personality and environment are factors</a:t>
            </a:r>
            <a:endParaRPr/>
          </a:p>
          <a:p>
            <a:pPr indent="-228600" lvl="1" marL="685800" rtl="0" algn="l">
              <a:lnSpc>
                <a:spcPct val="90000"/>
              </a:lnSpc>
              <a:spcBef>
                <a:spcPts val="500"/>
              </a:spcBef>
              <a:spcAft>
                <a:spcPts val="0"/>
              </a:spcAft>
              <a:buClr>
                <a:schemeClr val="dk1"/>
              </a:buClr>
              <a:buSzPts val="2400"/>
              <a:buFont typeface="Noto Sans Symbols"/>
              <a:buNone/>
            </a:pPr>
            <a:r>
              <a:t/>
            </a:r>
            <a:endParaRPr/>
          </a:p>
        </p:txBody>
      </p:sp>
      <p:sp>
        <p:nvSpPr>
          <p:cNvPr id="388" name="Google Shape;388;p49"/>
          <p:cNvSpPr txBox="1"/>
          <p:nvPr/>
        </p:nvSpPr>
        <p:spPr>
          <a:xfrm>
            <a:off x="2362201" y="1905000"/>
            <a:ext cx="5008563" cy="579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Helvetica Neue"/>
                <a:ea typeface="Helvetica Neue"/>
                <a:cs typeface="Helvetica Neue"/>
                <a:sym typeface="Helvetica Neue"/>
              </a:rPr>
              <a:t>Are leaders born or made?</a:t>
            </a:r>
            <a:endParaRPr/>
          </a:p>
        </p:txBody>
      </p:sp>
      <p:sp>
        <p:nvSpPr>
          <p:cNvPr id="389" name="Google Shape;389;p49"/>
          <p:cNvSpPr txBox="1"/>
          <p:nvPr/>
        </p:nvSpPr>
        <p:spPr>
          <a:xfrm>
            <a:off x="2498725" y="5256214"/>
            <a:ext cx="6699270" cy="750975"/>
          </a:xfrm>
          <a:prstGeom prst="rect">
            <a:avLst/>
          </a:prstGeom>
          <a:noFill/>
          <a:ln>
            <a:noFill/>
          </a:ln>
        </p:spPr>
        <p:txBody>
          <a:bodyPr anchorCtr="0" anchor="t" bIns="45700" lIns="91425" spcFirstLastPara="1" rIns="91425" wrap="square" tIns="45700">
            <a:spAutoFit/>
          </a:bodyPr>
          <a:lstStyle/>
          <a:p>
            <a:pPr indent="-152400" lvl="0" marL="0" marR="0" rtl="0" algn="l">
              <a:lnSpc>
                <a:spcPct val="90000"/>
              </a:lnSpc>
              <a:spcBef>
                <a:spcPts val="0"/>
              </a:spcBef>
              <a:spcAft>
                <a:spcPts val="0"/>
              </a:spcAft>
              <a:buClr>
                <a:schemeClr val="folHlink"/>
              </a:buClr>
              <a:buSzPts val="2400"/>
              <a:buFont typeface="Noto Sans Symbols"/>
              <a:buChar char="■"/>
            </a:pPr>
            <a:r>
              <a:rPr lang="en-US" sz="3200">
                <a:solidFill>
                  <a:schemeClr val="dk1"/>
                </a:solidFill>
                <a:latin typeface="Helvetica Neue"/>
                <a:ea typeface="Helvetica Neue"/>
                <a:cs typeface="Helvetica Neue"/>
                <a:sym typeface="Helvetica Neue"/>
              </a:rPr>
              <a:t>What kind of leader would you be?</a:t>
            </a:r>
            <a:endParaRPr/>
          </a:p>
          <a:p>
            <a:pPr indent="0" lvl="0" marL="0" marR="0" rtl="0" algn="l">
              <a:spcBef>
                <a:spcPts val="0"/>
              </a:spcBef>
              <a:spcAft>
                <a:spcPts val="0"/>
              </a:spcAft>
              <a:buNone/>
            </a:pPr>
            <a:r>
              <a:t/>
            </a:r>
            <a:endParaRPr sz="1400">
              <a:solidFill>
                <a:schemeClr val="dk1"/>
              </a:solidFill>
              <a:latin typeface="Times"/>
              <a:ea typeface="Times"/>
              <a:cs typeface="Times"/>
              <a:sym typeface="Time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
                                        <p:tgtEl>
                                          <p:spTgt spid="3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5"/>
          <p:cNvSpPr txBox="1"/>
          <p:nvPr>
            <p:ph idx="12" type="sldNum"/>
          </p:nvPr>
        </p:nvSpPr>
        <p:spPr>
          <a:xfrm>
            <a:off x="8737600" y="6477001"/>
            <a:ext cx="2844800" cy="2444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7" name="Google Shape;117;p5"/>
          <p:cNvSpPr txBox="1"/>
          <p:nvPr>
            <p:ph type="title"/>
          </p:nvPr>
        </p:nvSpPr>
        <p:spPr>
          <a:xfrm>
            <a:off x="1117600" y="274638"/>
            <a:ext cx="104648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Types of Power</a:t>
            </a:r>
            <a:endParaRPr/>
          </a:p>
        </p:txBody>
      </p:sp>
      <p:graphicFrame>
        <p:nvGraphicFramePr>
          <p:cNvPr id="118" name="Google Shape;118;p5"/>
          <p:cNvGraphicFramePr/>
          <p:nvPr/>
        </p:nvGraphicFramePr>
        <p:xfrm>
          <a:off x="2514600" y="1447801"/>
          <a:ext cx="3000000" cy="3000000"/>
        </p:xfrm>
        <a:graphic>
          <a:graphicData uri="http://schemas.openxmlformats.org/drawingml/2006/table">
            <a:tbl>
              <a:tblPr>
                <a:noFill/>
                <a:tableStyleId>{1C78AC8E-67DF-4B37-A0B2-0FB47E7DDCB2}</a:tableStyleId>
              </a:tblPr>
              <a:tblGrid>
                <a:gridCol w="3924300"/>
                <a:gridCol w="3924300"/>
              </a:tblGrid>
              <a:tr h="944575">
                <a:tc>
                  <a:txBody>
                    <a:bodyPr/>
                    <a:lstStyle/>
                    <a:p>
                      <a:pPr indent="0" lvl="0" marL="0" marR="0" rtl="0" algn="l">
                        <a:lnSpc>
                          <a:spcPct val="100000"/>
                        </a:lnSpc>
                        <a:spcBef>
                          <a:spcPts val="0"/>
                        </a:spcBef>
                        <a:spcAft>
                          <a:spcPts val="0"/>
                        </a:spcAft>
                        <a:buClr>
                          <a:srgbClr val="003399"/>
                        </a:buClr>
                        <a:buSzPts val="2400"/>
                        <a:buFont typeface="Arial"/>
                        <a:buNone/>
                      </a:pPr>
                      <a:r>
                        <a:rPr b="0" i="1" lang="en-US" sz="2400" u="none" cap="none" strike="noStrike">
                          <a:solidFill>
                            <a:srgbClr val="003399"/>
                          </a:solidFill>
                          <a:latin typeface="Arial"/>
                          <a:ea typeface="Arial"/>
                          <a:cs typeface="Arial"/>
                          <a:sym typeface="Arial"/>
                        </a:rPr>
                        <a:t>Legitimate</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Power based on one’s position in the formal hierarchy</a:t>
                      </a:r>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944575">
                <a:tc>
                  <a:txBody>
                    <a:bodyPr/>
                    <a:lstStyle/>
                    <a:p>
                      <a:pPr indent="0" lvl="0" marL="0" marR="0" rtl="0" algn="l">
                        <a:lnSpc>
                          <a:spcPct val="100000"/>
                        </a:lnSpc>
                        <a:spcBef>
                          <a:spcPts val="0"/>
                        </a:spcBef>
                        <a:spcAft>
                          <a:spcPts val="0"/>
                        </a:spcAft>
                        <a:buClr>
                          <a:srgbClr val="0099FF"/>
                        </a:buClr>
                        <a:buSzPts val="2400"/>
                        <a:buFont typeface="Arial"/>
                        <a:buNone/>
                      </a:pPr>
                      <a:r>
                        <a:rPr b="0" i="1" lang="en-US" sz="2400" u="none" cap="none" strike="noStrike">
                          <a:solidFill>
                            <a:srgbClr val="0099FF"/>
                          </a:solidFill>
                          <a:latin typeface="Arial"/>
                          <a:ea typeface="Arial"/>
                          <a:cs typeface="Arial"/>
                          <a:sym typeface="Arial"/>
                        </a:rPr>
                        <a:t>Coercive</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Power based on fear</a:t>
                      </a:r>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946150">
                <a:tc>
                  <a:txBody>
                    <a:bodyPr/>
                    <a:lstStyle/>
                    <a:p>
                      <a:pPr indent="0" lvl="0" marL="0" marR="0" rtl="0" algn="l">
                        <a:lnSpc>
                          <a:spcPct val="100000"/>
                        </a:lnSpc>
                        <a:spcBef>
                          <a:spcPts val="0"/>
                        </a:spcBef>
                        <a:spcAft>
                          <a:spcPts val="0"/>
                        </a:spcAft>
                        <a:buClr>
                          <a:srgbClr val="66CCFF"/>
                        </a:buClr>
                        <a:buSzPts val="2400"/>
                        <a:buFont typeface="Arial"/>
                        <a:buNone/>
                      </a:pPr>
                      <a:r>
                        <a:rPr b="0" i="1" lang="en-US" sz="2400" u="none" cap="none" strike="noStrike">
                          <a:solidFill>
                            <a:srgbClr val="66CCFF"/>
                          </a:solidFill>
                          <a:latin typeface="Arial"/>
                          <a:ea typeface="Arial"/>
                          <a:cs typeface="Arial"/>
                          <a:sym typeface="Arial"/>
                        </a:rPr>
                        <a:t>Reward</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Power based on the ability to distribute something that others value</a:t>
                      </a:r>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944575">
                <a:tc>
                  <a:txBody>
                    <a:bodyPr/>
                    <a:lstStyle/>
                    <a:p>
                      <a:pPr indent="0" lvl="0" marL="0" marR="0" rtl="0" algn="l">
                        <a:lnSpc>
                          <a:spcPct val="100000"/>
                        </a:lnSpc>
                        <a:spcBef>
                          <a:spcPts val="0"/>
                        </a:spcBef>
                        <a:spcAft>
                          <a:spcPts val="0"/>
                        </a:spcAft>
                        <a:buClr>
                          <a:srgbClr val="FF9933"/>
                        </a:buClr>
                        <a:buSzPts val="2400"/>
                        <a:buFont typeface="Arial"/>
                        <a:buNone/>
                      </a:pPr>
                      <a:r>
                        <a:rPr b="0" i="1" lang="en-US" sz="2400" u="none" cap="none" strike="noStrike">
                          <a:solidFill>
                            <a:srgbClr val="FF9933"/>
                          </a:solidFill>
                          <a:latin typeface="Arial"/>
                          <a:ea typeface="Arial"/>
                          <a:cs typeface="Arial"/>
                          <a:sym typeface="Arial"/>
                        </a:rPr>
                        <a:t>Expert</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Power based on one’s expertise, special skill, or knowledge</a:t>
                      </a:r>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944575">
                <a:tc>
                  <a:txBody>
                    <a:bodyPr/>
                    <a:lstStyle/>
                    <a:p>
                      <a:pPr indent="0" lvl="0" marL="0" marR="0" rtl="0" algn="l">
                        <a:lnSpc>
                          <a:spcPct val="100000"/>
                        </a:lnSpc>
                        <a:spcBef>
                          <a:spcPts val="0"/>
                        </a:spcBef>
                        <a:spcAft>
                          <a:spcPts val="0"/>
                        </a:spcAft>
                        <a:buClr>
                          <a:srgbClr val="993300"/>
                        </a:buClr>
                        <a:buSzPts val="2400"/>
                        <a:buFont typeface="Arial"/>
                        <a:buNone/>
                      </a:pPr>
                      <a:r>
                        <a:rPr b="0" i="1" lang="en-US" sz="2400" u="none" cap="none" strike="noStrike">
                          <a:solidFill>
                            <a:srgbClr val="993300"/>
                          </a:solidFill>
                          <a:latin typeface="Arial"/>
                          <a:ea typeface="Arial"/>
                          <a:cs typeface="Arial"/>
                          <a:sym typeface="Arial"/>
                        </a:rPr>
                        <a:t>Referent</a:t>
                      </a:r>
                      <a:endParaRPr/>
                    </a:p>
                  </a:txBody>
                  <a:tcPr marT="45725" marB="45725"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Power based on identification with a person who has resources or traits</a:t>
                      </a:r>
                      <a:endParaRPr/>
                    </a:p>
                  </a:txBody>
                  <a:tcPr marT="45725" marB="45725" marR="91450" marL="9145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Leadership theories (1900-present) </a:t>
            </a:r>
            <a:endParaRPr b="1"/>
          </a:p>
        </p:txBody>
      </p:sp>
      <p:sp>
        <p:nvSpPr>
          <p:cNvPr id="395" name="Google Shape;395;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The Great Man Theory/Trait Theories (1900 to 1940)</a:t>
            </a:r>
            <a:endParaRPr/>
          </a:p>
          <a:p>
            <a:pPr indent="-228600" lvl="0" marL="228600" rtl="0" algn="l">
              <a:lnSpc>
                <a:spcPct val="90000"/>
              </a:lnSpc>
              <a:spcBef>
                <a:spcPts val="1000"/>
              </a:spcBef>
              <a:spcAft>
                <a:spcPts val="0"/>
              </a:spcAft>
              <a:buClr>
                <a:schemeClr val="dk1"/>
              </a:buClr>
              <a:buSzPts val="2800"/>
              <a:buChar char="•"/>
            </a:pPr>
            <a:r>
              <a:rPr lang="en-US"/>
              <a:t>Behavioral Theories (1940 to 1980)</a:t>
            </a:r>
            <a:endParaRPr/>
          </a:p>
          <a:p>
            <a:pPr indent="-228600" lvl="0" marL="228600" rtl="0" algn="l">
              <a:lnSpc>
                <a:spcPct val="90000"/>
              </a:lnSpc>
              <a:spcBef>
                <a:spcPts val="1000"/>
              </a:spcBef>
              <a:spcAft>
                <a:spcPts val="0"/>
              </a:spcAft>
              <a:buClr>
                <a:schemeClr val="dk1"/>
              </a:buClr>
              <a:buSzPts val="2800"/>
              <a:buChar char="•"/>
            </a:pPr>
            <a:r>
              <a:rPr lang="en-US"/>
              <a:t> Situational and Contingency Leadership Theories (1950 to 1980) </a:t>
            </a:r>
            <a:endParaRPr/>
          </a:p>
          <a:p>
            <a:pPr indent="-228600" lvl="0" marL="228600" rtl="0" algn="l">
              <a:lnSpc>
                <a:spcPct val="90000"/>
              </a:lnSpc>
              <a:spcBef>
                <a:spcPts val="1000"/>
              </a:spcBef>
              <a:spcAft>
                <a:spcPts val="0"/>
              </a:spcAft>
              <a:buClr>
                <a:schemeClr val="dk1"/>
              </a:buClr>
              <a:buSzPts val="2800"/>
              <a:buChar char="•"/>
            </a:pPr>
            <a:r>
              <a:rPr lang="en-US"/>
              <a:t>Interactional leadership theories (1970 To Present) </a:t>
            </a:r>
            <a:endParaRPr/>
          </a:p>
          <a:p>
            <a:pPr indent="-228600" lvl="0" marL="228600" rtl="0" algn="l">
              <a:lnSpc>
                <a:spcPct val="90000"/>
              </a:lnSpc>
              <a:spcBef>
                <a:spcPts val="1000"/>
              </a:spcBef>
              <a:spcAft>
                <a:spcPts val="0"/>
              </a:spcAft>
              <a:buClr>
                <a:schemeClr val="dk1"/>
              </a:buClr>
              <a:buSzPts val="2800"/>
              <a:buChar char="•"/>
            </a:pPr>
            <a:r>
              <a:rPr lang="en-US"/>
              <a:t>Transactional and transformational leadership </a:t>
            </a:r>
            <a:endParaRPr/>
          </a:p>
          <a:p>
            <a:pPr indent="-228600" lvl="0" marL="228600" rtl="0" algn="l">
              <a:lnSpc>
                <a:spcPct val="90000"/>
              </a:lnSpc>
              <a:spcBef>
                <a:spcPts val="1000"/>
              </a:spcBef>
              <a:spcAft>
                <a:spcPts val="0"/>
              </a:spcAft>
              <a:buClr>
                <a:schemeClr val="dk1"/>
              </a:buClr>
              <a:buSzPts val="2800"/>
              <a:buChar char="•"/>
            </a:pPr>
            <a:r>
              <a:rPr lang="en-US"/>
              <a:t>Full-Range Leadership Theory </a:t>
            </a:r>
            <a:endParaRPr/>
          </a:p>
          <a:p>
            <a:pPr indent="-228600" lvl="0" marL="228600" rtl="0" algn="l">
              <a:lnSpc>
                <a:spcPct val="90000"/>
              </a:lnSpc>
              <a:spcBef>
                <a:spcPts val="1000"/>
              </a:spcBef>
              <a:spcAft>
                <a:spcPts val="0"/>
              </a:spcAft>
              <a:buClr>
                <a:schemeClr val="dk1"/>
              </a:buClr>
              <a:buSzPts val="2800"/>
              <a:buChar char="•"/>
            </a:pPr>
            <a:r>
              <a:rPr lang="en-US"/>
              <a:t>Integrating leadership and management</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a:t>The Great Man Theory/Trait Theories</a:t>
            </a:r>
            <a:br>
              <a:rPr b="1" lang="en-US"/>
            </a:br>
            <a:r>
              <a:rPr b="1" lang="en-US"/>
              <a:t> (1900 to 1940) </a:t>
            </a:r>
            <a:br>
              <a:rPr lang="en-US"/>
            </a:br>
            <a:endParaRPr/>
          </a:p>
        </p:txBody>
      </p:sp>
      <p:sp>
        <p:nvSpPr>
          <p:cNvPr id="401" name="Google Shape;401;p51"/>
          <p:cNvSpPr txBox="1"/>
          <p:nvPr>
            <p:ph idx="1" type="body"/>
          </p:nvPr>
        </p:nvSpPr>
        <p:spPr>
          <a:xfrm>
            <a:off x="838200" y="1825624"/>
            <a:ext cx="10515600" cy="488950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t>Great man theory </a:t>
            </a:r>
            <a:r>
              <a:rPr lang="en-US"/>
              <a:t>asserts that some people are born to led where as others born to be led.</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rPr lang="en-US"/>
              <a:t>“Leaders are born, not made”</a:t>
            </a:r>
            <a:br>
              <a:rPr lang="en-US"/>
            </a:br>
            <a:br>
              <a:rPr lang="en-US"/>
            </a:br>
            <a:endParaRPr/>
          </a:p>
          <a:p>
            <a:pPr indent="-228600" lvl="0" marL="228600" rtl="0" algn="l">
              <a:lnSpc>
                <a:spcPct val="90000"/>
              </a:lnSpc>
              <a:spcBef>
                <a:spcPts val="1000"/>
              </a:spcBef>
              <a:spcAft>
                <a:spcPts val="0"/>
              </a:spcAft>
              <a:buClr>
                <a:schemeClr val="dk1"/>
              </a:buClr>
              <a:buSzPts val="2800"/>
              <a:buChar char="•"/>
            </a:pPr>
            <a:r>
              <a:rPr lang="en-US"/>
              <a:t>It also suggests that great leaders will arise when the situation demands it. </a:t>
            </a:r>
            <a:br>
              <a:rPr lang="en-US"/>
            </a:b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2"/>
          <p:cNvSpPr txBox="1"/>
          <p:nvPr>
            <p:ph idx="1" type="body"/>
          </p:nvPr>
        </p:nvSpPr>
        <p:spPr>
          <a:xfrm>
            <a:off x="838200" y="657225"/>
            <a:ext cx="9948863" cy="55197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b="1"/>
          </a:p>
          <a:p>
            <a:pPr indent="-50800" lvl="0" marL="228600" rtl="0" algn="l">
              <a:lnSpc>
                <a:spcPct val="90000"/>
              </a:lnSpc>
              <a:spcBef>
                <a:spcPts val="1000"/>
              </a:spcBef>
              <a:spcAft>
                <a:spcPts val="0"/>
              </a:spcAft>
              <a:buClr>
                <a:schemeClr val="dk1"/>
              </a:buClr>
              <a:buSzPts val="2800"/>
              <a:buNone/>
            </a:pPr>
            <a:r>
              <a:t/>
            </a:r>
            <a:endParaRPr b="1"/>
          </a:p>
          <a:p>
            <a:pPr indent="-228600" lvl="0" marL="228600" rtl="0" algn="l">
              <a:lnSpc>
                <a:spcPct val="90000"/>
              </a:lnSpc>
              <a:spcBef>
                <a:spcPts val="1000"/>
              </a:spcBef>
              <a:spcAft>
                <a:spcPts val="0"/>
              </a:spcAft>
              <a:buClr>
                <a:schemeClr val="dk1"/>
              </a:buClr>
              <a:buSzPts val="2800"/>
              <a:buChar char="•"/>
            </a:pPr>
            <a:r>
              <a:rPr b="1" lang="en-US"/>
              <a:t>Trait theories </a:t>
            </a:r>
            <a:r>
              <a:rPr lang="en-US"/>
              <a:t>assume that some people have certain characteristics or personality traits that make them better leaders than others. </a:t>
            </a:r>
            <a:br>
              <a:rPr lang="en-US"/>
            </a:br>
            <a:endParaRPr/>
          </a:p>
          <a:p>
            <a:pPr indent="-228600" lvl="0" marL="228600" rtl="0" algn="l">
              <a:lnSpc>
                <a:spcPct val="90000"/>
              </a:lnSpc>
              <a:spcBef>
                <a:spcPts val="1000"/>
              </a:spcBef>
              <a:spcAft>
                <a:spcPts val="0"/>
              </a:spcAft>
              <a:buClr>
                <a:schemeClr val="dk1"/>
              </a:buClr>
              <a:buSzPts val="2800"/>
              <a:buChar char="•"/>
            </a:pPr>
            <a:r>
              <a:rPr lang="en-US"/>
              <a:t>Trait theory of leadership sought personality ,social ,physical or intellectual traits that differentiate leaders from non leaders.</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pic>
        <p:nvPicPr>
          <p:cNvPr id="411" name="Google Shape;411;p53"/>
          <p:cNvPicPr preferRelativeResize="0"/>
          <p:nvPr>
            <p:ph idx="1" type="body"/>
          </p:nvPr>
        </p:nvPicPr>
        <p:blipFill rotWithShape="1">
          <a:blip r:embed="rId3">
            <a:alphaModFix/>
          </a:blip>
          <a:srcRect b="0" l="0" r="0" t="0"/>
          <a:stretch/>
        </p:blipFill>
        <p:spPr>
          <a:xfrm>
            <a:off x="909637" y="2168064"/>
            <a:ext cx="10515600" cy="2661111"/>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p54"/>
          <p:cNvPicPr preferRelativeResize="0"/>
          <p:nvPr/>
        </p:nvPicPr>
        <p:blipFill rotWithShape="1">
          <a:blip r:embed="rId3">
            <a:alphaModFix/>
          </a:blip>
          <a:srcRect b="0" l="0" r="0" t="0"/>
          <a:stretch/>
        </p:blipFill>
        <p:spPr>
          <a:xfrm>
            <a:off x="3055593" y="941191"/>
            <a:ext cx="6417020" cy="4906044"/>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descr="Table-10-01" id="421" name="Google Shape;421;p55"/>
          <p:cNvPicPr preferRelativeResize="0"/>
          <p:nvPr/>
        </p:nvPicPr>
        <p:blipFill rotWithShape="1">
          <a:blip r:embed="rId3">
            <a:alphaModFix/>
          </a:blip>
          <a:srcRect b="516" l="0" r="118" t="0"/>
          <a:stretch/>
        </p:blipFill>
        <p:spPr>
          <a:xfrm>
            <a:off x="1790699" y="661987"/>
            <a:ext cx="8124825" cy="5286375"/>
          </a:xfrm>
          <a:prstGeom prst="rect">
            <a:avLst/>
          </a:prstGeom>
          <a:noFill/>
          <a:ln>
            <a:noFill/>
          </a:ln>
          <a:effectLst>
            <a:outerShdw rotWithShape="0" algn="ctr" dir="2700000" dist="107763">
              <a:srgbClr val="C0C0C0"/>
            </a:outerShdw>
          </a:effectLst>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a:t>Behavioral Theories </a:t>
            </a:r>
            <a:br>
              <a:rPr b="1" lang="en-US"/>
            </a:br>
            <a:r>
              <a:rPr b="1" lang="en-US"/>
              <a:t>(1940 to 1980) </a:t>
            </a:r>
            <a:br>
              <a:rPr lang="en-US"/>
            </a:br>
            <a:endParaRPr/>
          </a:p>
        </p:txBody>
      </p:sp>
      <p:sp>
        <p:nvSpPr>
          <p:cNvPr id="427" name="Google Shape;427;p56"/>
          <p:cNvSpPr txBox="1"/>
          <p:nvPr>
            <p:ph idx="1" type="body"/>
          </p:nvPr>
        </p:nvSpPr>
        <p:spPr>
          <a:xfrm>
            <a:off x="838200" y="1825625"/>
            <a:ext cx="10515600" cy="4618038"/>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0000"/>
              <a:buChar char="•"/>
            </a:pPr>
            <a:r>
              <a:rPr lang="en-US"/>
              <a:t>Researchers moved away from studying what traits the leader had and placed emphasis on what he or she did (the leader’s style of leadership). </a:t>
            </a:r>
            <a:br>
              <a:rPr lang="en-US"/>
            </a:br>
            <a:br>
              <a:rPr lang="en-US"/>
            </a:br>
            <a:r>
              <a:rPr lang="en-US"/>
              <a:t>Autocratic/ Democratic/ Laissez-Faire.</a:t>
            </a:r>
            <a:br>
              <a:rPr lang="en-US"/>
            </a:br>
            <a:br>
              <a:rPr lang="en-US"/>
            </a:br>
            <a:endParaRPr/>
          </a:p>
          <a:p>
            <a:pPr indent="-228600" lvl="0" marL="228600" rtl="0" algn="l">
              <a:lnSpc>
                <a:spcPct val="90000"/>
              </a:lnSpc>
              <a:spcBef>
                <a:spcPts val="1000"/>
              </a:spcBef>
              <a:spcAft>
                <a:spcPts val="0"/>
              </a:spcAft>
              <a:buClr>
                <a:schemeClr val="dk1"/>
              </a:buClr>
              <a:buSzPct val="100000"/>
              <a:buChar char="•"/>
            </a:pPr>
            <a:r>
              <a:rPr lang="en-US"/>
              <a:t>These theories are based upon the belief that great leaders are made not born.</a:t>
            </a:r>
            <a:endParaRPr/>
          </a:p>
          <a:p>
            <a:pPr indent="-228600" lvl="0" marL="228600" rtl="0" algn="l">
              <a:lnSpc>
                <a:spcPct val="90000"/>
              </a:lnSpc>
              <a:spcBef>
                <a:spcPts val="1000"/>
              </a:spcBef>
              <a:spcAft>
                <a:spcPts val="0"/>
              </a:spcAft>
              <a:buClr>
                <a:schemeClr val="dk1"/>
              </a:buClr>
              <a:buSzPct val="100000"/>
              <a:buChar char="•"/>
            </a:pPr>
            <a:r>
              <a:rPr lang="en-US"/>
              <a:t>Focuses on the actions of the leaders not on the qualities</a:t>
            </a:r>
            <a:endParaRPr/>
          </a:p>
          <a:p>
            <a:pPr indent="-228600" lvl="0" marL="228600" rtl="0" algn="l">
              <a:lnSpc>
                <a:spcPct val="90000"/>
              </a:lnSpc>
              <a:spcBef>
                <a:spcPts val="1000"/>
              </a:spcBef>
              <a:spcAft>
                <a:spcPts val="0"/>
              </a:spcAft>
              <a:buClr>
                <a:schemeClr val="dk1"/>
              </a:buClr>
              <a:buSzPct val="100000"/>
              <a:buChar char="•"/>
            </a:pPr>
            <a:r>
              <a:rPr lang="en-US"/>
              <a:t>People can learn to become leaders through teaching and observations</a:t>
            </a:r>
            <a:endParaRPr/>
          </a:p>
          <a:p>
            <a:pPr indent="-228600" lvl="0" marL="228600" rtl="0" algn="l">
              <a:lnSpc>
                <a:spcPct val="90000"/>
              </a:lnSpc>
              <a:spcBef>
                <a:spcPts val="1000"/>
              </a:spcBef>
              <a:spcAft>
                <a:spcPts val="0"/>
              </a:spcAft>
              <a:buClr>
                <a:schemeClr val="dk1"/>
              </a:buClr>
              <a:buSzPct val="100000"/>
              <a:buChar char="•"/>
            </a:pPr>
            <a:r>
              <a:rPr lang="en-US"/>
              <a:t>Anyone who adopts the appropriate behavior can be a good leader</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33" name="Google Shape;433;p57"/>
          <p:cNvSpPr txBox="1"/>
          <p:nvPr>
            <p:ph type="title"/>
          </p:nvPr>
        </p:nvSpPr>
        <p:spPr>
          <a:xfrm>
            <a:off x="838200" y="365125"/>
            <a:ext cx="10515600" cy="1325563"/>
          </a:xfrm>
          <a:prstGeom prst="rect">
            <a:avLst/>
          </a:prstGeom>
          <a:noFill/>
          <a:ln>
            <a:noFill/>
          </a:ln>
        </p:spPr>
        <p:txBody>
          <a:bodyPr anchorCtr="0" anchor="b" bIns="44450" lIns="90475" spcFirstLastPara="1" rIns="90475" wrap="square" tIns="44450">
            <a:normAutofit/>
          </a:bodyPr>
          <a:lstStyle/>
          <a:p>
            <a:pPr indent="0" lvl="0" marL="0" rtl="0" algn="ctr">
              <a:lnSpc>
                <a:spcPct val="90000"/>
              </a:lnSpc>
              <a:spcBef>
                <a:spcPts val="0"/>
              </a:spcBef>
              <a:spcAft>
                <a:spcPts val="0"/>
              </a:spcAft>
              <a:buClr>
                <a:schemeClr val="dk1"/>
              </a:buClr>
              <a:buSzPts val="4000"/>
              <a:buFont typeface="Calibri"/>
              <a:buNone/>
            </a:pPr>
            <a:r>
              <a:rPr lang="en-US" sz="4000"/>
              <a:t>BEHAVIORAL APPROACHES</a:t>
            </a:r>
            <a:endParaRPr/>
          </a:p>
        </p:txBody>
      </p:sp>
      <p:sp>
        <p:nvSpPr>
          <p:cNvPr id="434" name="Google Shape;434;p57"/>
          <p:cNvSpPr txBox="1"/>
          <p:nvPr>
            <p:ph idx="1" type="body"/>
          </p:nvPr>
        </p:nvSpPr>
        <p:spPr>
          <a:xfrm>
            <a:off x="838200" y="1825625"/>
            <a:ext cx="10515600" cy="4351338"/>
          </a:xfrm>
          <a:prstGeom prst="rect">
            <a:avLst/>
          </a:prstGeom>
          <a:noFill/>
          <a:ln>
            <a:noFill/>
          </a:ln>
        </p:spPr>
        <p:txBody>
          <a:bodyPr anchorCtr="0" anchor="t" bIns="44450" lIns="90475" spcFirstLastPara="1" rIns="90475" wrap="square" tIns="44450">
            <a:normAutofit/>
          </a:bodyPr>
          <a:lstStyle/>
          <a:p>
            <a:pPr indent="-228600" lvl="0" marL="228600" rtl="0" algn="l">
              <a:lnSpc>
                <a:spcPct val="90000"/>
              </a:lnSpc>
              <a:spcBef>
                <a:spcPts val="0"/>
              </a:spcBef>
              <a:spcAft>
                <a:spcPts val="0"/>
              </a:spcAft>
              <a:buClr>
                <a:schemeClr val="dk1"/>
              </a:buClr>
              <a:buSzPts val="2800"/>
              <a:buChar char="•"/>
            </a:pPr>
            <a:r>
              <a:rPr lang="en-US"/>
              <a:t>LEADERSHIP TYPES:</a:t>
            </a:r>
            <a:endParaRPr/>
          </a:p>
          <a:p>
            <a:pPr indent="-228600" lvl="0" marL="228600" rtl="0" algn="l">
              <a:lnSpc>
                <a:spcPct val="90000"/>
              </a:lnSpc>
              <a:spcBef>
                <a:spcPts val="1000"/>
              </a:spcBef>
              <a:spcAft>
                <a:spcPts val="0"/>
              </a:spcAft>
              <a:buClr>
                <a:schemeClr val="dk1"/>
              </a:buClr>
              <a:buSzPts val="2800"/>
              <a:buNone/>
            </a:pPr>
            <a:r>
              <a:t/>
            </a:r>
            <a:endParaRPr/>
          </a:p>
          <a:p>
            <a:pPr indent="-228600" lvl="1" marL="685800" rtl="0" algn="l">
              <a:lnSpc>
                <a:spcPct val="90000"/>
              </a:lnSpc>
              <a:spcBef>
                <a:spcPts val="500"/>
              </a:spcBef>
              <a:spcAft>
                <a:spcPts val="0"/>
              </a:spcAft>
              <a:buClr>
                <a:schemeClr val="dk1"/>
              </a:buClr>
              <a:buSzPts val="2400"/>
              <a:buChar char="•"/>
            </a:pPr>
            <a:r>
              <a:rPr lang="en-US"/>
              <a:t>1. Production Oriented Leaders:</a:t>
            </a:r>
            <a:endParaRPr/>
          </a:p>
          <a:p>
            <a:pPr indent="-228600" lvl="2" marL="1143000" rtl="0" algn="l">
              <a:lnSpc>
                <a:spcPct val="90000"/>
              </a:lnSpc>
              <a:spcBef>
                <a:spcPts val="500"/>
              </a:spcBef>
              <a:spcAft>
                <a:spcPts val="0"/>
              </a:spcAft>
              <a:buClr>
                <a:schemeClr val="dk1"/>
              </a:buClr>
              <a:buSzPts val="1500"/>
              <a:buChar char="•"/>
            </a:pPr>
            <a:r>
              <a:rPr lang="en-US"/>
              <a:t>Focus on the technical or task aspects of the job</a:t>
            </a:r>
            <a:endParaRPr/>
          </a:p>
          <a:p>
            <a:pPr indent="-228600" lvl="2" marL="1143000" rtl="0" algn="l">
              <a:lnSpc>
                <a:spcPct val="90000"/>
              </a:lnSpc>
              <a:spcBef>
                <a:spcPts val="500"/>
              </a:spcBef>
              <a:spcAft>
                <a:spcPts val="0"/>
              </a:spcAft>
              <a:buClr>
                <a:schemeClr val="dk1"/>
              </a:buClr>
              <a:buSzPts val="1500"/>
              <a:buChar char="•"/>
            </a:pPr>
            <a:r>
              <a:rPr lang="en-US"/>
              <a:t>See people as a means to goal accomplishment</a:t>
            </a:r>
            <a:endParaRPr/>
          </a:p>
          <a:p>
            <a:pPr indent="-228600" lvl="2" marL="1143000" rtl="0" algn="l">
              <a:lnSpc>
                <a:spcPct val="90000"/>
              </a:lnSpc>
              <a:spcBef>
                <a:spcPts val="500"/>
              </a:spcBef>
              <a:spcAft>
                <a:spcPts val="0"/>
              </a:spcAft>
              <a:buClr>
                <a:schemeClr val="dk1"/>
              </a:buClr>
              <a:buSzPts val="1500"/>
              <a:buNone/>
            </a:pPr>
            <a:r>
              <a:t/>
            </a:r>
            <a:endParaRPr/>
          </a:p>
          <a:p>
            <a:pPr indent="-228600" lvl="1" marL="685800" rtl="0" algn="l">
              <a:lnSpc>
                <a:spcPct val="90000"/>
              </a:lnSpc>
              <a:spcBef>
                <a:spcPts val="500"/>
              </a:spcBef>
              <a:spcAft>
                <a:spcPts val="0"/>
              </a:spcAft>
              <a:buClr>
                <a:schemeClr val="dk1"/>
              </a:buClr>
              <a:buSzPts val="2400"/>
              <a:buChar char="•"/>
            </a:pPr>
            <a:r>
              <a:rPr lang="en-US"/>
              <a:t>2. Employee Oriented Leaders:</a:t>
            </a:r>
            <a:endParaRPr/>
          </a:p>
          <a:p>
            <a:pPr indent="-228600" lvl="2" marL="1143000" rtl="0" algn="l">
              <a:lnSpc>
                <a:spcPct val="90000"/>
              </a:lnSpc>
              <a:spcBef>
                <a:spcPts val="500"/>
              </a:spcBef>
              <a:spcAft>
                <a:spcPts val="0"/>
              </a:spcAft>
              <a:buClr>
                <a:schemeClr val="dk1"/>
              </a:buClr>
              <a:buSzPts val="1500"/>
              <a:buChar char="•"/>
            </a:pPr>
            <a:r>
              <a:rPr lang="en-US"/>
              <a:t>Emphasize interpersonal relations</a:t>
            </a:r>
            <a:endParaRPr/>
          </a:p>
          <a:p>
            <a:pPr indent="-228600" lvl="2" marL="1143000" rtl="0" algn="l">
              <a:lnSpc>
                <a:spcPct val="90000"/>
              </a:lnSpc>
              <a:spcBef>
                <a:spcPts val="500"/>
              </a:spcBef>
              <a:spcAft>
                <a:spcPts val="0"/>
              </a:spcAft>
              <a:buClr>
                <a:schemeClr val="dk1"/>
              </a:buClr>
              <a:buSzPts val="1500"/>
              <a:buChar char="•"/>
            </a:pPr>
            <a:r>
              <a:rPr lang="en-US"/>
              <a:t>Take a personal interest in subordinate needs</a:t>
            </a:r>
            <a:endParaRPr/>
          </a:p>
          <a:p>
            <a:pPr indent="-228600" lvl="2" marL="1143000" rtl="0" algn="l">
              <a:lnSpc>
                <a:spcPct val="90000"/>
              </a:lnSpc>
              <a:spcBef>
                <a:spcPts val="500"/>
              </a:spcBef>
              <a:spcAft>
                <a:spcPts val="0"/>
              </a:spcAft>
              <a:buClr>
                <a:schemeClr val="dk1"/>
              </a:buClr>
              <a:buSzPts val="1500"/>
              <a:buChar char="•"/>
            </a:pPr>
            <a:r>
              <a:rPr lang="en-US"/>
              <a:t>Accept individual differences</a:t>
            </a:r>
            <a:endParaRPr/>
          </a:p>
          <a:p>
            <a:pPr indent="-2286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transition>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xEl>
                                              <p:pRg end="0" st="0"/>
                                            </p:txEl>
                                          </p:spTgt>
                                        </p:tgtEl>
                                        <p:attrNameLst>
                                          <p:attrName>style.visibility</p:attrName>
                                        </p:attrNameLst>
                                      </p:cBhvr>
                                      <p:to>
                                        <p:strVal val="visible"/>
                                      </p:to>
                                    </p:set>
                                    <p:animEffect filter="fade" transition="in">
                                      <p:cBhvr>
                                        <p:cTn dur="500"/>
                                        <p:tgtEl>
                                          <p:spTgt spid="4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xEl>
                                              <p:pRg end="1" st="1"/>
                                            </p:txEl>
                                          </p:spTgt>
                                        </p:tgtEl>
                                        <p:attrNameLst>
                                          <p:attrName>style.visibility</p:attrName>
                                        </p:attrNameLst>
                                      </p:cBhvr>
                                      <p:to>
                                        <p:strVal val="visible"/>
                                      </p:to>
                                    </p:set>
                                    <p:animEffect filter="fade" transition="in">
                                      <p:cBhvr>
                                        <p:cTn dur="500"/>
                                        <p:tgtEl>
                                          <p:spTgt spid="43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xEl>
                                              <p:pRg end="2" st="2"/>
                                            </p:txEl>
                                          </p:spTgt>
                                        </p:tgtEl>
                                        <p:attrNameLst>
                                          <p:attrName>style.visibility</p:attrName>
                                        </p:attrNameLst>
                                      </p:cBhvr>
                                      <p:to>
                                        <p:strVal val="visible"/>
                                      </p:to>
                                    </p:set>
                                    <p:animEffect filter="fade" transition="in">
                                      <p:cBhvr>
                                        <p:cTn dur="500"/>
                                        <p:tgtEl>
                                          <p:spTgt spid="43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xEl>
                                              <p:pRg end="3" st="3"/>
                                            </p:txEl>
                                          </p:spTgt>
                                        </p:tgtEl>
                                        <p:attrNameLst>
                                          <p:attrName>style.visibility</p:attrName>
                                        </p:attrNameLst>
                                      </p:cBhvr>
                                      <p:to>
                                        <p:strVal val="visible"/>
                                      </p:to>
                                    </p:set>
                                    <p:animEffect filter="fade" transition="in">
                                      <p:cBhvr>
                                        <p:cTn dur="500"/>
                                        <p:tgtEl>
                                          <p:spTgt spid="43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xEl>
                                              <p:pRg end="4" st="4"/>
                                            </p:txEl>
                                          </p:spTgt>
                                        </p:tgtEl>
                                        <p:attrNameLst>
                                          <p:attrName>style.visibility</p:attrName>
                                        </p:attrNameLst>
                                      </p:cBhvr>
                                      <p:to>
                                        <p:strVal val="visible"/>
                                      </p:to>
                                    </p:set>
                                    <p:animEffect filter="fade" transition="in">
                                      <p:cBhvr>
                                        <p:cTn dur="500"/>
                                        <p:tgtEl>
                                          <p:spTgt spid="43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xEl>
                                              <p:pRg end="5" st="5"/>
                                            </p:txEl>
                                          </p:spTgt>
                                        </p:tgtEl>
                                        <p:attrNameLst>
                                          <p:attrName>style.visibility</p:attrName>
                                        </p:attrNameLst>
                                      </p:cBhvr>
                                      <p:to>
                                        <p:strVal val="visible"/>
                                      </p:to>
                                    </p:set>
                                    <p:animEffect filter="fade" transition="in">
                                      <p:cBhvr>
                                        <p:cTn dur="500"/>
                                        <p:tgtEl>
                                          <p:spTgt spid="43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xEl>
                                              <p:pRg end="6" st="6"/>
                                            </p:txEl>
                                          </p:spTgt>
                                        </p:tgtEl>
                                        <p:attrNameLst>
                                          <p:attrName>style.visibility</p:attrName>
                                        </p:attrNameLst>
                                      </p:cBhvr>
                                      <p:to>
                                        <p:strVal val="visible"/>
                                      </p:to>
                                    </p:set>
                                    <p:animEffect filter="fade" transition="in">
                                      <p:cBhvr>
                                        <p:cTn dur="500"/>
                                        <p:tgtEl>
                                          <p:spTgt spid="43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xEl>
                                              <p:pRg end="7" st="7"/>
                                            </p:txEl>
                                          </p:spTgt>
                                        </p:tgtEl>
                                        <p:attrNameLst>
                                          <p:attrName>style.visibility</p:attrName>
                                        </p:attrNameLst>
                                      </p:cBhvr>
                                      <p:to>
                                        <p:strVal val="visible"/>
                                      </p:to>
                                    </p:set>
                                    <p:animEffect filter="fade" transition="in">
                                      <p:cBhvr>
                                        <p:cTn dur="500"/>
                                        <p:tgtEl>
                                          <p:spTgt spid="43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xEl>
                                              <p:pRg end="8" st="8"/>
                                            </p:txEl>
                                          </p:spTgt>
                                        </p:tgtEl>
                                        <p:attrNameLst>
                                          <p:attrName>style.visibility</p:attrName>
                                        </p:attrNameLst>
                                      </p:cBhvr>
                                      <p:to>
                                        <p:strVal val="visible"/>
                                      </p:to>
                                    </p:set>
                                    <p:animEffect filter="fade" transition="in">
                                      <p:cBhvr>
                                        <p:cTn dur="500"/>
                                        <p:tgtEl>
                                          <p:spTgt spid="43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xEl>
                                              <p:pRg end="9" st="9"/>
                                            </p:txEl>
                                          </p:spTgt>
                                        </p:tgtEl>
                                        <p:attrNameLst>
                                          <p:attrName>style.visibility</p:attrName>
                                        </p:attrNameLst>
                                      </p:cBhvr>
                                      <p:to>
                                        <p:strVal val="visible"/>
                                      </p:to>
                                    </p:set>
                                    <p:animEffect filter="fade" transition="in">
                                      <p:cBhvr>
                                        <p:cTn dur="500"/>
                                        <p:tgtEl>
                                          <p:spTgt spid="434">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xEl>
                                              <p:pRg end="10" st="10"/>
                                            </p:txEl>
                                          </p:spTgt>
                                        </p:tgtEl>
                                        <p:attrNameLst>
                                          <p:attrName>style.visibility</p:attrName>
                                        </p:attrNameLst>
                                      </p:cBhvr>
                                      <p:to>
                                        <p:strVal val="visible"/>
                                      </p:to>
                                    </p:set>
                                    <p:animEffect filter="fade" transition="in">
                                      <p:cBhvr>
                                        <p:cTn dur="500"/>
                                        <p:tgtEl>
                                          <p:spTgt spid="434">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xEl>
                                              <p:pRg end="11" st="11"/>
                                            </p:txEl>
                                          </p:spTgt>
                                        </p:tgtEl>
                                        <p:attrNameLst>
                                          <p:attrName>style.visibility</p:attrName>
                                        </p:attrNameLst>
                                      </p:cBhvr>
                                      <p:to>
                                        <p:strVal val="visible"/>
                                      </p:to>
                                    </p:set>
                                    <p:animEffect filter="fade" transition="in">
                                      <p:cBhvr>
                                        <p:cTn dur="500"/>
                                        <p:tgtEl>
                                          <p:spTgt spid="434">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xEl>
                                              <p:pRg end="12" st="12"/>
                                            </p:txEl>
                                          </p:spTgt>
                                        </p:tgtEl>
                                        <p:attrNameLst>
                                          <p:attrName>style.visibility</p:attrName>
                                        </p:attrNameLst>
                                      </p:cBhvr>
                                      <p:to>
                                        <p:strVal val="visible"/>
                                      </p:to>
                                    </p:set>
                                    <p:animEffect filter="fade" transition="in">
                                      <p:cBhvr>
                                        <p:cTn dur="500"/>
                                        <p:tgtEl>
                                          <p:spTgt spid="434">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US"/>
              <a:t>Situational and Contingency Leadership Theories (1950 to 1980) </a:t>
            </a:r>
            <a:br>
              <a:rPr lang="en-US"/>
            </a:br>
            <a:endParaRPr/>
          </a:p>
        </p:txBody>
      </p:sp>
      <p:sp>
        <p:nvSpPr>
          <p:cNvPr id="440" name="Google Shape;440;p5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lang="en-US"/>
              <a:t>The idea that leadership style should vary according to the situation or the individuals involved. </a:t>
            </a:r>
            <a:br>
              <a:rPr lang="en-US"/>
            </a:br>
            <a:endParaRPr/>
          </a:p>
          <a:p>
            <a:pPr indent="0" lvl="0" marL="0" rtl="0" algn="l">
              <a:lnSpc>
                <a:spcPct val="90000"/>
              </a:lnSpc>
              <a:spcBef>
                <a:spcPts val="1000"/>
              </a:spcBef>
              <a:spcAft>
                <a:spcPts val="0"/>
              </a:spcAft>
              <a:buClr>
                <a:schemeClr val="dk1"/>
              </a:buClr>
              <a:buSzPts val="2800"/>
              <a:buNone/>
            </a:pPr>
            <a:r>
              <a:rPr lang="en-US"/>
              <a:t>Contingency: is a situation or event that's dependent – or contingent – on someone or something else</a:t>
            </a:r>
            <a:endParaRPr/>
          </a:p>
          <a:p>
            <a:pPr indent="0" lvl="0" marL="0" rtl="0" algn="l">
              <a:lnSpc>
                <a:spcPct val="90000"/>
              </a:lnSpc>
              <a:spcBef>
                <a:spcPts val="1000"/>
              </a:spcBef>
              <a:spcAft>
                <a:spcPts val="0"/>
              </a:spcAft>
              <a:buClr>
                <a:schemeClr val="dk1"/>
              </a:buClr>
              <a:buSzPts val="2800"/>
              <a:buNone/>
            </a:pPr>
            <a:r>
              <a:t/>
            </a:r>
            <a:endParaRPr b="1"/>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59"/>
          <p:cNvSpPr txBox="1"/>
          <p:nvPr>
            <p:ph idx="1" type="body"/>
          </p:nvPr>
        </p:nvSpPr>
        <p:spPr>
          <a:xfrm>
            <a:off x="838200" y="1057275"/>
            <a:ext cx="10515600" cy="51196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0000"/>
              </a:buClr>
              <a:buSzPts val="2800"/>
              <a:buNone/>
            </a:pPr>
            <a:r>
              <a:rPr b="1" lang="en-US">
                <a:solidFill>
                  <a:srgbClr val="FF0000"/>
                </a:solidFill>
              </a:rPr>
              <a:t>Mary Parker Follet: </a:t>
            </a:r>
            <a:br>
              <a:rPr b="1" lang="en-US"/>
            </a:br>
            <a:endParaRPr b="1"/>
          </a:p>
          <a:p>
            <a:pPr indent="-228600" lvl="0" marL="228600" rtl="0" algn="l">
              <a:lnSpc>
                <a:spcPct val="90000"/>
              </a:lnSpc>
              <a:spcBef>
                <a:spcPts val="1000"/>
              </a:spcBef>
              <a:spcAft>
                <a:spcPts val="0"/>
              </a:spcAft>
              <a:buClr>
                <a:schemeClr val="dk1"/>
              </a:buClr>
              <a:buSzPts val="2800"/>
              <a:buChar char="•"/>
            </a:pPr>
            <a:r>
              <a:rPr lang="en-US"/>
              <a:t>one of the earliest management consultants, view an organization as a social system of contingencies.  </a:t>
            </a:r>
            <a:br>
              <a:rPr lang="en-US"/>
            </a:br>
            <a:endParaRPr/>
          </a:p>
          <a:p>
            <a:pPr indent="-228600" lvl="0" marL="228600" rtl="0" algn="l">
              <a:lnSpc>
                <a:spcPct val="90000"/>
              </a:lnSpc>
              <a:spcBef>
                <a:spcPts val="1000"/>
              </a:spcBef>
              <a:spcAft>
                <a:spcPts val="0"/>
              </a:spcAft>
              <a:buClr>
                <a:srgbClr val="FF0000"/>
              </a:buClr>
              <a:buSzPts val="2800"/>
              <a:buChar char="•"/>
            </a:pPr>
            <a:r>
              <a:rPr lang="en-US" u="sng">
                <a:solidFill>
                  <a:srgbClr val="FF0000"/>
                </a:solidFill>
              </a:rPr>
              <a:t>Her </a:t>
            </a:r>
            <a:r>
              <a:rPr i="1" lang="en-US" u="sng">
                <a:solidFill>
                  <a:srgbClr val="FF0000"/>
                </a:solidFill>
              </a:rPr>
              <a:t>law of the situation</a:t>
            </a:r>
            <a:r>
              <a:rPr lang="en-US"/>
              <a:t>, which said that the situation should determine the directives given after allowing everyone to know the problem, was </a:t>
            </a:r>
            <a:r>
              <a:rPr i="1" lang="en-US"/>
              <a:t>contingency leadership.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What is Management</a:t>
            </a:r>
            <a:endParaRPr/>
          </a:p>
        </p:txBody>
      </p:sp>
      <p:sp>
        <p:nvSpPr>
          <p:cNvPr id="125" name="Google Shape;125;p6"/>
          <p:cNvSpPr txBox="1"/>
          <p:nvPr>
            <p:ph idx="1" type="body"/>
          </p:nvPr>
        </p:nvSpPr>
        <p:spPr>
          <a:xfrm>
            <a:off x="2514600" y="1828800"/>
            <a:ext cx="5638800" cy="43434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Management is the ability to organize resources and coordinate the tasks necessary to reach a goal in a timely and cost effective manner</a:t>
            </a:r>
            <a:endParaRPr/>
          </a:p>
          <a:p>
            <a:pPr indent="-228600" lvl="0" marL="228600" rtl="0" algn="l">
              <a:lnSpc>
                <a:spcPct val="90000"/>
              </a:lnSpc>
              <a:spcBef>
                <a:spcPts val="1000"/>
              </a:spcBef>
              <a:spcAft>
                <a:spcPts val="0"/>
              </a:spcAft>
              <a:buClr>
                <a:schemeClr val="dk1"/>
              </a:buClr>
              <a:buSzPts val="2800"/>
              <a:buFont typeface="Calibri"/>
              <a:buNone/>
            </a:pPr>
            <a:r>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60"/>
          <p:cNvSpPr txBox="1"/>
          <p:nvPr>
            <p:ph idx="1" type="body"/>
          </p:nvPr>
        </p:nvSpPr>
        <p:spPr>
          <a:xfrm>
            <a:off x="838200" y="500063"/>
            <a:ext cx="10515600" cy="56769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t>Contingency theories</a:t>
            </a:r>
            <a:r>
              <a:rPr lang="en-US"/>
              <a:t> in general state that the effectiveness of </a:t>
            </a:r>
            <a:r>
              <a:rPr b="1" lang="en-US"/>
              <a:t>leadership </a:t>
            </a:r>
            <a:r>
              <a:rPr lang="en-US"/>
              <a:t>depends upon the situation, and there are numerous factors, such as the nature of the task, </a:t>
            </a:r>
            <a:r>
              <a:rPr b="1" lang="en-US"/>
              <a:t>leader's</a:t>
            </a:r>
            <a:r>
              <a:rPr lang="en-US"/>
              <a:t> personality, and the group’s members.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61"/>
          <p:cNvSpPr txBox="1"/>
          <p:nvPr>
            <p:ph idx="1" type="body"/>
          </p:nvPr>
        </p:nvSpPr>
        <p:spPr>
          <a:xfrm>
            <a:off x="838200" y="385763"/>
            <a:ext cx="10515600" cy="579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0000"/>
              </a:buClr>
              <a:buSzPts val="2800"/>
              <a:buNone/>
            </a:pPr>
            <a:r>
              <a:rPr b="1" lang="en-US">
                <a:solidFill>
                  <a:srgbClr val="FF0000"/>
                </a:solidFill>
              </a:rPr>
              <a:t>Fiedler’s (1967): </a:t>
            </a:r>
            <a:r>
              <a:rPr lang="en-US"/>
              <a:t>reinforced the findings of Mary , suggesting that no one leadership style is ideal for every situation </a:t>
            </a:r>
            <a:endParaRPr/>
          </a:p>
          <a:p>
            <a:pPr indent="0" lvl="0" marL="0" rtl="0" algn="l">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rgbClr val="FF0000"/>
              </a:buClr>
              <a:buSzPts val="2800"/>
              <a:buNone/>
            </a:pPr>
            <a:r>
              <a:rPr b="1" i="1" lang="en-US">
                <a:solidFill>
                  <a:srgbClr val="FF0000"/>
                </a:solidFill>
              </a:rPr>
              <a:t>contingency approach </a:t>
            </a:r>
            <a:endParaRPr b="1">
              <a:solidFill>
                <a:srgbClr val="FF0000"/>
              </a:solidFill>
            </a:endParaRPr>
          </a:p>
          <a:p>
            <a:pPr indent="0" lvl="0" marL="0" rtl="0" algn="ctr">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claims that there is no best way to organize a corporation, to lead a company, or to make decisions. Instead, the optimal course of action is contingent (dependent) upon the internal and external situation.</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the way you manage should change depending on the circumstances. </a:t>
            </a:r>
            <a:br>
              <a:rPr lang="en-US"/>
            </a:br>
            <a:endParaRPr/>
          </a:p>
          <a:p>
            <a:pPr indent="-228600" lvl="0" marL="228600" rtl="0" algn="l">
              <a:lnSpc>
                <a:spcPct val="90000"/>
              </a:lnSpc>
              <a:spcBef>
                <a:spcPts val="1000"/>
              </a:spcBef>
              <a:spcAft>
                <a:spcPts val="0"/>
              </a:spcAft>
              <a:buClr>
                <a:schemeClr val="dk1"/>
              </a:buClr>
              <a:buSzPts val="2800"/>
              <a:buChar char="•"/>
            </a:pPr>
            <a:r>
              <a:rPr lang="en-US"/>
              <a:t>One size does not fit all.</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0000"/>
              </a:buClr>
              <a:buSzPts val="4400"/>
              <a:buFont typeface="Calibri"/>
              <a:buNone/>
            </a:pPr>
            <a:r>
              <a:rPr b="1" lang="en-US">
                <a:solidFill>
                  <a:srgbClr val="FF0000"/>
                </a:solidFill>
              </a:rPr>
              <a:t>Fiedler’s contingency model </a:t>
            </a:r>
            <a:endParaRPr b="1"/>
          </a:p>
        </p:txBody>
      </p:sp>
      <p:sp>
        <p:nvSpPr>
          <p:cNvPr id="461" name="Google Shape;461;p62"/>
          <p:cNvSpPr txBox="1"/>
          <p:nvPr>
            <p:ph idx="1" type="body"/>
          </p:nvPr>
        </p:nvSpPr>
        <p:spPr>
          <a:xfrm>
            <a:off x="838200" y="1825625"/>
            <a:ext cx="10515600" cy="2174875"/>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Font typeface="Calibri"/>
              <a:buAutoNum type="arabicPeriod"/>
            </a:pPr>
            <a:r>
              <a:rPr lang="en-US"/>
              <a:t>Identify your leadership style </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Identify your situation </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Determine the most effective leadership style </a:t>
            </a:r>
            <a:endParaRPr/>
          </a:p>
          <a:p>
            <a:pPr indent="-336550" lvl="0" marL="514350" rtl="0" algn="l">
              <a:lnSpc>
                <a:spcPct val="90000"/>
              </a:lnSpc>
              <a:spcBef>
                <a:spcPts val="1000"/>
              </a:spcBef>
              <a:spcAft>
                <a:spcPts val="0"/>
              </a:spcAft>
              <a:buClr>
                <a:schemeClr val="dk1"/>
              </a:buClr>
              <a:buSzPts val="2800"/>
              <a:buFont typeface="Calibri"/>
              <a:buNone/>
            </a:pPr>
            <a:r>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i="1" lang="en-US"/>
              <a:t>Contingency approach model  </a:t>
            </a:r>
            <a:br>
              <a:rPr b="1" lang="en-US"/>
            </a:br>
            <a:endParaRPr/>
          </a:p>
        </p:txBody>
      </p:sp>
      <p:sp>
        <p:nvSpPr>
          <p:cNvPr id="467" name="Google Shape;467;p6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14350" lvl="0" marL="514350" rtl="0" algn="ctr">
              <a:lnSpc>
                <a:spcPct val="90000"/>
              </a:lnSpc>
              <a:spcBef>
                <a:spcPts val="0"/>
              </a:spcBef>
              <a:spcAft>
                <a:spcPts val="0"/>
              </a:spcAft>
              <a:buClr>
                <a:srgbClr val="FF0000"/>
              </a:buClr>
              <a:buSzPts val="2800"/>
              <a:buFont typeface="Calibri"/>
              <a:buAutoNum type="arabicPeriod"/>
            </a:pPr>
            <a:r>
              <a:rPr b="1" lang="en-US">
                <a:solidFill>
                  <a:srgbClr val="FF0000"/>
                </a:solidFill>
              </a:rPr>
              <a:t>Identify your leadership style </a:t>
            </a:r>
            <a:endParaRPr/>
          </a:p>
          <a:p>
            <a:pPr indent="-50800" lvl="0" marL="228600" rtl="0" algn="l">
              <a:lnSpc>
                <a:spcPct val="90000"/>
              </a:lnSpc>
              <a:spcBef>
                <a:spcPts val="1000"/>
              </a:spcBef>
              <a:spcAft>
                <a:spcPts val="0"/>
              </a:spcAft>
              <a:buClr>
                <a:schemeClr val="dk1"/>
              </a:buClr>
              <a:buSzPts val="2800"/>
              <a:buNone/>
            </a:pPr>
            <a:r>
              <a:t/>
            </a:r>
            <a:endParaRPr b="1"/>
          </a:p>
          <a:p>
            <a:pPr indent="-228600" lvl="0" marL="228600" rtl="0" algn="l">
              <a:lnSpc>
                <a:spcPct val="90000"/>
              </a:lnSpc>
              <a:spcBef>
                <a:spcPts val="1000"/>
              </a:spcBef>
              <a:spcAft>
                <a:spcPts val="0"/>
              </a:spcAft>
              <a:buClr>
                <a:schemeClr val="dk1"/>
              </a:buClr>
              <a:buSzPts val="2800"/>
              <a:buChar char="•"/>
            </a:pPr>
            <a:r>
              <a:rPr b="1" lang="en-US"/>
              <a:t>Fiedler </a:t>
            </a:r>
            <a:r>
              <a:rPr lang="en-US"/>
              <a:t>developed a scale called the Least Preferred Co-worker (LPC) scale to measure leadership. </a:t>
            </a:r>
            <a:br>
              <a:rPr lang="en-US"/>
            </a:br>
            <a:endParaRPr/>
          </a:p>
          <a:p>
            <a:pPr indent="-228600" lvl="0" marL="228600" rtl="0" algn="l">
              <a:lnSpc>
                <a:spcPct val="90000"/>
              </a:lnSpc>
              <a:spcBef>
                <a:spcPts val="1000"/>
              </a:spcBef>
              <a:spcAft>
                <a:spcPts val="0"/>
              </a:spcAft>
              <a:buClr>
                <a:schemeClr val="dk1"/>
              </a:buClr>
              <a:buSzPts val="2800"/>
              <a:buChar char="•"/>
            </a:pPr>
            <a:r>
              <a:rPr lang="en-US"/>
              <a:t>This scale enable you to identify whether an individual's leadership style is relationship-oriented or task-oriented.</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pic>
        <p:nvPicPr>
          <p:cNvPr id="472" name="Google Shape;472;p64"/>
          <p:cNvPicPr preferRelativeResize="0"/>
          <p:nvPr>
            <p:ph idx="1" type="body"/>
          </p:nvPr>
        </p:nvPicPr>
        <p:blipFill rotWithShape="1">
          <a:blip r:embed="rId3">
            <a:alphaModFix/>
          </a:blip>
          <a:srcRect b="0" l="0" r="0" t="0"/>
          <a:stretch/>
        </p:blipFill>
        <p:spPr>
          <a:xfrm>
            <a:off x="0" y="328612"/>
            <a:ext cx="6371620" cy="3770314"/>
          </a:xfrm>
          <a:prstGeom prst="rect">
            <a:avLst/>
          </a:prstGeom>
          <a:noFill/>
          <a:ln>
            <a:noFill/>
          </a:ln>
        </p:spPr>
      </p:pic>
      <p:pic>
        <p:nvPicPr>
          <p:cNvPr id="473" name="Google Shape;473;p64"/>
          <p:cNvPicPr preferRelativeResize="0"/>
          <p:nvPr/>
        </p:nvPicPr>
        <p:blipFill rotWithShape="1">
          <a:blip r:embed="rId4">
            <a:alphaModFix/>
          </a:blip>
          <a:srcRect b="0" l="0" r="0" t="0"/>
          <a:stretch/>
        </p:blipFill>
        <p:spPr>
          <a:xfrm>
            <a:off x="6371620" y="2009776"/>
            <a:ext cx="5701318" cy="41783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6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The scale asks you to think about the person who you've least enjoyed working with. This can be a person who you've worked with in your job, or in education or training.</a:t>
            </a:r>
            <a:br>
              <a:rPr lang="en-US"/>
            </a:br>
            <a:br>
              <a:rPr lang="en-US"/>
            </a:br>
            <a:endParaRPr/>
          </a:p>
          <a:p>
            <a:pPr indent="-228600" lvl="0" marL="228600" rtl="0" algn="l">
              <a:lnSpc>
                <a:spcPct val="90000"/>
              </a:lnSpc>
              <a:spcBef>
                <a:spcPts val="1000"/>
              </a:spcBef>
              <a:spcAft>
                <a:spcPts val="0"/>
              </a:spcAft>
              <a:buClr>
                <a:schemeClr val="dk1"/>
              </a:buClr>
              <a:buSzPts val="2800"/>
              <a:buChar char="•"/>
            </a:pPr>
            <a:r>
              <a:rPr lang="en-US"/>
              <a:t>You then rate how you feel about this person for each factor, and add up your scores. If your total score is high, you're likely to be a relationship-orientated leader. If your total score is low, you're more likely to be task-orientated leader.</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pic>
        <p:nvPicPr>
          <p:cNvPr id="483" name="Google Shape;483;p66"/>
          <p:cNvPicPr preferRelativeResize="0"/>
          <p:nvPr/>
        </p:nvPicPr>
        <p:blipFill rotWithShape="1">
          <a:blip r:embed="rId3">
            <a:alphaModFix/>
          </a:blip>
          <a:srcRect b="0" l="0" r="0" t="0"/>
          <a:stretch/>
        </p:blipFill>
        <p:spPr>
          <a:xfrm>
            <a:off x="941844" y="1857377"/>
            <a:ext cx="10326231" cy="3124588"/>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67"/>
          <p:cNvSpPr txBox="1"/>
          <p:nvPr>
            <p:ph idx="1" type="body"/>
          </p:nvPr>
        </p:nvSpPr>
        <p:spPr>
          <a:xfrm>
            <a:off x="838200" y="871538"/>
            <a:ext cx="10515600" cy="53054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The model says that </a:t>
            </a:r>
            <a:r>
              <a:rPr lang="en-US">
                <a:solidFill>
                  <a:srgbClr val="FF0000"/>
                </a:solidFill>
              </a:rPr>
              <a:t>task-oriented leaders </a:t>
            </a:r>
            <a:r>
              <a:rPr lang="en-US"/>
              <a:t>usually view their LPCs more negatively, resulting in a lower score. Fiedler called these low LPC-leaders. He said that </a:t>
            </a:r>
            <a:r>
              <a:rPr lang="en-US">
                <a:solidFill>
                  <a:srgbClr val="FF0000"/>
                </a:solidFill>
              </a:rPr>
              <a:t>low LPCs </a:t>
            </a:r>
            <a:r>
              <a:rPr lang="en-US"/>
              <a:t>are </a:t>
            </a:r>
            <a:r>
              <a:rPr lang="en-US">
                <a:solidFill>
                  <a:srgbClr val="FF0000"/>
                </a:solidFill>
              </a:rPr>
              <a:t>very effective at completing tasks</a:t>
            </a:r>
            <a:r>
              <a:rPr lang="en-US"/>
              <a:t>. They're quick to organize a group to get tasks and projects done. </a:t>
            </a:r>
            <a:r>
              <a:rPr lang="en-US">
                <a:solidFill>
                  <a:srgbClr val="FF0000"/>
                </a:solidFill>
              </a:rPr>
              <a:t>Relationship-building is a low priority.</a:t>
            </a:r>
            <a:br>
              <a:rPr lang="en-US">
                <a:solidFill>
                  <a:srgbClr val="FF0000"/>
                </a:solidFill>
              </a:rPr>
            </a:br>
            <a:br>
              <a:rPr lang="en-US">
                <a:solidFill>
                  <a:srgbClr val="FF0000"/>
                </a:solidFill>
              </a:rPr>
            </a:br>
            <a:endParaRPr>
              <a:solidFill>
                <a:srgbClr val="FF0000"/>
              </a:solidFill>
            </a:endParaRPr>
          </a:p>
          <a:p>
            <a:pPr indent="-228600" lvl="0" marL="228600" rtl="0" algn="l">
              <a:lnSpc>
                <a:spcPct val="90000"/>
              </a:lnSpc>
              <a:spcBef>
                <a:spcPts val="1000"/>
              </a:spcBef>
              <a:spcAft>
                <a:spcPts val="0"/>
              </a:spcAft>
              <a:buClr>
                <a:schemeClr val="dk1"/>
              </a:buClr>
              <a:buSzPts val="2800"/>
              <a:buChar char="•"/>
            </a:pPr>
            <a:r>
              <a:rPr lang="en-US"/>
              <a:t>However, </a:t>
            </a:r>
            <a:r>
              <a:rPr lang="en-US">
                <a:solidFill>
                  <a:srgbClr val="FF0000"/>
                </a:solidFill>
              </a:rPr>
              <a:t>relationship-oriented leaders </a:t>
            </a:r>
            <a:r>
              <a:rPr lang="en-US"/>
              <a:t>usually view their LPCs more positively, giving them a higher score. These are high-LPC leaders. </a:t>
            </a:r>
            <a:r>
              <a:rPr lang="en-US">
                <a:solidFill>
                  <a:srgbClr val="FF0000"/>
                </a:solidFill>
              </a:rPr>
              <a:t>High LPCs </a:t>
            </a:r>
            <a:r>
              <a:rPr lang="en-US"/>
              <a:t>focus more on </a:t>
            </a:r>
            <a:r>
              <a:rPr lang="en-US">
                <a:solidFill>
                  <a:srgbClr val="FF0000"/>
                </a:solidFill>
              </a:rPr>
              <a:t>personal connections, and they're good at avoiding and managing conflict</a:t>
            </a:r>
            <a:r>
              <a:rPr lang="en-US"/>
              <a:t>. They're better able to make complex decisions.</a:t>
            </a:r>
            <a:br>
              <a:rPr lang="en-US"/>
            </a:b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0000"/>
              </a:buClr>
              <a:buSzPts val="4400"/>
              <a:buFont typeface="Calibri"/>
              <a:buNone/>
            </a:pPr>
            <a:r>
              <a:rPr b="1" lang="en-US">
                <a:solidFill>
                  <a:srgbClr val="FF0000"/>
                </a:solidFill>
              </a:rPr>
              <a:t>2. Identify your situation </a:t>
            </a:r>
            <a:endParaRPr b="1">
              <a:solidFill>
                <a:srgbClr val="FF0000"/>
              </a:solidFill>
            </a:endParaRPr>
          </a:p>
        </p:txBody>
      </p:sp>
      <p:sp>
        <p:nvSpPr>
          <p:cNvPr id="494" name="Google Shape;494;p68"/>
          <p:cNvSpPr txBox="1"/>
          <p:nvPr>
            <p:ph idx="1" type="body"/>
          </p:nvPr>
        </p:nvSpPr>
        <p:spPr>
          <a:xfrm>
            <a:off x="838200" y="1825625"/>
            <a:ext cx="10515600" cy="4789488"/>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dk1"/>
              </a:buClr>
              <a:buSzPct val="100000"/>
              <a:buNone/>
            </a:pPr>
            <a:r>
              <a:rPr lang="en-US" u="sng"/>
              <a:t>This depends on three distinct factors:</a:t>
            </a:r>
            <a:br>
              <a:rPr lang="en-US" u="sng"/>
            </a:br>
            <a:endParaRPr u="sng"/>
          </a:p>
          <a:p>
            <a:pPr indent="-228600" lvl="0" marL="228600" rtl="0" algn="l">
              <a:lnSpc>
                <a:spcPct val="90000"/>
              </a:lnSpc>
              <a:spcBef>
                <a:spcPts val="1000"/>
              </a:spcBef>
              <a:spcAft>
                <a:spcPts val="0"/>
              </a:spcAft>
              <a:buClr>
                <a:schemeClr val="dk1"/>
              </a:buClr>
              <a:buSzPct val="100000"/>
              <a:buChar char="•"/>
            </a:pPr>
            <a:r>
              <a:rPr b="1" lang="en-US"/>
              <a:t>Leader-Member Relations</a:t>
            </a:r>
            <a:r>
              <a:rPr lang="en-US"/>
              <a:t> – This is the level of trust and confidence that your team has in you. A leader who is more trusted and has more influence with the group is in a more favorable situation than a leader who is not trusted.</a:t>
            </a:r>
            <a:br>
              <a:rPr lang="en-US"/>
            </a:br>
            <a:endParaRPr/>
          </a:p>
          <a:p>
            <a:pPr indent="-228600" lvl="0" marL="228600" rtl="0" algn="l">
              <a:lnSpc>
                <a:spcPct val="90000"/>
              </a:lnSpc>
              <a:spcBef>
                <a:spcPts val="1000"/>
              </a:spcBef>
              <a:spcAft>
                <a:spcPts val="0"/>
              </a:spcAft>
              <a:buClr>
                <a:schemeClr val="dk1"/>
              </a:buClr>
              <a:buSzPct val="100000"/>
              <a:buChar char="•"/>
            </a:pPr>
            <a:r>
              <a:rPr b="1" lang="en-US"/>
              <a:t>Task Structure</a:t>
            </a:r>
            <a:r>
              <a:rPr lang="en-US"/>
              <a:t> – This refers to the type of task you're doing: clear and structured, or vague and unstructured. Unstructured tasks, or tasks where the team and leader have little knowledge of how to achieve them, are viewed unfavorably.</a:t>
            </a:r>
            <a:br>
              <a:rPr lang="en-US"/>
            </a:br>
            <a:endParaRPr/>
          </a:p>
          <a:p>
            <a:pPr indent="-228600" lvl="0" marL="228600" rtl="0" algn="l">
              <a:lnSpc>
                <a:spcPct val="90000"/>
              </a:lnSpc>
              <a:spcBef>
                <a:spcPts val="1000"/>
              </a:spcBef>
              <a:spcAft>
                <a:spcPts val="0"/>
              </a:spcAft>
              <a:buClr>
                <a:schemeClr val="dk1"/>
              </a:buClr>
              <a:buSzPct val="100000"/>
              <a:buChar char="•"/>
            </a:pPr>
            <a:r>
              <a:rPr b="1" lang="en-US"/>
              <a:t>Leader's Position Power</a:t>
            </a:r>
            <a:r>
              <a:rPr lang="en-US"/>
              <a:t> – This is the amount of power you have to direct the group, and provide reward or punishment. The more power you have, the more favorable your situation. Fiedler identifies power as being either strong or weak</a:t>
            </a:r>
            <a:endParaRPr/>
          </a:p>
          <a:p>
            <a:pPr indent="0" lvl="0" marL="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69"/>
          <p:cNvSpPr txBox="1"/>
          <p:nvPr>
            <p:ph idx="1" type="body"/>
          </p:nvPr>
        </p:nvSpPr>
        <p:spPr>
          <a:xfrm>
            <a:off x="795338" y="671810"/>
            <a:ext cx="10515600" cy="550039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b="1" lang="en-US"/>
              <a:t>2. Identify your situation </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br>
              <a:rPr lang="en-US"/>
            </a:br>
            <a:endParaRPr/>
          </a:p>
          <a:p>
            <a:pPr indent="0" lvl="0" marL="0" rtl="0" algn="ctr">
              <a:lnSpc>
                <a:spcPct val="90000"/>
              </a:lnSpc>
              <a:spcBef>
                <a:spcPts val="1000"/>
              </a:spcBef>
              <a:spcAft>
                <a:spcPts val="0"/>
              </a:spcAft>
              <a:buClr>
                <a:schemeClr val="dk1"/>
              </a:buClr>
              <a:buSzPts val="2800"/>
              <a:buNone/>
            </a:pPr>
            <a:br>
              <a:rPr lang="en-US"/>
            </a:br>
            <a:r>
              <a:rPr lang="en-US"/>
              <a:t> Answer the questions:</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t>Are leader-member relations good or poor?</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t>Is the task you're doing structured, or is it more unstructured, or do you have little experience of solving similar problems?</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t>Do you have strong or weak power over your team?</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cxnSp>
        <p:nvCxnSpPr>
          <p:cNvPr id="500" name="Google Shape;500;p69"/>
          <p:cNvCxnSpPr/>
          <p:nvPr/>
        </p:nvCxnSpPr>
        <p:spPr>
          <a:xfrm flipH="1">
            <a:off x="4168078" y="1183772"/>
            <a:ext cx="631626" cy="322660"/>
          </a:xfrm>
          <a:prstGeom prst="straightConnector1">
            <a:avLst/>
          </a:prstGeom>
          <a:noFill/>
          <a:ln cap="flat" cmpd="sng" w="9525">
            <a:solidFill>
              <a:schemeClr val="accent1"/>
            </a:solidFill>
            <a:prstDash val="solid"/>
            <a:miter lim="800000"/>
            <a:headEnd len="sm" w="sm" type="none"/>
            <a:tailEnd len="med" w="med" type="triangle"/>
          </a:ln>
        </p:spPr>
      </p:cxnSp>
      <p:cxnSp>
        <p:nvCxnSpPr>
          <p:cNvPr id="501" name="Google Shape;501;p69"/>
          <p:cNvCxnSpPr/>
          <p:nvPr/>
        </p:nvCxnSpPr>
        <p:spPr>
          <a:xfrm flipH="1">
            <a:off x="5656660" y="1171276"/>
            <a:ext cx="35718" cy="533399"/>
          </a:xfrm>
          <a:prstGeom prst="straightConnector1">
            <a:avLst/>
          </a:prstGeom>
          <a:noFill/>
          <a:ln cap="flat" cmpd="sng" w="9525">
            <a:solidFill>
              <a:schemeClr val="accent1"/>
            </a:solidFill>
            <a:prstDash val="solid"/>
            <a:miter lim="800000"/>
            <a:headEnd len="sm" w="sm" type="none"/>
            <a:tailEnd len="med" w="med" type="triangle"/>
          </a:ln>
        </p:spPr>
      </p:cxnSp>
      <p:cxnSp>
        <p:nvCxnSpPr>
          <p:cNvPr id="502" name="Google Shape;502;p69"/>
          <p:cNvCxnSpPr/>
          <p:nvPr/>
        </p:nvCxnSpPr>
        <p:spPr>
          <a:xfrm>
            <a:off x="6549334" y="1183772"/>
            <a:ext cx="767953" cy="332780"/>
          </a:xfrm>
          <a:prstGeom prst="straightConnector1">
            <a:avLst/>
          </a:prstGeom>
          <a:noFill/>
          <a:ln cap="flat" cmpd="sng" w="9525">
            <a:solidFill>
              <a:schemeClr val="accent1"/>
            </a:solidFill>
            <a:prstDash val="solid"/>
            <a:miter lim="800000"/>
            <a:headEnd len="sm" w="sm" type="none"/>
            <a:tailEnd len="med" w="med" type="triangle"/>
          </a:ln>
        </p:spPr>
      </p:cxnSp>
      <p:sp>
        <p:nvSpPr>
          <p:cNvPr id="503" name="Google Shape;503;p69"/>
          <p:cNvSpPr/>
          <p:nvPr/>
        </p:nvSpPr>
        <p:spPr>
          <a:xfrm>
            <a:off x="1664492" y="1881188"/>
            <a:ext cx="1985963" cy="500063"/>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Leader- member relations </a:t>
            </a:r>
            <a:endParaRPr sz="1800">
              <a:solidFill>
                <a:schemeClr val="lt1"/>
              </a:solidFill>
              <a:latin typeface="Calibri"/>
              <a:ea typeface="Calibri"/>
              <a:cs typeface="Calibri"/>
              <a:sym typeface="Calibri"/>
            </a:endParaRPr>
          </a:p>
        </p:txBody>
      </p:sp>
      <p:sp>
        <p:nvSpPr>
          <p:cNvPr id="504" name="Google Shape;504;p69"/>
          <p:cNvSpPr/>
          <p:nvPr/>
        </p:nvSpPr>
        <p:spPr>
          <a:xfrm>
            <a:off x="4583610" y="2038040"/>
            <a:ext cx="2064546" cy="500063"/>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Task structure </a:t>
            </a:r>
            <a:endParaRPr sz="1800">
              <a:solidFill>
                <a:schemeClr val="lt1"/>
              </a:solidFill>
              <a:latin typeface="Calibri"/>
              <a:ea typeface="Calibri"/>
              <a:cs typeface="Calibri"/>
              <a:sym typeface="Calibri"/>
            </a:endParaRPr>
          </a:p>
        </p:txBody>
      </p:sp>
      <p:sp>
        <p:nvSpPr>
          <p:cNvPr id="505" name="Google Shape;505;p69"/>
          <p:cNvSpPr/>
          <p:nvPr/>
        </p:nvSpPr>
        <p:spPr>
          <a:xfrm>
            <a:off x="7886699" y="1881188"/>
            <a:ext cx="1985963" cy="500063"/>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Leader’s position power </a:t>
            </a: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131" name="Google Shape;131;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Managers vs Leaders</a:t>
            </a:r>
            <a:endParaRPr/>
          </a:p>
        </p:txBody>
      </p:sp>
      <p:sp>
        <p:nvSpPr>
          <p:cNvPr id="132" name="Google Shape;132;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CC3300"/>
              </a:buClr>
              <a:buSzPts val="2800"/>
              <a:buFont typeface="Calibri"/>
              <a:buNone/>
            </a:pPr>
            <a:r>
              <a:rPr i="1" lang="en-US">
                <a:solidFill>
                  <a:srgbClr val="CC3300"/>
                </a:solidFill>
              </a:rPr>
              <a:t>“</a:t>
            </a:r>
            <a:r>
              <a:rPr lang="en-US">
                <a:solidFill>
                  <a:srgbClr val="CC3300"/>
                </a:solidFill>
              </a:rPr>
              <a:t>Not all leaders are managers, nor are all managers are leaders”</a:t>
            </a:r>
            <a:endParaRPr/>
          </a:p>
          <a:p>
            <a:pPr indent="-228600" lvl="0" marL="228600" rtl="0" algn="ctr">
              <a:lnSpc>
                <a:spcPct val="90000"/>
              </a:lnSpc>
              <a:spcBef>
                <a:spcPts val="1000"/>
              </a:spcBef>
              <a:spcAft>
                <a:spcPts val="0"/>
              </a:spcAft>
              <a:buClr>
                <a:schemeClr val="dk1"/>
              </a:buClr>
              <a:buSzPts val="2800"/>
              <a:buFont typeface="Calibri"/>
              <a:buNone/>
            </a:pPr>
            <a:r>
              <a:t/>
            </a:r>
            <a:endParaRPr>
              <a:solidFill>
                <a:srgbClr val="CC3300"/>
              </a:solidFill>
            </a:endParaRPr>
          </a:p>
        </p:txBody>
      </p:sp>
      <p:pic>
        <p:nvPicPr>
          <p:cNvPr descr="Business Presentation - stock photo" id="133" name="Google Shape;133;p7"/>
          <p:cNvPicPr preferRelativeResize="0"/>
          <p:nvPr/>
        </p:nvPicPr>
        <p:blipFill rotWithShape="1">
          <a:blip r:embed="rId3">
            <a:alphaModFix/>
          </a:blip>
          <a:srcRect b="0" l="0" r="0" t="0"/>
          <a:stretch/>
        </p:blipFill>
        <p:spPr>
          <a:xfrm>
            <a:off x="2590800" y="2819400"/>
            <a:ext cx="2514600" cy="2895600"/>
          </a:xfrm>
          <a:prstGeom prst="rect">
            <a:avLst/>
          </a:prstGeom>
          <a:noFill/>
          <a:ln>
            <a:noFill/>
          </a:ln>
        </p:spPr>
      </p:pic>
      <p:pic>
        <p:nvPicPr>
          <p:cNvPr descr="http://tse1.mm.bing.net/th?id=OIP.M9b146ce1327c665031045f3a5f09efb8o1&amp;w=230&amp;h=170&amp;rs=1&amp;pcl=dddddd&amp;pid=1.1" id="134" name="Google Shape;134;p7"/>
          <p:cNvPicPr preferRelativeResize="0"/>
          <p:nvPr/>
        </p:nvPicPr>
        <p:blipFill rotWithShape="1">
          <a:blip r:embed="rId4">
            <a:alphaModFix/>
          </a:blip>
          <a:srcRect b="0" l="0" r="0" t="0"/>
          <a:stretch/>
        </p:blipFill>
        <p:spPr>
          <a:xfrm>
            <a:off x="6096000" y="2819400"/>
            <a:ext cx="3200400" cy="28194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FF0000"/>
              </a:buClr>
              <a:buSzPct val="100000"/>
              <a:buFont typeface="Calibri"/>
              <a:buNone/>
            </a:pPr>
            <a:r>
              <a:rPr b="1" lang="en-US">
                <a:solidFill>
                  <a:srgbClr val="FF0000"/>
                </a:solidFill>
              </a:rPr>
              <a:t>3. Determine the most effective leadership style</a:t>
            </a:r>
            <a:br>
              <a:rPr b="1" lang="en-US"/>
            </a:br>
            <a:endParaRPr/>
          </a:p>
        </p:txBody>
      </p:sp>
      <p:sp>
        <p:nvSpPr>
          <p:cNvPr id="511" name="Google Shape;511;p7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Relationship- oriented leader  or task -oriented leader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t>Example: </a:t>
            </a:r>
            <a:br>
              <a:rPr lang="en-US"/>
            </a:br>
            <a:br>
              <a:rPr lang="en-US"/>
            </a:br>
            <a:r>
              <a:rPr lang="en-US"/>
              <a:t>1- </a:t>
            </a:r>
            <a:r>
              <a:rPr lang="en-US" sz="2400"/>
              <a:t>imagine that you've just started working at a new company, replacing a much-loved leader who recently retired. You're leading a team who views you with distrust (so your Leader-Member Relations are poor). The task you're all doing together is well defined (structured), and your position of power is high because you're the boss, and you're able to offer reward or punishment to the group.</a:t>
            </a:r>
            <a:br>
              <a:rPr lang="en-US" sz="2400"/>
            </a:br>
            <a:r>
              <a:rPr lang="en-US" sz="2400"/>
              <a:t>The most effective leader in this situation would be high LPC – that is, a leader who can focus on building relationships first.</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7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Example </a:t>
            </a:r>
            <a:endParaRPr/>
          </a:p>
        </p:txBody>
      </p:sp>
      <p:sp>
        <p:nvSpPr>
          <p:cNvPr id="517" name="Google Shape;517;p7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None/>
            </a:pPr>
            <a:r>
              <a:rPr lang="en-US"/>
              <a:t>2- </a:t>
            </a:r>
            <a:r>
              <a:rPr lang="en-US" sz="2400"/>
              <a:t>imagine that you're leading a team who likes and respects you (so your Leader-Member relations are good). The project you're working on together is highly creative (unstructured) and your position of power is high since, again, you're in a management position of strength. </a:t>
            </a:r>
            <a:endParaRPr sz="2400"/>
          </a:p>
          <a:p>
            <a:pPr indent="0" lvl="0" marL="0" rtl="0" algn="l">
              <a:lnSpc>
                <a:spcPct val="100000"/>
              </a:lnSpc>
              <a:spcBef>
                <a:spcPts val="0"/>
              </a:spcBef>
              <a:spcAft>
                <a:spcPts val="0"/>
              </a:spcAft>
              <a:buClr>
                <a:schemeClr val="dk1"/>
              </a:buClr>
              <a:buSzPts val="2400"/>
              <a:buNone/>
            </a:pPr>
            <a:r>
              <a:rPr lang="en-US" sz="2400"/>
              <a:t>In this situation a task-focused leadership style would be most effective.</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Criticisms of</a:t>
            </a:r>
            <a:r>
              <a:rPr b="1" lang="en-US">
                <a:solidFill>
                  <a:srgbClr val="FF0000"/>
                </a:solidFill>
              </a:rPr>
              <a:t> Fiedler’s </a:t>
            </a:r>
            <a:r>
              <a:rPr b="1" lang="en-US"/>
              <a:t>Model</a:t>
            </a:r>
            <a:br>
              <a:rPr b="1" lang="en-US"/>
            </a:br>
            <a:endParaRPr/>
          </a:p>
        </p:txBody>
      </p:sp>
      <p:sp>
        <p:nvSpPr>
          <p:cNvPr id="523" name="Google Shape;523;p72"/>
          <p:cNvSpPr txBox="1"/>
          <p:nvPr>
            <p:ph idx="1" type="body"/>
          </p:nvPr>
        </p:nvSpPr>
        <p:spPr>
          <a:xfrm>
            <a:off x="838200" y="1471613"/>
            <a:ext cx="10515600" cy="520065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t>Lack of flexibility</a:t>
            </a:r>
            <a:endParaRPr/>
          </a:p>
          <a:p>
            <a:pPr indent="-228600" lvl="0" marL="228600" rtl="0" algn="l">
              <a:lnSpc>
                <a:spcPct val="90000"/>
              </a:lnSpc>
              <a:spcBef>
                <a:spcPts val="1000"/>
              </a:spcBef>
              <a:spcAft>
                <a:spcPts val="0"/>
              </a:spcAft>
              <a:buClr>
                <a:schemeClr val="dk1"/>
              </a:buClr>
              <a:buSzPts val="2400"/>
              <a:buChar char="•"/>
            </a:pPr>
            <a:r>
              <a:rPr lang="en-US" sz="2400"/>
              <a:t>Fiedler believed that because our natural leadership style is fixed, the most effective way to handle situations is to change the leader. He didn't allow for flexibility in leaders.</a:t>
            </a:r>
            <a:endParaRPr/>
          </a:p>
          <a:p>
            <a:pPr indent="-228600" lvl="0" marL="228600" rtl="0" algn="l">
              <a:lnSpc>
                <a:spcPct val="90000"/>
              </a:lnSpc>
              <a:spcBef>
                <a:spcPts val="1000"/>
              </a:spcBef>
              <a:spcAft>
                <a:spcPts val="0"/>
              </a:spcAft>
              <a:buClr>
                <a:schemeClr val="dk1"/>
              </a:buClr>
              <a:buSzPts val="2400"/>
              <a:buChar char="•"/>
            </a:pPr>
            <a:r>
              <a:rPr lang="en-US" sz="2400"/>
              <a:t>There is also an issue with the Least-Preferred Co-Worker Scale – if you fall near the middle of the scoring range, then it could be unclear which style of leader you are.</a:t>
            </a:r>
            <a:endParaRPr/>
          </a:p>
          <a:p>
            <a:pPr indent="-228600" lvl="0" marL="228600" rtl="0" algn="l">
              <a:lnSpc>
                <a:spcPct val="90000"/>
              </a:lnSpc>
              <a:spcBef>
                <a:spcPts val="1000"/>
              </a:spcBef>
              <a:spcAft>
                <a:spcPts val="0"/>
              </a:spcAft>
              <a:buClr>
                <a:schemeClr val="dk1"/>
              </a:buClr>
              <a:buSzPts val="2400"/>
              <a:buChar char="•"/>
            </a:pPr>
            <a:r>
              <a:rPr lang="en-US" sz="2400"/>
              <a:t>the Fiedler Contingency Model is unhelpful in many 21st Century workplaces. It may occasionally be a useful tool for analyzing a situation and determining whether or not to focus on tasks or relationships.</a:t>
            </a:r>
            <a:endParaRPr/>
          </a:p>
          <a:p>
            <a:pPr indent="-76200" lvl="0" marL="22860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73"/>
          <p:cNvSpPr txBox="1"/>
          <p:nvPr>
            <p:ph idx="1" type="body"/>
          </p:nvPr>
        </p:nvSpPr>
        <p:spPr>
          <a:xfrm>
            <a:off x="838200" y="257175"/>
            <a:ext cx="10515600" cy="59197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0000"/>
              </a:buClr>
              <a:buSzPts val="2800"/>
              <a:buNone/>
            </a:pPr>
            <a:r>
              <a:rPr lang="en-US">
                <a:solidFill>
                  <a:srgbClr val="FF0000"/>
                </a:solidFill>
              </a:rPr>
              <a:t>Blake and Mouton’s 1964 grid= </a:t>
            </a:r>
            <a:r>
              <a:rPr b="1" lang="en-US"/>
              <a:t>Managerial grid </a:t>
            </a:r>
            <a:endParaRPr/>
          </a:p>
          <a:p>
            <a:pPr indent="0" lvl="0" marL="0" rtl="0" algn="l">
              <a:lnSpc>
                <a:spcPct val="90000"/>
              </a:lnSpc>
              <a:spcBef>
                <a:spcPts val="1000"/>
              </a:spcBef>
              <a:spcAft>
                <a:spcPts val="0"/>
              </a:spcAft>
              <a:buClr>
                <a:schemeClr val="dk1"/>
              </a:buClr>
              <a:buSzPts val="2400"/>
              <a:buNone/>
            </a:pPr>
            <a:r>
              <a:rPr lang="en-US" sz="2400"/>
              <a:t>showed various combinations of concern or focus that managers had for or on productivity. </a:t>
            </a:r>
            <a:endParaRPr/>
          </a:p>
          <a:p>
            <a:pPr indent="0" lvl="0" marL="0" rtl="0" algn="l">
              <a:lnSpc>
                <a:spcPct val="90000"/>
              </a:lnSpc>
              <a:spcBef>
                <a:spcPts val="1000"/>
              </a:spcBef>
              <a:spcAft>
                <a:spcPts val="0"/>
              </a:spcAft>
              <a:buClr>
                <a:schemeClr val="dk1"/>
              </a:buClr>
              <a:buSzPts val="2400"/>
              <a:buNone/>
            </a:pPr>
            <a:r>
              <a:rPr lang="en-US" sz="2400"/>
              <a:t> </a:t>
            </a:r>
            <a:endParaRPr sz="2400"/>
          </a:p>
          <a:p>
            <a:pPr indent="-228600" lvl="0" marL="228600" rtl="0" algn="l">
              <a:lnSpc>
                <a:spcPct val="90000"/>
              </a:lnSpc>
              <a:spcBef>
                <a:spcPts val="1000"/>
              </a:spcBef>
              <a:spcAft>
                <a:spcPts val="0"/>
              </a:spcAft>
              <a:buClr>
                <a:schemeClr val="dk1"/>
              </a:buClr>
              <a:buSzPts val="2400"/>
              <a:buChar char="•"/>
            </a:pPr>
            <a:r>
              <a:rPr b="1" lang="en-US" sz="2400"/>
              <a:t>Concern for People:</a:t>
            </a:r>
            <a:r>
              <a:rPr lang="en-US" sz="2400"/>
              <a:t> this is the degree to which a leader considers team members' needs, interests and areas of personal development when deciding how best to accomplish a task.</a:t>
            </a:r>
            <a:endParaRPr/>
          </a:p>
          <a:p>
            <a:pPr indent="-228600" lvl="0" marL="228600" rtl="0" algn="l">
              <a:lnSpc>
                <a:spcPct val="90000"/>
              </a:lnSpc>
              <a:spcBef>
                <a:spcPts val="1000"/>
              </a:spcBef>
              <a:spcAft>
                <a:spcPts val="0"/>
              </a:spcAft>
              <a:buClr>
                <a:schemeClr val="dk1"/>
              </a:buClr>
              <a:buSzPts val="2400"/>
              <a:buChar char="•"/>
            </a:pPr>
            <a:r>
              <a:rPr b="1" lang="en-US" sz="2400"/>
              <a:t>Concern for Results:</a:t>
            </a:r>
            <a:r>
              <a:rPr lang="en-US" sz="2400"/>
              <a:t> this is the degree to which a leader emphasizes concrete objectives, organizational efficiency and high productivity when deciding how best to accomplish a task.</a:t>
            </a:r>
            <a:endParaRPr sz="2400"/>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74"/>
          <p:cNvSpPr txBox="1"/>
          <p:nvPr>
            <p:ph idx="1" type="body"/>
          </p:nvPr>
        </p:nvSpPr>
        <p:spPr>
          <a:xfrm>
            <a:off x="838200" y="414338"/>
            <a:ext cx="10515600" cy="57626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0000"/>
              </a:buClr>
              <a:buSzPts val="2800"/>
              <a:buNone/>
            </a:pPr>
            <a:r>
              <a:rPr lang="en-US">
                <a:solidFill>
                  <a:srgbClr val="FF0000"/>
                </a:solidFill>
              </a:rPr>
              <a:t>Hersey and Blanchard 1977  </a:t>
            </a:r>
            <a:r>
              <a:rPr b="1" i="1" lang="en-US"/>
              <a:t>(situational leadership model)</a:t>
            </a:r>
            <a:br>
              <a:rPr b="1" i="1" lang="en-US"/>
            </a:br>
            <a:endParaRPr>
              <a:solidFill>
                <a:srgbClr val="FF0000"/>
              </a:solidFill>
            </a:endParaRPr>
          </a:p>
          <a:p>
            <a:pPr indent="-228600" lvl="0" marL="228600" rtl="0" algn="l">
              <a:lnSpc>
                <a:spcPct val="90000"/>
              </a:lnSpc>
              <a:spcBef>
                <a:spcPts val="1000"/>
              </a:spcBef>
              <a:spcAft>
                <a:spcPts val="0"/>
              </a:spcAft>
              <a:buClr>
                <a:schemeClr val="dk1"/>
              </a:buClr>
              <a:buSzPts val="2400"/>
              <a:buChar char="•"/>
            </a:pPr>
            <a:r>
              <a:rPr lang="en-US" sz="2400"/>
              <a:t>Developed a </a:t>
            </a:r>
            <a:r>
              <a:rPr lang="en-US" sz="2400">
                <a:solidFill>
                  <a:srgbClr val="FF0000"/>
                </a:solidFill>
              </a:rPr>
              <a:t>situational approach to leadership. </a:t>
            </a:r>
            <a:r>
              <a:rPr b="1" i="1" lang="en-US" sz="2400"/>
              <a:t> </a:t>
            </a:r>
            <a:endParaRPr/>
          </a:p>
          <a:p>
            <a:pPr indent="-228600" lvl="0" marL="228600" rtl="0" algn="l">
              <a:lnSpc>
                <a:spcPct val="90000"/>
              </a:lnSpc>
              <a:spcBef>
                <a:spcPts val="1000"/>
              </a:spcBef>
              <a:spcAft>
                <a:spcPts val="0"/>
              </a:spcAft>
              <a:buClr>
                <a:schemeClr val="dk1"/>
              </a:buClr>
              <a:buSzPts val="2400"/>
              <a:buChar char="•"/>
            </a:pPr>
            <a:r>
              <a:rPr lang="en-US" sz="2400"/>
              <a:t>In their </a:t>
            </a:r>
            <a:r>
              <a:rPr b="1" lang="en-US" sz="2400"/>
              <a:t>situational leadership theory</a:t>
            </a:r>
            <a:r>
              <a:rPr lang="en-US" sz="2400"/>
              <a:t> they indicated that the effectiveness of the leadership style is dependent on the situation.</a:t>
            </a:r>
            <a:endParaRPr/>
          </a:p>
          <a:p>
            <a:pPr indent="-228600" lvl="0" marL="228600" rtl="0" algn="l">
              <a:lnSpc>
                <a:spcPct val="90000"/>
              </a:lnSpc>
              <a:spcBef>
                <a:spcPts val="1000"/>
              </a:spcBef>
              <a:spcAft>
                <a:spcPts val="0"/>
              </a:spcAft>
              <a:buClr>
                <a:schemeClr val="dk1"/>
              </a:buClr>
              <a:buSzPts val="2400"/>
              <a:buChar char="•"/>
            </a:pPr>
            <a:r>
              <a:rPr lang="en-US" sz="2400"/>
              <a:t>Maturity of the employees and their attitudes determine the style of leadership. </a:t>
            </a:r>
            <a:endParaRPr/>
          </a:p>
          <a:p>
            <a:pPr indent="-228600" lvl="0" marL="228600" rtl="0" algn="l">
              <a:lnSpc>
                <a:spcPct val="90000"/>
              </a:lnSpc>
              <a:spcBef>
                <a:spcPts val="1000"/>
              </a:spcBef>
              <a:spcAft>
                <a:spcPts val="0"/>
              </a:spcAft>
              <a:buClr>
                <a:schemeClr val="dk1"/>
              </a:buClr>
              <a:buSzPts val="2400"/>
              <a:buChar char="•"/>
            </a:pPr>
            <a:r>
              <a:rPr lang="en-US" sz="2400"/>
              <a:t>As people mature, leadership style becomes less task focused and more relationship oriented. </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75"/>
          <p:cNvSpPr txBox="1"/>
          <p:nvPr>
            <p:ph idx="1" type="body"/>
          </p:nvPr>
        </p:nvSpPr>
        <p:spPr>
          <a:xfrm>
            <a:off x="838200" y="557213"/>
            <a:ext cx="10515600" cy="56197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0000"/>
              </a:buClr>
              <a:buSzPts val="2800"/>
              <a:buNone/>
            </a:pPr>
            <a:br>
              <a:rPr lang="en-US">
                <a:solidFill>
                  <a:srgbClr val="FF0000"/>
                </a:solidFill>
              </a:rPr>
            </a:br>
            <a:r>
              <a:rPr lang="en-US">
                <a:solidFill>
                  <a:srgbClr val="FF0000"/>
                </a:solidFill>
              </a:rPr>
              <a:t>Tannenbaum and Schmidt 1958 </a:t>
            </a:r>
            <a:r>
              <a:rPr b="1" lang="en-US"/>
              <a:t>‘’Leadership Continuum Theory’’ </a:t>
            </a:r>
            <a:endParaRPr/>
          </a:p>
          <a:p>
            <a:pPr indent="0" lvl="0" marL="0" rtl="0" algn="l">
              <a:lnSpc>
                <a:spcPct val="90000"/>
              </a:lnSpc>
              <a:spcBef>
                <a:spcPts val="1000"/>
              </a:spcBef>
              <a:spcAft>
                <a:spcPts val="0"/>
              </a:spcAft>
              <a:buClr>
                <a:schemeClr val="dk1"/>
              </a:buClr>
              <a:buSzPts val="2800"/>
              <a:buNone/>
            </a:pPr>
            <a:r>
              <a:t/>
            </a:r>
            <a:endParaRPr b="1">
              <a:solidFill>
                <a:srgbClr val="FF0000"/>
              </a:solidFill>
            </a:endParaRPr>
          </a:p>
          <a:p>
            <a:pPr indent="-228600" lvl="0" marL="228600" rtl="0" algn="l">
              <a:lnSpc>
                <a:spcPct val="90000"/>
              </a:lnSpc>
              <a:spcBef>
                <a:spcPts val="1000"/>
              </a:spcBef>
              <a:spcAft>
                <a:spcPts val="0"/>
              </a:spcAft>
              <a:buClr>
                <a:schemeClr val="dk1"/>
              </a:buClr>
              <a:buSzPts val="2800"/>
              <a:buChar char="•"/>
            </a:pPr>
            <a:r>
              <a:rPr lang="en-US"/>
              <a:t>This theory is based on the idea that many classifications of leadership such as autocratic or democratic are extremes and leadership practices in real life situations lye somewhere between the two extreme</a:t>
            </a:r>
            <a:endParaRPr b="1">
              <a:solidFill>
                <a:srgbClr val="FF0000"/>
              </a:solidFill>
            </a:endParaRPr>
          </a:p>
          <a:p>
            <a:pPr indent="-228600" lvl="0" marL="228600" rtl="0" algn="l">
              <a:lnSpc>
                <a:spcPct val="90000"/>
              </a:lnSpc>
              <a:spcBef>
                <a:spcPts val="1000"/>
              </a:spcBef>
              <a:spcAft>
                <a:spcPts val="0"/>
              </a:spcAft>
              <a:buClr>
                <a:schemeClr val="dk1"/>
              </a:buClr>
              <a:buSzPts val="2800"/>
              <a:buChar char="•"/>
            </a:pPr>
            <a:r>
              <a:rPr lang="en-US"/>
              <a:t>suggesting that managers need varying mixtures of autocratic and democratic leadership behavior. </a:t>
            </a:r>
            <a:endParaRPr/>
          </a:p>
          <a:p>
            <a:pPr indent="-228600" lvl="0" marL="228600" rtl="0" algn="l">
              <a:lnSpc>
                <a:spcPct val="90000"/>
              </a:lnSpc>
              <a:spcBef>
                <a:spcPts val="1000"/>
              </a:spcBef>
              <a:spcAft>
                <a:spcPts val="0"/>
              </a:spcAft>
              <a:buClr>
                <a:schemeClr val="dk1"/>
              </a:buClr>
              <a:buSzPts val="2800"/>
              <a:buChar char="•"/>
            </a:pPr>
            <a:r>
              <a:rPr lang="en-US"/>
              <a:t>They believed that the primary determinants of leadership style should include the nature of the situation, the skills of the manager, and the abilities of the group members.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a:t>Interactional leadership theories (1970 To Present) </a:t>
            </a:r>
            <a:br>
              <a:rPr lang="en-US"/>
            </a:br>
            <a:endParaRPr/>
          </a:p>
        </p:txBody>
      </p:sp>
      <p:sp>
        <p:nvSpPr>
          <p:cNvPr id="544" name="Google Shape;544;p76"/>
          <p:cNvSpPr txBox="1"/>
          <p:nvPr>
            <p:ph idx="1" type="body"/>
          </p:nvPr>
        </p:nvSpPr>
        <p:spPr>
          <a:xfrm>
            <a:off x="838200" y="1357313"/>
            <a:ext cx="10515600" cy="48196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400"/>
              <a:buNone/>
            </a:pPr>
            <a:br>
              <a:rPr lang="en-US" sz="3400"/>
            </a:br>
            <a:r>
              <a:rPr lang="en-US" sz="2400"/>
              <a:t>The basic premise of interactional theory is that leadership behavior is generally determined by the relationship between the leader’s personality and the specific situation. </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77"/>
          <p:cNvSpPr txBox="1"/>
          <p:nvPr>
            <p:ph type="title"/>
          </p:nvPr>
        </p:nvSpPr>
        <p:spPr>
          <a:xfrm>
            <a:off x="838200" y="150813"/>
            <a:ext cx="10515600" cy="82073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a:t>Integrating leadership and management</a:t>
            </a:r>
            <a:br>
              <a:rPr b="1" lang="en-US"/>
            </a:br>
            <a:r>
              <a:rPr b="1" lang="en-US"/>
              <a:t>Theory  </a:t>
            </a:r>
            <a:endParaRPr b="1"/>
          </a:p>
        </p:txBody>
      </p:sp>
      <p:sp>
        <p:nvSpPr>
          <p:cNvPr id="550" name="Google Shape;550;p77"/>
          <p:cNvSpPr txBox="1"/>
          <p:nvPr>
            <p:ph idx="1" type="body"/>
          </p:nvPr>
        </p:nvSpPr>
        <p:spPr>
          <a:xfrm>
            <a:off x="838200" y="971550"/>
            <a:ext cx="10515600" cy="565784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br>
              <a:rPr lang="en-US" u="sng"/>
            </a:br>
            <a:r>
              <a:rPr lang="en-US" u="sng"/>
              <a:t>For managers and leaders, to function at their greatest potential the two must be integrated.</a:t>
            </a:r>
            <a:endParaRPr/>
          </a:p>
          <a:p>
            <a:pPr indent="0" lvl="0" marL="0" rtl="0" algn="ctr">
              <a:lnSpc>
                <a:spcPct val="90000"/>
              </a:lnSpc>
              <a:spcBef>
                <a:spcPts val="1000"/>
              </a:spcBef>
              <a:spcAft>
                <a:spcPts val="0"/>
              </a:spcAft>
              <a:buClr>
                <a:schemeClr val="dk1"/>
              </a:buClr>
              <a:buSzPts val="2800"/>
              <a:buNone/>
            </a:pPr>
            <a:r>
              <a:rPr lang="en-US"/>
              <a:t> </a:t>
            </a:r>
            <a:endParaRPr/>
          </a:p>
          <a:p>
            <a:pPr indent="0" lvl="0" marL="0" rtl="0" algn="ctr">
              <a:lnSpc>
                <a:spcPct val="90000"/>
              </a:lnSpc>
              <a:spcBef>
                <a:spcPts val="1000"/>
              </a:spcBef>
              <a:spcAft>
                <a:spcPts val="0"/>
              </a:spcAft>
              <a:buClr>
                <a:schemeClr val="dk1"/>
              </a:buClr>
              <a:buSzPts val="2800"/>
              <a:buNone/>
            </a:pPr>
            <a:r>
              <a:rPr lang="en-US"/>
              <a:t>As </a:t>
            </a:r>
            <a:r>
              <a:rPr b="1" lang="en-US">
                <a:solidFill>
                  <a:srgbClr val="C00000"/>
                </a:solidFill>
              </a:rPr>
              <a:t>Gardner 1990 </a:t>
            </a:r>
            <a:r>
              <a:rPr lang="en-US"/>
              <a:t>asserted that integrated leader-manager possesses six distinguishing traits:</a:t>
            </a:r>
            <a:endParaRPr/>
          </a:p>
          <a:p>
            <a:pPr indent="0" lvl="0" marL="0" rtl="0" algn="l">
              <a:lnSpc>
                <a:spcPct val="90000"/>
              </a:lnSpc>
              <a:spcBef>
                <a:spcPts val="1000"/>
              </a:spcBef>
              <a:spcAft>
                <a:spcPts val="0"/>
              </a:spcAft>
              <a:buClr>
                <a:schemeClr val="dk1"/>
              </a:buClr>
              <a:buSzPts val="2800"/>
              <a:buNone/>
            </a:pPr>
            <a:r>
              <a:rPr lang="en-US"/>
              <a:t> 1. </a:t>
            </a:r>
            <a:r>
              <a:rPr i="1" lang="en-US"/>
              <a:t>They think longer term</a:t>
            </a:r>
            <a:r>
              <a:rPr lang="en-US"/>
              <a:t>.</a:t>
            </a:r>
            <a:br>
              <a:rPr lang="en-US"/>
            </a:br>
            <a:r>
              <a:rPr lang="en-US"/>
              <a:t>2. </a:t>
            </a:r>
            <a:r>
              <a:rPr i="1" lang="en-US"/>
              <a:t>They look outward, toward the larger organization</a:t>
            </a:r>
            <a:r>
              <a:rPr lang="en-US"/>
              <a:t>.</a:t>
            </a:r>
            <a:endParaRPr/>
          </a:p>
          <a:p>
            <a:pPr indent="0" lvl="0" marL="0" rtl="0" algn="l">
              <a:lnSpc>
                <a:spcPct val="90000"/>
              </a:lnSpc>
              <a:spcBef>
                <a:spcPts val="1000"/>
              </a:spcBef>
              <a:spcAft>
                <a:spcPts val="0"/>
              </a:spcAft>
              <a:buClr>
                <a:schemeClr val="dk1"/>
              </a:buClr>
              <a:buSzPts val="2800"/>
              <a:buNone/>
            </a:pPr>
            <a:r>
              <a:rPr lang="en-US"/>
              <a:t>3. </a:t>
            </a:r>
            <a:r>
              <a:rPr i="1" lang="en-US"/>
              <a:t>They influence others beyond their own group</a:t>
            </a:r>
            <a:br>
              <a:rPr lang="en-US"/>
            </a:br>
            <a:r>
              <a:rPr lang="en-US"/>
              <a:t>4. </a:t>
            </a:r>
            <a:r>
              <a:rPr i="1" lang="en-US"/>
              <a:t>They emphasize vision, values, and motivation</a:t>
            </a:r>
            <a:br>
              <a:rPr lang="en-US"/>
            </a:br>
            <a:r>
              <a:rPr lang="en-US"/>
              <a:t>5. </a:t>
            </a:r>
            <a:r>
              <a:rPr i="1" lang="en-US"/>
              <a:t>They are politically astute</a:t>
            </a:r>
            <a:br>
              <a:rPr lang="en-US"/>
            </a:br>
            <a:r>
              <a:rPr lang="en-US"/>
              <a:t>6. </a:t>
            </a:r>
            <a:r>
              <a:rPr i="1" lang="en-US"/>
              <a:t>They think in terms of change and renewal</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pic>
        <p:nvPicPr>
          <p:cNvPr id="555" name="Google Shape;555;p78"/>
          <p:cNvPicPr preferRelativeResize="0"/>
          <p:nvPr>
            <p:ph idx="1" type="body"/>
          </p:nvPr>
        </p:nvPicPr>
        <p:blipFill rotWithShape="1">
          <a:blip r:embed="rId3">
            <a:alphaModFix/>
          </a:blip>
          <a:srcRect b="0" l="0" r="0" t="0"/>
          <a:stretch/>
        </p:blipFill>
        <p:spPr>
          <a:xfrm>
            <a:off x="2071689" y="-1"/>
            <a:ext cx="8501062" cy="6615113"/>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79"/>
          <p:cNvSpPr txBox="1"/>
          <p:nvPr>
            <p:ph type="title"/>
          </p:nvPr>
        </p:nvSpPr>
        <p:spPr>
          <a:xfrm>
            <a:off x="838200" y="186531"/>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a:t>NEW THINKING ABOUT LEADERSHIP AND MANAGEMENT </a:t>
            </a:r>
            <a:br>
              <a:rPr lang="en-US"/>
            </a:br>
            <a:endParaRPr/>
          </a:p>
        </p:txBody>
      </p:sp>
      <p:sp>
        <p:nvSpPr>
          <p:cNvPr id="561" name="Google Shape;561;p79"/>
          <p:cNvSpPr txBox="1"/>
          <p:nvPr>
            <p:ph idx="1" type="body"/>
          </p:nvPr>
        </p:nvSpPr>
        <p:spPr>
          <a:xfrm>
            <a:off x="838200" y="1466850"/>
            <a:ext cx="10515600" cy="717550"/>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rgbClr val="C00000"/>
              </a:buClr>
              <a:buSzPts val="2800"/>
              <a:buFont typeface="Calibri"/>
              <a:buAutoNum type="arabicPeriod"/>
            </a:pPr>
            <a:r>
              <a:rPr b="1" lang="en-US">
                <a:solidFill>
                  <a:srgbClr val="C00000"/>
                </a:solidFill>
              </a:rPr>
              <a:t>Level 5 Leadership</a:t>
            </a:r>
            <a:endParaRPr b="1">
              <a:solidFill>
                <a:srgbClr val="C00000"/>
              </a:solidFill>
            </a:endParaRPr>
          </a:p>
        </p:txBody>
      </p:sp>
      <p:pic>
        <p:nvPicPr>
          <p:cNvPr id="562" name="Google Shape;562;p79"/>
          <p:cNvPicPr preferRelativeResize="0"/>
          <p:nvPr/>
        </p:nvPicPr>
        <p:blipFill rotWithShape="1">
          <a:blip r:embed="rId3">
            <a:alphaModFix/>
          </a:blip>
          <a:srcRect b="0" l="0" r="0" t="0"/>
          <a:stretch/>
        </p:blipFill>
        <p:spPr>
          <a:xfrm>
            <a:off x="1811952" y="2184400"/>
            <a:ext cx="8003561" cy="4673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8"/>
          <p:cNvSpPr txBox="1"/>
          <p:nvPr>
            <p:ph type="title"/>
          </p:nvPr>
        </p:nvSpPr>
        <p:spPr>
          <a:xfrm>
            <a:off x="823913" y="131761"/>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Leadership &amp; Management Skills</a:t>
            </a:r>
            <a:endParaRPr/>
          </a:p>
        </p:txBody>
      </p:sp>
      <p:sp>
        <p:nvSpPr>
          <p:cNvPr id="140" name="Google Shape;140;p8"/>
          <p:cNvSpPr txBox="1"/>
          <p:nvPr>
            <p:ph idx="1" type="body"/>
          </p:nvPr>
        </p:nvSpPr>
        <p:spPr>
          <a:xfrm>
            <a:off x="1485900" y="1328738"/>
            <a:ext cx="3629025" cy="5110163"/>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Clr>
                <a:schemeClr val="dk1"/>
              </a:buClr>
              <a:buSzPts val="2800"/>
              <a:buFont typeface="Calibri"/>
              <a:buNone/>
            </a:pPr>
            <a:r>
              <a:t/>
            </a:r>
            <a:endParaRPr/>
          </a:p>
          <a:p>
            <a:pPr indent="-228600" lvl="0" marL="228600" rtl="0" algn="l">
              <a:lnSpc>
                <a:spcPct val="80000"/>
              </a:lnSpc>
              <a:spcBef>
                <a:spcPts val="1000"/>
              </a:spcBef>
              <a:spcAft>
                <a:spcPts val="0"/>
              </a:spcAft>
              <a:buClr>
                <a:schemeClr val="dk1"/>
              </a:buClr>
              <a:buSzPts val="2800"/>
              <a:buFont typeface="Calibri"/>
              <a:buNone/>
            </a:pPr>
            <a:br>
              <a:rPr lang="en-US"/>
            </a:br>
            <a:endParaRPr/>
          </a:p>
          <a:p>
            <a:pPr indent="-228600" lvl="0" marL="228600" rtl="0" algn="l">
              <a:lnSpc>
                <a:spcPct val="80000"/>
              </a:lnSpc>
              <a:spcBef>
                <a:spcPts val="1000"/>
              </a:spcBef>
              <a:spcAft>
                <a:spcPts val="0"/>
              </a:spcAft>
              <a:buClr>
                <a:schemeClr val="dk1"/>
              </a:buClr>
              <a:buSzPts val="2800"/>
              <a:buFont typeface="Calibri"/>
              <a:buNone/>
            </a:pPr>
            <a:r>
              <a:rPr lang="en-US"/>
              <a:t> </a:t>
            </a:r>
            <a:endParaRPr/>
          </a:p>
        </p:txBody>
      </p:sp>
      <p:sp>
        <p:nvSpPr>
          <p:cNvPr id="141" name="Google Shape;141;p8"/>
          <p:cNvSpPr/>
          <p:nvPr/>
        </p:nvSpPr>
        <p:spPr>
          <a:xfrm>
            <a:off x="6627019" y="1457324"/>
            <a:ext cx="3700463" cy="385762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None/>
            </a:pPr>
            <a:r>
              <a:rPr b="0" i="0" lang="en-US" sz="2200" u="sng" cap="none" strike="noStrike">
                <a:solidFill>
                  <a:schemeClr val="lt1"/>
                </a:solidFill>
                <a:latin typeface="Calibri"/>
                <a:ea typeface="Calibri"/>
                <a:cs typeface="Calibri"/>
                <a:sym typeface="Calibri"/>
              </a:rPr>
              <a:t>Management – hard skills</a:t>
            </a:r>
            <a:endParaRPr/>
          </a:p>
          <a:p>
            <a:pPr indent="0" lvl="0" marL="0" marR="0" rtl="0" algn="l">
              <a:lnSpc>
                <a:spcPct val="80000"/>
              </a:lnSpc>
              <a:spcBef>
                <a:spcPts val="0"/>
              </a:spcBef>
              <a:spcAft>
                <a:spcPts val="0"/>
              </a:spcAft>
              <a:buNone/>
            </a:pPr>
            <a:r>
              <a:t/>
            </a:r>
            <a:endParaRPr b="0" i="0" sz="2200" u="none" cap="none" strike="noStrike">
              <a:solidFill>
                <a:schemeClr val="lt1"/>
              </a:solidFill>
              <a:latin typeface="Calibri"/>
              <a:ea typeface="Calibri"/>
              <a:cs typeface="Calibri"/>
              <a:sym typeface="Calibri"/>
            </a:endParaRPr>
          </a:p>
          <a:p>
            <a:pPr indent="0" lvl="0" marL="0" marR="0" rtl="0" algn="l">
              <a:lnSpc>
                <a:spcPct val="80000"/>
              </a:lnSpc>
              <a:spcBef>
                <a:spcPts val="0"/>
              </a:spcBef>
              <a:spcAft>
                <a:spcPts val="0"/>
              </a:spcAft>
              <a:buNone/>
            </a:pPr>
            <a:r>
              <a:t/>
            </a:r>
            <a:endParaRPr b="0" i="0" sz="2200" u="none" cap="none" strike="noStrike">
              <a:solidFill>
                <a:schemeClr val="lt1"/>
              </a:solidFill>
              <a:latin typeface="Calibri"/>
              <a:ea typeface="Calibri"/>
              <a:cs typeface="Calibri"/>
              <a:sym typeface="Calibri"/>
            </a:endParaRPr>
          </a:p>
          <a:p>
            <a:pPr indent="0" lvl="0" marL="0" marR="0" rtl="0" algn="l">
              <a:lnSpc>
                <a:spcPct val="80000"/>
              </a:lnSpc>
              <a:spcBef>
                <a:spcPts val="0"/>
              </a:spcBef>
              <a:spcAft>
                <a:spcPts val="0"/>
              </a:spcAft>
              <a:buNone/>
            </a:pPr>
            <a:r>
              <a:rPr b="0" i="0" lang="en-US" sz="2200" u="none" cap="none" strike="noStrike">
                <a:solidFill>
                  <a:schemeClr val="lt1"/>
                </a:solidFill>
                <a:latin typeface="Calibri"/>
                <a:ea typeface="Calibri"/>
                <a:cs typeface="Calibri"/>
                <a:sym typeface="Calibri"/>
              </a:rPr>
              <a:t>- Scheduling</a:t>
            </a:r>
            <a:endParaRPr/>
          </a:p>
          <a:p>
            <a:pPr indent="0" lvl="0" marL="0" marR="0" rtl="0" algn="l">
              <a:lnSpc>
                <a:spcPct val="80000"/>
              </a:lnSpc>
              <a:spcBef>
                <a:spcPts val="0"/>
              </a:spcBef>
              <a:spcAft>
                <a:spcPts val="0"/>
              </a:spcAft>
              <a:buNone/>
            </a:pPr>
            <a:r>
              <a:t/>
            </a:r>
            <a:endParaRPr b="0" i="0" sz="2200" u="none" cap="none" strike="noStrike">
              <a:solidFill>
                <a:schemeClr val="lt1"/>
              </a:solidFill>
              <a:latin typeface="Calibri"/>
              <a:ea typeface="Calibri"/>
              <a:cs typeface="Calibri"/>
              <a:sym typeface="Calibri"/>
            </a:endParaRPr>
          </a:p>
          <a:p>
            <a:pPr indent="0" lvl="0" marL="0" marR="0" rtl="0" algn="l">
              <a:lnSpc>
                <a:spcPct val="80000"/>
              </a:lnSpc>
              <a:spcBef>
                <a:spcPts val="0"/>
              </a:spcBef>
              <a:spcAft>
                <a:spcPts val="0"/>
              </a:spcAft>
              <a:buNone/>
            </a:pPr>
            <a:r>
              <a:rPr b="0" i="0" lang="en-US" sz="2200" u="none" cap="none" strike="noStrike">
                <a:solidFill>
                  <a:schemeClr val="lt1"/>
                </a:solidFill>
                <a:latin typeface="Calibri"/>
                <a:ea typeface="Calibri"/>
                <a:cs typeface="Calibri"/>
                <a:sym typeface="Calibri"/>
              </a:rPr>
              <a:t>- Staffing</a:t>
            </a:r>
            <a:endParaRPr/>
          </a:p>
          <a:p>
            <a:pPr indent="0" lvl="0" marL="0" marR="0" rtl="0" algn="l">
              <a:lnSpc>
                <a:spcPct val="80000"/>
              </a:lnSpc>
              <a:spcBef>
                <a:spcPts val="0"/>
              </a:spcBef>
              <a:spcAft>
                <a:spcPts val="0"/>
              </a:spcAft>
              <a:buNone/>
            </a:pPr>
            <a:r>
              <a:t/>
            </a:r>
            <a:endParaRPr b="0" i="0" sz="2200" u="none" cap="none" strike="noStrike">
              <a:solidFill>
                <a:schemeClr val="lt1"/>
              </a:solidFill>
              <a:latin typeface="Calibri"/>
              <a:ea typeface="Calibri"/>
              <a:cs typeface="Calibri"/>
              <a:sym typeface="Calibri"/>
            </a:endParaRPr>
          </a:p>
          <a:p>
            <a:pPr indent="0" lvl="0" marL="0" marR="0" rtl="0" algn="l">
              <a:lnSpc>
                <a:spcPct val="80000"/>
              </a:lnSpc>
              <a:spcBef>
                <a:spcPts val="0"/>
              </a:spcBef>
              <a:spcAft>
                <a:spcPts val="0"/>
              </a:spcAft>
              <a:buNone/>
            </a:pPr>
            <a:r>
              <a:t/>
            </a:r>
            <a:endParaRPr b="0" i="0" sz="2200" u="none" cap="none" strike="noStrike">
              <a:solidFill>
                <a:schemeClr val="lt1"/>
              </a:solidFill>
              <a:latin typeface="Calibri"/>
              <a:ea typeface="Calibri"/>
              <a:cs typeface="Calibri"/>
              <a:sym typeface="Calibri"/>
            </a:endParaRPr>
          </a:p>
          <a:p>
            <a:pPr indent="0" lvl="0" marL="0" marR="0" rtl="0" algn="l">
              <a:lnSpc>
                <a:spcPct val="80000"/>
              </a:lnSpc>
              <a:spcBef>
                <a:spcPts val="0"/>
              </a:spcBef>
              <a:spcAft>
                <a:spcPts val="0"/>
              </a:spcAft>
              <a:buNone/>
            </a:pPr>
            <a:r>
              <a:rPr b="0" i="0" lang="en-US" sz="2200" u="none" cap="none" strike="noStrike">
                <a:solidFill>
                  <a:schemeClr val="lt1"/>
                </a:solidFill>
                <a:latin typeface="Calibri"/>
                <a:ea typeface="Calibri"/>
                <a:cs typeface="Calibri"/>
                <a:sym typeface="Calibri"/>
              </a:rPr>
              <a:t>- Activity Analysis</a:t>
            </a:r>
            <a:endParaRPr/>
          </a:p>
          <a:p>
            <a:pPr indent="0" lvl="0" marL="0" marR="0" rtl="0" algn="l">
              <a:lnSpc>
                <a:spcPct val="80000"/>
              </a:lnSpc>
              <a:spcBef>
                <a:spcPts val="0"/>
              </a:spcBef>
              <a:spcAft>
                <a:spcPts val="0"/>
              </a:spcAft>
              <a:buNone/>
            </a:pPr>
            <a:r>
              <a:t/>
            </a:r>
            <a:endParaRPr b="0" i="0" sz="2200" u="none" cap="none" strike="noStrike">
              <a:solidFill>
                <a:schemeClr val="lt1"/>
              </a:solidFill>
              <a:latin typeface="Calibri"/>
              <a:ea typeface="Calibri"/>
              <a:cs typeface="Calibri"/>
              <a:sym typeface="Calibri"/>
            </a:endParaRPr>
          </a:p>
          <a:p>
            <a:pPr indent="0" lvl="0" marL="0" marR="0" rtl="0" algn="l">
              <a:lnSpc>
                <a:spcPct val="80000"/>
              </a:lnSpc>
              <a:spcBef>
                <a:spcPts val="0"/>
              </a:spcBef>
              <a:spcAft>
                <a:spcPts val="0"/>
              </a:spcAft>
              <a:buNone/>
            </a:pPr>
            <a:r>
              <a:t/>
            </a:r>
            <a:endParaRPr b="0" i="0" sz="2200" u="none" cap="none" strike="noStrike">
              <a:solidFill>
                <a:schemeClr val="lt1"/>
              </a:solidFill>
              <a:latin typeface="Calibri"/>
              <a:ea typeface="Calibri"/>
              <a:cs typeface="Calibri"/>
              <a:sym typeface="Calibri"/>
            </a:endParaRPr>
          </a:p>
          <a:p>
            <a:pPr indent="0" lvl="0" marL="0" marR="0" rtl="0" algn="l">
              <a:lnSpc>
                <a:spcPct val="80000"/>
              </a:lnSpc>
              <a:spcBef>
                <a:spcPts val="0"/>
              </a:spcBef>
              <a:spcAft>
                <a:spcPts val="0"/>
              </a:spcAft>
              <a:buNone/>
            </a:pPr>
            <a:r>
              <a:rPr b="0" i="0" lang="en-US" sz="2200" u="none" cap="none" strike="noStrike">
                <a:solidFill>
                  <a:schemeClr val="lt1"/>
                </a:solidFill>
                <a:latin typeface="Calibri"/>
                <a:ea typeface="Calibri"/>
                <a:cs typeface="Calibri"/>
                <a:sym typeface="Calibri"/>
              </a:rPr>
              <a:t>- Project Controls</a:t>
            </a:r>
            <a:endParaRPr/>
          </a:p>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2" name="Google Shape;142;p8"/>
          <p:cNvSpPr/>
          <p:nvPr/>
        </p:nvSpPr>
        <p:spPr>
          <a:xfrm>
            <a:off x="1450180" y="1457325"/>
            <a:ext cx="3700463" cy="385762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None/>
            </a:pPr>
            <a:r>
              <a:rPr b="0" i="0" lang="en-US" sz="2200" u="sng" cap="none" strike="noStrike">
                <a:solidFill>
                  <a:schemeClr val="lt1"/>
                </a:solidFill>
                <a:latin typeface="Calibri"/>
                <a:ea typeface="Calibri"/>
                <a:cs typeface="Calibri"/>
                <a:sym typeface="Calibri"/>
              </a:rPr>
              <a:t>Leadership – soft skills</a:t>
            </a:r>
            <a:endParaRPr/>
          </a:p>
          <a:p>
            <a:pPr indent="0" lvl="0" marL="0" marR="0" rtl="0" algn="l">
              <a:lnSpc>
                <a:spcPct val="80000"/>
              </a:lnSpc>
              <a:spcBef>
                <a:spcPts val="0"/>
              </a:spcBef>
              <a:spcAft>
                <a:spcPts val="0"/>
              </a:spcAft>
              <a:buNone/>
            </a:pPr>
            <a:r>
              <a:t/>
            </a:r>
            <a:endParaRPr b="0" i="0" sz="2200" u="none" cap="none" strike="noStrike">
              <a:solidFill>
                <a:schemeClr val="lt1"/>
              </a:solidFill>
              <a:latin typeface="Calibri"/>
              <a:ea typeface="Calibri"/>
              <a:cs typeface="Calibri"/>
              <a:sym typeface="Calibri"/>
            </a:endParaRPr>
          </a:p>
          <a:p>
            <a:pPr indent="0" lvl="0" marL="0" marR="0" rtl="0" algn="l">
              <a:lnSpc>
                <a:spcPct val="80000"/>
              </a:lnSpc>
              <a:spcBef>
                <a:spcPts val="0"/>
              </a:spcBef>
              <a:spcAft>
                <a:spcPts val="0"/>
              </a:spcAft>
              <a:buNone/>
            </a:pPr>
            <a:r>
              <a:t/>
            </a:r>
            <a:endParaRPr b="0" i="0" sz="2200" u="none" cap="none" strike="noStrike">
              <a:solidFill>
                <a:schemeClr val="lt1"/>
              </a:solidFill>
              <a:latin typeface="Calibri"/>
              <a:ea typeface="Calibri"/>
              <a:cs typeface="Calibri"/>
              <a:sym typeface="Calibri"/>
            </a:endParaRPr>
          </a:p>
          <a:p>
            <a:pPr indent="0" lvl="0" marL="0" marR="0" rtl="0" algn="l">
              <a:lnSpc>
                <a:spcPct val="80000"/>
              </a:lnSpc>
              <a:spcBef>
                <a:spcPts val="0"/>
              </a:spcBef>
              <a:spcAft>
                <a:spcPts val="0"/>
              </a:spcAft>
              <a:buNone/>
            </a:pPr>
            <a:r>
              <a:rPr b="0" i="0" lang="en-US" sz="2200" u="none" cap="none" strike="noStrike">
                <a:solidFill>
                  <a:schemeClr val="lt1"/>
                </a:solidFill>
                <a:latin typeface="Calibri"/>
                <a:ea typeface="Calibri"/>
                <a:cs typeface="Calibri"/>
                <a:sym typeface="Calibri"/>
              </a:rPr>
              <a:t>- Communications</a:t>
            </a:r>
            <a:endParaRPr/>
          </a:p>
          <a:p>
            <a:pPr indent="0" lvl="0" marL="0" marR="0" rtl="0" algn="l">
              <a:lnSpc>
                <a:spcPct val="80000"/>
              </a:lnSpc>
              <a:spcBef>
                <a:spcPts val="0"/>
              </a:spcBef>
              <a:spcAft>
                <a:spcPts val="0"/>
              </a:spcAft>
              <a:buNone/>
            </a:pPr>
            <a:r>
              <a:t/>
            </a:r>
            <a:endParaRPr b="0" i="0" sz="2200" u="none" cap="none" strike="noStrike">
              <a:solidFill>
                <a:schemeClr val="lt1"/>
              </a:solidFill>
              <a:latin typeface="Calibri"/>
              <a:ea typeface="Calibri"/>
              <a:cs typeface="Calibri"/>
              <a:sym typeface="Calibri"/>
            </a:endParaRPr>
          </a:p>
          <a:p>
            <a:pPr indent="0" lvl="0" marL="0" marR="0" rtl="0" algn="l">
              <a:lnSpc>
                <a:spcPct val="80000"/>
              </a:lnSpc>
              <a:spcBef>
                <a:spcPts val="0"/>
              </a:spcBef>
              <a:spcAft>
                <a:spcPts val="0"/>
              </a:spcAft>
              <a:buNone/>
            </a:pPr>
            <a:r>
              <a:rPr b="0" i="0" lang="en-US" sz="2200" u="none" cap="none" strike="noStrike">
                <a:solidFill>
                  <a:schemeClr val="lt1"/>
                </a:solidFill>
                <a:latin typeface="Calibri"/>
                <a:ea typeface="Calibri"/>
                <a:cs typeface="Calibri"/>
                <a:sym typeface="Calibri"/>
              </a:rPr>
              <a:t>- Motivation</a:t>
            </a:r>
            <a:endParaRPr/>
          </a:p>
          <a:p>
            <a:pPr indent="0" lvl="0" marL="0" marR="0" rtl="0" algn="l">
              <a:lnSpc>
                <a:spcPct val="80000"/>
              </a:lnSpc>
              <a:spcBef>
                <a:spcPts val="0"/>
              </a:spcBef>
              <a:spcAft>
                <a:spcPts val="0"/>
              </a:spcAft>
              <a:buNone/>
            </a:pPr>
            <a:r>
              <a:t/>
            </a:r>
            <a:endParaRPr b="0" i="0" sz="2200" u="none" cap="none" strike="noStrike">
              <a:solidFill>
                <a:schemeClr val="lt1"/>
              </a:solidFill>
              <a:latin typeface="Calibri"/>
              <a:ea typeface="Calibri"/>
              <a:cs typeface="Calibri"/>
              <a:sym typeface="Calibri"/>
            </a:endParaRPr>
          </a:p>
          <a:p>
            <a:pPr indent="0" lvl="0" marL="0" marR="0" rtl="0" algn="l">
              <a:lnSpc>
                <a:spcPct val="80000"/>
              </a:lnSpc>
              <a:spcBef>
                <a:spcPts val="0"/>
              </a:spcBef>
              <a:spcAft>
                <a:spcPts val="0"/>
              </a:spcAft>
              <a:buNone/>
            </a:pPr>
            <a:r>
              <a:rPr b="0" i="0" lang="en-US" sz="2200" u="none" cap="none" strike="noStrike">
                <a:solidFill>
                  <a:schemeClr val="lt1"/>
                </a:solidFill>
                <a:latin typeface="Calibri"/>
                <a:ea typeface="Calibri"/>
                <a:cs typeface="Calibri"/>
                <a:sym typeface="Calibri"/>
              </a:rPr>
              <a:t>- Stress Management</a:t>
            </a:r>
            <a:endParaRPr/>
          </a:p>
          <a:p>
            <a:pPr indent="0" lvl="0" marL="0" marR="0" rtl="0" algn="l">
              <a:lnSpc>
                <a:spcPct val="80000"/>
              </a:lnSpc>
              <a:spcBef>
                <a:spcPts val="0"/>
              </a:spcBef>
              <a:spcAft>
                <a:spcPts val="0"/>
              </a:spcAft>
              <a:buNone/>
            </a:pPr>
            <a:r>
              <a:t/>
            </a:r>
            <a:endParaRPr b="0" i="0" sz="2200" u="none" cap="none" strike="noStrike">
              <a:solidFill>
                <a:schemeClr val="lt1"/>
              </a:solidFill>
              <a:latin typeface="Calibri"/>
              <a:ea typeface="Calibri"/>
              <a:cs typeface="Calibri"/>
              <a:sym typeface="Calibri"/>
            </a:endParaRPr>
          </a:p>
          <a:p>
            <a:pPr indent="0" lvl="0" marL="0" marR="0" rtl="0" algn="l">
              <a:lnSpc>
                <a:spcPct val="80000"/>
              </a:lnSpc>
              <a:spcBef>
                <a:spcPts val="0"/>
              </a:spcBef>
              <a:spcAft>
                <a:spcPts val="0"/>
              </a:spcAft>
              <a:buNone/>
            </a:pPr>
            <a:r>
              <a:t/>
            </a:r>
            <a:endParaRPr b="0" i="0" sz="2200" u="none" cap="none" strike="noStrike">
              <a:solidFill>
                <a:schemeClr val="lt1"/>
              </a:solidFill>
              <a:latin typeface="Calibri"/>
              <a:ea typeface="Calibri"/>
              <a:cs typeface="Calibri"/>
              <a:sym typeface="Calibri"/>
            </a:endParaRPr>
          </a:p>
          <a:p>
            <a:pPr indent="0" lvl="0" marL="0" marR="0" rtl="0" algn="l">
              <a:lnSpc>
                <a:spcPct val="80000"/>
              </a:lnSpc>
              <a:spcBef>
                <a:spcPts val="0"/>
              </a:spcBef>
              <a:spcAft>
                <a:spcPts val="0"/>
              </a:spcAft>
              <a:buNone/>
            </a:pPr>
            <a:r>
              <a:rPr b="0" i="0" lang="en-US" sz="2200" u="none" cap="none" strike="noStrike">
                <a:solidFill>
                  <a:schemeClr val="lt1"/>
                </a:solidFill>
                <a:latin typeface="Calibri"/>
                <a:ea typeface="Calibri"/>
                <a:cs typeface="Calibri"/>
                <a:sym typeface="Calibri"/>
              </a:rPr>
              <a:t>- Team Building</a:t>
            </a:r>
            <a:endParaRPr/>
          </a:p>
          <a:p>
            <a:pPr indent="0" lvl="0" marL="0" marR="0" rtl="0" algn="l">
              <a:lnSpc>
                <a:spcPct val="80000"/>
              </a:lnSpc>
              <a:spcBef>
                <a:spcPts val="0"/>
              </a:spcBef>
              <a:spcAft>
                <a:spcPts val="0"/>
              </a:spcAft>
              <a:buNone/>
            </a:pPr>
            <a:r>
              <a:t/>
            </a:r>
            <a:endParaRPr b="0" i="0" sz="2200" u="none" cap="none" strike="noStrike">
              <a:solidFill>
                <a:schemeClr val="lt1"/>
              </a:solidFill>
              <a:latin typeface="Calibri"/>
              <a:ea typeface="Calibri"/>
              <a:cs typeface="Calibri"/>
              <a:sym typeface="Calibri"/>
            </a:endParaRPr>
          </a:p>
          <a:p>
            <a:pPr indent="0" lvl="0" marL="0" marR="0" rtl="0" algn="l">
              <a:lnSpc>
                <a:spcPct val="80000"/>
              </a:lnSpc>
              <a:spcBef>
                <a:spcPts val="0"/>
              </a:spcBef>
              <a:spcAft>
                <a:spcPts val="0"/>
              </a:spcAft>
              <a:buNone/>
            </a:pPr>
            <a:r>
              <a:rPr b="0" i="0" lang="en-US" sz="2200" u="none" cap="none" strike="noStrike">
                <a:solidFill>
                  <a:schemeClr val="lt1"/>
                </a:solidFill>
                <a:latin typeface="Calibri"/>
                <a:ea typeface="Calibri"/>
                <a:cs typeface="Calibri"/>
                <a:sym typeface="Calibri"/>
              </a:rPr>
              <a:t>- Change Management</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80"/>
          <p:cNvSpPr txBox="1"/>
          <p:nvPr>
            <p:ph idx="1" type="body"/>
          </p:nvPr>
        </p:nvSpPr>
        <p:spPr>
          <a:xfrm>
            <a:off x="838200" y="300038"/>
            <a:ext cx="10515600" cy="5876925"/>
          </a:xfrm>
          <a:prstGeom prst="rect">
            <a:avLst/>
          </a:prstGeom>
          <a:noFill/>
          <a:ln>
            <a:noFill/>
          </a:ln>
        </p:spPr>
        <p:txBody>
          <a:bodyPr anchorCtr="0" anchor="t" bIns="45700" lIns="91425" spcFirstLastPara="1" rIns="91425" wrap="square" tIns="45700">
            <a:normAutofit/>
          </a:bodyPr>
          <a:lstStyle/>
          <a:p>
            <a:pPr indent="-514350" lvl="0" marL="514350" rtl="0" algn="l">
              <a:lnSpc>
                <a:spcPct val="100000"/>
              </a:lnSpc>
              <a:spcBef>
                <a:spcPts val="0"/>
              </a:spcBef>
              <a:spcAft>
                <a:spcPts val="0"/>
              </a:spcAft>
              <a:buClr>
                <a:srgbClr val="C00000"/>
              </a:buClr>
              <a:buSzPts val="2800"/>
              <a:buNone/>
            </a:pPr>
            <a:r>
              <a:rPr b="1" lang="en-US">
                <a:solidFill>
                  <a:srgbClr val="C00000"/>
                </a:solidFill>
              </a:rPr>
              <a:t>2. Servant Leadership:  </a:t>
            </a:r>
            <a:br>
              <a:rPr b="1" lang="en-US">
                <a:solidFill>
                  <a:srgbClr val="C00000"/>
                </a:solidFill>
              </a:rPr>
            </a:br>
            <a:endParaRPr b="1">
              <a:solidFill>
                <a:srgbClr val="C00000"/>
              </a:solidFill>
            </a:endParaRPr>
          </a:p>
          <a:p>
            <a:pPr indent="-228600" lvl="0" marL="228600" rtl="0" algn="l">
              <a:lnSpc>
                <a:spcPct val="100000"/>
              </a:lnSpc>
              <a:spcBef>
                <a:spcPts val="0"/>
              </a:spcBef>
              <a:spcAft>
                <a:spcPts val="0"/>
              </a:spcAft>
              <a:buClr>
                <a:schemeClr val="dk1"/>
              </a:buClr>
              <a:buSzPts val="2800"/>
              <a:buChar char="•"/>
            </a:pPr>
            <a:r>
              <a:rPr lang="en-US"/>
              <a:t>Developed by Greenleaf (1977)</a:t>
            </a:r>
            <a:endParaRPr/>
          </a:p>
          <a:p>
            <a:pPr indent="-228600" lvl="0" marL="228600" rtl="0" algn="l">
              <a:lnSpc>
                <a:spcPct val="100000"/>
              </a:lnSpc>
              <a:spcBef>
                <a:spcPts val="0"/>
              </a:spcBef>
              <a:spcAft>
                <a:spcPts val="0"/>
              </a:spcAft>
              <a:buClr>
                <a:schemeClr val="dk1"/>
              </a:buClr>
              <a:buSzPts val="2800"/>
              <a:buChar char="•"/>
            </a:pPr>
            <a:r>
              <a:rPr lang="en-US"/>
              <a:t>These managers, which he termed </a:t>
            </a:r>
            <a:r>
              <a:rPr i="1" lang="en-US"/>
              <a:t>servant leaders</a:t>
            </a:r>
            <a:r>
              <a:rPr lang="en-US"/>
              <a:t>, put serving others, including employees, customers, and the community, as the number-one priority </a:t>
            </a:r>
            <a:endParaRPr/>
          </a:p>
          <a:p>
            <a:pPr indent="-228600" lvl="0" marL="228600" rtl="0" algn="l">
              <a:lnSpc>
                <a:spcPct val="90000"/>
              </a:lnSpc>
              <a:spcBef>
                <a:spcPts val="1000"/>
              </a:spcBef>
              <a:spcAft>
                <a:spcPts val="0"/>
              </a:spcAft>
              <a:buClr>
                <a:schemeClr val="dk1"/>
              </a:buClr>
              <a:buSzPts val="2800"/>
              <a:buChar char="•"/>
            </a:pPr>
            <a:r>
              <a:rPr i="1" lang="en-US">
                <a:latin typeface="Calibri"/>
                <a:ea typeface="Calibri"/>
                <a:cs typeface="Calibri"/>
                <a:sym typeface="Calibri"/>
              </a:rPr>
              <a:t>The highest priority of this leader is to encourage, support and enable people to fulfill their full potential and abilities.</a:t>
            </a:r>
            <a:endParaRPr i="1">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2800"/>
              <a:buChar char="•"/>
            </a:pPr>
            <a:r>
              <a:rPr i="1" lang="en-US">
                <a:latin typeface="Calibri"/>
                <a:ea typeface="Calibri"/>
                <a:cs typeface="Calibri"/>
                <a:sym typeface="Calibri"/>
              </a:rPr>
              <a:t>Helps people achieve their goals.</a:t>
            </a:r>
            <a:endParaRPr/>
          </a:p>
          <a:p>
            <a:pPr indent="-228600" lvl="0" marL="228600" rtl="0" algn="l">
              <a:lnSpc>
                <a:spcPct val="90000"/>
              </a:lnSpc>
              <a:spcBef>
                <a:spcPts val="1000"/>
              </a:spcBef>
              <a:spcAft>
                <a:spcPts val="0"/>
              </a:spcAft>
              <a:buClr>
                <a:schemeClr val="dk1"/>
              </a:buClr>
              <a:buSzPts val="2800"/>
              <a:buChar char="•"/>
            </a:pPr>
            <a:r>
              <a:rPr i="1" lang="en-US">
                <a:latin typeface="Calibri"/>
                <a:ea typeface="Calibri"/>
                <a:cs typeface="Calibri"/>
                <a:sym typeface="Calibri"/>
              </a:rPr>
              <a:t>Works for the people</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pic>
        <p:nvPicPr>
          <p:cNvPr id="572" name="Google Shape;572;p81"/>
          <p:cNvPicPr preferRelativeResize="0"/>
          <p:nvPr>
            <p:ph idx="1" type="body"/>
          </p:nvPr>
        </p:nvPicPr>
        <p:blipFill rotWithShape="1">
          <a:blip r:embed="rId3">
            <a:alphaModFix/>
          </a:blip>
          <a:srcRect b="0" l="0" r="0" t="0"/>
          <a:stretch/>
        </p:blipFill>
        <p:spPr>
          <a:xfrm>
            <a:off x="1173162" y="871538"/>
            <a:ext cx="10471151" cy="4872037"/>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8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4400"/>
              <a:buFont typeface="Calibri"/>
              <a:buNone/>
            </a:pPr>
            <a:r>
              <a:rPr b="1" lang="en-US">
                <a:solidFill>
                  <a:srgbClr val="C00000"/>
                </a:solidFill>
              </a:rPr>
              <a:t>3. Emotional Intelligence theory </a:t>
            </a:r>
            <a:br>
              <a:rPr lang="en-US"/>
            </a:br>
            <a:endParaRPr/>
          </a:p>
        </p:txBody>
      </p:sp>
      <p:sp>
        <p:nvSpPr>
          <p:cNvPr id="578" name="Google Shape;578;p82"/>
          <p:cNvSpPr txBox="1"/>
          <p:nvPr>
            <p:ph idx="1" type="body"/>
          </p:nvPr>
        </p:nvSpPr>
        <p:spPr>
          <a:xfrm>
            <a:off x="838200" y="1168400"/>
            <a:ext cx="10515600" cy="217487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refers to the ability to perceive, understand, and control one’s own emotions as well as those of others. </a:t>
            </a:r>
            <a:endParaRPr/>
          </a:p>
          <a:p>
            <a:pPr indent="-228600" lvl="0" marL="228600" rtl="0" algn="l">
              <a:lnSpc>
                <a:spcPct val="90000"/>
              </a:lnSpc>
              <a:spcBef>
                <a:spcPts val="1000"/>
              </a:spcBef>
              <a:spcAft>
                <a:spcPts val="0"/>
              </a:spcAft>
              <a:buClr>
                <a:schemeClr val="dk1"/>
              </a:buClr>
              <a:buSzPts val="2800"/>
              <a:buChar char="•"/>
            </a:pPr>
            <a:r>
              <a:rPr lang="en-US"/>
              <a:t>For example, an individual with higher EI might choose to feel useful emotions and regulate them in strategic ways, even if they are unpleasant to experience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579" name="Google Shape;579;p82"/>
          <p:cNvPicPr preferRelativeResize="0"/>
          <p:nvPr/>
        </p:nvPicPr>
        <p:blipFill rotWithShape="1">
          <a:blip r:embed="rId3">
            <a:alphaModFix/>
          </a:blip>
          <a:srcRect b="0" l="0" r="0" t="0"/>
          <a:stretch/>
        </p:blipFill>
        <p:spPr>
          <a:xfrm>
            <a:off x="2137716" y="3486150"/>
            <a:ext cx="7916568" cy="2931562"/>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br>
              <a:rPr lang="en-US"/>
            </a:br>
            <a:endParaRPr/>
          </a:p>
        </p:txBody>
      </p:sp>
      <p:sp>
        <p:nvSpPr>
          <p:cNvPr id="585" name="Google Shape;585;p83"/>
          <p:cNvSpPr txBox="1"/>
          <p:nvPr>
            <p:ph idx="1" type="body"/>
          </p:nvPr>
        </p:nvSpPr>
        <p:spPr>
          <a:xfrm>
            <a:off x="838200" y="1139825"/>
            <a:ext cx="10515600" cy="52466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C00000"/>
              </a:buClr>
              <a:buSzPts val="2800"/>
              <a:buNone/>
            </a:pPr>
            <a:r>
              <a:rPr b="1" lang="en-US">
                <a:solidFill>
                  <a:srgbClr val="C00000"/>
                </a:solidFill>
              </a:rPr>
              <a:t>4. Quantum Leadership </a:t>
            </a:r>
            <a:r>
              <a:rPr lang="en-US"/>
              <a:t>suggests that the environment and context in which people work is complex and dynamic and that this has a direct impact on organizational productivity. </a:t>
            </a:r>
            <a:br>
              <a:rPr lang="en-US"/>
            </a:br>
            <a:endParaRPr/>
          </a:p>
          <a:p>
            <a:pPr indent="0" lvl="0" marL="0" rtl="0" algn="l">
              <a:lnSpc>
                <a:spcPct val="90000"/>
              </a:lnSpc>
              <a:spcBef>
                <a:spcPts val="1000"/>
              </a:spcBef>
              <a:spcAft>
                <a:spcPts val="0"/>
              </a:spcAft>
              <a:buClr>
                <a:srgbClr val="C00000"/>
              </a:buClr>
              <a:buSzPts val="2800"/>
              <a:buNone/>
            </a:pPr>
            <a:r>
              <a:rPr b="1" lang="en-US">
                <a:solidFill>
                  <a:srgbClr val="C00000"/>
                </a:solidFill>
              </a:rPr>
              <a:t>5. </a:t>
            </a:r>
            <a:r>
              <a:rPr b="1" i="1" lang="en-US">
                <a:solidFill>
                  <a:srgbClr val="C00000"/>
                </a:solidFill>
              </a:rPr>
              <a:t>Authentic leadership </a:t>
            </a:r>
            <a:r>
              <a:rPr lang="en-US"/>
              <a:t>suggests that in order to lead, leaders must be true to themselves and their values and act accordingly. </a:t>
            </a:r>
            <a:br>
              <a:rPr lang="en-US"/>
            </a:br>
            <a:endParaRPr/>
          </a:p>
          <a:p>
            <a:pPr indent="0" lvl="0" marL="0" rtl="0" algn="l">
              <a:lnSpc>
                <a:spcPct val="90000"/>
              </a:lnSpc>
              <a:spcBef>
                <a:spcPts val="1000"/>
              </a:spcBef>
              <a:spcAft>
                <a:spcPts val="0"/>
              </a:spcAft>
              <a:buClr>
                <a:srgbClr val="C00000"/>
              </a:buClr>
              <a:buSzPts val="2800"/>
              <a:buNone/>
            </a:pPr>
            <a:r>
              <a:rPr b="1" lang="en-US">
                <a:solidFill>
                  <a:srgbClr val="C00000"/>
                </a:solidFill>
              </a:rPr>
              <a:t>6. </a:t>
            </a:r>
            <a:r>
              <a:rPr b="1" i="1" lang="en-US">
                <a:solidFill>
                  <a:srgbClr val="C00000"/>
                </a:solidFill>
              </a:rPr>
              <a:t>Thought leadership </a:t>
            </a:r>
            <a:r>
              <a:rPr lang="en-US"/>
              <a:t>refers to any situation whereby one individual convinces another to consider a new idea, product, or way of looking at things.  Thought leaders attract followers not by any promise of representation or empowerment but by their risk taking and vision in terms of being innovative.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pic>
        <p:nvPicPr>
          <p:cNvPr id="590" name="Google Shape;590;p84"/>
          <p:cNvPicPr preferRelativeResize="0"/>
          <p:nvPr>
            <p:ph idx="1" type="body"/>
          </p:nvPr>
        </p:nvPicPr>
        <p:blipFill rotWithShape="1">
          <a:blip r:embed="rId3">
            <a:alphaModFix/>
          </a:blip>
          <a:srcRect b="0" l="0" r="0" t="0"/>
          <a:stretch/>
        </p:blipFill>
        <p:spPr>
          <a:xfrm>
            <a:off x="997444" y="800100"/>
            <a:ext cx="10080499" cy="40219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descr="Management Leadership&#10;Based on facts Based on ideas&#10;Finds answers Rises questions&#10;Solves problems Creates challeng..." id="147" name="Google Shape;147;p9"/>
          <p:cNvPicPr preferRelativeResize="0"/>
          <p:nvPr/>
        </p:nvPicPr>
        <p:blipFill rotWithShape="1">
          <a:blip r:embed="rId3">
            <a:alphaModFix/>
          </a:blip>
          <a:srcRect b="0" l="0" r="0" t="0"/>
          <a:stretch/>
        </p:blipFill>
        <p:spPr>
          <a:xfrm>
            <a:off x="1600200" y="76200"/>
            <a:ext cx="8915400" cy="6553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2017-09-24T10:49:01Z</dcterms:created>
  <dc:creator>Maram Jaghama</dc:creator>
</cp:coreProperties>
</file>